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handoutMasterIdLst>
    <p:handoutMasterId r:id="rId26"/>
  </p:handoutMasterIdLst>
  <p:sldIdLst>
    <p:sldId id="264" r:id="rId2"/>
    <p:sldId id="266" r:id="rId3"/>
    <p:sldId id="285" r:id="rId4"/>
    <p:sldId id="267" r:id="rId5"/>
    <p:sldId id="283" r:id="rId6"/>
    <p:sldId id="279" r:id="rId7"/>
    <p:sldId id="282" r:id="rId8"/>
    <p:sldId id="270" r:id="rId9"/>
    <p:sldId id="271" r:id="rId10"/>
    <p:sldId id="287" r:id="rId11"/>
    <p:sldId id="288" r:id="rId12"/>
    <p:sldId id="289" r:id="rId13"/>
    <p:sldId id="298" r:id="rId14"/>
    <p:sldId id="299" r:id="rId15"/>
    <p:sldId id="290" r:id="rId16"/>
    <p:sldId id="291" r:id="rId17"/>
    <p:sldId id="292" r:id="rId18"/>
    <p:sldId id="294" r:id="rId19"/>
    <p:sldId id="296" r:id="rId20"/>
    <p:sldId id="297" r:id="rId21"/>
    <p:sldId id="300" r:id="rId22"/>
    <p:sldId id="301" r:id="rId23"/>
    <p:sldId id="302" r:id="rId2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RGui</a:t>
            </a:r>
            <a:endParaRPr lang="fr-FR" dirty="0"/>
          </a:p>
        </p:txBody>
      </p:sp>
      <p:sp>
        <p:nvSpPr>
          <p:cNvPr id="3" name="Espace réservé du contenu 2"/>
          <p:cNvSpPr>
            <a:spLocks noGrp="1"/>
          </p:cNvSpPr>
          <p:nvPr>
            <p:ph idx="1"/>
          </p:nvPr>
        </p:nvSpPr>
        <p:spPr/>
        <p:txBody>
          <a:bodyPr/>
          <a:lstStyle/>
          <a:p>
            <a:r>
              <a:rPr lang="fr-FR" dirty="0" smtClean="0"/>
              <a:t>32 bits et 64 bits</a:t>
            </a:r>
          </a:p>
          <a:p>
            <a:pPr lvl="1"/>
            <a:r>
              <a:rPr lang="fr-FR" dirty="0" smtClean="0"/>
              <a:t>Permet d'exécuter le R Shell graphiquement</a:t>
            </a:r>
            <a:endParaRPr lang="fr-FR" dirty="0"/>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223225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Statistique</a:t>
            </a:r>
          </a:p>
          <a:p>
            <a:pPr lvl="1"/>
            <a:r>
              <a:rPr lang="fr-FR" dirty="0" smtClean="0"/>
              <a:t>Régression, Randomisation</a:t>
            </a:r>
          </a:p>
          <a:p>
            <a:r>
              <a:rPr lang="fr-FR" dirty="0" smtClean="0"/>
              <a:t>Math</a:t>
            </a:r>
          </a:p>
          <a:p>
            <a:pPr lvl="1"/>
            <a:r>
              <a:rPr lang="fr-FR" dirty="0" smtClean="0"/>
              <a:t>Algèbre linéaire</a:t>
            </a:r>
          </a:p>
          <a:p>
            <a:r>
              <a:rPr lang="fr-FR" dirty="0" smtClean="0"/>
              <a:t>IA</a:t>
            </a:r>
          </a:p>
          <a:p>
            <a:pPr lvl="1"/>
            <a:r>
              <a:rPr lang="fr-FR" dirty="0" smtClean="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algébriques de bases</a:t>
            </a:r>
            <a:endParaRPr lang="fr-FR" dirty="0"/>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endParaRPr lang="fr-FR" dirty="0"/>
          </a:p>
        </p:txBody>
      </p:sp>
      <p:sp>
        <p:nvSpPr>
          <p:cNvPr id="3" name="Espace réservé du contenu 2"/>
          <p:cNvSpPr>
            <a:spLocks noGrp="1"/>
          </p:cNvSpPr>
          <p:nvPr>
            <p:ph idx="1"/>
          </p:nvPr>
        </p:nvSpPr>
        <p:spPr/>
        <p:txBody>
          <a:bodyPr/>
          <a:lstStyle/>
          <a:p>
            <a:r>
              <a:rPr lang="fr-FR" dirty="0" smtClean="0"/>
              <a:t>[1] signifie que R vous affiche l'index 1 du vecteur en cours</a:t>
            </a:r>
          </a:p>
          <a:p>
            <a:pPr lvl="1"/>
            <a:r>
              <a:rPr lang="fr-FR" dirty="0" smtClean="0"/>
              <a:t>Voir chapitre 5</a:t>
            </a:r>
          </a:p>
          <a:p>
            <a:pPr lvl="1"/>
            <a:r>
              <a:rPr lang="fr-FR" dirty="0" smtClean="0"/>
              <a:t>En R tout est vecteur, </a:t>
            </a:r>
            <a:r>
              <a:rPr lang="fr-FR" dirty="0" smtClean="0"/>
              <a:t>même </a:t>
            </a:r>
            <a:r>
              <a:rPr lang="fr-FR" dirty="0" smtClean="0"/>
              <a:t>les nombres et ou les chaînes simples</a:t>
            </a:r>
            <a:endParaRPr lang="fr-FR" dirty="0"/>
          </a:p>
        </p:txBody>
      </p:sp>
    </p:spTree>
    <p:extLst>
      <p:ext uri="{BB962C8B-B14F-4D97-AF65-F5344CB8AC3E}">
        <p14:creationId xmlns:p14="http://schemas.microsoft.com/office/powerpoint/2010/main" val="175089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3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9009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a:t>
            </a:r>
            <a:r>
              <a:rPr lang="fr-FR" altLang="fr-FR" dirty="0" smtClean="0"/>
              <a:t>destiné </a:t>
            </a:r>
            <a:r>
              <a:rPr lang="fr-FR" altLang="fr-FR" dirty="0"/>
              <a:t>aux statistiques et à la science des </a:t>
            </a:r>
            <a:r>
              <a:rPr lang="fr-FR" altLang="fr-FR" dirty="0" smtClean="0"/>
              <a:t>données</a:t>
            </a:r>
          </a:p>
          <a:p>
            <a:pPr lvl="1"/>
            <a:r>
              <a:rPr lang="fr-FR" altLang="fr-FR" dirty="0" smtClean="0"/>
              <a:t>Soutenu </a:t>
            </a:r>
            <a:r>
              <a:rPr lang="fr-FR" altLang="fr-FR" dirty="0"/>
              <a:t>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smtClean="0"/>
          </a:p>
          <a:p>
            <a:r>
              <a:rPr lang="fr-FR" altLang="fr-FR" dirty="0" smtClean="0"/>
              <a:t>R est libre</a:t>
            </a:r>
          </a:p>
          <a:p>
            <a:pPr lvl="1"/>
            <a:r>
              <a:rPr lang="fr-FR" altLang="fr-FR" dirty="0" smtClean="0"/>
              <a:t>Implémentation GNU R</a:t>
            </a:r>
          </a:p>
          <a:p>
            <a:r>
              <a:rPr lang="fr-FR" altLang="fr-FR" dirty="0"/>
              <a:t>Créé par Ross </a:t>
            </a:r>
            <a:r>
              <a:rPr lang="fr-FR" altLang="fr-FR" dirty="0" err="1"/>
              <a:t>Ihaka</a:t>
            </a:r>
            <a:r>
              <a:rPr lang="fr-FR" altLang="fr-FR" dirty="0"/>
              <a:t> et Robert Gentleman à l'université </a:t>
            </a:r>
            <a:r>
              <a:rPr lang="fr-FR" altLang="fr-FR" dirty="0" smtClean="0"/>
              <a:t>d'Auckland (NZ)</a:t>
            </a:r>
          </a:p>
          <a:p>
            <a:r>
              <a:rPr lang="fr-FR" altLang="fr-FR" dirty="0" smtClean="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dirty="0" smtClean="0"/>
              <a:t>Les processeurs d’aujourd’hui en en 64 bits (x64)</a:t>
            </a:r>
          </a:p>
          <a:p>
            <a:pPr lvl="1"/>
            <a:r>
              <a:rPr lang="fr-FR" dirty="0" smtClean="0"/>
              <a:t>Les GPU sont sur 128 bits</a:t>
            </a:r>
          </a:p>
          <a:p>
            <a:pPr lvl="1"/>
            <a:r>
              <a:rPr lang="fr-FR" dirty="0" smtClean="0"/>
              <a:t>Les anciens processeurs sur 32 bits</a:t>
            </a:r>
          </a:p>
          <a:p>
            <a:pPr lvl="1"/>
            <a:r>
              <a:rPr lang="fr-FR" dirty="0" smtClean="0"/>
              <a:t>Python existe en version 32 et 64 bits</a:t>
            </a:r>
          </a:p>
          <a:p>
            <a:r>
              <a:rPr lang="fr-FR" dirty="0" smtClean="0"/>
              <a:t>Un processeur 32 bits ne peut adresser que 2^32 bits soit 4Gbit</a:t>
            </a:r>
          </a:p>
          <a:p>
            <a:pPr lvl="1"/>
            <a:r>
              <a:rPr lang="fr-FR" dirty="0" smtClean="0"/>
              <a:t>Une adresse mémoire est souvent sur 1 octet ce qui donne 4Go de mémoire maximum, sachant que près de la moitié est pris par l’OS</a:t>
            </a:r>
          </a:p>
          <a:p>
            <a:r>
              <a:rPr lang="fr-FR" dirty="0" smtClean="0"/>
              <a:t>Un processeur 64 bits sait adressé 8000 </a:t>
            </a:r>
            <a:r>
              <a:rPr lang="fr-FR" dirty="0" err="1" smtClean="0"/>
              <a:t>Pbit</a:t>
            </a:r>
            <a:endParaRPr lang="fr-FR" dirty="0" smtClean="0"/>
          </a:p>
        </p:txBody>
      </p:sp>
    </p:spTree>
    <p:extLst>
      <p:ext uri="{BB962C8B-B14F-4D97-AF65-F5344CB8AC3E}">
        <p14:creationId xmlns:p14="http://schemas.microsoft.com/office/powerpoint/2010/main" val="352300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sz="2400" dirty="0" smtClean="0"/>
              <a:t>En Python un flottant fait 32 bits</a:t>
            </a:r>
          </a:p>
          <a:p>
            <a:pPr lvl="1"/>
            <a:r>
              <a:rPr lang="fr-FR" sz="2000" dirty="0" smtClean="0"/>
              <a:t>Sachant que la moitié des ressources est pris par l’OS et qu’une liste de valeur est amené à être dupliqué au moins une fois</a:t>
            </a:r>
          </a:p>
          <a:p>
            <a:pPr lvl="1"/>
            <a:r>
              <a:rPr lang="fr-FR" sz="2000" dirty="0" smtClean="0"/>
              <a:t>Python 32 bits sait géré 10**8 flottants</a:t>
            </a:r>
          </a:p>
          <a:p>
            <a:pPr lvl="1"/>
            <a:r>
              <a:rPr lang="fr-FR" sz="2000" dirty="0" smtClean="0"/>
              <a:t>Python 64 bits sait géré 10**18 flottants</a:t>
            </a:r>
          </a:p>
          <a:p>
            <a:r>
              <a:rPr lang="fr-FR" sz="2400" dirty="0" smtClean="0"/>
              <a:t>Une image 28 * 28 * 16 niveaux de gris fait 3Ko</a:t>
            </a:r>
          </a:p>
          <a:p>
            <a:pPr lvl="1"/>
            <a:r>
              <a:rPr lang="fr-FR" sz="2000" dirty="0" smtClean="0"/>
              <a:t>Python 32 bits sait géré 333 000 images</a:t>
            </a:r>
          </a:p>
          <a:p>
            <a:pPr lvl="1"/>
            <a:r>
              <a:rPr lang="fr-FR" sz="2000" dirty="0" smtClean="0"/>
              <a:t>Python 64 bits sait géré 10**15 images</a:t>
            </a:r>
          </a:p>
          <a:p>
            <a:r>
              <a:rPr lang="fr-FR" sz="2400" dirty="0" smtClean="0"/>
              <a:t>Une image 1024 * 768 en couleur RAW fait 3Mo</a:t>
            </a:r>
          </a:p>
          <a:p>
            <a:pPr lvl="1"/>
            <a:r>
              <a:rPr lang="fr-FR" sz="2000" dirty="0"/>
              <a:t>Python 32 bits sait géré 333 </a:t>
            </a:r>
            <a:r>
              <a:rPr lang="fr-FR" sz="2000" dirty="0" smtClean="0"/>
              <a:t>images</a:t>
            </a:r>
            <a:endParaRPr lang="fr-FR" sz="2000" dirty="0"/>
          </a:p>
          <a:p>
            <a:pPr lvl="1"/>
            <a:r>
              <a:rPr lang="fr-FR" sz="2000" dirty="0"/>
              <a:t>Python 64 bits sait géré 10**</a:t>
            </a:r>
            <a:r>
              <a:rPr lang="fr-FR" sz="2000" dirty="0" smtClean="0"/>
              <a:t>12 images</a:t>
            </a:r>
          </a:p>
          <a:p>
            <a:r>
              <a:rPr lang="fr-FR" sz="2400" dirty="0" smtClean="0"/>
              <a:t>Une image 4K RAW fait 16Go</a:t>
            </a:r>
          </a:p>
          <a:p>
            <a:pPr lvl="1"/>
            <a:r>
              <a:rPr lang="fr-FR" sz="2000" dirty="0" smtClean="0"/>
              <a:t>Python </a:t>
            </a:r>
            <a:r>
              <a:rPr lang="fr-FR" sz="2000" dirty="0"/>
              <a:t>64 bits sait géré 10</a:t>
            </a:r>
            <a:r>
              <a:rPr lang="fr-FR" sz="2000" dirty="0" smtClean="0"/>
              <a:t>**9 images aucune pour 32 bits</a:t>
            </a:r>
            <a:endParaRPr lang="fr-FR" sz="2000" dirty="0"/>
          </a:p>
          <a:p>
            <a:pPr lvl="1"/>
            <a:endParaRPr lang="fr-FR" dirty="0"/>
          </a:p>
          <a:p>
            <a:pPr lvl="1"/>
            <a:endParaRPr lang="fr-FR" sz="2000" dirty="0" smtClean="0"/>
          </a:p>
        </p:txBody>
      </p:sp>
    </p:spTree>
    <p:extLst>
      <p:ext uri="{BB962C8B-B14F-4D97-AF65-F5344CB8AC3E}">
        <p14:creationId xmlns:p14="http://schemas.microsoft.com/office/powerpoint/2010/main" val="333003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Pur rappel</a:t>
            </a:r>
            <a:endParaRPr lang="fr-FR" dirty="0"/>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1781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Distributions</a:t>
            </a:r>
            <a:endParaRPr lang="fr-FR" dirty="0"/>
          </a:p>
        </p:txBody>
      </p:sp>
      <p:sp>
        <p:nvSpPr>
          <p:cNvPr id="3" name="Espace réservé du contenu 2"/>
          <p:cNvSpPr>
            <a:spLocks noGrp="1"/>
          </p:cNvSpPr>
          <p:nvPr>
            <p:ph idx="1"/>
          </p:nvPr>
        </p:nvSpPr>
        <p:spPr/>
        <p:txBody>
          <a:bodyPr/>
          <a:lstStyle/>
          <a:p>
            <a:r>
              <a:rPr lang="fr-FR" dirty="0" smtClean="0"/>
              <a:t>GNU R possède plusieurs distributions</a:t>
            </a:r>
          </a:p>
          <a:p>
            <a:r>
              <a:rPr lang="fr-FR" dirty="0" smtClean="0"/>
              <a:t>CRAN</a:t>
            </a:r>
          </a:p>
          <a:p>
            <a:pPr lvl="1"/>
            <a:r>
              <a:rPr lang="fr-FR" dirty="0" smtClean="0"/>
              <a:t>Compréhensive R Archive Network</a:t>
            </a:r>
          </a:p>
          <a:p>
            <a:pPr lvl="1"/>
            <a:r>
              <a:rPr lang="fr-FR" dirty="0" smtClean="0"/>
              <a:t>Hommage à Perl</a:t>
            </a:r>
          </a:p>
          <a:p>
            <a:pPr lvl="1"/>
            <a:r>
              <a:rPr lang="fr-FR" dirty="0" smtClean="0"/>
              <a:t>www.cran.r-project.org</a:t>
            </a:r>
          </a:p>
          <a:p>
            <a:r>
              <a:rPr lang="fr-FR" dirty="0" smtClean="0"/>
              <a:t>Autres distributions</a:t>
            </a:r>
          </a:p>
          <a:p>
            <a:pPr lvl="1"/>
            <a:r>
              <a:rPr lang="fr-FR" dirty="0" smtClean="0"/>
              <a:t>Microsoft (via Visual Studio ou </a:t>
            </a:r>
            <a:r>
              <a:rPr lang="fr-FR" dirty="0" err="1" smtClean="0"/>
              <a:t>Sql</a:t>
            </a:r>
            <a:r>
              <a:rPr lang="fr-FR" dirty="0" smtClean="0"/>
              <a:t> Server)</a:t>
            </a:r>
          </a:p>
          <a:p>
            <a:pPr lvl="1"/>
            <a:r>
              <a:rPr lang="fr-FR" dirty="0" smtClean="0"/>
              <a:t>Oracle </a:t>
            </a:r>
            <a:r>
              <a:rPr lang="fr-FR" dirty="0"/>
              <a:t>R Distribution</a:t>
            </a:r>
          </a:p>
          <a:p>
            <a:pPr lvl="1"/>
            <a:endParaRPr lang="fr-FR" dirty="0" smtClean="0"/>
          </a:p>
        </p:txBody>
      </p:sp>
    </p:spTree>
    <p:extLst>
      <p:ext uri="{BB962C8B-B14F-4D97-AF65-F5344CB8AC3E}">
        <p14:creationId xmlns:p14="http://schemas.microsoft.com/office/powerpoint/2010/main" val="4626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R est un langage de haut niveau mais simple</a:t>
            </a:r>
            <a:endParaRPr lang="fr-FR" altLang="fr-FR" dirty="0"/>
          </a:p>
          <a:p>
            <a:r>
              <a:rPr lang="fr-FR" altLang="fr-FR" dirty="0" smtClean="0"/>
              <a:t>R est interprété</a:t>
            </a:r>
          </a:p>
          <a:p>
            <a:pPr lvl="1"/>
            <a:r>
              <a:rPr lang="fr-FR" altLang="fr-FR" dirty="0" smtClean="0"/>
              <a:t>Pas le plus rapide</a:t>
            </a:r>
          </a:p>
          <a:p>
            <a:r>
              <a:rPr lang="fr-FR" altLang="fr-FR" dirty="0" smtClean="0"/>
              <a:t>R favorise </a:t>
            </a:r>
            <a:r>
              <a:rPr lang="fr-FR" altLang="fr-FR" dirty="0"/>
              <a:t>la programmation impérative </a:t>
            </a:r>
            <a:r>
              <a:rPr lang="fr-FR" altLang="fr-FR" dirty="0" smtClean="0"/>
              <a:t>structurée pour les statistiques</a:t>
            </a:r>
          </a:p>
          <a:p>
            <a:r>
              <a:rPr lang="fr-FR" altLang="fr-FR" dirty="0" smtClean="0"/>
              <a:t>R 3.x</a:t>
            </a:r>
          </a:p>
          <a:p>
            <a:pPr lvl="1"/>
            <a:r>
              <a:rPr lang="fr-FR" altLang="fr-FR" dirty="0" smtClean="0"/>
              <a:t>Grosses différences avec R 2.x</a:t>
            </a:r>
            <a:endParaRPr lang="fr-FR" altLang="fr-FR" dirty="0"/>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sz="2400" dirty="0" smtClean="0"/>
              <a:t>R Beta : 1993</a:t>
            </a:r>
          </a:p>
          <a:p>
            <a:r>
              <a:rPr lang="fr-FR" sz="2400" dirty="0" smtClean="0"/>
              <a:t>R 1.0 : 2000</a:t>
            </a:r>
          </a:p>
          <a:p>
            <a:r>
              <a:rPr lang="fr-FR" sz="2400" dirty="0" smtClean="0"/>
              <a:t>R 2.0 : 2005</a:t>
            </a:r>
          </a:p>
          <a:p>
            <a:r>
              <a:rPr lang="fr-FR" sz="2400" dirty="0" smtClean="0"/>
              <a:t>R 3.0 : 2013</a:t>
            </a:r>
          </a:p>
          <a:p>
            <a:r>
              <a:rPr lang="fr-FR" sz="2400" dirty="0" smtClean="0"/>
              <a:t>R 3.5 : </a:t>
            </a:r>
            <a:r>
              <a:rPr lang="fr-FR" sz="2400" dirty="0" smtClean="0"/>
              <a:t>2018</a:t>
            </a:r>
          </a:p>
          <a:p>
            <a:r>
              <a:rPr lang="fr-FR" sz="2400" dirty="0" smtClean="0"/>
              <a:t>R 3.6 : 2019</a:t>
            </a:r>
            <a:endParaRPr lang="fr-FR" sz="2400" dirty="0" smtClean="0"/>
          </a:p>
          <a:p>
            <a:endParaRPr lang="fr-FR" sz="2400" dirty="0"/>
          </a:p>
          <a:p>
            <a:r>
              <a:rPr lang="fr-FR" sz="2400" dirty="0" smtClean="0"/>
              <a:t>Existe pour Windows , Mac, Linux</a:t>
            </a:r>
          </a:p>
          <a:p>
            <a:r>
              <a:rPr lang="fr-FR" sz="2400" dirty="0" smtClean="0"/>
              <a:t>32 bits et 64 bits</a:t>
            </a:r>
          </a:p>
          <a:p>
            <a:pPr lvl="1"/>
            <a:r>
              <a:rPr lang="fr-FR" sz="2000" dirty="0" smtClean="0"/>
              <a:t>Attention R 32 bits est limité à 2Go de RAM</a:t>
            </a:r>
          </a:p>
        </p:txBody>
      </p:sp>
    </p:spTree>
    <p:extLst>
      <p:ext uri="{BB962C8B-B14F-4D97-AF65-F5344CB8AC3E}">
        <p14:creationId xmlns:p14="http://schemas.microsoft.com/office/powerpoint/2010/main" val="17178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et les autres</a:t>
            </a:r>
            <a:endParaRPr lang="fr-FR" dirty="0"/>
          </a:p>
        </p:txBody>
      </p:sp>
      <p:sp>
        <p:nvSpPr>
          <p:cNvPr id="3" name="Espace réservé du contenu 2"/>
          <p:cNvSpPr>
            <a:spLocks noGrp="1"/>
          </p:cNvSpPr>
          <p:nvPr>
            <p:ph idx="1"/>
          </p:nvPr>
        </p:nvSpPr>
        <p:spPr/>
        <p:txBody>
          <a:bodyPr/>
          <a:lstStyle/>
          <a:p>
            <a:r>
              <a:rPr lang="fr-FR" dirty="0" smtClean="0"/>
              <a:t>SAS</a:t>
            </a:r>
          </a:p>
          <a:p>
            <a:r>
              <a:rPr lang="fr-FR" dirty="0" smtClean="0"/>
              <a:t>Python</a:t>
            </a:r>
          </a:p>
          <a:p>
            <a:r>
              <a:rPr lang="fr-FR" dirty="0" smtClean="0"/>
              <a:t>C/C++/C#</a:t>
            </a:r>
          </a:p>
          <a:p>
            <a:r>
              <a:rPr lang="fr-FR" dirty="0" smtClean="0"/>
              <a:t>Java</a:t>
            </a:r>
          </a:p>
        </p:txBody>
      </p:sp>
    </p:spTree>
    <p:extLst>
      <p:ext uri="{BB962C8B-B14F-4D97-AF65-F5344CB8AC3E}">
        <p14:creationId xmlns:p14="http://schemas.microsoft.com/office/powerpoint/2010/main" val="2230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smtClean="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idx="1"/>
          </p:nvPr>
        </p:nvSpPr>
        <p:spPr/>
        <p:txBody>
          <a:bodyPr/>
          <a:lstStyle/>
          <a:p>
            <a:r>
              <a:rPr lang="fr-FR" dirty="0" smtClean="0"/>
              <a:t>cran.r-project.org</a:t>
            </a:r>
          </a:p>
          <a:p>
            <a:r>
              <a:rPr lang="fr-FR" dirty="0" smtClean="0"/>
              <a:t>Au choix</a:t>
            </a:r>
          </a:p>
          <a:p>
            <a:pPr lvl="1"/>
            <a:r>
              <a:rPr lang="fr-FR" dirty="0" smtClean="0"/>
              <a:t>32 bits</a:t>
            </a:r>
          </a:p>
          <a:p>
            <a:pPr lvl="1"/>
            <a:r>
              <a:rPr lang="fr-FR" dirty="0" smtClean="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Shell</a:t>
            </a:r>
            <a:endParaRPr lang="fr-FR" dirty="0"/>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TotalTime>
  <Words>795</Words>
  <Application>Microsoft Office PowerPoint</Application>
  <PresentationFormat>Affichage à l'écran (4:3)</PresentationFormat>
  <Paragraphs>108</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RGui</vt:lpstr>
      <vt:lpstr>Data Science</vt:lpstr>
      <vt:lpstr>Data Science</vt:lpstr>
      <vt:lpstr>Opérations algébriques de bases</vt:lpstr>
      <vt:lpstr>[1]</vt:lpstr>
      <vt:lpstr>Data Science</vt:lpstr>
      <vt:lpstr>Data Scientist</vt:lpstr>
      <vt:lpstr>Machine Learning</vt:lpstr>
      <vt:lpstr>Apprentissage supervisé</vt:lpstr>
      <vt:lpstr>Deep Learning</vt:lpstr>
      <vt:lpstr>Workflow</vt:lpstr>
      <vt:lpstr>Considération sur les tailles</vt:lpstr>
      <vt:lpstr>Considération sur les tailles</vt:lpstr>
      <vt:lpstr>Pur rappel</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210</cp:revision>
  <dcterms:created xsi:type="dcterms:W3CDTF">2000-04-10T19:33:12Z</dcterms:created>
  <dcterms:modified xsi:type="dcterms:W3CDTF">2019-11-07T11:15:22Z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