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87" r:id="rId3"/>
    <p:sldId id="308" r:id="rId4"/>
    <p:sldId id="291" r:id="rId5"/>
    <p:sldId id="292" r:id="rId6"/>
    <p:sldId id="295" r:id="rId7"/>
    <p:sldId id="300" r:id="rId8"/>
    <p:sldId id="289" r:id="rId9"/>
    <p:sldId id="309" r:id="rId10"/>
    <p:sldId id="310" r:id="rId11"/>
    <p:sldId id="311" r:id="rId12"/>
    <p:sldId id="312" r:id="rId13"/>
    <p:sldId id="313" r:id="rId14"/>
    <p:sldId id="302" r:id="rId15"/>
    <p:sldId id="305" r:id="rId16"/>
    <p:sldId id="314" r:id="rId17"/>
    <p:sldId id="315" r:id="rId18"/>
    <p:sldId id="286" r:id="rId19"/>
    <p:sldId id="319" r:id="rId20"/>
    <p:sldId id="316" r:id="rId21"/>
    <p:sldId id="317" r:id="rId22"/>
    <p:sldId id="318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2</a:t>
            </a:r>
          </a:p>
          <a:p>
            <a:pPr eaLnBrk="1" hangingPunct="1"/>
            <a:r>
              <a:rPr lang="fr-FR" altLang="fr-FR" smtClean="0"/>
              <a:t>Variables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Conversion des 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fonction as.* permettent de convertir un type vers un autre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7704856" cy="408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1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fonctions mathématiques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Elles sont nombreuses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4829175" cy="22479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86" y="3573016"/>
            <a:ext cx="17621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19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saisir des données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444912"/>
            <a:ext cx="2016224" cy="26597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12" y="2492896"/>
            <a:ext cx="3671049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1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Concaténation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fonction </a:t>
            </a:r>
            <a:r>
              <a:rPr lang="fr-FR" dirty="0" err="1" smtClean="0"/>
              <a:t>paste</a:t>
            </a:r>
            <a:r>
              <a:rPr lang="fr-FR" dirty="0" smtClean="0"/>
              <a:t>() permet de concaténer des chaines avec un séparateur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08920"/>
            <a:ext cx="7547458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10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fonctions des chaînes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 nombreuses fonctions existent sur les chaînes, en voici 4:</a:t>
            </a:r>
          </a:p>
          <a:p>
            <a:r>
              <a:rPr lang="fr-FR" dirty="0" err="1"/>
              <a:t>nchar</a:t>
            </a:r>
            <a:r>
              <a:rPr lang="fr-FR" dirty="0"/>
              <a:t>(),</a:t>
            </a:r>
            <a:r>
              <a:rPr lang="fr-FR" dirty="0" err="1"/>
              <a:t>toupper</a:t>
            </a:r>
            <a:r>
              <a:rPr lang="fr-FR" dirty="0"/>
              <a:t>(),</a:t>
            </a:r>
            <a:r>
              <a:rPr lang="fr-FR" dirty="0" err="1"/>
              <a:t>tolower</a:t>
            </a:r>
            <a:r>
              <a:rPr lang="fr-FR" dirty="0" smtClean="0"/>
              <a:t>() et </a:t>
            </a:r>
            <a:r>
              <a:rPr lang="fr-FR" dirty="0" err="1" smtClean="0"/>
              <a:t>substr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/>
              <a:t>nchar</a:t>
            </a:r>
            <a:r>
              <a:rPr lang="fr-FR" dirty="0"/>
              <a:t>("Hello World</a:t>
            </a:r>
            <a:r>
              <a:rPr lang="fr-FR" dirty="0" smtClean="0"/>
              <a:t>!")</a:t>
            </a:r>
          </a:p>
          <a:p>
            <a:pPr lvl="1"/>
            <a:r>
              <a:rPr lang="fr-FR" dirty="0" err="1" smtClean="0"/>
              <a:t>toupper</a:t>
            </a:r>
            <a:r>
              <a:rPr lang="fr-FR" dirty="0"/>
              <a:t>("</a:t>
            </a:r>
            <a:r>
              <a:rPr lang="fr-FR" dirty="0" err="1"/>
              <a:t>BoNjouR</a:t>
            </a:r>
            <a:r>
              <a:rPr lang="fr-FR" dirty="0" smtClean="0"/>
              <a:t>")</a:t>
            </a:r>
          </a:p>
          <a:p>
            <a:pPr lvl="1"/>
            <a:r>
              <a:rPr lang="fr-FR" dirty="0" err="1"/>
              <a:t>substr</a:t>
            </a:r>
            <a:r>
              <a:rPr lang="fr-FR" dirty="0"/>
              <a:t>("Bonjour", 2,4</a:t>
            </a:r>
            <a:r>
              <a:rPr lang="fr-FR" dirty="0" smtClean="0"/>
              <a:t>) # </a:t>
            </a:r>
            <a:r>
              <a:rPr lang="fr-FR" dirty="0" err="1" smtClean="0"/>
              <a:t>onj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8977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Chaînes et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chaînes se comportent comme des listes</a:t>
            </a:r>
          </a:p>
          <a:p>
            <a:pPr lvl="1"/>
            <a:r>
              <a:rPr lang="fr-FR" dirty="0" smtClean="0"/>
              <a:t>Mais non modifiable</a:t>
            </a:r>
          </a:p>
          <a:p>
            <a:pPr lvl="1"/>
            <a:r>
              <a:rPr lang="fr-FR" dirty="0" smtClean="0"/>
              <a:t>Possède les même opérateurs</a:t>
            </a:r>
          </a:p>
          <a:p>
            <a:pPr lvl="1"/>
            <a:r>
              <a:rPr lang="fr-FR" dirty="0" smtClean="0"/>
              <a:t>Voir chapitre sur les types complexes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65" y="3356992"/>
            <a:ext cx="786394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653136"/>
            <a:ext cx="446307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19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ls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Retourne les liste des variables</a:t>
            </a:r>
          </a:p>
          <a:p>
            <a:r>
              <a:rPr lang="fr-FR" dirty="0" err="1"/>
              <a:t>ls</a:t>
            </a:r>
            <a:r>
              <a:rPr lang="fr-FR" dirty="0"/>
              <a:t>(pattern="var</a:t>
            </a:r>
            <a:r>
              <a:rPr lang="fr-FR" dirty="0" smtClean="0"/>
              <a:t>")</a:t>
            </a:r>
          </a:p>
          <a:p>
            <a:pPr lvl="1"/>
            <a:r>
              <a:rPr lang="fr-FR" dirty="0" smtClean="0"/>
              <a:t>Retourne les variables contenant "var"</a:t>
            </a:r>
          </a:p>
          <a:p>
            <a:r>
              <a:rPr lang="fr-FR" dirty="0" err="1" smtClean="0"/>
              <a:t>rm</a:t>
            </a:r>
            <a:r>
              <a:rPr lang="fr-FR" dirty="0" smtClean="0"/>
              <a:t>(var)</a:t>
            </a:r>
          </a:p>
          <a:p>
            <a:pPr lvl="1"/>
            <a:r>
              <a:rPr lang="fr-FR" dirty="0" smtClean="0"/>
              <a:t>Détruit une variable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3464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Sauvegarde de l'espace de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q() quitte l'espace de travaille</a:t>
            </a:r>
          </a:p>
          <a:p>
            <a:pPr lvl="1"/>
            <a:r>
              <a:rPr lang="fr-FR" dirty="0" smtClean="0"/>
              <a:t>Peut sauvegarder les variables</a:t>
            </a:r>
          </a:p>
          <a:p>
            <a:r>
              <a:rPr lang="fr-FR" dirty="0" smtClean="0"/>
              <a:t>Un fichier *.</a:t>
            </a:r>
            <a:r>
              <a:rPr lang="fr-FR" dirty="0" err="1" smtClean="0"/>
              <a:t>Rdata</a:t>
            </a:r>
            <a:r>
              <a:rPr lang="fr-FR" dirty="0" smtClean="0"/>
              <a:t> est alors créé dans votre répertoire de travaille</a:t>
            </a:r>
          </a:p>
          <a:p>
            <a:pPr lvl="1"/>
            <a:r>
              <a:rPr lang="fr-FR" dirty="0" err="1" smtClean="0"/>
              <a:t>getwd</a:t>
            </a:r>
            <a:r>
              <a:rPr lang="fr-FR" dirty="0" smtClean="0"/>
              <a:t>() permet de connaitre ce répertoire</a:t>
            </a:r>
          </a:p>
          <a:p>
            <a:pPr lvl="1"/>
            <a:r>
              <a:rPr lang="fr-FR" dirty="0" err="1"/>
              <a:t>setwd</a:t>
            </a:r>
            <a:r>
              <a:rPr lang="fr-FR" dirty="0"/>
              <a:t>("/</a:t>
            </a:r>
            <a:r>
              <a:rPr lang="fr-FR" dirty="0" err="1"/>
              <a:t>Users</a:t>
            </a:r>
            <a:r>
              <a:rPr lang="fr-FR" dirty="0"/>
              <a:t>/</a:t>
            </a:r>
            <a:r>
              <a:rPr lang="fr-FR" dirty="0" err="1"/>
              <a:t>votrelogin</a:t>
            </a:r>
            <a:r>
              <a:rPr lang="fr-FR" dirty="0"/>
              <a:t>/R</a:t>
            </a:r>
            <a:r>
              <a:rPr lang="fr-FR" dirty="0" smtClean="0"/>
              <a:t>/") permet de le modifier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0441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Editeurs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 peut s'éditer avec n'importe quel éditeur</a:t>
            </a:r>
          </a:p>
          <a:p>
            <a:pPr lvl="1"/>
            <a:r>
              <a:rPr lang="fr-FR" dirty="0" smtClean="0"/>
              <a:t>Notepad</a:t>
            </a:r>
          </a:p>
          <a:p>
            <a:r>
              <a:rPr lang="fr-FR" dirty="0" smtClean="0"/>
              <a:t>L'éditeur de référence est </a:t>
            </a:r>
            <a:r>
              <a:rPr lang="fr-FR" smtClean="0"/>
              <a:t>RStudio</a:t>
            </a:r>
            <a:endParaRPr lang="fr-FR" dirty="0" smtClean="0"/>
          </a:p>
          <a:p>
            <a:pPr lvl="1"/>
            <a:r>
              <a:rPr lang="fr-FR" dirty="0" smtClean="0"/>
              <a:t>Libre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Alternative</a:t>
            </a:r>
          </a:p>
          <a:p>
            <a:pPr lvl="1"/>
            <a:r>
              <a:rPr lang="fr-FR" dirty="0" smtClean="0"/>
              <a:t>Microsoft Visual Studio </a:t>
            </a:r>
            <a:endParaRPr lang="fr-FR" dirty="0"/>
          </a:p>
        </p:txBody>
      </p:sp>
      <p:pic>
        <p:nvPicPr>
          <p:cNvPr id="2052" name="Picture 4" descr="https://upload.wikimedia.org/wikipedia/commons/thumb/4/4d/Rstudio.png/1024px-Rstud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924944"/>
            <a:ext cx="5001477" cy="281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77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d'un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106"/>
            <a:ext cx="9144000" cy="48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8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#</a:t>
            </a:r>
          </a:p>
          <a:p>
            <a:pPr lvl="1"/>
            <a:r>
              <a:rPr lang="fr-FR" dirty="0" smtClean="0"/>
              <a:t>Commentaire mono ligne</a:t>
            </a:r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519" y="1559645"/>
            <a:ext cx="2500363" cy="129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58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Script 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script R doit être mis dans un fichier *.R</a:t>
            </a:r>
          </a:p>
          <a:p>
            <a:pPr lvl="1"/>
            <a:r>
              <a:rPr lang="fr-FR" dirty="0" smtClean="0"/>
              <a:t>Pour pouvoir être rejoué</a:t>
            </a:r>
          </a:p>
          <a:p>
            <a:r>
              <a:rPr lang="fr-FR" dirty="0" smtClean="0"/>
              <a:t>Exécuter un script R depuis R Studio</a:t>
            </a:r>
          </a:p>
          <a:p>
            <a:r>
              <a:rPr lang="fr-FR" dirty="0" smtClean="0"/>
              <a:t>Exécuter un script depuis R Shell avec la commande source</a:t>
            </a:r>
          </a:p>
          <a:p>
            <a:pPr lvl="1"/>
            <a:r>
              <a:rPr lang="fr-FR" dirty="0"/>
              <a:t>source</a:t>
            </a:r>
            <a:r>
              <a:rPr lang="fr-FR" dirty="0" smtClean="0"/>
              <a:t>("C:/Formation/R/tp/hello.R")</a:t>
            </a:r>
          </a:p>
          <a:p>
            <a:r>
              <a:rPr lang="fr-FR" dirty="0" smtClean="0"/>
              <a:t>Exécuter un script R depuis l'invité de commande</a:t>
            </a:r>
          </a:p>
          <a:p>
            <a:pPr lvl="1"/>
            <a:r>
              <a:rPr lang="fr-FR" dirty="0" err="1" smtClean="0"/>
              <a:t>rscript</a:t>
            </a:r>
            <a:r>
              <a:rPr lang="fr-FR" dirty="0" smtClean="0"/>
              <a:t> </a:t>
            </a:r>
            <a:r>
              <a:rPr lang="fr-FR" dirty="0" err="1" smtClean="0"/>
              <a:t>hello.R</a:t>
            </a:r>
            <a:endParaRPr lang="fr-FR" dirty="0" smtClean="0"/>
          </a:p>
          <a:p>
            <a:pPr lvl="1"/>
            <a:r>
              <a:rPr lang="fr-FR" dirty="0" smtClean="0"/>
              <a:t>Attention la variable d'environnement PATH doit être mise à jour sur R/bin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5294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print</a:t>
            </a:r>
            <a:r>
              <a:rPr lang="fr-FR" dirty="0" smtClean="0"/>
              <a:t>() affiche une chaine des variables à l'écran</a:t>
            </a:r>
          </a:p>
          <a:p>
            <a:pPr lvl="1"/>
            <a:r>
              <a:rPr lang="fr-FR" dirty="0" smtClean="0"/>
              <a:t>Appelé la sortie standard</a:t>
            </a:r>
          </a:p>
          <a:p>
            <a:r>
              <a:rPr lang="fr-FR" dirty="0" smtClean="0"/>
              <a:t>La sortie peut être redirigée vers un fichier texte</a:t>
            </a:r>
          </a:p>
          <a:p>
            <a:r>
              <a:rPr lang="fr-FR" dirty="0" err="1" smtClean="0"/>
              <a:t>sink</a:t>
            </a:r>
            <a:r>
              <a:rPr lang="fr-FR" dirty="0" smtClean="0"/>
              <a:t>("output.txt")</a:t>
            </a:r>
          </a:p>
          <a:p>
            <a:pPr lvl="1"/>
            <a:r>
              <a:rPr lang="fr-FR" dirty="0" smtClean="0"/>
              <a:t>Redirige les </a:t>
            </a:r>
            <a:r>
              <a:rPr lang="fr-FR" dirty="0" err="1" smtClean="0"/>
              <a:t>prints</a:t>
            </a:r>
            <a:r>
              <a:rPr lang="fr-FR" dirty="0" smtClean="0"/>
              <a:t> vers output.txt</a:t>
            </a:r>
          </a:p>
          <a:p>
            <a:r>
              <a:rPr lang="fr-FR" dirty="0" err="1" smtClean="0"/>
              <a:t>sink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Redirige les </a:t>
            </a:r>
            <a:r>
              <a:rPr lang="fr-FR" dirty="0" err="1" smtClean="0"/>
              <a:t>prints</a:t>
            </a:r>
            <a:r>
              <a:rPr lang="fr-FR" dirty="0" smtClean="0"/>
              <a:t> vers l'écran</a:t>
            </a:r>
          </a:p>
          <a:p>
            <a:r>
              <a:rPr lang="fr-FR" dirty="0" err="1" smtClean="0"/>
              <a:t>sink</a:t>
            </a:r>
            <a:r>
              <a:rPr lang="fr-FR" dirty="0" smtClean="0"/>
              <a:t>(append=TRUE)</a:t>
            </a:r>
          </a:p>
          <a:p>
            <a:pPr lvl="1"/>
            <a:r>
              <a:rPr lang="fr-FR" dirty="0" smtClean="0"/>
              <a:t>N'écrase pas le fichier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0469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sauvegarder une variable dans un fichier</a:t>
            </a:r>
          </a:p>
          <a:p>
            <a:pPr lvl="1"/>
            <a:r>
              <a:rPr lang="fr-FR" dirty="0" smtClean="0"/>
              <a:t>Généralement un données volumineuse ou </a:t>
            </a:r>
            <a:r>
              <a:rPr lang="fr-FR" dirty="0" err="1" smtClean="0"/>
              <a:t>issude</a:t>
            </a:r>
            <a:r>
              <a:rPr lang="fr-FR" dirty="0" smtClean="0"/>
              <a:t> d'</a:t>
            </a:r>
            <a:r>
              <a:rPr lang="fr-FR" dirty="0" err="1" smtClean="0"/>
              <a:t>unc</a:t>
            </a:r>
            <a:r>
              <a:rPr lang="fr-FR" dirty="0" smtClean="0"/>
              <a:t> calcul complexe</a:t>
            </a:r>
          </a:p>
          <a:p>
            <a:pPr lvl="1"/>
            <a:r>
              <a:rPr lang="fr-FR" dirty="0" err="1" smtClean="0"/>
              <a:t>save</a:t>
            </a:r>
            <a:r>
              <a:rPr lang="fr-FR" dirty="0" smtClean="0"/>
              <a:t>(</a:t>
            </a:r>
            <a:r>
              <a:rPr lang="fr-FR" dirty="0" err="1" smtClean="0"/>
              <a:t>mavariable</a:t>
            </a:r>
            <a:r>
              <a:rPr lang="fr-FR" dirty="0" smtClean="0"/>
              <a:t>,</a:t>
            </a:r>
            <a:r>
              <a:rPr lang="fr-FR" dirty="0"/>
              <a:t> file="</a:t>
            </a:r>
            <a:r>
              <a:rPr lang="fr-FR" dirty="0" err="1"/>
              <a:t>donnees</a:t>
            </a:r>
            <a:r>
              <a:rPr lang="fr-FR" dirty="0"/>
              <a:t>/</a:t>
            </a:r>
            <a:r>
              <a:rPr lang="fr-FR" dirty="0" err="1"/>
              <a:t>resultat.RData</a:t>
            </a:r>
            <a:r>
              <a:rPr lang="fr-FR" dirty="0" smtClean="0"/>
              <a:t>")</a:t>
            </a:r>
          </a:p>
          <a:p>
            <a:pPr lvl="2"/>
            <a:r>
              <a:rPr lang="fr-FR" dirty="0" err="1" smtClean="0"/>
              <a:t>mavariable</a:t>
            </a:r>
            <a:r>
              <a:rPr lang="fr-FR" dirty="0" smtClean="0"/>
              <a:t> peut être un vecteur de variable</a:t>
            </a:r>
            <a:endParaRPr lang="fr-FR" dirty="0" smtClean="0"/>
          </a:p>
          <a:p>
            <a:pPr lvl="1"/>
            <a:r>
              <a:rPr lang="fr-FR" dirty="0" err="1"/>
              <a:t>load</a:t>
            </a:r>
            <a:r>
              <a:rPr lang="fr-FR" dirty="0"/>
              <a:t>("</a:t>
            </a:r>
            <a:r>
              <a:rPr lang="fr-FR" dirty="0" err="1"/>
              <a:t>donnees</a:t>
            </a:r>
            <a:r>
              <a:rPr lang="fr-FR" dirty="0"/>
              <a:t>/</a:t>
            </a:r>
            <a:r>
              <a:rPr lang="fr-FR" dirty="0" err="1"/>
              <a:t>resultat.RData</a:t>
            </a:r>
            <a:r>
              <a:rPr lang="fr-FR" dirty="0" smtClean="0"/>
              <a:t>")</a:t>
            </a:r>
          </a:p>
          <a:p>
            <a:pPr lvl="2"/>
            <a:r>
              <a:rPr lang="fr-FR" dirty="0" smtClean="0"/>
              <a:t>Aucune assignation, la variable </a:t>
            </a:r>
            <a:r>
              <a:rPr lang="fr-FR" dirty="0" err="1" smtClean="0"/>
              <a:t>mavariable</a:t>
            </a:r>
            <a:r>
              <a:rPr lang="fr-FR" dirty="0" smtClean="0"/>
              <a:t> est </a:t>
            </a:r>
            <a:r>
              <a:rPr lang="fr-FR" dirty="0" smtClean="0"/>
              <a:t>recréée</a:t>
            </a:r>
          </a:p>
          <a:p>
            <a:pPr lvl="1"/>
            <a:r>
              <a:rPr lang="fr-FR" dirty="0" err="1" smtClean="0"/>
              <a:t>save.image</a:t>
            </a:r>
            <a:r>
              <a:rPr lang="fr-FR" dirty="0" smtClean="0"/>
              <a:t>(file)</a:t>
            </a:r>
          </a:p>
          <a:p>
            <a:pPr lvl="2"/>
            <a:r>
              <a:rPr lang="fr-FR" dirty="0" smtClean="0"/>
              <a:t>Sauvegarde toutes les variables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7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variables sont des cases mémoire qui permettent de stocker des valeurs. Les variables les plus simples permettent de stocker des valeurs numériques (c'est à dire un nombre) ou du texte par </a:t>
            </a:r>
            <a:r>
              <a:rPr lang="fr-FR" dirty="0" smtClean="0"/>
              <a:t>exemple</a:t>
            </a:r>
          </a:p>
          <a:p>
            <a:r>
              <a:rPr lang="fr-FR" dirty="0" smtClean="0"/>
              <a:t>Pas de déclaration</a:t>
            </a:r>
          </a:p>
          <a:p>
            <a:r>
              <a:rPr lang="fr-FR" dirty="0" smtClean="0"/>
              <a:t>Opérateur d'assignation : &lt;-</a:t>
            </a:r>
          </a:p>
          <a:p>
            <a:pPr lvl="1"/>
            <a:r>
              <a:rPr lang="fr-FR" dirty="0" smtClean="0"/>
              <a:t>x &lt;- 3.14</a:t>
            </a:r>
          </a:p>
          <a:p>
            <a:pPr lvl="1"/>
            <a:r>
              <a:rPr lang="fr-FR" dirty="0" smtClean="0"/>
              <a:t>3.14 -&gt;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778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</a:t>
            </a:r>
            <a:r>
              <a:rPr lang="fr-FR" dirty="0" smtClean="0"/>
              <a:t>R, </a:t>
            </a:r>
            <a:r>
              <a:rPr lang="fr-FR" dirty="0"/>
              <a:t>pour donner une valeur à une variable, il suffit d'écrire </a:t>
            </a:r>
            <a:r>
              <a:rPr lang="fr-FR" dirty="0" err="1"/>
              <a:t>nom_de_la_variable</a:t>
            </a:r>
            <a:r>
              <a:rPr lang="fr-FR" dirty="0"/>
              <a:t> </a:t>
            </a:r>
            <a:r>
              <a:rPr lang="fr-FR" dirty="0" smtClean="0"/>
              <a:t>&lt;- </a:t>
            </a:r>
            <a:r>
              <a:rPr lang="fr-FR" dirty="0"/>
              <a:t>valeur.</a:t>
            </a:r>
          </a:p>
          <a:p>
            <a:r>
              <a:rPr lang="fr-FR" dirty="0" smtClean="0"/>
              <a:t>Une </a:t>
            </a:r>
            <a:r>
              <a:rPr lang="fr-FR" dirty="0"/>
              <a:t>variable doit respecter quelques règles de syntaxe incontournables :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nom de la variable ne peut être composé que de lettres, majuscules ou minuscules, de chiffres et du symbole souligné « _ </a:t>
            </a:r>
            <a:r>
              <a:rPr lang="fr-FR" dirty="0" smtClean="0"/>
              <a:t>»</a:t>
            </a:r>
            <a:endParaRPr lang="fr-FR" dirty="0"/>
          </a:p>
          <a:p>
            <a:pPr lvl="1"/>
            <a:r>
              <a:rPr lang="fr-FR" dirty="0"/>
              <a:t>Le nom de la variable ne peut pas commencer par un chiffre.</a:t>
            </a:r>
          </a:p>
          <a:p>
            <a:pPr lvl="1"/>
            <a:r>
              <a:rPr lang="fr-FR" dirty="0"/>
              <a:t>Le langage </a:t>
            </a:r>
            <a:r>
              <a:rPr lang="fr-FR" dirty="0" smtClean="0"/>
              <a:t>R est </a:t>
            </a:r>
            <a:r>
              <a:rPr lang="fr-FR" dirty="0"/>
              <a:t>sensible à la casse, ce qui signifie que des lettres majuscules et minuscules ne constituent pas la même </a:t>
            </a:r>
            <a:r>
              <a:rPr lang="fr-FR" dirty="0" smtClean="0"/>
              <a:t>variable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163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Convention de nommage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HTML Case</a:t>
            </a:r>
          </a:p>
          <a:p>
            <a:pPr lvl="1"/>
            <a:r>
              <a:rPr lang="fr-FR" dirty="0" err="1" smtClean="0"/>
              <a:t>ma_variable</a:t>
            </a:r>
            <a:endParaRPr lang="fr-FR" dirty="0" smtClean="0"/>
          </a:p>
          <a:p>
            <a:r>
              <a:rPr lang="fr-FR" dirty="0" smtClean="0"/>
              <a:t>CAML Case</a:t>
            </a:r>
          </a:p>
          <a:p>
            <a:pPr lvl="1"/>
            <a:r>
              <a:rPr lang="fr-FR" dirty="0" err="1" smtClean="0"/>
              <a:t>maVariable</a:t>
            </a:r>
            <a:endParaRPr lang="fr-FR" dirty="0" smtClean="0"/>
          </a:p>
          <a:p>
            <a:r>
              <a:rPr lang="fr-FR" dirty="0" smtClean="0"/>
              <a:t>Kebab Case</a:t>
            </a:r>
          </a:p>
          <a:p>
            <a:pPr lvl="1"/>
            <a:r>
              <a:rPr lang="fr-FR" dirty="0" smtClean="0"/>
              <a:t>ma-variable</a:t>
            </a:r>
          </a:p>
        </p:txBody>
      </p:sp>
    </p:spTree>
    <p:extLst>
      <p:ext uri="{BB962C8B-B14F-4D97-AF65-F5344CB8AC3E}">
        <p14:creationId xmlns:p14="http://schemas.microsoft.com/office/powerpoint/2010/main" val="309496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chaînes de caractères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fr-FR" dirty="0" err="1" smtClean="0"/>
              <a:t>Une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chaîne</a:t>
            </a:r>
            <a:r>
              <a:rPr lang="en-GB" altLang="fr-FR" dirty="0" smtClean="0"/>
              <a:t>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être</a:t>
            </a:r>
            <a:r>
              <a:rPr lang="en-GB" altLang="fr-FR" dirty="0"/>
              <a:t> </a:t>
            </a:r>
            <a:r>
              <a:rPr lang="en-GB" altLang="fr-FR" dirty="0" err="1"/>
              <a:t>déclarée</a:t>
            </a:r>
            <a:r>
              <a:rPr lang="en-GB" altLang="fr-FR" dirty="0"/>
              <a:t> avec un simple guillemet </a:t>
            </a:r>
            <a:r>
              <a:rPr lang="en-GB" altLang="fr-FR" dirty="0" err="1"/>
              <a:t>ou</a:t>
            </a:r>
            <a:r>
              <a:rPr lang="en-GB" altLang="fr-FR" dirty="0"/>
              <a:t> un </a:t>
            </a:r>
            <a:r>
              <a:rPr lang="en-GB" altLang="fr-FR" dirty="0" smtClean="0"/>
              <a:t>double.</a:t>
            </a:r>
          </a:p>
          <a:p>
            <a:pPr>
              <a:lnSpc>
                <a:spcPct val="90000"/>
              </a:lnSpc>
            </a:pPr>
            <a:r>
              <a:rPr lang="en-GB" altLang="fr-FR" dirty="0" err="1" smtClean="0"/>
              <a:t>Caractère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d’échappement</a:t>
            </a:r>
            <a:r>
              <a:rPr lang="en-GB" altLang="fr-FR" dirty="0" smtClean="0"/>
              <a:t> : \</a:t>
            </a:r>
          </a:p>
          <a:p>
            <a:pPr lvl="1">
              <a:lnSpc>
                <a:spcPct val="90000"/>
              </a:lnSpc>
            </a:pPr>
            <a:r>
              <a:rPr lang="en-GB" altLang="fr-FR" dirty="0" smtClean="0"/>
              <a:t>\n \t</a:t>
            </a:r>
            <a:endParaRPr lang="en-GB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248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premières 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fonction contient un nom, des paramètres entre parenthèse et un retour</a:t>
            </a:r>
          </a:p>
          <a:p>
            <a:r>
              <a:rPr lang="fr-FR" dirty="0" err="1" smtClean="0"/>
              <a:t>sqrt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Racine carrée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284984"/>
            <a:ext cx="6048672" cy="269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0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opérations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opérations courantes sont autorisées</a:t>
            </a:r>
          </a:p>
          <a:p>
            <a:pPr lvl="1"/>
            <a:r>
              <a:rPr lang="fr-FR" dirty="0" smtClean="0"/>
              <a:t>+,-,*,/, ==, !=, &lt;,&gt;, &lt;=, &gt;=</a:t>
            </a:r>
          </a:p>
          <a:p>
            <a:pPr lvl="1"/>
            <a:r>
              <a:rPr lang="fr-FR" dirty="0" smtClean="0"/>
              <a:t>/ représente la division</a:t>
            </a:r>
          </a:p>
          <a:p>
            <a:pPr lvl="1"/>
            <a:r>
              <a:rPr lang="fr-FR" dirty="0" smtClean="0"/>
              <a:t>^ représente la puissance</a:t>
            </a:r>
          </a:p>
          <a:p>
            <a:pPr lvl="1"/>
            <a:r>
              <a:rPr lang="fr-FR" dirty="0" smtClean="0"/>
              <a:t>%% représente le reste de la division entière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89040"/>
            <a:ext cx="53816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4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variable simple est de type</a:t>
            </a:r>
          </a:p>
          <a:p>
            <a:pPr lvl="1"/>
            <a:r>
              <a:rPr lang="fr-FR" dirty="0" smtClean="0"/>
              <a:t>Numérique</a:t>
            </a:r>
          </a:p>
          <a:p>
            <a:pPr lvl="1"/>
            <a:r>
              <a:rPr lang="fr-FR" dirty="0" smtClean="0"/>
              <a:t>Textuelle</a:t>
            </a:r>
          </a:p>
          <a:p>
            <a:pPr lvl="1"/>
            <a:r>
              <a:rPr lang="fr-FR" dirty="0" err="1" smtClean="0"/>
              <a:t>Booléene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Les fonctions is.* permettent de tester le type d'une variable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995" y="2060848"/>
            <a:ext cx="5184576" cy="326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5574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4105</TotalTime>
  <Words>571</Words>
  <Application>Microsoft Office PowerPoint</Application>
  <PresentationFormat>Affichage à l'écran (4:3)</PresentationFormat>
  <Paragraphs>124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Monotype Sorts</vt:lpstr>
      <vt:lpstr>Times New Roman</vt:lpstr>
      <vt:lpstr>cvc</vt:lpstr>
      <vt:lpstr>Présentation PowerPoint</vt:lpstr>
      <vt:lpstr>Commentaires</vt:lpstr>
      <vt:lpstr>Les variables</vt:lpstr>
      <vt:lpstr>Les variables</vt:lpstr>
      <vt:lpstr>Convention de nommage</vt:lpstr>
      <vt:lpstr>Les chaînes de caractères</vt:lpstr>
      <vt:lpstr>Les premières fonctions</vt:lpstr>
      <vt:lpstr>Les opérations</vt:lpstr>
      <vt:lpstr>Les types</vt:lpstr>
      <vt:lpstr>Conversion des types</vt:lpstr>
      <vt:lpstr>Les fonctions mathématiques</vt:lpstr>
      <vt:lpstr>Scan</vt:lpstr>
      <vt:lpstr>Concaténation</vt:lpstr>
      <vt:lpstr>Les fonctions des chaînes</vt:lpstr>
      <vt:lpstr>Chaînes et listes</vt:lpstr>
      <vt:lpstr>Gestion des variables</vt:lpstr>
      <vt:lpstr>Sauvegarde de l'espace de travail</vt:lpstr>
      <vt:lpstr>Editeurs</vt:lpstr>
      <vt:lpstr>Création d'un projet</vt:lpstr>
      <vt:lpstr>Script R</vt:lpstr>
      <vt:lpstr>print</vt:lpstr>
      <vt:lpstr>RData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218</cp:revision>
  <dcterms:created xsi:type="dcterms:W3CDTF">2000-04-10T19:33:12Z</dcterms:created>
  <dcterms:modified xsi:type="dcterms:W3CDTF">2019-01-08T19:00:59Z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