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3"/>
  </p:notesMasterIdLst>
  <p:handoutMasterIdLst>
    <p:handoutMasterId r:id="rId14"/>
  </p:handoutMasterIdLst>
  <p:sldIdLst>
    <p:sldId id="264" r:id="rId2"/>
    <p:sldId id="281" r:id="rId3"/>
    <p:sldId id="279" r:id="rId4"/>
    <p:sldId id="278" r:id="rId5"/>
    <p:sldId id="280" r:id="rId6"/>
    <p:sldId id="268" r:id="rId7"/>
    <p:sldId id="270" r:id="rId8"/>
    <p:sldId id="273" r:id="rId9"/>
    <p:sldId id="274" r:id="rId10"/>
    <p:sldId id="276" r:id="rId11"/>
    <p:sldId id="277" r:id="rId12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70" d="100"/>
          <a:sy n="70" d="100"/>
        </p:scale>
        <p:origin x="1380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 smtClean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smtClean="0"/>
              <a:t>R</a:t>
            </a:r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smtClean="0"/>
              <a:t>© Cyril Vincent Conseil</a:t>
            </a:r>
            <a:endParaRPr lang="fr-FR" smtClean="0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 smtClean="0"/>
              <a:t>Chapitre </a:t>
            </a:r>
            <a:r>
              <a:rPr lang="fr-FR" altLang="fr-FR" dirty="0"/>
              <a:t>3</a:t>
            </a:r>
            <a:endParaRPr lang="fr-FR" altLang="fr-FR" dirty="0" smtClean="0"/>
          </a:p>
          <a:p>
            <a:pPr eaLnBrk="1" hangingPunct="1"/>
            <a:r>
              <a:rPr lang="fr-FR" altLang="fr-FR" dirty="0" smtClean="0"/>
              <a:t>Structures de contrôles</a:t>
            </a:r>
            <a:endParaRPr lang="fr-FR" altLang="fr-FR" dirty="0" smtClean="0"/>
          </a:p>
          <a:p>
            <a:pPr eaLnBrk="1" hangingPunct="1"/>
            <a:r>
              <a:rPr lang="fr-FR" altLang="fr-FR" dirty="0" smtClean="0"/>
              <a:t>www.CyrilVincent.com</a:t>
            </a:r>
          </a:p>
        </p:txBody>
      </p:sp>
      <p:pic>
        <p:nvPicPr>
          <p:cNvPr id="1026" name="Picture 2" descr="Logo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268760"/>
            <a:ext cx="3048273" cy="2362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Break et continue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b</a:t>
            </a:r>
            <a:r>
              <a:rPr lang="fr-FR" dirty="0" smtClean="0"/>
              <a:t>reak</a:t>
            </a:r>
          </a:p>
          <a:p>
            <a:pPr lvl="1"/>
            <a:r>
              <a:rPr lang="fr-FR" dirty="0" smtClean="0"/>
              <a:t>Stop une itération</a:t>
            </a:r>
          </a:p>
          <a:p>
            <a:r>
              <a:rPr lang="fr-FR" dirty="0"/>
              <a:t>c</a:t>
            </a:r>
            <a:r>
              <a:rPr lang="fr-FR" dirty="0" smtClean="0"/>
              <a:t>ontinue</a:t>
            </a:r>
          </a:p>
          <a:p>
            <a:pPr lvl="1"/>
            <a:r>
              <a:rPr lang="fr-FR" dirty="0" smtClean="0"/>
              <a:t>Passe à l’itération suivante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86448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L’opérateur ternaire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L’opérateur ternaire existe en </a:t>
            </a:r>
            <a:r>
              <a:rPr lang="fr-FR" dirty="0" smtClean="0"/>
              <a:t>R</a:t>
            </a:r>
            <a:endParaRPr lang="fr-FR" dirty="0" smtClean="0"/>
          </a:p>
          <a:p>
            <a:r>
              <a:rPr lang="fr-FR" dirty="0" smtClean="0"/>
              <a:t>Permet d’écrire un if </a:t>
            </a:r>
            <a:r>
              <a:rPr lang="fr-FR" dirty="0" err="1" smtClean="0"/>
              <a:t>else</a:t>
            </a:r>
            <a:r>
              <a:rPr lang="fr-FR" dirty="0" smtClean="0"/>
              <a:t> simple sur un </a:t>
            </a:r>
            <a:r>
              <a:rPr lang="fr-FR" dirty="0" smtClean="0"/>
              <a:t>ligne</a:t>
            </a:r>
          </a:p>
          <a:p>
            <a:r>
              <a:rPr lang="fr-FR" dirty="0"/>
              <a:t>Fonction </a:t>
            </a:r>
            <a:r>
              <a:rPr lang="fr-FR" dirty="0" err="1"/>
              <a:t>ifelse</a:t>
            </a:r>
            <a:endParaRPr lang="fr-FR" dirty="0"/>
          </a:p>
          <a:p>
            <a:r>
              <a:rPr lang="fr-FR" dirty="0"/>
              <a:t>y = </a:t>
            </a:r>
            <a:r>
              <a:rPr lang="fr-FR" dirty="0" err="1"/>
              <a:t>ifelse</a:t>
            </a:r>
            <a:r>
              <a:rPr lang="fr-FR"/>
              <a:t>(x&gt;0</a:t>
            </a:r>
            <a:r>
              <a:rPr lang="fr-FR" smtClean="0"/>
              <a:t>, x*log(x), 0)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3870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</a:t>
            </a:r>
            <a:r>
              <a:rPr lang="fr-FR" dirty="0" smtClean="0"/>
              <a:t>opérateurs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opérations courantes sont autorisées</a:t>
            </a:r>
          </a:p>
          <a:p>
            <a:pPr lvl="1"/>
            <a:r>
              <a:rPr lang="fr-FR" dirty="0" smtClean="0"/>
              <a:t>+,-,*,/, ==, !=, &lt;,&gt;, &lt;=, &gt;=</a:t>
            </a:r>
          </a:p>
          <a:p>
            <a:pPr lvl="1"/>
            <a:r>
              <a:rPr lang="fr-FR" dirty="0" smtClean="0"/>
              <a:t>/ représente la division</a:t>
            </a:r>
          </a:p>
          <a:p>
            <a:pPr lvl="1"/>
            <a:r>
              <a:rPr lang="fr-FR" dirty="0" smtClean="0"/>
              <a:t>^ ou ** </a:t>
            </a:r>
            <a:r>
              <a:rPr lang="fr-FR" dirty="0" smtClean="0"/>
              <a:t>représente la puissance</a:t>
            </a:r>
          </a:p>
          <a:p>
            <a:pPr lvl="1"/>
            <a:r>
              <a:rPr lang="fr-FR" dirty="0" smtClean="0"/>
              <a:t>%% représente le reste de la division </a:t>
            </a:r>
            <a:r>
              <a:rPr lang="fr-FR" dirty="0" smtClean="0"/>
              <a:t>entière</a:t>
            </a:r>
          </a:p>
          <a:p>
            <a:pPr lvl="1"/>
            <a:r>
              <a:rPr lang="fr-FR" dirty="0" smtClean="0"/>
              <a:t>%/% </a:t>
            </a:r>
            <a:r>
              <a:rPr lang="fr-FR" dirty="0"/>
              <a:t>représente </a:t>
            </a:r>
            <a:r>
              <a:rPr lang="fr-FR" dirty="0" smtClean="0"/>
              <a:t>la </a:t>
            </a:r>
            <a:r>
              <a:rPr lang="fr-FR" dirty="0"/>
              <a:t>division </a:t>
            </a:r>
            <a:r>
              <a:rPr lang="fr-FR" dirty="0" smtClean="0"/>
              <a:t>entière</a:t>
            </a:r>
          </a:p>
          <a:p>
            <a:pPr lvl="1"/>
            <a:r>
              <a:rPr lang="fr-FR" dirty="0" smtClean="0"/>
              <a:t>&amp; ou &amp;&amp; représente le ET logique</a:t>
            </a:r>
          </a:p>
          <a:p>
            <a:pPr lvl="1"/>
            <a:r>
              <a:rPr lang="fr-FR" dirty="0" smtClean="0"/>
              <a:t>| ou || représente le OU logique</a:t>
            </a:r>
          </a:p>
          <a:p>
            <a:pPr lvl="1"/>
            <a:r>
              <a:rPr lang="fr-FR" dirty="0" smtClean="0"/>
              <a:t>! représente le NOT logique</a:t>
            </a:r>
          </a:p>
          <a:p>
            <a:pPr lvl="1"/>
            <a:r>
              <a:rPr lang="fr-FR" dirty="0" err="1" smtClean="0"/>
              <a:t>isTRUE</a:t>
            </a:r>
            <a:r>
              <a:rPr lang="fr-FR" dirty="0" smtClean="0"/>
              <a:t>(x) vérifie si un booléen est vrai</a:t>
            </a:r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00911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Blocs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 bloc de code est une morceau de code</a:t>
            </a:r>
          </a:p>
          <a:p>
            <a:pPr lvl="1"/>
            <a:r>
              <a:rPr lang="fr-FR" dirty="0"/>
              <a:t>Utilise pour la visibilité des variables</a:t>
            </a:r>
          </a:p>
          <a:p>
            <a:pPr lvl="1"/>
            <a:r>
              <a:rPr lang="fr-FR" dirty="0"/>
              <a:t>{} en </a:t>
            </a:r>
            <a:r>
              <a:rPr lang="fr-FR" dirty="0" smtClean="0"/>
              <a:t>R et C</a:t>
            </a:r>
          </a:p>
          <a:p>
            <a:r>
              <a:rPr lang="fr-FR" dirty="0" smtClean="0"/>
              <a:t>R possèdes des blocs comme C</a:t>
            </a:r>
          </a:p>
          <a:p>
            <a:r>
              <a:rPr lang="fr-FR" dirty="0" smtClean="0"/>
              <a:t>La règle de visibilité des variables est la même qu'en C</a:t>
            </a:r>
          </a:p>
          <a:p>
            <a:pPr lvl="1"/>
            <a:r>
              <a:rPr lang="fr-FR" dirty="0" smtClean="0"/>
              <a:t>Une variable est visible dans son bloc et ses sous blocs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19254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Conditions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if(condition</a:t>
            </a:r>
            <a:r>
              <a:rPr lang="fr-FR" dirty="0" smtClean="0"/>
              <a:t>) instructions</a:t>
            </a:r>
          </a:p>
          <a:p>
            <a:pPr lvl="1"/>
            <a:r>
              <a:rPr lang="fr-FR" dirty="0" smtClean="0"/>
              <a:t>est </a:t>
            </a:r>
            <a:r>
              <a:rPr lang="fr-FR" dirty="0"/>
              <a:t>la syntaxe permettant de calculer les instructions uniquement si la condition est </a:t>
            </a:r>
            <a:r>
              <a:rPr lang="fr-FR" dirty="0" smtClean="0"/>
              <a:t>vraie</a:t>
            </a:r>
          </a:p>
          <a:p>
            <a:pPr lvl="1"/>
            <a:r>
              <a:rPr lang="fr-FR" dirty="0" err="1" smtClean="0"/>
              <a:t>Attentioon</a:t>
            </a:r>
            <a:r>
              <a:rPr lang="fr-FR" dirty="0" smtClean="0"/>
              <a:t> l'opérateur de comparaison est ==</a:t>
            </a:r>
          </a:p>
          <a:p>
            <a:r>
              <a:rPr lang="fr-FR" dirty="0" smtClean="0"/>
              <a:t>Exemple sans bloc</a:t>
            </a:r>
          </a:p>
          <a:p>
            <a:pPr lvl="1"/>
            <a:r>
              <a:rPr lang="es-ES" dirty="0" err="1"/>
              <a:t>if</a:t>
            </a:r>
            <a:r>
              <a:rPr lang="es-ES" dirty="0"/>
              <a:t> (</a:t>
            </a:r>
            <a:r>
              <a:rPr lang="es-ES" dirty="0" smtClean="0"/>
              <a:t>x == 0</a:t>
            </a:r>
            <a:r>
              <a:rPr lang="es-ES" dirty="0"/>
              <a:t>) </a:t>
            </a:r>
            <a:r>
              <a:rPr lang="es-ES" dirty="0" smtClean="0"/>
              <a:t>y=x*log(x)</a:t>
            </a:r>
          </a:p>
          <a:p>
            <a:r>
              <a:rPr lang="fr-FR" dirty="0" smtClean="0"/>
              <a:t>Exemple avec bloc</a:t>
            </a:r>
          </a:p>
          <a:p>
            <a:pPr marL="457200" lvl="1" indent="0">
              <a:buNone/>
            </a:pPr>
            <a:r>
              <a:rPr lang="en-US" dirty="0"/>
              <a:t>if </a:t>
            </a:r>
            <a:r>
              <a:rPr lang="en-US" dirty="0" smtClean="0"/>
              <a:t>(x == 0){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     </a:t>
            </a:r>
            <a:r>
              <a:rPr lang="en-US" dirty="0"/>
              <a:t>x&lt;-x+1</a:t>
            </a:r>
          </a:p>
          <a:p>
            <a:pPr marL="457200" lvl="1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320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else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if(condition) A  </a:t>
            </a:r>
            <a:r>
              <a:rPr lang="fr-FR" dirty="0" err="1" smtClean="0"/>
              <a:t>else</a:t>
            </a:r>
            <a:r>
              <a:rPr lang="fr-FR" dirty="0" smtClean="0"/>
              <a:t>  </a:t>
            </a:r>
            <a:r>
              <a:rPr lang="fr-FR" dirty="0"/>
              <a:t>B </a:t>
            </a:r>
            <a:endParaRPr lang="fr-FR" dirty="0" smtClean="0"/>
          </a:p>
          <a:p>
            <a:pPr lvl="1"/>
            <a:r>
              <a:rPr lang="fr-FR" dirty="0" smtClean="0"/>
              <a:t>calcule </a:t>
            </a:r>
            <a:r>
              <a:rPr lang="fr-FR" dirty="0"/>
              <a:t>les instructions A si la condition est vraie et les instructions B </a:t>
            </a:r>
            <a:r>
              <a:rPr lang="fr-FR" dirty="0" smtClean="0"/>
              <a:t>sinon</a:t>
            </a:r>
            <a:endParaRPr lang="fr-FR" dirty="0"/>
          </a:p>
          <a:p>
            <a:r>
              <a:rPr lang="fr-FR" dirty="0" smtClean="0"/>
              <a:t>Exemple sans bloc</a:t>
            </a:r>
          </a:p>
          <a:p>
            <a:pPr lvl="1"/>
            <a:r>
              <a:rPr lang="es-ES" dirty="0" err="1"/>
              <a:t>if</a:t>
            </a:r>
            <a:r>
              <a:rPr lang="es-ES" dirty="0"/>
              <a:t> (x&gt;0) y=x*log(x) </a:t>
            </a:r>
            <a:r>
              <a:rPr lang="es-ES" dirty="0" err="1"/>
              <a:t>else</a:t>
            </a:r>
            <a:r>
              <a:rPr lang="es-ES" dirty="0"/>
              <a:t> y=0</a:t>
            </a:r>
          </a:p>
          <a:p>
            <a:r>
              <a:rPr lang="fr-FR" dirty="0" smtClean="0"/>
              <a:t>Exemple avec bloc</a:t>
            </a:r>
          </a:p>
          <a:p>
            <a:pPr marL="457200" lvl="1" indent="0">
              <a:buNone/>
            </a:pPr>
            <a:r>
              <a:rPr lang="es-ES" dirty="0" err="1"/>
              <a:t>if</a:t>
            </a:r>
            <a:r>
              <a:rPr lang="es-ES" dirty="0"/>
              <a:t> (x&gt;0) </a:t>
            </a:r>
            <a:r>
              <a:rPr lang="es-ES" dirty="0" smtClean="0"/>
              <a:t>{</a:t>
            </a:r>
          </a:p>
          <a:p>
            <a:pPr marL="914400" lvl="2" indent="0">
              <a:buNone/>
            </a:pPr>
            <a:r>
              <a:rPr lang="es-ES" dirty="0" smtClean="0"/>
              <a:t>y=x*log(x)</a:t>
            </a:r>
          </a:p>
          <a:p>
            <a:pPr marL="914400" lvl="2" indent="0">
              <a:buNone/>
            </a:pPr>
            <a:r>
              <a:rPr lang="es-ES" dirty="0" smtClean="0"/>
              <a:t>}</a:t>
            </a:r>
          </a:p>
          <a:p>
            <a:pPr marL="457200" lvl="1" indent="0">
              <a:buNone/>
            </a:pPr>
            <a:r>
              <a:rPr lang="es-ES" dirty="0" err="1" smtClean="0"/>
              <a:t>else</a:t>
            </a:r>
            <a:r>
              <a:rPr lang="es-ES" dirty="0" smtClean="0"/>
              <a:t> {</a:t>
            </a:r>
          </a:p>
          <a:p>
            <a:pPr marL="914400" lvl="2" indent="0">
              <a:buNone/>
            </a:pPr>
            <a:r>
              <a:rPr lang="es-ES" dirty="0" smtClean="0"/>
              <a:t> y=0</a:t>
            </a:r>
          </a:p>
          <a:p>
            <a:pPr marL="914400" lvl="2" indent="0">
              <a:buNone/>
            </a:pPr>
            <a:r>
              <a:rPr lang="es-ES" dirty="0" smtClean="0"/>
              <a:t>}	</a:t>
            </a:r>
            <a:endParaRPr lang="es-ES" dirty="0"/>
          </a:p>
          <a:p>
            <a:pPr lvl="1"/>
            <a:endParaRPr lang="fr-FR" dirty="0" smtClean="0"/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010275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Blocs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2677" y="1663196"/>
            <a:ext cx="4539719" cy="4539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263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r-FR" smtClean="0"/>
              <a:t>Grouping Indentation</a:t>
            </a:r>
          </a:p>
        </p:txBody>
      </p:sp>
      <p:sp>
        <p:nvSpPr>
          <p:cNvPr id="15363" name="Rectangle 8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fr-FR" sz="2000" smtClean="0"/>
              <a:t>In Python:</a:t>
            </a:r>
          </a:p>
          <a:p>
            <a:pPr eaLnBrk="1" hangingPunct="1">
              <a:buFontTx/>
              <a:buNone/>
            </a:pPr>
            <a:endParaRPr lang="en-US" altLang="fr-FR" sz="2000" smtClean="0"/>
          </a:p>
          <a:p>
            <a:pPr eaLnBrk="1" hangingPunct="1">
              <a:buFontTx/>
              <a:buNone/>
            </a:pPr>
            <a:r>
              <a:rPr lang="en-US" altLang="fr-FR" sz="2000" smtClean="0"/>
              <a:t>for i in range(20):</a:t>
            </a:r>
          </a:p>
          <a:p>
            <a:pPr eaLnBrk="1" hangingPunct="1">
              <a:buFontTx/>
              <a:buNone/>
            </a:pPr>
            <a:r>
              <a:rPr lang="en-US" altLang="fr-FR" sz="2000" smtClean="0"/>
              <a:t>    if i%3 == 0:</a:t>
            </a:r>
          </a:p>
          <a:p>
            <a:pPr eaLnBrk="1" hangingPunct="1">
              <a:buFontTx/>
              <a:buNone/>
            </a:pPr>
            <a:r>
              <a:rPr lang="en-US" altLang="fr-FR" sz="2000" smtClean="0"/>
              <a:t>        print i</a:t>
            </a:r>
          </a:p>
          <a:p>
            <a:pPr eaLnBrk="1" hangingPunct="1">
              <a:buFontTx/>
              <a:buNone/>
            </a:pPr>
            <a:r>
              <a:rPr lang="en-US" altLang="fr-FR" sz="2000" smtClean="0"/>
              <a:t>        if i%5 == 0:</a:t>
            </a:r>
          </a:p>
          <a:p>
            <a:pPr eaLnBrk="1" hangingPunct="1">
              <a:buFontTx/>
              <a:buNone/>
            </a:pPr>
            <a:r>
              <a:rPr lang="en-US" altLang="fr-FR" sz="2000" smtClean="0"/>
              <a:t>            print "Bingo!"</a:t>
            </a:r>
          </a:p>
          <a:p>
            <a:pPr eaLnBrk="1" hangingPunct="1">
              <a:buFontTx/>
              <a:buNone/>
            </a:pPr>
            <a:r>
              <a:rPr lang="en-US" altLang="fr-FR" sz="2000" smtClean="0"/>
              <a:t>    print "---"</a:t>
            </a:r>
          </a:p>
        </p:txBody>
      </p:sp>
      <p:sp>
        <p:nvSpPr>
          <p:cNvPr id="15364" name="Rectangle 9"/>
          <p:cNvSpPr>
            <a:spLocks noGrp="1" noChangeArrowheads="1"/>
          </p:cNvSpPr>
          <p:nvPr>
            <p:ph type="body" sz="half" idx="2"/>
          </p:nvPr>
        </p:nvSpPr>
        <p:spPr>
          <a:xfrm>
            <a:off x="4343400" y="1447800"/>
            <a:ext cx="35433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fr-FR" sz="2000" smtClean="0"/>
              <a:t>In C: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fr-FR" sz="20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fr-FR" sz="2000" smtClean="0"/>
              <a:t>for (i = 0; i &lt; 20; i++)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fr-FR" sz="2000" smtClean="0"/>
              <a:t>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fr-FR" sz="2000" smtClean="0"/>
              <a:t>    if (i%3 == 0)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fr-FR" sz="2000" smtClean="0"/>
              <a:t>        printf("%d\n", i);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fr-FR" sz="2000" smtClean="0"/>
              <a:t>        if (i%5 == 0)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fr-FR" sz="2000" smtClean="0"/>
              <a:t>            printf("Bingo!\n"); 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fr-FR" sz="2000" smtClean="0"/>
              <a:t>      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fr-FR" sz="2000" smtClean="0"/>
              <a:t>      printf("---\n");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fr-FR" sz="2000" smtClean="0"/>
              <a:t>}</a:t>
            </a:r>
          </a:p>
        </p:txBody>
      </p:sp>
      <p:sp>
        <p:nvSpPr>
          <p:cNvPr id="15365" name="Text Box 6"/>
          <p:cNvSpPr txBox="1">
            <a:spLocks noChangeArrowheads="1"/>
          </p:cNvSpPr>
          <p:nvPr/>
        </p:nvSpPr>
        <p:spPr bwMode="auto">
          <a:xfrm>
            <a:off x="8159750" y="1295400"/>
            <a:ext cx="603250" cy="4521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/>
            <a:r>
              <a:rPr lang="en-US" altLang="fr-FR" sz="1000"/>
              <a:t>0</a:t>
            </a:r>
          </a:p>
          <a:p>
            <a:pPr algn="l"/>
            <a:r>
              <a:rPr lang="en-US" altLang="fr-FR" sz="1000"/>
              <a:t>Bingo!</a:t>
            </a:r>
          </a:p>
          <a:p>
            <a:pPr algn="l"/>
            <a:r>
              <a:rPr lang="en-US" altLang="fr-FR" sz="1000"/>
              <a:t>---</a:t>
            </a:r>
          </a:p>
          <a:p>
            <a:pPr algn="l"/>
            <a:r>
              <a:rPr lang="en-US" altLang="fr-FR" sz="1000"/>
              <a:t>---</a:t>
            </a:r>
          </a:p>
          <a:p>
            <a:pPr algn="l"/>
            <a:r>
              <a:rPr lang="en-US" altLang="fr-FR" sz="1000"/>
              <a:t>---</a:t>
            </a:r>
          </a:p>
          <a:p>
            <a:pPr algn="l"/>
            <a:r>
              <a:rPr lang="en-US" altLang="fr-FR" sz="1000"/>
              <a:t>3</a:t>
            </a:r>
          </a:p>
          <a:p>
            <a:pPr algn="l"/>
            <a:r>
              <a:rPr lang="en-US" altLang="fr-FR" sz="1000"/>
              <a:t>---</a:t>
            </a:r>
          </a:p>
          <a:p>
            <a:pPr algn="l"/>
            <a:r>
              <a:rPr lang="en-US" altLang="fr-FR" sz="1000"/>
              <a:t>---</a:t>
            </a:r>
          </a:p>
          <a:p>
            <a:pPr algn="l"/>
            <a:r>
              <a:rPr lang="en-US" altLang="fr-FR" sz="1000"/>
              <a:t>---</a:t>
            </a:r>
          </a:p>
          <a:p>
            <a:pPr algn="l"/>
            <a:r>
              <a:rPr lang="en-US" altLang="fr-FR" sz="1000"/>
              <a:t>6</a:t>
            </a:r>
          </a:p>
          <a:p>
            <a:pPr algn="l"/>
            <a:r>
              <a:rPr lang="en-US" altLang="fr-FR" sz="1000"/>
              <a:t>---</a:t>
            </a:r>
          </a:p>
          <a:p>
            <a:pPr algn="l"/>
            <a:r>
              <a:rPr lang="en-US" altLang="fr-FR" sz="1000"/>
              <a:t>---</a:t>
            </a:r>
          </a:p>
          <a:p>
            <a:pPr algn="l"/>
            <a:r>
              <a:rPr lang="en-US" altLang="fr-FR" sz="1000"/>
              <a:t>---</a:t>
            </a:r>
          </a:p>
          <a:p>
            <a:pPr algn="l"/>
            <a:r>
              <a:rPr lang="en-US" altLang="fr-FR" sz="1000"/>
              <a:t>9</a:t>
            </a:r>
          </a:p>
          <a:p>
            <a:pPr algn="l"/>
            <a:r>
              <a:rPr lang="en-US" altLang="fr-FR" sz="1000"/>
              <a:t>---</a:t>
            </a:r>
          </a:p>
          <a:p>
            <a:pPr algn="l"/>
            <a:r>
              <a:rPr lang="en-US" altLang="fr-FR" sz="1000"/>
              <a:t>---</a:t>
            </a:r>
          </a:p>
          <a:p>
            <a:pPr algn="l"/>
            <a:r>
              <a:rPr lang="en-US" altLang="fr-FR" sz="1000"/>
              <a:t>---</a:t>
            </a:r>
          </a:p>
          <a:p>
            <a:pPr algn="l"/>
            <a:r>
              <a:rPr lang="en-US" altLang="fr-FR" sz="1000"/>
              <a:t>12</a:t>
            </a:r>
          </a:p>
          <a:p>
            <a:pPr algn="l"/>
            <a:r>
              <a:rPr lang="en-US" altLang="fr-FR" sz="1000"/>
              <a:t>---</a:t>
            </a:r>
          </a:p>
          <a:p>
            <a:pPr algn="l"/>
            <a:r>
              <a:rPr lang="en-US" altLang="fr-FR" sz="1000"/>
              <a:t>---</a:t>
            </a:r>
          </a:p>
          <a:p>
            <a:pPr algn="l"/>
            <a:r>
              <a:rPr lang="en-US" altLang="fr-FR" sz="1000"/>
              <a:t>---</a:t>
            </a:r>
          </a:p>
          <a:p>
            <a:pPr algn="l"/>
            <a:r>
              <a:rPr lang="en-US" altLang="fr-FR" sz="1000"/>
              <a:t>15</a:t>
            </a:r>
          </a:p>
          <a:p>
            <a:pPr algn="l"/>
            <a:r>
              <a:rPr lang="en-US" altLang="fr-FR" sz="1000"/>
              <a:t>Bingo!</a:t>
            </a:r>
          </a:p>
          <a:p>
            <a:pPr algn="l"/>
            <a:r>
              <a:rPr lang="en-US" altLang="fr-FR" sz="1000"/>
              <a:t>---</a:t>
            </a:r>
          </a:p>
          <a:p>
            <a:pPr algn="l"/>
            <a:r>
              <a:rPr lang="en-US" altLang="fr-FR" sz="1000"/>
              <a:t>---</a:t>
            </a:r>
          </a:p>
          <a:p>
            <a:pPr algn="l"/>
            <a:r>
              <a:rPr lang="en-US" altLang="fr-FR" sz="1000"/>
              <a:t>---</a:t>
            </a:r>
          </a:p>
          <a:p>
            <a:pPr algn="l"/>
            <a:r>
              <a:rPr lang="en-US" altLang="fr-FR" sz="1000"/>
              <a:t>18</a:t>
            </a:r>
          </a:p>
          <a:p>
            <a:pPr algn="l"/>
            <a:r>
              <a:rPr lang="en-US" altLang="fr-FR" sz="1000"/>
              <a:t>---</a:t>
            </a:r>
          </a:p>
          <a:p>
            <a:pPr algn="l"/>
            <a:r>
              <a:rPr lang="en-US" altLang="fr-FR" sz="1000"/>
              <a:t>---</a:t>
            </a:r>
          </a:p>
        </p:txBody>
      </p:sp>
    </p:spTree>
    <p:extLst>
      <p:ext uri="{BB962C8B-B14F-4D97-AF65-F5344CB8AC3E}">
        <p14:creationId xmlns:p14="http://schemas.microsoft.com/office/powerpoint/2010/main" val="4165945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Boucle</a:t>
            </a:r>
            <a:endParaRPr lang="fr-FR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fr-FR" dirty="0"/>
              <a:t>while (condition) {</a:t>
            </a:r>
            <a:r>
              <a:rPr lang="en-US" altLang="fr-FR" dirty="0" err="1"/>
              <a:t>commandes</a:t>
            </a:r>
            <a:r>
              <a:rPr lang="en-US" altLang="fr-FR" dirty="0" smtClean="0"/>
              <a:t>}</a:t>
            </a:r>
          </a:p>
          <a:p>
            <a:pPr eaLnBrk="1" hangingPunct="1"/>
            <a:r>
              <a:rPr lang="en-US" altLang="fr-FR" dirty="0" err="1" smtClean="0"/>
              <a:t>Exemple</a:t>
            </a:r>
            <a:endParaRPr lang="en-US" altLang="fr-FR" dirty="0" smtClean="0"/>
          </a:p>
          <a:p>
            <a:pPr marL="457200" lvl="1" indent="0" eaLnBrk="1" hangingPunct="1">
              <a:buNone/>
            </a:pPr>
            <a:r>
              <a:rPr lang="en-US" altLang="fr-FR" dirty="0"/>
              <a:t>while (</a:t>
            </a:r>
            <a:r>
              <a:rPr lang="en-US" altLang="fr-FR" dirty="0" err="1"/>
              <a:t>i</a:t>
            </a:r>
            <a:r>
              <a:rPr lang="en-US" altLang="fr-FR" dirty="0"/>
              <a:t>&lt;10</a:t>
            </a:r>
            <a:r>
              <a:rPr lang="en-US" altLang="fr-FR" dirty="0" smtClean="0"/>
              <a:t>) {</a:t>
            </a:r>
            <a:endParaRPr lang="en-US" altLang="fr-FR" dirty="0"/>
          </a:p>
          <a:p>
            <a:pPr marL="457200" lvl="1" indent="0" eaLnBrk="1" hangingPunct="1">
              <a:buNone/>
            </a:pPr>
            <a:r>
              <a:rPr lang="en-US" altLang="fr-FR" dirty="0" smtClean="0"/>
              <a:t>	print(</a:t>
            </a:r>
            <a:r>
              <a:rPr lang="en-US" altLang="fr-FR" dirty="0" err="1" smtClean="0"/>
              <a:t>i</a:t>
            </a:r>
            <a:r>
              <a:rPr lang="en-US" altLang="fr-FR" dirty="0"/>
              <a:t>)</a:t>
            </a:r>
          </a:p>
          <a:p>
            <a:pPr marL="457200" lvl="1" indent="0" eaLnBrk="1" hangingPunct="1">
              <a:buNone/>
            </a:pPr>
            <a:r>
              <a:rPr lang="en-US" altLang="fr-FR" dirty="0" smtClean="0"/>
              <a:t>	</a:t>
            </a:r>
            <a:r>
              <a:rPr lang="en-US" altLang="fr-FR" dirty="0" err="1" smtClean="0"/>
              <a:t>i</a:t>
            </a:r>
            <a:r>
              <a:rPr lang="en-US" altLang="fr-FR" dirty="0" smtClean="0"/>
              <a:t>=i+1</a:t>
            </a:r>
          </a:p>
          <a:p>
            <a:pPr marL="457200" lvl="1" indent="0" eaLnBrk="1" hangingPunct="1">
              <a:buNone/>
            </a:pPr>
            <a:r>
              <a:rPr lang="en-US" altLang="fr-FR" dirty="0" smtClean="0"/>
              <a:t>}</a:t>
            </a:r>
            <a:endParaRPr lang="en-US" altLang="fr-FR" dirty="0"/>
          </a:p>
          <a:p>
            <a:pPr eaLnBrk="1" hangingPunct="1"/>
            <a:r>
              <a:rPr lang="en-US" altLang="fr-FR" dirty="0" smtClean="0"/>
              <a:t>Alternative</a:t>
            </a:r>
          </a:p>
          <a:p>
            <a:pPr eaLnBrk="1" hangingPunct="1"/>
            <a:r>
              <a:rPr lang="en-US" altLang="fr-FR" dirty="0" smtClean="0"/>
              <a:t>La </a:t>
            </a:r>
            <a:r>
              <a:rPr lang="en-US" altLang="fr-FR" dirty="0" err="1" smtClean="0"/>
              <a:t>commande</a:t>
            </a:r>
            <a:r>
              <a:rPr lang="en-US" altLang="fr-FR" dirty="0" smtClean="0"/>
              <a:t> repeat</a:t>
            </a:r>
          </a:p>
          <a:p>
            <a:pPr lvl="1" eaLnBrk="1" hangingPunct="1"/>
            <a:r>
              <a:rPr lang="en-US" dirty="0"/>
              <a:t>repeat {</a:t>
            </a:r>
            <a:r>
              <a:rPr lang="en-US" dirty="0" err="1"/>
              <a:t>commandes</a:t>
            </a:r>
            <a:r>
              <a:rPr lang="en-US" dirty="0"/>
              <a:t> ; if (condition) break }</a:t>
            </a:r>
          </a:p>
          <a:p>
            <a:pPr lvl="1" eaLnBrk="1" hangingPunct="1"/>
            <a:endParaRPr lang="en-US" altLang="fr-FR" dirty="0" smtClean="0"/>
          </a:p>
          <a:p>
            <a:pPr eaLnBrk="1" hangingPunct="1"/>
            <a:endParaRPr lang="en-US" altLang="fr-FR" dirty="0" smtClean="0"/>
          </a:p>
        </p:txBody>
      </p:sp>
    </p:spTree>
    <p:extLst>
      <p:ext uri="{BB962C8B-B14F-4D97-AF65-F5344CB8AC3E}">
        <p14:creationId xmlns:p14="http://schemas.microsoft.com/office/powerpoint/2010/main" val="3979586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FR" dirty="0"/>
              <a:t>for </a:t>
            </a:r>
            <a:r>
              <a:rPr lang="fr-FR" dirty="0" smtClean="0"/>
              <a:t>(var </a:t>
            </a:r>
            <a:r>
              <a:rPr lang="fr-FR" dirty="0"/>
              <a:t>in </a:t>
            </a:r>
            <a:r>
              <a:rPr lang="fr-FR" dirty="0" err="1"/>
              <a:t>seq</a:t>
            </a:r>
            <a:r>
              <a:rPr lang="fr-FR" dirty="0"/>
              <a:t>) {commandes</a:t>
            </a:r>
            <a:r>
              <a:rPr lang="fr-FR" dirty="0" smtClean="0"/>
              <a:t>}</a:t>
            </a:r>
            <a:endParaRPr lang="en-US" dirty="0"/>
          </a:p>
          <a:p>
            <a:pPr lvl="1" eaLnBrk="1" hangingPunct="1"/>
            <a:r>
              <a:rPr lang="en-US" altLang="fr-FR" dirty="0" err="1" smtClean="0"/>
              <a:t>seq</a:t>
            </a:r>
            <a:r>
              <a:rPr lang="en-US" altLang="fr-FR" dirty="0" smtClean="0"/>
              <a:t> </a:t>
            </a:r>
            <a:r>
              <a:rPr lang="en-US" altLang="fr-FR" dirty="0" err="1" smtClean="0"/>
              <a:t>peut</a:t>
            </a:r>
            <a:r>
              <a:rPr lang="en-US" altLang="fr-FR" dirty="0" smtClean="0"/>
              <a:t> </a:t>
            </a:r>
            <a:r>
              <a:rPr lang="en-US" altLang="fr-FR" dirty="0" err="1" smtClean="0"/>
              <a:t>être</a:t>
            </a:r>
            <a:r>
              <a:rPr lang="en-US" altLang="fr-FR" dirty="0" smtClean="0"/>
              <a:t> de </a:t>
            </a:r>
            <a:r>
              <a:rPr lang="en-US" altLang="fr-FR" dirty="0" err="1" smtClean="0"/>
              <a:t>plusieurs</a:t>
            </a:r>
            <a:r>
              <a:rPr lang="en-US" altLang="fr-FR" dirty="0" smtClean="0"/>
              <a:t> types encore non </a:t>
            </a:r>
            <a:r>
              <a:rPr lang="en-US" altLang="fr-FR" dirty="0" err="1" smtClean="0"/>
              <a:t>vus</a:t>
            </a:r>
            <a:endParaRPr lang="en-US" altLang="fr-FR" dirty="0" smtClean="0"/>
          </a:p>
          <a:p>
            <a:pPr lvl="1" eaLnBrk="1" hangingPunct="1"/>
            <a:r>
              <a:rPr lang="en-US" altLang="fr-FR" dirty="0" smtClean="0"/>
              <a:t>pour </a:t>
            </a:r>
            <a:r>
              <a:rPr lang="en-US" altLang="fr-FR" dirty="0" err="1" smtClean="0"/>
              <a:t>l'instant</a:t>
            </a:r>
            <a:r>
              <a:rPr lang="en-US" altLang="fr-FR" dirty="0" smtClean="0"/>
              <a:t> </a:t>
            </a:r>
            <a:r>
              <a:rPr lang="en-US" altLang="fr-FR" dirty="0" err="1" smtClean="0"/>
              <a:t>seq</a:t>
            </a:r>
            <a:r>
              <a:rPr lang="en-US" altLang="fr-FR" dirty="0" smtClean="0"/>
              <a:t> = </a:t>
            </a:r>
            <a:r>
              <a:rPr lang="en-US" altLang="fr-FR" dirty="0" err="1" smtClean="0"/>
              <a:t>min:max</a:t>
            </a:r>
            <a:endParaRPr lang="en-US" altLang="fr-FR" dirty="0" smtClean="0"/>
          </a:p>
          <a:p>
            <a:pPr eaLnBrk="1" hangingPunct="1"/>
            <a:r>
              <a:rPr lang="en-US" altLang="fr-FR" dirty="0" err="1" smtClean="0"/>
              <a:t>Exemple</a:t>
            </a:r>
            <a:endParaRPr lang="en-US" altLang="fr-FR" dirty="0" smtClean="0"/>
          </a:p>
          <a:p>
            <a:pPr lvl="1" eaLnBrk="1" hangingPunct="1"/>
            <a:r>
              <a:rPr lang="en-US" altLang="fr-FR" dirty="0"/>
              <a:t>for (</a:t>
            </a:r>
            <a:r>
              <a:rPr lang="en-US" altLang="fr-FR" dirty="0" err="1"/>
              <a:t>i</a:t>
            </a:r>
            <a:r>
              <a:rPr lang="en-US" altLang="fr-FR" dirty="0"/>
              <a:t> in 1:10) print(</a:t>
            </a:r>
            <a:r>
              <a:rPr lang="en-US" altLang="fr-FR" dirty="0" err="1"/>
              <a:t>i</a:t>
            </a:r>
            <a:r>
              <a:rPr lang="en-US" altLang="fr-FR" dirty="0"/>
              <a:t>)</a:t>
            </a:r>
          </a:p>
          <a:p>
            <a:pPr eaLnBrk="1" hangingPunct="1"/>
            <a:endParaRPr lang="en-US" altLang="fr-FR" dirty="0"/>
          </a:p>
        </p:txBody>
      </p:sp>
    </p:spTree>
    <p:extLst>
      <p:ext uri="{BB962C8B-B14F-4D97-AF65-F5344CB8AC3E}">
        <p14:creationId xmlns:p14="http://schemas.microsoft.com/office/powerpoint/2010/main" val="2977629896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4122</TotalTime>
  <Words>419</Words>
  <Application>Microsoft Office PowerPoint</Application>
  <PresentationFormat>Affichage à l'écran (4:3)</PresentationFormat>
  <Paragraphs>119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Arial</vt:lpstr>
      <vt:lpstr>Monotype Sorts</vt:lpstr>
      <vt:lpstr>Times New Roman</vt:lpstr>
      <vt:lpstr>Verdana</vt:lpstr>
      <vt:lpstr>cvc</vt:lpstr>
      <vt:lpstr>Présentation PowerPoint</vt:lpstr>
      <vt:lpstr>Les opérateurs</vt:lpstr>
      <vt:lpstr>Blocs</vt:lpstr>
      <vt:lpstr>Conditions</vt:lpstr>
      <vt:lpstr>else</vt:lpstr>
      <vt:lpstr>Blocs</vt:lpstr>
      <vt:lpstr>Grouping Indentation</vt:lpstr>
      <vt:lpstr>Boucle</vt:lpstr>
      <vt:lpstr>for</vt:lpstr>
      <vt:lpstr>Break et continue</vt:lpstr>
      <vt:lpstr>L’opérateur ternaire</vt:lpstr>
    </vt:vector>
  </TitlesOfParts>
  <Company>jkhjkjkh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225</cp:revision>
  <dcterms:created xsi:type="dcterms:W3CDTF">2000-04-10T19:33:12Z</dcterms:created>
  <dcterms:modified xsi:type="dcterms:W3CDTF">2019-01-08T10:25:10Z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