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4" r:id="rId3"/>
    <p:sldId id="278" r:id="rId4"/>
    <p:sldId id="275" r:id="rId5"/>
    <p:sldId id="276" r:id="rId6"/>
    <p:sldId id="277" r:id="rId7"/>
    <p:sldId id="279" r:id="rId8"/>
    <p:sldId id="271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/>
              <a:t>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Fonctions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www.CyrilVincent.com</a:t>
            </a:r>
          </a:p>
        </p:txBody>
      </p:sp>
      <p:pic>
        <p:nvPicPr>
          <p:cNvPr id="1026" name="Picture 2" descr="Logo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3048273" cy="23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sous R de construire ses propres </a:t>
            </a:r>
            <a:r>
              <a:rPr lang="fr-FR" dirty="0" smtClean="0"/>
              <a:t>fonctions</a:t>
            </a:r>
          </a:p>
          <a:p>
            <a:pPr lvl="1"/>
            <a:r>
              <a:rPr lang="fr-FR" dirty="0" smtClean="0"/>
              <a:t>Il peut être conseillé de mettre ces fonctions dans un script R importable par source()</a:t>
            </a:r>
          </a:p>
          <a:p>
            <a:r>
              <a:rPr lang="fr-FR" dirty="0" smtClean="0"/>
              <a:t>Syntaxe</a:t>
            </a:r>
          </a:p>
          <a:p>
            <a:pPr marL="400050" lvl="1" indent="0">
              <a:buNone/>
            </a:pPr>
            <a:r>
              <a:rPr lang="fr-FR" dirty="0" err="1" smtClean="0"/>
              <a:t>nomfonction</a:t>
            </a:r>
            <a:r>
              <a:rPr lang="fr-FR" dirty="0" smtClean="0"/>
              <a:t> = </a:t>
            </a:r>
            <a:r>
              <a:rPr lang="fr-FR" dirty="0" err="1" smtClean="0"/>
              <a:t>function</a:t>
            </a:r>
            <a:r>
              <a:rPr lang="fr-FR" dirty="0" smtClean="0"/>
              <a:t>(arg1</a:t>
            </a:r>
            <a:r>
              <a:rPr lang="fr-FR" dirty="0"/>
              <a:t>[=exp1],arg2[=exp2</a:t>
            </a:r>
            <a:r>
              <a:rPr lang="fr-FR" dirty="0" smtClean="0"/>
              <a:t>],...) { </a:t>
            </a:r>
          </a:p>
          <a:p>
            <a:pPr marL="857250" lvl="2" indent="0">
              <a:buNone/>
            </a:pPr>
            <a:r>
              <a:rPr lang="fr-FR" dirty="0" smtClean="0"/>
              <a:t>bloc d’instructions</a:t>
            </a:r>
          </a:p>
          <a:p>
            <a:pPr marL="857250" lvl="2" indent="0">
              <a:buNone/>
            </a:pPr>
            <a:r>
              <a:rPr lang="fr-FR" dirty="0" smtClean="0"/>
              <a:t>return(sortie)</a:t>
            </a:r>
          </a:p>
          <a:p>
            <a:pPr marL="400050" lvl="1" indent="0">
              <a:buNone/>
            </a:pPr>
            <a:r>
              <a:rPr lang="fr-FR" dirty="0" smtClean="0"/>
              <a:t>}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crochets indiquent le caractère facultatif des valeurs par défaut des </a:t>
            </a:r>
            <a:r>
              <a:rPr lang="fr-FR" dirty="0" smtClean="0"/>
              <a:t>arguments</a:t>
            </a:r>
          </a:p>
          <a:p>
            <a:pPr lvl="1"/>
            <a:r>
              <a:rPr lang="fr-FR" dirty="0" smtClean="0"/>
              <a:t>return </a:t>
            </a:r>
            <a:r>
              <a:rPr lang="fr-FR" dirty="0"/>
              <a:t>contient </a:t>
            </a:r>
            <a:r>
              <a:rPr lang="fr-FR" dirty="0" smtClean="0"/>
              <a:t>le résultat </a:t>
            </a:r>
            <a:r>
              <a:rPr lang="fr-FR" dirty="0"/>
              <a:t>retournés par la fonction</a:t>
            </a:r>
          </a:p>
        </p:txBody>
      </p:sp>
    </p:spTree>
    <p:extLst>
      <p:ext uri="{BB962C8B-B14F-4D97-AF65-F5344CB8AC3E}">
        <p14:creationId xmlns:p14="http://schemas.microsoft.com/office/powerpoint/2010/main" val="196837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d’une fonction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/>
              <a:t>La forme générale pour passer des arguments est </a:t>
            </a:r>
            <a:r>
              <a:rPr lang="fr-BE" altLang="fr-FR" dirty="0" err="1"/>
              <a:t>nom_fct</a:t>
            </a:r>
            <a:r>
              <a:rPr lang="fr-BE" altLang="fr-FR" dirty="0"/>
              <a:t>(arg1,arg2,…,</a:t>
            </a:r>
            <a:r>
              <a:rPr lang="fr-BE" altLang="fr-FR" dirty="0" err="1"/>
              <a:t>argn</a:t>
            </a:r>
            <a:r>
              <a:rPr lang="fr-BE" altLang="fr-FR" dirty="0" smtClean="0"/>
              <a:t>)</a:t>
            </a:r>
          </a:p>
          <a:p>
            <a:r>
              <a:rPr lang="fr-BE" altLang="fr-FR" dirty="0"/>
              <a:t>Les fonctions peuvent être appelées en utilisant des arguments mots-clés de la forme « </a:t>
            </a:r>
            <a:r>
              <a:rPr lang="fr-BE" altLang="fr-FR" dirty="0" err="1" smtClean="0"/>
              <a:t>parametre</a:t>
            </a:r>
            <a:r>
              <a:rPr lang="fr-BE" altLang="fr-FR" dirty="0" smtClean="0"/>
              <a:t>=valeur</a:t>
            </a:r>
            <a:r>
              <a:rPr lang="fr-BE" altLang="fr-FR" dirty="0"/>
              <a:t>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070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carre &lt;- </a:t>
            </a:r>
            <a:r>
              <a:rPr lang="fr-FR" dirty="0" err="1"/>
              <a:t>function</a:t>
            </a:r>
            <a:r>
              <a:rPr lang="fr-FR" dirty="0"/>
              <a:t>(x) </a:t>
            </a:r>
            <a:r>
              <a:rPr lang="fr-FR" dirty="0" smtClean="0"/>
              <a:t>x*x</a:t>
            </a:r>
          </a:p>
          <a:p>
            <a:r>
              <a:rPr lang="fr-FR" dirty="0" smtClean="0"/>
              <a:t>La fonction carré possède un argument obligatoire x</a:t>
            </a:r>
          </a:p>
          <a:p>
            <a:r>
              <a:rPr lang="fr-FR" dirty="0" smtClean="0"/>
              <a:t>Appel de la fonction</a:t>
            </a:r>
          </a:p>
          <a:p>
            <a:pPr lvl="1"/>
            <a:r>
              <a:rPr lang="fr-FR" dirty="0" err="1" smtClean="0"/>
              <a:t>res</a:t>
            </a:r>
            <a:r>
              <a:rPr lang="fr-FR" dirty="0" smtClean="0"/>
              <a:t> &lt;- carre(2)</a:t>
            </a:r>
          </a:p>
          <a:p>
            <a:pPr lvl="1"/>
            <a:r>
              <a:rPr lang="fr-FR" smtClean="0"/>
              <a:t>ou</a:t>
            </a:r>
          </a:p>
          <a:p>
            <a:pPr lvl="1"/>
            <a:r>
              <a:rPr lang="fr-FR" smtClean="0"/>
              <a:t>res &lt;- carre(x = 2)</a:t>
            </a:r>
          </a:p>
          <a:p>
            <a:r>
              <a:rPr lang="fr-FR" smtClean="0"/>
              <a:t>L'évaluation </a:t>
            </a:r>
            <a:r>
              <a:rPr lang="fr-FR" dirty="0"/>
              <a:t>de la fonction renvoie la dernière valeur </a:t>
            </a:r>
            <a:r>
              <a:rPr lang="fr-FR" dirty="0" smtClean="0"/>
              <a:t>calculée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12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return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L'évaluation de la fonction renvoie la dernière valeur </a:t>
            </a:r>
            <a:r>
              <a:rPr lang="fr-FR" dirty="0" smtClean="0"/>
              <a:t>calculée</a:t>
            </a:r>
          </a:p>
          <a:p>
            <a:r>
              <a:rPr lang="fr-FR" dirty="0" smtClean="0"/>
              <a:t>Il est souhaitable de préciser </a:t>
            </a:r>
            <a:r>
              <a:rPr lang="fr-FR" dirty="0"/>
              <a:t>la valeur retournée par la commande return</a:t>
            </a:r>
            <a:r>
              <a:rPr lang="fr-FR" dirty="0" smtClean="0"/>
              <a:t>()</a:t>
            </a:r>
          </a:p>
          <a:p>
            <a:pPr marL="400050" lvl="1" indent="0">
              <a:buNone/>
            </a:pPr>
            <a:r>
              <a:rPr lang="fr-FR" dirty="0"/>
              <a:t>carre &lt;- </a:t>
            </a:r>
            <a:r>
              <a:rPr lang="fr-FR" dirty="0" err="1"/>
              <a:t>function</a:t>
            </a:r>
            <a:r>
              <a:rPr lang="fr-FR" dirty="0"/>
              <a:t>(x) {</a:t>
            </a:r>
          </a:p>
          <a:p>
            <a:pPr marL="400050" lvl="1" indent="0">
              <a:buNone/>
            </a:pPr>
            <a:r>
              <a:rPr lang="fr-FR" dirty="0"/>
              <a:t>    y &lt;- x*x</a:t>
            </a:r>
          </a:p>
          <a:p>
            <a:pPr marL="400050" lvl="1" indent="0">
              <a:buNone/>
            </a:pPr>
            <a:r>
              <a:rPr lang="fr-FR" dirty="0"/>
              <a:t>    return(y)</a:t>
            </a:r>
          </a:p>
          <a:p>
            <a:pPr marL="400050" lvl="1" indent="0">
              <a:buNone/>
            </a:pPr>
            <a:r>
              <a:rPr lang="fr-FR" dirty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45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Valeurs par défaut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/>
              <a:t>Il est possible de définir des paramètres par défaut pour un ou plusieurs </a:t>
            </a:r>
            <a:r>
              <a:rPr lang="fr-BE" altLang="fr-FR" dirty="0" smtClean="0"/>
              <a:t>arguments</a:t>
            </a:r>
          </a:p>
          <a:p>
            <a:pPr lvl="1"/>
            <a:r>
              <a:rPr lang="fr-BE" altLang="fr-FR" dirty="0" smtClean="0"/>
              <a:t>Ce </a:t>
            </a:r>
            <a:r>
              <a:rPr lang="fr-BE" altLang="fr-FR" dirty="0"/>
              <a:t>qui crée une fonction qui pourra être appelée avec moins d’arguments que ce qui a été défini</a:t>
            </a:r>
            <a:endParaRPr lang="fr-FR" dirty="0" smtClean="0"/>
          </a:p>
          <a:p>
            <a:pPr lvl="1"/>
            <a:r>
              <a:rPr lang="fr-FR" dirty="0" smtClean="0"/>
              <a:t>Obligatoirement à droite</a:t>
            </a:r>
          </a:p>
          <a:p>
            <a:pPr lvl="1"/>
            <a:r>
              <a:rPr lang="fr-FR" dirty="0" smtClean="0"/>
              <a:t>Appel possible avec des arguments nommés</a:t>
            </a:r>
          </a:p>
          <a:p>
            <a:pPr marL="400050" lvl="1" indent="0">
              <a:buNone/>
            </a:pPr>
            <a:r>
              <a:rPr lang="fr-FR" dirty="0" smtClean="0"/>
              <a:t>somme &lt;- </a:t>
            </a:r>
            <a:r>
              <a:rPr lang="fr-FR" dirty="0" err="1" smtClean="0"/>
              <a:t>function</a:t>
            </a:r>
            <a:r>
              <a:rPr lang="fr-FR" dirty="0" smtClean="0"/>
              <a:t>(x = 0, y = 0) {</a:t>
            </a:r>
          </a:p>
          <a:p>
            <a:pPr marL="400050" lvl="1" indent="0">
              <a:buNone/>
            </a:pPr>
            <a:r>
              <a:rPr lang="fr-FR" dirty="0"/>
              <a:t>	</a:t>
            </a:r>
            <a:r>
              <a:rPr lang="fr-FR" dirty="0" smtClean="0"/>
              <a:t>return(</a:t>
            </a:r>
            <a:r>
              <a:rPr lang="fr-FR" dirty="0" err="1" smtClean="0"/>
              <a:t>x+y</a:t>
            </a:r>
            <a:r>
              <a:rPr lang="fr-FR" dirty="0" smtClean="0"/>
              <a:t>)</a:t>
            </a:r>
            <a:endParaRPr lang="fr-FR" dirty="0"/>
          </a:p>
          <a:p>
            <a:pPr marL="400050" lvl="1" indent="0">
              <a:buNone/>
            </a:pPr>
            <a:r>
              <a:rPr lang="fr-FR" dirty="0"/>
              <a:t>}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37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récursives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fonction peut se rappeler elle-même</a:t>
            </a:r>
          </a:p>
          <a:p>
            <a:pPr lvl="1"/>
            <a:r>
              <a:rPr lang="fr-FR" dirty="0" smtClean="0"/>
              <a:t>Récursivité</a:t>
            </a:r>
          </a:p>
          <a:p>
            <a:pPr lvl="1"/>
            <a:r>
              <a:rPr lang="fr-FR" dirty="0" smtClean="0"/>
              <a:t>Très utile pour certaines suites numériques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82" y="3056756"/>
            <a:ext cx="6631710" cy="13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3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Remarques sur les 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fonctions sont des </a:t>
            </a:r>
            <a:r>
              <a:rPr lang="fr-FR" dirty="0" smtClean="0"/>
              <a:t>variables comme </a:t>
            </a:r>
            <a:r>
              <a:rPr lang="fr-FR" dirty="0" smtClean="0"/>
              <a:t>les autres</a:t>
            </a:r>
          </a:p>
          <a:p>
            <a:r>
              <a:rPr lang="fr-FR" dirty="0"/>
              <a:t>Les fonctions sont manipulables comme </a:t>
            </a:r>
            <a:r>
              <a:rPr lang="fr-FR" dirty="0" smtClean="0"/>
              <a:t>tous les </a:t>
            </a:r>
            <a:r>
              <a:rPr lang="fr-FR" dirty="0"/>
              <a:t>autres </a:t>
            </a:r>
            <a:r>
              <a:rPr lang="fr-FR" dirty="0" smtClean="0"/>
              <a:t>types</a:t>
            </a:r>
          </a:p>
          <a:p>
            <a:r>
              <a:rPr lang="fr-FR" dirty="0"/>
              <a:t>Les fonctions peuvent être passée en paramètre d'une fonction → fonction de rappel (callback)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13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4146</TotalTime>
  <Words>279</Words>
  <Application>Microsoft Office PowerPoint</Application>
  <PresentationFormat>Affichage à l'écran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Fonctions</vt:lpstr>
      <vt:lpstr>Appel d’une fonction</vt:lpstr>
      <vt:lpstr>Exemple simple</vt:lpstr>
      <vt:lpstr>return</vt:lpstr>
      <vt:lpstr>Valeurs par défaut</vt:lpstr>
      <vt:lpstr>Fonctions récursives</vt:lpstr>
      <vt:lpstr>Remarques sur les fonctions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230</cp:revision>
  <dcterms:created xsi:type="dcterms:W3CDTF">2000-04-10T19:33:12Z</dcterms:created>
  <dcterms:modified xsi:type="dcterms:W3CDTF">2019-01-08T10:50:56Z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