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9"/>
  </p:notesMasterIdLst>
  <p:handoutMasterIdLst>
    <p:handoutMasterId r:id="rId40"/>
  </p:handoutMasterIdLst>
  <p:sldIdLst>
    <p:sldId id="264" r:id="rId2"/>
    <p:sldId id="324" r:id="rId3"/>
    <p:sldId id="325" r:id="rId4"/>
    <p:sldId id="326" r:id="rId5"/>
    <p:sldId id="333" r:id="rId6"/>
    <p:sldId id="334" r:id="rId7"/>
    <p:sldId id="327" r:id="rId8"/>
    <p:sldId id="335" r:id="rId9"/>
    <p:sldId id="336" r:id="rId10"/>
    <p:sldId id="337" r:id="rId11"/>
    <p:sldId id="338" r:id="rId12"/>
    <p:sldId id="339" r:id="rId13"/>
    <p:sldId id="274" r:id="rId14"/>
    <p:sldId id="340" r:id="rId15"/>
    <p:sldId id="341" r:id="rId16"/>
    <p:sldId id="344" r:id="rId17"/>
    <p:sldId id="345" r:id="rId18"/>
    <p:sldId id="346" r:id="rId19"/>
    <p:sldId id="347" r:id="rId20"/>
    <p:sldId id="348" r:id="rId21"/>
    <p:sldId id="332" r:id="rId22"/>
    <p:sldId id="331" r:id="rId23"/>
    <p:sldId id="275" r:id="rId24"/>
    <p:sldId id="276" r:id="rId25"/>
    <p:sldId id="349" r:id="rId26"/>
    <p:sldId id="350" r:id="rId27"/>
    <p:sldId id="351" r:id="rId28"/>
    <p:sldId id="352" r:id="rId29"/>
    <p:sldId id="353" r:id="rId30"/>
    <p:sldId id="354" r:id="rId31"/>
    <p:sldId id="288" r:id="rId32"/>
    <p:sldId id="289" r:id="rId33"/>
    <p:sldId id="290" r:id="rId34"/>
    <p:sldId id="291" r:id="rId35"/>
    <p:sldId id="292" r:id="rId36"/>
    <p:sldId id="355" r:id="rId37"/>
    <p:sldId id="356" r:id="rId38"/>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70" d="100"/>
          <a:sy n="70" d="100"/>
        </p:scale>
        <p:origin x="138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179512" y="1412776"/>
            <a:ext cx="8766051" cy="5040560"/>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smtClean="0"/>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smtClean="0"/>
              <a:t>Page </a:t>
            </a:r>
            <a:fld id="{E218E9B1-FD08-4C80-902E-210BA2967D0D}" type="slidenum">
              <a:rPr lang="fr-FR" sz="1200" smtClean="0"/>
              <a:pPr>
                <a:spcBef>
                  <a:spcPct val="50000"/>
                </a:spcBef>
                <a:defRPr/>
              </a:pPr>
              <a:t>‹N°›</a:t>
            </a:fld>
            <a:endParaRPr lang="fr-FR" dirty="0" smtClean="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smtClean="0"/>
              <a:t>R</a:t>
            </a:r>
            <a:endParaRPr lang="fr-FR" dirty="0" smtClean="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smtClean="0"/>
              <a:t>© Cyril Vincent Conseil</a:t>
            </a:r>
            <a:endParaRPr lang="fr-FR" smtClean="0">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smtClean="0"/>
              <a:t>Chapitre </a:t>
            </a:r>
            <a:r>
              <a:rPr lang="fr-FR" altLang="fr-FR" dirty="0"/>
              <a:t>8</a:t>
            </a:r>
            <a:endParaRPr lang="fr-FR" altLang="fr-FR" dirty="0" smtClean="0"/>
          </a:p>
          <a:p>
            <a:pPr eaLnBrk="1" hangingPunct="1"/>
            <a:r>
              <a:rPr lang="fr-FR" altLang="fr-FR" dirty="0" smtClean="0"/>
              <a:t>Régression</a:t>
            </a:r>
          </a:p>
          <a:p>
            <a:pPr eaLnBrk="1" hangingPunct="1"/>
            <a:r>
              <a:rPr lang="fr-FR" altLang="fr-FR" dirty="0" smtClean="0"/>
              <a:t>www.CyrilVincent.com</a:t>
            </a:r>
          </a:p>
        </p:txBody>
      </p:sp>
      <p:pic>
        <p:nvPicPr>
          <p:cNvPr id="1026" name="Picture 2"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9792" y="1268760"/>
            <a:ext cx="3048273" cy="23624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Régression linéaire</a:t>
            </a:r>
            <a:endParaRPr lang="fr-FR" dirty="0"/>
          </a:p>
        </p:txBody>
      </p:sp>
      <p:sp>
        <p:nvSpPr>
          <p:cNvPr id="3" name="Espace réservé du contenu 2"/>
          <p:cNvSpPr>
            <a:spLocks noGrp="1"/>
          </p:cNvSpPr>
          <p:nvPr>
            <p:ph idx="1"/>
          </p:nvPr>
        </p:nvSpPr>
        <p:spPr/>
        <p:txBody>
          <a:bodyPr/>
          <a:lstStyle/>
          <a:p>
            <a:r>
              <a:rPr lang="fr-FR" dirty="0" smtClean="0"/>
              <a:t>Une régression linéaire est un modèle mathématique qui représente un fonction affine</a:t>
            </a:r>
          </a:p>
          <a:p>
            <a:r>
              <a:rPr lang="fr-FR" dirty="0" smtClean="0"/>
              <a:t>y = </a:t>
            </a:r>
            <a:r>
              <a:rPr lang="fr-FR" dirty="0" err="1" smtClean="0"/>
              <a:t>ax+b</a:t>
            </a:r>
            <a:endParaRPr lang="fr-FR" dirty="0" smtClean="0"/>
          </a:p>
          <a:p>
            <a:r>
              <a:rPr lang="fr-FR" dirty="0" smtClean="0"/>
              <a:t>La régression va calculer a qui est la pente et b qui est l'intersection à x</a:t>
            </a:r>
            <a:r>
              <a:rPr lang="fr-FR" dirty="0"/>
              <a:t> </a:t>
            </a:r>
            <a:r>
              <a:rPr lang="fr-FR" dirty="0" smtClean="0"/>
              <a:t>= 0</a:t>
            </a:r>
          </a:p>
        </p:txBody>
      </p:sp>
      <p:pic>
        <p:nvPicPr>
          <p:cNvPr id="4" name="Image 3"/>
          <p:cNvPicPr>
            <a:picLocks noChangeAspect="1"/>
          </p:cNvPicPr>
          <p:nvPr/>
        </p:nvPicPr>
        <p:blipFill>
          <a:blip r:embed="rId2"/>
          <a:stretch>
            <a:fillRect/>
          </a:stretch>
        </p:blipFill>
        <p:spPr>
          <a:xfrm>
            <a:off x="2627784" y="3942702"/>
            <a:ext cx="3168352" cy="2294324"/>
          </a:xfrm>
          <a:prstGeom prst="rect">
            <a:avLst/>
          </a:prstGeom>
        </p:spPr>
      </p:pic>
    </p:spTree>
    <p:extLst>
      <p:ext uri="{BB962C8B-B14F-4D97-AF65-F5344CB8AC3E}">
        <p14:creationId xmlns:p14="http://schemas.microsoft.com/office/powerpoint/2010/main" val="698920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Régression linéaire</a:t>
            </a:r>
            <a:endParaRPr lang="fr-FR" dirty="0"/>
          </a:p>
        </p:txBody>
      </p:sp>
      <p:sp>
        <p:nvSpPr>
          <p:cNvPr id="3" name="Espace réservé du contenu 2"/>
          <p:cNvSpPr>
            <a:spLocks noGrp="1"/>
          </p:cNvSpPr>
          <p:nvPr>
            <p:ph idx="1"/>
          </p:nvPr>
        </p:nvSpPr>
        <p:spPr/>
        <p:txBody>
          <a:bodyPr/>
          <a:lstStyle/>
          <a:p>
            <a:r>
              <a:rPr lang="fr-FR" dirty="0" smtClean="0"/>
              <a:t>La fonction lm() (</a:t>
            </a:r>
            <a:r>
              <a:rPr lang="fr-FR" dirty="0" err="1" smtClean="0"/>
              <a:t>Linear</a:t>
            </a:r>
            <a:r>
              <a:rPr lang="fr-FR" dirty="0" smtClean="0"/>
              <a:t> Model)va calculer la régression</a:t>
            </a:r>
          </a:p>
          <a:p>
            <a:r>
              <a:rPr lang="fr-FR" dirty="0" smtClean="0"/>
              <a:t>Le premier paramètre de lm() est une formule mathématique</a:t>
            </a:r>
          </a:p>
          <a:p>
            <a:pPr lvl="1"/>
            <a:r>
              <a:rPr lang="fr-FR" dirty="0" smtClean="0"/>
              <a:t>L'opérateur ~ permet de définir une formule où l'on défini une variable en fonction d'une autre</a:t>
            </a:r>
          </a:p>
          <a:p>
            <a:pPr lvl="1"/>
            <a:r>
              <a:rPr lang="fr-FR" dirty="0"/>
              <a:t>lm(loyers ~ surfaces)</a:t>
            </a:r>
            <a:endParaRPr lang="fr-FR" dirty="0" smtClean="0"/>
          </a:p>
          <a:p>
            <a:endParaRPr lang="fr-FR" dirty="0"/>
          </a:p>
        </p:txBody>
      </p:sp>
    </p:spTree>
    <p:extLst>
      <p:ext uri="{BB962C8B-B14F-4D97-AF65-F5344CB8AC3E}">
        <p14:creationId xmlns:p14="http://schemas.microsoft.com/office/powerpoint/2010/main" val="1608719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Résultat</a:t>
            </a:r>
            <a:endParaRPr lang="fr-FR" dirty="0"/>
          </a:p>
        </p:txBody>
      </p:sp>
      <p:pic>
        <p:nvPicPr>
          <p:cNvPr id="7" name="Image 6"/>
          <p:cNvPicPr>
            <a:picLocks noChangeAspect="1"/>
          </p:cNvPicPr>
          <p:nvPr/>
        </p:nvPicPr>
        <p:blipFill>
          <a:blip r:embed="rId2"/>
          <a:stretch>
            <a:fillRect/>
          </a:stretch>
        </p:blipFill>
        <p:spPr>
          <a:xfrm>
            <a:off x="2638315" y="764704"/>
            <a:ext cx="3960440" cy="4078858"/>
          </a:xfrm>
          <a:prstGeom prst="rect">
            <a:avLst/>
          </a:prstGeom>
        </p:spPr>
      </p:pic>
      <p:pic>
        <p:nvPicPr>
          <p:cNvPr id="5" name="Picture 2" descr="Image utilisateu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3371539"/>
            <a:ext cx="6285758" cy="3520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215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Résultat</a:t>
            </a:r>
            <a:endParaRPr lang="fr-FR" dirty="0"/>
          </a:p>
        </p:txBody>
      </p:sp>
      <p:sp>
        <p:nvSpPr>
          <p:cNvPr id="3" name="Espace réservé du contenu 2"/>
          <p:cNvSpPr>
            <a:spLocks noGrp="1"/>
          </p:cNvSpPr>
          <p:nvPr>
            <p:ph idx="1"/>
          </p:nvPr>
        </p:nvSpPr>
        <p:spPr>
          <a:xfrm>
            <a:off x="179512" y="1412776"/>
            <a:ext cx="6048671" cy="5040560"/>
          </a:xfrm>
        </p:spPr>
        <p:txBody>
          <a:bodyPr/>
          <a:lstStyle/>
          <a:p>
            <a:r>
              <a:rPr lang="fr-FR" dirty="0"/>
              <a:t>lm(loyers ~ surfaces</a:t>
            </a:r>
            <a:r>
              <a:rPr lang="fr-FR" dirty="0" smtClean="0"/>
              <a:t>)</a:t>
            </a:r>
          </a:p>
          <a:p>
            <a:pPr lvl="1"/>
            <a:r>
              <a:rPr lang="fr-FR" dirty="0" smtClean="0"/>
              <a:t>Attention à l'ordre de la corrélation</a:t>
            </a:r>
            <a:endParaRPr lang="fr-FR" dirty="0"/>
          </a:p>
          <a:p>
            <a:r>
              <a:rPr lang="fr-FR" dirty="0"/>
              <a:t>a</a:t>
            </a:r>
            <a:r>
              <a:rPr lang="fr-FR" dirty="0" smtClean="0"/>
              <a:t> = 40.97, b = -283.38</a:t>
            </a:r>
          </a:p>
          <a:p>
            <a:pPr lvl="1"/>
            <a:r>
              <a:rPr lang="fr-FR" dirty="0"/>
              <a:t>Soit </a:t>
            </a:r>
            <a:r>
              <a:rPr lang="fr-FR" dirty="0" smtClean="0"/>
              <a:t>loyer = 40.97* surface - 283.38</a:t>
            </a:r>
            <a:endParaRPr lang="fr-FR" dirty="0"/>
          </a:p>
          <a:p>
            <a:r>
              <a:rPr lang="fr-FR" dirty="0" smtClean="0"/>
              <a:t>Le résultat est bizarre</a:t>
            </a:r>
          </a:p>
          <a:p>
            <a:pPr lvl="1"/>
            <a:r>
              <a:rPr lang="fr-FR" dirty="0" smtClean="0"/>
              <a:t>Quand surface tend vers 0</a:t>
            </a:r>
          </a:p>
          <a:p>
            <a:pPr lvl="1"/>
            <a:r>
              <a:rPr lang="fr-FR" dirty="0" smtClean="0"/>
              <a:t>Pourquoi ?</a:t>
            </a:r>
          </a:p>
        </p:txBody>
      </p:sp>
      <p:pic>
        <p:nvPicPr>
          <p:cNvPr id="4" name="Image 3"/>
          <p:cNvPicPr>
            <a:picLocks noChangeAspect="1"/>
          </p:cNvPicPr>
          <p:nvPr/>
        </p:nvPicPr>
        <p:blipFill>
          <a:blip r:embed="rId2"/>
          <a:stretch>
            <a:fillRect/>
          </a:stretch>
        </p:blipFill>
        <p:spPr>
          <a:xfrm>
            <a:off x="4644008" y="3465879"/>
            <a:ext cx="4479842" cy="3244023"/>
          </a:xfrm>
          <a:prstGeom prst="rect">
            <a:avLst/>
          </a:prstGeom>
        </p:spPr>
      </p:pic>
    </p:spTree>
    <p:extLst>
      <p:ext uri="{BB962C8B-B14F-4D97-AF65-F5344CB8AC3E}">
        <p14:creationId xmlns:p14="http://schemas.microsoft.com/office/powerpoint/2010/main" val="3725716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Coefficients</a:t>
            </a:r>
            <a:endParaRPr lang="fr-FR" dirty="0"/>
          </a:p>
        </p:txBody>
      </p:sp>
      <p:sp>
        <p:nvSpPr>
          <p:cNvPr id="3" name="Espace réservé du contenu 2"/>
          <p:cNvSpPr>
            <a:spLocks noGrp="1"/>
          </p:cNvSpPr>
          <p:nvPr>
            <p:ph idx="1"/>
          </p:nvPr>
        </p:nvSpPr>
        <p:spPr/>
        <p:txBody>
          <a:bodyPr/>
          <a:lstStyle/>
          <a:p>
            <a:r>
              <a:rPr lang="fr-FR" dirty="0" smtClean="0"/>
              <a:t>Il est possible d'accéder à toute une série de valeur sur la régression</a:t>
            </a:r>
          </a:p>
          <a:p>
            <a:r>
              <a:rPr lang="fr-FR" dirty="0" smtClean="0"/>
              <a:t>La fonction coefficients permet d'obtenir le vecteur des coordonnées de la fonction affine</a:t>
            </a:r>
          </a:p>
          <a:p>
            <a:pPr lvl="1"/>
            <a:r>
              <a:rPr lang="fr-FR" dirty="0" err="1"/>
              <a:t>coeff</a:t>
            </a:r>
            <a:r>
              <a:rPr lang="fr-FR" dirty="0"/>
              <a:t>=coefficients(reg</a:t>
            </a:r>
            <a:r>
              <a:rPr lang="fr-FR" dirty="0" smtClean="0"/>
              <a:t>)</a:t>
            </a:r>
          </a:p>
          <a:p>
            <a:endParaRPr lang="fr-FR" dirty="0"/>
          </a:p>
        </p:txBody>
      </p:sp>
    </p:spTree>
    <p:extLst>
      <p:ext uri="{BB962C8B-B14F-4D97-AF65-F5344CB8AC3E}">
        <p14:creationId xmlns:p14="http://schemas.microsoft.com/office/powerpoint/2010/main" val="3415760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Tests statistiques</a:t>
            </a:r>
            <a:endParaRPr lang="fr-FR" dirty="0"/>
          </a:p>
        </p:txBody>
      </p:sp>
      <p:sp>
        <p:nvSpPr>
          <p:cNvPr id="3" name="Espace réservé du contenu 2"/>
          <p:cNvSpPr>
            <a:spLocks noGrp="1"/>
          </p:cNvSpPr>
          <p:nvPr>
            <p:ph idx="1"/>
          </p:nvPr>
        </p:nvSpPr>
        <p:spPr/>
        <p:txBody>
          <a:bodyPr/>
          <a:lstStyle/>
          <a:p>
            <a:r>
              <a:rPr lang="fr-FR" sz="2400" dirty="0"/>
              <a:t>Lorsque l'on compare des données en statistiques il est assez fréquent de noter des différences entre différents groupes </a:t>
            </a:r>
            <a:r>
              <a:rPr lang="fr-FR" sz="2400" dirty="0" smtClean="0"/>
              <a:t>d'observation</a:t>
            </a:r>
          </a:p>
          <a:p>
            <a:pPr lvl="1"/>
            <a:r>
              <a:rPr lang="fr-FR" sz="2000" dirty="0" smtClean="0"/>
              <a:t>Nous </a:t>
            </a:r>
            <a:r>
              <a:rPr lang="fr-FR" sz="2000" dirty="0"/>
              <a:t>avons par exemple observé précédemment une corrélation positive entre la taille d'un individu et sa performance en saut en hauteur. Mais nous avons aussi vu que cette corrélation était au final assez </a:t>
            </a:r>
            <a:r>
              <a:rPr lang="fr-FR" sz="2000" dirty="0" smtClean="0"/>
              <a:t>faible.</a:t>
            </a:r>
          </a:p>
          <a:p>
            <a:pPr lvl="1"/>
            <a:r>
              <a:rPr lang="fr-FR" sz="2000" dirty="0" smtClean="0"/>
              <a:t>Le </a:t>
            </a:r>
            <a:r>
              <a:rPr lang="fr-FR" sz="2000" dirty="0"/>
              <a:t>problème est donc qu'au bout d'un moment il faut trancher et donner une réponse claire et précise </a:t>
            </a:r>
            <a:endParaRPr lang="fr-FR" sz="2000" dirty="0" smtClean="0"/>
          </a:p>
          <a:p>
            <a:r>
              <a:rPr lang="fr-FR" sz="2400" dirty="0" smtClean="0"/>
              <a:t>C'est </a:t>
            </a:r>
            <a:r>
              <a:rPr lang="fr-FR" sz="2400" dirty="0"/>
              <a:t>là qu'entrent en jeu </a:t>
            </a:r>
            <a:r>
              <a:rPr lang="fr-FR" sz="2400" b="1" dirty="0"/>
              <a:t>les tests statistiques</a:t>
            </a:r>
            <a:r>
              <a:rPr lang="fr-FR" sz="2400" dirty="0"/>
              <a:t>.</a:t>
            </a:r>
            <a:br>
              <a:rPr lang="fr-FR" sz="2400" dirty="0"/>
            </a:br>
            <a:r>
              <a:rPr lang="fr-FR" sz="2400" dirty="0"/>
              <a:t>Il existe une multitude de ces tests pour, par exemple, comparer des médianes, des moyennes, des </a:t>
            </a:r>
            <a:r>
              <a:rPr lang="fr-FR" sz="2400" dirty="0" smtClean="0"/>
              <a:t>variances, l'erreur quadratique moyenne, …</a:t>
            </a:r>
            <a:endParaRPr lang="fr-FR" sz="2400" dirty="0"/>
          </a:p>
        </p:txBody>
      </p:sp>
    </p:spTree>
    <p:extLst>
      <p:ext uri="{BB962C8B-B14F-4D97-AF65-F5344CB8AC3E}">
        <p14:creationId xmlns:p14="http://schemas.microsoft.com/office/powerpoint/2010/main" val="3907667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Erreur</a:t>
            </a:r>
            <a:endParaRPr lang="fr-FR" dirty="0"/>
          </a:p>
        </p:txBody>
      </p:sp>
      <p:sp>
        <p:nvSpPr>
          <p:cNvPr id="3" name="Espace réservé du contenu 2"/>
          <p:cNvSpPr>
            <a:spLocks noGrp="1"/>
          </p:cNvSpPr>
          <p:nvPr>
            <p:ph idx="1"/>
          </p:nvPr>
        </p:nvSpPr>
        <p:spPr/>
        <p:txBody>
          <a:bodyPr/>
          <a:lstStyle/>
          <a:p>
            <a:r>
              <a:rPr lang="fr-FR" dirty="0" smtClean="0"/>
              <a:t>Un écart type et un taux de confiance peut être calculé</a:t>
            </a:r>
          </a:p>
          <a:p>
            <a:endParaRPr lang="fr-FR" dirty="0"/>
          </a:p>
          <a:p>
            <a:endParaRPr lang="fr-FR" dirty="0" smtClean="0"/>
          </a:p>
          <a:p>
            <a:endParaRPr lang="fr-FR" dirty="0"/>
          </a:p>
          <a:p>
            <a:endParaRPr lang="fr-FR" dirty="0" smtClean="0"/>
          </a:p>
          <a:p>
            <a:endParaRPr lang="fr-FR" dirty="0"/>
          </a:p>
          <a:p>
            <a:endParaRPr lang="fr-FR" dirty="0" smtClean="0"/>
          </a:p>
          <a:p>
            <a:r>
              <a:rPr lang="fr-FR" dirty="0" smtClean="0"/>
              <a:t>Exemple : taux de confiance à 90%</a:t>
            </a:r>
            <a:endParaRPr lang="fr-FR" dirty="0"/>
          </a:p>
        </p:txBody>
      </p:sp>
      <p:pic>
        <p:nvPicPr>
          <p:cNvPr id="3074" name="Picture 2" descr="l'intervalle de confiance (à 90%) que les point se trouvent dans cette zo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276872"/>
            <a:ext cx="4286250" cy="3000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782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Erreur</a:t>
            </a:r>
            <a:endParaRPr lang="fr-FR" dirty="0"/>
          </a:p>
        </p:txBody>
      </p:sp>
      <p:sp>
        <p:nvSpPr>
          <p:cNvPr id="3" name="Espace réservé du contenu 2"/>
          <p:cNvSpPr>
            <a:spLocks noGrp="1"/>
          </p:cNvSpPr>
          <p:nvPr>
            <p:ph idx="1"/>
          </p:nvPr>
        </p:nvSpPr>
        <p:spPr/>
        <p:txBody>
          <a:bodyPr/>
          <a:lstStyle/>
          <a:p>
            <a:r>
              <a:rPr lang="fr-FR" dirty="0" smtClean="0"/>
              <a:t>L’erreur (ou le risque) est l’écart entre la données et le modèle</a:t>
            </a:r>
          </a:p>
          <a:p>
            <a:pPr lvl="1"/>
            <a:r>
              <a:rPr lang="fr-FR" dirty="0" smtClean="0"/>
              <a:t>Risque réduit à gauche, important à droite</a:t>
            </a:r>
            <a:endParaRPr lang="fr-FR" dirty="0"/>
          </a:p>
        </p:txBody>
      </p:sp>
      <p:pic>
        <p:nvPicPr>
          <p:cNvPr id="6146" name="Picture 2" descr="A gauche, on ne perd pas trop d'information. A droite on est trop éloignée de la réalité représentée par les poi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787" y="2924944"/>
            <a:ext cx="66675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12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Erreur quadratique moyenne</a:t>
            </a:r>
            <a:endParaRPr lang="fr-FR" dirty="0"/>
          </a:p>
        </p:txBody>
      </p:sp>
      <p:sp>
        <p:nvSpPr>
          <p:cNvPr id="3" name="Espace réservé du contenu 2"/>
          <p:cNvSpPr>
            <a:spLocks noGrp="1"/>
          </p:cNvSpPr>
          <p:nvPr>
            <p:ph idx="1"/>
          </p:nvPr>
        </p:nvSpPr>
        <p:spPr/>
        <p:txBody>
          <a:bodyPr/>
          <a:lstStyle/>
          <a:p>
            <a:r>
              <a:rPr lang="fr-FR" dirty="0"/>
              <a:t>La distance la plus utilisée pour mesurer cet éloignement est l’erreur </a:t>
            </a:r>
            <a:r>
              <a:rPr lang="fr-FR" dirty="0" smtClean="0"/>
              <a:t>quadratique</a:t>
            </a:r>
            <a:endParaRPr lang="fr-FR" dirty="0"/>
          </a:p>
          <a:p>
            <a:pPr lvl="1"/>
            <a:r>
              <a:rPr lang="fr-FR" dirty="0" smtClean="0"/>
              <a:t>la </a:t>
            </a:r>
            <a:r>
              <a:rPr lang="fr-FR" dirty="0"/>
              <a:t>distance euclidienne entre un point et le </a:t>
            </a:r>
            <a:r>
              <a:rPr lang="fr-FR" dirty="0" smtClean="0"/>
              <a:t>modèle</a:t>
            </a:r>
            <a:endParaRPr lang="fr-FR" dirty="0"/>
          </a:p>
          <a:p>
            <a:r>
              <a:rPr lang="fr-FR" dirty="0"/>
              <a:t>Souvent, on ne peut pas calculer directement l’erreur mais on va utiliser une approximation à partir des données qui sont notre seule </a:t>
            </a:r>
            <a:r>
              <a:rPr lang="fr-FR" dirty="0" smtClean="0"/>
              <a:t>ressource</a:t>
            </a:r>
          </a:p>
          <a:p>
            <a:pPr lvl="1"/>
            <a:r>
              <a:rPr lang="fr-FR" dirty="0" smtClean="0"/>
              <a:t>On </a:t>
            </a:r>
            <a:r>
              <a:rPr lang="fr-FR" dirty="0"/>
              <a:t>va ainsi sommer sur toutes nos données d’exemples l’erreur effectuée du </a:t>
            </a:r>
            <a:r>
              <a:rPr lang="fr-FR" dirty="0" smtClean="0"/>
              <a:t>modèle</a:t>
            </a:r>
          </a:p>
          <a:p>
            <a:pPr lvl="1"/>
            <a:r>
              <a:rPr lang="fr-FR" dirty="0" smtClean="0"/>
              <a:t>On </a:t>
            </a:r>
            <a:r>
              <a:rPr lang="fr-FR" dirty="0"/>
              <a:t>appelle cette erreur le risque </a:t>
            </a:r>
            <a:r>
              <a:rPr lang="fr-FR" dirty="0" smtClean="0"/>
              <a:t>empirique</a:t>
            </a:r>
          </a:p>
          <a:p>
            <a:r>
              <a:rPr lang="fr-FR" dirty="0" smtClean="0"/>
              <a:t>Le but étant de minimiser l’erreur quadratique moyenne</a:t>
            </a:r>
            <a:endParaRPr lang="fr-FR" dirty="0"/>
          </a:p>
        </p:txBody>
      </p:sp>
    </p:spTree>
    <p:extLst>
      <p:ext uri="{BB962C8B-B14F-4D97-AF65-F5344CB8AC3E}">
        <p14:creationId xmlns:p14="http://schemas.microsoft.com/office/powerpoint/2010/main" val="3140285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Residual</a:t>
            </a:r>
            <a:r>
              <a:rPr lang="fr-FR" dirty="0" smtClean="0"/>
              <a:t> et EQM</a:t>
            </a:r>
            <a:endParaRPr lang="fr-FR" dirty="0"/>
          </a:p>
        </p:txBody>
      </p:sp>
      <p:sp>
        <p:nvSpPr>
          <p:cNvPr id="3" name="Espace réservé du contenu 2"/>
          <p:cNvSpPr>
            <a:spLocks noGrp="1"/>
          </p:cNvSpPr>
          <p:nvPr>
            <p:ph idx="1"/>
          </p:nvPr>
        </p:nvSpPr>
        <p:spPr/>
        <p:txBody>
          <a:bodyPr/>
          <a:lstStyle/>
          <a:p>
            <a:r>
              <a:rPr lang="fr-FR" dirty="0" smtClean="0"/>
              <a:t>Dans ce code</a:t>
            </a:r>
          </a:p>
          <a:p>
            <a:pPr lvl="1"/>
            <a:r>
              <a:rPr lang="en-US" dirty="0" smtClean="0"/>
              <a:t>res &lt;- residuals(</a:t>
            </a:r>
            <a:r>
              <a:rPr lang="en-US" dirty="0" err="1" smtClean="0"/>
              <a:t>reg,type</a:t>
            </a:r>
            <a:r>
              <a:rPr lang="en-US" dirty="0" smtClean="0"/>
              <a:t>="response")</a:t>
            </a:r>
          </a:p>
          <a:p>
            <a:pPr lvl="1"/>
            <a:r>
              <a:rPr lang="en-US" dirty="0" smtClean="0"/>
              <a:t>EQM &lt;- </a:t>
            </a:r>
            <a:r>
              <a:rPr lang="en-US" dirty="0" err="1" smtClean="0"/>
              <a:t>sqrt</a:t>
            </a:r>
            <a:r>
              <a:rPr lang="en-US" dirty="0" smtClean="0"/>
              <a:t>(sum(res^2)/length(res))</a:t>
            </a:r>
          </a:p>
          <a:p>
            <a:r>
              <a:rPr lang="en-US" dirty="0" smtClean="0"/>
              <a:t>res </a:t>
            </a:r>
            <a:r>
              <a:rPr lang="en-US" dirty="0" err="1" smtClean="0"/>
              <a:t>représente</a:t>
            </a:r>
            <a:r>
              <a:rPr lang="en-US" dirty="0" smtClean="0"/>
              <a:t> le </a:t>
            </a:r>
            <a:r>
              <a:rPr lang="en-US" dirty="0" err="1" smtClean="0"/>
              <a:t>vecteur</a:t>
            </a:r>
            <a:r>
              <a:rPr lang="en-US" dirty="0" smtClean="0"/>
              <a:t> des </a:t>
            </a:r>
            <a:r>
              <a:rPr lang="en-US" dirty="0" err="1" smtClean="0"/>
              <a:t>erreurs</a:t>
            </a:r>
            <a:r>
              <a:rPr lang="en-US" dirty="0" smtClean="0"/>
              <a:t> et EQM </a:t>
            </a:r>
            <a:r>
              <a:rPr lang="en-US" dirty="0" err="1" smtClean="0"/>
              <a:t>est</a:t>
            </a:r>
            <a:r>
              <a:rPr lang="en-US" dirty="0" smtClean="0"/>
              <a:t> </a:t>
            </a:r>
            <a:r>
              <a:rPr lang="en-US" dirty="0" err="1" smtClean="0"/>
              <a:t>l'erreur</a:t>
            </a:r>
            <a:r>
              <a:rPr lang="en-US" dirty="0" smtClean="0"/>
              <a:t> </a:t>
            </a:r>
            <a:r>
              <a:rPr lang="en-US" dirty="0" err="1" smtClean="0"/>
              <a:t>quadratique</a:t>
            </a:r>
            <a:r>
              <a:rPr lang="en-US" dirty="0" smtClean="0"/>
              <a:t> </a:t>
            </a:r>
            <a:r>
              <a:rPr lang="en-US" dirty="0" err="1" smtClean="0"/>
              <a:t>moyenne</a:t>
            </a:r>
            <a:endParaRPr lang="en-US" dirty="0" smtClean="0"/>
          </a:p>
          <a:p>
            <a:r>
              <a:rPr lang="fr-FR" dirty="0" err="1" smtClean="0"/>
              <a:t>summary</a:t>
            </a:r>
            <a:r>
              <a:rPr lang="fr-FR" dirty="0" smtClean="0"/>
              <a:t>() permet également  de retrouver l'EQM</a:t>
            </a:r>
          </a:p>
          <a:p>
            <a:pPr lvl="1"/>
            <a:r>
              <a:rPr lang="fr-FR" dirty="0" smtClean="0"/>
              <a:t>Via un </a:t>
            </a:r>
            <a:r>
              <a:rPr lang="fr-FR" dirty="0" err="1" smtClean="0"/>
              <a:t>dataframe</a:t>
            </a:r>
            <a:r>
              <a:rPr lang="fr-FR" dirty="0" smtClean="0"/>
              <a:t> (non </a:t>
            </a:r>
            <a:r>
              <a:rPr lang="fr-FR" dirty="0" err="1" smtClean="0"/>
              <a:t>ecnore</a:t>
            </a:r>
            <a:r>
              <a:rPr lang="fr-FR" smtClean="0"/>
              <a:t> vu)</a:t>
            </a:r>
            <a:endParaRPr lang="fr-FR"/>
          </a:p>
          <a:p>
            <a:pPr lvl="1"/>
            <a:r>
              <a:rPr lang="fr-FR" dirty="0" err="1" smtClean="0"/>
              <a:t>summary</a:t>
            </a:r>
            <a:r>
              <a:rPr lang="fr-FR" dirty="0" smtClean="0"/>
              <a:t>(reg)$</a:t>
            </a:r>
            <a:r>
              <a:rPr lang="fr-FR" dirty="0" err="1"/>
              <a:t>r.squared</a:t>
            </a:r>
            <a:endParaRPr lang="en-US" dirty="0" smtClean="0"/>
          </a:p>
          <a:p>
            <a:endParaRPr lang="fr-FR" dirty="0"/>
          </a:p>
        </p:txBody>
      </p:sp>
    </p:spTree>
    <p:extLst>
      <p:ext uri="{BB962C8B-B14F-4D97-AF65-F5344CB8AC3E}">
        <p14:creationId xmlns:p14="http://schemas.microsoft.com/office/powerpoint/2010/main" val="3437566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a:t>
            </a:r>
            <a:endParaRPr lang="fr-FR" dirty="0"/>
          </a:p>
        </p:txBody>
      </p:sp>
      <p:sp>
        <p:nvSpPr>
          <p:cNvPr id="3" name="Espace réservé du contenu 2"/>
          <p:cNvSpPr>
            <a:spLocks noGrp="1"/>
          </p:cNvSpPr>
          <p:nvPr>
            <p:ph idx="1"/>
          </p:nvPr>
        </p:nvSpPr>
        <p:spPr/>
        <p:txBody>
          <a:bodyPr/>
          <a:lstStyle/>
          <a:p>
            <a:r>
              <a:rPr lang="fr-FR" dirty="0" smtClean="0"/>
              <a:t>Imaginez </a:t>
            </a:r>
            <a:r>
              <a:rPr lang="fr-FR" dirty="0"/>
              <a:t>que vous voulez savoir si vous payez trop cher votre </a:t>
            </a:r>
            <a:r>
              <a:rPr lang="fr-FR" dirty="0" smtClean="0"/>
              <a:t>loyer</a:t>
            </a:r>
          </a:p>
          <a:p>
            <a:r>
              <a:rPr lang="fr-FR" dirty="0" smtClean="0"/>
              <a:t>Vous </a:t>
            </a:r>
            <a:r>
              <a:rPr lang="fr-FR" dirty="0"/>
              <a:t>avez récupéré sur un site de location une trentaine de prix des locations disponibles, ainsi que la surface associée</a:t>
            </a:r>
          </a:p>
        </p:txBody>
      </p:sp>
      <p:pic>
        <p:nvPicPr>
          <p:cNvPr id="4" name="Image 3"/>
          <p:cNvPicPr>
            <a:picLocks noChangeAspect="1"/>
          </p:cNvPicPr>
          <p:nvPr/>
        </p:nvPicPr>
        <p:blipFill>
          <a:blip r:embed="rId2"/>
          <a:stretch>
            <a:fillRect/>
          </a:stretch>
        </p:blipFill>
        <p:spPr>
          <a:xfrm>
            <a:off x="4932040" y="4149080"/>
            <a:ext cx="2809875" cy="2038350"/>
          </a:xfrm>
          <a:prstGeom prst="rect">
            <a:avLst/>
          </a:prstGeom>
        </p:spPr>
      </p:pic>
    </p:spTree>
    <p:extLst>
      <p:ext uri="{BB962C8B-B14F-4D97-AF65-F5344CB8AC3E}">
        <p14:creationId xmlns:p14="http://schemas.microsoft.com/office/powerpoint/2010/main" val="1695713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Résultats</a:t>
            </a:r>
            <a:endParaRPr lang="fr-FR" dirty="0"/>
          </a:p>
        </p:txBody>
      </p:sp>
      <p:sp>
        <p:nvSpPr>
          <p:cNvPr id="3" name="Espace réservé du contenu 2"/>
          <p:cNvSpPr>
            <a:spLocks noGrp="1"/>
          </p:cNvSpPr>
          <p:nvPr>
            <p:ph idx="1"/>
          </p:nvPr>
        </p:nvSpPr>
        <p:spPr/>
        <p:txBody>
          <a:bodyPr/>
          <a:lstStyle/>
          <a:p>
            <a:r>
              <a:rPr lang="en-US" dirty="0" smtClean="0"/>
              <a:t>Pour les </a:t>
            </a:r>
            <a:r>
              <a:rPr lang="en-US" dirty="0" err="1" smtClean="0"/>
              <a:t>loyers</a:t>
            </a:r>
            <a:r>
              <a:rPr lang="en-US" dirty="0" smtClean="0"/>
              <a:t> EQM = 928 € </a:t>
            </a:r>
            <a:r>
              <a:rPr lang="en-US" dirty="0" err="1" smtClean="0"/>
              <a:t>ce</a:t>
            </a:r>
            <a:r>
              <a:rPr lang="en-US" dirty="0" smtClean="0"/>
              <a:t> qui </a:t>
            </a:r>
            <a:r>
              <a:rPr lang="en-US" dirty="0" err="1" smtClean="0"/>
              <a:t>est</a:t>
            </a:r>
            <a:r>
              <a:rPr lang="en-US" dirty="0" smtClean="0"/>
              <a:t> important</a:t>
            </a:r>
          </a:p>
          <a:p>
            <a:pPr lvl="1"/>
            <a:r>
              <a:rPr lang="en-US" dirty="0" err="1" smtClean="0"/>
              <a:t>Mais</a:t>
            </a:r>
            <a:r>
              <a:rPr lang="en-US" dirty="0" smtClean="0"/>
              <a:t> </a:t>
            </a:r>
            <a:r>
              <a:rPr lang="en-US" dirty="0" err="1" smtClean="0"/>
              <a:t>ramené</a:t>
            </a:r>
            <a:r>
              <a:rPr lang="en-US" dirty="0" smtClean="0"/>
              <a:t> au m² EQM/m² = 14.7€</a:t>
            </a:r>
          </a:p>
          <a:p>
            <a:pPr lvl="1"/>
            <a:r>
              <a:rPr lang="en-US" dirty="0" err="1" smtClean="0"/>
              <a:t>En</a:t>
            </a:r>
            <a:r>
              <a:rPr lang="en-US" dirty="0" smtClean="0"/>
              <a:t> % pour un prix </a:t>
            </a:r>
            <a:r>
              <a:rPr lang="en-US" dirty="0" err="1" smtClean="0"/>
              <a:t>moyen</a:t>
            </a:r>
            <a:r>
              <a:rPr lang="en-US" dirty="0" smtClean="0"/>
              <a:t> de 2000€ </a:t>
            </a:r>
            <a:r>
              <a:rPr lang="en-US" dirty="0" err="1" smtClean="0"/>
              <a:t>celà</a:t>
            </a:r>
            <a:r>
              <a:rPr lang="en-US" dirty="0" smtClean="0"/>
              <a:t> fait prêt de 50% </a:t>
            </a:r>
            <a:r>
              <a:rPr lang="en-US" dirty="0" err="1" smtClean="0"/>
              <a:t>d'erreur</a:t>
            </a:r>
            <a:r>
              <a:rPr lang="en-US" dirty="0" smtClean="0"/>
              <a:t> </a:t>
            </a:r>
            <a:r>
              <a:rPr lang="en-US" dirty="0" err="1" smtClean="0"/>
              <a:t>c'est</a:t>
            </a:r>
            <a:r>
              <a:rPr lang="en-US" dirty="0" smtClean="0"/>
              <a:t> </a:t>
            </a:r>
            <a:r>
              <a:rPr lang="en-US" dirty="0" err="1" smtClean="0"/>
              <a:t>énorme</a:t>
            </a:r>
            <a:endParaRPr lang="en-US" dirty="0" smtClean="0"/>
          </a:p>
          <a:p>
            <a:r>
              <a:rPr lang="en-US" dirty="0" smtClean="0"/>
              <a:t>Pour les performanceG2 ~ tailleG2</a:t>
            </a:r>
          </a:p>
          <a:p>
            <a:pPr lvl="1"/>
            <a:r>
              <a:rPr lang="en-US" dirty="0" smtClean="0"/>
              <a:t>EQM = 10.3 cm</a:t>
            </a:r>
          </a:p>
          <a:p>
            <a:pPr lvl="1"/>
            <a:r>
              <a:rPr lang="en-US" dirty="0" smtClean="0"/>
              <a:t>Si on </a:t>
            </a:r>
            <a:r>
              <a:rPr lang="en-US" dirty="0" err="1" smtClean="0"/>
              <a:t>prend</a:t>
            </a:r>
            <a:r>
              <a:rPr lang="en-US" dirty="0" smtClean="0"/>
              <a:t> </a:t>
            </a:r>
            <a:r>
              <a:rPr lang="en-US" dirty="0" err="1" smtClean="0"/>
              <a:t>comme</a:t>
            </a:r>
            <a:r>
              <a:rPr lang="en-US" dirty="0" smtClean="0"/>
              <a:t> </a:t>
            </a:r>
            <a:r>
              <a:rPr lang="en-US" dirty="0" err="1" smtClean="0"/>
              <a:t>hypothèse</a:t>
            </a:r>
            <a:r>
              <a:rPr lang="en-US" dirty="0" smtClean="0"/>
              <a:t> que le </a:t>
            </a:r>
            <a:r>
              <a:rPr lang="en-US" dirty="0" err="1" smtClean="0"/>
              <a:t>saut</a:t>
            </a:r>
            <a:r>
              <a:rPr lang="en-US" dirty="0" smtClean="0"/>
              <a:t> </a:t>
            </a:r>
            <a:r>
              <a:rPr lang="en-US" dirty="0" err="1" smtClean="0"/>
              <a:t>moyen</a:t>
            </a:r>
            <a:r>
              <a:rPr lang="en-US" dirty="0" smtClean="0"/>
              <a:t> </a:t>
            </a:r>
            <a:r>
              <a:rPr lang="en-US" dirty="0" err="1" smtClean="0"/>
              <a:t>est</a:t>
            </a:r>
            <a:r>
              <a:rPr lang="en-US" dirty="0" smtClean="0"/>
              <a:t> de 145 cm </a:t>
            </a:r>
            <a:r>
              <a:rPr lang="en-US" dirty="0" err="1" smtClean="0"/>
              <a:t>celà</a:t>
            </a:r>
            <a:r>
              <a:rPr lang="en-US" dirty="0" smtClean="0"/>
              <a:t> fait EQM/cm = 7.1% </a:t>
            </a:r>
            <a:r>
              <a:rPr lang="en-US" dirty="0" err="1" smtClean="0"/>
              <a:t>ce</a:t>
            </a:r>
            <a:r>
              <a:rPr lang="en-US" dirty="0" smtClean="0"/>
              <a:t> qui </a:t>
            </a:r>
            <a:r>
              <a:rPr lang="en-US" dirty="0" err="1" smtClean="0"/>
              <a:t>est</a:t>
            </a:r>
            <a:r>
              <a:rPr lang="en-US" dirty="0" smtClean="0"/>
              <a:t> acceptable</a:t>
            </a:r>
          </a:p>
          <a:p>
            <a:endParaRPr lang="fr-FR" dirty="0"/>
          </a:p>
        </p:txBody>
      </p:sp>
    </p:spTree>
    <p:extLst>
      <p:ext uri="{BB962C8B-B14F-4D97-AF65-F5344CB8AC3E}">
        <p14:creationId xmlns:p14="http://schemas.microsoft.com/office/powerpoint/2010/main" val="1666173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Filtrage</a:t>
            </a:r>
            <a:endParaRPr lang="fr-FR" dirty="0"/>
          </a:p>
        </p:txBody>
      </p:sp>
      <p:sp>
        <p:nvSpPr>
          <p:cNvPr id="3" name="Espace réservé du contenu 2"/>
          <p:cNvSpPr>
            <a:spLocks noGrp="1"/>
          </p:cNvSpPr>
          <p:nvPr>
            <p:ph idx="1"/>
          </p:nvPr>
        </p:nvSpPr>
        <p:spPr/>
        <p:txBody>
          <a:bodyPr/>
          <a:lstStyle/>
          <a:p>
            <a:r>
              <a:rPr lang="fr-FR" dirty="0" smtClean="0"/>
              <a:t>Il faut pouvoir filtrer les données aberrantes</a:t>
            </a:r>
          </a:p>
          <a:p>
            <a:r>
              <a:rPr lang="fr-FR" dirty="0" smtClean="0"/>
              <a:t>Ou les données non significatives</a:t>
            </a:r>
          </a:p>
          <a:p>
            <a:r>
              <a:rPr lang="fr-FR" dirty="0" smtClean="0"/>
              <a:t>Ou les données trop en dehors de l’écart type</a:t>
            </a:r>
            <a:endParaRPr lang="fr-FR" dirty="0"/>
          </a:p>
        </p:txBody>
      </p:sp>
      <p:pic>
        <p:nvPicPr>
          <p:cNvPr id="1026" name="Picture 2" descr="Comment détecter des événements rares comme le point rou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3284984"/>
            <a:ext cx="4286250" cy="3000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173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Loi normale</a:t>
            </a:r>
            <a:endParaRPr lang="fr-FR" dirty="0"/>
          </a:p>
        </p:txBody>
      </p:sp>
      <p:sp>
        <p:nvSpPr>
          <p:cNvPr id="3" name="Espace réservé du contenu 2"/>
          <p:cNvSpPr>
            <a:spLocks noGrp="1"/>
          </p:cNvSpPr>
          <p:nvPr>
            <p:ph idx="1"/>
          </p:nvPr>
        </p:nvSpPr>
        <p:spPr/>
        <p:txBody>
          <a:bodyPr/>
          <a:lstStyle/>
          <a:p>
            <a:r>
              <a:rPr lang="fr-FR" dirty="0" smtClean="0"/>
              <a:t>Avec le calcul de la distribution des données il est possible de filtrer les données trop éloignées de la loi normale</a:t>
            </a:r>
          </a:p>
          <a:p>
            <a:pPr lvl="1"/>
            <a:r>
              <a:rPr lang="fr-FR" dirty="0" smtClean="0"/>
              <a:t>Possibilité de filtrer les données &gt; 3 * Sigma</a:t>
            </a:r>
          </a:p>
          <a:p>
            <a:r>
              <a:rPr lang="fr-FR" dirty="0" smtClean="0"/>
              <a:t>Possibilité de calculer la </a:t>
            </a:r>
            <a:r>
              <a:rPr lang="fr-FR" dirty="0" err="1" smtClean="0"/>
              <a:t>mediane</a:t>
            </a:r>
            <a:r>
              <a:rPr lang="fr-FR" dirty="0" smtClean="0"/>
              <a:t>, quartile, </a:t>
            </a:r>
            <a:r>
              <a:rPr lang="fr-FR" dirty="0" err="1" smtClean="0"/>
              <a:t>decile</a:t>
            </a:r>
            <a:r>
              <a:rPr lang="fr-FR" dirty="0" smtClean="0"/>
              <a:t>, centile</a:t>
            </a:r>
          </a:p>
          <a:p>
            <a:pPr lvl="1"/>
            <a:endParaRPr lang="fr-FR" dirty="0" smtClean="0"/>
          </a:p>
        </p:txBody>
      </p:sp>
    </p:spTree>
    <p:extLst>
      <p:ext uri="{BB962C8B-B14F-4D97-AF65-F5344CB8AC3E}">
        <p14:creationId xmlns:p14="http://schemas.microsoft.com/office/powerpoint/2010/main" val="2399613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Nettoyage</a:t>
            </a:r>
            <a:endParaRPr lang="fr-FR" dirty="0"/>
          </a:p>
        </p:txBody>
      </p:sp>
      <p:sp>
        <p:nvSpPr>
          <p:cNvPr id="3" name="Espace réservé du contenu 2"/>
          <p:cNvSpPr>
            <a:spLocks noGrp="1"/>
          </p:cNvSpPr>
          <p:nvPr>
            <p:ph idx="1"/>
          </p:nvPr>
        </p:nvSpPr>
        <p:spPr>
          <a:xfrm>
            <a:off x="179512" y="1340768"/>
            <a:ext cx="8766051" cy="5040560"/>
          </a:xfrm>
        </p:spPr>
        <p:txBody>
          <a:bodyPr/>
          <a:lstStyle/>
          <a:p>
            <a:r>
              <a:rPr lang="fr-FR" dirty="0" smtClean="0"/>
              <a:t>Les surfaces &gt; 300m² ont des erreurs importantes</a:t>
            </a:r>
          </a:p>
          <a:p>
            <a:r>
              <a:rPr lang="fr-FR" dirty="0" smtClean="0"/>
              <a:t>Les surfaces &gt; 200m² sont rares</a:t>
            </a:r>
          </a:p>
          <a:p>
            <a:r>
              <a:rPr lang="fr-FR" dirty="0" smtClean="0"/>
              <a:t>Quelques données sont &gt; 3*EQM</a:t>
            </a:r>
          </a:p>
          <a:p>
            <a:pPr lvl="1"/>
            <a:r>
              <a:rPr lang="fr-FR" dirty="0" smtClean="0"/>
              <a:t>Sont en marge de la gaussienne de la loi normale</a:t>
            </a:r>
          </a:p>
          <a:p>
            <a:r>
              <a:rPr lang="fr-FR" dirty="0" smtClean="0"/>
              <a:t>Il faut nettoyer ses données ou changer le modèle</a:t>
            </a:r>
          </a:p>
          <a:p>
            <a:pPr lvl="1"/>
            <a:r>
              <a:rPr lang="fr-FR" dirty="0" smtClean="0"/>
              <a:t>Il semble qu’au delà de 300m² le modèle soit une régression du second degré</a:t>
            </a:r>
          </a:p>
          <a:p>
            <a:pPr lvl="1"/>
            <a:r>
              <a:rPr lang="fr-FR" dirty="0" smtClean="0"/>
              <a:t>Manque de données, rare</a:t>
            </a:r>
          </a:p>
          <a:p>
            <a:r>
              <a:rPr lang="fr-FR" dirty="0" smtClean="0"/>
              <a:t>Conclusion</a:t>
            </a:r>
          </a:p>
          <a:p>
            <a:pPr lvl="1"/>
            <a:r>
              <a:rPr lang="fr-FR" dirty="0" smtClean="0"/>
              <a:t>Nettoyer les données &gt; 3 * EQM et au delà de 300m²</a:t>
            </a:r>
          </a:p>
          <a:p>
            <a:endParaRPr lang="fr-FR" dirty="0"/>
          </a:p>
        </p:txBody>
      </p:sp>
    </p:spTree>
    <p:extLst>
      <p:ext uri="{BB962C8B-B14F-4D97-AF65-F5344CB8AC3E}">
        <p14:creationId xmlns:p14="http://schemas.microsoft.com/office/powerpoint/2010/main" val="933048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Résultat</a:t>
            </a:r>
            <a:endParaRPr lang="fr-FR" dirty="0"/>
          </a:p>
        </p:txBody>
      </p:sp>
      <p:sp>
        <p:nvSpPr>
          <p:cNvPr id="3" name="Espace réservé du contenu 2"/>
          <p:cNvSpPr>
            <a:spLocks noGrp="1"/>
          </p:cNvSpPr>
          <p:nvPr>
            <p:ph idx="1"/>
          </p:nvPr>
        </p:nvSpPr>
        <p:spPr>
          <a:xfrm>
            <a:off x="179512" y="1340768"/>
            <a:ext cx="6696743" cy="5040560"/>
          </a:xfrm>
        </p:spPr>
        <p:txBody>
          <a:bodyPr/>
          <a:lstStyle/>
          <a:p>
            <a:r>
              <a:rPr lang="fr-FR" dirty="0" smtClean="0"/>
              <a:t>Résultat</a:t>
            </a:r>
          </a:p>
          <a:p>
            <a:r>
              <a:rPr lang="fr-FR" dirty="0" smtClean="0"/>
              <a:t>loyer = 28.98 × surface + 358.58</a:t>
            </a:r>
          </a:p>
          <a:p>
            <a:r>
              <a:rPr lang="fr-FR" dirty="0" smtClean="0"/>
              <a:t>Résultat plus cohérent</a:t>
            </a:r>
          </a:p>
          <a:p>
            <a:r>
              <a:rPr lang="fr-FR" dirty="0" smtClean="0"/>
              <a:t>EQM = 353</a:t>
            </a:r>
          </a:p>
          <a:p>
            <a:pPr lvl="1"/>
            <a:r>
              <a:rPr lang="fr-FR" dirty="0" smtClean="0"/>
              <a:t>au lieu de 928</a:t>
            </a:r>
          </a:p>
          <a:p>
            <a:pPr lvl="1"/>
            <a:r>
              <a:rPr lang="fr-FR" dirty="0" smtClean="0"/>
              <a:t>soit 17% d'erreur</a:t>
            </a:r>
          </a:p>
        </p:txBody>
      </p:sp>
      <p:pic>
        <p:nvPicPr>
          <p:cNvPr id="4" name="Image 3"/>
          <p:cNvPicPr>
            <a:picLocks noChangeAspect="1"/>
          </p:cNvPicPr>
          <p:nvPr/>
        </p:nvPicPr>
        <p:blipFill>
          <a:blip r:embed="rId2"/>
          <a:stretch>
            <a:fillRect/>
          </a:stretch>
        </p:blipFill>
        <p:spPr>
          <a:xfrm>
            <a:off x="4383202" y="2924944"/>
            <a:ext cx="4760797" cy="3528392"/>
          </a:xfrm>
          <a:prstGeom prst="rect">
            <a:avLst/>
          </a:prstGeom>
        </p:spPr>
      </p:pic>
    </p:spTree>
    <p:extLst>
      <p:ext uri="{BB962C8B-B14F-4D97-AF65-F5344CB8AC3E}">
        <p14:creationId xmlns:p14="http://schemas.microsoft.com/office/powerpoint/2010/main" val="2977903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a:t>
            </a:r>
            <a:r>
              <a:rPr lang="fr-FR" dirty="0" smtClean="0"/>
              <a:t>-value</a:t>
            </a:r>
            <a:endParaRPr lang="fr-FR" dirty="0"/>
          </a:p>
        </p:txBody>
      </p:sp>
      <p:sp>
        <p:nvSpPr>
          <p:cNvPr id="3" name="Espace réservé du contenu 2"/>
          <p:cNvSpPr>
            <a:spLocks noGrp="1"/>
          </p:cNvSpPr>
          <p:nvPr>
            <p:ph idx="1"/>
          </p:nvPr>
        </p:nvSpPr>
        <p:spPr/>
        <p:txBody>
          <a:bodyPr/>
          <a:lstStyle/>
          <a:p>
            <a:r>
              <a:rPr lang="fr-FR" sz="2400" dirty="0" smtClean="0"/>
              <a:t>Les tests statistiques ont tous </a:t>
            </a:r>
            <a:r>
              <a:rPr lang="fr-FR" sz="2400" dirty="0"/>
              <a:t>un point commun, ils ont </a:t>
            </a:r>
            <a:r>
              <a:rPr lang="fr-FR" sz="2400" b="1" dirty="0"/>
              <a:t>pour but d'infirmer ou confirmer</a:t>
            </a:r>
            <a:r>
              <a:rPr lang="fr-FR" sz="2400" dirty="0"/>
              <a:t> une hypothèse de départ que l'on appelle </a:t>
            </a:r>
            <a:r>
              <a:rPr lang="fr-FR" sz="2400" b="1" dirty="0"/>
              <a:t>l'hypothèse nulle</a:t>
            </a:r>
            <a:r>
              <a:rPr lang="fr-FR" sz="2400" dirty="0"/>
              <a:t> (aussi notée H0</a:t>
            </a:r>
            <a:r>
              <a:rPr lang="fr-FR" sz="2400" dirty="0" smtClean="0"/>
              <a:t>)</a:t>
            </a:r>
          </a:p>
          <a:p>
            <a:r>
              <a:rPr lang="fr-FR" sz="2400" dirty="0"/>
              <a:t>le test statistique vous renverra ce que l'on appelle une </a:t>
            </a:r>
            <a:r>
              <a:rPr lang="fr-FR" sz="2400" dirty="0" smtClean="0"/>
              <a:t>p-value</a:t>
            </a:r>
          </a:p>
          <a:p>
            <a:r>
              <a:rPr lang="fr-FR" sz="2400" dirty="0" smtClean="0"/>
              <a:t>Cette </a:t>
            </a:r>
            <a:r>
              <a:rPr lang="fr-FR" sz="2400" dirty="0"/>
              <a:t>p-value est la probabilité (donc un nombre compris entre 0 et 1) que la différence observée entre nos deux observations soit due au hasard. </a:t>
            </a:r>
          </a:p>
          <a:p>
            <a:r>
              <a:rPr lang="fr-FR" sz="2400" dirty="0"/>
              <a:t>Il faut alors fixer un seuil pour lequel on pense être suffisamment sûr que la différence observée n'est pas du au hasard. Généralement on établit ce seuil à 5% </a:t>
            </a:r>
            <a:r>
              <a:rPr lang="fr-FR" sz="2400" dirty="0" smtClean="0"/>
              <a:t>ce </a:t>
            </a:r>
            <a:r>
              <a:rPr lang="fr-FR" sz="2400" dirty="0"/>
              <a:t>qui signifie que la différence entre nos deux séries de données n'a que 5% de chances d'être due au </a:t>
            </a:r>
            <a:r>
              <a:rPr lang="fr-FR" sz="2400" dirty="0" smtClean="0"/>
              <a:t>hasard</a:t>
            </a:r>
            <a:endParaRPr lang="fr-FR" sz="2400" dirty="0"/>
          </a:p>
        </p:txBody>
      </p:sp>
    </p:spTree>
    <p:extLst>
      <p:ext uri="{BB962C8B-B14F-4D97-AF65-F5344CB8AC3E}">
        <p14:creationId xmlns:p14="http://schemas.microsoft.com/office/powerpoint/2010/main" val="3800005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p-value</a:t>
            </a:r>
            <a:endParaRPr lang="fr-FR" dirty="0"/>
          </a:p>
        </p:txBody>
      </p:sp>
      <p:sp>
        <p:nvSpPr>
          <p:cNvPr id="3" name="Espace réservé du contenu 2"/>
          <p:cNvSpPr>
            <a:spLocks noGrp="1"/>
          </p:cNvSpPr>
          <p:nvPr>
            <p:ph idx="1"/>
          </p:nvPr>
        </p:nvSpPr>
        <p:spPr/>
        <p:txBody>
          <a:bodyPr/>
          <a:lstStyle/>
          <a:p>
            <a:r>
              <a:rPr lang="fr-FR" sz="2400" dirty="0"/>
              <a:t>Si la p-value est comprise entre 0 et 0.05 on dit que l'on </a:t>
            </a:r>
            <a:r>
              <a:rPr lang="fr-FR" sz="2400" dirty="0" err="1"/>
              <a:t>rejete</a:t>
            </a:r>
            <a:r>
              <a:rPr lang="fr-FR" sz="2400" dirty="0"/>
              <a:t> l'hypothèse nulle, l'hypothèse postulant une égalité entre les </a:t>
            </a:r>
            <a:r>
              <a:rPr lang="fr-FR" sz="2400" dirty="0" smtClean="0"/>
              <a:t>variables</a:t>
            </a:r>
          </a:p>
          <a:p>
            <a:pPr lvl="1"/>
            <a:r>
              <a:rPr lang="fr-FR" sz="2000" dirty="0" smtClean="0"/>
              <a:t>On </a:t>
            </a:r>
            <a:r>
              <a:rPr lang="fr-FR" sz="2000" dirty="0"/>
              <a:t>dit aussi que l'on accepte l'hypothèse alternative (qui est le contraire de l'hypothèse nulle et postule une différence entre les variables). On dit alors que la différence entre les deux variables est significative. </a:t>
            </a:r>
            <a:endParaRPr lang="fr-FR" sz="2000" dirty="0" smtClean="0"/>
          </a:p>
          <a:p>
            <a:r>
              <a:rPr lang="fr-FR" sz="2400" dirty="0" smtClean="0"/>
              <a:t>Au </a:t>
            </a:r>
            <a:r>
              <a:rPr lang="fr-FR" sz="2400" dirty="0"/>
              <a:t>contraire, si la p-value est supérieure au seuil fixé, on dit que l'on accepte l'hypothèse nulle et donc que l'on observe pas de différences significatives entre les variables considérées.</a:t>
            </a:r>
          </a:p>
        </p:txBody>
      </p:sp>
    </p:spTree>
    <p:extLst>
      <p:ext uri="{BB962C8B-B14F-4D97-AF65-F5344CB8AC3E}">
        <p14:creationId xmlns:p14="http://schemas.microsoft.com/office/powerpoint/2010/main" val="3250377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 de corrélation</a:t>
            </a:r>
            <a:endParaRPr lang="fr-FR" dirty="0"/>
          </a:p>
        </p:txBody>
      </p:sp>
      <p:sp>
        <p:nvSpPr>
          <p:cNvPr id="3" name="Espace réservé du contenu 2"/>
          <p:cNvSpPr>
            <a:spLocks noGrp="1"/>
          </p:cNvSpPr>
          <p:nvPr>
            <p:ph idx="1"/>
          </p:nvPr>
        </p:nvSpPr>
        <p:spPr>
          <a:xfrm>
            <a:off x="179512" y="1412776"/>
            <a:ext cx="4032447" cy="5040560"/>
          </a:xfrm>
        </p:spPr>
        <p:txBody>
          <a:bodyPr/>
          <a:lstStyle/>
          <a:p>
            <a:pPr marL="0" indent="0">
              <a:buNone/>
            </a:pPr>
            <a:r>
              <a:rPr lang="fr-FR" sz="2000" dirty="0" smtClean="0"/>
              <a:t>La fonction </a:t>
            </a:r>
            <a:r>
              <a:rPr lang="fr-FR" sz="2000" dirty="0" err="1" smtClean="0"/>
              <a:t>cor.test</a:t>
            </a:r>
            <a:r>
              <a:rPr lang="fr-FR" sz="2000" dirty="0" smtClean="0"/>
              <a:t>() Interprétation pour les garçons</a:t>
            </a:r>
          </a:p>
          <a:p>
            <a:r>
              <a:rPr lang="fr-FR" sz="2000" dirty="0" smtClean="0"/>
              <a:t>cor = 20%</a:t>
            </a:r>
          </a:p>
          <a:p>
            <a:pPr lvl="1"/>
            <a:r>
              <a:rPr lang="fr-FR" sz="2000" dirty="0" smtClean="0"/>
              <a:t>Déjà calculé avant</a:t>
            </a:r>
          </a:p>
          <a:p>
            <a:pPr lvl="1"/>
            <a:r>
              <a:rPr lang="fr-FR" sz="2000" dirty="0" smtClean="0"/>
              <a:t>Pas terrible</a:t>
            </a:r>
          </a:p>
          <a:p>
            <a:r>
              <a:rPr lang="fr-FR" sz="2000" dirty="0" smtClean="0"/>
              <a:t>Taux 95% de fiabilité</a:t>
            </a:r>
          </a:p>
          <a:p>
            <a:pPr lvl="1"/>
            <a:r>
              <a:rPr lang="fr-FR" sz="2000" dirty="0" smtClean="0"/>
              <a:t>[-26% : 59%]</a:t>
            </a:r>
          </a:p>
          <a:p>
            <a:pPr lvl="1"/>
            <a:r>
              <a:rPr lang="fr-FR" sz="2000" dirty="0" smtClean="0"/>
              <a:t>Avec 5% d'erreur cor peut varier de -26% (très mauvais) à 59% (moyen)</a:t>
            </a:r>
          </a:p>
          <a:p>
            <a:r>
              <a:rPr lang="fr-FR" sz="2000" dirty="0" smtClean="0"/>
              <a:t>p-value = 38%</a:t>
            </a:r>
          </a:p>
          <a:p>
            <a:pPr lvl="1"/>
            <a:r>
              <a:rPr lang="fr-FR" sz="1800" dirty="0" smtClean="0"/>
              <a:t>Il y a 38% de chance que la corrélation soit != 0 par pure hasard ce qui est trop</a:t>
            </a:r>
          </a:p>
          <a:p>
            <a:endParaRPr lang="fr-FR" dirty="0"/>
          </a:p>
        </p:txBody>
      </p:sp>
      <p:pic>
        <p:nvPicPr>
          <p:cNvPr id="4" name="Image 3"/>
          <p:cNvPicPr>
            <a:picLocks noChangeAspect="1"/>
          </p:cNvPicPr>
          <p:nvPr/>
        </p:nvPicPr>
        <p:blipFill>
          <a:blip r:embed="rId2"/>
          <a:stretch>
            <a:fillRect/>
          </a:stretch>
        </p:blipFill>
        <p:spPr>
          <a:xfrm>
            <a:off x="4211960" y="977523"/>
            <a:ext cx="4711899" cy="5117708"/>
          </a:xfrm>
          <a:prstGeom prst="rect">
            <a:avLst/>
          </a:prstGeom>
        </p:spPr>
      </p:pic>
    </p:spTree>
    <p:extLst>
      <p:ext uri="{BB962C8B-B14F-4D97-AF65-F5344CB8AC3E}">
        <p14:creationId xmlns:p14="http://schemas.microsoft.com/office/powerpoint/2010/main" val="22907099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Résultat</a:t>
            </a:r>
            <a:endParaRPr lang="fr-FR" dirty="0"/>
          </a:p>
        </p:txBody>
      </p:sp>
      <p:sp>
        <p:nvSpPr>
          <p:cNvPr id="3" name="Espace réservé du contenu 2"/>
          <p:cNvSpPr>
            <a:spLocks noGrp="1"/>
          </p:cNvSpPr>
          <p:nvPr>
            <p:ph idx="1"/>
          </p:nvPr>
        </p:nvSpPr>
        <p:spPr/>
        <p:txBody>
          <a:bodyPr/>
          <a:lstStyle/>
          <a:p>
            <a:r>
              <a:rPr lang="fr-FR" dirty="0" smtClean="0"/>
              <a:t>Pour les loyers nettoyés</a:t>
            </a:r>
          </a:p>
          <a:p>
            <a:pPr lvl="1"/>
            <a:r>
              <a:rPr lang="fr-FR" dirty="0" smtClean="0"/>
              <a:t>cor = 81% : bon</a:t>
            </a:r>
          </a:p>
          <a:p>
            <a:pPr lvl="1"/>
            <a:r>
              <a:rPr lang="fr-FR" dirty="0" smtClean="0"/>
              <a:t>95% = [77% : 84%] : bon</a:t>
            </a:r>
          </a:p>
          <a:p>
            <a:pPr lvl="1"/>
            <a:r>
              <a:rPr lang="fr-FR" dirty="0" smtClean="0"/>
              <a:t>p-value = 0 : parfait</a:t>
            </a:r>
          </a:p>
        </p:txBody>
      </p:sp>
    </p:spTree>
    <p:extLst>
      <p:ext uri="{BB962C8B-B14F-4D97-AF65-F5344CB8AC3E}">
        <p14:creationId xmlns:p14="http://schemas.microsoft.com/office/powerpoint/2010/main" val="24713645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Calcul des médianes</a:t>
            </a:r>
            <a:endParaRPr lang="fr-FR" dirty="0"/>
          </a:p>
        </p:txBody>
      </p:sp>
      <p:sp>
        <p:nvSpPr>
          <p:cNvPr id="3" name="Espace réservé du contenu 2"/>
          <p:cNvSpPr>
            <a:spLocks noGrp="1"/>
          </p:cNvSpPr>
          <p:nvPr>
            <p:ph idx="1"/>
          </p:nvPr>
        </p:nvSpPr>
        <p:spPr/>
        <p:txBody>
          <a:bodyPr/>
          <a:lstStyle/>
          <a:p>
            <a:r>
              <a:rPr lang="fr-FR" dirty="0"/>
              <a:t>On s'aperçoit donc que les garçons sautent, de manière générale, 33 centimètres plus haut que les </a:t>
            </a:r>
            <a:r>
              <a:rPr lang="fr-FR" dirty="0" smtClean="0"/>
              <a:t>filles</a:t>
            </a:r>
          </a:p>
          <a:p>
            <a:pPr lvl="1"/>
            <a:r>
              <a:rPr lang="fr-FR" dirty="0" smtClean="0"/>
              <a:t>La </a:t>
            </a:r>
            <a:r>
              <a:rPr lang="fr-FR" dirty="0"/>
              <a:t>question est donc: cette différence est elle </a:t>
            </a:r>
            <a:r>
              <a:rPr lang="fr-FR" dirty="0" smtClean="0"/>
              <a:t>significative?</a:t>
            </a:r>
          </a:p>
          <a:p>
            <a:pPr lvl="1"/>
            <a:endParaRPr lang="fr-FR" dirty="0"/>
          </a:p>
        </p:txBody>
      </p:sp>
      <p:pic>
        <p:nvPicPr>
          <p:cNvPr id="4" name="Image 3"/>
          <p:cNvPicPr>
            <a:picLocks noChangeAspect="1"/>
          </p:cNvPicPr>
          <p:nvPr/>
        </p:nvPicPr>
        <p:blipFill>
          <a:blip r:embed="rId2"/>
          <a:stretch>
            <a:fillRect/>
          </a:stretch>
        </p:blipFill>
        <p:spPr>
          <a:xfrm>
            <a:off x="3347864" y="3212976"/>
            <a:ext cx="2772114" cy="1235571"/>
          </a:xfrm>
          <a:prstGeom prst="rect">
            <a:avLst/>
          </a:prstGeom>
        </p:spPr>
      </p:pic>
    </p:spTree>
    <p:extLst>
      <p:ext uri="{BB962C8B-B14F-4D97-AF65-F5344CB8AC3E}">
        <p14:creationId xmlns:p14="http://schemas.microsoft.com/office/powerpoint/2010/main" val="3968390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Graphique</a:t>
            </a:r>
            <a:endParaRPr lang="fr-FR" dirty="0"/>
          </a:p>
        </p:txBody>
      </p:sp>
      <p:sp>
        <p:nvSpPr>
          <p:cNvPr id="3" name="Espace réservé du contenu 2"/>
          <p:cNvSpPr>
            <a:spLocks noGrp="1"/>
          </p:cNvSpPr>
          <p:nvPr>
            <p:ph idx="1"/>
          </p:nvPr>
        </p:nvSpPr>
        <p:spPr/>
        <p:txBody>
          <a:bodyPr/>
          <a:lstStyle/>
          <a:p>
            <a:r>
              <a:rPr lang="fr-FR" dirty="0" smtClean="0"/>
              <a:t>Surface / Loyer</a:t>
            </a:r>
            <a:endParaRPr lang="fr-FR" dirty="0"/>
          </a:p>
        </p:txBody>
      </p:sp>
      <p:pic>
        <p:nvPicPr>
          <p:cNvPr id="1028" name="Picture 4" descr="Le loyer mensuel en fonction de la surface du lo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060848"/>
            <a:ext cx="5688632" cy="3931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3309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 des médianes</a:t>
            </a:r>
            <a:endParaRPr lang="fr-FR" dirty="0"/>
          </a:p>
        </p:txBody>
      </p:sp>
      <p:sp>
        <p:nvSpPr>
          <p:cNvPr id="3" name="Espace réservé du contenu 2"/>
          <p:cNvSpPr>
            <a:spLocks noGrp="1"/>
          </p:cNvSpPr>
          <p:nvPr>
            <p:ph idx="1"/>
          </p:nvPr>
        </p:nvSpPr>
        <p:spPr/>
        <p:txBody>
          <a:bodyPr/>
          <a:lstStyle/>
          <a:p>
            <a:r>
              <a:rPr lang="fr-FR" dirty="0" smtClean="0"/>
              <a:t>C'est </a:t>
            </a:r>
            <a:r>
              <a:rPr lang="fr-FR" dirty="0"/>
              <a:t>ce que fait le test de </a:t>
            </a:r>
            <a:r>
              <a:rPr lang="fr-FR" dirty="0" err="1"/>
              <a:t>Wilcoxon</a:t>
            </a:r>
            <a:r>
              <a:rPr lang="fr-FR" dirty="0"/>
              <a:t>-Mann-Whitney dont l'hypothèse nulle postule une égalité des médianes des deux </a:t>
            </a:r>
            <a:r>
              <a:rPr lang="fr-FR" dirty="0" smtClean="0"/>
              <a:t>distribution</a:t>
            </a:r>
          </a:p>
          <a:p>
            <a:r>
              <a:rPr lang="fr-FR" dirty="0" smtClean="0"/>
              <a:t>Ce </a:t>
            </a:r>
            <a:r>
              <a:rPr lang="fr-FR" dirty="0"/>
              <a:t>test peut s'effectuer </a:t>
            </a:r>
            <a:r>
              <a:rPr lang="fr-FR" dirty="0" err="1"/>
              <a:t>grace</a:t>
            </a:r>
            <a:r>
              <a:rPr lang="fr-FR" dirty="0"/>
              <a:t> à la </a:t>
            </a:r>
            <a:r>
              <a:rPr lang="fr-FR" dirty="0" smtClean="0"/>
              <a:t>fonction </a:t>
            </a:r>
            <a:r>
              <a:rPr lang="fr-FR" dirty="0" err="1" smtClean="0"/>
              <a:t>wilcox.test</a:t>
            </a:r>
            <a:r>
              <a:rPr lang="fr-FR" dirty="0" smtClean="0"/>
              <a:t>()</a:t>
            </a:r>
          </a:p>
          <a:p>
            <a:r>
              <a:rPr lang="fr-FR" dirty="0" smtClean="0"/>
              <a:t>p-value = 0</a:t>
            </a:r>
          </a:p>
          <a:p>
            <a:endParaRPr lang="fr-FR" dirty="0" smtClean="0"/>
          </a:p>
          <a:p>
            <a:endParaRPr lang="fr-FR" dirty="0"/>
          </a:p>
          <a:p>
            <a:r>
              <a:rPr lang="fr-FR" sz="2000" dirty="0" smtClean="0"/>
              <a:t>Cette </a:t>
            </a:r>
            <a:r>
              <a:rPr lang="fr-FR" sz="2000" dirty="0"/>
              <a:t>valeur est bien inférieure à notre seuil de 0.05 ce qui nous permet donc de rejeter l'hypothèse nulle. Le résultat de ce test nous apprend donc qu'il existe une différence significative de performances en saut en hauteur entre les groupes de garçons et de filles étudiés</a:t>
            </a:r>
            <a:endParaRPr lang="fr-FR" sz="2000" dirty="0" smtClean="0"/>
          </a:p>
        </p:txBody>
      </p:sp>
      <p:pic>
        <p:nvPicPr>
          <p:cNvPr id="5" name="Image 4"/>
          <p:cNvPicPr>
            <a:picLocks noChangeAspect="1"/>
          </p:cNvPicPr>
          <p:nvPr/>
        </p:nvPicPr>
        <p:blipFill>
          <a:blip r:embed="rId2"/>
          <a:stretch>
            <a:fillRect/>
          </a:stretch>
        </p:blipFill>
        <p:spPr>
          <a:xfrm>
            <a:off x="3347864" y="3429000"/>
            <a:ext cx="5606730" cy="1728192"/>
          </a:xfrm>
          <a:prstGeom prst="rect">
            <a:avLst/>
          </a:prstGeom>
        </p:spPr>
      </p:pic>
    </p:spTree>
    <p:extLst>
      <p:ext uri="{BB962C8B-B14F-4D97-AF65-F5344CB8AC3E}">
        <p14:creationId xmlns:p14="http://schemas.microsoft.com/office/powerpoint/2010/main" val="31825498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Quartet d’</a:t>
            </a:r>
            <a:r>
              <a:rPr lang="fr-FR" dirty="0" err="1" smtClean="0"/>
              <a:t>Ascombe</a:t>
            </a:r>
            <a:endParaRPr lang="fr-FR" dirty="0"/>
          </a:p>
        </p:txBody>
      </p:sp>
      <p:sp>
        <p:nvSpPr>
          <p:cNvPr id="3" name="Espace réservé du contenu 2"/>
          <p:cNvSpPr>
            <a:spLocks noGrp="1"/>
          </p:cNvSpPr>
          <p:nvPr>
            <p:ph idx="1"/>
          </p:nvPr>
        </p:nvSpPr>
        <p:spPr/>
        <p:txBody>
          <a:bodyPr/>
          <a:lstStyle/>
          <a:p>
            <a:r>
              <a:rPr lang="fr-FR" dirty="0" smtClean="0"/>
              <a:t>Ces 4 modèles possède la même régression linéaire</a:t>
            </a:r>
          </a:p>
          <a:p>
            <a:pPr lvl="1"/>
            <a:r>
              <a:rPr lang="fr-FR" dirty="0" smtClean="0"/>
              <a:t>Trouver les erreurs</a:t>
            </a:r>
            <a:endParaRPr lang="fr-FR" dirty="0"/>
          </a:p>
        </p:txBody>
      </p:sp>
      <p:pic>
        <p:nvPicPr>
          <p:cNvPr id="4098" name="Picture 2" descr="Le quartet d'anscom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833" y="2783429"/>
            <a:ext cx="6067407" cy="4053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659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régression n’est pas tous les temps linéaire</a:t>
            </a:r>
            <a:endParaRPr lang="fr-FR" dirty="0"/>
          </a:p>
        </p:txBody>
      </p:sp>
      <p:sp>
        <p:nvSpPr>
          <p:cNvPr id="3" name="Espace réservé du contenu 2"/>
          <p:cNvSpPr>
            <a:spLocks noGrp="1"/>
          </p:cNvSpPr>
          <p:nvPr>
            <p:ph idx="1"/>
          </p:nvPr>
        </p:nvSpPr>
        <p:spPr/>
        <p:txBody>
          <a:bodyPr/>
          <a:lstStyle/>
          <a:p>
            <a:r>
              <a:rPr lang="fr-FR" dirty="0" smtClean="0"/>
              <a:t>Dans cette exemple il est impossible de faire filer une droite</a:t>
            </a:r>
            <a:endParaRPr lang="fr-FR" dirty="0"/>
          </a:p>
        </p:txBody>
      </p:sp>
      <p:pic>
        <p:nvPicPr>
          <p:cNvPr id="4098" name="Picture 2" descr="Comme on peut le voir sur ce genre de données, c'est difficile de faire fitter une dro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860773"/>
            <a:ext cx="4714875" cy="4619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4055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différents types de régression</a:t>
            </a:r>
            <a:endParaRPr lang="fr-FR" dirty="0"/>
          </a:p>
        </p:txBody>
      </p:sp>
      <p:sp>
        <p:nvSpPr>
          <p:cNvPr id="3" name="Espace réservé du contenu 2"/>
          <p:cNvSpPr>
            <a:spLocks noGrp="1"/>
          </p:cNvSpPr>
          <p:nvPr>
            <p:ph idx="1"/>
          </p:nvPr>
        </p:nvSpPr>
        <p:spPr/>
        <p:txBody>
          <a:bodyPr/>
          <a:lstStyle/>
          <a:p>
            <a:r>
              <a:rPr lang="fr-FR" dirty="0" smtClean="0"/>
              <a:t>Linéaire</a:t>
            </a:r>
          </a:p>
          <a:p>
            <a:pPr lvl="1"/>
            <a:r>
              <a:rPr lang="fr-FR" dirty="0"/>
              <a:t>f</a:t>
            </a:r>
            <a:r>
              <a:rPr lang="fr-FR" dirty="0" smtClean="0"/>
              <a:t> = </a:t>
            </a:r>
            <a:r>
              <a:rPr lang="fr-FR" dirty="0" err="1" smtClean="0"/>
              <a:t>ax</a:t>
            </a:r>
            <a:r>
              <a:rPr lang="fr-FR" dirty="0" smtClean="0"/>
              <a:t>  + b</a:t>
            </a:r>
          </a:p>
          <a:p>
            <a:pPr lvl="1"/>
            <a:r>
              <a:rPr lang="fr-FR" dirty="0" smtClean="0"/>
              <a:t>Moyenne est un cas particulier : f = mx</a:t>
            </a:r>
            <a:endParaRPr lang="fr-FR" dirty="0"/>
          </a:p>
          <a:p>
            <a:r>
              <a:rPr lang="fr-FR" dirty="0" smtClean="0"/>
              <a:t>Second degré (binomiale)</a:t>
            </a:r>
          </a:p>
          <a:p>
            <a:pPr lvl="1"/>
            <a:r>
              <a:rPr lang="fr-FR" dirty="0"/>
              <a:t>f</a:t>
            </a:r>
            <a:r>
              <a:rPr lang="fr-FR" dirty="0" smtClean="0"/>
              <a:t> = ax² + </a:t>
            </a:r>
            <a:r>
              <a:rPr lang="fr-FR" dirty="0" err="1" smtClean="0"/>
              <a:t>bx</a:t>
            </a:r>
            <a:r>
              <a:rPr lang="fr-FR" dirty="0" smtClean="0"/>
              <a:t> + c</a:t>
            </a:r>
          </a:p>
          <a:p>
            <a:r>
              <a:rPr lang="fr-FR" dirty="0" smtClean="0"/>
              <a:t>Troisième degré (</a:t>
            </a:r>
            <a:r>
              <a:rPr lang="fr-FR" dirty="0" err="1" smtClean="0"/>
              <a:t>trinomiale</a:t>
            </a:r>
            <a:r>
              <a:rPr lang="fr-FR" dirty="0" smtClean="0"/>
              <a:t>)</a:t>
            </a:r>
          </a:p>
          <a:p>
            <a:pPr lvl="1"/>
            <a:r>
              <a:rPr lang="fr-FR" dirty="0"/>
              <a:t>f</a:t>
            </a:r>
            <a:r>
              <a:rPr lang="fr-FR" dirty="0" smtClean="0"/>
              <a:t> = ax3 + bx² + cx + d</a:t>
            </a:r>
          </a:p>
        </p:txBody>
      </p:sp>
      <p:pic>
        <p:nvPicPr>
          <p:cNvPr id="4" name="Image 3"/>
          <p:cNvPicPr>
            <a:picLocks noChangeAspect="1"/>
          </p:cNvPicPr>
          <p:nvPr/>
        </p:nvPicPr>
        <p:blipFill>
          <a:blip r:embed="rId2"/>
          <a:stretch>
            <a:fillRect/>
          </a:stretch>
        </p:blipFill>
        <p:spPr>
          <a:xfrm>
            <a:off x="6084168" y="2842443"/>
            <a:ext cx="2474987" cy="1652397"/>
          </a:xfrm>
          <a:prstGeom prst="rect">
            <a:avLst/>
          </a:prstGeom>
        </p:spPr>
      </p:pic>
      <p:pic>
        <p:nvPicPr>
          <p:cNvPr id="5" name="Image 4"/>
          <p:cNvPicPr>
            <a:picLocks noChangeAspect="1"/>
          </p:cNvPicPr>
          <p:nvPr/>
        </p:nvPicPr>
        <p:blipFill>
          <a:blip r:embed="rId3"/>
          <a:stretch>
            <a:fillRect/>
          </a:stretch>
        </p:blipFill>
        <p:spPr>
          <a:xfrm>
            <a:off x="4067944" y="4477190"/>
            <a:ext cx="2415770" cy="1580082"/>
          </a:xfrm>
          <a:prstGeom prst="rect">
            <a:avLst/>
          </a:prstGeom>
        </p:spPr>
      </p:pic>
    </p:spTree>
    <p:extLst>
      <p:ext uri="{BB962C8B-B14F-4D97-AF65-F5344CB8AC3E}">
        <p14:creationId xmlns:p14="http://schemas.microsoft.com/office/powerpoint/2010/main" val="13810638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différents types de régression</a:t>
            </a:r>
            <a:endParaRPr lang="fr-FR" dirty="0"/>
          </a:p>
        </p:txBody>
      </p:sp>
      <p:sp>
        <p:nvSpPr>
          <p:cNvPr id="3" name="Espace réservé du contenu 2"/>
          <p:cNvSpPr>
            <a:spLocks noGrp="1"/>
          </p:cNvSpPr>
          <p:nvPr>
            <p:ph idx="1"/>
          </p:nvPr>
        </p:nvSpPr>
        <p:spPr/>
        <p:txBody>
          <a:bodyPr/>
          <a:lstStyle/>
          <a:p>
            <a:r>
              <a:rPr lang="fr-FR" dirty="0" smtClean="0"/>
              <a:t>Polynomiale</a:t>
            </a:r>
          </a:p>
          <a:p>
            <a:pPr lvl="1"/>
            <a:r>
              <a:rPr lang="fr-FR" dirty="0"/>
              <a:t>f</a:t>
            </a:r>
            <a:r>
              <a:rPr lang="fr-FR" dirty="0" smtClean="0"/>
              <a:t> = </a:t>
            </a:r>
            <a:r>
              <a:rPr lang="fr-FR" dirty="0" err="1" smtClean="0"/>
              <a:t>polynome</a:t>
            </a:r>
            <a:endParaRPr lang="fr-FR" dirty="0" smtClean="0"/>
          </a:p>
          <a:p>
            <a:r>
              <a:rPr lang="fr-FR" dirty="0" smtClean="0"/>
              <a:t>Exponentielle</a:t>
            </a:r>
          </a:p>
          <a:p>
            <a:pPr lvl="1"/>
            <a:r>
              <a:rPr lang="fr-FR" dirty="0"/>
              <a:t>f</a:t>
            </a:r>
            <a:r>
              <a:rPr lang="fr-FR" dirty="0" smtClean="0"/>
              <a:t> = </a:t>
            </a:r>
            <a:r>
              <a:rPr lang="fr-FR" dirty="0" err="1" smtClean="0"/>
              <a:t>exp</a:t>
            </a:r>
            <a:r>
              <a:rPr lang="fr-FR" dirty="0" smtClean="0"/>
              <a:t>(x)</a:t>
            </a:r>
          </a:p>
          <a:p>
            <a:r>
              <a:rPr lang="fr-FR" dirty="0" smtClean="0"/>
              <a:t>Logarithmique</a:t>
            </a:r>
          </a:p>
          <a:p>
            <a:pPr lvl="1"/>
            <a:r>
              <a:rPr lang="fr-FR" dirty="0"/>
              <a:t>f</a:t>
            </a:r>
            <a:r>
              <a:rPr lang="fr-FR" dirty="0" smtClean="0"/>
              <a:t> = log(x)</a:t>
            </a:r>
          </a:p>
          <a:p>
            <a:r>
              <a:rPr lang="fr-FR" dirty="0" smtClean="0"/>
              <a:t>Asymptotique</a:t>
            </a:r>
          </a:p>
          <a:p>
            <a:pPr lvl="1"/>
            <a:r>
              <a:rPr lang="fr-FR" dirty="0" smtClean="0"/>
              <a:t>F = 1/x</a:t>
            </a:r>
          </a:p>
        </p:txBody>
      </p:sp>
      <p:pic>
        <p:nvPicPr>
          <p:cNvPr id="6" name="Image 5"/>
          <p:cNvPicPr>
            <a:picLocks noChangeAspect="1"/>
          </p:cNvPicPr>
          <p:nvPr/>
        </p:nvPicPr>
        <p:blipFill>
          <a:blip r:embed="rId2"/>
          <a:stretch>
            <a:fillRect/>
          </a:stretch>
        </p:blipFill>
        <p:spPr>
          <a:xfrm>
            <a:off x="3131840" y="3933056"/>
            <a:ext cx="3314700" cy="2200275"/>
          </a:xfrm>
          <a:prstGeom prst="rect">
            <a:avLst/>
          </a:prstGeom>
        </p:spPr>
      </p:pic>
    </p:spTree>
    <p:extLst>
      <p:ext uri="{BB962C8B-B14F-4D97-AF65-F5344CB8AC3E}">
        <p14:creationId xmlns:p14="http://schemas.microsoft.com/office/powerpoint/2010/main" val="31592363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différents types de régression</a:t>
            </a:r>
            <a:endParaRPr lang="fr-FR" dirty="0"/>
          </a:p>
        </p:txBody>
      </p:sp>
      <p:sp>
        <p:nvSpPr>
          <p:cNvPr id="3" name="Espace réservé du contenu 2"/>
          <p:cNvSpPr>
            <a:spLocks noGrp="1"/>
          </p:cNvSpPr>
          <p:nvPr>
            <p:ph idx="1"/>
          </p:nvPr>
        </p:nvSpPr>
        <p:spPr/>
        <p:txBody>
          <a:bodyPr/>
          <a:lstStyle/>
          <a:p>
            <a:r>
              <a:rPr lang="fr-FR" dirty="0" err="1" smtClean="0"/>
              <a:t>Sinusoidale</a:t>
            </a:r>
            <a:endParaRPr lang="fr-FR" dirty="0" smtClean="0"/>
          </a:p>
          <a:p>
            <a:pPr lvl="1"/>
            <a:r>
              <a:rPr lang="fr-FR" dirty="0"/>
              <a:t>f</a:t>
            </a:r>
            <a:r>
              <a:rPr lang="fr-FR" dirty="0" smtClean="0"/>
              <a:t> = a sin(x / b)</a:t>
            </a:r>
          </a:p>
          <a:p>
            <a:r>
              <a:rPr lang="fr-FR" dirty="0" err="1" smtClean="0"/>
              <a:t>Sinusoidale</a:t>
            </a:r>
            <a:r>
              <a:rPr lang="fr-FR" dirty="0" smtClean="0"/>
              <a:t> amortie</a:t>
            </a:r>
          </a:p>
          <a:p>
            <a:pPr lvl="1"/>
            <a:r>
              <a:rPr lang="fr-FR" dirty="0"/>
              <a:t>f = a sin(x / b) </a:t>
            </a:r>
            <a:r>
              <a:rPr lang="fr-FR" dirty="0" err="1" smtClean="0"/>
              <a:t>exp</a:t>
            </a:r>
            <a:r>
              <a:rPr lang="fr-FR" dirty="0" smtClean="0"/>
              <a:t>(-x / c)</a:t>
            </a:r>
          </a:p>
          <a:p>
            <a:pPr lvl="1"/>
            <a:endParaRPr lang="fr-FR" dirty="0" smtClean="0"/>
          </a:p>
        </p:txBody>
      </p:sp>
      <p:pic>
        <p:nvPicPr>
          <p:cNvPr id="4" name="Image 3"/>
          <p:cNvPicPr>
            <a:picLocks noChangeAspect="1"/>
          </p:cNvPicPr>
          <p:nvPr/>
        </p:nvPicPr>
        <p:blipFill>
          <a:blip r:embed="rId2"/>
          <a:stretch>
            <a:fillRect/>
          </a:stretch>
        </p:blipFill>
        <p:spPr>
          <a:xfrm>
            <a:off x="4788024" y="1156209"/>
            <a:ext cx="3248025" cy="2162175"/>
          </a:xfrm>
          <a:prstGeom prst="rect">
            <a:avLst/>
          </a:prstGeom>
        </p:spPr>
      </p:pic>
      <p:pic>
        <p:nvPicPr>
          <p:cNvPr id="5" name="Image 4"/>
          <p:cNvPicPr>
            <a:picLocks noChangeAspect="1"/>
          </p:cNvPicPr>
          <p:nvPr/>
        </p:nvPicPr>
        <p:blipFill>
          <a:blip r:embed="rId3"/>
          <a:stretch>
            <a:fillRect/>
          </a:stretch>
        </p:blipFill>
        <p:spPr>
          <a:xfrm>
            <a:off x="1835522" y="3574951"/>
            <a:ext cx="3267075" cy="2152650"/>
          </a:xfrm>
          <a:prstGeom prst="rect">
            <a:avLst/>
          </a:prstGeom>
        </p:spPr>
      </p:pic>
    </p:spTree>
    <p:extLst>
      <p:ext uri="{BB962C8B-B14F-4D97-AF65-F5344CB8AC3E}">
        <p14:creationId xmlns:p14="http://schemas.microsoft.com/office/powerpoint/2010/main" val="29806787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Régression polynomiale</a:t>
            </a:r>
            <a:endParaRPr lang="fr-FR" dirty="0"/>
          </a:p>
        </p:txBody>
      </p:sp>
      <p:sp>
        <p:nvSpPr>
          <p:cNvPr id="3" name="Espace réservé du contenu 2"/>
          <p:cNvSpPr>
            <a:spLocks noGrp="1"/>
          </p:cNvSpPr>
          <p:nvPr>
            <p:ph idx="1"/>
          </p:nvPr>
        </p:nvSpPr>
        <p:spPr/>
        <p:txBody>
          <a:bodyPr/>
          <a:lstStyle/>
          <a:p>
            <a:r>
              <a:rPr lang="fr-FR" dirty="0" smtClean="0"/>
              <a:t>La fonction poly permet de créer un fonction polynomiale à corréler</a:t>
            </a:r>
          </a:p>
          <a:p>
            <a:r>
              <a:rPr lang="fr-FR" dirty="0"/>
              <a:t>reg = lm(y ~ poly(x, 2</a:t>
            </a:r>
            <a:r>
              <a:rPr lang="fr-FR" dirty="0" smtClean="0"/>
              <a:t>))</a:t>
            </a:r>
          </a:p>
          <a:p>
            <a:r>
              <a:rPr lang="fr-FR" dirty="0" smtClean="0"/>
              <a:t>Créer une régression polynomial du second degré</a:t>
            </a:r>
          </a:p>
          <a:p>
            <a:pPr lvl="1"/>
            <a:r>
              <a:rPr lang="fr-FR" dirty="0" smtClean="0"/>
              <a:t>lm(y ~ x) &lt;=&gt; lm (y ~ poly(x, 1))</a:t>
            </a:r>
            <a:endParaRPr lang="fr-FR" dirty="0"/>
          </a:p>
        </p:txBody>
      </p:sp>
    </p:spTree>
    <p:extLst>
      <p:ext uri="{BB962C8B-B14F-4D97-AF65-F5344CB8AC3E}">
        <p14:creationId xmlns:p14="http://schemas.microsoft.com/office/powerpoint/2010/main" val="24941248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Régression fonctionnelle</a:t>
            </a:r>
            <a:endParaRPr lang="fr-FR" dirty="0"/>
          </a:p>
        </p:txBody>
      </p:sp>
      <p:sp>
        <p:nvSpPr>
          <p:cNvPr id="3" name="Espace réservé du contenu 2"/>
          <p:cNvSpPr>
            <a:spLocks noGrp="1"/>
          </p:cNvSpPr>
          <p:nvPr>
            <p:ph idx="1"/>
          </p:nvPr>
        </p:nvSpPr>
        <p:spPr/>
        <p:txBody>
          <a:bodyPr/>
          <a:lstStyle/>
          <a:p>
            <a:r>
              <a:rPr lang="fr-FR" dirty="0" smtClean="0"/>
              <a:t>Une régression </a:t>
            </a:r>
            <a:r>
              <a:rPr lang="fr-FR" dirty="0" err="1" smtClean="0"/>
              <a:t>sinusoidale</a:t>
            </a:r>
            <a:r>
              <a:rPr lang="fr-FR" dirty="0" smtClean="0"/>
              <a:t> </a:t>
            </a:r>
            <a:r>
              <a:rPr lang="fr-FR" smtClean="0"/>
              <a:t>peut s'écrire</a:t>
            </a:r>
            <a:endParaRPr lang="fr-FR" dirty="0" smtClean="0"/>
          </a:p>
          <a:p>
            <a:r>
              <a:rPr lang="fr-FR" dirty="0"/>
              <a:t>reg = lm(y ~ sin(x</a:t>
            </a:r>
            <a:r>
              <a:rPr lang="fr-FR" dirty="0" smtClean="0"/>
              <a:t>))</a:t>
            </a:r>
          </a:p>
          <a:p>
            <a:pPr lvl="1"/>
            <a:r>
              <a:rPr lang="fr-FR" dirty="0"/>
              <a:t>lm(y ~ poly(x, 2</a:t>
            </a:r>
            <a:r>
              <a:rPr lang="fr-FR" dirty="0" smtClean="0"/>
              <a:t>)) </a:t>
            </a:r>
            <a:r>
              <a:rPr lang="fr-FR" dirty="0"/>
              <a:t>&lt;=&gt; </a:t>
            </a:r>
            <a:r>
              <a:rPr lang="fr-FR" dirty="0" smtClean="0"/>
              <a:t>lm(y ~ x </a:t>
            </a:r>
            <a:r>
              <a:rPr lang="fr-FR" dirty="0"/>
              <a:t>+ I(X^2</a:t>
            </a:r>
            <a:r>
              <a:rPr lang="fr-FR" dirty="0" smtClean="0"/>
              <a:t>))</a:t>
            </a:r>
            <a:endParaRPr lang="fr-FR" dirty="0"/>
          </a:p>
        </p:txBody>
      </p:sp>
    </p:spTree>
    <p:extLst>
      <p:ext uri="{BB962C8B-B14F-4D97-AF65-F5344CB8AC3E}">
        <p14:creationId xmlns:p14="http://schemas.microsoft.com/office/powerpoint/2010/main" val="3199844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Régression</a:t>
            </a:r>
            <a:endParaRPr lang="fr-FR" dirty="0"/>
          </a:p>
        </p:txBody>
      </p:sp>
      <p:sp>
        <p:nvSpPr>
          <p:cNvPr id="3" name="Espace réservé du contenu 2"/>
          <p:cNvSpPr>
            <a:spLocks noGrp="1"/>
          </p:cNvSpPr>
          <p:nvPr>
            <p:ph idx="1"/>
          </p:nvPr>
        </p:nvSpPr>
        <p:spPr/>
        <p:txBody>
          <a:bodyPr/>
          <a:lstStyle/>
          <a:p>
            <a:r>
              <a:rPr lang="fr-FR" dirty="0" smtClean="0"/>
              <a:t>Une régression est une formule mathématique qui étudie des données réelle d’une manière proche de la réalité mais simplifiée</a:t>
            </a:r>
          </a:p>
          <a:p>
            <a:r>
              <a:rPr lang="fr-FR" dirty="0" smtClean="0"/>
              <a:t>Différent types</a:t>
            </a:r>
          </a:p>
          <a:p>
            <a:pPr lvl="1"/>
            <a:r>
              <a:rPr lang="fr-FR" dirty="0" smtClean="0"/>
              <a:t>Linéaire</a:t>
            </a:r>
          </a:p>
          <a:p>
            <a:pPr lvl="1"/>
            <a:r>
              <a:rPr lang="fr-FR" dirty="0" smtClean="0"/>
              <a:t>Second degré</a:t>
            </a:r>
          </a:p>
          <a:p>
            <a:pPr lvl="1"/>
            <a:r>
              <a:rPr lang="fr-FR" dirty="0" smtClean="0"/>
              <a:t>Polynomiale</a:t>
            </a:r>
          </a:p>
          <a:p>
            <a:pPr lvl="1"/>
            <a:r>
              <a:rPr lang="fr-FR" dirty="0" err="1" smtClean="0"/>
              <a:t>Sinusoidale</a:t>
            </a:r>
            <a:endParaRPr lang="fr-FR" dirty="0" smtClean="0"/>
          </a:p>
          <a:p>
            <a:pPr lvl="1"/>
            <a:r>
              <a:rPr lang="fr-FR" dirty="0" smtClean="0"/>
              <a:t>Elliptique</a:t>
            </a:r>
          </a:p>
        </p:txBody>
      </p:sp>
    </p:spTree>
    <p:extLst>
      <p:ext uri="{BB962C8B-B14F-4D97-AF65-F5344CB8AC3E}">
        <p14:creationId xmlns:p14="http://schemas.microsoft.com/office/powerpoint/2010/main" val="3376835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DataMart</a:t>
            </a:r>
            <a:endParaRPr lang="fr-FR" dirty="0"/>
          </a:p>
        </p:txBody>
      </p:sp>
      <p:sp>
        <p:nvSpPr>
          <p:cNvPr id="3" name="Espace réservé du contenu 2"/>
          <p:cNvSpPr>
            <a:spLocks noGrp="1"/>
          </p:cNvSpPr>
          <p:nvPr>
            <p:ph idx="1"/>
          </p:nvPr>
        </p:nvSpPr>
        <p:spPr/>
        <p:txBody>
          <a:bodyPr/>
          <a:lstStyle/>
          <a:p>
            <a:r>
              <a:rPr lang="fr-FR" dirty="0" smtClean="0"/>
              <a:t>Nous disposons d’un fichier </a:t>
            </a:r>
            <a:r>
              <a:rPr lang="fr-FR" dirty="0" err="1" smtClean="0"/>
              <a:t>Rdata</a:t>
            </a:r>
            <a:r>
              <a:rPr lang="fr-FR" dirty="0" smtClean="0"/>
              <a:t> renseignant les loyers et surface locative à Paris</a:t>
            </a:r>
          </a:p>
          <a:p>
            <a:r>
              <a:rPr lang="fr-FR" dirty="0" smtClean="0"/>
              <a:t>Le but est d’apprendre le prix d’un loyer pour une surface locative donnée</a:t>
            </a:r>
          </a:p>
          <a:p>
            <a:r>
              <a:rPr lang="fr-FR" dirty="0"/>
              <a:t> (</a:t>
            </a:r>
            <a:r>
              <a:rPr lang="fr-FR" dirty="0" err="1"/>
              <a:t>x,y</a:t>
            </a:r>
            <a:r>
              <a:rPr lang="fr-FR" dirty="0"/>
              <a:t>)=(</a:t>
            </a:r>
            <a:r>
              <a:rPr lang="fr-FR" dirty="0" err="1" smtClean="0"/>
              <a:t>surface,loyer</a:t>
            </a:r>
            <a:r>
              <a:rPr lang="fr-FR" dirty="0" smtClean="0"/>
              <a:t>)</a:t>
            </a:r>
          </a:p>
          <a:p>
            <a:r>
              <a:rPr lang="fr-FR" dirty="0" smtClean="0"/>
              <a:t>Nombre d’observation = N = 545 </a:t>
            </a:r>
          </a:p>
        </p:txBody>
      </p:sp>
    </p:spTree>
    <p:extLst>
      <p:ext uri="{BB962C8B-B14F-4D97-AF65-F5344CB8AC3E}">
        <p14:creationId xmlns:p14="http://schemas.microsoft.com/office/powerpoint/2010/main" val="3819035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Régression moyenne</a:t>
            </a:r>
            <a:endParaRPr lang="fr-FR" dirty="0"/>
          </a:p>
        </p:txBody>
      </p:sp>
      <p:sp>
        <p:nvSpPr>
          <p:cNvPr id="3" name="Espace réservé du contenu 2"/>
          <p:cNvSpPr>
            <a:spLocks noGrp="1"/>
          </p:cNvSpPr>
          <p:nvPr>
            <p:ph idx="1"/>
          </p:nvPr>
        </p:nvSpPr>
        <p:spPr/>
        <p:txBody>
          <a:bodyPr/>
          <a:lstStyle/>
          <a:p>
            <a:r>
              <a:rPr lang="fr-FR" dirty="0" smtClean="0"/>
              <a:t>Le premier modèle est la moyenne des prix/m²</a:t>
            </a:r>
          </a:p>
          <a:p>
            <a:pPr lvl="1"/>
            <a:r>
              <a:rPr lang="fr-FR" dirty="0" smtClean="0"/>
              <a:t>C’est un cas particulier de régression linéaire</a:t>
            </a:r>
          </a:p>
          <a:p>
            <a:r>
              <a:rPr lang="fr-FR" dirty="0"/>
              <a:t>moyennes = loyers / </a:t>
            </a:r>
            <a:r>
              <a:rPr lang="fr-FR" dirty="0" smtClean="0"/>
              <a:t>surfaces</a:t>
            </a:r>
          </a:p>
          <a:p>
            <a:pPr lvl="1"/>
            <a:r>
              <a:rPr lang="fr-FR" dirty="0" smtClean="0"/>
              <a:t>Vecteurs des prix / m²</a:t>
            </a:r>
          </a:p>
          <a:p>
            <a:r>
              <a:rPr lang="fr-FR" dirty="0" smtClean="0"/>
              <a:t>moyenne </a:t>
            </a:r>
            <a:r>
              <a:rPr lang="fr-FR" dirty="0"/>
              <a:t>= </a:t>
            </a:r>
            <a:r>
              <a:rPr lang="fr-FR" dirty="0" err="1" smtClean="0"/>
              <a:t>mean</a:t>
            </a:r>
            <a:r>
              <a:rPr lang="fr-FR" dirty="0" smtClean="0"/>
              <a:t>(moyennes)</a:t>
            </a:r>
          </a:p>
          <a:p>
            <a:pPr lvl="1"/>
            <a:r>
              <a:rPr lang="fr-FR" dirty="0" smtClean="0"/>
              <a:t>37.66</a:t>
            </a:r>
          </a:p>
          <a:p>
            <a:r>
              <a:rPr lang="fr-FR" dirty="0" smtClean="0"/>
              <a:t>Ce modèle très simple prédit</a:t>
            </a:r>
          </a:p>
          <a:p>
            <a:pPr lvl="1"/>
            <a:r>
              <a:rPr lang="fr-FR" dirty="0" smtClean="0"/>
              <a:t>Loyer = 37.66 * Surface</a:t>
            </a:r>
          </a:p>
          <a:p>
            <a:pPr lvl="1"/>
            <a:r>
              <a:rPr lang="fr-FR" dirty="0" smtClean="0"/>
              <a:t>Problème : tends vers 0 pour Surface tend vers 0</a:t>
            </a:r>
          </a:p>
          <a:p>
            <a:pPr lvl="1"/>
            <a:r>
              <a:rPr lang="fr-FR" dirty="0" smtClean="0"/>
              <a:t>Risque de ne pas marcher pour les petites surfaces</a:t>
            </a:r>
          </a:p>
          <a:p>
            <a:pPr lvl="1"/>
            <a:r>
              <a:rPr lang="fr-FR" dirty="0" smtClean="0"/>
              <a:t>Exemple : 11m² donnerais 11*37.66 = 414 au lieu de 730</a:t>
            </a:r>
          </a:p>
          <a:p>
            <a:pPr lvl="1"/>
            <a:endParaRPr lang="fr-FR" dirty="0"/>
          </a:p>
        </p:txBody>
      </p:sp>
    </p:spTree>
    <p:extLst>
      <p:ext uri="{BB962C8B-B14F-4D97-AF65-F5344CB8AC3E}">
        <p14:creationId xmlns:p14="http://schemas.microsoft.com/office/powerpoint/2010/main" val="772829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Régression linéaire</a:t>
            </a:r>
            <a:endParaRPr lang="fr-FR" dirty="0"/>
          </a:p>
        </p:txBody>
      </p:sp>
      <p:sp>
        <p:nvSpPr>
          <p:cNvPr id="3" name="Espace réservé du contenu 2"/>
          <p:cNvSpPr>
            <a:spLocks noGrp="1"/>
          </p:cNvSpPr>
          <p:nvPr>
            <p:ph idx="1"/>
          </p:nvPr>
        </p:nvSpPr>
        <p:spPr/>
        <p:txBody>
          <a:bodyPr/>
          <a:lstStyle/>
          <a:p>
            <a:r>
              <a:rPr lang="fr-FR" dirty="0" smtClean="0"/>
              <a:t>Notre exemple montre une régression linéaire</a:t>
            </a:r>
          </a:p>
          <a:p>
            <a:endParaRPr lang="fr-FR" dirty="0"/>
          </a:p>
        </p:txBody>
      </p:sp>
      <p:pic>
        <p:nvPicPr>
          <p:cNvPr id="2056" name="Picture 8" descr="la droite de régression correspondant à la modélisation statistique du nuage de poi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1" y="2420888"/>
            <a:ext cx="5212067" cy="3648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435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Corrélation</a:t>
            </a:r>
            <a:endParaRPr lang="fr-FR" dirty="0"/>
          </a:p>
        </p:txBody>
      </p:sp>
      <p:sp>
        <p:nvSpPr>
          <p:cNvPr id="3" name="Espace réservé du contenu 2"/>
          <p:cNvSpPr>
            <a:spLocks noGrp="1"/>
          </p:cNvSpPr>
          <p:nvPr>
            <p:ph idx="1"/>
          </p:nvPr>
        </p:nvSpPr>
        <p:spPr/>
        <p:txBody>
          <a:bodyPr/>
          <a:lstStyle/>
          <a:p>
            <a:r>
              <a:rPr lang="fr-FR" dirty="0" smtClean="0"/>
              <a:t>D'après le graphisme il semble évident qu'il s'agit d'une régression linéaire</a:t>
            </a:r>
          </a:p>
          <a:p>
            <a:r>
              <a:rPr lang="fr-FR" dirty="0" smtClean="0"/>
              <a:t>Mais comment le prouver ?</a:t>
            </a:r>
          </a:p>
          <a:p>
            <a:r>
              <a:rPr lang="fr-FR" dirty="0" smtClean="0"/>
              <a:t>Le coefficient de corrélation va calculer la corrélation linéaire entre 2 vecteurs</a:t>
            </a:r>
          </a:p>
          <a:p>
            <a:pPr lvl="1"/>
            <a:r>
              <a:rPr lang="fr-FR" dirty="0" smtClean="0"/>
              <a:t>Compris entre -1 et 1</a:t>
            </a:r>
          </a:p>
          <a:p>
            <a:pPr lvl="1"/>
            <a:r>
              <a:rPr lang="fr-FR" dirty="0" smtClean="0"/>
              <a:t>La valeur absolue de la corrélation doit tendre vers 1</a:t>
            </a:r>
          </a:p>
          <a:p>
            <a:pPr lvl="1"/>
            <a:r>
              <a:rPr lang="fr-FR" dirty="0" smtClean="0"/>
              <a:t>A condition que les vecteurs soient réciproques</a:t>
            </a:r>
          </a:p>
          <a:p>
            <a:r>
              <a:rPr lang="fr-FR" dirty="0"/>
              <a:t>cor(loyers, surfaces</a:t>
            </a:r>
            <a:r>
              <a:rPr lang="fr-FR" dirty="0" smtClean="0"/>
              <a:t>) # 90%</a:t>
            </a:r>
          </a:p>
        </p:txBody>
      </p:sp>
    </p:spTree>
    <p:extLst>
      <p:ext uri="{BB962C8B-B14F-4D97-AF65-F5344CB8AC3E}">
        <p14:creationId xmlns:p14="http://schemas.microsoft.com/office/powerpoint/2010/main" val="4235915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Corrélation</a:t>
            </a:r>
            <a:endParaRPr lang="fr-FR" dirty="0"/>
          </a:p>
        </p:txBody>
      </p:sp>
      <p:sp>
        <p:nvSpPr>
          <p:cNvPr id="3" name="Espace réservé du contenu 2"/>
          <p:cNvSpPr>
            <a:spLocks noGrp="1"/>
          </p:cNvSpPr>
          <p:nvPr>
            <p:ph idx="1"/>
          </p:nvPr>
        </p:nvSpPr>
        <p:spPr/>
        <p:txBody>
          <a:bodyPr/>
          <a:lstStyle/>
          <a:p>
            <a:r>
              <a:rPr lang="fr-FR" dirty="0"/>
              <a:t>L</a:t>
            </a:r>
            <a:r>
              <a:rPr lang="fr-FR" dirty="0" smtClean="0"/>
              <a:t>orsque </a:t>
            </a:r>
            <a:r>
              <a:rPr lang="fr-FR" dirty="0"/>
              <a:t>l'on calcule un coefficient de corrélation linéaire on recherche une relation linéaire entre nos deux jeux de </a:t>
            </a:r>
            <a:r>
              <a:rPr lang="fr-FR" dirty="0" smtClean="0"/>
              <a:t>données</a:t>
            </a:r>
          </a:p>
          <a:p>
            <a:pPr lvl="1"/>
            <a:r>
              <a:rPr lang="fr-FR" dirty="0" smtClean="0"/>
              <a:t>Parfois</a:t>
            </a:r>
            <a:r>
              <a:rPr lang="fr-FR" dirty="0"/>
              <a:t>, le coefficient de corrélation obtenu sera égal à zéro mais cela ne signifiera pas pour autant qu'il n'existe pas de </a:t>
            </a:r>
            <a:r>
              <a:rPr lang="fr-FR" dirty="0" smtClean="0"/>
              <a:t>liaison </a:t>
            </a:r>
            <a:r>
              <a:rPr lang="fr-FR" dirty="0"/>
              <a:t>entre vos variables, seulement qu'il n'y a pas de corrélation linéaire.</a:t>
            </a:r>
          </a:p>
        </p:txBody>
      </p:sp>
      <p:pic>
        <p:nvPicPr>
          <p:cNvPr id="1026" name="Picture 2" descr="Image utilisateu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6432" y="3893930"/>
            <a:ext cx="4451139" cy="2559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116248"/>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4778</TotalTime>
  <Words>1447</Words>
  <Application>Microsoft Office PowerPoint</Application>
  <PresentationFormat>Affichage à l'écran (4:3)</PresentationFormat>
  <Paragraphs>202</Paragraphs>
  <Slides>37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37</vt:i4>
      </vt:variant>
    </vt:vector>
  </HeadingPairs>
  <TitlesOfParts>
    <vt:vector size="41" baseType="lpstr">
      <vt:lpstr>Arial</vt:lpstr>
      <vt:lpstr>Monotype Sorts</vt:lpstr>
      <vt:lpstr>Times New Roman</vt:lpstr>
      <vt:lpstr>cvc</vt:lpstr>
      <vt:lpstr>Présentation PowerPoint</vt:lpstr>
      <vt:lpstr>Exemple</vt:lpstr>
      <vt:lpstr>Graphique</vt:lpstr>
      <vt:lpstr>Régression</vt:lpstr>
      <vt:lpstr>DataMart</vt:lpstr>
      <vt:lpstr>Régression moyenne</vt:lpstr>
      <vt:lpstr>Régression linéaire</vt:lpstr>
      <vt:lpstr>Corrélation</vt:lpstr>
      <vt:lpstr>Corrélation</vt:lpstr>
      <vt:lpstr>Régression linéaire</vt:lpstr>
      <vt:lpstr>Régression linéaire</vt:lpstr>
      <vt:lpstr>Résultat</vt:lpstr>
      <vt:lpstr>Résultat</vt:lpstr>
      <vt:lpstr>Coefficients</vt:lpstr>
      <vt:lpstr>Tests statistiques</vt:lpstr>
      <vt:lpstr>Erreur</vt:lpstr>
      <vt:lpstr>Erreur</vt:lpstr>
      <vt:lpstr>Erreur quadratique moyenne</vt:lpstr>
      <vt:lpstr>Residual et EQM</vt:lpstr>
      <vt:lpstr>Résultats</vt:lpstr>
      <vt:lpstr>Filtrage</vt:lpstr>
      <vt:lpstr>Loi normale</vt:lpstr>
      <vt:lpstr>Nettoyage</vt:lpstr>
      <vt:lpstr>Résultat</vt:lpstr>
      <vt:lpstr>p-value</vt:lpstr>
      <vt:lpstr>p-value</vt:lpstr>
      <vt:lpstr>Test de corrélation</vt:lpstr>
      <vt:lpstr>Résultat</vt:lpstr>
      <vt:lpstr>Calcul des médianes</vt:lpstr>
      <vt:lpstr>Test des médianes</vt:lpstr>
      <vt:lpstr>Quartet d’Ascombe</vt:lpstr>
      <vt:lpstr>La régression n’est pas tous les temps linéaire</vt:lpstr>
      <vt:lpstr>Les différents types de régression</vt:lpstr>
      <vt:lpstr>Les différents types de régression</vt:lpstr>
      <vt:lpstr>Les différents types de régression</vt:lpstr>
      <vt:lpstr>Régression polynomiale</vt:lpstr>
      <vt:lpstr>Régression fonctionnelle</vt:lpstr>
    </vt:vector>
  </TitlesOfParts>
  <Company>jkhjkjkh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281</cp:revision>
  <dcterms:created xsi:type="dcterms:W3CDTF">2000-04-10T19:33:12Z</dcterms:created>
  <dcterms:modified xsi:type="dcterms:W3CDTF">2019-01-09T09:39:54Z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