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8" r:id="rId14"/>
    <p:sldId id="276" r:id="rId15"/>
    <p:sldId id="277" r:id="rId1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10</a:t>
            </a:r>
          </a:p>
          <a:p>
            <a:pPr eaLnBrk="1" hangingPunct="1"/>
            <a:r>
              <a:rPr lang="fr-FR" altLang="fr-FR" dirty="0" smtClean="0"/>
              <a:t>Data Frame</a:t>
            </a:r>
          </a:p>
          <a:p>
            <a:pPr eaLnBrk="1" hangingPunct="1"/>
            <a:r>
              <a:rPr lang="fr-FR" altLang="fr-FR" dirty="0" smtClean="0"/>
              <a:t>www.CyrilVincent.com</a:t>
            </a:r>
          </a:p>
        </p:txBody>
      </p:sp>
      <p:pic>
        <p:nvPicPr>
          <p:cNvPr id="1026" name="Picture 2" descr="Logo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3048273" cy="236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</a:t>
            </a:r>
            <a:r>
              <a:rPr lang="fr-FR" dirty="0" smtClean="0"/>
              <a:t>ne </a:t>
            </a:r>
            <a:r>
              <a:rPr lang="fr-FR" dirty="0"/>
              <a:t>liste est un ensemble d'éléments ordonnés les uns à la suite des autres dans une même structure </a:t>
            </a:r>
            <a:r>
              <a:rPr lang="fr-FR" dirty="0" smtClean="0"/>
              <a:t>indexée</a:t>
            </a:r>
          </a:p>
          <a:p>
            <a:pPr lvl="1"/>
            <a:r>
              <a:rPr lang="fr-FR" dirty="0" smtClean="0"/>
              <a:t>Ces </a:t>
            </a:r>
            <a:r>
              <a:rPr lang="fr-FR" dirty="0"/>
              <a:t>éléments peuvent être de types </a:t>
            </a:r>
            <a:r>
              <a:rPr lang="fr-FR" dirty="0" smtClean="0"/>
              <a:t>différents</a:t>
            </a:r>
          </a:p>
          <a:p>
            <a:pPr lvl="1"/>
            <a:r>
              <a:rPr lang="fr-FR" dirty="0"/>
              <a:t>L'utilité d'une telle structure est ainsi de regrouper dans un même objet une série d'autres objets appartenant par exemple à une même expérience ou </a:t>
            </a:r>
            <a:r>
              <a:rPr lang="fr-FR" dirty="0" smtClean="0"/>
              <a:t>observation</a:t>
            </a:r>
          </a:p>
          <a:p>
            <a:pPr lvl="1"/>
            <a:r>
              <a:rPr lang="fr-FR" dirty="0" smtClean="0"/>
              <a:t>L'utilité </a:t>
            </a:r>
            <a:r>
              <a:rPr lang="fr-FR" dirty="0"/>
              <a:t>réelle est alors de pouvoir traiter tous les éléments d'une même liste en une seule </a:t>
            </a:r>
            <a:r>
              <a:rPr lang="fr-FR" dirty="0" smtClean="0"/>
              <a:t>fois</a:t>
            </a:r>
          </a:p>
          <a:p>
            <a:pPr lvl="1"/>
            <a:r>
              <a:rPr lang="fr-FR" dirty="0" smtClean="0"/>
              <a:t>Aucun rapport avec les listes Python</a:t>
            </a:r>
            <a:r>
              <a:rPr lang="fr-F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27704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Listes homogènes et </a:t>
            </a:r>
            <a:r>
              <a:rPr lang="fr-FR" dirty="0" err="1" smtClean="0"/>
              <a:t>lapply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4" y="1340768"/>
            <a:ext cx="6759931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78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lapply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864" y="980728"/>
            <a:ext cx="2981300" cy="522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11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Listes hétérogènes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listes sont très utilisées pour les retours de fonctions complexes</a:t>
            </a:r>
          </a:p>
          <a:p>
            <a:pPr lvl="1"/>
            <a:r>
              <a:rPr lang="fr-FR" dirty="0" smtClean="0"/>
              <a:t>+ rapide de tout faire en une passe</a:t>
            </a:r>
          </a:p>
          <a:p>
            <a:pPr lvl="1"/>
            <a:r>
              <a:rPr lang="fr-FR" dirty="0" smtClean="0"/>
              <a:t>C'est ce qui est faire pour les fonctions de stat</a:t>
            </a:r>
          </a:p>
          <a:p>
            <a:pPr lvl="1"/>
            <a:r>
              <a:rPr lang="fr-FR" dirty="0" smtClean="0"/>
              <a:t>Ce sont des listes hétérogènes</a:t>
            </a:r>
          </a:p>
          <a:p>
            <a:pPr lvl="1"/>
            <a:r>
              <a:rPr lang="fr-FR" dirty="0" smtClean="0"/>
              <a:t>Impossible d'utiliser </a:t>
            </a:r>
            <a:r>
              <a:rPr lang="fr-FR" dirty="0" err="1" smtClean="0"/>
              <a:t>lapply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48689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Listes et statistiques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Rappelez vous le résultat d'une corrélation est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sz="2000" dirty="0" smtClean="0"/>
          </a:p>
          <a:p>
            <a:r>
              <a:rPr lang="fr-FR" sz="2000" dirty="0" smtClean="0"/>
              <a:t>Le </a:t>
            </a:r>
            <a:r>
              <a:rPr lang="fr-FR" sz="2000" dirty="0"/>
              <a:t>retour de fonction affiché par R n'y parait pas mais il s'agit en fait d'une liste. La seule différence est que R fait appel de manière invisible à d'autres fonctions pour rendre le résultat plus facile à </a:t>
            </a:r>
            <a:r>
              <a:rPr lang="fr-FR" sz="2000" dirty="0" smtClean="0"/>
              <a:t>lire</a:t>
            </a:r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132856"/>
            <a:ext cx="4652825" cy="244827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5919936"/>
            <a:ext cx="34671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66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str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Implicitement lors de l'affichage d'une liste, une fonction de représentation est appelée</a:t>
            </a:r>
          </a:p>
          <a:p>
            <a:r>
              <a:rPr lang="fr-FR" dirty="0" smtClean="0"/>
              <a:t>Il est possible de voir le contenu d'une liste avec </a:t>
            </a:r>
            <a:r>
              <a:rPr lang="fr-FR" dirty="0" err="1" smtClean="0"/>
              <a:t>str</a:t>
            </a:r>
            <a:r>
              <a:rPr lang="fr-FR" dirty="0" smtClean="0"/>
              <a:t>()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996952"/>
            <a:ext cx="61817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8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DataFrame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</a:t>
            </a:r>
            <a:r>
              <a:rPr lang="fr-FR" dirty="0" err="1" smtClean="0"/>
              <a:t>DataFrame</a:t>
            </a:r>
            <a:r>
              <a:rPr lang="fr-FR" dirty="0" smtClean="0"/>
              <a:t> est une super matrice</a:t>
            </a:r>
          </a:p>
          <a:p>
            <a:r>
              <a:rPr lang="fr-FR" dirty="0" smtClean="0"/>
              <a:t>Offre le comportement d'une table SQL</a:t>
            </a:r>
          </a:p>
          <a:p>
            <a:r>
              <a:rPr lang="fr-FR" dirty="0" smtClean="0"/>
              <a:t>Compatible vecteur et matrice</a:t>
            </a:r>
          </a:p>
          <a:p>
            <a:r>
              <a:rPr lang="fr-FR" dirty="0" smtClean="0"/>
              <a:t>Compatibles avec les sources de données externes de type CSV, Excel, SQL, </a:t>
            </a:r>
            <a:r>
              <a:rPr lang="fr-FR" dirty="0" err="1" smtClean="0"/>
              <a:t>Big</a:t>
            </a:r>
            <a:r>
              <a:rPr lang="fr-FR" dirty="0" smtClean="0"/>
              <a:t> Data, …</a:t>
            </a:r>
          </a:p>
          <a:p>
            <a:r>
              <a:rPr lang="fr-FR" dirty="0" smtClean="0"/>
              <a:t>Les matrices sont surtout faites pour des numériques</a:t>
            </a:r>
          </a:p>
          <a:p>
            <a:r>
              <a:rPr lang="fr-FR" dirty="0" smtClean="0"/>
              <a:t>Les </a:t>
            </a:r>
            <a:r>
              <a:rPr lang="fr-FR" dirty="0" err="1" smtClean="0"/>
              <a:t>dataframes</a:t>
            </a:r>
            <a:r>
              <a:rPr lang="fr-FR" dirty="0" smtClean="0"/>
              <a:t> sont faites</a:t>
            </a:r>
          </a:p>
          <a:p>
            <a:pPr marL="0" indent="0">
              <a:buNone/>
            </a:pPr>
            <a:r>
              <a:rPr lang="fr-FR" dirty="0" smtClean="0"/>
              <a:t>pour tout type de données</a:t>
            </a:r>
            <a:endParaRPr lang="fr-FR" dirty="0"/>
          </a:p>
        </p:txBody>
      </p:sp>
      <p:sp>
        <p:nvSpPr>
          <p:cNvPr id="4" name="AutoShape 2" descr="Image utilisateu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8" name="Picture 4" descr="Image utilisat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863" y="4797152"/>
            <a:ext cx="402713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93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dataframes</a:t>
            </a:r>
            <a:r>
              <a:rPr lang="fr-FR" dirty="0" smtClean="0"/>
              <a:t> peuvent être créées à partir de vecteur ou de matrice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Mais elles sont généralement créées à partir d'une source de données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2348880"/>
            <a:ext cx="6396255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1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Indexation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L'indexation est identique aux matrice</a:t>
            </a:r>
          </a:p>
          <a:p>
            <a:r>
              <a:rPr lang="fr-FR" dirty="0" smtClean="0"/>
              <a:t>Mais il est possible d'indexer les lignes par leur clé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780928"/>
            <a:ext cx="4031598" cy="348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3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$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un autre moyen d'accéder aux données par la commande $</a:t>
            </a:r>
          </a:p>
          <a:p>
            <a:pPr lvl="1"/>
            <a:r>
              <a:rPr lang="fr-FR" dirty="0" smtClean="0"/>
              <a:t>+ simple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284984"/>
            <a:ext cx="2736304" cy="180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6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dimensions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connaitre la dimension d'un </a:t>
            </a:r>
            <a:r>
              <a:rPr lang="fr-FR" dirty="0" err="1" smtClean="0"/>
              <a:t>dataframe</a:t>
            </a:r>
            <a:endParaRPr lang="fr-FR" dirty="0" smtClean="0"/>
          </a:p>
          <a:p>
            <a:pPr lvl="1"/>
            <a:r>
              <a:rPr lang="fr-FR" dirty="0" err="1" smtClean="0"/>
              <a:t>dim</a:t>
            </a:r>
            <a:r>
              <a:rPr lang="fr-FR" dirty="0" smtClean="0"/>
              <a:t>()</a:t>
            </a:r>
          </a:p>
          <a:p>
            <a:r>
              <a:rPr lang="fr-FR" dirty="0" smtClean="0"/>
              <a:t>Pour transformer un </a:t>
            </a:r>
            <a:r>
              <a:rPr lang="fr-FR" dirty="0" err="1" smtClean="0"/>
              <a:t>dataframe</a:t>
            </a:r>
            <a:r>
              <a:rPr lang="fr-FR" dirty="0" smtClean="0"/>
              <a:t> en vecteur</a:t>
            </a:r>
          </a:p>
          <a:p>
            <a:pPr lvl="1"/>
            <a:r>
              <a:rPr lang="fr-FR" dirty="0" err="1" smtClean="0"/>
              <a:t>as.vector</a:t>
            </a:r>
            <a:r>
              <a:rPr lang="fr-FR" dirty="0" smtClean="0"/>
              <a:t>()</a:t>
            </a:r>
          </a:p>
          <a:p>
            <a:r>
              <a:rPr lang="fr-FR" dirty="0" smtClean="0"/>
              <a:t>Pour transformer un </a:t>
            </a:r>
            <a:r>
              <a:rPr lang="fr-FR" dirty="0" err="1" smtClean="0"/>
              <a:t>dataframe</a:t>
            </a:r>
            <a:r>
              <a:rPr lang="fr-FR" dirty="0" smtClean="0"/>
              <a:t> en matrice</a:t>
            </a:r>
          </a:p>
          <a:p>
            <a:pPr lvl="1"/>
            <a:r>
              <a:rPr lang="fr-FR" dirty="0" err="1" smtClean="0"/>
              <a:t>as.matrix</a:t>
            </a:r>
            <a:r>
              <a:rPr lang="fr-FR" dirty="0" smtClean="0"/>
              <a:t>()</a:t>
            </a:r>
          </a:p>
          <a:p>
            <a:r>
              <a:rPr lang="fr-FR" dirty="0" smtClean="0"/>
              <a:t>Les chapitres précédent sont compatibles </a:t>
            </a:r>
            <a:r>
              <a:rPr lang="fr-FR" dirty="0" err="1" smtClean="0"/>
              <a:t>DataFrame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4869160"/>
            <a:ext cx="5096403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26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syntaxe de la régression change un peu</a:t>
            </a:r>
          </a:p>
          <a:p>
            <a:pPr lvl="1"/>
            <a:r>
              <a:rPr lang="fr-FR" dirty="0"/>
              <a:t>model = lm(loyer ~ surface, data=house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Et non lm(</a:t>
            </a:r>
            <a:r>
              <a:rPr lang="fr-FR" dirty="0" err="1" smtClean="0"/>
              <a:t>house$loyer</a:t>
            </a:r>
            <a:r>
              <a:rPr lang="fr-FR" dirty="0" smtClean="0"/>
              <a:t> </a:t>
            </a:r>
            <a:r>
              <a:rPr lang="fr-FR" dirty="0"/>
              <a:t>~ </a:t>
            </a:r>
            <a:r>
              <a:rPr lang="fr-FR" dirty="0" err="1" smtClean="0"/>
              <a:t>house$surface</a:t>
            </a:r>
            <a:r>
              <a:rPr lang="fr-FR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5451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 types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D'autres types complexes existent en R</a:t>
            </a:r>
          </a:p>
          <a:p>
            <a:pPr lvl="1"/>
            <a:r>
              <a:rPr lang="fr-FR" dirty="0" smtClean="0"/>
              <a:t>List</a:t>
            </a:r>
          </a:p>
          <a:p>
            <a:pPr lvl="1"/>
            <a:r>
              <a:rPr lang="fr-FR" dirty="0" smtClean="0"/>
              <a:t>Factor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427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Factor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</a:t>
            </a:r>
            <a:r>
              <a:rPr lang="fr-FR" dirty="0" smtClean="0"/>
              <a:t>es </a:t>
            </a:r>
            <a:r>
              <a:rPr lang="fr-FR" dirty="0"/>
              <a:t>facteurs sont généralement utilisés pour y stocker des </a:t>
            </a:r>
            <a:r>
              <a:rPr lang="fr-FR" b="1" dirty="0"/>
              <a:t>variables qualitatives</a:t>
            </a:r>
            <a:r>
              <a:rPr lang="fr-FR" dirty="0"/>
              <a:t>, des variables auxquelles on associe une valeur descriptive et non </a:t>
            </a:r>
            <a:r>
              <a:rPr lang="fr-FR" dirty="0" smtClean="0"/>
              <a:t>numérique</a:t>
            </a:r>
          </a:p>
          <a:p>
            <a:pPr lvl="1"/>
            <a:r>
              <a:rPr lang="fr-FR" dirty="0" smtClean="0"/>
              <a:t>Par </a:t>
            </a:r>
            <a:r>
              <a:rPr lang="fr-FR" dirty="0"/>
              <a:t>exemple si l'on souhaite étudier le temps qu'il fait on peut avoir recours à des relevés quantitatifs (la température en degrés </a:t>
            </a:r>
            <a:r>
              <a:rPr lang="fr-FR" dirty="0" err="1"/>
              <a:t>celsius</a:t>
            </a:r>
            <a:r>
              <a:rPr lang="fr-FR" dirty="0"/>
              <a:t> par exemple) ou qualitatifs (temps nuageux, beau, pluvieux, ...).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74" y="4941168"/>
            <a:ext cx="32099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8048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4899</TotalTime>
  <Words>385</Words>
  <Application>Microsoft Office PowerPoint</Application>
  <PresentationFormat>Affichage à l'écran (4:3)</PresentationFormat>
  <Paragraphs>71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Monotype Sorts</vt:lpstr>
      <vt:lpstr>Times New Roman</vt:lpstr>
      <vt:lpstr>cvc</vt:lpstr>
      <vt:lpstr>Présentation PowerPoint</vt:lpstr>
      <vt:lpstr>DataFrame</vt:lpstr>
      <vt:lpstr>Création</vt:lpstr>
      <vt:lpstr>Indexation</vt:lpstr>
      <vt:lpstr>$</vt:lpstr>
      <vt:lpstr>Gestion des dimensions</vt:lpstr>
      <vt:lpstr>Régression</vt:lpstr>
      <vt:lpstr>Autres types</vt:lpstr>
      <vt:lpstr>Factor</vt:lpstr>
      <vt:lpstr>List</vt:lpstr>
      <vt:lpstr>Listes homogènes et lapply</vt:lpstr>
      <vt:lpstr>lapply</vt:lpstr>
      <vt:lpstr>Listes hétérogènes</vt:lpstr>
      <vt:lpstr>Listes et statistiques</vt:lpstr>
      <vt:lpstr>str()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303</cp:revision>
  <dcterms:created xsi:type="dcterms:W3CDTF">2000-04-10T19:33:12Z</dcterms:created>
  <dcterms:modified xsi:type="dcterms:W3CDTF">2019-01-10T14:56:04Z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