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71" r:id="rId5"/>
    <p:sldId id="272" r:id="rId6"/>
    <p:sldId id="267" r:id="rId7"/>
    <p:sldId id="273" r:id="rId8"/>
    <p:sldId id="274" r:id="rId9"/>
    <p:sldId id="275" r:id="rId10"/>
    <p:sldId id="269" r:id="rId11"/>
    <p:sldId id="276" r:id="rId12"/>
    <p:sldId id="268" r:id="rId13"/>
    <p:sldId id="277" r:id="rId14"/>
    <p:sldId id="278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Gestion des sources de données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Package </a:t>
            </a:r>
            <a:r>
              <a:rPr lang="fr-FR" dirty="0" err="1" smtClean="0"/>
              <a:t>jsonlite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976"/>
            <a:ext cx="590465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jsonlite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6209"/>
            <a:ext cx="5472608" cy="20066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17032"/>
            <a:ext cx="3105276" cy="1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relationnelles</a:t>
            </a:r>
          </a:p>
          <a:p>
            <a:pPr lvl="1"/>
            <a:r>
              <a:rPr lang="fr-FR" dirty="0" smtClean="0"/>
              <a:t>Oracle</a:t>
            </a:r>
          </a:p>
          <a:p>
            <a:pPr lvl="1"/>
            <a:r>
              <a:rPr lang="fr-FR" dirty="0" err="1" smtClean="0"/>
              <a:t>Sql</a:t>
            </a:r>
            <a:r>
              <a:rPr lang="fr-FR" dirty="0" smtClean="0"/>
              <a:t> Server</a:t>
            </a:r>
          </a:p>
          <a:p>
            <a:pPr lvl="1"/>
            <a:r>
              <a:rPr lang="fr-FR" dirty="0" err="1" smtClean="0"/>
              <a:t>MySql</a:t>
            </a:r>
            <a:endParaRPr lang="fr-FR" dirty="0" smtClean="0"/>
          </a:p>
          <a:p>
            <a:pPr lvl="1"/>
            <a:r>
              <a:rPr lang="fr-FR" dirty="0" err="1" smtClean="0"/>
              <a:t>PostgreSql</a:t>
            </a:r>
            <a:endParaRPr lang="fr-FR" dirty="0" smtClean="0"/>
          </a:p>
          <a:p>
            <a:pPr lvl="1"/>
            <a:r>
              <a:rPr lang="fr-FR" dirty="0" err="1" smtClean="0"/>
              <a:t>Sqlite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5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install.packages</a:t>
            </a:r>
            <a:r>
              <a:rPr lang="fr-FR" dirty="0"/>
              <a:t>("</a:t>
            </a:r>
            <a:r>
              <a:rPr lang="fr-FR" dirty="0" err="1"/>
              <a:t>RSQLite</a:t>
            </a:r>
            <a:r>
              <a:rPr lang="fr-FR" dirty="0" smtClean="0"/>
              <a:t>")</a:t>
            </a:r>
          </a:p>
          <a:p>
            <a:r>
              <a:rPr lang="fr-FR" dirty="0" err="1"/>
              <a:t>library</a:t>
            </a:r>
            <a:r>
              <a:rPr lang="fr-FR" dirty="0"/>
              <a:t>(DBI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Connexion</a:t>
            </a:r>
          </a:p>
          <a:p>
            <a:pPr lvl="1"/>
            <a:r>
              <a:rPr lang="fr-FR" dirty="0"/>
              <a:t>con &lt;- </a:t>
            </a:r>
            <a:r>
              <a:rPr lang="fr-FR" dirty="0" err="1"/>
              <a:t>dbConnect</a:t>
            </a:r>
            <a:r>
              <a:rPr lang="fr-FR" dirty="0"/>
              <a:t>(</a:t>
            </a:r>
            <a:r>
              <a:rPr lang="fr-FR" dirty="0" err="1"/>
              <a:t>RSQLite</a:t>
            </a:r>
            <a:r>
              <a:rPr lang="fr-FR" dirty="0"/>
              <a:t>::</a:t>
            </a:r>
            <a:r>
              <a:rPr lang="fr-FR" dirty="0" err="1"/>
              <a:t>SQLite</a:t>
            </a:r>
            <a:r>
              <a:rPr lang="fr-FR" dirty="0"/>
              <a:t>(), </a:t>
            </a:r>
            <a:r>
              <a:rPr lang="fr-FR" dirty="0" smtClean="0"/>
              <a:t>"</a:t>
            </a:r>
            <a:r>
              <a:rPr lang="fr-FR" dirty="0" err="1" smtClean="0"/>
              <a:t>path</a:t>
            </a:r>
            <a:r>
              <a:rPr lang="fr-FR" dirty="0" smtClean="0"/>
              <a:t>")</a:t>
            </a:r>
          </a:p>
          <a:p>
            <a:r>
              <a:rPr lang="fr-FR" dirty="0" smtClean="0"/>
              <a:t>Liste des tables</a:t>
            </a:r>
          </a:p>
          <a:p>
            <a:pPr lvl="1"/>
            <a:r>
              <a:rPr lang="fr-FR" dirty="0" err="1"/>
              <a:t>dbListTables</a:t>
            </a:r>
            <a:r>
              <a:rPr lang="fr-FR" dirty="0"/>
              <a:t>(con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Lecture d'une table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df</a:t>
            </a:r>
            <a:r>
              <a:rPr lang="fr-FR" dirty="0" smtClean="0"/>
              <a:t> = </a:t>
            </a:r>
            <a:r>
              <a:rPr lang="fr-FR" dirty="0" err="1" smtClean="0"/>
              <a:t>dbReadTable</a:t>
            </a:r>
            <a:r>
              <a:rPr lang="fr-FR" dirty="0" smtClean="0"/>
              <a:t>(con</a:t>
            </a:r>
            <a:r>
              <a:rPr lang="fr-FR" dirty="0"/>
              <a:t>, </a:t>
            </a:r>
            <a:r>
              <a:rPr lang="fr-FR" dirty="0" smtClean="0"/>
              <a:t>"</a:t>
            </a:r>
            <a:r>
              <a:rPr lang="fr-FR" dirty="0" err="1" smtClean="0"/>
              <a:t>matable</a:t>
            </a:r>
            <a:r>
              <a:rPr lang="fr-FR" dirty="0" smtClean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9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d'une requête SQL</a:t>
            </a:r>
          </a:p>
          <a:p>
            <a:pPr lvl="1"/>
            <a:r>
              <a:rPr lang="en-US" dirty="0"/>
              <a:t>res &lt;- </a:t>
            </a:r>
            <a:r>
              <a:rPr lang="en-US" dirty="0" err="1"/>
              <a:t>dbSendQuery</a:t>
            </a:r>
            <a:r>
              <a:rPr lang="en-US" dirty="0"/>
              <a:t>(con, "SELECT * FROM </a:t>
            </a:r>
            <a:r>
              <a:rPr lang="en-US" dirty="0" err="1" smtClean="0"/>
              <a:t>matable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dbFetch</a:t>
            </a:r>
            <a:r>
              <a:rPr lang="en-US" dirty="0"/>
              <a:t>(res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# Monte tout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 err="1" smtClean="0"/>
              <a:t>paginé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Déconnexion</a:t>
            </a:r>
            <a:endParaRPr lang="en-US" dirty="0" smtClean="0"/>
          </a:p>
          <a:p>
            <a:pPr lvl="1"/>
            <a:r>
              <a:rPr lang="fr-FR" dirty="0" err="1"/>
              <a:t>dbDisconnect</a:t>
            </a:r>
            <a:r>
              <a:rPr lang="fr-FR" dirty="0"/>
              <a:t>(con)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429000"/>
            <a:ext cx="5616624" cy="17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fichiers </a:t>
            </a:r>
            <a:r>
              <a:rPr lang="fr-FR" dirty="0" err="1" smtClean="0"/>
              <a:t>Rdata</a:t>
            </a:r>
            <a:r>
              <a:rPr lang="fr-FR" dirty="0" smtClean="0"/>
              <a:t> sont pratiques MAIS</a:t>
            </a:r>
          </a:p>
          <a:p>
            <a:pPr lvl="1"/>
            <a:r>
              <a:rPr lang="fr-FR" dirty="0" smtClean="0"/>
              <a:t>Illisibles</a:t>
            </a:r>
          </a:p>
          <a:p>
            <a:pPr lvl="1"/>
            <a:r>
              <a:rPr lang="fr-FR" dirty="0" smtClean="0"/>
              <a:t>Non utilisable en dehors de 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9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lire un fichier CSV facilement</a:t>
            </a:r>
          </a:p>
          <a:p>
            <a:r>
              <a:rPr lang="fr-FR" dirty="0" smtClean="0"/>
              <a:t>read.csv()</a:t>
            </a:r>
          </a:p>
          <a:p>
            <a:pPr lvl="1"/>
            <a:r>
              <a:rPr lang="en-US" dirty="0"/>
              <a:t>house &lt;- read.csv("house/house.csv</a:t>
            </a:r>
            <a:r>
              <a:rPr lang="en-US" dirty="0" smtClean="0"/>
              <a:t>", </a:t>
            </a:r>
            <a:r>
              <a:rPr lang="en-US" dirty="0" err="1" smtClean="0"/>
              <a:t>stringsAsFactors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F, </a:t>
            </a:r>
            <a:r>
              <a:rPr lang="en-US" dirty="0" err="1" smtClean="0"/>
              <a:t>na.strings</a:t>
            </a:r>
            <a:r>
              <a:rPr lang="en-US" dirty="0" smtClean="0"/>
              <a:t>=c(NA,"-"))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 = </a:t>
            </a:r>
            <a:r>
              <a:rPr lang="en-US" dirty="0" smtClean="0"/>
              <a:t>FALSE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obligatoire</a:t>
            </a:r>
            <a:r>
              <a:rPr lang="en-US" dirty="0" smtClean="0"/>
              <a:t>, les </a:t>
            </a:r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structure de </a:t>
            </a:r>
            <a:r>
              <a:rPr lang="en-US" dirty="0" err="1" smtClean="0"/>
              <a:t>données</a:t>
            </a:r>
            <a:r>
              <a:rPr lang="en-US" dirty="0" smtClean="0"/>
              <a:t> obsolete qui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ancêtres</a:t>
            </a:r>
            <a:r>
              <a:rPr lang="en-US" dirty="0" smtClean="0"/>
              <a:t> des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 :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vides</a:t>
            </a:r>
          </a:p>
          <a:p>
            <a:r>
              <a:rPr lang="en-US" dirty="0" err="1" smtClean="0"/>
              <a:t>C'est</a:t>
            </a:r>
            <a:r>
              <a:rPr lang="en-US" dirty="0" smtClean="0"/>
              <a:t> tout !</a:t>
            </a:r>
          </a:p>
          <a:p>
            <a:pPr lvl="1"/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automatique</a:t>
            </a:r>
            <a:r>
              <a:rPr lang="en-US" dirty="0" smtClean="0"/>
              <a:t> des </a:t>
            </a:r>
            <a:r>
              <a:rPr lang="en-US" dirty="0" err="1" smtClean="0"/>
              <a:t>en-têtes</a:t>
            </a:r>
            <a:r>
              <a:rPr lang="en-US" dirty="0" smtClean="0"/>
              <a:t> via </a:t>
            </a:r>
            <a:r>
              <a:rPr lang="en-US" dirty="0" err="1" smtClean="0"/>
              <a:t>l'argument</a:t>
            </a:r>
            <a:r>
              <a:rPr lang="en-US" dirty="0" smtClean="0"/>
              <a:t> header</a:t>
            </a:r>
          </a:p>
          <a:p>
            <a:pPr lvl="1"/>
            <a:r>
              <a:rPr lang="en-US" dirty="0" err="1" smtClean="0"/>
              <a:t>Séparateur</a:t>
            </a:r>
            <a:r>
              <a:rPr lang="en-US" dirty="0" smtClean="0"/>
              <a:t> ,</a:t>
            </a:r>
          </a:p>
          <a:p>
            <a:pPr lvl="1"/>
            <a:r>
              <a:rPr lang="en-US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6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read.csv2()</a:t>
            </a:r>
          </a:p>
          <a:p>
            <a:pPr lvl="1"/>
            <a:r>
              <a:rPr lang="fr-FR" dirty="0" smtClean="0"/>
              <a:t>Identique à read.csv() mais avec ; comme séparateur</a:t>
            </a:r>
          </a:p>
          <a:p>
            <a:r>
              <a:rPr lang="fr-FR" dirty="0" err="1" smtClean="0"/>
              <a:t>read.table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Plus générique que read.csv()</a:t>
            </a:r>
          </a:p>
          <a:p>
            <a:pPr lvl="1"/>
            <a:r>
              <a:rPr lang="fr-FR" dirty="0" smtClean="0"/>
              <a:t>argument sep</a:t>
            </a:r>
          </a:p>
          <a:p>
            <a:pPr lvl="1"/>
            <a:r>
              <a:rPr lang="fr-FR" dirty="0" smtClean="0"/>
              <a:t>argument </a:t>
            </a:r>
            <a:r>
              <a:rPr lang="fr-FR" dirty="0" err="1" smtClean="0"/>
              <a:t>quote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65104"/>
            <a:ext cx="685354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6624736" cy="5040560"/>
          </a:xfrm>
        </p:spPr>
        <p:txBody>
          <a:bodyPr/>
          <a:lstStyle/>
          <a:p>
            <a:r>
              <a:rPr lang="fr-FR" dirty="0" smtClean="0"/>
              <a:t>Un package est une librairie R installable</a:t>
            </a:r>
          </a:p>
          <a:p>
            <a:pPr lvl="1"/>
            <a:r>
              <a:rPr lang="fr-FR" dirty="0" smtClean="0"/>
              <a:t>Installable automatiquement via le Web</a:t>
            </a:r>
          </a:p>
          <a:p>
            <a:pPr lvl="1"/>
            <a:r>
              <a:rPr lang="fr-FR" dirty="0" smtClean="0"/>
              <a:t>Par exemple XSLX</a:t>
            </a:r>
          </a:p>
          <a:p>
            <a:pPr lvl="1"/>
            <a:r>
              <a:rPr lang="fr-FR" dirty="0" smtClean="0"/>
              <a:t>Peut s'installer par code</a:t>
            </a:r>
          </a:p>
          <a:p>
            <a:pPr lvl="1"/>
            <a:r>
              <a:rPr lang="fr-FR" dirty="0" err="1"/>
              <a:t>install.packages</a:t>
            </a:r>
            <a:r>
              <a:rPr lang="fr-FR" dirty="0" smtClean="0"/>
              <a:t>("XSLX")</a:t>
            </a:r>
          </a:p>
          <a:p>
            <a:r>
              <a:rPr lang="fr-FR" dirty="0" smtClean="0"/>
              <a:t>Un package peut contenir plusieurs librairie</a:t>
            </a:r>
          </a:p>
          <a:p>
            <a:pPr lvl="1"/>
            <a:r>
              <a:rPr lang="fr-FR" dirty="0" smtClean="0"/>
              <a:t>Pour pouvoir utiliser une librairie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xlsx</a:t>
            </a:r>
            <a:r>
              <a:rPr lang="fr-FR" dirty="0"/>
              <a:t>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412776"/>
            <a:ext cx="1853283" cy="346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8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package </a:t>
            </a:r>
            <a:r>
              <a:rPr lang="fr-FR" dirty="0" err="1" smtClean="0"/>
              <a:t>XlConnect</a:t>
            </a:r>
            <a:r>
              <a:rPr lang="fr-FR" dirty="0" smtClean="0"/>
              <a:t> permet d'accéder à Excel</a:t>
            </a:r>
          </a:p>
          <a:p>
            <a:pPr lvl="1"/>
            <a:r>
              <a:rPr lang="fr-FR" dirty="0" smtClean="0"/>
              <a:t>Nécessite Java et Excel</a:t>
            </a:r>
          </a:p>
          <a:p>
            <a:r>
              <a:rPr lang="fr-FR" dirty="0" smtClean="0"/>
              <a:t>XLSX est une librairie alternative plus légère</a:t>
            </a:r>
          </a:p>
          <a:p>
            <a:pPr lvl="1"/>
            <a:r>
              <a:rPr lang="fr-FR" dirty="0" smtClean="0"/>
              <a:t>Ne fonctionne qu'avec *.</a:t>
            </a:r>
            <a:r>
              <a:rPr lang="fr-FR" dirty="0" err="1" smtClean="0"/>
              <a:t>xlsx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Lire et Ã©crire des fichiers Excel avec le logiciel R, package xl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7711"/>
            <a:ext cx="40767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XSLX est ultra simple</a:t>
            </a:r>
          </a:p>
          <a:p>
            <a:pPr marL="457200" lvl="1" indent="0">
              <a:buNone/>
            </a:pPr>
            <a:r>
              <a:rPr lang="fr-FR" dirty="0" err="1" smtClean="0"/>
              <a:t>library</a:t>
            </a:r>
            <a:r>
              <a:rPr lang="fr-FR" dirty="0" smtClean="0"/>
              <a:t>(</a:t>
            </a:r>
            <a:r>
              <a:rPr lang="fr-FR" dirty="0" err="1" smtClean="0"/>
              <a:t>xlsx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fr-FR" dirty="0" smtClean="0"/>
              <a:t>file </a:t>
            </a:r>
            <a:r>
              <a:rPr lang="fr-FR" dirty="0"/>
              <a:t>&lt;- </a:t>
            </a:r>
            <a:r>
              <a:rPr lang="fr-FR" dirty="0" err="1"/>
              <a:t>system.file</a:t>
            </a:r>
            <a:r>
              <a:rPr lang="fr-FR" dirty="0"/>
              <a:t>("tests", </a:t>
            </a:r>
            <a:r>
              <a:rPr lang="fr-FR" dirty="0" smtClean="0"/>
              <a:t>"my.xlsx</a:t>
            </a:r>
            <a:r>
              <a:rPr lang="fr-FR" dirty="0"/>
              <a:t>", package = "</a:t>
            </a:r>
            <a:r>
              <a:rPr lang="fr-FR" dirty="0" err="1"/>
              <a:t>xlsx</a:t>
            </a:r>
            <a:r>
              <a:rPr lang="fr-FR" dirty="0" smtClean="0"/>
              <a:t>")</a:t>
            </a:r>
          </a:p>
          <a:p>
            <a:pPr marL="457200" lvl="1" indent="0">
              <a:buNone/>
            </a:pPr>
            <a:r>
              <a:rPr lang="fr-FR" dirty="0" err="1" smtClean="0"/>
              <a:t>res</a:t>
            </a:r>
            <a:r>
              <a:rPr lang="fr-FR" dirty="0" smtClean="0"/>
              <a:t> </a:t>
            </a:r>
            <a:r>
              <a:rPr lang="fr-FR" dirty="0"/>
              <a:t>&lt;- read.xlsx(file, 1</a:t>
            </a:r>
            <a:r>
              <a:rPr lang="fr-FR" dirty="0" smtClean="0"/>
              <a:t>)</a:t>
            </a:r>
          </a:p>
          <a:p>
            <a:r>
              <a:rPr lang="fr-FR" dirty="0" smtClean="0"/>
              <a:t>read.xlsx() lit le fichier file et la feuille n°1</a:t>
            </a:r>
          </a:p>
          <a:p>
            <a:pPr lvl="1"/>
            <a:r>
              <a:rPr lang="fr-FR" dirty="0" smtClean="0"/>
              <a:t>Renvoie 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3074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6" y="4170806"/>
            <a:ext cx="39814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46" y="4437112"/>
            <a:ext cx="473195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</a:p>
          <a:p>
            <a:pPr lvl="1"/>
            <a:r>
              <a:rPr lang="fr-FR" dirty="0" smtClean="0"/>
              <a:t>Ecrit un </a:t>
            </a:r>
            <a:r>
              <a:rPr lang="fr-FR" dirty="0" err="1" smtClean="0"/>
              <a:t>DataFrame</a:t>
            </a:r>
            <a:r>
              <a:rPr lang="fr-FR" dirty="0" smtClean="0"/>
              <a:t> dans une feuille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636912"/>
            <a:ext cx="3965372" cy="864096"/>
          </a:xfrm>
          <a:prstGeom prst="rect">
            <a:avLst/>
          </a:prstGeom>
        </p:spPr>
      </p:pic>
      <p:pic>
        <p:nvPicPr>
          <p:cNvPr id="4098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90" y="3849914"/>
            <a:ext cx="39814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3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de plusieurs feuilles</a:t>
            </a:r>
          </a:p>
          <a:p>
            <a:pPr lvl="1"/>
            <a:r>
              <a:rPr lang="fr-FR" dirty="0" smtClean="0"/>
              <a:t>Argument append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5029482" cy="2160240"/>
          </a:xfrm>
          <a:prstGeom prst="rect">
            <a:avLst/>
          </a:prstGeom>
        </p:spPr>
      </p:pic>
      <p:pic>
        <p:nvPicPr>
          <p:cNvPr id="5122" name="Picture 2" descr="Lire et Ã©crire des fichiers Excel avec le logiciel R et le package xl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09" y="4171949"/>
            <a:ext cx="4981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627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5437</TotalTime>
  <Words>309</Words>
  <Application>Microsoft Office PowerPoint</Application>
  <PresentationFormat>Affichage à l'écran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RData</vt:lpstr>
      <vt:lpstr>CSV</vt:lpstr>
      <vt:lpstr>CSV</vt:lpstr>
      <vt:lpstr>Package</vt:lpstr>
      <vt:lpstr>Excel</vt:lpstr>
      <vt:lpstr>XSLX</vt:lpstr>
      <vt:lpstr>XSLX</vt:lpstr>
      <vt:lpstr>XSLX</vt:lpstr>
      <vt:lpstr>JSON</vt:lpstr>
      <vt:lpstr>jsonlite</vt:lpstr>
      <vt:lpstr>SQL</vt:lpstr>
      <vt:lpstr>RSqlite</vt:lpstr>
      <vt:lpstr>SQL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318</cp:revision>
  <dcterms:created xsi:type="dcterms:W3CDTF">2000-04-10T19:33:12Z</dcterms:created>
  <dcterms:modified xsi:type="dcterms:W3CDTF">2019-01-09T09:31:30Z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