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0"/>
  </p:notesMasterIdLst>
  <p:handoutMasterIdLst>
    <p:handoutMasterId r:id="rId41"/>
  </p:handoutMasterIdLst>
  <p:sldIdLst>
    <p:sldId id="264" r:id="rId2"/>
    <p:sldId id="266" r:id="rId3"/>
    <p:sldId id="312" r:id="rId4"/>
    <p:sldId id="313" r:id="rId5"/>
    <p:sldId id="321" r:id="rId6"/>
    <p:sldId id="314" r:id="rId7"/>
    <p:sldId id="315" r:id="rId8"/>
    <p:sldId id="316" r:id="rId9"/>
    <p:sldId id="317" r:id="rId10"/>
    <p:sldId id="267" r:id="rId11"/>
    <p:sldId id="268" r:id="rId12"/>
    <p:sldId id="269" r:id="rId13"/>
    <p:sldId id="270" r:id="rId14"/>
    <p:sldId id="272" r:id="rId15"/>
    <p:sldId id="274" r:id="rId16"/>
    <p:sldId id="275"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11" r:id="rId36"/>
    <p:sldId id="318" r:id="rId37"/>
    <p:sldId id="319" r:id="rId38"/>
    <p:sldId id="320" r:id="rId39"/>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70" d="100"/>
          <a:sy n="70" d="100"/>
        </p:scale>
        <p:origin x="13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smtClean="0"/>
              <a:t>R</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smtClean="0"/>
              <a:t>Chapitre 12</a:t>
            </a:r>
          </a:p>
          <a:p>
            <a:pPr eaLnBrk="1" hangingPunct="1"/>
            <a:r>
              <a:rPr lang="fr-FR" altLang="fr-FR" dirty="0" smtClean="0"/>
              <a:t>Machine Learning</a:t>
            </a:r>
          </a:p>
          <a:p>
            <a:pPr eaLnBrk="1" hangingPunct="1"/>
            <a:r>
              <a:rPr lang="fr-FR" altLang="fr-FR" dirty="0" smtClean="0"/>
              <a:t>www.CyrilVincent.com</a:t>
            </a:r>
          </a:p>
        </p:txBody>
      </p:sp>
      <p:pic>
        <p:nvPicPr>
          <p:cNvPr id="1026" name="Picture 2"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1268760"/>
            <a:ext cx="3048273" cy="2362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a:t>
            </a:r>
            <a:r>
              <a:rPr lang="fr-FR" baseline="30000" dirty="0" smtClean="0"/>
              <a:t>ère</a:t>
            </a:r>
            <a:r>
              <a:rPr lang="fr-FR" dirty="0" smtClean="0"/>
              <a:t> étape</a:t>
            </a:r>
            <a:endParaRPr lang="fr-FR" dirty="0"/>
          </a:p>
        </p:txBody>
      </p:sp>
      <p:sp>
        <p:nvSpPr>
          <p:cNvPr id="3" name="Espace réservé du contenu 2"/>
          <p:cNvSpPr>
            <a:spLocks noGrp="1"/>
          </p:cNvSpPr>
          <p:nvPr>
            <p:ph idx="1"/>
          </p:nvPr>
        </p:nvSpPr>
        <p:spPr/>
        <p:txBody>
          <a:bodyPr/>
          <a:lstStyle/>
          <a:p>
            <a:r>
              <a:rPr lang="fr-FR" dirty="0" smtClean="0"/>
              <a:t>Trouver les données</a:t>
            </a:r>
          </a:p>
          <a:p>
            <a:pPr lvl="1"/>
            <a:r>
              <a:rPr lang="fr-FR" dirty="0" smtClean="0"/>
              <a:t>Mise à disposition d’un data </a:t>
            </a:r>
            <a:r>
              <a:rPr lang="fr-FR" dirty="0" err="1" smtClean="0"/>
              <a:t>lake</a:t>
            </a:r>
            <a:r>
              <a:rPr lang="fr-FR" dirty="0" smtClean="0"/>
              <a:t> ou d’un data </a:t>
            </a:r>
            <a:r>
              <a:rPr lang="fr-FR" dirty="0" err="1" smtClean="0"/>
              <a:t>mart</a:t>
            </a:r>
            <a:endParaRPr lang="fr-FR" dirty="0" smtClean="0"/>
          </a:p>
          <a:p>
            <a:r>
              <a:rPr lang="fr-FR" dirty="0" smtClean="0"/>
              <a:t>Le jeu de donnée utilisé en machine </a:t>
            </a:r>
            <a:r>
              <a:rPr lang="fr-FR" dirty="0" err="1" smtClean="0"/>
              <a:t>learning</a:t>
            </a:r>
            <a:r>
              <a:rPr lang="fr-FR" dirty="0" smtClean="0"/>
              <a:t> s’appel le </a:t>
            </a:r>
            <a:r>
              <a:rPr lang="fr-FR" dirty="0" err="1" smtClean="0"/>
              <a:t>Dataset</a:t>
            </a:r>
            <a:endParaRPr lang="fr-FR" dirty="0" smtClean="0"/>
          </a:p>
        </p:txBody>
      </p:sp>
    </p:spTree>
    <p:extLst>
      <p:ext uri="{BB962C8B-B14F-4D97-AF65-F5344CB8AC3E}">
        <p14:creationId xmlns:p14="http://schemas.microsoft.com/office/powerpoint/2010/main" val="1845482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But</a:t>
            </a:r>
            <a:endParaRPr lang="fr-FR" dirty="0"/>
          </a:p>
        </p:txBody>
      </p:sp>
      <p:sp>
        <p:nvSpPr>
          <p:cNvPr id="3" name="Espace réservé du contenu 2"/>
          <p:cNvSpPr>
            <a:spLocks noGrp="1"/>
          </p:cNvSpPr>
          <p:nvPr>
            <p:ph idx="1"/>
          </p:nvPr>
        </p:nvSpPr>
        <p:spPr/>
        <p:txBody>
          <a:bodyPr/>
          <a:lstStyle/>
          <a:p>
            <a:r>
              <a:rPr lang="fr-FR" dirty="0"/>
              <a:t>En machine </a:t>
            </a:r>
            <a:r>
              <a:rPr lang="fr-FR" dirty="0" err="1"/>
              <a:t>learning</a:t>
            </a:r>
            <a:r>
              <a:rPr lang="fr-FR" dirty="0"/>
              <a:t> et en data science plus généralement, l'objectif est de trouver un modèle </a:t>
            </a:r>
            <a:r>
              <a:rPr lang="fr-FR" dirty="0" smtClean="0"/>
              <a:t>du </a:t>
            </a:r>
            <a:r>
              <a:rPr lang="fr-FR" dirty="0"/>
              <a:t>phénomène à l'origine des </a:t>
            </a:r>
            <a:r>
              <a:rPr lang="fr-FR" dirty="0" smtClean="0"/>
              <a:t>données</a:t>
            </a:r>
          </a:p>
          <a:p>
            <a:r>
              <a:rPr lang="fr-FR" dirty="0" smtClean="0"/>
              <a:t>C'est </a:t>
            </a:r>
            <a:r>
              <a:rPr lang="fr-FR" dirty="0"/>
              <a:t>à dire qu'on considère que chaque donnée observée est l'expression d'une variable aléatoire générée par une distribution de </a:t>
            </a:r>
            <a:r>
              <a:rPr lang="fr-FR" dirty="0" smtClean="0"/>
              <a:t>probabilité</a:t>
            </a:r>
          </a:p>
          <a:p>
            <a:pPr lvl="1"/>
            <a:r>
              <a:rPr lang="fr-FR" smtClean="0"/>
              <a:t>Par exemple les sondages</a:t>
            </a:r>
            <a:endParaRPr lang="fr-FR" dirty="0"/>
          </a:p>
        </p:txBody>
      </p:sp>
    </p:spTree>
    <p:extLst>
      <p:ext uri="{BB962C8B-B14F-4D97-AF65-F5344CB8AC3E}">
        <p14:creationId xmlns:p14="http://schemas.microsoft.com/office/powerpoint/2010/main" val="1357953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sp>
        <p:nvSpPr>
          <p:cNvPr id="3" name="Espace réservé du contenu 2"/>
          <p:cNvSpPr>
            <a:spLocks noGrp="1"/>
          </p:cNvSpPr>
          <p:nvPr>
            <p:ph idx="1"/>
          </p:nvPr>
        </p:nvSpPr>
        <p:spPr/>
        <p:txBody>
          <a:bodyPr/>
          <a:lstStyle/>
          <a:p>
            <a:r>
              <a:rPr lang="fr-FR" dirty="0" smtClean="0"/>
              <a:t>Imaginez </a:t>
            </a:r>
            <a:r>
              <a:rPr lang="fr-FR" dirty="0"/>
              <a:t>que vous voulez savoir si vous payez trop cher votre </a:t>
            </a:r>
            <a:r>
              <a:rPr lang="fr-FR" dirty="0" smtClean="0"/>
              <a:t>loyer</a:t>
            </a:r>
          </a:p>
          <a:p>
            <a:r>
              <a:rPr lang="fr-FR" dirty="0" smtClean="0"/>
              <a:t>Vous </a:t>
            </a:r>
            <a:r>
              <a:rPr lang="fr-FR" dirty="0"/>
              <a:t>avez récupéré sur un site de location une trentaine de prix des locations disponibles, ainsi que la surface associée</a:t>
            </a:r>
          </a:p>
        </p:txBody>
      </p:sp>
      <p:pic>
        <p:nvPicPr>
          <p:cNvPr id="4" name="Image 3"/>
          <p:cNvPicPr>
            <a:picLocks noChangeAspect="1"/>
          </p:cNvPicPr>
          <p:nvPr/>
        </p:nvPicPr>
        <p:blipFill>
          <a:blip r:embed="rId2"/>
          <a:stretch>
            <a:fillRect/>
          </a:stretch>
        </p:blipFill>
        <p:spPr>
          <a:xfrm>
            <a:off x="4932040" y="4149080"/>
            <a:ext cx="2809875" cy="2038350"/>
          </a:xfrm>
          <a:prstGeom prst="rect">
            <a:avLst/>
          </a:prstGeom>
        </p:spPr>
      </p:pic>
    </p:spTree>
    <p:extLst>
      <p:ext uri="{BB962C8B-B14F-4D97-AF65-F5344CB8AC3E}">
        <p14:creationId xmlns:p14="http://schemas.microsoft.com/office/powerpoint/2010/main" val="3897869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Graphique</a:t>
            </a:r>
            <a:endParaRPr lang="fr-FR" dirty="0"/>
          </a:p>
        </p:txBody>
      </p:sp>
      <p:sp>
        <p:nvSpPr>
          <p:cNvPr id="3" name="Espace réservé du contenu 2"/>
          <p:cNvSpPr>
            <a:spLocks noGrp="1"/>
          </p:cNvSpPr>
          <p:nvPr>
            <p:ph idx="1"/>
          </p:nvPr>
        </p:nvSpPr>
        <p:spPr/>
        <p:txBody>
          <a:bodyPr/>
          <a:lstStyle/>
          <a:p>
            <a:r>
              <a:rPr lang="fr-FR" dirty="0" smtClean="0"/>
              <a:t>Surface / Loyer</a:t>
            </a:r>
            <a:endParaRPr lang="fr-FR" dirty="0"/>
          </a:p>
        </p:txBody>
      </p:sp>
      <p:pic>
        <p:nvPicPr>
          <p:cNvPr id="1028" name="Picture 4" descr="Le loyer mensuel en fonction de la surface du lo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60848"/>
            <a:ext cx="5688632" cy="393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770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Régression linéaire</a:t>
            </a:r>
            <a:endParaRPr lang="fr-FR" dirty="0"/>
          </a:p>
        </p:txBody>
      </p:sp>
      <p:sp>
        <p:nvSpPr>
          <p:cNvPr id="3" name="Espace réservé du contenu 2"/>
          <p:cNvSpPr>
            <a:spLocks noGrp="1"/>
          </p:cNvSpPr>
          <p:nvPr>
            <p:ph idx="1"/>
          </p:nvPr>
        </p:nvSpPr>
        <p:spPr/>
        <p:txBody>
          <a:bodyPr/>
          <a:lstStyle/>
          <a:p>
            <a:r>
              <a:rPr lang="fr-FR" dirty="0" smtClean="0"/>
              <a:t>Notre exemple montre une régression linéaire</a:t>
            </a:r>
          </a:p>
          <a:p>
            <a:endParaRPr lang="fr-FR" dirty="0"/>
          </a:p>
        </p:txBody>
      </p:sp>
      <p:pic>
        <p:nvPicPr>
          <p:cNvPr id="2056" name="Picture 8" descr="la droite de régression correspondant à la modélisation statistique du nuage de po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1" y="2420888"/>
            <a:ext cx="5212067" cy="3648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330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Classification</a:t>
            </a:r>
            <a:endParaRPr lang="fr-FR" dirty="0"/>
          </a:p>
        </p:txBody>
      </p:sp>
      <p:sp>
        <p:nvSpPr>
          <p:cNvPr id="3" name="Espace réservé du contenu 2"/>
          <p:cNvSpPr>
            <a:spLocks noGrp="1"/>
          </p:cNvSpPr>
          <p:nvPr>
            <p:ph idx="1"/>
          </p:nvPr>
        </p:nvSpPr>
        <p:spPr/>
        <p:txBody>
          <a:bodyPr/>
          <a:lstStyle/>
          <a:p>
            <a:r>
              <a:rPr lang="fr-FR" dirty="0"/>
              <a:t>Une autre distinction qui vous aidera dans le choix d'un algorithme de machine </a:t>
            </a:r>
            <a:r>
              <a:rPr lang="fr-FR" dirty="0" err="1"/>
              <a:t>learning</a:t>
            </a:r>
            <a:r>
              <a:rPr lang="fr-FR" dirty="0"/>
              <a:t> est le type de sortie que l'on attend de notre </a:t>
            </a:r>
            <a:r>
              <a:rPr lang="fr-FR" dirty="0" smtClean="0"/>
              <a:t>programme</a:t>
            </a:r>
          </a:p>
          <a:p>
            <a:pPr lvl="1"/>
            <a:r>
              <a:rPr lang="fr-FR" dirty="0" smtClean="0"/>
              <a:t>Est-ce </a:t>
            </a:r>
            <a:r>
              <a:rPr lang="fr-FR" dirty="0"/>
              <a:t>une valeur continue (un </a:t>
            </a:r>
            <a:r>
              <a:rPr lang="fr-FR" dirty="0" smtClean="0"/>
              <a:t>nombre)</a:t>
            </a:r>
          </a:p>
          <a:p>
            <a:pPr lvl="1"/>
            <a:r>
              <a:rPr lang="fr-FR" dirty="0" smtClean="0"/>
              <a:t>ou </a:t>
            </a:r>
            <a:r>
              <a:rPr lang="fr-FR" dirty="0"/>
              <a:t>bien une valeur discrète (une catégorie) </a:t>
            </a:r>
            <a:r>
              <a:rPr lang="fr-FR" dirty="0" smtClean="0"/>
              <a:t>?</a:t>
            </a:r>
          </a:p>
          <a:p>
            <a:r>
              <a:rPr lang="fr-FR" dirty="0" smtClean="0"/>
              <a:t>Le </a:t>
            </a:r>
            <a:r>
              <a:rPr lang="fr-FR" dirty="0"/>
              <a:t>premier cas est appelé une régression, le second une classification</a:t>
            </a:r>
          </a:p>
        </p:txBody>
      </p:sp>
      <p:pic>
        <p:nvPicPr>
          <p:cNvPr id="1026" name="Picture 2" descr="Illustration de la différence entre régression et classif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591645"/>
            <a:ext cx="428625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247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Trouver le bon modèle</a:t>
            </a:r>
            <a:endParaRPr lang="fr-FR" dirty="0"/>
          </a:p>
        </p:txBody>
      </p:sp>
      <p:sp>
        <p:nvSpPr>
          <p:cNvPr id="3" name="Espace réservé du contenu 2"/>
          <p:cNvSpPr>
            <a:spLocks noGrp="1"/>
          </p:cNvSpPr>
          <p:nvPr>
            <p:ph idx="1"/>
          </p:nvPr>
        </p:nvSpPr>
        <p:spPr/>
        <p:txBody>
          <a:bodyPr/>
          <a:lstStyle/>
          <a:p>
            <a:r>
              <a:rPr lang="fr-FR" dirty="0"/>
              <a:t>Pour résumer, le travail de modélisation consiste à trouver le bon modèle statistique </a:t>
            </a:r>
            <a:r>
              <a:rPr lang="fr-FR" dirty="0" smtClean="0"/>
              <a:t>qui </a:t>
            </a:r>
            <a:r>
              <a:rPr lang="fr-FR" dirty="0"/>
              <a:t>colle le mieux aux données </a:t>
            </a:r>
            <a:r>
              <a:rPr lang="fr-FR" dirty="0" smtClean="0"/>
              <a:t>d'exemple</a:t>
            </a:r>
          </a:p>
          <a:p>
            <a:r>
              <a:rPr lang="fr-FR" dirty="0" smtClean="0"/>
              <a:t>Le </a:t>
            </a:r>
            <a:r>
              <a:rPr lang="fr-FR" dirty="0"/>
              <a:t>machine </a:t>
            </a:r>
            <a:r>
              <a:rPr lang="fr-FR" dirty="0" err="1"/>
              <a:t>learning</a:t>
            </a:r>
            <a:r>
              <a:rPr lang="fr-FR" dirty="0"/>
              <a:t> en particulier intervient pour trouver ce modèle de manière </a:t>
            </a:r>
            <a:r>
              <a:rPr lang="fr-FR" dirty="0" smtClean="0"/>
              <a:t>automatisée</a:t>
            </a:r>
          </a:p>
          <a:p>
            <a:r>
              <a:rPr lang="fr-FR" dirty="0" smtClean="0"/>
              <a:t>Problème du quartet d’</a:t>
            </a:r>
            <a:r>
              <a:rPr lang="fr-FR" dirty="0" err="1" smtClean="0"/>
              <a:t>Ascombe</a:t>
            </a:r>
            <a:endParaRPr lang="fr-FR" dirty="0"/>
          </a:p>
        </p:txBody>
      </p:sp>
    </p:spTree>
    <p:extLst>
      <p:ext uri="{BB962C8B-B14F-4D97-AF65-F5344CB8AC3E}">
        <p14:creationId xmlns:p14="http://schemas.microsoft.com/office/powerpoint/2010/main" val="227056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Apprentissage</a:t>
            </a:r>
            <a:endParaRPr lang="fr-FR" dirty="0"/>
          </a:p>
        </p:txBody>
      </p:sp>
      <p:sp>
        <p:nvSpPr>
          <p:cNvPr id="3" name="Espace réservé du contenu 2"/>
          <p:cNvSpPr>
            <a:spLocks noGrp="1"/>
          </p:cNvSpPr>
          <p:nvPr>
            <p:ph idx="1"/>
          </p:nvPr>
        </p:nvSpPr>
        <p:spPr/>
        <p:txBody>
          <a:bodyPr/>
          <a:lstStyle/>
          <a:p>
            <a:r>
              <a:rPr lang="fr-FR" dirty="0"/>
              <a:t>En machine </a:t>
            </a:r>
            <a:r>
              <a:rPr lang="fr-FR" dirty="0" err="1"/>
              <a:t>learning</a:t>
            </a:r>
            <a:r>
              <a:rPr lang="fr-FR" dirty="0"/>
              <a:t>, l'idée est que l'algorithme construise une "représentation interne" tout seul afin de pouvoir effectuer la tâche qui lui est demandée (prédiction, identification, </a:t>
            </a:r>
            <a:r>
              <a:rPr lang="fr-FR" dirty="0" err="1" smtClean="0"/>
              <a:t>etc</a:t>
            </a:r>
            <a:r>
              <a:rPr lang="fr-FR" dirty="0" smtClean="0"/>
              <a:t>)</a:t>
            </a:r>
          </a:p>
          <a:p>
            <a:r>
              <a:rPr lang="fr-FR" dirty="0" smtClean="0"/>
              <a:t>L’être humain est quasiment incapable d’écrire l’algorithme</a:t>
            </a:r>
          </a:p>
          <a:p>
            <a:r>
              <a:rPr lang="fr-FR" dirty="0" smtClean="0"/>
              <a:t>Pour </a:t>
            </a:r>
            <a:r>
              <a:rPr lang="fr-FR" dirty="0"/>
              <a:t>cela, il va d'abord falloir lui entrer un jeu de données d'exemples afin qu'il puisse s'entraîner et s'améliorer, d'où le mot </a:t>
            </a:r>
            <a:r>
              <a:rPr lang="fr-FR" dirty="0" smtClean="0"/>
              <a:t>apprentissage</a:t>
            </a:r>
          </a:p>
          <a:p>
            <a:r>
              <a:rPr lang="fr-FR" dirty="0" smtClean="0"/>
              <a:t>Ce </a:t>
            </a:r>
            <a:r>
              <a:rPr lang="fr-FR" dirty="0"/>
              <a:t>jeu de données s'appelle le </a:t>
            </a:r>
            <a:r>
              <a:rPr lang="fr-FR" dirty="0" smtClean="0"/>
              <a:t>training set</a:t>
            </a:r>
          </a:p>
          <a:p>
            <a:endParaRPr lang="fr-FR" dirty="0"/>
          </a:p>
        </p:txBody>
      </p:sp>
    </p:spTree>
    <p:extLst>
      <p:ext uri="{BB962C8B-B14F-4D97-AF65-F5344CB8AC3E}">
        <p14:creationId xmlns:p14="http://schemas.microsoft.com/office/powerpoint/2010/main" val="1949855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pic>
        <p:nvPicPr>
          <p:cNvPr id="6146" name="Picture 2" descr="Un exemple de jeu de données classique (appelé CIFAR-10) qui permet d'entraîner un modèle de machine learn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0716" y="1156209"/>
            <a:ext cx="6697627" cy="5177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62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Workflow</a:t>
            </a:r>
            <a:endParaRPr lang="fr-FR" dirty="0"/>
          </a:p>
        </p:txBody>
      </p:sp>
      <p:pic>
        <p:nvPicPr>
          <p:cNvPr id="7170" name="Picture 2" descr="Un détail de des deux phases du process de machine learn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268760"/>
            <a:ext cx="6902073" cy="4678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573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Machine Learning</a:t>
            </a:r>
            <a:endParaRPr lang="fr-FR" dirty="0"/>
          </a:p>
        </p:txBody>
      </p:sp>
      <p:pic>
        <p:nvPicPr>
          <p:cNvPr id="4" name="Picture 2" descr="https://thinkr.fr/wp-content/uploads/machine-learning-me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819" y="1340768"/>
            <a:ext cx="8376865" cy="4188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415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Notre travail</a:t>
            </a:r>
            <a:endParaRPr lang="fr-FR" dirty="0"/>
          </a:p>
        </p:txBody>
      </p:sp>
      <p:sp>
        <p:nvSpPr>
          <p:cNvPr id="3" name="Espace réservé du contenu 2"/>
          <p:cNvSpPr>
            <a:spLocks noGrp="1"/>
          </p:cNvSpPr>
          <p:nvPr>
            <p:ph idx="1"/>
          </p:nvPr>
        </p:nvSpPr>
        <p:spPr/>
        <p:txBody>
          <a:bodyPr/>
          <a:lstStyle/>
          <a:p>
            <a:r>
              <a:rPr lang="fr-FR" dirty="0"/>
              <a:t>L</a:t>
            </a:r>
            <a:r>
              <a:rPr lang="fr-FR" dirty="0" smtClean="0"/>
              <a:t>e </a:t>
            </a:r>
            <a:r>
              <a:rPr lang="fr-FR" dirty="0"/>
              <a:t>travail du data </a:t>
            </a:r>
            <a:r>
              <a:rPr lang="fr-FR" dirty="0" err="1"/>
              <a:t>scientist</a:t>
            </a:r>
            <a:r>
              <a:rPr lang="fr-FR" dirty="0"/>
              <a:t> en machine </a:t>
            </a:r>
            <a:r>
              <a:rPr lang="fr-FR" dirty="0" err="1"/>
              <a:t>learning</a:t>
            </a:r>
            <a:r>
              <a:rPr lang="fr-FR" dirty="0"/>
              <a:t> consiste à sélectionner les bonnes données test, choisir et entraîner le bon algorithme en vérifiant grâce à l'analyse d'erreurs que le modèle devient de plus en plus performant et </a:t>
            </a:r>
            <a:r>
              <a:rPr lang="fr-FR" dirty="0" smtClean="0"/>
              <a:t>robuste</a:t>
            </a:r>
          </a:p>
          <a:p>
            <a:r>
              <a:rPr lang="fr-FR" dirty="0" smtClean="0"/>
              <a:t>Si </a:t>
            </a:r>
            <a:r>
              <a:rPr lang="fr-FR" dirty="0"/>
              <a:t>les performances s'améliorent lorsqu'on lui fourni les données d'entraînement, on dit alors que la machine "apprend".</a:t>
            </a:r>
          </a:p>
          <a:p>
            <a:r>
              <a:rPr lang="fr-FR" dirty="0" smtClean="0"/>
              <a:t>Le </a:t>
            </a:r>
            <a:r>
              <a:rPr lang="fr-FR" dirty="0"/>
              <a:t>data </a:t>
            </a:r>
            <a:r>
              <a:rPr lang="fr-FR" dirty="0" err="1"/>
              <a:t>scientist</a:t>
            </a:r>
            <a:r>
              <a:rPr lang="fr-FR" dirty="0"/>
              <a:t> peut ensuite </a:t>
            </a:r>
            <a:r>
              <a:rPr lang="fr-FR" dirty="0" smtClean="0"/>
              <a:t>déployer le modèle </a:t>
            </a:r>
            <a:r>
              <a:rPr lang="fr-FR" dirty="0"/>
              <a:t>afin qu'il traite de nouvelles données, pour accomplir la tâche </a:t>
            </a:r>
            <a:r>
              <a:rPr lang="fr-FR" dirty="0" smtClean="0"/>
              <a:t>(prédiction</a:t>
            </a:r>
            <a:r>
              <a:rPr lang="fr-FR" smtClean="0"/>
              <a:t>, décision, ...).</a:t>
            </a:r>
            <a:endParaRPr lang="fr-FR" dirty="0"/>
          </a:p>
        </p:txBody>
      </p:sp>
    </p:spTree>
    <p:extLst>
      <p:ext uri="{BB962C8B-B14F-4D97-AF65-F5344CB8AC3E}">
        <p14:creationId xmlns:p14="http://schemas.microsoft.com/office/powerpoint/2010/main" val="1793512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L'algorithme </a:t>
            </a:r>
            <a:r>
              <a:rPr lang="fr-FR" dirty="0" smtClean="0"/>
              <a:t>d'apprentissage</a:t>
            </a:r>
            <a:endParaRPr lang="fr-FR" dirty="0"/>
          </a:p>
        </p:txBody>
      </p:sp>
      <p:sp>
        <p:nvSpPr>
          <p:cNvPr id="3" name="Espace réservé du contenu 2"/>
          <p:cNvSpPr>
            <a:spLocks noGrp="1"/>
          </p:cNvSpPr>
          <p:nvPr>
            <p:ph idx="1"/>
          </p:nvPr>
        </p:nvSpPr>
        <p:spPr/>
        <p:txBody>
          <a:bodyPr/>
          <a:lstStyle/>
          <a:p>
            <a:r>
              <a:rPr lang="fr-FR" dirty="0"/>
              <a:t>L'algorithme d'apprentissage constitue la méthode avec laquelle le modèle statistique va se paramétrer à partir des données </a:t>
            </a:r>
            <a:r>
              <a:rPr lang="fr-FR" dirty="0" smtClean="0"/>
              <a:t>d'exemple</a:t>
            </a:r>
          </a:p>
          <a:p>
            <a:pPr lvl="1"/>
            <a:r>
              <a:rPr lang="fr-FR" dirty="0" smtClean="0"/>
              <a:t>Il </a:t>
            </a:r>
            <a:r>
              <a:rPr lang="fr-FR" dirty="0"/>
              <a:t>existe de nombreux algorithmes différents </a:t>
            </a:r>
            <a:r>
              <a:rPr lang="fr-FR" dirty="0" smtClean="0"/>
              <a:t>!</a:t>
            </a:r>
          </a:p>
          <a:p>
            <a:pPr lvl="1"/>
            <a:r>
              <a:rPr lang="fr-FR" dirty="0" smtClean="0"/>
              <a:t>On </a:t>
            </a:r>
            <a:r>
              <a:rPr lang="fr-FR" dirty="0"/>
              <a:t>choisira un type d'algorithme particulier en fonction du type de tâche que l'on souhaite accomplir et du type de données dont on </a:t>
            </a:r>
            <a:r>
              <a:rPr lang="fr-FR" dirty="0" smtClean="0"/>
              <a:t>dispose</a:t>
            </a:r>
            <a:endParaRPr lang="fr-FR" dirty="0"/>
          </a:p>
        </p:txBody>
      </p:sp>
    </p:spTree>
    <p:extLst>
      <p:ext uri="{BB962C8B-B14F-4D97-AF65-F5344CB8AC3E}">
        <p14:creationId xmlns:p14="http://schemas.microsoft.com/office/powerpoint/2010/main" val="3964307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Exemples</a:t>
            </a:r>
            <a:endParaRPr lang="fr-FR" dirty="0"/>
          </a:p>
        </p:txBody>
      </p:sp>
      <p:sp>
        <p:nvSpPr>
          <p:cNvPr id="3" name="Espace réservé du contenu 2"/>
          <p:cNvSpPr>
            <a:spLocks noGrp="1"/>
          </p:cNvSpPr>
          <p:nvPr>
            <p:ph idx="1"/>
          </p:nvPr>
        </p:nvSpPr>
        <p:spPr/>
        <p:txBody>
          <a:bodyPr/>
          <a:lstStyle/>
          <a:p>
            <a:r>
              <a:rPr lang="fr-FR" dirty="0"/>
              <a:t>Quelques exemples d'algorithmes de machine </a:t>
            </a:r>
            <a:r>
              <a:rPr lang="fr-FR" dirty="0" err="1"/>
              <a:t>learning</a:t>
            </a:r>
            <a:r>
              <a:rPr lang="fr-FR" dirty="0"/>
              <a:t>, dont vous avez peut-être déjà entendu parler :</a:t>
            </a:r>
          </a:p>
          <a:p>
            <a:pPr lvl="1"/>
            <a:r>
              <a:rPr lang="fr-FR" dirty="0" smtClean="0"/>
              <a:t>La </a:t>
            </a:r>
            <a:r>
              <a:rPr lang="fr-FR" dirty="0"/>
              <a:t>régression linéaire</a:t>
            </a:r>
          </a:p>
          <a:p>
            <a:pPr lvl="1"/>
            <a:r>
              <a:rPr lang="fr-FR" dirty="0" err="1"/>
              <a:t>K-nn</a:t>
            </a:r>
            <a:endParaRPr lang="fr-FR" dirty="0"/>
          </a:p>
          <a:p>
            <a:pPr lvl="1"/>
            <a:r>
              <a:rPr lang="fr-FR" dirty="0"/>
              <a:t>Les Support </a:t>
            </a:r>
            <a:r>
              <a:rPr lang="fr-FR" dirty="0" err="1"/>
              <a:t>Vector</a:t>
            </a:r>
            <a:r>
              <a:rPr lang="fr-FR" dirty="0"/>
              <a:t> Machine (SVM)</a:t>
            </a:r>
          </a:p>
          <a:p>
            <a:pPr lvl="1"/>
            <a:r>
              <a:rPr lang="fr-FR" dirty="0"/>
              <a:t>Les réseaux de neurones</a:t>
            </a:r>
          </a:p>
          <a:p>
            <a:pPr lvl="1"/>
            <a:r>
              <a:rPr lang="fr-FR" dirty="0"/>
              <a:t>Les </a:t>
            </a:r>
            <a:r>
              <a:rPr lang="fr-FR" dirty="0" err="1"/>
              <a:t>random</a:t>
            </a:r>
            <a:r>
              <a:rPr lang="fr-FR" dirty="0"/>
              <a:t> </a:t>
            </a:r>
            <a:r>
              <a:rPr lang="fr-FR" dirty="0" err="1"/>
              <a:t>forests</a:t>
            </a:r>
            <a:endParaRPr lang="fr-FR" dirty="0"/>
          </a:p>
          <a:p>
            <a:pPr lvl="1"/>
            <a:r>
              <a:rPr lang="fr-FR" dirty="0"/>
              <a:t>etc.</a:t>
            </a:r>
          </a:p>
        </p:txBody>
      </p:sp>
    </p:spTree>
    <p:extLst>
      <p:ext uri="{BB962C8B-B14F-4D97-AF65-F5344CB8AC3E}">
        <p14:creationId xmlns:p14="http://schemas.microsoft.com/office/powerpoint/2010/main" val="3598608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Mesure de performance</a:t>
            </a:r>
            <a:endParaRPr lang="fr-FR" dirty="0"/>
          </a:p>
        </p:txBody>
      </p:sp>
      <p:sp>
        <p:nvSpPr>
          <p:cNvPr id="3" name="Espace réservé du contenu 2"/>
          <p:cNvSpPr>
            <a:spLocks noGrp="1"/>
          </p:cNvSpPr>
          <p:nvPr>
            <p:ph idx="1"/>
          </p:nvPr>
        </p:nvSpPr>
        <p:spPr/>
        <p:txBody>
          <a:bodyPr/>
          <a:lstStyle/>
          <a:p>
            <a:r>
              <a:rPr lang="fr-FR" dirty="0"/>
              <a:t>Mesurer les performances fait partie intégrante du travail de modélisation. Il faut en général déterminer une mesure principale, souvent spécifique à la tâche à </a:t>
            </a:r>
            <a:r>
              <a:rPr lang="fr-FR" dirty="0" smtClean="0"/>
              <a:t>accomplir</a:t>
            </a:r>
          </a:p>
          <a:p>
            <a:endParaRPr lang="fr-FR" dirty="0"/>
          </a:p>
        </p:txBody>
      </p:sp>
    </p:spTree>
    <p:extLst>
      <p:ext uri="{BB962C8B-B14F-4D97-AF65-F5344CB8AC3E}">
        <p14:creationId xmlns:p14="http://schemas.microsoft.com/office/powerpoint/2010/main" val="2082360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sp>
        <p:nvSpPr>
          <p:cNvPr id="3" name="Espace réservé du contenu 2"/>
          <p:cNvSpPr>
            <a:spLocks noGrp="1"/>
          </p:cNvSpPr>
          <p:nvPr>
            <p:ph idx="1"/>
          </p:nvPr>
        </p:nvSpPr>
        <p:spPr/>
        <p:txBody>
          <a:bodyPr/>
          <a:lstStyle/>
          <a:p>
            <a:r>
              <a:rPr lang="fr-FR" sz="2400" dirty="0"/>
              <a:t>Imaginez que vous voulez créer un algorithme de détection de fraudes </a:t>
            </a:r>
            <a:r>
              <a:rPr lang="fr-FR" sz="2400" dirty="0" smtClean="0"/>
              <a:t>bancaires</a:t>
            </a:r>
          </a:p>
          <a:p>
            <a:pPr lvl="1"/>
            <a:r>
              <a:rPr lang="fr-FR" sz="2000" dirty="0" smtClean="0"/>
              <a:t>Vous </a:t>
            </a:r>
            <a:r>
              <a:rPr lang="fr-FR" sz="2000" dirty="0"/>
              <a:t>voulez mesurer à quel point votre programme est </a:t>
            </a:r>
            <a:r>
              <a:rPr lang="fr-FR" sz="2000" dirty="0" smtClean="0"/>
              <a:t>performant</a:t>
            </a:r>
          </a:p>
          <a:p>
            <a:r>
              <a:rPr lang="fr-FR" sz="2400" dirty="0" smtClean="0"/>
              <a:t>Une </a:t>
            </a:r>
            <a:r>
              <a:rPr lang="fr-FR" sz="2400" dirty="0"/>
              <a:t>manière de faire serait de mesurer la proportion totale de transaction détectées comme </a:t>
            </a:r>
            <a:r>
              <a:rPr lang="fr-FR" sz="2400" dirty="0" smtClean="0"/>
              <a:t>fraude</a:t>
            </a:r>
          </a:p>
          <a:p>
            <a:pPr lvl="1"/>
            <a:r>
              <a:rPr lang="fr-FR" sz="2000" dirty="0" smtClean="0"/>
              <a:t>Cependant</a:t>
            </a:r>
            <a:r>
              <a:rPr lang="fr-FR" sz="2000" dirty="0"/>
              <a:t>, on compte ici les transactions qui ne sont pas des fraudes et qui ont quand même été notées comme en étant (appelé "faux positifs</a:t>
            </a:r>
            <a:r>
              <a:rPr lang="fr-FR" sz="2000" dirty="0" smtClean="0"/>
              <a:t>")</a:t>
            </a:r>
          </a:p>
          <a:p>
            <a:pPr lvl="1"/>
            <a:r>
              <a:rPr lang="fr-FR" sz="2000" dirty="0" smtClean="0"/>
              <a:t>Donc</a:t>
            </a:r>
            <a:r>
              <a:rPr lang="fr-FR" sz="2000" dirty="0"/>
              <a:t>, avec ce genre de métriques, on est pas exigeant sur ce type d'erreur que produit notre </a:t>
            </a:r>
            <a:r>
              <a:rPr lang="fr-FR" sz="2000" dirty="0" smtClean="0"/>
              <a:t>algorithme</a:t>
            </a:r>
          </a:p>
          <a:p>
            <a:r>
              <a:rPr lang="fr-FR" sz="2400" dirty="0" smtClean="0"/>
              <a:t>Il </a:t>
            </a:r>
            <a:r>
              <a:rPr lang="fr-FR" sz="2400" dirty="0"/>
              <a:t>faut peut être, utiliser une autre métrique plus pertinente. Par exemple, la précision qui est la proportion de "vraies fraudes" détectées par rapport au total de transactions </a:t>
            </a:r>
            <a:r>
              <a:rPr lang="fr-FR" sz="2400" dirty="0" err="1"/>
              <a:t>flagées</a:t>
            </a:r>
            <a:r>
              <a:rPr lang="fr-FR" sz="2400" dirty="0"/>
              <a:t> comme fraudes</a:t>
            </a:r>
          </a:p>
        </p:txBody>
      </p:sp>
    </p:spTree>
    <p:extLst>
      <p:ext uri="{BB962C8B-B14F-4D97-AF65-F5344CB8AC3E}">
        <p14:creationId xmlns:p14="http://schemas.microsoft.com/office/powerpoint/2010/main" val="3364646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Autre exemple</a:t>
            </a:r>
            <a:endParaRPr lang="fr-FR" dirty="0"/>
          </a:p>
        </p:txBody>
      </p:sp>
      <p:sp>
        <p:nvSpPr>
          <p:cNvPr id="3" name="Espace réservé du contenu 2"/>
          <p:cNvSpPr>
            <a:spLocks noGrp="1"/>
          </p:cNvSpPr>
          <p:nvPr>
            <p:ph idx="1"/>
          </p:nvPr>
        </p:nvSpPr>
        <p:spPr/>
        <p:txBody>
          <a:bodyPr/>
          <a:lstStyle/>
          <a:p>
            <a:r>
              <a:rPr lang="fr-FR" dirty="0" smtClean="0"/>
              <a:t>Dans la détection de maladie comme la méningite le nombre de faux positif n’est pas très important</a:t>
            </a:r>
          </a:p>
          <a:p>
            <a:r>
              <a:rPr lang="fr-FR" dirty="0" smtClean="0"/>
              <a:t>Alors que le nombre de faux négatif est potentiellement mortel</a:t>
            </a:r>
            <a:endParaRPr lang="fr-FR" dirty="0"/>
          </a:p>
        </p:txBody>
      </p:sp>
    </p:spTree>
    <p:extLst>
      <p:ext uri="{BB962C8B-B14F-4D97-AF65-F5344CB8AC3E}">
        <p14:creationId xmlns:p14="http://schemas.microsoft.com/office/powerpoint/2010/main" val="3857640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Problème de la recommandation</a:t>
            </a:r>
            <a:endParaRPr lang="fr-FR" dirty="0"/>
          </a:p>
        </p:txBody>
      </p:sp>
      <p:sp>
        <p:nvSpPr>
          <p:cNvPr id="3" name="Espace réservé du contenu 2"/>
          <p:cNvSpPr>
            <a:spLocks noGrp="1"/>
          </p:cNvSpPr>
          <p:nvPr>
            <p:ph idx="1"/>
          </p:nvPr>
        </p:nvSpPr>
        <p:spPr/>
        <p:txBody>
          <a:bodyPr/>
          <a:lstStyle/>
          <a:p>
            <a:r>
              <a:rPr lang="fr-FR" sz="2400" dirty="0"/>
              <a:t>La recommandation est une problématique qui revient très souvent pour les data </a:t>
            </a:r>
            <a:r>
              <a:rPr lang="fr-FR" sz="2400" dirty="0" err="1" smtClean="0"/>
              <a:t>scientists</a:t>
            </a:r>
            <a:endParaRPr lang="fr-FR" sz="2400" dirty="0" smtClean="0"/>
          </a:p>
          <a:p>
            <a:r>
              <a:rPr lang="fr-FR" sz="2400" dirty="0" smtClean="0"/>
              <a:t>Suggérer </a:t>
            </a:r>
            <a:r>
              <a:rPr lang="fr-FR" sz="2400" dirty="0"/>
              <a:t>d'autres produits à acheter sur Amazon, des films à regarder sur </a:t>
            </a:r>
            <a:r>
              <a:rPr lang="fr-FR" sz="2400" dirty="0" err="1"/>
              <a:t>Netflix</a:t>
            </a:r>
            <a:r>
              <a:rPr lang="fr-FR" sz="2400" dirty="0"/>
              <a:t>, des musiques à écouter sur </a:t>
            </a:r>
            <a:r>
              <a:rPr lang="fr-FR" sz="2400" dirty="0" err="1"/>
              <a:t>Spotify</a:t>
            </a:r>
            <a:r>
              <a:rPr lang="fr-FR" sz="2400" dirty="0"/>
              <a:t>, </a:t>
            </a:r>
            <a:r>
              <a:rPr lang="fr-FR" sz="2400" dirty="0" err="1" smtClean="0"/>
              <a:t>etc</a:t>
            </a:r>
            <a:endParaRPr lang="fr-FR" sz="2400" dirty="0" smtClean="0"/>
          </a:p>
          <a:p>
            <a:pPr lvl="1"/>
            <a:r>
              <a:rPr lang="fr-FR" sz="2000" dirty="0" smtClean="0"/>
              <a:t>La recommandation </a:t>
            </a:r>
            <a:r>
              <a:rPr lang="fr-FR" sz="2000" dirty="0" err="1" smtClean="0"/>
              <a:t>Spotify</a:t>
            </a:r>
            <a:r>
              <a:rPr lang="fr-FR" sz="2000" dirty="0" smtClean="0"/>
              <a:t> est en Python</a:t>
            </a:r>
          </a:p>
          <a:p>
            <a:r>
              <a:rPr lang="fr-FR" sz="2400" dirty="0"/>
              <a:t>Mais du coup c'est de la classification ? de la régression ? supervisé ? non-supervisé </a:t>
            </a:r>
            <a:r>
              <a:rPr lang="fr-FR" sz="2400" dirty="0" smtClean="0"/>
              <a:t>?</a:t>
            </a:r>
          </a:p>
          <a:p>
            <a:r>
              <a:rPr lang="fr-FR" sz="2400" dirty="0"/>
              <a:t> Une technique largement répandue est le "collaborative </a:t>
            </a:r>
            <a:r>
              <a:rPr lang="fr-FR" sz="2400" dirty="0" err="1"/>
              <a:t>filtering</a:t>
            </a:r>
            <a:r>
              <a:rPr lang="fr-FR" sz="2400" dirty="0"/>
              <a:t>", qui se base sur des </a:t>
            </a:r>
            <a:r>
              <a:rPr lang="fr-FR" sz="2400" dirty="0" smtClean="0"/>
              <a:t>similarités</a:t>
            </a:r>
          </a:p>
          <a:p>
            <a:pPr lvl="1"/>
            <a:r>
              <a:rPr lang="fr-FR" sz="2000" dirty="0" smtClean="0"/>
              <a:t>c'est </a:t>
            </a:r>
            <a:r>
              <a:rPr lang="fr-FR" sz="2000" dirty="0"/>
              <a:t>un problème non-supervisé</a:t>
            </a:r>
          </a:p>
        </p:txBody>
      </p:sp>
    </p:spTree>
    <p:extLst>
      <p:ext uri="{BB962C8B-B14F-4D97-AF65-F5344CB8AC3E}">
        <p14:creationId xmlns:p14="http://schemas.microsoft.com/office/powerpoint/2010/main" val="2018984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 va répondre le client ?</a:t>
            </a:r>
            <a:endParaRPr lang="fr-FR" dirty="0"/>
          </a:p>
        </p:txBody>
      </p:sp>
      <p:sp>
        <p:nvSpPr>
          <p:cNvPr id="3" name="Espace réservé du contenu 2"/>
          <p:cNvSpPr>
            <a:spLocks noGrp="1"/>
          </p:cNvSpPr>
          <p:nvPr>
            <p:ph idx="1"/>
          </p:nvPr>
        </p:nvSpPr>
        <p:spPr/>
        <p:txBody>
          <a:bodyPr/>
          <a:lstStyle/>
          <a:p>
            <a:r>
              <a:rPr lang="fr-FR" dirty="0" smtClean="0"/>
              <a:t>Nous regardons les utilisateurs similaires</a:t>
            </a:r>
            <a:endParaRPr lang="fr-FR" dirty="0"/>
          </a:p>
        </p:txBody>
      </p:sp>
      <p:pic>
        <p:nvPicPr>
          <p:cNvPr id="2052" name="Picture 4" descr="Un système de recommandation classique : on voit que l'ensemble des visiteurs ont votés en faveur ou en défaveur de produits sur le s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412" y="2132856"/>
            <a:ext cx="4286250"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484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a:t>
            </a:r>
            <a:r>
              <a:rPr lang="fr-FR" dirty="0" err="1" smtClean="0"/>
              <a:t>clustering</a:t>
            </a:r>
            <a:endParaRPr lang="fr-FR" dirty="0"/>
          </a:p>
        </p:txBody>
      </p:sp>
      <p:sp>
        <p:nvSpPr>
          <p:cNvPr id="3" name="Espace réservé du contenu 2"/>
          <p:cNvSpPr>
            <a:spLocks noGrp="1"/>
          </p:cNvSpPr>
          <p:nvPr>
            <p:ph idx="1"/>
          </p:nvPr>
        </p:nvSpPr>
        <p:spPr/>
        <p:txBody>
          <a:bodyPr/>
          <a:lstStyle/>
          <a:p>
            <a:r>
              <a:rPr lang="fr-FR" dirty="0"/>
              <a:t>Le </a:t>
            </a:r>
            <a:r>
              <a:rPr lang="fr-FR" dirty="0" err="1"/>
              <a:t>clustering</a:t>
            </a:r>
            <a:r>
              <a:rPr lang="fr-FR" dirty="0"/>
              <a:t> désigne les méthodes de regroupement automatique de données qui se ressemblent le plus en un ensemble de "nuages", appelés </a:t>
            </a:r>
            <a:r>
              <a:rPr lang="fr-FR" dirty="0" smtClean="0"/>
              <a:t>clusters</a:t>
            </a:r>
          </a:p>
          <a:p>
            <a:r>
              <a:rPr lang="fr-FR" dirty="0" smtClean="0"/>
              <a:t>Un </a:t>
            </a:r>
            <a:r>
              <a:rPr lang="fr-FR" dirty="0"/>
              <a:t>ensemble d'algorithmes non-supervisés peuvent réaliser cette </a:t>
            </a:r>
            <a:r>
              <a:rPr lang="fr-FR" dirty="0" smtClean="0"/>
              <a:t>tâche</a:t>
            </a:r>
          </a:p>
          <a:p>
            <a:r>
              <a:rPr lang="fr-FR" dirty="0" smtClean="0"/>
              <a:t>Ils </a:t>
            </a:r>
            <a:r>
              <a:rPr lang="fr-FR" dirty="0"/>
              <a:t>mesurent donc de manière automatique la similarité entre les différentes </a:t>
            </a:r>
            <a:r>
              <a:rPr lang="fr-FR" dirty="0" smtClean="0"/>
              <a:t>données</a:t>
            </a:r>
          </a:p>
        </p:txBody>
      </p:sp>
    </p:spTree>
    <p:extLst>
      <p:ext uri="{BB962C8B-B14F-4D97-AF65-F5344CB8AC3E}">
        <p14:creationId xmlns:p14="http://schemas.microsoft.com/office/powerpoint/2010/main" val="1114737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pic>
        <p:nvPicPr>
          <p:cNvPr id="3074" name="Picture 2" descr="L'objectif du clustering est de retrouver les différents clusters de données similair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9350" y="1828006"/>
            <a:ext cx="4286250"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433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Machine Learning</a:t>
            </a:r>
            <a:endParaRPr lang="fr-FR" dirty="0"/>
          </a:p>
        </p:txBody>
      </p:sp>
      <p:sp>
        <p:nvSpPr>
          <p:cNvPr id="3" name="Espace réservé du contenu 2"/>
          <p:cNvSpPr>
            <a:spLocks noGrp="1"/>
          </p:cNvSpPr>
          <p:nvPr>
            <p:ph idx="1"/>
          </p:nvPr>
        </p:nvSpPr>
        <p:spPr/>
        <p:txBody>
          <a:bodyPr/>
          <a:lstStyle/>
          <a:p>
            <a:r>
              <a:rPr lang="fr-FR" dirty="0"/>
              <a:t>L'apprentissage automatique </a:t>
            </a:r>
            <a:r>
              <a:rPr lang="fr-FR" dirty="0" smtClean="0"/>
              <a:t>(machine </a:t>
            </a:r>
            <a:r>
              <a:rPr lang="fr-FR" dirty="0" err="1" smtClean="0"/>
              <a:t>learning</a:t>
            </a:r>
            <a:r>
              <a:rPr lang="fr-FR" dirty="0" smtClean="0"/>
              <a:t>), champ </a:t>
            </a:r>
            <a:r>
              <a:rPr lang="fr-FR" dirty="0"/>
              <a:t>d'étude de l'intelligence artificielle, concerne la conception, l'analyse, le développement et l'implémentation de méthodes permettant à une machine </a:t>
            </a:r>
            <a:r>
              <a:rPr lang="fr-FR" dirty="0" smtClean="0"/>
              <a:t>d'évoluer </a:t>
            </a:r>
            <a:r>
              <a:rPr lang="fr-FR" dirty="0"/>
              <a:t>par un processus systématique, et ainsi de remplir des tâches difficiles ou problématiques par des moyens algorithmiques plus classiques</a:t>
            </a:r>
          </a:p>
        </p:txBody>
      </p:sp>
    </p:spTree>
    <p:extLst>
      <p:ext uri="{BB962C8B-B14F-4D97-AF65-F5344CB8AC3E}">
        <p14:creationId xmlns:p14="http://schemas.microsoft.com/office/powerpoint/2010/main" val="879638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 Free Lunch</a:t>
            </a:r>
            <a:endParaRPr lang="fr-FR" dirty="0"/>
          </a:p>
        </p:txBody>
      </p:sp>
      <p:sp>
        <p:nvSpPr>
          <p:cNvPr id="3" name="Espace réservé du contenu 2"/>
          <p:cNvSpPr>
            <a:spLocks noGrp="1"/>
          </p:cNvSpPr>
          <p:nvPr>
            <p:ph idx="1"/>
          </p:nvPr>
        </p:nvSpPr>
        <p:spPr/>
        <p:txBody>
          <a:bodyPr/>
          <a:lstStyle/>
          <a:p>
            <a:r>
              <a:rPr lang="fr-FR" dirty="0"/>
              <a:t>Le théorème du "No Free Lunch" </a:t>
            </a:r>
            <a:r>
              <a:rPr lang="fr-FR" dirty="0" smtClean="0"/>
              <a:t>est </a:t>
            </a:r>
            <a:r>
              <a:rPr lang="fr-FR" dirty="0"/>
              <a:t>la raison pour laquelle on va encore avoir besoin des data </a:t>
            </a:r>
            <a:r>
              <a:rPr lang="fr-FR" dirty="0" err="1"/>
              <a:t>scientists</a:t>
            </a:r>
            <a:r>
              <a:rPr lang="fr-FR" dirty="0"/>
              <a:t> pour un bon bout de temps </a:t>
            </a:r>
            <a:r>
              <a:rPr lang="fr-FR" dirty="0" smtClean="0"/>
              <a:t>!</a:t>
            </a:r>
            <a:endParaRPr lang="fr-FR" dirty="0"/>
          </a:p>
          <a:p>
            <a:pPr lvl="1"/>
            <a:r>
              <a:rPr lang="fr-FR" dirty="0" smtClean="0"/>
              <a:t>En </a:t>
            </a:r>
            <a:r>
              <a:rPr lang="fr-FR" dirty="0"/>
              <a:t>essence, ce théorème statue qu'aucun modèle et algorithme ne fonctionne bien pour tous les </a:t>
            </a:r>
            <a:r>
              <a:rPr lang="fr-FR" dirty="0" smtClean="0"/>
              <a:t>problèmes</a:t>
            </a:r>
          </a:p>
          <a:p>
            <a:pPr lvl="1"/>
            <a:r>
              <a:rPr lang="fr-FR" dirty="0" smtClean="0"/>
              <a:t>En </a:t>
            </a:r>
            <a:r>
              <a:rPr lang="fr-FR" dirty="0"/>
              <a:t>d'autres termes, si un algorithme de machine </a:t>
            </a:r>
            <a:r>
              <a:rPr lang="fr-FR" dirty="0" err="1"/>
              <a:t>learning</a:t>
            </a:r>
            <a:r>
              <a:rPr lang="fr-FR" dirty="0"/>
              <a:t> fonctionne bien sur un type de problème particulier, ça veut dire qu'il le paiera ailleurs, et sera donc moins performant en moyenne sur le reste des problèmes. </a:t>
            </a:r>
          </a:p>
          <a:p>
            <a:pPr lvl="1"/>
            <a:r>
              <a:rPr lang="fr-FR" dirty="0" smtClean="0"/>
              <a:t>.</a:t>
            </a:r>
            <a:endParaRPr lang="fr-FR" dirty="0"/>
          </a:p>
        </p:txBody>
      </p:sp>
    </p:spTree>
    <p:extLst>
      <p:ext uri="{BB962C8B-B14F-4D97-AF65-F5344CB8AC3E}">
        <p14:creationId xmlns:p14="http://schemas.microsoft.com/office/powerpoint/2010/main" val="759516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Choix du modèle</a:t>
            </a:r>
            <a:endParaRPr lang="fr-FR" dirty="0"/>
          </a:p>
        </p:txBody>
      </p:sp>
      <p:pic>
        <p:nvPicPr>
          <p:cNvPr id="4" name="Espace réservé du contenu 3"/>
          <p:cNvPicPr>
            <a:picLocks noGrp="1" noChangeAspect="1"/>
          </p:cNvPicPr>
          <p:nvPr>
            <p:ph idx="1"/>
          </p:nvPr>
        </p:nvPicPr>
        <p:blipFill>
          <a:blip r:embed="rId2"/>
          <a:stretch>
            <a:fillRect/>
          </a:stretch>
        </p:blipFill>
        <p:spPr>
          <a:xfrm>
            <a:off x="1338263" y="1466056"/>
            <a:ext cx="6448425" cy="4933950"/>
          </a:xfrm>
          <a:prstGeom prst="rect">
            <a:avLst/>
          </a:prstGeom>
        </p:spPr>
      </p:pic>
    </p:spTree>
    <p:extLst>
      <p:ext uri="{BB962C8B-B14F-4D97-AF65-F5344CB8AC3E}">
        <p14:creationId xmlns:p14="http://schemas.microsoft.com/office/powerpoint/2010/main" val="235002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Problème non modélisables</a:t>
            </a:r>
            <a:endParaRPr lang="fr-FR" dirty="0"/>
          </a:p>
        </p:txBody>
      </p:sp>
      <p:sp>
        <p:nvSpPr>
          <p:cNvPr id="3" name="Espace réservé du contenu 2"/>
          <p:cNvSpPr>
            <a:spLocks noGrp="1"/>
          </p:cNvSpPr>
          <p:nvPr>
            <p:ph idx="1"/>
          </p:nvPr>
        </p:nvSpPr>
        <p:spPr/>
        <p:txBody>
          <a:bodyPr/>
          <a:lstStyle/>
          <a:p>
            <a:r>
              <a:rPr lang="fr-FR" dirty="0" smtClean="0"/>
              <a:t>Certains problèmes ne sont pas modélisable par une régression</a:t>
            </a:r>
          </a:p>
          <a:p>
            <a:pPr lvl="1"/>
            <a:r>
              <a:rPr lang="fr-FR" dirty="0" smtClean="0"/>
              <a:t>Non rationnel : Pi, nombres premiers</a:t>
            </a:r>
          </a:p>
          <a:p>
            <a:pPr lvl="1"/>
            <a:r>
              <a:rPr lang="fr-FR" dirty="0" smtClean="0"/>
              <a:t>Fortement dispersé : </a:t>
            </a:r>
            <a:r>
              <a:rPr lang="fr-FR" dirty="0" err="1" smtClean="0"/>
              <a:t>Random</a:t>
            </a:r>
            <a:endParaRPr lang="fr-FR" dirty="0" smtClean="0"/>
          </a:p>
          <a:p>
            <a:pPr lvl="1"/>
            <a:r>
              <a:rPr lang="fr-FR" dirty="0" smtClean="0"/>
              <a:t>Ici </a:t>
            </a:r>
            <a:r>
              <a:rPr lang="fr-FR" dirty="0" err="1" smtClean="0"/>
              <a:t>random.rand</a:t>
            </a:r>
            <a:r>
              <a:rPr lang="fr-FR" dirty="0" smtClean="0"/>
              <a:t>(30) et les 40000 premiers nombres premiers sur une grille 200 x 200</a:t>
            </a:r>
          </a:p>
          <a:p>
            <a:pPr lvl="1"/>
            <a:endParaRPr lang="fr-FR" dirty="0" smtClean="0"/>
          </a:p>
        </p:txBody>
      </p:sp>
      <p:pic>
        <p:nvPicPr>
          <p:cNvPr id="6146" name="Picture 2" descr="Échantillon d'une variable aléatoire gaussien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669" y="4060792"/>
            <a:ext cx="3571875" cy="240030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2146" y="4090085"/>
            <a:ext cx="2148166" cy="2129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162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Démarrer le machine </a:t>
            </a:r>
            <a:r>
              <a:rPr lang="fr-FR" dirty="0" err="1" smtClean="0"/>
              <a:t>learning</a:t>
            </a:r>
            <a:endParaRPr lang="fr-FR" dirty="0"/>
          </a:p>
        </p:txBody>
      </p:sp>
      <p:sp>
        <p:nvSpPr>
          <p:cNvPr id="3" name="Espace réservé du contenu 2"/>
          <p:cNvSpPr>
            <a:spLocks noGrp="1"/>
          </p:cNvSpPr>
          <p:nvPr>
            <p:ph idx="1"/>
          </p:nvPr>
        </p:nvSpPr>
        <p:spPr/>
        <p:txBody>
          <a:bodyPr/>
          <a:lstStyle/>
          <a:p>
            <a:r>
              <a:rPr lang="fr-FR" dirty="0" smtClean="0"/>
              <a:t>Nous avons un </a:t>
            </a:r>
            <a:r>
              <a:rPr lang="fr-FR" dirty="0" err="1" smtClean="0"/>
              <a:t>datalake</a:t>
            </a:r>
            <a:endParaRPr lang="fr-FR" dirty="0" smtClean="0"/>
          </a:p>
          <a:p>
            <a:r>
              <a:rPr lang="fr-FR" dirty="0" smtClean="0"/>
              <a:t>Nous avons le </a:t>
            </a:r>
            <a:r>
              <a:rPr lang="fr-FR" dirty="0" err="1" smtClean="0"/>
              <a:t>datamart</a:t>
            </a:r>
            <a:r>
              <a:rPr lang="fr-FR" dirty="0" smtClean="0"/>
              <a:t> structuré et nettoyé</a:t>
            </a:r>
          </a:p>
          <a:p>
            <a:r>
              <a:rPr lang="fr-FR" dirty="0" smtClean="0"/>
              <a:t>L’objectif </a:t>
            </a:r>
            <a:r>
              <a:rPr lang="fr-FR" dirty="0"/>
              <a:t>du machine </a:t>
            </a:r>
            <a:r>
              <a:rPr lang="fr-FR" dirty="0" err="1"/>
              <a:t>learning</a:t>
            </a:r>
            <a:r>
              <a:rPr lang="fr-FR" dirty="0"/>
              <a:t> est de trouver un modèle qui effectue une approximation de la </a:t>
            </a:r>
            <a:r>
              <a:rPr lang="fr-FR" dirty="0" smtClean="0"/>
              <a:t>réalité, </a:t>
            </a:r>
            <a:r>
              <a:rPr lang="fr-FR" dirty="0"/>
              <a:t>à l’aide de laquelle on va pouvoir effectuer des </a:t>
            </a:r>
            <a:r>
              <a:rPr lang="fr-FR" dirty="0" smtClean="0"/>
              <a:t>prédictions</a:t>
            </a:r>
          </a:p>
          <a:p>
            <a:r>
              <a:rPr lang="fr-FR" dirty="0" smtClean="0"/>
              <a:t>DATA = Model + Bruit</a:t>
            </a:r>
          </a:p>
          <a:p>
            <a:pPr lvl="1"/>
            <a:r>
              <a:rPr lang="fr-FR" dirty="0" smtClean="0"/>
              <a:t>Model = cercle</a:t>
            </a:r>
          </a:p>
          <a:p>
            <a:pPr lvl="1"/>
            <a:r>
              <a:rPr lang="fr-FR" dirty="0" smtClean="0"/>
              <a:t>Bruit = écart data réelle vs cercle</a:t>
            </a:r>
          </a:p>
          <a:p>
            <a:endParaRPr lang="fr-FR" dirty="0"/>
          </a:p>
        </p:txBody>
      </p:sp>
      <p:pic>
        <p:nvPicPr>
          <p:cNvPr id="5122" name="Picture 2" descr="Ici on voit facilement qu'on peut approximer le modèle à l'origine des données par un cer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3753747"/>
            <a:ext cx="3096344" cy="2956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142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Loss</a:t>
            </a:r>
            <a:endParaRPr lang="fr-FR" dirty="0"/>
          </a:p>
        </p:txBody>
      </p:sp>
      <p:sp>
        <p:nvSpPr>
          <p:cNvPr id="3" name="Espace réservé du contenu 2"/>
          <p:cNvSpPr>
            <a:spLocks noGrp="1"/>
          </p:cNvSpPr>
          <p:nvPr>
            <p:ph idx="1"/>
          </p:nvPr>
        </p:nvSpPr>
        <p:spPr/>
        <p:txBody>
          <a:bodyPr/>
          <a:lstStyle/>
          <a:p>
            <a:r>
              <a:rPr lang="fr-FR" dirty="0"/>
              <a:t>En apprentissage supervisé, la notion principale est celle de perte d’information (</a:t>
            </a:r>
            <a:r>
              <a:rPr lang="fr-FR" dirty="0" err="1"/>
              <a:t>loss</a:t>
            </a:r>
            <a:r>
              <a:rPr lang="fr-FR" dirty="0"/>
              <a:t> en anglais) due à l'approximation </a:t>
            </a:r>
            <a:r>
              <a:rPr lang="fr-FR" dirty="0" smtClean="0"/>
              <a:t>du modèle</a:t>
            </a:r>
          </a:p>
          <a:p>
            <a:r>
              <a:rPr lang="fr-FR" dirty="0" smtClean="0"/>
              <a:t>Elle </a:t>
            </a:r>
            <a:r>
              <a:rPr lang="fr-FR" dirty="0"/>
              <a:t>détermine à quel point notre modélisation du phénomène, qui est une approximation de la </a:t>
            </a:r>
            <a:r>
              <a:rPr lang="fr-FR" dirty="0" smtClean="0"/>
              <a:t>réalité (régression), </a:t>
            </a:r>
            <a:r>
              <a:rPr lang="fr-FR" dirty="0"/>
              <a:t>perd de l’information par rapport à la réalité observée à travers les données d’exemple</a:t>
            </a:r>
          </a:p>
        </p:txBody>
      </p:sp>
    </p:spTree>
    <p:extLst>
      <p:ext uri="{BB962C8B-B14F-4D97-AF65-F5344CB8AC3E}">
        <p14:creationId xmlns:p14="http://schemas.microsoft.com/office/powerpoint/2010/main" val="614036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Prétraitement</a:t>
            </a:r>
            <a:endParaRPr lang="fr-FR" dirty="0"/>
          </a:p>
        </p:txBody>
      </p:sp>
      <p:sp>
        <p:nvSpPr>
          <p:cNvPr id="3" name="Espace réservé du contenu 2"/>
          <p:cNvSpPr>
            <a:spLocks noGrp="1"/>
          </p:cNvSpPr>
          <p:nvPr>
            <p:ph idx="1"/>
          </p:nvPr>
        </p:nvSpPr>
        <p:spPr/>
        <p:txBody>
          <a:bodyPr/>
          <a:lstStyle/>
          <a:p>
            <a:r>
              <a:rPr lang="fr-FR" dirty="0" smtClean="0"/>
              <a:t>Si un problème est trop long à résoudre il faut le simplifier</a:t>
            </a:r>
          </a:p>
          <a:p>
            <a:r>
              <a:rPr lang="fr-FR" dirty="0" smtClean="0"/>
              <a:t>Une fois les données nettoyée on peut les prétraitées</a:t>
            </a:r>
          </a:p>
          <a:p>
            <a:r>
              <a:rPr lang="fr-FR" dirty="0" smtClean="0"/>
              <a:t>En prétraitant des données leur traitement sera facilité</a:t>
            </a:r>
          </a:p>
          <a:p>
            <a:pPr lvl="1"/>
            <a:r>
              <a:rPr lang="fr-FR" dirty="0" smtClean="0"/>
              <a:t>Ici le seuillage d’une image</a:t>
            </a:r>
          </a:p>
          <a:p>
            <a:pPr lvl="1"/>
            <a:r>
              <a:rPr lang="fr-FR" dirty="0" smtClean="0"/>
              <a:t>Taille abaissé (4 bits -&gt; 1 bit)</a:t>
            </a:r>
            <a:endParaRPr lang="fr-FR" dirty="0"/>
          </a:p>
        </p:txBody>
      </p:sp>
      <p:pic>
        <p:nvPicPr>
          <p:cNvPr id="1026" name="Picture 2" descr="En traitement des images, les principes de modélisation et d'apprentissage restent sensiblement les même. Il y a cependant un certains nombre de techniques de pré-traitement spécifiques qui permettent d'obtenir des entrées plus simples pour les alg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2597" y="4365104"/>
            <a:ext cx="3657600" cy="179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9844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Régression linéaire</a:t>
            </a:r>
            <a:endParaRPr lang="fr-FR" dirty="0"/>
          </a:p>
        </p:txBody>
      </p:sp>
      <p:sp>
        <p:nvSpPr>
          <p:cNvPr id="3" name="Espace réservé du contenu 2"/>
          <p:cNvSpPr>
            <a:spLocks noGrp="1"/>
          </p:cNvSpPr>
          <p:nvPr>
            <p:ph idx="1"/>
          </p:nvPr>
        </p:nvSpPr>
        <p:spPr/>
        <p:txBody>
          <a:bodyPr/>
          <a:lstStyle/>
          <a:p>
            <a:r>
              <a:rPr lang="fr-FR" dirty="0" smtClean="0"/>
              <a:t>Une fois la </a:t>
            </a:r>
            <a:r>
              <a:rPr lang="fr-FR" dirty="0" smtClean="0"/>
              <a:t>régression </a:t>
            </a:r>
            <a:r>
              <a:rPr lang="fr-FR" dirty="0" smtClean="0"/>
              <a:t>calculée nous connaissons le modèle et son erreur</a:t>
            </a:r>
          </a:p>
          <a:p>
            <a:pPr lvl="1"/>
            <a:r>
              <a:rPr lang="fr-FR" dirty="0" smtClean="0"/>
              <a:t>y  = </a:t>
            </a:r>
            <a:r>
              <a:rPr lang="fr-FR" dirty="0" err="1" smtClean="0"/>
              <a:t>ax</a:t>
            </a:r>
            <a:r>
              <a:rPr lang="fr-FR" dirty="0" smtClean="0"/>
              <a:t> + b</a:t>
            </a:r>
          </a:p>
          <a:p>
            <a:pPr lvl="1"/>
            <a:r>
              <a:rPr lang="fr-FR" dirty="0" smtClean="0"/>
              <a:t>EQM = </a:t>
            </a:r>
            <a:r>
              <a:rPr lang="fr-FR" dirty="0" err="1"/>
              <a:t>summary</a:t>
            </a:r>
            <a:r>
              <a:rPr lang="fr-FR" dirty="0"/>
              <a:t>(model)$</a:t>
            </a:r>
            <a:r>
              <a:rPr lang="fr-FR" dirty="0" err="1" smtClean="0"/>
              <a:t>r.squared</a:t>
            </a:r>
            <a:endParaRPr lang="fr-FR" dirty="0" smtClean="0"/>
          </a:p>
          <a:p>
            <a:r>
              <a:rPr lang="fr-FR" dirty="0" smtClean="0"/>
              <a:t>Pour les nouvelles données, il est facile de prédire les résultats en appliquant le modèle</a:t>
            </a:r>
          </a:p>
          <a:p>
            <a:r>
              <a:rPr lang="fr-FR" dirty="0" smtClean="0"/>
              <a:t>Il existe un moyen automatique pour faire cela</a:t>
            </a:r>
          </a:p>
          <a:p>
            <a:pPr lvl="1"/>
            <a:r>
              <a:rPr lang="fr-FR" dirty="0" err="1" smtClean="0"/>
              <a:t>Predict</a:t>
            </a:r>
            <a:endParaRPr lang="fr-FR" dirty="0" smtClean="0"/>
          </a:p>
        </p:txBody>
      </p:sp>
    </p:spTree>
    <p:extLst>
      <p:ext uri="{BB962C8B-B14F-4D97-AF65-F5344CB8AC3E}">
        <p14:creationId xmlns:p14="http://schemas.microsoft.com/office/powerpoint/2010/main" val="3529410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Predict</a:t>
            </a:r>
            <a:endParaRPr lang="fr-FR" dirty="0"/>
          </a:p>
        </p:txBody>
      </p:sp>
      <p:sp>
        <p:nvSpPr>
          <p:cNvPr id="3" name="Espace réservé du contenu 2"/>
          <p:cNvSpPr>
            <a:spLocks noGrp="1"/>
          </p:cNvSpPr>
          <p:nvPr>
            <p:ph idx="1"/>
          </p:nvPr>
        </p:nvSpPr>
        <p:spPr/>
        <p:txBody>
          <a:bodyPr/>
          <a:lstStyle/>
          <a:p>
            <a:r>
              <a:rPr lang="fr-FR" dirty="0" err="1" smtClean="0"/>
              <a:t>Predict</a:t>
            </a:r>
            <a:r>
              <a:rPr lang="fr-FR" dirty="0" smtClean="0"/>
              <a:t> prend un </a:t>
            </a:r>
            <a:r>
              <a:rPr lang="fr-FR" dirty="0" err="1" smtClean="0"/>
              <a:t>DataFrame</a:t>
            </a:r>
            <a:r>
              <a:rPr lang="fr-FR" dirty="0" smtClean="0"/>
              <a:t> et renvoie les données prédites sans ce soucier du modèle</a:t>
            </a:r>
          </a:p>
          <a:p>
            <a:pPr lvl="1"/>
            <a:r>
              <a:rPr lang="fr-FR" dirty="0" smtClean="0"/>
              <a:t>Portable sur d'</a:t>
            </a:r>
            <a:r>
              <a:rPr lang="fr-FR" dirty="0" err="1" smtClean="0"/>
              <a:t>autes</a:t>
            </a:r>
            <a:r>
              <a:rPr lang="fr-FR" dirty="0" smtClean="0"/>
              <a:t> modèle</a:t>
            </a:r>
            <a:endParaRPr lang="fr-FR" dirty="0"/>
          </a:p>
        </p:txBody>
      </p:sp>
      <p:pic>
        <p:nvPicPr>
          <p:cNvPr id="4" name="Image 3"/>
          <p:cNvPicPr>
            <a:picLocks noChangeAspect="1"/>
          </p:cNvPicPr>
          <p:nvPr/>
        </p:nvPicPr>
        <p:blipFill>
          <a:blip r:embed="rId2"/>
          <a:stretch>
            <a:fillRect/>
          </a:stretch>
        </p:blipFill>
        <p:spPr>
          <a:xfrm>
            <a:off x="1259632" y="3140968"/>
            <a:ext cx="6048672" cy="2016224"/>
          </a:xfrm>
          <a:prstGeom prst="rect">
            <a:avLst/>
          </a:prstGeom>
        </p:spPr>
      </p:pic>
      <p:pic>
        <p:nvPicPr>
          <p:cNvPr id="5" name="Image 4"/>
          <p:cNvPicPr>
            <a:picLocks noChangeAspect="1"/>
          </p:cNvPicPr>
          <p:nvPr/>
        </p:nvPicPr>
        <p:blipFill>
          <a:blip r:embed="rId3"/>
          <a:stretch>
            <a:fillRect/>
          </a:stretch>
        </p:blipFill>
        <p:spPr>
          <a:xfrm>
            <a:off x="3707904" y="5125770"/>
            <a:ext cx="2143125" cy="904875"/>
          </a:xfrm>
          <a:prstGeom prst="rect">
            <a:avLst/>
          </a:prstGeom>
        </p:spPr>
      </p:pic>
    </p:spTree>
    <p:extLst>
      <p:ext uri="{BB962C8B-B14F-4D97-AF65-F5344CB8AC3E}">
        <p14:creationId xmlns:p14="http://schemas.microsoft.com/office/powerpoint/2010/main" val="6194537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Prédiction avec corrélation 95%</a:t>
            </a:r>
            <a:endParaRPr lang="fr-FR" dirty="0"/>
          </a:p>
        </p:txBody>
      </p:sp>
      <p:sp>
        <p:nvSpPr>
          <p:cNvPr id="3" name="Espace réservé du contenu 2"/>
          <p:cNvSpPr>
            <a:spLocks noGrp="1"/>
          </p:cNvSpPr>
          <p:nvPr>
            <p:ph idx="1"/>
          </p:nvPr>
        </p:nvSpPr>
        <p:spPr/>
        <p:txBody>
          <a:bodyPr/>
          <a:lstStyle/>
          <a:p>
            <a:r>
              <a:rPr lang="fr-FR" dirty="0" smtClean="0"/>
              <a:t>Il est possible de déterminer la corrélation 95%</a:t>
            </a:r>
          </a:p>
          <a:p>
            <a:r>
              <a:rPr lang="en-US" dirty="0"/>
              <a:t>prediction = predict(model, </a:t>
            </a:r>
            <a:r>
              <a:rPr lang="en-US" dirty="0" err="1"/>
              <a:t>newdata</a:t>
            </a:r>
            <a:r>
              <a:rPr lang="en-US" dirty="0"/>
              <a:t>=</a:t>
            </a:r>
            <a:r>
              <a:rPr lang="en-US" dirty="0" err="1"/>
              <a:t>surface_to_predict,interval</a:t>
            </a:r>
            <a:r>
              <a:rPr lang="en-US" dirty="0"/>
              <a:t>="confidence</a:t>
            </a:r>
            <a:r>
              <a:rPr lang="en-US" dirty="0" smtClean="0"/>
              <a:t>")</a:t>
            </a:r>
          </a:p>
          <a:p>
            <a:endParaRPr lang="fr-FR" dirty="0" smtClean="0"/>
          </a:p>
          <a:p>
            <a:endParaRPr lang="fr-FR" dirty="0"/>
          </a:p>
        </p:txBody>
      </p:sp>
      <p:pic>
        <p:nvPicPr>
          <p:cNvPr id="4" name="Image 3"/>
          <p:cNvPicPr>
            <a:picLocks noChangeAspect="1"/>
          </p:cNvPicPr>
          <p:nvPr/>
        </p:nvPicPr>
        <p:blipFill>
          <a:blip r:embed="rId2"/>
          <a:stretch>
            <a:fillRect/>
          </a:stretch>
        </p:blipFill>
        <p:spPr>
          <a:xfrm>
            <a:off x="1907704" y="3284984"/>
            <a:ext cx="4609637" cy="1224136"/>
          </a:xfrm>
          <a:prstGeom prst="rect">
            <a:avLst/>
          </a:prstGeom>
        </p:spPr>
      </p:pic>
    </p:spTree>
    <p:extLst>
      <p:ext uri="{BB962C8B-B14F-4D97-AF65-F5344CB8AC3E}">
        <p14:creationId xmlns:p14="http://schemas.microsoft.com/office/powerpoint/2010/main" val="2017295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Types d’apprentissage</a:t>
            </a:r>
            <a:endParaRPr lang="fr-FR" dirty="0"/>
          </a:p>
        </p:txBody>
      </p:sp>
      <p:sp>
        <p:nvSpPr>
          <p:cNvPr id="3" name="Espace réservé du contenu 2"/>
          <p:cNvSpPr>
            <a:spLocks noGrp="1"/>
          </p:cNvSpPr>
          <p:nvPr>
            <p:ph idx="1"/>
          </p:nvPr>
        </p:nvSpPr>
        <p:spPr/>
        <p:txBody>
          <a:bodyPr/>
          <a:lstStyle/>
          <a:p>
            <a:r>
              <a:rPr lang="fr-FR" dirty="0"/>
              <a:t>Apprentissage </a:t>
            </a:r>
            <a:r>
              <a:rPr lang="fr-FR" dirty="0" smtClean="0"/>
              <a:t>supervisé</a:t>
            </a:r>
          </a:p>
          <a:p>
            <a:pPr lvl="1"/>
            <a:r>
              <a:rPr lang="fr-FR" dirty="0" smtClean="0"/>
              <a:t>Les données et les résultats sont connus</a:t>
            </a:r>
          </a:p>
          <a:p>
            <a:pPr lvl="1"/>
            <a:r>
              <a:rPr lang="fr-FR" dirty="0" smtClean="0"/>
              <a:t>C’est un problème de classement : </a:t>
            </a:r>
            <a:r>
              <a:rPr lang="fr-FR" dirty="0" err="1" smtClean="0"/>
              <a:t>knn</a:t>
            </a:r>
            <a:endParaRPr lang="fr-FR" dirty="0" smtClean="0"/>
          </a:p>
          <a:p>
            <a:pPr lvl="1"/>
            <a:r>
              <a:rPr lang="fr-FR" dirty="0" smtClean="0"/>
              <a:t>Présence d’un expert</a:t>
            </a:r>
          </a:p>
          <a:p>
            <a:r>
              <a:rPr lang="fr-FR" dirty="0" smtClean="0"/>
              <a:t>Apprentissage non supervisé</a:t>
            </a:r>
          </a:p>
          <a:p>
            <a:pPr lvl="1"/>
            <a:r>
              <a:rPr lang="fr-FR" dirty="0" smtClean="0"/>
              <a:t>Aucun expert</a:t>
            </a:r>
          </a:p>
          <a:p>
            <a:pPr lvl="1"/>
            <a:r>
              <a:rPr lang="fr-FR" dirty="0" smtClean="0"/>
              <a:t>Seul des exemples sont disponibles</a:t>
            </a:r>
          </a:p>
          <a:p>
            <a:pPr lvl="1"/>
            <a:r>
              <a:rPr lang="fr-FR" dirty="0" smtClean="0"/>
              <a:t>Travail par similarité : statistiques, régressions</a:t>
            </a:r>
          </a:p>
          <a:p>
            <a:r>
              <a:rPr lang="fr-FR" dirty="0" smtClean="0"/>
              <a:t>Semi supervisé</a:t>
            </a:r>
          </a:p>
          <a:p>
            <a:pPr lvl="1"/>
            <a:r>
              <a:rPr lang="fr-FR" dirty="0" smtClean="0"/>
              <a:t>Entre les 2</a:t>
            </a:r>
          </a:p>
          <a:p>
            <a:pPr lvl="1"/>
            <a:r>
              <a:rPr lang="fr-FR" dirty="0" smtClean="0"/>
              <a:t>Réseaux de neurones</a:t>
            </a:r>
          </a:p>
          <a:p>
            <a:pPr lvl="1"/>
            <a:endParaRPr lang="fr-FR" dirty="0" smtClean="0"/>
          </a:p>
        </p:txBody>
      </p:sp>
    </p:spTree>
    <p:extLst>
      <p:ext uri="{BB962C8B-B14F-4D97-AF65-F5344CB8AC3E}">
        <p14:creationId xmlns:p14="http://schemas.microsoft.com/office/powerpoint/2010/main" val="1318335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Machine Learning </a:t>
            </a:r>
            <a:r>
              <a:rPr lang="fr-FR" smtClean="0"/>
              <a:t>vs Programmation</a:t>
            </a:r>
            <a:endParaRPr lang="fr-FR" dirty="0"/>
          </a:p>
        </p:txBody>
      </p:sp>
      <p:pic>
        <p:nvPicPr>
          <p:cNvPr id="1026" name="Picture 2" descr="https://dpzbhybb2pdcj.cloudfront.net/allaire/Figures/01fig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420888"/>
            <a:ext cx="6048672" cy="3069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420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Apprentissage supervisé</a:t>
            </a:r>
            <a:endParaRPr lang="fr-FR" dirty="0"/>
          </a:p>
        </p:txBody>
      </p:sp>
      <p:sp>
        <p:nvSpPr>
          <p:cNvPr id="3" name="Espace réservé du contenu 2"/>
          <p:cNvSpPr>
            <a:spLocks noGrp="1"/>
          </p:cNvSpPr>
          <p:nvPr>
            <p:ph idx="1"/>
          </p:nvPr>
        </p:nvSpPr>
        <p:spPr/>
        <p:txBody>
          <a:bodyPr/>
          <a:lstStyle/>
          <a:p>
            <a:r>
              <a:rPr lang="fr-FR" dirty="0" smtClean="0"/>
              <a:t>Dans cet exemple les images ont été annotés par un expert avec leur catégorie</a:t>
            </a:r>
          </a:p>
          <a:p>
            <a:pPr lvl="1"/>
            <a:r>
              <a:rPr lang="fr-FR" dirty="0" smtClean="0"/>
              <a:t>La machine apprend puis prédit</a:t>
            </a:r>
            <a:endParaRPr lang="fr-FR" dirty="0"/>
          </a:p>
        </p:txBody>
      </p:sp>
      <p:pic>
        <p:nvPicPr>
          <p:cNvPr id="1026" name="Picture 2" descr="Chaque image est labellée de sa catégor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852936"/>
            <a:ext cx="45339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343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Apprentissage non </a:t>
            </a:r>
            <a:r>
              <a:rPr lang="fr-FR" dirty="0" err="1" smtClean="0"/>
              <a:t>superivsé</a:t>
            </a:r>
            <a:endParaRPr lang="fr-FR" dirty="0"/>
          </a:p>
        </p:txBody>
      </p:sp>
      <p:sp>
        <p:nvSpPr>
          <p:cNvPr id="3" name="Espace réservé du contenu 2"/>
          <p:cNvSpPr>
            <a:spLocks noGrp="1"/>
          </p:cNvSpPr>
          <p:nvPr>
            <p:ph idx="1"/>
          </p:nvPr>
        </p:nvSpPr>
        <p:spPr/>
        <p:txBody>
          <a:bodyPr/>
          <a:lstStyle/>
          <a:p>
            <a:r>
              <a:rPr lang="fr-FR" dirty="0" smtClean="0"/>
              <a:t>En apprentissage non supervisé ou semi-supervisé on laisse la machine faire</a:t>
            </a:r>
          </a:p>
          <a:p>
            <a:pPr lvl="1"/>
            <a:r>
              <a:rPr lang="fr-FR" dirty="0" smtClean="0"/>
              <a:t>L'algorithme </a:t>
            </a:r>
            <a:r>
              <a:rPr lang="fr-FR" dirty="0"/>
              <a:t>d'entraînement s'applique dans ce cas à trouver seul les similarités et distinctions au sein de ces données, et à regrouper ensemble celles qui partagent des caractéristiques </a:t>
            </a:r>
            <a:r>
              <a:rPr lang="fr-FR" dirty="0" smtClean="0"/>
              <a:t>communes</a:t>
            </a:r>
          </a:p>
          <a:p>
            <a:r>
              <a:rPr lang="fr-FR" dirty="0" smtClean="0"/>
              <a:t>Exemple Google Brain</a:t>
            </a:r>
          </a:p>
          <a:p>
            <a:pPr lvl="1"/>
            <a:r>
              <a:rPr lang="fr-FR" dirty="0" smtClean="0"/>
              <a:t>Un visage humain</a:t>
            </a:r>
          </a:p>
          <a:p>
            <a:pPr lvl="1"/>
            <a:r>
              <a:rPr lang="fr-FR" dirty="0" smtClean="0"/>
              <a:t>Un chat</a:t>
            </a:r>
            <a:endParaRPr lang="fr-FR" dirty="0"/>
          </a:p>
        </p:txBody>
      </p:sp>
      <p:pic>
        <p:nvPicPr>
          <p:cNvPr id="2050" name="Picture 2" descr="Cette image retranscrit la représentation interne des concepts 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4310226"/>
            <a:ext cx="5141043" cy="2547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641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Deep</a:t>
            </a:r>
            <a:r>
              <a:rPr lang="fr-FR" dirty="0" smtClean="0"/>
              <a:t> Learning</a:t>
            </a:r>
            <a:endParaRPr lang="fr-FR" dirty="0"/>
          </a:p>
        </p:txBody>
      </p:sp>
      <p:sp>
        <p:nvSpPr>
          <p:cNvPr id="3" name="Espace réservé du contenu 2"/>
          <p:cNvSpPr>
            <a:spLocks noGrp="1"/>
          </p:cNvSpPr>
          <p:nvPr>
            <p:ph idx="1"/>
          </p:nvPr>
        </p:nvSpPr>
        <p:spPr/>
        <p:txBody>
          <a:bodyPr/>
          <a:lstStyle/>
          <a:p>
            <a:r>
              <a:rPr lang="fr-FR" dirty="0" smtClean="0"/>
              <a:t>Le </a:t>
            </a:r>
            <a:r>
              <a:rPr lang="fr-FR" dirty="0" err="1" smtClean="0"/>
              <a:t>deep</a:t>
            </a:r>
            <a:r>
              <a:rPr lang="fr-FR" dirty="0" smtClean="0"/>
              <a:t> </a:t>
            </a:r>
            <a:r>
              <a:rPr lang="fr-FR" dirty="0" err="1" smtClean="0"/>
              <a:t>learning</a:t>
            </a:r>
            <a:r>
              <a:rPr lang="fr-FR" dirty="0" smtClean="0"/>
              <a:t> </a:t>
            </a:r>
            <a:r>
              <a:rPr lang="fr-FR" dirty="0"/>
              <a:t>est un ensemble de méthodes d'apprentissage automatique tentant de modéliser avec un haut niveau d’abstraction des données grâce à des architectures articulées de différentes transformations </a:t>
            </a:r>
            <a:r>
              <a:rPr lang="fr-FR"/>
              <a:t>non </a:t>
            </a:r>
            <a:r>
              <a:rPr lang="fr-FR" smtClean="0"/>
              <a:t>linéaires</a:t>
            </a:r>
          </a:p>
          <a:p>
            <a:pPr lvl="1"/>
            <a:r>
              <a:rPr lang="fr-FR" smtClean="0"/>
              <a:t>Ces </a:t>
            </a:r>
            <a:r>
              <a:rPr lang="fr-FR" dirty="0"/>
              <a:t>techniques ont permis des progrès importants et rapides dans les domaines de l'analyse du signal sonore ou visuel et notamment de la reconnaissance faciale, de la reconnaissance vocale, de la vision par ordinateur, du traitement automatisé du langage</a:t>
            </a:r>
          </a:p>
        </p:txBody>
      </p:sp>
    </p:spTree>
    <p:extLst>
      <p:ext uri="{BB962C8B-B14F-4D97-AF65-F5344CB8AC3E}">
        <p14:creationId xmlns:p14="http://schemas.microsoft.com/office/powerpoint/2010/main" val="1610053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Workflow</a:t>
            </a:r>
            <a:endParaRPr lang="fr-FR" dirty="0"/>
          </a:p>
        </p:txBody>
      </p:sp>
      <p:pic>
        <p:nvPicPr>
          <p:cNvPr id="1026" name="Picture 2" descr="Cycle de travail du data scientist - en.wikipedia.org/wiki/Data_science pou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484784"/>
            <a:ext cx="5415111" cy="4061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789901"/>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5536</TotalTime>
  <Words>1422</Words>
  <Application>Microsoft Office PowerPoint</Application>
  <PresentationFormat>Affichage à l'écran (4:3)</PresentationFormat>
  <Paragraphs>145</Paragraphs>
  <Slides>38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38</vt:i4>
      </vt:variant>
    </vt:vector>
  </HeadingPairs>
  <TitlesOfParts>
    <vt:vector size="42" baseType="lpstr">
      <vt:lpstr>Arial</vt:lpstr>
      <vt:lpstr>Monotype Sorts</vt:lpstr>
      <vt:lpstr>Times New Roman</vt:lpstr>
      <vt:lpstr>cvc</vt:lpstr>
      <vt:lpstr>Présentation PowerPoint</vt:lpstr>
      <vt:lpstr>Machine Learning</vt:lpstr>
      <vt:lpstr>Machine Learning</vt:lpstr>
      <vt:lpstr>Types d’apprentissage</vt:lpstr>
      <vt:lpstr>Machine Learning vs Programmation</vt:lpstr>
      <vt:lpstr>Apprentissage supervisé</vt:lpstr>
      <vt:lpstr>Apprentissage non superivsé</vt:lpstr>
      <vt:lpstr>Deep Learning</vt:lpstr>
      <vt:lpstr>Workflow</vt:lpstr>
      <vt:lpstr>1ère étape</vt:lpstr>
      <vt:lpstr>But</vt:lpstr>
      <vt:lpstr>Exemple</vt:lpstr>
      <vt:lpstr>Graphique</vt:lpstr>
      <vt:lpstr>Régression linéaire</vt:lpstr>
      <vt:lpstr>Classification</vt:lpstr>
      <vt:lpstr>Trouver le bon modèle</vt:lpstr>
      <vt:lpstr>Apprentissage</vt:lpstr>
      <vt:lpstr>Exemple</vt:lpstr>
      <vt:lpstr>Workflow</vt:lpstr>
      <vt:lpstr>Notre travail</vt:lpstr>
      <vt:lpstr>L'algorithme d'apprentissage</vt:lpstr>
      <vt:lpstr>Exemples</vt:lpstr>
      <vt:lpstr>Mesure de performance</vt:lpstr>
      <vt:lpstr>Exemple</vt:lpstr>
      <vt:lpstr>Autre exemple</vt:lpstr>
      <vt:lpstr>Problème de la recommandation</vt:lpstr>
      <vt:lpstr>Que va répondre le client ?</vt:lpstr>
      <vt:lpstr>Le clustering</vt:lpstr>
      <vt:lpstr>Exemple</vt:lpstr>
      <vt:lpstr>No Free Lunch</vt:lpstr>
      <vt:lpstr>Choix du modèle</vt:lpstr>
      <vt:lpstr>Problème non modélisables</vt:lpstr>
      <vt:lpstr>Démarrer le machine learning</vt:lpstr>
      <vt:lpstr>Loss</vt:lpstr>
      <vt:lpstr>Prétraitement</vt:lpstr>
      <vt:lpstr>Régression linéaire</vt:lpstr>
      <vt:lpstr>Predict</vt:lpstr>
      <vt:lpstr>Prédiction avec corrélation 95%</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327</cp:revision>
  <dcterms:created xsi:type="dcterms:W3CDTF">2000-04-10T19:33:12Z</dcterms:created>
  <dcterms:modified xsi:type="dcterms:W3CDTF">2019-08-30T10:07:32Z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