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6" r:id="rId3"/>
    <p:sldId id="267" r:id="rId4"/>
    <p:sldId id="268" r:id="rId5"/>
    <p:sldId id="269" r:id="rId6"/>
    <p:sldId id="272" r:id="rId7"/>
    <p:sldId id="274" r:id="rId8"/>
    <p:sldId id="294" r:id="rId9"/>
    <p:sldId id="293" r:id="rId10"/>
    <p:sldId id="275" r:id="rId11"/>
    <p:sldId id="276" r:id="rId12"/>
    <p:sldId id="277" r:id="rId13"/>
    <p:sldId id="278" r:id="rId14"/>
    <p:sldId id="298" r:id="rId15"/>
    <p:sldId id="279" r:id="rId16"/>
    <p:sldId id="280" r:id="rId17"/>
    <p:sldId id="283" r:id="rId18"/>
    <p:sldId id="284" r:id="rId19"/>
    <p:sldId id="285" r:id="rId20"/>
    <p:sldId id="286" r:id="rId21"/>
    <p:sldId id="295" r:id="rId22"/>
    <p:sldId id="296" r:id="rId23"/>
    <p:sldId id="297" r:id="rId24"/>
    <p:sldId id="289" r:id="rId25"/>
    <p:sldId id="288" r:id="rId26"/>
    <p:sldId id="292" r:id="rId27"/>
    <p:sldId id="291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13</a:t>
            </a:r>
          </a:p>
          <a:p>
            <a:pPr eaLnBrk="1" hangingPunct="1"/>
            <a:r>
              <a:rPr lang="fr-FR" altLang="fr-FR" dirty="0" smtClean="0"/>
              <a:t>k-NN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commun de séparer les données en 80/20</a:t>
            </a:r>
          </a:p>
          <a:p>
            <a:pPr lvl="1"/>
            <a:r>
              <a:rPr lang="fr-FR" dirty="0" smtClean="0"/>
              <a:t>80 pour le jeux d'entrainement (training set)</a:t>
            </a:r>
          </a:p>
          <a:p>
            <a:pPr lvl="1"/>
            <a:r>
              <a:rPr lang="fr-FR" dirty="0" smtClean="0"/>
              <a:t>20 pour le test des prédictions (</a:t>
            </a:r>
            <a:r>
              <a:rPr lang="fr-FR" dirty="0" err="1" smtClean="0"/>
              <a:t>testing</a:t>
            </a:r>
            <a:r>
              <a:rPr lang="fr-FR" dirty="0" smtClean="0"/>
              <a:t> set)</a:t>
            </a:r>
          </a:p>
          <a:p>
            <a:pPr lvl="1"/>
            <a:r>
              <a:rPr lang="fr-FR" dirty="0" smtClean="0"/>
              <a:t>Les labels doivent êtres identiques</a:t>
            </a:r>
          </a:p>
          <a:p>
            <a:pPr lvl="1"/>
            <a:r>
              <a:rPr lang="fr-FR" dirty="0" smtClean="0"/>
              <a:t>Les labels sont les données supervisées de l'échantillon</a:t>
            </a:r>
          </a:p>
          <a:p>
            <a:pPr lvl="1"/>
            <a:r>
              <a:rPr lang="fr-FR" dirty="0" smtClean="0"/>
              <a:t>Les labels du training set servent à l'apprentissage </a:t>
            </a:r>
          </a:p>
          <a:p>
            <a:pPr lvl="1"/>
            <a:r>
              <a:rPr lang="fr-FR" dirty="0" smtClean="0"/>
              <a:t>Les labels du </a:t>
            </a:r>
            <a:r>
              <a:rPr lang="fr-FR" dirty="0" err="1" smtClean="0"/>
              <a:t>testing</a:t>
            </a:r>
            <a:r>
              <a:rPr lang="fr-FR" dirty="0" smtClean="0"/>
              <a:t> set servent à mesurer la qualité de la prédiction</a:t>
            </a:r>
            <a:endParaRPr lang="fr-FR" dirty="0"/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head(data,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0.8)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tail(data,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0.2)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6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Package class</a:t>
            </a:r>
          </a:p>
          <a:p>
            <a:r>
              <a:rPr lang="fr-FR" dirty="0" smtClean="0"/>
              <a:t>La librairie class possède la fonction </a:t>
            </a:r>
            <a:r>
              <a:rPr lang="fr-FR" dirty="0" err="1" smtClean="0"/>
              <a:t>knn</a:t>
            </a:r>
            <a:r>
              <a:rPr lang="fr-FR" dirty="0" smtClean="0"/>
              <a:t>()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model.1 &lt;-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data.train$Label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k=1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 smtClean="0">
                <a:cs typeface="Courier New" panose="02070309020205020404" pitchFamily="49" charset="0"/>
              </a:rPr>
              <a:t>Dans ce exemple k = 1 et on peut remarquer que les labels du </a:t>
            </a:r>
            <a:r>
              <a:rPr lang="fr-FR" dirty="0" err="1" smtClean="0">
                <a:cs typeface="Courier New" panose="02070309020205020404" pitchFamily="49" charset="0"/>
              </a:rPr>
              <a:t>testing</a:t>
            </a:r>
            <a:r>
              <a:rPr lang="fr-FR" dirty="0" smtClean="0">
                <a:cs typeface="Courier New" panose="02070309020205020404" pitchFamily="49" charset="0"/>
              </a:rPr>
              <a:t> set ne sont pas utiles pour l'apprentissage</a:t>
            </a:r>
          </a:p>
          <a:p>
            <a:r>
              <a:rPr lang="fr-FR" dirty="0" smtClean="0"/>
              <a:t>Calcul de la précision</a:t>
            </a:r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precision.1 &lt;-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data.test$Label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== model.1)/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sample.size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17% NUL !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6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Minimisation de l’erreur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faire varier le k entre 2 et 10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for(i in 2:10) {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model &lt;-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data.train$Label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k=i)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data.test$Label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model)/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(model)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bestprecision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bestprecision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bestk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# Le meilleur k est souvent 3</a:t>
            </a:r>
          </a:p>
        </p:txBody>
      </p:sp>
    </p:spTree>
    <p:extLst>
      <p:ext uri="{BB962C8B-B14F-4D97-AF65-F5344CB8AC3E}">
        <p14:creationId xmlns:p14="http://schemas.microsoft.com/office/powerpoint/2010/main" val="388586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et prédiction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ensuite choisir le meilleur modèle, l’entrainer et mettre en place la prédiction</a:t>
            </a:r>
          </a:p>
          <a:p>
            <a:pPr marL="457200" lvl="1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&lt;-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data.test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data.train$Label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k=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bestk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data.test$Label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model)/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(model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model[nb]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40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matrice de confusion apporte les cas de succès, en discriminant les vrai positifs, les vrai négatifs, les faux positifs et les vrais positifs</a:t>
            </a:r>
            <a:endParaRPr lang="fr-FR" dirty="0"/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97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 = 3</a:t>
            </a:r>
          </a:p>
          <a:p>
            <a:r>
              <a:rPr lang="fr-FR" dirty="0" smtClean="0"/>
              <a:t>Erreur = 5%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" y="2418352"/>
            <a:ext cx="4972050" cy="401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606" y="2542451"/>
            <a:ext cx="3490745" cy="261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9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Sauvegarde du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important de sauvegarder le meilleur modèle car l'apprentissage est lent</a:t>
            </a:r>
          </a:p>
          <a:p>
            <a:r>
              <a:rPr lang="fr-FR" dirty="0" smtClean="0"/>
              <a:t>La prédiction est rapide</a:t>
            </a:r>
          </a:p>
        </p:txBody>
      </p:sp>
    </p:spTree>
    <p:extLst>
      <p:ext uri="{BB962C8B-B14F-4D97-AF65-F5344CB8AC3E}">
        <p14:creationId xmlns:p14="http://schemas.microsoft.com/office/powerpoint/2010/main" val="12119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Iris sont décomposés en 3 familles</a:t>
            </a:r>
          </a:p>
          <a:p>
            <a:r>
              <a:rPr lang="fr-FR" dirty="0" smtClean="0"/>
              <a:t>Le rapport largeur/hauteur des pétales et de la tige détermine la catégorie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97" y="2878409"/>
            <a:ext cx="5021479" cy="39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2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détecté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256584" cy="5040560"/>
          </a:xfrm>
        </p:spPr>
        <p:txBody>
          <a:bodyPr/>
          <a:lstStyle/>
          <a:p>
            <a:r>
              <a:rPr lang="fr-FR" dirty="0" smtClean="0"/>
              <a:t>Si k est trop faible nous obtenons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Nous aurions préféré</a:t>
            </a:r>
          </a:p>
          <a:p>
            <a:pPr lvl="1"/>
            <a:r>
              <a:rPr lang="fr-FR" dirty="0" smtClean="0"/>
              <a:t>Pour cela nous sommes passé à k=5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Les zones désignées par les flèches ne vont pas être bien class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1149225"/>
            <a:ext cx="3233978" cy="220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ifieur 5-nn sur le même jeu de données, beaucoup plus effica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3415634"/>
            <a:ext cx="3156313" cy="215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65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Biais vs Variance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8838058" cy="5040560"/>
          </a:xfrm>
        </p:spPr>
        <p:txBody>
          <a:bodyPr/>
          <a:lstStyle/>
          <a:p>
            <a:r>
              <a:rPr lang="fr-FR" dirty="0" smtClean="0"/>
              <a:t>Avec k=5 notre modèle est plus indépendant du training set</a:t>
            </a:r>
          </a:p>
          <a:p>
            <a:pPr lvl="1"/>
            <a:r>
              <a:rPr lang="fr-FR" dirty="0" smtClean="0"/>
              <a:t>Nous avons augmenté la variance</a:t>
            </a:r>
          </a:p>
          <a:p>
            <a:pPr lvl="1"/>
            <a:r>
              <a:rPr lang="fr-FR" dirty="0" smtClean="0"/>
              <a:t>Cependant plus k est grand plus l’erreur sera grande</a:t>
            </a:r>
          </a:p>
          <a:p>
            <a:pPr lvl="1"/>
            <a:r>
              <a:rPr lang="fr-FR" dirty="0" smtClean="0"/>
              <a:t>Nous avons introduit un biais</a:t>
            </a:r>
          </a:p>
          <a:p>
            <a:r>
              <a:rPr lang="fr-FR" dirty="0" smtClean="0"/>
              <a:t>Avec k=1 la variance sera plus faible, l’erreur également</a:t>
            </a:r>
          </a:p>
          <a:p>
            <a:r>
              <a:rPr lang="fr-FR" dirty="0" smtClean="0"/>
              <a:t>Par exemple pour k=12 </a:t>
            </a:r>
          </a:p>
          <a:p>
            <a:pPr lvl="1"/>
            <a:r>
              <a:rPr lang="fr-FR" dirty="0" smtClean="0"/>
              <a:t>L'erreur est plus forte</a:t>
            </a:r>
            <a:endParaRPr lang="fr-FR" dirty="0"/>
          </a:p>
        </p:txBody>
      </p:sp>
      <p:pic>
        <p:nvPicPr>
          <p:cNvPr id="2050" name="Picture 2" descr="Parce qu'on a choisi un k trop grand, la zone de classification est trop lisse par rapport à la complexité du modè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448"/>
            <a:ext cx="3995936" cy="27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4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Nearest</a:t>
            </a:r>
            <a:r>
              <a:rPr lang="fr-FR" altLang="fr-FR" dirty="0"/>
              <a:t> </a:t>
            </a:r>
            <a:r>
              <a:rPr lang="fr-FR" altLang="fr-FR" dirty="0" err="1" smtClean="0"/>
              <a:t>Neigbors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k-NN est le diminutif de k 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smtClean="0"/>
              <a:t>Neighbors</a:t>
            </a:r>
          </a:p>
          <a:p>
            <a:r>
              <a:rPr lang="fr-FR" dirty="0" smtClean="0"/>
              <a:t>C’est </a:t>
            </a:r>
            <a:r>
              <a:rPr lang="fr-FR" dirty="0"/>
              <a:t>un algorithme qui peut servir autant pour la classification que la </a:t>
            </a:r>
            <a:r>
              <a:rPr lang="fr-FR" dirty="0" smtClean="0"/>
              <a:t>régression</a:t>
            </a:r>
          </a:p>
          <a:p>
            <a:r>
              <a:rPr lang="fr-FR" dirty="0" smtClean="0"/>
              <a:t>Son </a:t>
            </a:r>
            <a:r>
              <a:rPr lang="fr-FR" dirty="0"/>
              <a:t>principe </a:t>
            </a:r>
            <a:r>
              <a:rPr lang="fr-FR" dirty="0" smtClean="0"/>
              <a:t>est de choisir </a:t>
            </a:r>
            <a:r>
              <a:rPr lang="fr-FR" dirty="0"/>
              <a:t>les k données les plus proches du point étudié afin d’en prédire sa valeur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27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Décomposition de l’erreur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peut s’écrire</a:t>
            </a:r>
          </a:p>
          <a:p>
            <a:r>
              <a:rPr lang="fr-FR" dirty="0" err="1"/>
              <a:t>Err</a:t>
            </a:r>
            <a:r>
              <a:rPr lang="fr-FR" dirty="0"/>
              <a:t>(x</a:t>
            </a:r>
            <a:r>
              <a:rPr lang="fr-FR"/>
              <a:t>)=</a:t>
            </a:r>
            <a:r>
              <a:rPr lang="fr-FR" smtClean="0"/>
              <a:t>Biais²+Variance+Erreur </a:t>
            </a:r>
            <a:r>
              <a:rPr lang="fr-FR" dirty="0" smtClean="0"/>
              <a:t>Irréductible</a:t>
            </a:r>
          </a:p>
          <a:p>
            <a:endParaRPr lang="fr-FR" dirty="0"/>
          </a:p>
        </p:txBody>
      </p:sp>
      <p:pic>
        <p:nvPicPr>
          <p:cNvPr id="3074" name="Picture 2" descr="On cherche à se placer au minimum de l'erreur tot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5256584" cy="33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29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Normalisation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normalisation consiste à s'affranchir des unités et autres paramètres qui pourraient introduire des pondérations non voulue entre les variable</a:t>
            </a:r>
          </a:p>
          <a:p>
            <a:pPr lvl="1"/>
            <a:r>
              <a:rPr lang="fr-FR" dirty="0" smtClean="0"/>
              <a:t>Par exemple unité en cm ou en </a:t>
            </a:r>
            <a:r>
              <a:rPr lang="fr-FR" dirty="0" err="1" smtClean="0"/>
              <a:t>inch</a:t>
            </a:r>
            <a:endParaRPr lang="fr-FR" dirty="0" smtClean="0"/>
          </a:p>
          <a:p>
            <a:pPr lvl="1"/>
            <a:r>
              <a:rPr lang="fr-FR" dirty="0" smtClean="0"/>
              <a:t>Par exemple les Volt est une unité en général + grande que les Tesla (Magnétisme)</a:t>
            </a:r>
          </a:p>
          <a:p>
            <a:r>
              <a:rPr lang="fr-FR" dirty="0" smtClean="0"/>
              <a:t>La méthodologie la plus courante est centrer - réduire</a:t>
            </a:r>
          </a:p>
          <a:p>
            <a:pPr lvl="1"/>
            <a:r>
              <a:rPr lang="fr-FR" dirty="0" smtClean="0"/>
              <a:t>C’est-à-dire modifier les données pour avoir une moyenne à 0 et un écart type de 1</a:t>
            </a:r>
          </a:p>
          <a:p>
            <a:pPr lvl="1"/>
            <a:r>
              <a:rPr lang="fr-FR" dirty="0" smtClean="0"/>
              <a:t>Toutes les données sont donc comparables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9916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de normalisation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/>
              <a:t>lapply</a:t>
            </a:r>
            <a:r>
              <a:rPr lang="fr-FR" dirty="0"/>
              <a:t> applique normal sur </a:t>
            </a:r>
            <a:r>
              <a:rPr lang="fr-FR" dirty="0" err="1" smtClean="0"/>
              <a:t>sample</a:t>
            </a:r>
            <a:endParaRPr lang="fr-FR" dirty="0" smtClean="0"/>
          </a:p>
          <a:p>
            <a:r>
              <a:rPr lang="fr-FR" dirty="0" smtClean="0"/>
              <a:t>Attention, la centralisation ne marche que pour des données linéaires</a:t>
            </a:r>
          </a:p>
          <a:p>
            <a:pPr lvl="1"/>
            <a:r>
              <a:rPr lang="fr-FR" dirty="0" smtClean="0"/>
              <a:t>Les décibels sont logarithmiques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88840"/>
            <a:ext cx="594429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7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Iris k=13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5373216"/>
            <a:ext cx="5492410" cy="12961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038200"/>
            <a:ext cx="46196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98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Arbres de décision</a:t>
            </a:r>
          </a:p>
          <a:p>
            <a:r>
              <a:rPr lang="fr-FR" dirty="0" smtClean="0"/>
              <a:t>Très bon algorithme</a:t>
            </a:r>
          </a:p>
          <a:p>
            <a:pPr marL="457200" lvl="1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y=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data.train$Label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data.test$Label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ntree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=100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345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Support </a:t>
            </a:r>
            <a:r>
              <a:rPr lang="fr-FR" dirty="0" err="1" smtClean="0"/>
              <a:t>Vector</a:t>
            </a:r>
            <a:r>
              <a:rPr lang="fr-FR" dirty="0" smtClean="0"/>
              <a:t> Machine est une alternative à k-NN</a:t>
            </a:r>
          </a:p>
          <a:p>
            <a:pPr lvl="1"/>
            <a:r>
              <a:rPr lang="fr-FR" dirty="0" smtClean="0"/>
              <a:t>Très efficace</a:t>
            </a:r>
          </a:p>
          <a:p>
            <a:pPr lvl="1"/>
            <a:r>
              <a:rPr lang="fr-FR" dirty="0" smtClean="0"/>
              <a:t>Ne fournit pas de calcul d’erreur aisément</a:t>
            </a:r>
          </a:p>
          <a:p>
            <a:pPr lvl="1"/>
            <a:r>
              <a:rPr lang="fr-FR" dirty="0" smtClean="0"/>
              <a:t>Les séparations des catégories peuvent être vectorielles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3742126"/>
            <a:ext cx="4320480" cy="31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4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Effet de la taille de l'échantillon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156209"/>
            <a:ext cx="4680520" cy="45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05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des 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77" y="1170535"/>
            <a:ext cx="8280920" cy="52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0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Quelle est la classe de la nouvelle données (en blanc) ?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028" name="Picture 4" descr="le point blanc est une nouvelle entr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12568" cy="3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3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regarder la distance avec les k voisins les plus proches</a:t>
            </a:r>
          </a:p>
          <a:p>
            <a:pPr lvl="1"/>
            <a:r>
              <a:rPr lang="fr-FR" dirty="0" smtClean="0"/>
              <a:t>Ici 5</a:t>
            </a:r>
          </a:p>
          <a:p>
            <a:pPr lvl="1"/>
            <a:r>
              <a:rPr lang="fr-FR" dirty="0" smtClean="0"/>
              <a:t>Rouge</a:t>
            </a:r>
            <a:endParaRPr lang="fr-FR" dirty="0"/>
          </a:p>
        </p:txBody>
      </p:sp>
      <p:pic>
        <p:nvPicPr>
          <p:cNvPr id="2050" name="Picture 2" descr="les 5 points les plus proches du point que l'on cherche à clas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256584" cy="36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74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ainsi aisé de déterminé un zonage pour catégorisé les points</a:t>
            </a:r>
            <a:endParaRPr lang="fr-FR" dirty="0"/>
          </a:p>
        </p:txBody>
      </p:sp>
      <p:pic>
        <p:nvPicPr>
          <p:cNvPr id="3074" name="Picture 2" descr="Les deux zones qui séparent l'espace pour la décision à prendre sur la classification de nouvelles entr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762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37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1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d'obtenir un sous ensemble des données afin d'accélérer le traitement</a:t>
            </a:r>
          </a:p>
          <a:p>
            <a:r>
              <a:rPr lang="fr-FR" dirty="0" smtClean="0"/>
              <a:t>Ici on échantillonne le </a:t>
            </a:r>
            <a:r>
              <a:rPr lang="fr-FR" dirty="0" err="1" smtClean="0"/>
              <a:t>dataframe</a:t>
            </a:r>
            <a:r>
              <a:rPr lang="fr-FR" dirty="0" smtClean="0"/>
              <a:t> </a:t>
            </a:r>
            <a:r>
              <a:rPr lang="fr-FR" dirty="0" err="1" smtClean="0"/>
              <a:t>mnist</a:t>
            </a:r>
            <a:r>
              <a:rPr lang="fr-FR" dirty="0" smtClean="0"/>
              <a:t> de 70000 élément avec 1000 échantillons</a:t>
            </a:r>
          </a:p>
          <a:p>
            <a:pPr lvl="1"/>
            <a:r>
              <a:rPr lang="fr-FR" dirty="0" err="1"/>
              <a:t>sample.size</a:t>
            </a:r>
            <a:r>
              <a:rPr lang="fr-FR" dirty="0"/>
              <a:t> &lt;- 1000</a:t>
            </a:r>
          </a:p>
          <a:p>
            <a:pPr lvl="1"/>
            <a:r>
              <a:rPr lang="fr-FR" dirty="0" err="1"/>
              <a:t>sample</a:t>
            </a:r>
            <a:r>
              <a:rPr lang="fr-FR" dirty="0"/>
              <a:t> &lt;- sample.int(70000, </a:t>
            </a:r>
            <a:r>
              <a:rPr lang="fr-FR" dirty="0" err="1"/>
              <a:t>sample.size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data &lt;- </a:t>
            </a:r>
            <a:r>
              <a:rPr lang="fr-FR" dirty="0" err="1"/>
              <a:t>mnist</a:t>
            </a:r>
            <a:r>
              <a:rPr lang="fr-FR" dirty="0"/>
              <a:t>[</a:t>
            </a:r>
            <a:r>
              <a:rPr lang="fr-FR" dirty="0" err="1"/>
              <a:t>sample</a:t>
            </a:r>
            <a:r>
              <a:rPr lang="fr-FR" dirty="0" smtClean="0"/>
              <a:t>,]</a:t>
            </a:r>
          </a:p>
          <a:p>
            <a:r>
              <a:rPr lang="fr-FR" dirty="0" smtClean="0"/>
              <a:t>Il existe également la fonction </a:t>
            </a:r>
            <a:r>
              <a:rPr lang="fr-FR" dirty="0" err="1" smtClean="0"/>
              <a:t>runif</a:t>
            </a:r>
            <a:r>
              <a:rPr lang="fr-FR" dirty="0" smtClean="0"/>
              <a:t>() </a:t>
            </a:r>
            <a:r>
              <a:rPr lang="fr-FR" dirty="0" err="1" smtClean="0"/>
              <a:t>Random</a:t>
            </a:r>
            <a:r>
              <a:rPr lang="fr-FR" dirty="0" smtClean="0"/>
              <a:t> Uniform</a:t>
            </a:r>
          </a:p>
          <a:p>
            <a:pPr lvl="1"/>
            <a:r>
              <a:rPr lang="fr-FR" dirty="0" err="1"/>
              <a:t>random</a:t>
            </a:r>
            <a:r>
              <a:rPr lang="fr-FR" dirty="0"/>
              <a:t> &lt;- </a:t>
            </a:r>
            <a:r>
              <a:rPr lang="fr-FR" dirty="0" err="1"/>
              <a:t>runif</a:t>
            </a:r>
            <a:r>
              <a:rPr lang="fr-FR" dirty="0"/>
              <a:t>(</a:t>
            </a:r>
            <a:r>
              <a:rPr lang="fr-FR" dirty="0" err="1"/>
              <a:t>sample.size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/>
              <a:t>sample</a:t>
            </a:r>
            <a:r>
              <a:rPr lang="fr-FR" dirty="0"/>
              <a:t> &lt;- </a:t>
            </a:r>
            <a:r>
              <a:rPr lang="fr-FR" dirty="0" err="1" smtClean="0"/>
              <a:t>mnist</a:t>
            </a:r>
            <a:r>
              <a:rPr lang="fr-FR" dirty="0" smtClean="0"/>
              <a:t>[</a:t>
            </a:r>
            <a:r>
              <a:rPr lang="fr-FR" dirty="0" err="1" smtClean="0"/>
              <a:t>order</a:t>
            </a:r>
            <a:r>
              <a:rPr lang="fr-FR" dirty="0" smtClean="0"/>
              <a:t>(</a:t>
            </a:r>
            <a:r>
              <a:rPr lang="fr-FR" dirty="0" err="1" smtClean="0"/>
              <a:t>random</a:t>
            </a:r>
            <a:r>
              <a:rPr lang="fr-FR" dirty="0"/>
              <a:t>),]</a:t>
            </a:r>
            <a:endParaRPr lang="fr-FR" dirty="0" smtClean="0"/>
          </a:p>
          <a:p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852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19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surapprentissage</a:t>
            </a:r>
            <a:r>
              <a:rPr lang="fr-FR" dirty="0" smtClean="0"/>
              <a:t> est le fait de trop entrainer les données</a:t>
            </a:r>
          </a:p>
          <a:p>
            <a:pPr lvl="1"/>
            <a:r>
              <a:rPr lang="fr-FR" dirty="0" smtClean="0"/>
              <a:t>Jeu de données restreint ou tout le temps identique</a:t>
            </a:r>
          </a:p>
          <a:p>
            <a:r>
              <a:rPr lang="fr-FR" dirty="0" smtClean="0"/>
              <a:t>Solution</a:t>
            </a:r>
          </a:p>
          <a:p>
            <a:pPr lvl="1"/>
            <a:r>
              <a:rPr lang="fr-FR" dirty="0" smtClean="0"/>
              <a:t>Séparer un jeux d'entrainement d'un jeu de test</a:t>
            </a:r>
          </a:p>
          <a:p>
            <a:pPr lvl="1"/>
            <a:r>
              <a:rPr lang="fr-FR" dirty="0" smtClean="0"/>
              <a:t>Le tout bien échantillonner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https://shapeofdata.files.wordpress.com/2013/03/cropped-blogtop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896" y="3958879"/>
            <a:ext cx="1670585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7856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6489</TotalTime>
  <Words>818</Words>
  <Application>Microsoft Office PowerPoint</Application>
  <PresentationFormat>Affichage à l'écran (4:3)</PresentationFormat>
  <Paragraphs>130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Monotype Sorts</vt:lpstr>
      <vt:lpstr>Times New Roman</vt:lpstr>
      <vt:lpstr>cvc</vt:lpstr>
      <vt:lpstr>Présentation PowerPoint</vt:lpstr>
      <vt:lpstr>Nearest Neigbors</vt:lpstr>
      <vt:lpstr>Explication</vt:lpstr>
      <vt:lpstr>knn</vt:lpstr>
      <vt:lpstr>Zonage</vt:lpstr>
      <vt:lpstr>MNIST</vt:lpstr>
      <vt:lpstr>Echantillonnage</vt:lpstr>
      <vt:lpstr>Surapprentissage</vt:lpstr>
      <vt:lpstr>Surapprentissage</vt:lpstr>
      <vt:lpstr>Training Set</vt:lpstr>
      <vt:lpstr>Modèle</vt:lpstr>
      <vt:lpstr>Minimisation de l’erreur</vt:lpstr>
      <vt:lpstr>Entrainement et prédiction</vt:lpstr>
      <vt:lpstr>Matrice de confusion</vt:lpstr>
      <vt:lpstr>Résultats</vt:lpstr>
      <vt:lpstr>Sauvegarde du modèle</vt:lpstr>
      <vt:lpstr>Iris</vt:lpstr>
      <vt:lpstr>Problème détecté</vt:lpstr>
      <vt:lpstr>Biais vs Variance</vt:lpstr>
      <vt:lpstr>Décomposition de l’erreur</vt:lpstr>
      <vt:lpstr>Normalisation des données</vt:lpstr>
      <vt:lpstr>Fonction de normalisation</vt:lpstr>
      <vt:lpstr>Exemple Iris k=13</vt:lpstr>
      <vt:lpstr>Random Forest</vt:lpstr>
      <vt:lpstr>SVM</vt:lpstr>
      <vt:lpstr>Effet de la taille de l'échantillon</vt:lpstr>
      <vt:lpstr>Comparaison des algorithmes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350</cp:revision>
  <dcterms:created xsi:type="dcterms:W3CDTF">2000-04-10T19:33:12Z</dcterms:created>
  <dcterms:modified xsi:type="dcterms:W3CDTF">2019-08-30T10:09:33Z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