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1"/>
  </p:notesMasterIdLst>
  <p:handoutMasterIdLst>
    <p:handoutMasterId r:id="rId52"/>
  </p:handoutMasterIdLst>
  <p:sldIdLst>
    <p:sldId id="264" r:id="rId2"/>
    <p:sldId id="266" r:id="rId3"/>
    <p:sldId id="267" r:id="rId4"/>
    <p:sldId id="268" r:id="rId5"/>
    <p:sldId id="269" r:id="rId6"/>
    <p:sldId id="338" r:id="rId7"/>
    <p:sldId id="339" r:id="rId8"/>
    <p:sldId id="340" r:id="rId9"/>
    <p:sldId id="272" r:id="rId10"/>
    <p:sldId id="341" r:id="rId11"/>
    <p:sldId id="34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344" r:id="rId21"/>
    <p:sldId id="282" r:id="rId22"/>
    <p:sldId id="286" r:id="rId23"/>
    <p:sldId id="345" r:id="rId24"/>
    <p:sldId id="287" r:id="rId25"/>
    <p:sldId id="346" r:id="rId26"/>
    <p:sldId id="347" r:id="rId27"/>
    <p:sldId id="291" r:id="rId28"/>
    <p:sldId id="292" r:id="rId29"/>
    <p:sldId id="295" r:id="rId30"/>
    <p:sldId id="296" r:id="rId31"/>
    <p:sldId id="297" r:id="rId32"/>
    <p:sldId id="298" r:id="rId33"/>
    <p:sldId id="321" r:id="rId34"/>
    <p:sldId id="322" r:id="rId35"/>
    <p:sldId id="349" r:id="rId36"/>
    <p:sldId id="323" r:id="rId37"/>
    <p:sldId id="324" r:id="rId38"/>
    <p:sldId id="325" r:id="rId39"/>
    <p:sldId id="326" r:id="rId40"/>
    <p:sldId id="348" r:id="rId41"/>
    <p:sldId id="350" r:id="rId42"/>
    <p:sldId id="327" r:id="rId43"/>
    <p:sldId id="328" r:id="rId44"/>
    <p:sldId id="343" r:id="rId45"/>
    <p:sldId id="329" r:id="rId46"/>
    <p:sldId id="330" r:id="rId47"/>
    <p:sldId id="332" r:id="rId48"/>
    <p:sldId id="335" r:id="rId49"/>
    <p:sldId id="334" r:id="rId5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0" autoAdjust="0"/>
  </p:normalViewPr>
  <p:slideViewPr>
    <p:cSldViewPr>
      <p:cViewPr varScale="1">
        <p:scale>
          <a:sx n="74" d="100"/>
          <a:sy n="74" d="100"/>
        </p:scale>
        <p:origin x="129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15</a:t>
            </a:r>
          </a:p>
          <a:p>
            <a:pPr eaLnBrk="1" hangingPunct="1"/>
            <a:r>
              <a:rPr lang="fr-FR" altLang="fr-FR" dirty="0" err="1" smtClean="0"/>
              <a:t>Deep</a:t>
            </a:r>
            <a:r>
              <a:rPr lang="fr-FR" altLang="fr-FR" dirty="0" smtClean="0"/>
              <a:t> Learning</a:t>
            </a:r>
          </a:p>
          <a:p>
            <a:pPr eaLnBrk="1" hangingPunct="1"/>
            <a:r>
              <a:rPr lang="fr-FR" altLang="fr-FR" dirty="0" smtClean="0"/>
              <a:t>www.CyrilVincent.com</a:t>
            </a:r>
          </a:p>
        </p:txBody>
      </p:sp>
      <p:pic>
        <p:nvPicPr>
          <p:cNvPr id="1026" name="Picture 2" descr="Logo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8760"/>
            <a:ext cx="3048273" cy="236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Backpropagation</a:t>
            </a:r>
            <a:endParaRPr lang="fr-FR" dirty="0"/>
          </a:p>
        </p:txBody>
      </p:sp>
      <p:pic>
        <p:nvPicPr>
          <p:cNvPr id="4098" name="Picture 2" descr="https://dpzbhybb2pdcj.cloudfront.net/allaire/Figures/01fig0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341" y="1772816"/>
            <a:ext cx="4608512" cy="365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194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Dérivation du gradient</a:t>
            </a:r>
            <a:endParaRPr lang="fr-FR" dirty="0"/>
          </a:p>
        </p:txBody>
      </p:sp>
      <p:pic>
        <p:nvPicPr>
          <p:cNvPr id="7170" name="Picture 2" descr="https://dpzbhybb2pdcj.cloudfront.net/allaire/Figures/02fig1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84784"/>
            <a:ext cx="5040560" cy="384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414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Calcul d’un NAND</a:t>
            </a:r>
          </a:p>
          <a:p>
            <a:pPr lvl="1"/>
            <a:r>
              <a:rPr lang="fr-FR" dirty="0" smtClean="0"/>
              <a:t>Inputs : </a:t>
            </a:r>
            <a:r>
              <a:rPr lang="da-DK" dirty="0"/>
              <a:t>[False, False],[False,True],[True, False],[True,True</a:t>
            </a:r>
            <a:r>
              <a:rPr lang="da-DK" dirty="0" smtClean="0"/>
              <a:t>]</a:t>
            </a:r>
          </a:p>
          <a:p>
            <a:pPr lvl="1"/>
            <a:r>
              <a:rPr lang="da-DK" dirty="0" smtClean="0"/>
              <a:t>Output : False, Flase, False, True</a:t>
            </a:r>
          </a:p>
          <a:p>
            <a:pPr lvl="1"/>
            <a:r>
              <a:rPr lang="da-DK" dirty="0" smtClean="0"/>
              <a:t>1000 itérations</a:t>
            </a:r>
          </a:p>
          <a:p>
            <a:pPr lvl="1"/>
            <a:r>
              <a:rPr lang="da-DK" dirty="0" smtClean="0"/>
              <a:t>Résultat obtenu avec seuil de 0.4777 et des poids de 0.5</a:t>
            </a:r>
          </a:p>
        </p:txBody>
      </p:sp>
    </p:spTree>
    <p:extLst>
      <p:ext uri="{BB962C8B-B14F-4D97-AF65-F5344CB8AC3E}">
        <p14:creationId xmlns:p14="http://schemas.microsoft.com/office/powerpoint/2010/main" val="1520160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Réseaux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neurones peuvent être mis en réseaux</a:t>
            </a:r>
          </a:p>
          <a:p>
            <a:pPr lvl="1"/>
            <a:r>
              <a:rPr lang="fr-FR" dirty="0" smtClean="0"/>
              <a:t>En arbre (MLP)</a:t>
            </a:r>
          </a:p>
          <a:p>
            <a:pPr lvl="1"/>
            <a:r>
              <a:rPr lang="fr-FR" dirty="0"/>
              <a:t>E</a:t>
            </a:r>
            <a:r>
              <a:rPr lang="fr-FR" dirty="0" smtClean="0"/>
              <a:t>n graphe (plus complexe)</a:t>
            </a:r>
          </a:p>
          <a:p>
            <a:pPr lvl="1"/>
            <a:r>
              <a:rPr lang="fr-FR" dirty="0" smtClean="0"/>
              <a:t>Poids multiples</a:t>
            </a:r>
          </a:p>
          <a:p>
            <a:r>
              <a:rPr lang="fr-FR" dirty="0" smtClean="0"/>
              <a:t>Très couteux</a:t>
            </a:r>
          </a:p>
          <a:p>
            <a:pPr lvl="1"/>
            <a:r>
              <a:rPr lang="fr-FR" dirty="0" smtClean="0"/>
              <a:t>Mais donne de très bon résultats</a:t>
            </a:r>
          </a:p>
          <a:p>
            <a:pPr lvl="1"/>
            <a:r>
              <a:rPr lang="fr-FR" dirty="0" smtClean="0"/>
              <a:t>Maitrise l’addition sur 4 bits avec 10 neurones et 10000 itérations</a:t>
            </a:r>
          </a:p>
          <a:p>
            <a:r>
              <a:rPr lang="fr-FR" dirty="0" err="1" smtClean="0"/>
              <a:t>Backpropagation</a:t>
            </a:r>
            <a:r>
              <a:rPr lang="fr-FR" dirty="0" smtClean="0"/>
              <a:t> complexe</a:t>
            </a:r>
          </a:p>
          <a:p>
            <a:pPr lvl="1"/>
            <a:r>
              <a:rPr lang="fr-FR" dirty="0" smtClean="0"/>
              <a:t>Basé sur la répartition de l'erreurs sur les poids et la pente de la courbe de la fonction d'activation (</a:t>
            </a:r>
            <a:r>
              <a:rPr lang="fr-FR" dirty="0" err="1" smtClean="0"/>
              <a:t>derivée</a:t>
            </a:r>
            <a:r>
              <a:rPr lang="fr-FR" smtClean="0"/>
              <a:t>)</a:t>
            </a:r>
            <a:endParaRPr lang="fr-FR" dirty="0"/>
          </a:p>
        </p:txBody>
      </p:sp>
      <p:pic>
        <p:nvPicPr>
          <p:cNvPr id="3074" name="Picture 2" descr="../_images/multilayerperceptron_netwo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930341"/>
            <a:ext cx="2088232" cy="226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999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Matriciel - GPU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Normalement une liste de liste de valeurs est injecté dans le MLP</a:t>
            </a:r>
          </a:p>
          <a:p>
            <a:r>
              <a:rPr lang="fr-FR" dirty="0" smtClean="0"/>
              <a:t>Une itération par liste de valeur</a:t>
            </a:r>
          </a:p>
          <a:p>
            <a:r>
              <a:rPr lang="fr-FR" dirty="0" smtClean="0"/>
              <a:t>L'algorithme est reproductible avec une matrice par layer</a:t>
            </a:r>
          </a:p>
          <a:p>
            <a:pPr lvl="1"/>
            <a:r>
              <a:rPr lang="fr-FR" dirty="0" smtClean="0"/>
              <a:t>Facilement </a:t>
            </a:r>
            <a:r>
              <a:rPr lang="fr-FR" dirty="0" err="1" smtClean="0"/>
              <a:t>GPUisable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2465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Heuristiques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réseaux neuronaux étant gourmand en calcul le calcul réparti est presque obligatoire</a:t>
            </a:r>
          </a:p>
          <a:p>
            <a:r>
              <a:rPr lang="fr-FR" dirty="0" smtClean="0"/>
              <a:t>Présence d’heuristiques</a:t>
            </a:r>
          </a:p>
          <a:p>
            <a:pPr lvl="1"/>
            <a:r>
              <a:rPr lang="fr-FR" dirty="0" smtClean="0"/>
              <a:t>Règles non démontrable qui permettent d’</a:t>
            </a:r>
            <a:r>
              <a:rPr lang="fr-FR" dirty="0" err="1" smtClean="0"/>
              <a:t>accéler</a:t>
            </a:r>
            <a:r>
              <a:rPr lang="fr-FR" dirty="0" smtClean="0"/>
              <a:t> le traitement</a:t>
            </a:r>
          </a:p>
          <a:p>
            <a:pPr lvl="1"/>
            <a:r>
              <a:rPr lang="fr-FR" dirty="0" smtClean="0"/>
              <a:t>Par exemple en échec, la prise de la reine est trop couteuse pour continuer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745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Apprentissage non supervisé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suffit de faire jouer 2 réseaux de neurones entre eux</a:t>
            </a:r>
          </a:p>
          <a:p>
            <a:pPr lvl="1"/>
            <a:r>
              <a:rPr lang="fr-FR" dirty="0" smtClean="0"/>
              <a:t>Echec, Go, …</a:t>
            </a:r>
          </a:p>
          <a:p>
            <a:r>
              <a:rPr lang="fr-FR" dirty="0" smtClean="0"/>
              <a:t>Le vaincu aura un feedback négatif</a:t>
            </a:r>
          </a:p>
          <a:p>
            <a:r>
              <a:rPr lang="fr-FR" dirty="0" smtClean="0"/>
              <a:t>Ceci est décrit dans la machine de </a:t>
            </a:r>
            <a:r>
              <a:rPr lang="fr-FR" dirty="0" err="1" smtClean="0"/>
              <a:t>Boltzman</a:t>
            </a:r>
            <a:r>
              <a:rPr lang="fr-FR" dirty="0" smtClean="0"/>
              <a:t> (RBM)</a:t>
            </a:r>
          </a:p>
        </p:txBody>
      </p:sp>
    </p:spTree>
    <p:extLst>
      <p:ext uri="{BB962C8B-B14F-4D97-AF65-F5344CB8AC3E}">
        <p14:creationId xmlns:p14="http://schemas.microsoft.com/office/powerpoint/2010/main" val="3398736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Cancer du Sein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Base de données du de cancer du Sein du Wisconsin</a:t>
            </a:r>
          </a:p>
          <a:p>
            <a:pPr lvl="1"/>
            <a:r>
              <a:rPr lang="en-US" dirty="0"/>
              <a:t>Wisconsin Diagnostic Breast Cancer (WDBC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1995</a:t>
            </a:r>
          </a:p>
          <a:p>
            <a:pPr lvl="1"/>
            <a:r>
              <a:rPr lang="fr-FR" dirty="0"/>
              <a:t>https://archive.ics.uci.edu/ml/datasets/Breast+Cancer+Wisconsin+(Diagnostic)</a:t>
            </a:r>
          </a:p>
        </p:txBody>
      </p:sp>
      <p:pic>
        <p:nvPicPr>
          <p:cNvPr id="1027" name="Picture 3" descr="https://archive.ics.uci.edu/ml/assets/MLimages/Large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649" y="188640"/>
            <a:ext cx="15811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580" y="4293096"/>
            <a:ext cx="69151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94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de la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err="1" smtClean="0"/>
              <a:t>Wdbc.data</a:t>
            </a:r>
            <a:endParaRPr lang="fr-FR" sz="2000" dirty="0" smtClean="0"/>
          </a:p>
          <a:p>
            <a:pPr lvl="1"/>
            <a:r>
              <a:rPr lang="fr-FR" sz="1800" dirty="0" smtClean="0"/>
              <a:t>Id</a:t>
            </a:r>
          </a:p>
          <a:p>
            <a:pPr lvl="1"/>
            <a:r>
              <a:rPr lang="fr-FR" sz="1800" dirty="0" smtClean="0"/>
              <a:t>Diagnostique M = Maligne, B = </a:t>
            </a:r>
            <a:r>
              <a:rPr lang="fr-FR" sz="1800" dirty="0" err="1" smtClean="0"/>
              <a:t>Benigne</a:t>
            </a:r>
            <a:endParaRPr lang="fr-FR" sz="1800" dirty="0" smtClean="0"/>
          </a:p>
          <a:p>
            <a:r>
              <a:rPr lang="fr-FR" sz="2000" dirty="0" smtClean="0"/>
              <a:t>Les données biologique sont interprétés depuis l’image de la tumeur</a:t>
            </a:r>
          </a:p>
          <a:p>
            <a:pPr lvl="1"/>
            <a:r>
              <a:rPr lang="fr-FR" sz="1800" dirty="0" smtClean="0"/>
              <a:t>Rayon</a:t>
            </a:r>
          </a:p>
          <a:p>
            <a:pPr lvl="1"/>
            <a:r>
              <a:rPr lang="fr-FR" sz="1800" dirty="0" smtClean="0"/>
              <a:t>Texture (</a:t>
            </a:r>
            <a:r>
              <a:rPr lang="en-US" sz="1800" dirty="0"/>
              <a:t>standard deviation of gray-scale </a:t>
            </a:r>
            <a:r>
              <a:rPr lang="en-US" sz="1800" dirty="0" smtClean="0"/>
              <a:t>values)</a:t>
            </a:r>
          </a:p>
          <a:p>
            <a:pPr lvl="1"/>
            <a:r>
              <a:rPr lang="en-US" sz="1800" dirty="0" err="1" smtClean="0"/>
              <a:t>Périmetre</a:t>
            </a:r>
            <a:endParaRPr lang="en-US" sz="1800" dirty="0" smtClean="0"/>
          </a:p>
          <a:p>
            <a:pPr lvl="1"/>
            <a:r>
              <a:rPr lang="en-US" sz="1800" dirty="0" err="1" smtClean="0"/>
              <a:t>Superficie</a:t>
            </a:r>
            <a:endParaRPr lang="en-US" sz="1800" dirty="0" smtClean="0"/>
          </a:p>
          <a:p>
            <a:pPr lvl="1"/>
            <a:r>
              <a:rPr lang="en-US" sz="1800" dirty="0" smtClean="0"/>
              <a:t>Smoothness (variation du rayon)</a:t>
            </a:r>
          </a:p>
          <a:p>
            <a:pPr lvl="1"/>
            <a:r>
              <a:rPr lang="en-US" sz="1800" dirty="0" err="1" smtClean="0"/>
              <a:t>Compacité</a:t>
            </a:r>
            <a:r>
              <a:rPr lang="en-US" sz="1800" dirty="0" smtClean="0"/>
              <a:t> (perimeter**2 / </a:t>
            </a:r>
            <a:r>
              <a:rPr lang="en-US" sz="1800" dirty="0" err="1" smtClean="0"/>
              <a:t>superficie</a:t>
            </a:r>
            <a:r>
              <a:rPr lang="en-US" sz="1800" dirty="0" smtClean="0"/>
              <a:t> – 1)</a:t>
            </a:r>
          </a:p>
          <a:p>
            <a:pPr lvl="1"/>
            <a:r>
              <a:rPr lang="en-US" sz="1800" dirty="0" err="1" smtClean="0"/>
              <a:t>Concavité</a:t>
            </a:r>
            <a:r>
              <a:rPr lang="en-US" sz="1800" dirty="0" smtClean="0"/>
              <a:t> (</a:t>
            </a:r>
            <a:r>
              <a:rPr lang="en-US" sz="1800" dirty="0"/>
              <a:t>severity of concave portions of the </a:t>
            </a:r>
            <a:r>
              <a:rPr lang="en-US" sz="1800" dirty="0" smtClean="0"/>
              <a:t>contour)</a:t>
            </a:r>
          </a:p>
          <a:p>
            <a:pPr lvl="1"/>
            <a:r>
              <a:rPr lang="en-US" sz="1800" dirty="0" smtClean="0"/>
              <a:t>Points concaves (</a:t>
            </a:r>
            <a:r>
              <a:rPr lang="en-US" sz="1800" dirty="0" err="1" smtClean="0"/>
              <a:t>nombre</a:t>
            </a:r>
            <a:r>
              <a:rPr lang="en-US" sz="1800" dirty="0" smtClean="0"/>
              <a:t> de portion concave)</a:t>
            </a:r>
          </a:p>
          <a:p>
            <a:pPr lvl="1"/>
            <a:r>
              <a:rPr lang="en-US" sz="1800" dirty="0" err="1" smtClean="0"/>
              <a:t>Symetrie</a:t>
            </a:r>
            <a:endParaRPr lang="en-US" sz="1800" dirty="0" smtClean="0"/>
          </a:p>
          <a:p>
            <a:pPr lvl="1"/>
            <a:r>
              <a:rPr lang="en-US" sz="1800" dirty="0" smtClean="0"/>
              <a:t>Dimension </a:t>
            </a:r>
            <a:r>
              <a:rPr lang="en-US" sz="1800" dirty="0" err="1" smtClean="0"/>
              <a:t>Fractale</a:t>
            </a:r>
            <a:r>
              <a:rPr lang="en-US" sz="1800" dirty="0" smtClean="0"/>
              <a:t> (</a:t>
            </a:r>
            <a:r>
              <a:rPr lang="fr-FR" sz="1800" dirty="0"/>
              <a:t>"</a:t>
            </a:r>
            <a:r>
              <a:rPr lang="fr-FR" sz="1800" dirty="0" err="1"/>
              <a:t>coastline</a:t>
            </a:r>
            <a:r>
              <a:rPr lang="fr-FR" sz="1800" dirty="0"/>
              <a:t> approximation" </a:t>
            </a:r>
            <a:r>
              <a:rPr lang="fr-FR" sz="1800" dirty="0" smtClean="0"/>
              <a:t>– 1)</a:t>
            </a:r>
            <a:endParaRPr lang="en-US" sz="18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998" y="2852936"/>
            <a:ext cx="2448272" cy="23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84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du fichier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fichier est déjà nettoyé</a:t>
            </a:r>
          </a:p>
          <a:p>
            <a:r>
              <a:rPr lang="fr-FR" dirty="0" smtClean="0"/>
              <a:t>Cependant il faut le reformater</a:t>
            </a:r>
          </a:p>
          <a:p>
            <a:pPr lvl="1"/>
            <a:r>
              <a:rPr lang="fr-FR" dirty="0" smtClean="0"/>
              <a:t>Transformer M = 0 et B = 1</a:t>
            </a:r>
          </a:p>
          <a:p>
            <a:pPr lvl="1"/>
            <a:r>
              <a:rPr lang="fr-FR" dirty="0" smtClean="0"/>
              <a:t>Séparer les valeurs (colonnes &gt; 2) et la </a:t>
            </a:r>
            <a:r>
              <a:rPr lang="fr-FR" dirty="0" err="1" smtClean="0"/>
              <a:t>target</a:t>
            </a:r>
            <a:r>
              <a:rPr lang="fr-FR" dirty="0" smtClean="0"/>
              <a:t> (colonne 1)</a:t>
            </a:r>
          </a:p>
          <a:p>
            <a:pPr lvl="1"/>
            <a:r>
              <a:rPr lang="fr-FR" dirty="0" smtClean="0"/>
              <a:t>Typer les colonnes</a:t>
            </a:r>
          </a:p>
          <a:p>
            <a:pPr lvl="1"/>
            <a:r>
              <a:rPr lang="fr-FR" dirty="0" smtClean="0"/>
              <a:t>Enlever la colonne 12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4293096"/>
            <a:ext cx="4791805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3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Neurone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biologie un neurone est une cellule connecté à d’autre neurones qui a la faculté de laisser passer ou non un courant électrique</a:t>
            </a:r>
          </a:p>
          <a:p>
            <a:r>
              <a:rPr lang="fr-FR" dirty="0" smtClean="0"/>
              <a:t>Sa modélisation mathématique est appelé perceptron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6075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DeepNet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DeepNet</a:t>
            </a:r>
            <a:r>
              <a:rPr lang="fr-FR" dirty="0" smtClean="0"/>
              <a:t> est le package R de référence pour le </a:t>
            </a:r>
            <a:r>
              <a:rPr lang="fr-FR" dirty="0" err="1" smtClean="0"/>
              <a:t>Deep</a:t>
            </a:r>
            <a:r>
              <a:rPr lang="fr-FR" dirty="0" smtClean="0"/>
              <a:t> Learning MLP</a:t>
            </a:r>
          </a:p>
          <a:p>
            <a:pPr lvl="1"/>
            <a:r>
              <a:rPr lang="fr-FR" dirty="0" smtClean="0"/>
              <a:t>Facile d'installation</a:t>
            </a:r>
          </a:p>
          <a:p>
            <a:pPr lvl="1"/>
            <a:r>
              <a:rPr lang="fr-FR" dirty="0" smtClean="0"/>
              <a:t>Détrôné par </a:t>
            </a:r>
            <a:r>
              <a:rPr lang="fr-FR" dirty="0" err="1" smtClean="0"/>
              <a:t>TensofFlow</a:t>
            </a:r>
            <a:r>
              <a:rPr lang="fr-FR" dirty="0" smtClean="0"/>
              <a:t> qui est plus complexe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8851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DeepNet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Multi Layer Perceptron</a:t>
            </a:r>
          </a:p>
          <a:p>
            <a:pPr lvl="1"/>
            <a:r>
              <a:rPr lang="fr-FR" dirty="0" smtClean="0"/>
              <a:t>c(5) : Une couche cachée de 5 perceptrons</a:t>
            </a:r>
          </a:p>
          <a:p>
            <a:r>
              <a:rPr lang="fr-FR" dirty="0" smtClean="0"/>
              <a:t>Activation</a:t>
            </a:r>
          </a:p>
          <a:p>
            <a:pPr lvl="1"/>
            <a:r>
              <a:rPr lang="fr-FR" dirty="0" smtClean="0"/>
              <a:t>Fonction d’activation</a:t>
            </a:r>
          </a:p>
          <a:p>
            <a:pPr lvl="1"/>
            <a:r>
              <a:rPr lang="fr-FR" dirty="0" err="1" smtClean="0"/>
              <a:t>Logistic</a:t>
            </a:r>
            <a:r>
              <a:rPr lang="fr-FR" dirty="0" smtClean="0"/>
              <a:t> : </a:t>
            </a:r>
            <a:r>
              <a:rPr lang="fr-FR" dirty="0" err="1" smtClean="0"/>
              <a:t>sigmoide</a:t>
            </a:r>
            <a:r>
              <a:rPr lang="fr-FR" dirty="0" smtClean="0"/>
              <a:t> bien répartie mais couteuse : </a:t>
            </a:r>
            <a:r>
              <a:rPr lang="fr-FR" sz="2200" dirty="0" smtClean="0"/>
              <a:t>f(x) = 1/1+exp(-x))</a:t>
            </a:r>
          </a:p>
          <a:p>
            <a:pPr lvl="1"/>
            <a:r>
              <a:rPr lang="fr-FR" dirty="0" err="1" smtClean="0"/>
              <a:t>Tanh</a:t>
            </a:r>
            <a:r>
              <a:rPr lang="fr-FR" dirty="0" smtClean="0"/>
              <a:t> : </a:t>
            </a:r>
            <a:r>
              <a:rPr lang="fr-FR" dirty="0" err="1" smtClean="0"/>
              <a:t>sigmoide</a:t>
            </a:r>
            <a:r>
              <a:rPr lang="fr-FR" dirty="0" smtClean="0"/>
              <a:t> </a:t>
            </a:r>
            <a:r>
              <a:rPr lang="fr-FR" dirty="0" err="1" smtClean="0"/>
              <a:t>simplifée</a:t>
            </a:r>
            <a:r>
              <a:rPr lang="fr-FR" dirty="0" smtClean="0"/>
              <a:t> : </a:t>
            </a:r>
            <a:r>
              <a:rPr lang="fr-FR" dirty="0"/>
              <a:t>f(x) = </a:t>
            </a:r>
            <a:r>
              <a:rPr lang="fr-FR" dirty="0" err="1"/>
              <a:t>tanh</a:t>
            </a:r>
            <a:r>
              <a:rPr lang="fr-FR" dirty="0"/>
              <a:t>(x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Relu (par défaut) : f(x) = max (0, x) rapide mais ne permet pas de tout faire </a:t>
            </a:r>
          </a:p>
        </p:txBody>
      </p:sp>
      <p:pic>
        <p:nvPicPr>
          <p:cNvPr id="2050" name="Picture 2" descr="Résultat de recherche d'images pour &quot;sigmoid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941168"/>
            <a:ext cx="1344086" cy="134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406" y="2276872"/>
            <a:ext cx="5083696" cy="106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27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Nombre de neurones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nombre de neurones peut dépendre de cette formule</a:t>
            </a:r>
          </a:p>
          <a:p>
            <a:pPr lvl="1"/>
            <a:r>
              <a:rPr lang="fr-FR" smtClean="0"/>
              <a:t>Il faut </a:t>
            </a:r>
            <a:r>
              <a:rPr lang="fr-FR" dirty="0" smtClean="0"/>
              <a:t>donc un Ns très élevé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852936"/>
            <a:ext cx="6166450" cy="202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41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Prédictions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Predict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204864"/>
            <a:ext cx="3050994" cy="81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38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 de confusion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matrice de confusion apporte les cas de succès, en discriminant les vrai positifs, les vrai négatifs, les faux positifs et les vrais positifs</a:t>
            </a:r>
            <a:endParaRPr lang="fr-FR" dirty="0"/>
          </a:p>
        </p:txBody>
      </p:sp>
      <p:pic>
        <p:nvPicPr>
          <p:cNvPr id="3074" name="Picture 2" descr="Résultat de recherche d'images pour &quot;sklearn confusion matri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12976"/>
            <a:ext cx="32004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022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matrice de confusion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720" y="1700808"/>
            <a:ext cx="4370332" cy="10801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785" y="3356992"/>
            <a:ext cx="2376264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71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NeuralNet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4752528" cy="5040560"/>
          </a:xfrm>
        </p:spPr>
        <p:txBody>
          <a:bodyPr/>
          <a:lstStyle/>
          <a:p>
            <a:r>
              <a:rPr lang="fr-FR" dirty="0" smtClean="0"/>
              <a:t>Possède </a:t>
            </a:r>
            <a:r>
              <a:rPr lang="fr-FR" dirty="0" smtClean="0"/>
              <a:t>un fonctionnalité intéressante : Il sait afficher le réseau graphiquement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1" y="1412776"/>
            <a:ext cx="4289015" cy="428901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3" y="4349241"/>
            <a:ext cx="48196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99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TensorFlow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TensorFlow</a:t>
            </a:r>
            <a:r>
              <a:rPr lang="fr-FR" dirty="0"/>
              <a:t> est un outil open source d'apprentissage automatique développé par </a:t>
            </a:r>
            <a:r>
              <a:rPr lang="fr-FR" dirty="0" smtClean="0"/>
              <a:t>Google</a:t>
            </a:r>
          </a:p>
          <a:p>
            <a:pPr lvl="1"/>
            <a:r>
              <a:rPr lang="fr-FR" dirty="0" smtClean="0"/>
              <a:t>Le </a:t>
            </a:r>
            <a:r>
              <a:rPr lang="fr-FR" dirty="0"/>
              <a:t>code source a été ouvert le 9 novembre 2015 par Google et publié sous licence </a:t>
            </a:r>
            <a:r>
              <a:rPr lang="fr-FR" dirty="0" smtClean="0"/>
              <a:t>Apache</a:t>
            </a:r>
          </a:p>
          <a:p>
            <a:pPr lvl="1"/>
            <a:r>
              <a:rPr lang="fr-FR" dirty="0" smtClean="0"/>
              <a:t>V 1.0 du 11 février 2017</a:t>
            </a:r>
            <a:endParaRPr lang="fr-FR" dirty="0"/>
          </a:p>
          <a:p>
            <a:r>
              <a:rPr lang="fr-FR" dirty="0" smtClean="0"/>
              <a:t>Est </a:t>
            </a:r>
            <a:r>
              <a:rPr lang="fr-FR" dirty="0"/>
              <a:t>doté d'une interface Python.</a:t>
            </a:r>
          </a:p>
          <a:p>
            <a:r>
              <a:rPr lang="fr-FR" dirty="0" err="1" smtClean="0"/>
              <a:t>TensorFlow</a:t>
            </a:r>
            <a:r>
              <a:rPr lang="fr-FR" dirty="0" smtClean="0"/>
              <a:t> </a:t>
            </a:r>
            <a:r>
              <a:rPr lang="fr-FR" dirty="0"/>
              <a:t>est l'un des outils les plus utilisés en IA dans le domaine de l'apprentissage </a:t>
            </a:r>
            <a:r>
              <a:rPr lang="fr-FR" dirty="0" smtClean="0"/>
              <a:t>machine</a:t>
            </a:r>
          </a:p>
          <a:p>
            <a:r>
              <a:rPr lang="fr-FR" dirty="0" smtClean="0"/>
              <a:t>Développé par Google Brain filiale d'Alphabet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64" y="254237"/>
            <a:ext cx="1726704" cy="120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07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CPU, GPU, TPU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TensorFlow</a:t>
            </a:r>
            <a:r>
              <a:rPr lang="fr-FR" dirty="0" smtClean="0"/>
              <a:t> est multiple CPU</a:t>
            </a:r>
          </a:p>
          <a:p>
            <a:r>
              <a:rPr lang="fr-FR" dirty="0" err="1" smtClean="0"/>
              <a:t>TensorFlow</a:t>
            </a:r>
            <a:r>
              <a:rPr lang="fr-FR" dirty="0" smtClean="0"/>
              <a:t> est GPU</a:t>
            </a:r>
          </a:p>
          <a:p>
            <a:pPr lvl="1"/>
            <a:r>
              <a:rPr lang="fr-FR" dirty="0" smtClean="0"/>
              <a:t>Raison du Succès</a:t>
            </a:r>
          </a:p>
          <a:p>
            <a:pPr lvl="1"/>
            <a:r>
              <a:rPr lang="fr-FR" dirty="0" smtClean="0"/>
              <a:t>Technologies GPGPU et GPPGPU</a:t>
            </a:r>
          </a:p>
          <a:p>
            <a:r>
              <a:rPr lang="fr-FR" dirty="0" err="1" smtClean="0"/>
              <a:t>TensorFlow</a:t>
            </a:r>
            <a:r>
              <a:rPr lang="fr-FR" dirty="0" smtClean="0"/>
              <a:t> est TPU</a:t>
            </a:r>
          </a:p>
          <a:p>
            <a:pPr lvl="1"/>
            <a:r>
              <a:rPr lang="fr-FR" dirty="0" err="1" smtClean="0"/>
              <a:t>Tensor</a:t>
            </a:r>
            <a:r>
              <a:rPr lang="fr-FR" dirty="0" smtClean="0"/>
              <a:t> </a:t>
            </a:r>
            <a:r>
              <a:rPr lang="fr-FR" dirty="0" err="1" smtClean="0"/>
              <a:t>Processing</a:t>
            </a:r>
            <a:r>
              <a:rPr lang="fr-FR" dirty="0" smtClean="0"/>
              <a:t> Unit</a:t>
            </a:r>
          </a:p>
          <a:p>
            <a:pPr lvl="1"/>
            <a:r>
              <a:rPr lang="fr-FR" dirty="0" smtClean="0"/>
              <a:t>Uniquement pour le </a:t>
            </a:r>
            <a:r>
              <a:rPr lang="fr-FR" dirty="0" err="1" smtClean="0"/>
              <a:t>deep</a:t>
            </a:r>
            <a:r>
              <a:rPr lang="fr-FR" dirty="0" smtClean="0"/>
              <a:t> </a:t>
            </a:r>
            <a:r>
              <a:rPr lang="fr-FR" dirty="0" err="1" smtClean="0"/>
              <a:t>learning</a:t>
            </a:r>
            <a:endParaRPr lang="fr-FR" dirty="0" smtClean="0"/>
          </a:p>
          <a:p>
            <a:pPr lvl="1"/>
            <a:r>
              <a:rPr lang="fr-FR" dirty="0" smtClean="0"/>
              <a:t>Format propriétaire Google Cloud ML</a:t>
            </a:r>
          </a:p>
          <a:p>
            <a:r>
              <a:rPr lang="fr-FR" dirty="0" smtClean="0"/>
              <a:t>CPU, GPU et TPU sont génériques grâce à ABC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2247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CUDA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API et Architecture </a:t>
            </a:r>
            <a:r>
              <a:rPr lang="fr-FR" dirty="0" err="1" smtClean="0"/>
              <a:t>NVidia</a:t>
            </a:r>
            <a:r>
              <a:rPr lang="fr-FR" dirty="0" smtClean="0"/>
              <a:t> de traitement parallèle de GPU</a:t>
            </a:r>
          </a:p>
          <a:p>
            <a:r>
              <a:rPr lang="fr-FR" dirty="0" smtClean="0"/>
              <a:t>Obligatoire </a:t>
            </a:r>
            <a:r>
              <a:rPr lang="fr-FR" dirty="0"/>
              <a:t>p</a:t>
            </a:r>
            <a:r>
              <a:rPr lang="fr-FR" dirty="0" smtClean="0"/>
              <a:t>our </a:t>
            </a:r>
            <a:r>
              <a:rPr lang="fr-FR" dirty="0" err="1" smtClean="0"/>
              <a:t>TensorFlow</a:t>
            </a:r>
            <a:r>
              <a:rPr lang="fr-FR" dirty="0" smtClean="0"/>
              <a:t> GPU</a:t>
            </a:r>
          </a:p>
          <a:p>
            <a:pPr lvl="1"/>
            <a:r>
              <a:rPr lang="fr-FR" dirty="0" smtClean="0"/>
              <a:t>Uniquement pour cartes graphiques haut de gamme</a:t>
            </a:r>
          </a:p>
          <a:p>
            <a:pPr lvl="1"/>
            <a:r>
              <a:rPr lang="fr-FR" dirty="0" smtClean="0"/>
              <a:t>Compatible cartes </a:t>
            </a:r>
            <a:r>
              <a:rPr lang="fr-FR" dirty="0" err="1" smtClean="0"/>
              <a:t>mutliples</a:t>
            </a:r>
            <a:endParaRPr lang="fr-FR" dirty="0" smtClean="0"/>
          </a:p>
          <a:p>
            <a:pPr lvl="1"/>
            <a:r>
              <a:rPr lang="fr-FR" dirty="0" smtClean="0"/>
              <a:t>Compatible TPU et ferme de GPU</a:t>
            </a:r>
          </a:p>
          <a:p>
            <a:r>
              <a:rPr lang="fr-FR" dirty="0" smtClean="0"/>
              <a:t>CUDA </a:t>
            </a:r>
            <a:r>
              <a:rPr lang="fr-FR" dirty="0" err="1" smtClean="0"/>
              <a:t>Toolkit</a:t>
            </a:r>
            <a:endParaRPr lang="fr-FR" dirty="0" smtClean="0"/>
          </a:p>
          <a:p>
            <a:pPr lvl="1"/>
            <a:r>
              <a:rPr lang="fr-FR" dirty="0" err="1"/>
              <a:t>Toolkit</a:t>
            </a:r>
            <a:r>
              <a:rPr lang="fr-FR" dirty="0"/>
              <a:t> de programmation parallèle sur GPU</a:t>
            </a:r>
          </a:p>
          <a:p>
            <a:pPr lvl="1"/>
            <a:r>
              <a:rPr lang="fr-FR" dirty="0"/>
              <a:t>CUPTI : Outil de </a:t>
            </a:r>
            <a:r>
              <a:rPr lang="fr-FR" dirty="0" err="1"/>
              <a:t>debugging</a:t>
            </a:r>
            <a:r>
              <a:rPr lang="fr-FR" dirty="0"/>
              <a:t> et </a:t>
            </a:r>
            <a:r>
              <a:rPr lang="fr-FR" dirty="0" err="1"/>
              <a:t>tracage</a:t>
            </a:r>
            <a:r>
              <a:rPr lang="fr-FR" dirty="0"/>
              <a:t> de </a:t>
            </a:r>
            <a:r>
              <a:rPr lang="fr-FR" dirty="0" smtClean="0"/>
              <a:t>GPU</a:t>
            </a:r>
          </a:p>
          <a:p>
            <a:r>
              <a:rPr lang="fr-FR" dirty="0" err="1" smtClean="0"/>
              <a:t>NVidia</a:t>
            </a:r>
            <a:r>
              <a:rPr lang="fr-FR" dirty="0" smtClean="0"/>
              <a:t> </a:t>
            </a:r>
            <a:r>
              <a:rPr lang="fr-FR" dirty="0" err="1" smtClean="0"/>
              <a:t>Deep</a:t>
            </a:r>
            <a:r>
              <a:rPr lang="fr-FR" dirty="0" smtClean="0"/>
              <a:t> Learning SDK est basé sur CUDA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793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Perceptron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perceptron possède plusieurs entrées (ix), une sortie (o), un seuil et une fonction d’activation (f)</a:t>
            </a:r>
          </a:p>
          <a:p>
            <a:r>
              <a:rPr lang="fr-FR" dirty="0" smtClean="0"/>
              <a:t>Chaque entrée possède un poids (</a:t>
            </a:r>
            <a:r>
              <a:rPr lang="fr-FR" dirty="0" err="1" smtClean="0"/>
              <a:t>Wx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  <p:pic>
        <p:nvPicPr>
          <p:cNvPr id="1026" name="Picture 2" descr="Schéma d'un perceptron à n entré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73" y="2719205"/>
            <a:ext cx="5640561" cy="399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717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NVidia</a:t>
            </a:r>
            <a:r>
              <a:rPr lang="fr-FR" dirty="0" smtClean="0"/>
              <a:t> </a:t>
            </a:r>
            <a:r>
              <a:rPr lang="fr-FR" dirty="0" err="1" smtClean="0"/>
              <a:t>Deep</a:t>
            </a:r>
            <a:r>
              <a:rPr lang="fr-FR" dirty="0" smtClean="0"/>
              <a:t> Learning SDK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Compatible </a:t>
            </a:r>
            <a:r>
              <a:rPr lang="fr-FR" dirty="0" err="1" smtClean="0"/>
              <a:t>TensorFLow</a:t>
            </a:r>
            <a:r>
              <a:rPr lang="fr-FR" dirty="0" smtClean="0"/>
              <a:t> mais pas que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lvl="1"/>
            <a:r>
              <a:rPr lang="fr-FR" dirty="0" err="1" smtClean="0"/>
              <a:t>cuDNN</a:t>
            </a:r>
            <a:r>
              <a:rPr lang="fr-FR" dirty="0" smtClean="0"/>
              <a:t> : Noyau du SDK pour le </a:t>
            </a:r>
            <a:r>
              <a:rPr lang="fr-FR" dirty="0" err="1" smtClean="0"/>
              <a:t>deep</a:t>
            </a:r>
            <a:r>
              <a:rPr lang="fr-FR" dirty="0" smtClean="0"/>
              <a:t> </a:t>
            </a:r>
            <a:r>
              <a:rPr lang="fr-FR" dirty="0" err="1" smtClean="0"/>
              <a:t>learning</a:t>
            </a:r>
            <a:endParaRPr lang="fr-FR" dirty="0" smtClean="0"/>
          </a:p>
          <a:p>
            <a:pPr lvl="1"/>
            <a:r>
              <a:rPr lang="fr-FR" dirty="0" err="1" smtClean="0"/>
              <a:t>tensorRT</a:t>
            </a:r>
            <a:r>
              <a:rPr lang="fr-FR" dirty="0" smtClean="0"/>
              <a:t> : API spécialisée </a:t>
            </a:r>
            <a:r>
              <a:rPr lang="fr-FR" dirty="0" err="1" smtClean="0"/>
              <a:t>TensorFlow</a:t>
            </a:r>
            <a:r>
              <a:rPr lang="fr-FR" dirty="0" smtClean="0"/>
              <a:t> pour les perfs</a:t>
            </a:r>
          </a:p>
          <a:p>
            <a:pPr lvl="1"/>
            <a:r>
              <a:rPr lang="fr-FR" dirty="0" smtClean="0"/>
              <a:t>NCCL : Multiple GPU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2510"/>
            <a:ext cx="9144000" cy="204366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9" y="5405832"/>
            <a:ext cx="9144000" cy="104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12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Complexité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L'API </a:t>
            </a:r>
            <a:r>
              <a:rPr lang="fr-FR" dirty="0" err="1" smtClean="0"/>
              <a:t>TensorFlow</a:t>
            </a:r>
            <a:r>
              <a:rPr lang="fr-FR" dirty="0" smtClean="0"/>
              <a:t> dérive de </a:t>
            </a:r>
            <a:r>
              <a:rPr lang="fr-FR" dirty="0" err="1" smtClean="0"/>
              <a:t>DistBelief</a:t>
            </a:r>
            <a:r>
              <a:rPr lang="fr-FR" dirty="0" smtClean="0"/>
              <a:t> de Google Brain créée en 2011</a:t>
            </a:r>
          </a:p>
          <a:p>
            <a:pPr lvl="1"/>
            <a:r>
              <a:rPr lang="fr-FR" dirty="0" smtClean="0"/>
              <a:t>L'API est ancienne</a:t>
            </a:r>
          </a:p>
          <a:p>
            <a:pPr lvl="1"/>
            <a:r>
              <a:rPr lang="fr-FR" dirty="0" smtClean="0"/>
              <a:t>L'API est parfois un peu complexe à lire</a:t>
            </a:r>
          </a:p>
          <a:p>
            <a:pPr lvl="1"/>
            <a:r>
              <a:rPr lang="fr-FR" dirty="0" smtClean="0"/>
              <a:t>L'API est parfois beaucoup plus complexe que </a:t>
            </a:r>
            <a:r>
              <a:rPr lang="fr-FR" dirty="0" err="1" smtClean="0"/>
              <a:t>SKLearn</a:t>
            </a:r>
            <a:endParaRPr lang="fr-FR" dirty="0" smtClean="0"/>
          </a:p>
          <a:p>
            <a:pPr lvl="1"/>
            <a:r>
              <a:rPr lang="fr-FR" dirty="0" smtClean="0"/>
              <a:t>Il peut être difficile de créer un réseau de neurones sur mesure</a:t>
            </a:r>
          </a:p>
          <a:p>
            <a:pPr lvl="1"/>
            <a:r>
              <a:rPr lang="fr-FR" dirty="0" smtClean="0"/>
              <a:t>L'API n'est pas compatible avec d'autre implémentation de réseaux neuronaux comme </a:t>
            </a:r>
            <a:r>
              <a:rPr lang="fr-FR" dirty="0" err="1" smtClean="0"/>
              <a:t>PyTorch</a:t>
            </a:r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4128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Programmer </a:t>
            </a:r>
            <a:r>
              <a:rPr lang="fr-FR" dirty="0" err="1" smtClean="0"/>
              <a:t>TensorFlow</a:t>
            </a:r>
            <a:endParaRPr lang="fr-FR" dirty="0"/>
          </a:p>
        </p:txBody>
      </p:sp>
      <p:pic>
        <p:nvPicPr>
          <p:cNvPr id="2050" name="Picture 2" descr="https://www.tensorflow.org/images/tensorflow_programming_environ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31" y="1628800"/>
            <a:ext cx="8712616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100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Modèle DNN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Deep</a:t>
            </a:r>
            <a:r>
              <a:rPr lang="fr-FR" dirty="0" smtClean="0"/>
              <a:t> Neural Network</a:t>
            </a:r>
          </a:p>
          <a:p>
            <a:r>
              <a:rPr lang="fr-FR" dirty="0" smtClean="0"/>
              <a:t>Les réseaux neuronaux sont implémentés dans les </a:t>
            </a:r>
            <a:r>
              <a:rPr lang="fr-FR" dirty="0" err="1" smtClean="0"/>
              <a:t>Estimator</a:t>
            </a:r>
            <a:r>
              <a:rPr lang="fr-FR" dirty="0" smtClean="0"/>
              <a:t> TF</a:t>
            </a:r>
          </a:p>
          <a:p>
            <a:pPr lvl="1"/>
            <a:r>
              <a:rPr lang="fr-FR" dirty="0" err="1" smtClean="0"/>
              <a:t>DNNClassifier</a:t>
            </a:r>
            <a:endParaRPr lang="fr-FR" dirty="0" smtClean="0"/>
          </a:p>
          <a:p>
            <a:r>
              <a:rPr lang="fr-FR" dirty="0" smtClean="0"/>
              <a:t>Difficiles à utiliser</a:t>
            </a:r>
          </a:p>
          <a:p>
            <a:r>
              <a:rPr lang="fr-FR" dirty="0" smtClean="0"/>
              <a:t>Préférer </a:t>
            </a:r>
            <a:r>
              <a:rPr lang="fr-FR" dirty="0" err="1" smtClean="0"/>
              <a:t>Keras</a:t>
            </a:r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026" name="Picture 2" descr="../_images/multilayerperceptron_net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550470"/>
            <a:ext cx="3600400" cy="391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69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est une </a:t>
            </a:r>
            <a:r>
              <a:rPr lang="fr-FR" dirty="0" smtClean="0"/>
              <a:t>API Python portable qui permet d'effectuer du </a:t>
            </a:r>
            <a:r>
              <a:rPr lang="fr-FR" dirty="0" err="1" smtClean="0"/>
              <a:t>Deep</a:t>
            </a:r>
            <a:r>
              <a:rPr lang="fr-FR" dirty="0" smtClean="0"/>
              <a:t> Learning par-dessus </a:t>
            </a:r>
            <a:r>
              <a:rPr lang="fr-FR" dirty="0" err="1" smtClean="0"/>
              <a:t>Tensorflow</a:t>
            </a:r>
            <a:r>
              <a:rPr lang="fr-FR" dirty="0" smtClean="0"/>
              <a:t>, CNTK </a:t>
            </a:r>
            <a:r>
              <a:rPr lang="fr-FR" dirty="0"/>
              <a:t>et </a:t>
            </a:r>
            <a:r>
              <a:rPr lang="fr-FR" dirty="0" err="1" smtClean="0"/>
              <a:t>Theano</a:t>
            </a:r>
            <a:endParaRPr lang="fr-FR" dirty="0" smtClean="0"/>
          </a:p>
          <a:p>
            <a:pPr lvl="1"/>
            <a:r>
              <a:rPr lang="fr-FR" dirty="0" smtClean="0"/>
              <a:t>Elle </a:t>
            </a:r>
            <a:r>
              <a:rPr lang="fr-FR" dirty="0"/>
              <a:t>a été initialement écrite par François </a:t>
            </a:r>
            <a:r>
              <a:rPr lang="fr-FR" dirty="0" smtClean="0"/>
              <a:t>Chollet</a:t>
            </a:r>
          </a:p>
          <a:p>
            <a:pPr lvl="2"/>
            <a:r>
              <a:rPr lang="fr-FR" dirty="0" smtClean="0"/>
              <a:t>Salarié de Google</a:t>
            </a:r>
          </a:p>
          <a:p>
            <a:pPr lvl="1"/>
            <a:r>
              <a:rPr lang="fr-FR" dirty="0" smtClean="0"/>
              <a:t>Permet d'écrire des réseaux neuronaux simplement</a:t>
            </a:r>
          </a:p>
          <a:p>
            <a:pPr lvl="1"/>
            <a:r>
              <a:rPr lang="fr-FR" dirty="0" smtClean="0"/>
              <a:t>Permet de rendre le code </a:t>
            </a:r>
            <a:r>
              <a:rPr lang="fr-FR" dirty="0" err="1" smtClean="0"/>
              <a:t>TensorFlow</a:t>
            </a:r>
            <a:r>
              <a:rPr lang="fr-FR" dirty="0" smtClean="0"/>
              <a:t> portable vers CNTK et </a:t>
            </a:r>
            <a:r>
              <a:rPr lang="fr-FR" dirty="0" err="1" smtClean="0"/>
              <a:t>Theano</a:t>
            </a:r>
            <a:endParaRPr lang="fr-FR" dirty="0" smtClean="0"/>
          </a:p>
          <a:p>
            <a:pPr lvl="1"/>
            <a:r>
              <a:rPr lang="fr-FR" dirty="0" smtClean="0"/>
              <a:t>Inclus dans </a:t>
            </a:r>
            <a:r>
              <a:rPr lang="fr-FR" dirty="0" err="1" smtClean="0"/>
              <a:t>TensorFlow</a:t>
            </a:r>
            <a:endParaRPr lang="fr-FR" dirty="0" smtClean="0"/>
          </a:p>
          <a:p>
            <a:pPr lvl="1"/>
            <a:r>
              <a:rPr lang="fr-FR" dirty="0" smtClean="0"/>
              <a:t>Installation </a:t>
            </a:r>
            <a:r>
              <a:rPr lang="fr-FR" dirty="0"/>
              <a:t>: </a:t>
            </a:r>
            <a:endParaRPr lang="fr-FR" dirty="0" smtClean="0"/>
          </a:p>
          <a:p>
            <a:pPr lvl="2"/>
            <a:r>
              <a:rPr lang="fr-FR" dirty="0" err="1" smtClean="0"/>
              <a:t>tensorflow</a:t>
            </a:r>
            <a:r>
              <a:rPr lang="fr-FR" dirty="0" smtClean="0"/>
              <a:t>, </a:t>
            </a:r>
            <a:r>
              <a:rPr lang="fr-FR" dirty="0" err="1" smtClean="0"/>
              <a:t>keras</a:t>
            </a:r>
            <a:r>
              <a:rPr lang="fr-FR" dirty="0" smtClean="0"/>
              <a:t> et </a:t>
            </a:r>
            <a:r>
              <a:rPr lang="fr-FR" dirty="0" err="1" smtClean="0"/>
              <a:t>kerasR</a:t>
            </a:r>
            <a:endParaRPr lang="fr-FR" dirty="0" smtClean="0"/>
          </a:p>
          <a:p>
            <a:pPr lvl="2"/>
            <a:r>
              <a:rPr lang="fr-FR" dirty="0" smtClean="0"/>
              <a:t>Python 3.6 + </a:t>
            </a:r>
            <a:r>
              <a:rPr lang="fr-FR" dirty="0" err="1" smtClean="0"/>
              <a:t>TensorFlow</a:t>
            </a:r>
            <a:r>
              <a:rPr lang="fr-FR" dirty="0" smtClean="0"/>
              <a:t> + </a:t>
            </a:r>
            <a:r>
              <a:rPr lang="fr-FR" dirty="0" err="1" smtClean="0"/>
              <a:t>Keras</a:t>
            </a:r>
            <a:endParaRPr lang="fr-FR" dirty="0" smtClean="0"/>
          </a:p>
          <a:p>
            <a:pPr lvl="2"/>
            <a:endParaRPr lang="fr-FR" dirty="0" smtClean="0"/>
          </a:p>
        </p:txBody>
      </p:sp>
      <p:pic>
        <p:nvPicPr>
          <p:cNvPr id="1026" name="Picture 2" descr="FranÃ§ois Choll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77" y="1844824"/>
            <a:ext cx="1381994" cy="138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0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687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KerasR</a:t>
            </a:r>
            <a:r>
              <a:rPr lang="fr-FR" dirty="0" smtClean="0"/>
              <a:t> est l'implémentation R de </a:t>
            </a:r>
            <a:r>
              <a:rPr lang="fr-FR" dirty="0" err="1" smtClean="0"/>
              <a:t>Keras</a:t>
            </a:r>
            <a:r>
              <a:rPr lang="fr-FR" dirty="0" smtClean="0"/>
              <a:t> (Python)</a:t>
            </a:r>
          </a:p>
          <a:p>
            <a:r>
              <a:rPr lang="fr-FR" dirty="0" err="1" smtClean="0"/>
              <a:t>Keras</a:t>
            </a:r>
            <a:r>
              <a:rPr lang="fr-FR" dirty="0" smtClean="0"/>
              <a:t> est l'implémentation R S4 de </a:t>
            </a:r>
            <a:r>
              <a:rPr lang="fr-FR" dirty="0" err="1" smtClean="0"/>
              <a:t>Keras</a:t>
            </a:r>
            <a:endParaRPr lang="fr-FR" dirty="0" smtClean="0"/>
          </a:p>
          <a:p>
            <a:pPr lvl="1"/>
            <a:r>
              <a:rPr lang="fr-FR" dirty="0" smtClean="0"/>
              <a:t>%&gt;%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96175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Deep</a:t>
            </a:r>
            <a:r>
              <a:rPr lang="fr-FR" dirty="0" smtClean="0"/>
              <a:t> Learning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réseaux neuronaux sont souvent du type MLP</a:t>
            </a:r>
          </a:p>
          <a:p>
            <a:pPr lvl="1"/>
            <a:r>
              <a:rPr lang="fr-FR" dirty="0" smtClean="0"/>
              <a:t>Multi Layer Perceptron</a:t>
            </a:r>
          </a:p>
          <a:p>
            <a:pPr lvl="1"/>
            <a:r>
              <a:rPr lang="fr-FR" dirty="0" smtClean="0"/>
              <a:t>Avec TF il est difficile de créer un </a:t>
            </a:r>
            <a:r>
              <a:rPr lang="fr-FR" dirty="0" err="1" smtClean="0"/>
              <a:t>Dataset</a:t>
            </a:r>
            <a:r>
              <a:rPr lang="fr-FR" dirty="0" smtClean="0"/>
              <a:t> et encore plus difficile de créer un </a:t>
            </a:r>
            <a:r>
              <a:rPr lang="fr-FR" dirty="0" err="1" smtClean="0"/>
              <a:t>Estimator</a:t>
            </a:r>
            <a:r>
              <a:rPr lang="fr-FR" dirty="0" smtClean="0"/>
              <a:t> basé sur des réseaux neuronaux</a:t>
            </a:r>
          </a:p>
          <a:p>
            <a:r>
              <a:rPr lang="fr-FR" dirty="0" smtClean="0"/>
              <a:t>Réseau CNN et CRNN</a:t>
            </a:r>
          </a:p>
          <a:p>
            <a:pPr lvl="1"/>
            <a:r>
              <a:rPr lang="fr-FR" dirty="0" err="1" smtClean="0"/>
              <a:t>Convulational</a:t>
            </a:r>
            <a:r>
              <a:rPr lang="fr-FR" dirty="0" smtClean="0"/>
              <a:t> (</a:t>
            </a:r>
            <a:r>
              <a:rPr lang="fr-FR" dirty="0" err="1" smtClean="0"/>
              <a:t>Recursive</a:t>
            </a:r>
            <a:r>
              <a:rPr lang="fr-FR" dirty="0" smtClean="0"/>
              <a:t>) </a:t>
            </a:r>
            <a:r>
              <a:rPr lang="fr-FR" dirty="0"/>
              <a:t>Neural Network</a:t>
            </a:r>
            <a:endParaRPr lang="fr-FR" dirty="0" smtClean="0"/>
          </a:p>
          <a:p>
            <a:pPr lvl="1"/>
            <a:r>
              <a:rPr lang="fr-FR" dirty="0" smtClean="0"/>
              <a:t>Avec TF il encore plus difficile de faire des réseaux </a:t>
            </a:r>
            <a:r>
              <a:rPr lang="fr-FR" dirty="0" err="1" smtClean="0"/>
              <a:t>circonvolutifs</a:t>
            </a:r>
            <a:endParaRPr lang="fr-FR" dirty="0" smtClean="0"/>
          </a:p>
          <a:p>
            <a:r>
              <a:rPr lang="fr-FR" dirty="0" err="1" smtClean="0"/>
              <a:t>Keras</a:t>
            </a:r>
            <a:r>
              <a:rPr lang="fr-FR" dirty="0" smtClean="0"/>
              <a:t> rends tout cela simple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05998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MLP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créer un MLP</a:t>
            </a:r>
          </a:p>
          <a:p>
            <a:r>
              <a:rPr lang="fr-FR" dirty="0" err="1" smtClean="0"/>
              <a:t>layer_dense</a:t>
            </a:r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81" y="2601807"/>
            <a:ext cx="8271044" cy="70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955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d'activation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Linear</a:t>
            </a:r>
            <a:r>
              <a:rPr lang="fr-FR" dirty="0" smtClean="0"/>
              <a:t> (défaut)</a:t>
            </a:r>
          </a:p>
          <a:p>
            <a:r>
              <a:rPr lang="fr-FR" dirty="0" err="1" smtClean="0"/>
              <a:t>tanh</a:t>
            </a:r>
            <a:r>
              <a:rPr lang="fr-FR" dirty="0" smtClean="0"/>
              <a:t> (rapide), </a:t>
            </a:r>
            <a:r>
              <a:rPr lang="fr-FR" dirty="0" err="1" smtClean="0"/>
              <a:t>sigmoid</a:t>
            </a:r>
            <a:r>
              <a:rPr lang="fr-FR" dirty="0" smtClean="0"/>
              <a:t> (lent), </a:t>
            </a:r>
            <a:r>
              <a:rPr lang="fr-FR" dirty="0" err="1" smtClean="0"/>
              <a:t>hard_sigmoid</a:t>
            </a:r>
            <a:r>
              <a:rPr lang="fr-FR" dirty="0" smtClean="0"/>
              <a:t>(rapide)</a:t>
            </a:r>
          </a:p>
          <a:p>
            <a:r>
              <a:rPr lang="fr-FR" dirty="0" err="1"/>
              <a:t>x</a:t>
            </a:r>
            <a:r>
              <a:rPr lang="fr-FR" dirty="0" err="1" smtClean="0"/>
              <a:t>elu</a:t>
            </a:r>
            <a:endParaRPr lang="fr-FR" dirty="0" smtClean="0"/>
          </a:p>
          <a:p>
            <a:pPr lvl="1"/>
            <a:r>
              <a:rPr lang="fr-FR" dirty="0" smtClean="0"/>
              <a:t>Comme </a:t>
            </a:r>
            <a:r>
              <a:rPr lang="fr-FR" dirty="0" err="1" smtClean="0"/>
              <a:t>Linear</a:t>
            </a:r>
            <a:r>
              <a:rPr lang="fr-FR" dirty="0" smtClean="0"/>
              <a:t> mais renvoie une valeur atténuée en cas d'échec</a:t>
            </a:r>
          </a:p>
          <a:p>
            <a:r>
              <a:rPr lang="fr-FR" dirty="0" err="1" smtClean="0"/>
              <a:t>softmax</a:t>
            </a:r>
            <a:endParaRPr lang="fr-FR" dirty="0" smtClean="0"/>
          </a:p>
          <a:p>
            <a:pPr lvl="1"/>
            <a:r>
              <a:rPr lang="fr-FR" dirty="0" smtClean="0"/>
              <a:t>Exponentielle normalisée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marL="457200" lvl="1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layer_dense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activation='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457200" lvl="1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layer_dense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activation=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4" name="AutoShape 2" descr="RÃ©sultat de recherche d'images pour &quot;wiki softmax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3316" name="Picture 4" descr="RÃ©sultat de recherche d'images pour &quot;wiki softma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717032"/>
            <a:ext cx="30480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8520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Initializer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kernel_initializer</a:t>
            </a:r>
            <a:r>
              <a:rPr lang="fr-FR" dirty="0"/>
              <a:t> </a:t>
            </a:r>
            <a:r>
              <a:rPr lang="fr-FR" dirty="0" smtClean="0"/>
              <a:t>et </a:t>
            </a:r>
            <a:r>
              <a:rPr lang="fr-FR" dirty="0" err="1" smtClean="0"/>
              <a:t>bias_initializer</a:t>
            </a:r>
            <a:endParaRPr lang="fr-FR" dirty="0" smtClean="0"/>
          </a:p>
          <a:p>
            <a:pPr lvl="1"/>
            <a:r>
              <a:rPr lang="fr-FR" dirty="0" smtClean="0"/>
              <a:t>Valeur initiale des poids</a:t>
            </a:r>
          </a:p>
          <a:p>
            <a:pPr lvl="1"/>
            <a:r>
              <a:rPr lang="fr-FR" dirty="0" smtClean="0"/>
              <a:t>Par défaut </a:t>
            </a:r>
            <a:r>
              <a:rPr lang="fr-FR" dirty="0" err="1" smtClean="0"/>
              <a:t>glorot_normal</a:t>
            </a:r>
            <a:endParaRPr lang="fr-FR" dirty="0" smtClean="0"/>
          </a:p>
          <a:p>
            <a:pPr lvl="1"/>
            <a:r>
              <a:rPr lang="fr-FR" dirty="0" err="1"/>
              <a:t>sqrt</a:t>
            </a:r>
            <a:r>
              <a:rPr lang="fr-FR" dirty="0"/>
              <a:t>(2 / (</a:t>
            </a:r>
            <a:r>
              <a:rPr lang="fr-FR" dirty="0" err="1"/>
              <a:t>fan_in</a:t>
            </a:r>
            <a:r>
              <a:rPr lang="fr-FR" dirty="0"/>
              <a:t> + </a:t>
            </a:r>
            <a:r>
              <a:rPr lang="fr-FR" dirty="0" err="1"/>
              <a:t>fan_out</a:t>
            </a:r>
            <a:r>
              <a:rPr lang="fr-FR" dirty="0" smtClean="0"/>
              <a:t>))</a:t>
            </a:r>
          </a:p>
          <a:p>
            <a:pPr lvl="1"/>
            <a:r>
              <a:rPr lang="fr-FR" dirty="0" err="1" smtClean="0"/>
              <a:t>fan_in</a:t>
            </a:r>
            <a:r>
              <a:rPr lang="fr-FR" dirty="0" smtClean="0"/>
              <a:t> = nb input du perceptron (</a:t>
            </a:r>
            <a:r>
              <a:rPr lang="fr-FR" dirty="0" err="1" smtClean="0"/>
              <a:t>tensor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fan_out</a:t>
            </a:r>
            <a:r>
              <a:rPr lang="fr-FR" dirty="0" smtClean="0"/>
              <a:t> = nb output</a:t>
            </a:r>
          </a:p>
          <a:p>
            <a:pPr lvl="1"/>
            <a:r>
              <a:rPr lang="fr-FR" dirty="0" smtClean="0"/>
              <a:t>Dans le cas d'une activation </a:t>
            </a:r>
            <a:r>
              <a:rPr lang="fr-FR" dirty="0" err="1" smtClean="0"/>
              <a:t>lineaire</a:t>
            </a:r>
            <a:endParaRPr lang="fr-FR" dirty="0" smtClean="0"/>
          </a:p>
          <a:p>
            <a:pPr lvl="1"/>
            <a:r>
              <a:rPr lang="fr-FR" dirty="0" smtClean="0"/>
              <a:t>ho=</a:t>
            </a:r>
            <a:r>
              <a:rPr lang="fr-FR" dirty="0" err="1"/>
              <a:t>w</a:t>
            </a:r>
            <a:r>
              <a:rPr lang="fr-FR" dirty="0" err="1" smtClean="0"/>
              <a:t>eight</a:t>
            </a:r>
            <a:r>
              <a:rPr lang="fr-FR" dirty="0" smtClean="0"/>
              <a:t>*x </a:t>
            </a:r>
            <a:r>
              <a:rPr lang="fr-FR" dirty="0"/>
              <a:t>+ </a:t>
            </a:r>
            <a:r>
              <a:rPr lang="fr-FR" dirty="0" err="1" smtClean="0"/>
              <a:t>bias</a:t>
            </a:r>
            <a:endParaRPr lang="fr-FR" dirty="0" smtClean="0"/>
          </a:p>
          <a:p>
            <a:r>
              <a:rPr lang="fr-FR" dirty="0" err="1" smtClean="0"/>
              <a:t>kernel_regularizer</a:t>
            </a:r>
            <a:r>
              <a:rPr lang="fr-FR" dirty="0" smtClean="0"/>
              <a:t> et </a:t>
            </a:r>
            <a:r>
              <a:rPr lang="fr-FR" dirty="0" err="1" smtClean="0"/>
              <a:t>bias_regularizer</a:t>
            </a:r>
            <a:endParaRPr lang="fr-FR" dirty="0" smtClean="0"/>
          </a:p>
          <a:p>
            <a:pPr lvl="1"/>
            <a:r>
              <a:rPr lang="fr-FR" dirty="0" smtClean="0"/>
              <a:t>Affecte des pénalités lors du changement de poids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7064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Perceptron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L’ensemble des entrées sont multipliés à leurs poids puis sommés</a:t>
            </a:r>
          </a:p>
          <a:p>
            <a:r>
              <a:rPr lang="fr-FR" dirty="0"/>
              <a:t>s</a:t>
            </a:r>
            <a:r>
              <a:rPr lang="fr-FR" dirty="0" smtClean="0"/>
              <a:t>ignal = </a:t>
            </a:r>
            <a:r>
              <a:rPr lang="fr-FR" dirty="0" err="1" smtClean="0"/>
              <a:t>sum</a:t>
            </a:r>
            <a:r>
              <a:rPr lang="fr-FR" dirty="0" smtClean="0"/>
              <a:t>(i[x]*W[x])</a:t>
            </a:r>
          </a:p>
          <a:p>
            <a:r>
              <a:rPr lang="fr-FR" dirty="0" smtClean="0"/>
              <a:t>Si f(signal) &gt; seuil (ou biais) alors le signal passe dans le sortie</a:t>
            </a:r>
          </a:p>
          <a:p>
            <a:r>
              <a:rPr lang="fr-FR" dirty="0" smtClean="0"/>
              <a:t>f est souvent une tangente hyperbolique ou une sigmoïde</a:t>
            </a:r>
          </a:p>
          <a:p>
            <a:pPr lvl="1"/>
            <a:r>
              <a:rPr lang="fr-FR" dirty="0" smtClean="0"/>
              <a:t>F = </a:t>
            </a:r>
            <a:r>
              <a:rPr lang="fr-FR" dirty="0" err="1" smtClean="0"/>
              <a:t>math.tanh</a:t>
            </a:r>
            <a:endParaRPr lang="fr-FR" dirty="0"/>
          </a:p>
        </p:txBody>
      </p:sp>
      <p:pic>
        <p:nvPicPr>
          <p:cNvPr id="2050" name="Picture 2" descr="https://upload.wikimedia.org/wikipedia/commons/9/9d/Sigmo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449855"/>
            <a:ext cx="2328193" cy="197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446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Réseaux plus conséquent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donc possible d'avoir un réseau plus complexe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060848"/>
            <a:ext cx="5351395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897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r>
              <a:rPr lang="fr-FR" dirty="0" smtClean="0"/>
              <a:t> vs </a:t>
            </a:r>
            <a:r>
              <a:rPr lang="fr-FR" dirty="0" err="1" smtClean="0"/>
              <a:t>KerasR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060848"/>
            <a:ext cx="4333875" cy="28575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700808"/>
            <a:ext cx="46482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614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Compile construit le réseaux de </a:t>
            </a:r>
            <a:r>
              <a:rPr lang="fr-FR" dirty="0" err="1" smtClean="0"/>
              <a:t>tensors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lvl="1"/>
            <a:r>
              <a:rPr lang="fr-FR" dirty="0" err="1" smtClean="0"/>
              <a:t>Optimizer</a:t>
            </a:r>
            <a:endParaRPr lang="fr-FR" dirty="0" smtClean="0"/>
          </a:p>
          <a:p>
            <a:pPr lvl="2"/>
            <a:r>
              <a:rPr lang="fr-FR" dirty="0" smtClean="0"/>
              <a:t>Algorithme de convergence du réseaux</a:t>
            </a:r>
          </a:p>
          <a:p>
            <a:pPr lvl="1"/>
            <a:r>
              <a:rPr lang="fr-FR" dirty="0" err="1" smtClean="0"/>
              <a:t>Loss</a:t>
            </a:r>
            <a:endParaRPr lang="fr-FR" dirty="0" smtClean="0"/>
          </a:p>
          <a:p>
            <a:pPr lvl="2"/>
            <a:r>
              <a:rPr lang="fr-FR" dirty="0" smtClean="0"/>
              <a:t>Méthode de calcul du </a:t>
            </a:r>
            <a:r>
              <a:rPr lang="fr-FR" dirty="0" err="1" smtClean="0"/>
              <a:t>loss</a:t>
            </a:r>
            <a:endParaRPr lang="fr-FR" dirty="0" smtClean="0"/>
          </a:p>
          <a:p>
            <a:pPr lvl="2"/>
            <a:r>
              <a:rPr lang="fr-FR" dirty="0" err="1" smtClean="0"/>
              <a:t>mse</a:t>
            </a:r>
            <a:r>
              <a:rPr lang="fr-FR" dirty="0" smtClean="0"/>
              <a:t> </a:t>
            </a:r>
            <a:r>
              <a:rPr lang="fr-FR" dirty="0" err="1" smtClean="0"/>
              <a:t>Mean</a:t>
            </a:r>
            <a:r>
              <a:rPr lang="fr-FR" dirty="0" smtClean="0"/>
              <a:t> </a:t>
            </a:r>
            <a:r>
              <a:rPr lang="fr-FR" dirty="0" err="1" smtClean="0"/>
              <a:t>Squared</a:t>
            </a:r>
            <a:r>
              <a:rPr lang="fr-FR" dirty="0" smtClean="0"/>
              <a:t> </a:t>
            </a:r>
            <a:r>
              <a:rPr lang="fr-FR" dirty="0" err="1" smtClean="0"/>
              <a:t>Error</a:t>
            </a:r>
            <a:endParaRPr lang="fr-FR" dirty="0" smtClean="0"/>
          </a:p>
          <a:p>
            <a:pPr lvl="1"/>
            <a:r>
              <a:rPr lang="fr-FR" dirty="0" err="1" smtClean="0"/>
              <a:t>Metrics</a:t>
            </a:r>
            <a:endParaRPr lang="fr-FR" dirty="0" smtClean="0"/>
          </a:p>
          <a:p>
            <a:pPr lvl="2"/>
            <a:r>
              <a:rPr lang="fr-FR" dirty="0" err="1" smtClean="0"/>
              <a:t>Metrics</a:t>
            </a:r>
            <a:r>
              <a:rPr lang="fr-FR" dirty="0" smtClean="0"/>
              <a:t> pour les logs</a:t>
            </a:r>
          </a:p>
          <a:p>
            <a:pPr lvl="1"/>
            <a:r>
              <a:rPr lang="fr-FR" dirty="0" smtClean="0"/>
              <a:t>Exemple pour </a:t>
            </a:r>
            <a:r>
              <a:rPr lang="fr-FR" dirty="0" err="1" smtClean="0"/>
              <a:t>regressor</a:t>
            </a:r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2712349"/>
            <a:ext cx="3658245" cy="244141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5354452"/>
            <a:ext cx="4997143" cy="95486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940824"/>
            <a:ext cx="3960440" cy="106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458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Associe le </a:t>
            </a:r>
            <a:r>
              <a:rPr lang="fr-FR" dirty="0" err="1" smtClean="0"/>
              <a:t>Dataset</a:t>
            </a:r>
            <a:r>
              <a:rPr lang="fr-FR" dirty="0" smtClean="0"/>
              <a:t> TF à </a:t>
            </a:r>
            <a:r>
              <a:rPr lang="fr-FR" dirty="0" err="1" smtClean="0"/>
              <a:t>Keras</a:t>
            </a:r>
            <a:endParaRPr lang="fr-FR" dirty="0" smtClean="0"/>
          </a:p>
          <a:p>
            <a:pPr lvl="1"/>
            <a:r>
              <a:rPr lang="fr-FR" dirty="0" err="1" smtClean="0"/>
              <a:t>model.fit</a:t>
            </a:r>
            <a:r>
              <a:rPr lang="fr-FR" dirty="0" smtClean="0"/>
              <a:t>(</a:t>
            </a:r>
            <a:r>
              <a:rPr lang="fr-FR" dirty="0" err="1" smtClean="0"/>
              <a:t>dataset</a:t>
            </a:r>
            <a:r>
              <a:rPr lang="fr-FR" dirty="0"/>
              <a:t>, </a:t>
            </a:r>
            <a:r>
              <a:rPr lang="fr-FR" dirty="0" err="1"/>
              <a:t>epochs</a:t>
            </a:r>
            <a:r>
              <a:rPr lang="fr-FR" dirty="0"/>
              <a:t>=10, </a:t>
            </a:r>
            <a:r>
              <a:rPr lang="fr-FR" dirty="0" err="1"/>
              <a:t>steps_per_epoch</a:t>
            </a:r>
            <a:r>
              <a:rPr lang="fr-FR" dirty="0"/>
              <a:t>=30</a:t>
            </a:r>
            <a:r>
              <a:rPr lang="fr-FR" dirty="0" smtClean="0"/>
              <a:t>)</a:t>
            </a:r>
            <a:endParaRPr lang="fr-FR" dirty="0"/>
          </a:p>
          <a:p>
            <a:pPr lvl="1"/>
            <a:r>
              <a:rPr lang="fr-FR" dirty="0" smtClean="0"/>
              <a:t>Il y aura 10 * 30 itérations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124" y="2852936"/>
            <a:ext cx="73628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446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Evolution de </a:t>
            </a:r>
            <a:r>
              <a:rPr lang="fr-FR" dirty="0" err="1" smtClean="0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5 </a:t>
            </a:r>
            <a:r>
              <a:rPr lang="fr-FR" dirty="0" err="1" smtClean="0"/>
              <a:t>epoch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14008"/>
            <a:ext cx="6408712" cy="37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62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Evaluate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Evalue le modèle</a:t>
            </a:r>
          </a:p>
          <a:p>
            <a:pPr lvl="1"/>
            <a:r>
              <a:rPr lang="fr-FR" dirty="0" smtClean="0"/>
              <a:t>model %&gt;% </a:t>
            </a:r>
            <a:r>
              <a:rPr lang="fr-FR" dirty="0" err="1" smtClean="0"/>
              <a:t>evaluate</a:t>
            </a:r>
            <a:r>
              <a:rPr lang="fr-FR" dirty="0" smtClean="0"/>
              <a:t>(</a:t>
            </a:r>
            <a:r>
              <a:rPr lang="fr-FR" dirty="0" err="1" smtClean="0"/>
              <a:t>dataset</a:t>
            </a:r>
            <a:r>
              <a:rPr lang="fr-FR" dirty="0"/>
              <a:t>, </a:t>
            </a:r>
            <a:r>
              <a:rPr lang="fr-FR" dirty="0" err="1"/>
              <a:t>steps</a:t>
            </a:r>
            <a:r>
              <a:rPr lang="fr-FR" dirty="0"/>
              <a:t>=30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96819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Predict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Prédiction</a:t>
            </a:r>
          </a:p>
          <a:p>
            <a:pPr lvl="1"/>
            <a:r>
              <a:rPr lang="fr-FR" dirty="0" err="1" smtClean="0"/>
              <a:t>result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smtClean="0"/>
              <a:t>model %&gt;% </a:t>
            </a:r>
            <a:r>
              <a:rPr lang="fr-FR" dirty="0" err="1" smtClean="0"/>
              <a:t>predict</a:t>
            </a:r>
            <a:r>
              <a:rPr lang="fr-FR" dirty="0" smtClean="0"/>
              <a:t>(data</a:t>
            </a:r>
            <a:r>
              <a:rPr lang="fr-FR" dirty="0"/>
              <a:t>, </a:t>
            </a:r>
            <a:r>
              <a:rPr lang="fr-FR" dirty="0" err="1"/>
              <a:t>batch_size</a:t>
            </a:r>
            <a:r>
              <a:rPr lang="fr-FR" dirty="0"/>
              <a:t>=32)</a:t>
            </a:r>
          </a:p>
        </p:txBody>
      </p:sp>
    </p:spTree>
    <p:extLst>
      <p:ext uri="{BB962C8B-B14F-4D97-AF65-F5344CB8AC3E}">
        <p14:creationId xmlns:p14="http://schemas.microsoft.com/office/powerpoint/2010/main" val="40679058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Solidification du modèle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sauvegarder entièrement le modèle</a:t>
            </a:r>
          </a:p>
          <a:p>
            <a:pPr lvl="1"/>
            <a:r>
              <a:rPr lang="fr-FR" dirty="0" err="1" smtClean="0"/>
              <a:t>Keras</a:t>
            </a:r>
            <a:r>
              <a:rPr lang="fr-FR" dirty="0" smtClean="0"/>
              <a:t> H5</a:t>
            </a:r>
          </a:p>
          <a:p>
            <a:pPr lvl="1"/>
            <a:r>
              <a:rPr lang="fr-FR" dirty="0" smtClean="0"/>
              <a:t>save_model_hdf5(model, file.h5)</a:t>
            </a:r>
          </a:p>
        </p:txBody>
      </p:sp>
    </p:spTree>
    <p:extLst>
      <p:ext uri="{BB962C8B-B14F-4D97-AF65-F5344CB8AC3E}">
        <p14:creationId xmlns:p14="http://schemas.microsoft.com/office/powerpoint/2010/main" val="39586294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Netron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832648" cy="5040560"/>
          </a:xfrm>
        </p:spPr>
        <p:txBody>
          <a:bodyPr/>
          <a:lstStyle/>
          <a:p>
            <a:r>
              <a:rPr lang="fr-FR" dirty="0" err="1" smtClean="0"/>
              <a:t>Netron</a:t>
            </a:r>
            <a:r>
              <a:rPr lang="fr-FR" dirty="0" smtClean="0"/>
              <a:t> permet de visualiser un MLP</a:t>
            </a:r>
          </a:p>
          <a:p>
            <a:r>
              <a:rPr lang="fr-FR" dirty="0" err="1" smtClean="0"/>
              <a:t>Netron</a:t>
            </a:r>
            <a:r>
              <a:rPr lang="fr-FR" dirty="0" smtClean="0"/>
              <a:t> permet d'import ou d'exporter des réseaux neuronaux depuis d'autres langages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1156209"/>
            <a:ext cx="26193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844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GPU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Keras n'est pas compatible GPU et multi-CPU</a:t>
            </a:r>
          </a:p>
          <a:p>
            <a:r>
              <a:rPr lang="fr-FR" smtClean="0"/>
              <a:t>Il faut le transformer en TF</a:t>
            </a:r>
          </a:p>
          <a:p>
            <a:r>
              <a:rPr lang="fr-FR" smtClean="0"/>
              <a:t>TF marche alors automatiquement en GPU</a:t>
            </a:r>
          </a:p>
          <a:p>
            <a:pPr lvl="1"/>
            <a:r>
              <a:rPr lang="fr-FR" smtClean="0"/>
              <a:t>Après installation des prérequis</a:t>
            </a:r>
          </a:p>
          <a:p>
            <a:pPr lvl="1"/>
            <a:r>
              <a:rPr lang="fr-FR" smtClean="0"/>
              <a:t>input_fn obligatoire</a:t>
            </a:r>
          </a:p>
          <a:p>
            <a:r>
              <a:rPr lang="fr-FR" smtClean="0"/>
              <a:t>TF peut être distribué sur une ferme de GPU</a:t>
            </a:r>
          </a:p>
        </p:txBody>
      </p:sp>
    </p:spTree>
    <p:extLst>
      <p:ext uri="{BB962C8B-B14F-4D97-AF65-F5344CB8AC3E}">
        <p14:creationId xmlns:p14="http://schemas.microsoft.com/office/powerpoint/2010/main" val="399982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simple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Réseau (2,2,2)</a:t>
            </a:r>
          </a:p>
          <a:p>
            <a:pPr lvl="1"/>
            <a:r>
              <a:rPr lang="fr-FR" dirty="0" smtClean="0"/>
              <a:t>2 inputs</a:t>
            </a:r>
          </a:p>
          <a:p>
            <a:pPr lvl="1"/>
            <a:r>
              <a:rPr lang="fr-FR" dirty="0" smtClean="0"/>
              <a:t>2 </a:t>
            </a:r>
            <a:r>
              <a:rPr lang="fr-FR" dirty="0" err="1" smtClean="0"/>
              <a:t>hiddens</a:t>
            </a:r>
            <a:endParaRPr lang="fr-FR" dirty="0" smtClean="0"/>
          </a:p>
          <a:p>
            <a:pPr lvl="1"/>
            <a:r>
              <a:rPr lang="fr-FR" dirty="0" smtClean="0"/>
              <a:t>2 outputs</a:t>
            </a:r>
          </a:p>
          <a:p>
            <a:r>
              <a:rPr lang="fr-FR" dirty="0" smtClean="0"/>
              <a:t>Input [0.05, 0.1]</a:t>
            </a:r>
          </a:p>
          <a:p>
            <a:r>
              <a:rPr lang="fr-FR" dirty="0" smtClean="0"/>
              <a:t>Output </a:t>
            </a:r>
            <a:r>
              <a:rPr lang="fr-FR" dirty="0" err="1" smtClean="0"/>
              <a:t>target</a:t>
            </a:r>
            <a:r>
              <a:rPr lang="fr-FR" dirty="0" smtClean="0"/>
              <a:t> [0.01, 0.99]</a:t>
            </a:r>
          </a:p>
          <a:p>
            <a:r>
              <a:rPr lang="fr-FR" dirty="0" err="1" smtClean="0"/>
              <a:t>wx</a:t>
            </a:r>
            <a:r>
              <a:rPr lang="fr-FR" dirty="0" smtClean="0"/>
              <a:t> = Poids</a:t>
            </a:r>
          </a:p>
          <a:p>
            <a:r>
              <a:rPr lang="fr-FR" dirty="0" err="1" smtClean="0"/>
              <a:t>bx</a:t>
            </a:r>
            <a:r>
              <a:rPr lang="fr-FR" dirty="0" smtClean="0"/>
              <a:t> = </a:t>
            </a:r>
            <a:r>
              <a:rPr lang="fr-FR" dirty="0" err="1" smtClean="0"/>
              <a:t>Bias</a:t>
            </a:r>
            <a:r>
              <a:rPr lang="fr-FR" dirty="0" smtClean="0"/>
              <a:t> (seuils)</a:t>
            </a:r>
            <a:endParaRPr lang="fr-FR" dirty="0"/>
          </a:p>
        </p:txBody>
      </p:sp>
      <p:pic>
        <p:nvPicPr>
          <p:cNvPr id="1028" name="Picture 4" descr="neural_network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537" y="1556792"/>
            <a:ext cx="41529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157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L'importance des poids</a:t>
            </a:r>
            <a:endParaRPr lang="fr-FR" dirty="0"/>
          </a:p>
        </p:txBody>
      </p:sp>
      <p:pic>
        <p:nvPicPr>
          <p:cNvPr id="3074" name="Picture 2" descr="https://dpzbhybb2pdcj.cloudfront.net/allaire/Figures/01fig0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02" y="2132856"/>
            <a:ext cx="576064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87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MLP MNIST</a:t>
            </a:r>
            <a:endParaRPr lang="fr-FR" dirty="0"/>
          </a:p>
        </p:txBody>
      </p:sp>
      <p:pic>
        <p:nvPicPr>
          <p:cNvPr id="1026" name="Picture 2" descr="https://dpzbhybb2pdcj.cloudfront.net/allaire/Figures/01fig0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6872"/>
            <a:ext cx="585579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01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MLP MNIST</a:t>
            </a:r>
            <a:endParaRPr lang="fr-FR" dirty="0"/>
          </a:p>
        </p:txBody>
      </p:sp>
      <p:pic>
        <p:nvPicPr>
          <p:cNvPr id="2050" name="Picture 2" descr="https://dpzbhybb2pdcj.cloudfront.net/allaire/Figures/01fig06_al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456644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66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Backpropagation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réseaux de neurones sont souvent supervisé</a:t>
            </a:r>
          </a:p>
          <a:p>
            <a:pPr lvl="1"/>
            <a:r>
              <a:rPr lang="fr-FR" dirty="0" smtClean="0"/>
              <a:t>Présence d’un feedback pour indiquer si le calcul est bon</a:t>
            </a:r>
          </a:p>
          <a:p>
            <a:r>
              <a:rPr lang="fr-FR" dirty="0" smtClean="0"/>
              <a:t>Si le feedback est bon, le neurone se fige un peu plus</a:t>
            </a:r>
          </a:p>
          <a:p>
            <a:r>
              <a:rPr lang="fr-FR" dirty="0" smtClean="0"/>
              <a:t>Sinon, le seuil et les poids changent un peu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058874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6706</TotalTime>
  <Words>1384</Words>
  <Application>Microsoft Office PowerPoint</Application>
  <PresentationFormat>Affichage à l'écran (4:3)</PresentationFormat>
  <Paragraphs>254</Paragraphs>
  <Slides>49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49</vt:i4>
      </vt:variant>
    </vt:vector>
  </HeadingPairs>
  <TitlesOfParts>
    <vt:vector size="54" baseType="lpstr">
      <vt:lpstr>Arial</vt:lpstr>
      <vt:lpstr>Courier New</vt:lpstr>
      <vt:lpstr>Monotype Sorts</vt:lpstr>
      <vt:lpstr>Times New Roman</vt:lpstr>
      <vt:lpstr>cvc</vt:lpstr>
      <vt:lpstr>Présentation PowerPoint</vt:lpstr>
      <vt:lpstr>Neurone</vt:lpstr>
      <vt:lpstr>Perceptron</vt:lpstr>
      <vt:lpstr>Perceptron</vt:lpstr>
      <vt:lpstr>Exemple simple</vt:lpstr>
      <vt:lpstr>L'importance des poids</vt:lpstr>
      <vt:lpstr>MLP MNIST</vt:lpstr>
      <vt:lpstr>MLP MNIST</vt:lpstr>
      <vt:lpstr>Backpropagation</vt:lpstr>
      <vt:lpstr>Backpropagation</vt:lpstr>
      <vt:lpstr>Dérivation du gradient</vt:lpstr>
      <vt:lpstr>Résultat</vt:lpstr>
      <vt:lpstr>Réseaux</vt:lpstr>
      <vt:lpstr>Calcul Matriciel - GPU</vt:lpstr>
      <vt:lpstr>Heuristiques</vt:lpstr>
      <vt:lpstr>Apprentissage non supervisé</vt:lpstr>
      <vt:lpstr>Cancer du Sein</vt:lpstr>
      <vt:lpstr>Structure de la base</vt:lpstr>
      <vt:lpstr>Nettoyage du fichier</vt:lpstr>
      <vt:lpstr>DeepNet</vt:lpstr>
      <vt:lpstr>DeepNet</vt:lpstr>
      <vt:lpstr>Nombre de neurones</vt:lpstr>
      <vt:lpstr>Prédictions</vt:lpstr>
      <vt:lpstr>Matrice de confusion</vt:lpstr>
      <vt:lpstr>Exemple de matrice de confusion</vt:lpstr>
      <vt:lpstr>NeuralNet</vt:lpstr>
      <vt:lpstr>TensorFlow</vt:lpstr>
      <vt:lpstr>CPU, GPU, TPU</vt:lpstr>
      <vt:lpstr>CUDA</vt:lpstr>
      <vt:lpstr>NVidia Deep Learning SDK</vt:lpstr>
      <vt:lpstr>Complexité</vt:lpstr>
      <vt:lpstr>Programmer TensorFlow</vt:lpstr>
      <vt:lpstr>Modèle DNN</vt:lpstr>
      <vt:lpstr>Keras</vt:lpstr>
      <vt:lpstr>Keras</vt:lpstr>
      <vt:lpstr>Deep Learning</vt:lpstr>
      <vt:lpstr>MLP</vt:lpstr>
      <vt:lpstr>Fonctions d'activation</vt:lpstr>
      <vt:lpstr>Initializer</vt:lpstr>
      <vt:lpstr>Réseaux plus conséquent</vt:lpstr>
      <vt:lpstr>Keras vs KerasR</vt:lpstr>
      <vt:lpstr>Compile</vt:lpstr>
      <vt:lpstr>Fit</vt:lpstr>
      <vt:lpstr>Evolution de loss</vt:lpstr>
      <vt:lpstr>Evaluate</vt:lpstr>
      <vt:lpstr>Predict</vt:lpstr>
      <vt:lpstr>Solidification du modèle</vt:lpstr>
      <vt:lpstr>Netron</vt:lpstr>
      <vt:lpstr>GPU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370</cp:revision>
  <dcterms:created xsi:type="dcterms:W3CDTF">2000-04-10T19:33:12Z</dcterms:created>
  <dcterms:modified xsi:type="dcterms:W3CDTF">2019-08-30T10:11:08Z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