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8" r:id="rId12"/>
    <p:sldId id="381" r:id="rId13"/>
    <p:sldId id="310" r:id="rId14"/>
    <p:sldId id="328" r:id="rId15"/>
    <p:sldId id="330" r:id="rId16"/>
    <p:sldId id="334" r:id="rId17"/>
    <p:sldId id="335" r:id="rId18"/>
    <p:sldId id="337" r:id="rId19"/>
    <p:sldId id="338" r:id="rId20"/>
    <p:sldId id="339" r:id="rId21"/>
    <p:sldId id="349" r:id="rId22"/>
    <p:sldId id="353" r:id="rId23"/>
    <p:sldId id="355" r:id="rId24"/>
    <p:sldId id="356" r:id="rId25"/>
    <p:sldId id="358" r:id="rId26"/>
    <p:sldId id="365" r:id="rId27"/>
    <p:sldId id="372" r:id="rId28"/>
    <p:sldId id="378" r:id="rId29"/>
    <p:sldId id="379" r:id="rId30"/>
    <p:sldId id="380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Dynamic HTML  (DHTML)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AMA3 –</a:t>
            </a:r>
            <a:r>
              <a:rPr lang="en-US" baseline="0" dirty="0" smtClean="0"/>
              <a:t> 9:48</a:t>
            </a:r>
          </a:p>
          <a:p>
            <a:endParaRPr lang="en-US" dirty="0" smtClean="0"/>
          </a:p>
          <a:p>
            <a:r>
              <a:rPr lang="en-US" dirty="0" smtClean="0"/>
              <a:t>The individual</a:t>
            </a:r>
            <a:r>
              <a:rPr lang="en-US" baseline="0" dirty="0" smtClean="0"/>
              <a:t> technologies </a:t>
            </a:r>
            <a:r>
              <a:rPr lang="en-US" dirty="0" smtClean="0"/>
              <a:t>are covered in</a:t>
            </a:r>
            <a:r>
              <a:rPr lang="en-US" baseline="0" dirty="0" smtClean="0"/>
              <a:t> this order in the next few slides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191796" y="401526"/>
            <a:ext cx="3652995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&lt;*s*o*u*r*c*e*&gt;*2*3*1*9*a*1*-*2*-*1*4*&lt;*/*s*o*u*r*c*e*&gt;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659" y="4175870"/>
            <a:ext cx="6164428" cy="992213"/>
          </a:xfrm>
        </p:spPr>
        <p:txBody>
          <a:bodyPr/>
          <a:lstStyle/>
          <a:p>
            <a:r>
              <a:rPr lang="en-US" smtClean="0"/>
              <a:t>Jogger text: Unobtrusive JavaScript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notes:Adding </a:t>
            </a:r>
            <a:r>
              <a:rPr lang="en-US" dirty="0" smtClean="0"/>
              <a:t>the script block just before /body also means we can safely access anything in the 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191796" y="401526"/>
            <a:ext cx="3652995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&lt;*s*o*u*r*c*e*&gt;*2*3*1*9*a*1*-*2*-*3*6*&lt;*/*s*o*u*r*c*e*&gt;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659" y="4175870"/>
            <a:ext cx="6164428" cy="797598"/>
          </a:xfrm>
        </p:spPr>
        <p:txBody>
          <a:bodyPr/>
          <a:lstStyle/>
          <a:p>
            <a:r>
              <a:rPr lang="en-US" smtClean="0"/>
              <a:t>Jogger text: Testing for Equality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191796" y="401526"/>
            <a:ext cx="3652995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&lt;*s*o*u*r*c*e*&gt;*2*3*1*9*a*1*-*2*-*5*4*&lt;*/*s*o*u*r*c*e*&gt;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7659" y="4175870"/>
            <a:ext cx="6164428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Objects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191796" y="401526"/>
            <a:ext cx="3652995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&lt;*s*o*u*r*c*e*&gt;*2*3*1*9*a*1*-*2*-*5*6*&lt;*/*s*o*u*r*c*e*&gt;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659" y="4175870"/>
            <a:ext cx="6164428" cy="797598"/>
          </a:xfrm>
        </p:spPr>
        <p:txBody>
          <a:bodyPr/>
          <a:lstStyle/>
          <a:p>
            <a:r>
              <a:rPr lang="en-US" smtClean="0"/>
              <a:t>Jogger text: Dot or Bracket Notation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notes:The </a:t>
            </a:r>
            <a:r>
              <a:rPr lang="en-US" dirty="0" smtClean="0"/>
              <a:t>last line with dot notation will display</a:t>
            </a:r>
            <a:r>
              <a:rPr lang="en-US" baseline="0" dirty="0" smtClean="0"/>
              <a:t> "undefinedModified"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89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Functions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5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59" y="4175870"/>
            <a:ext cx="6164428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Writing or Defining Functions (continued)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59" y="4175869"/>
            <a:ext cx="6164428" cy="1400161"/>
          </a:xfrm>
        </p:spPr>
        <p:txBody>
          <a:bodyPr>
            <a:spAutoFit/>
          </a:bodyPr>
          <a:lstStyle/>
          <a:p>
            <a:r>
              <a:rPr lang="en-US" smtClean="0"/>
              <a:t>Jogger text: Calling Functions in JavaScript (continued)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r>
              <a:rPr lang="en-US" dirty="0"/>
              <a:t>When teaching </a:t>
            </a:r>
            <a:r>
              <a:rPr lang="en-US" dirty="0" smtClean="0"/>
              <a:t> </a:t>
            </a:r>
            <a:r>
              <a:rPr lang="en-US" dirty="0"/>
              <a:t>slide, you need to write in the values for purchaseAmount and taxPercent on the lines provided. Be sure everyone understands that the values are passed to the new local variables.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 w="9525"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59" y="4175870"/>
            <a:ext cx="6164428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The return Statement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Variable Scope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&lt;*s*o*u*r*c*e*&gt;*2*3*1*9*a*1*-*3*-*1*9*&lt;*/*s*o*u*r*c*e*&gt;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The this Reference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2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The HTML Document Object Model (DOM)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AMA3 -</a:t>
            </a:r>
            <a:r>
              <a:rPr lang="en-US" baseline="0" dirty="0" smtClean="0"/>
              <a:t> 9:32</a:t>
            </a:r>
          </a:p>
          <a:p>
            <a:r>
              <a:rPr lang="en-US" baseline="0" dirty="0" smtClean="0"/>
              <a:t>Show the next slide at the same time.</a:t>
            </a:r>
          </a:p>
          <a:p>
            <a:r>
              <a:rPr lang="en-US" dirty="0" smtClean="0"/>
              <a:t>Describe</a:t>
            </a:r>
            <a:r>
              <a:rPr lang="en-US" baseline="0" dirty="0" smtClean="0"/>
              <a:t> the DOM hierarchy.</a:t>
            </a:r>
          </a:p>
          <a:p>
            <a:r>
              <a:rPr lang="en-US" baseline="0" dirty="0" smtClean="0"/>
              <a:t>Mention that web development used to be browser-specific but the DOM makes it standard.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&lt;*s*o*u*r*c*e*&gt;*2*3*1*9*a*1*-*3*-*2*3*&lt;*/*s*o*u*r*c*e*&gt;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3" y="4175157"/>
            <a:ext cx="6164296" cy="799997"/>
          </a:xfrm>
        </p:spPr>
        <p:txBody>
          <a:bodyPr>
            <a:spAutoFit/>
          </a:bodyPr>
          <a:lstStyle/>
          <a:p>
            <a:r>
              <a:rPr lang="en-US" smtClean="0"/>
              <a:t>Jogger text: Representing Objects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notes:What </a:t>
            </a:r>
            <a:r>
              <a:rPr lang="en-US" dirty="0" smtClean="0"/>
              <a:t>other behaviors might the box have? : Fill(), Empty(), Post(), Address() and</a:t>
            </a:r>
            <a:r>
              <a:rPr lang="en-US" baseline="0" dirty="0" smtClean="0"/>
              <a:t> a constructor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3" y="4175157"/>
            <a:ext cx="6164296" cy="846163"/>
          </a:xfrm>
        </p:spPr>
        <p:txBody>
          <a:bodyPr>
            <a:spAutoFit/>
          </a:bodyPr>
          <a:lstStyle/>
          <a:p>
            <a:r>
              <a:rPr lang="en-US" smtClean="0"/>
              <a:t>Jogger text: Creating a JavaScript Object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notes:Answer</a:t>
            </a:r>
            <a:endParaRPr lang="en-US" dirty="0" smtClean="0"/>
          </a:p>
          <a:p>
            <a:r>
              <a:rPr lang="en-US" dirty="0" smtClean="0"/>
              <a:t>width, height, units and getArea() method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3" y="4175157"/>
            <a:ext cx="6164296" cy="646109"/>
          </a:xfr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Jogger text: Creating a JavaScript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Direction: Right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Instructor notes:How </a:t>
            </a:r>
            <a:r>
              <a:rPr lang="en-US" dirty="0" smtClean="0"/>
              <a:t>many properties were created on the global object? Box,</a:t>
            </a:r>
            <a:r>
              <a:rPr lang="en-US" baseline="0" dirty="0" smtClean="0"/>
              <a:t> myBox, myBox2 (3)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&lt;*s*o*u*r*c*e*&gt;*2*3*1*9*a*1*-*3*-*2*8*&lt;*/*s*o*u*r*c*e*&gt;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193" y="4175157"/>
            <a:ext cx="6164296" cy="1400161"/>
          </a:xfrm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Jogger text: Creating a JavaScript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Direction: Right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Instructor notes:What </a:t>
            </a:r>
            <a:r>
              <a:rPr lang="en-US" dirty="0" smtClean="0"/>
              <a:t>would happen if</a:t>
            </a:r>
            <a:r>
              <a:rPr lang="en-US" baseline="0" dirty="0" smtClean="0"/>
              <a:t> this was left off? It would look for a width and height on the global object</a:t>
            </a: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 properties were created on the global object?</a:t>
            </a:r>
            <a:r>
              <a:rPr lang="en-US" baseline="0" dirty="0" smtClean="0"/>
              <a:t> just 1, Box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getArea() method we could have used Box.width and Box.height instead of this.width and this.height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&lt;*s*o*u*r*c*e*&gt;*2*3*1*9*a*1*-*3*-*3*5*&lt;*/*s*o*u*r*c*e*&gt;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Immediately Invoked Function Expressions (IIFE)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2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Jogger text: Function Parameters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notes:function </a:t>
            </a:r>
            <a:r>
              <a:rPr lang="en-US" dirty="0" smtClean="0"/>
              <a:t>(param) {</a:t>
            </a:r>
          </a:p>
          <a:p>
            <a:r>
              <a:rPr lang="en-US" dirty="0" smtClean="0"/>
              <a:t>      param = param || 'some Default';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35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Closures</a:t>
            </a:r>
          </a:p>
          <a:p>
            <a:r>
              <a:rPr lang="en-US" smtClean="0"/>
              <a:t>Direction: Left</a:t>
            </a:r>
          </a:p>
          <a:p>
            <a:r>
              <a:rPr lang="en-US" smtClean="0"/>
              <a:t>Instructor notes:Closures </a:t>
            </a:r>
            <a:r>
              <a:rPr lang="en-US" dirty="0" smtClean="0"/>
              <a:t>tend to confuse</a:t>
            </a:r>
            <a:r>
              <a:rPr lang="en-US" baseline="0" dirty="0" smtClean="0"/>
              <a:t> people, but are actually quite simple if explained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5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&lt;*s*o*u*r*c*e*&gt;*2*3*1*9*a*1*-*3*-*4*9*&lt;*/*s*o*u*r*c*e*&gt;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192" y="4175852"/>
            <a:ext cx="6164296" cy="774824"/>
          </a:xfrm>
        </p:spPr>
        <p:txBody>
          <a:bodyPr/>
          <a:lstStyle/>
          <a:p>
            <a:r>
              <a:rPr lang="en-US" smtClean="0"/>
              <a:t>Jogger text: Closures</a:t>
            </a:r>
          </a:p>
          <a:p>
            <a:r>
              <a:rPr lang="en-US" smtClean="0"/>
              <a:t>Direction: Right</a:t>
            </a:r>
          </a:p>
          <a:p>
            <a:r>
              <a:rPr lang="en-US" smtClean="0"/>
              <a:t>Instructor 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36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 hidden="1"/>
          <p:cNvSpPr txBox="1"/>
          <p:nvPr/>
        </p:nvSpPr>
        <p:spPr>
          <a:xfrm>
            <a:off x="2077641" y="388182"/>
            <a:ext cx="3462734" cy="2195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&lt;*s*o*u*r*c*e*&gt;*2*3*1*9*a*1*-*3*-*5*0*&lt;*/*s*o*u*r*c*e*&gt;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81338" y="241300"/>
            <a:ext cx="3454400" cy="2592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7628" y="2956232"/>
            <a:ext cx="6051864" cy="4840361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sz="1000" dirty="0" err="1" smtClean="0"/>
              <a:t>myFunction.call</a:t>
            </a:r>
            <a:r>
              <a:rPr lang="en-US" sz="1000" dirty="0" smtClean="0"/>
              <a:t>(</a:t>
            </a:r>
            <a:r>
              <a:rPr lang="en-US" sz="1000" dirty="0" err="1" smtClean="0"/>
              <a:t>myObject</a:t>
            </a:r>
            <a:r>
              <a:rPr lang="en-US" sz="1000" dirty="0" smtClean="0"/>
              <a:t>, 'foo', 'bar'); /* invoke function, set this value to 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                             myObject */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console.log(myObject) // logs Object {foo = 'foo', bar = 'bar'}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closure Example to remember value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myObject = (function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var val = 0;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return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add: function (inc)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val += typeof inc === 'number' ? inc : 1;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},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value: 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return val;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}( ));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Closure Example with private state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store = function (status)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return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get_status: function ( ) {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    return status;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    }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    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};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// Make an instance of quo.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var myStore = store("awesome");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console.info(myStore.get_status( ))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myObject.add(4);</a:t>
            </a:r>
          </a:p>
          <a:p>
            <a:pPr>
              <a:spcBef>
                <a:spcPts val="100"/>
              </a:spcBef>
            </a:pPr>
            <a:r>
              <a:rPr lang="en-US" sz="1000" dirty="0" smtClean="0"/>
              <a:t>myObject.value()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401" y="708851"/>
            <a:ext cx="3143560" cy="27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Jogger text: Closure Example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Direction: Left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notes:http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://www.javascriptkit.com/javatutors/closures.shtml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more closure examples</a:t>
            </a:r>
          </a:p>
          <a:p>
            <a:pPr>
              <a:spcBef>
                <a:spcPts val="100"/>
              </a:spcBef>
            </a:pP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{};</a:t>
            </a:r>
          </a:p>
          <a:p>
            <a:pPr>
              <a:spcBef>
                <a:spcPts val="100"/>
              </a:spcBef>
            </a:pP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function(param1, param2) {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// set via call() 'this' points to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myObject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when function is invoked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this.foo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param1;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this.bar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= param2;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  console.log(this) // logs Object {foo = 'foo', bar = 'bar'}</a:t>
            </a:r>
          </a:p>
          <a:p>
            <a:pPr>
              <a:spcBef>
                <a:spcPts val="100"/>
              </a:spcBef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8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&lt;*s*o*u*r*c*e*&gt;*1*6*1*0*b*1*-*1*-*6*&lt;*/*s*o*u*r*c*e*&gt;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HTML DOM Illustrated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There are no “grandchildren”.  Body is the last</a:t>
            </a:r>
            <a:r>
              <a:rPr lang="en-US" baseline="0" dirty="0" smtClean="0"/>
              <a:t> child of html.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AMA3 – 9:34</a:t>
            </a:r>
          </a:p>
          <a:p>
            <a:r>
              <a:rPr lang="en-GB" dirty="0" smtClean="0"/>
              <a:t>Explain</a:t>
            </a:r>
            <a:r>
              <a:rPr lang="en-GB" baseline="0" dirty="0" smtClean="0"/>
              <a:t> the relationships.</a:t>
            </a:r>
          </a:p>
          <a:p>
            <a:r>
              <a:rPr lang="en-GB" baseline="0" dirty="0" smtClean="0"/>
              <a:t>Mention that JavaScript and the DOM allow us to manipulate the hierarchy.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&lt;*s*o*u*r*c*e*&gt;*1*6*1*0*b*1*-*1*-*7*&lt;*/*s*o*u*r*c*e*&gt;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Jogger text: JavaScript</a:t>
            </a:r>
          </a:p>
          <a:p>
            <a:r>
              <a:rPr lang="en-GB" dirty="0" smtClean="0"/>
              <a:t>Direction: Right</a:t>
            </a:r>
          </a:p>
          <a:p>
            <a:r>
              <a:rPr lang="en-GB" dirty="0" smtClean="0"/>
              <a:t>Instructor notes:</a:t>
            </a:r>
          </a:p>
          <a:p>
            <a:r>
              <a:rPr lang="en-GB" dirty="0" smtClean="0"/>
              <a:t>AMA3 – 9:35</a:t>
            </a:r>
          </a:p>
          <a:p>
            <a:endParaRPr lang="en-GB" dirty="0" smtClean="0"/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None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&lt;*s*o*u*r*c*e*&gt;*1*6*1*0*b*1*-*1*-*8*&lt;*/*s*o*u*r*c*e*&gt;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Jogger text: JavaScript and the DOM</a:t>
            </a:r>
          </a:p>
          <a:p>
            <a:r>
              <a:rPr lang="en-US" sz="1400" dirty="0" smtClean="0"/>
              <a:t>Direction: Left</a:t>
            </a:r>
          </a:p>
          <a:p>
            <a:r>
              <a:rPr lang="en-US" sz="1400" dirty="0" smtClean="0"/>
              <a:t>Instructor notes:</a:t>
            </a:r>
          </a:p>
          <a:p>
            <a:r>
              <a:rPr lang="en-US" sz="1400" dirty="0" smtClean="0"/>
              <a:t>The idea</a:t>
            </a:r>
            <a:r>
              <a:rPr lang="en-US" sz="1400" baseline="0" dirty="0" smtClean="0"/>
              <a:t> here is to give them a VERY basic introduction to JavaScript.  Point out the curly braces, the semi-colon, the if statement – as well as the DOM material.</a:t>
            </a:r>
          </a:p>
          <a:p>
            <a:r>
              <a:rPr lang="en-US" sz="1400" baseline="0" dirty="0" smtClean="0"/>
              <a:t>The code is from the exercise and bonus.</a:t>
            </a:r>
          </a:p>
          <a:p>
            <a:endParaRPr lang="en-US" sz="1400" baseline="0" dirty="0" smtClean="0"/>
          </a:p>
          <a:p>
            <a:r>
              <a:rPr lang="en-US" sz="1400" baseline="0" dirty="0" smtClean="0"/>
              <a:t>AMA3 – 9:38</a:t>
            </a:r>
          </a:p>
          <a:p>
            <a:r>
              <a:rPr lang="en-US" sz="1400" baseline="0" dirty="0" smtClean="0"/>
              <a:t>Mention that JS is case-sensitive.</a:t>
            </a:r>
          </a:p>
          <a:p>
            <a:r>
              <a:rPr lang="en-US" sz="1400" baseline="0" dirty="0" smtClean="0"/>
              <a:t>Elaborate on examples with a basic explanation of JS syntax.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&lt;*s*o*u*r*c*e*&gt;*1*6*1*0*b*1*-*1*-*9*&lt;*/*s*o*u*r*c*e*&gt;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Client-Side Events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AMA3 – 9:41</a:t>
            </a:r>
          </a:p>
          <a:p>
            <a:r>
              <a:rPr lang="en-US" dirty="0" smtClean="0"/>
              <a:t>Mention</a:t>
            </a:r>
            <a:r>
              <a:rPr lang="en-US" baseline="0" dirty="0" smtClean="0"/>
              <a:t> </a:t>
            </a:r>
            <a:r>
              <a:rPr lang="en-US" dirty="0" smtClean="0"/>
              <a:t>when each event shown fires.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&lt;*s*o*u*r*c*e*&gt;*1*6*1*0*b*1*-*1*-*1*0*&lt;*/*s*o*u*r*c*e*&gt;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Cascading Style Sheets (CSS)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AMA3 – 9:43</a:t>
            </a:r>
          </a:p>
          <a:p>
            <a:r>
              <a:rPr lang="en-US" dirty="0" smtClean="0"/>
              <a:t>Q: How many students</a:t>
            </a:r>
            <a:r>
              <a:rPr lang="en-US" baseline="0" dirty="0" smtClean="0"/>
              <a:t> are already familiar with CSS?</a:t>
            </a:r>
          </a:p>
          <a:p>
            <a:r>
              <a:rPr lang="en-US" dirty="0" smtClean="0"/>
              <a:t>HTML and CSS are fundamental to web development, especially</a:t>
            </a:r>
            <a:r>
              <a:rPr lang="en-US" baseline="0" dirty="0" smtClean="0"/>
              <a:t> for jQuery users!</a:t>
            </a:r>
          </a:p>
          <a:p>
            <a:r>
              <a:rPr lang="en-US" baseline="0" dirty="0" smtClean="0"/>
              <a:t>Mention jQuery selectors are built around CSS selectors.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importance of separating data from presentation.</a:t>
            </a:r>
          </a:p>
          <a:p>
            <a:r>
              <a:rPr lang="en-US" baseline="0" dirty="0" smtClean="0"/>
              <a:t>Kevin contrasted it to painting, where the medium (oil, watercolor) is integral to the presentation.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&lt;*s*o*u*r*c*e*&gt;*1*6*1*0*b*1*-*1*-*1*1*&lt;*/*s*o*u*r*c*e*&gt;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CSS Code Sample</a:t>
            </a:r>
          </a:p>
          <a:p>
            <a:r>
              <a:rPr lang="en-US" dirty="0" smtClean="0"/>
              <a:t>Direction: Right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AMA3 – 9:46</a:t>
            </a:r>
          </a:p>
          <a:p>
            <a:r>
              <a:rPr lang="en-US" dirty="0" smtClean="0"/>
              <a:t>Explain each selector,</a:t>
            </a:r>
            <a:r>
              <a:rPr lang="en-US" baseline="0" dirty="0" smtClean="0"/>
              <a:t> especially the difference between the last two.</a:t>
            </a:r>
            <a:endParaRPr lang="en-US" dirty="0" smtClean="0"/>
          </a:p>
          <a:p>
            <a:r>
              <a:rPr lang="en-US" dirty="0" smtClean="0"/>
              <a:t>Kevin distinguished between English</a:t>
            </a:r>
            <a:r>
              <a:rPr lang="en-US" baseline="0" dirty="0" smtClean="0"/>
              <a:t> and American “pound” signs </a:t>
            </a:r>
            <a:r>
              <a:rPr lang="en-US" baseline="0" dirty="0" smtClean="0">
                <a:sym typeface="Wingdings" pitchFamily="2" charset="2"/>
              </a:rPr>
              <a:t>.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 hidden="1"/>
          <p:cNvSpPr txBox="1"/>
          <p:nvPr/>
        </p:nvSpPr>
        <p:spPr>
          <a:xfrm>
            <a:off x="2114348" y="394443"/>
            <a:ext cx="3523913" cy="22304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pt-BR" sz="800" dirty="0" smtClean="0">
                <a:solidFill>
                  <a:srgbClr val="000000"/>
                </a:solidFill>
                <a:latin typeface="Arial"/>
              </a:rPr>
              <a:t>&lt;*s*o*u*r*c*e*&gt;*1*6*1*0*b*1*-*1*-*1*2*&lt;*/*s*o*u*r*c*e*&gt;</a:t>
            </a: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Jogger text: DHTML Code Sample</a:t>
            </a:r>
          </a:p>
          <a:p>
            <a:r>
              <a:rPr lang="en-US" dirty="0" smtClean="0"/>
              <a:t>Direction: Left</a:t>
            </a:r>
          </a:p>
          <a:p>
            <a:r>
              <a:rPr lang="en-US" dirty="0" smtClean="0"/>
              <a:t>Instructor notes:</a:t>
            </a:r>
          </a:p>
          <a:p>
            <a:r>
              <a:rPr lang="en-US" dirty="0" smtClean="0"/>
              <a:t>AMA</a:t>
            </a:r>
            <a:r>
              <a:rPr lang="en-US" baseline="0" dirty="0" smtClean="0"/>
              <a:t>3 – 9:48</a:t>
            </a:r>
          </a:p>
          <a:p>
            <a:r>
              <a:rPr lang="en-US" baseline="0" dirty="0" smtClean="0"/>
              <a:t>Stress that this is WITHOUT jQuery.</a:t>
            </a:r>
          </a:p>
          <a:p>
            <a:r>
              <a:rPr lang="en-US" dirty="0" smtClean="0"/>
              <a:t>Step</a:t>
            </a:r>
            <a:r>
              <a:rPr lang="en-US" baseline="0" dirty="0" smtClean="0"/>
              <a:t> through the code, which hides the terms and conditions for JS users and adds a button to make it visible.  This code supports progressive enhancement in that users without JS can still get the T&amp;C.</a:t>
            </a:r>
          </a:p>
          <a:p>
            <a:r>
              <a:rPr lang="en-US" baseline="0" dirty="0" smtClean="0"/>
              <a:t>Mention that a button, unlike a submit, does nothing until you add a click handler.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4D6821-BB54-4701-AB80-A7560A1BA620}" type="datetimeFigureOut">
              <a:rPr lang="en-GB" smtClean="0"/>
              <a:pPr/>
              <a:t>15/06/2015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B72320-54C6-4778-9EA8-45C3F410E3AA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4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7338" indent="-287338">
              <a:buClr>
                <a:srgbClr val="DA2128"/>
              </a:buClr>
              <a:buFont typeface="Wingdings 3" pitchFamily="18" charset="2"/>
              <a:buChar char=""/>
              <a:defRPr/>
            </a:lvl1pPr>
            <a:lvl2pPr marL="509588" indent="-222250">
              <a:buClr>
                <a:srgbClr val="DA2128"/>
              </a:buClr>
              <a:buFont typeface="Arial" pitchFamily="34" charset="0"/>
              <a:buChar char="•"/>
              <a:defRPr/>
            </a:lvl2pPr>
            <a:lvl3pPr marL="744538" indent="-234950">
              <a:buClr>
                <a:srgbClr val="DA2128"/>
              </a:buClr>
              <a:defRPr/>
            </a:lvl3pPr>
            <a:lvl4pPr marL="287338" indent="-277813">
              <a:buClr>
                <a:srgbClr val="DA2128"/>
              </a:buClr>
              <a:buFont typeface="Webdings" pitchFamily="18" charset="2"/>
              <a:buChar char="s"/>
              <a:defRPr/>
            </a:lvl4pPr>
            <a:lvl5pPr marL="287338" indent="-287338">
              <a:buClr>
                <a:srgbClr val="DA2128"/>
              </a:buClr>
              <a:buFont typeface="Webdings" pitchFamily="18" charset="2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1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402336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</a:t>
            </a:r>
          </a:p>
          <a:p>
            <a:pPr eaLnBrk="1" hangingPunct="1"/>
            <a:r>
              <a:rPr lang="fr-FR" altLang="fr-FR" dirty="0" err="1" smtClean="0"/>
              <a:t>Javascript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Exemple de code DHTML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393888" y="1650224"/>
            <a:ext cx="8460605" cy="317163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document.getElementById(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'footer'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).style.display =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'none'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el = document.createElement(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'input'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el.setAttribute(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'type'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'button'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el.setAttribute(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'onclick'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,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'revealText()'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8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el.value =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'Terms and Conditions'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document.getElementById(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'content'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).appendChild(el);</a:t>
            </a:r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gray">
          <a:xfrm>
            <a:off x="3743479" y="1363070"/>
            <a:ext cx="1506961" cy="3447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ectangular Callout 5"/>
          <p:cNvSpPr/>
          <p:nvPr/>
        </p:nvSpPr>
        <p:spPr bwMode="gray">
          <a:xfrm>
            <a:off x="1388604" y="980574"/>
            <a:ext cx="3173023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Applique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une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règle</a:t>
            </a:r>
            <a:r>
              <a:rPr lang="en-US" sz="1800" dirty="0" smtClean="0">
                <a:latin typeface="+mn-lt"/>
                <a:cs typeface="Courier New" pitchFamily="49" charset="0"/>
              </a:rPr>
              <a:t> CSS</a:t>
            </a:r>
          </a:p>
        </p:txBody>
      </p:sp>
      <p:sp>
        <p:nvSpPr>
          <p:cNvPr id="8" name="Rectangular Callout 7"/>
          <p:cNvSpPr/>
          <p:nvPr/>
        </p:nvSpPr>
        <p:spPr bwMode="gray">
          <a:xfrm>
            <a:off x="6074503" y="2057000"/>
            <a:ext cx="2344013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Utilisation</a:t>
            </a:r>
            <a:r>
              <a:rPr lang="en-US" sz="1800" dirty="0" smtClean="0">
                <a:latin typeface="+mn-lt"/>
                <a:cs typeface="Courier New" pitchFamily="49" charset="0"/>
              </a:rPr>
              <a:t> du DOM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 bwMode="gray">
          <a:xfrm rot="10800000" flipV="1">
            <a:off x="3974485" y="2241666"/>
            <a:ext cx="2100018" cy="2283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gray">
          <a:xfrm rot="5400000">
            <a:off x="5981954" y="2571532"/>
            <a:ext cx="2000958" cy="17230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gray">
          <a:xfrm flipV="1">
            <a:off x="2413589" y="3374747"/>
            <a:ext cx="867877" cy="2582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Rectangular Callout 16"/>
          <p:cNvSpPr/>
          <p:nvPr/>
        </p:nvSpPr>
        <p:spPr bwMode="gray">
          <a:xfrm>
            <a:off x="924988" y="3645168"/>
            <a:ext cx="2526070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Événement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côté</a:t>
            </a:r>
            <a:r>
              <a:rPr lang="en-US" sz="1800" dirty="0" smtClean="0">
                <a:latin typeface="+mn-lt"/>
                <a:cs typeface="Courier New" pitchFamily="49" charset="0"/>
              </a:rPr>
              <a:t> client</a:t>
            </a:r>
          </a:p>
        </p:txBody>
      </p:sp>
      <p:cxnSp>
        <p:nvCxnSpPr>
          <p:cNvPr id="19" name="Straight Arrow Connector 18"/>
          <p:cNvCxnSpPr/>
          <p:nvPr/>
        </p:nvCxnSpPr>
        <p:spPr bwMode="gray">
          <a:xfrm rot="5400000" flipH="1" flipV="1">
            <a:off x="4433459" y="3492887"/>
            <a:ext cx="311627" cy="617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Rectangular Callout 19"/>
          <p:cNvSpPr/>
          <p:nvPr/>
        </p:nvSpPr>
        <p:spPr bwMode="gray">
          <a:xfrm>
            <a:off x="3560706" y="3672440"/>
            <a:ext cx="2240976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Fonction</a:t>
            </a:r>
            <a:r>
              <a:rPr lang="en-US" sz="1800" dirty="0" smtClean="0">
                <a:latin typeface="+mn-lt"/>
                <a:cs typeface="Courier New" pitchFamily="49" charset="0"/>
              </a:rPr>
              <a:t> 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191165"/>
          </a:xfrm>
        </p:spPr>
        <p:txBody>
          <a:bodyPr/>
          <a:lstStyle/>
          <a:p>
            <a:r>
              <a:rPr lang="fr-FR" sz="2000" noProof="0" dirty="0" smtClean="0"/>
              <a:t>Bonne pratique : </a:t>
            </a:r>
            <a:r>
              <a:rPr lang="fr-FR" sz="2000" i="1" noProof="0" dirty="0" smtClean="0">
                <a:latin typeface="Century Schoolbook" pitchFamily="18" charset="0"/>
              </a:rPr>
              <a:t>ne pas </a:t>
            </a:r>
            <a:r>
              <a:rPr lang="fr-FR" sz="2000" dirty="0" smtClean="0"/>
              <a:t>encapsuler </a:t>
            </a:r>
            <a:r>
              <a:rPr lang="fr-FR" sz="2000" noProof="0" dirty="0" smtClean="0"/>
              <a:t>JavaScript dans </a:t>
            </a:r>
            <a:r>
              <a:rPr lang="fr-FR" sz="2000" dirty="0"/>
              <a:t>une page HTML </a:t>
            </a:r>
            <a:endParaRPr lang="fr-FR" sz="2000" noProof="0" dirty="0" smtClean="0"/>
          </a:p>
          <a:p>
            <a:pPr lvl="1"/>
            <a:r>
              <a:rPr lang="fr-FR" sz="1800" noProof="0" dirty="0" smtClean="0"/>
              <a:t>Cela s’oppose à l’enrichissement progressif</a:t>
            </a:r>
          </a:p>
          <a:p>
            <a:pPr lvl="2"/>
            <a:r>
              <a:rPr lang="fr-FR" sz="1600" noProof="0" dirty="0" smtClean="0"/>
              <a:t>Le HTML doit être un </a:t>
            </a:r>
            <a:r>
              <a:rPr lang="fr-FR" sz="1600" dirty="0" smtClean="0"/>
              <a:t>balisage sémantique simple et propre, contenant</a:t>
            </a:r>
            <a:br>
              <a:rPr lang="fr-FR" sz="1600" dirty="0" smtClean="0"/>
            </a:br>
            <a:r>
              <a:rPr lang="fr-FR" sz="1600" dirty="0" smtClean="0"/>
              <a:t>du contenu</a:t>
            </a:r>
            <a:endParaRPr lang="fr-FR" sz="1600" noProof="0" dirty="0" smtClean="0"/>
          </a:p>
          <a:p>
            <a:pPr lvl="2"/>
            <a:r>
              <a:rPr lang="fr-FR" sz="1600" noProof="0" dirty="0" smtClean="0"/>
              <a:t>Le « comportement » JavaScript doit être ajouté de manière non intrusive </a:t>
            </a:r>
          </a:p>
          <a:p>
            <a:r>
              <a:rPr lang="fr-FR" sz="2000" noProof="0" dirty="0" smtClean="0"/>
              <a:t>JavaScript non intrusif sépare le JavaScript du HTML</a:t>
            </a:r>
          </a:p>
          <a:p>
            <a:pPr lvl="1"/>
            <a:r>
              <a:rPr lang="fr-FR" sz="1800" noProof="0" dirty="0" smtClean="0"/>
              <a:t>On place tout le JavaScript dans un fichier externe</a:t>
            </a:r>
          </a:p>
          <a:p>
            <a:pPr lvl="2"/>
            <a:r>
              <a:rPr lang="fr-FR" sz="1600" noProof="0" dirty="0" smtClean="0"/>
              <a:t>Même concept que pour l’emploi de </a:t>
            </a:r>
            <a:r>
              <a:rPr lang="fr-FR" sz="1600" noProof="0" dirty="0" err="1" smtClean="0"/>
              <a:t>CSS</a:t>
            </a:r>
            <a:r>
              <a:rPr lang="fr-FR" sz="1600" noProof="0" dirty="0" smtClean="0"/>
              <a:t> externes</a:t>
            </a:r>
          </a:p>
          <a:p>
            <a:pPr lvl="1"/>
            <a:r>
              <a:rPr lang="fr-FR" sz="1800" noProof="0" dirty="0" smtClean="0"/>
              <a:t>Facilite beaucoup la modification du HTML</a:t>
            </a:r>
          </a:p>
          <a:p>
            <a:pPr lvl="2"/>
            <a:r>
              <a:rPr lang="fr-FR" sz="1600" noProof="0" dirty="0" smtClean="0"/>
              <a:t>Empêche les éditeurs ou les personnes d’endommager le script</a:t>
            </a:r>
          </a:p>
          <a:p>
            <a:r>
              <a:rPr lang="fr-FR" sz="2000" dirty="0"/>
              <a:t>JavaScript non intrusif </a:t>
            </a:r>
            <a:r>
              <a:rPr lang="fr-FR" sz="2000" noProof="0" dirty="0" smtClean="0">
                <a:cs typeface="Courier New" pitchFamily="49" charset="0"/>
              </a:rPr>
              <a:t>peut accélérer l’affichage des pages </a:t>
            </a:r>
          </a:p>
          <a:p>
            <a:pPr lvl="1"/>
            <a:r>
              <a:rPr lang="fr-FR" sz="1800" noProof="0" dirty="0" smtClean="0">
                <a:cs typeface="Courier New" pitchFamily="49" charset="0"/>
              </a:rPr>
              <a:t>Placer la balise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&lt;script&gt; </a:t>
            </a:r>
            <a:r>
              <a:rPr lang="fr-FR" sz="1800" noProof="0" dirty="0" smtClean="0">
                <a:cs typeface="Courier New" pitchFamily="49" charset="0"/>
              </a:rPr>
              <a:t>qui charge le fichier externe juste avant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lvl="1"/>
            <a:r>
              <a:rPr lang="fr-FR" sz="1800" noProof="0" dirty="0" smtClean="0">
                <a:cs typeface="Courier New" pitchFamily="49" charset="0"/>
              </a:rPr>
              <a:t>La page est chargée et affichée avant le chargement de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&lt;script&gt; </a:t>
            </a:r>
          </a:p>
          <a:p>
            <a:pPr lvl="2"/>
            <a:r>
              <a:rPr lang="fr-FR" sz="1600" noProof="0" dirty="0" smtClean="0">
                <a:latin typeface="Arial"/>
                <a:cs typeface="Arial"/>
              </a:rPr>
              <a:t>Tout le « comportement » est ajouté discrètement depuis le fichier externe</a:t>
            </a:r>
          </a:p>
          <a:p>
            <a:pPr lvl="1"/>
            <a:r>
              <a:rPr lang="fr-FR" sz="1800" noProof="0" dirty="0" smtClean="0">
                <a:latin typeface="Arial"/>
                <a:cs typeface="Arial"/>
              </a:rPr>
              <a:t>Le fichier de script externe sera mis en cache par le navigateur</a:t>
            </a:r>
          </a:p>
          <a:p>
            <a:pPr lvl="2"/>
            <a:r>
              <a:rPr lang="fr-FR" sz="1600" noProof="0" dirty="0" smtClean="0">
                <a:latin typeface="Arial"/>
                <a:cs typeface="Arial"/>
              </a:rPr>
              <a:t>Il peut être partagé entre les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JavaScript non intrusif</a:t>
            </a:r>
            <a:endParaRPr lang="fr-FR" noProof="0" dirty="0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gray">
          <a:xfrm>
            <a:off x="473097" y="897972"/>
            <a:ext cx="342900" cy="371475"/>
            <a:chOff x="1062" y="191"/>
            <a:chExt cx="216" cy="234"/>
          </a:xfrm>
        </p:grpSpPr>
        <p:sp>
          <p:nvSpPr>
            <p:cNvPr id="6" name="Line 14"/>
            <p:cNvSpPr>
              <a:spLocks noChangeShapeType="1"/>
            </p:cNvSpPr>
            <p:nvPr/>
          </p:nvSpPr>
          <p:spPr bwMode="gray">
            <a:xfrm flipH="1" flipV="1">
              <a:off x="1072" y="199"/>
              <a:ext cx="28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gray">
            <a:xfrm flipH="1">
              <a:off x="1070" y="325"/>
              <a:ext cx="48" cy="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gray">
            <a:xfrm flipH="1">
              <a:off x="1062" y="295"/>
              <a:ext cx="34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7"/>
            <p:cNvSpPr>
              <a:spLocks/>
            </p:cNvSpPr>
            <p:nvPr/>
          </p:nvSpPr>
          <p:spPr bwMode="gray">
            <a:xfrm>
              <a:off x="1135" y="368"/>
              <a:ext cx="72" cy="5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6"/>
                </a:cxn>
                <a:cxn ang="0">
                  <a:pos x="72" y="16"/>
                </a:cxn>
                <a:cxn ang="0">
                  <a:pos x="72" y="26"/>
                </a:cxn>
                <a:cxn ang="0">
                  <a:pos x="72" y="30"/>
                </a:cxn>
                <a:cxn ang="0">
                  <a:pos x="72" y="30"/>
                </a:cxn>
                <a:cxn ang="0">
                  <a:pos x="72" y="36"/>
                </a:cxn>
                <a:cxn ang="0">
                  <a:pos x="72" y="43"/>
                </a:cxn>
                <a:cxn ang="0">
                  <a:pos x="72" y="43"/>
                </a:cxn>
                <a:cxn ang="0">
                  <a:pos x="70" y="49"/>
                </a:cxn>
                <a:cxn ang="0">
                  <a:pos x="62" y="53"/>
                </a:cxn>
                <a:cxn ang="0">
                  <a:pos x="50" y="55"/>
                </a:cxn>
                <a:cxn ang="0">
                  <a:pos x="36" y="57"/>
                </a:cxn>
                <a:cxn ang="0">
                  <a:pos x="36" y="57"/>
                </a:cxn>
                <a:cxn ang="0">
                  <a:pos x="20" y="55"/>
                </a:cxn>
                <a:cxn ang="0">
                  <a:pos x="8" y="53"/>
                </a:cxn>
                <a:cxn ang="0">
                  <a:pos x="2" y="4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72" y="0"/>
                </a:cxn>
              </a:cxnLst>
              <a:rect l="0" t="0" r="r" b="b"/>
              <a:pathLst>
                <a:path w="72" h="57">
                  <a:moveTo>
                    <a:pt x="72" y="0"/>
                  </a:moveTo>
                  <a:lnTo>
                    <a:pt x="72" y="6"/>
                  </a:lnTo>
                  <a:lnTo>
                    <a:pt x="72" y="16"/>
                  </a:lnTo>
                  <a:lnTo>
                    <a:pt x="72" y="26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0" y="49"/>
                  </a:lnTo>
                  <a:lnTo>
                    <a:pt x="62" y="53"/>
                  </a:lnTo>
                  <a:lnTo>
                    <a:pt x="50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20" y="55"/>
                  </a:lnTo>
                  <a:lnTo>
                    <a:pt x="8" y="53"/>
                  </a:lnTo>
                  <a:lnTo>
                    <a:pt x="2" y="49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5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gray">
            <a:xfrm>
              <a:off x="1135" y="368"/>
              <a:ext cx="72" cy="57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2" y="6"/>
                </a:cxn>
                <a:cxn ang="0">
                  <a:pos x="72" y="16"/>
                </a:cxn>
                <a:cxn ang="0">
                  <a:pos x="72" y="26"/>
                </a:cxn>
                <a:cxn ang="0">
                  <a:pos x="72" y="30"/>
                </a:cxn>
                <a:cxn ang="0">
                  <a:pos x="72" y="30"/>
                </a:cxn>
                <a:cxn ang="0">
                  <a:pos x="72" y="36"/>
                </a:cxn>
                <a:cxn ang="0">
                  <a:pos x="72" y="43"/>
                </a:cxn>
                <a:cxn ang="0">
                  <a:pos x="72" y="43"/>
                </a:cxn>
                <a:cxn ang="0">
                  <a:pos x="70" y="49"/>
                </a:cxn>
                <a:cxn ang="0">
                  <a:pos x="62" y="53"/>
                </a:cxn>
                <a:cxn ang="0">
                  <a:pos x="50" y="55"/>
                </a:cxn>
                <a:cxn ang="0">
                  <a:pos x="36" y="57"/>
                </a:cxn>
                <a:cxn ang="0">
                  <a:pos x="36" y="57"/>
                </a:cxn>
                <a:cxn ang="0">
                  <a:pos x="20" y="55"/>
                </a:cxn>
                <a:cxn ang="0">
                  <a:pos x="8" y="53"/>
                </a:cxn>
                <a:cxn ang="0">
                  <a:pos x="2" y="49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72" y="0"/>
                </a:cxn>
              </a:cxnLst>
              <a:rect l="0" t="0" r="r" b="b"/>
              <a:pathLst>
                <a:path w="72" h="57">
                  <a:moveTo>
                    <a:pt x="72" y="0"/>
                  </a:moveTo>
                  <a:lnTo>
                    <a:pt x="72" y="6"/>
                  </a:lnTo>
                  <a:lnTo>
                    <a:pt x="72" y="16"/>
                  </a:lnTo>
                  <a:lnTo>
                    <a:pt x="72" y="26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72" y="36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0" y="49"/>
                  </a:lnTo>
                  <a:lnTo>
                    <a:pt x="62" y="53"/>
                  </a:lnTo>
                  <a:lnTo>
                    <a:pt x="50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20" y="55"/>
                  </a:lnTo>
                  <a:lnTo>
                    <a:pt x="8" y="53"/>
                  </a:lnTo>
                  <a:lnTo>
                    <a:pt x="2" y="49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2" y="0"/>
                  </a:lnTo>
                  <a:lnTo>
                    <a:pt x="52" y="0"/>
                  </a:lnTo>
                  <a:lnTo>
                    <a:pt x="7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9"/>
            <p:cNvSpPr>
              <a:spLocks/>
            </p:cNvSpPr>
            <p:nvPr/>
          </p:nvSpPr>
          <p:spPr bwMode="gray">
            <a:xfrm>
              <a:off x="1098" y="191"/>
              <a:ext cx="144" cy="187"/>
            </a:xfrm>
            <a:custGeom>
              <a:avLst/>
              <a:gdLst/>
              <a:ahLst/>
              <a:cxnLst>
                <a:cxn ang="0">
                  <a:pos x="131" y="112"/>
                </a:cxn>
                <a:cxn ang="0">
                  <a:pos x="123" y="122"/>
                </a:cxn>
                <a:cxn ang="0">
                  <a:pos x="119" y="126"/>
                </a:cxn>
                <a:cxn ang="0">
                  <a:pos x="107" y="155"/>
                </a:cxn>
                <a:cxn ang="0">
                  <a:pos x="105" y="163"/>
                </a:cxn>
                <a:cxn ang="0">
                  <a:pos x="105" y="169"/>
                </a:cxn>
                <a:cxn ang="0">
                  <a:pos x="107" y="179"/>
                </a:cxn>
                <a:cxn ang="0">
                  <a:pos x="103" y="181"/>
                </a:cxn>
                <a:cxn ang="0">
                  <a:pos x="87" y="187"/>
                </a:cxn>
                <a:cxn ang="0">
                  <a:pos x="73" y="187"/>
                </a:cxn>
                <a:cxn ang="0">
                  <a:pos x="47" y="185"/>
                </a:cxn>
                <a:cxn ang="0">
                  <a:pos x="39" y="179"/>
                </a:cxn>
                <a:cxn ang="0">
                  <a:pos x="39" y="173"/>
                </a:cxn>
                <a:cxn ang="0">
                  <a:pos x="39" y="169"/>
                </a:cxn>
                <a:cxn ang="0">
                  <a:pos x="39" y="155"/>
                </a:cxn>
                <a:cxn ang="0">
                  <a:pos x="37" y="148"/>
                </a:cxn>
                <a:cxn ang="0">
                  <a:pos x="35" y="138"/>
                </a:cxn>
                <a:cxn ang="0">
                  <a:pos x="25" y="126"/>
                </a:cxn>
                <a:cxn ang="0">
                  <a:pos x="23" y="122"/>
                </a:cxn>
                <a:cxn ang="0">
                  <a:pos x="14" y="112"/>
                </a:cxn>
                <a:cxn ang="0">
                  <a:pos x="14" y="110"/>
                </a:cxn>
                <a:cxn ang="0">
                  <a:pos x="0" y="71"/>
                </a:cxn>
                <a:cxn ang="0">
                  <a:pos x="2" y="57"/>
                </a:cxn>
                <a:cxn ang="0">
                  <a:pos x="14" y="31"/>
                </a:cxn>
                <a:cxn ang="0">
                  <a:pos x="31" y="12"/>
                </a:cxn>
                <a:cxn ang="0">
                  <a:pos x="57" y="2"/>
                </a:cxn>
                <a:cxn ang="0">
                  <a:pos x="73" y="0"/>
                </a:cxn>
                <a:cxn ang="0">
                  <a:pos x="101" y="6"/>
                </a:cxn>
                <a:cxn ang="0">
                  <a:pos x="125" y="22"/>
                </a:cxn>
                <a:cxn ang="0">
                  <a:pos x="138" y="43"/>
                </a:cxn>
                <a:cxn ang="0">
                  <a:pos x="144" y="71"/>
                </a:cxn>
                <a:cxn ang="0">
                  <a:pos x="142" y="90"/>
                </a:cxn>
              </a:cxnLst>
              <a:rect l="0" t="0" r="r" b="b"/>
              <a:pathLst>
                <a:path w="144" h="187">
                  <a:moveTo>
                    <a:pt x="132" y="110"/>
                  </a:moveTo>
                  <a:lnTo>
                    <a:pt x="131" y="112"/>
                  </a:lnTo>
                  <a:lnTo>
                    <a:pt x="129" y="116"/>
                  </a:lnTo>
                  <a:lnTo>
                    <a:pt x="123" y="122"/>
                  </a:lnTo>
                  <a:lnTo>
                    <a:pt x="119" y="126"/>
                  </a:lnTo>
                  <a:lnTo>
                    <a:pt x="119" y="126"/>
                  </a:lnTo>
                  <a:lnTo>
                    <a:pt x="111" y="138"/>
                  </a:lnTo>
                  <a:lnTo>
                    <a:pt x="107" y="155"/>
                  </a:lnTo>
                  <a:lnTo>
                    <a:pt x="107" y="155"/>
                  </a:lnTo>
                  <a:lnTo>
                    <a:pt x="105" y="16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7" y="173"/>
                  </a:lnTo>
                  <a:lnTo>
                    <a:pt x="107" y="179"/>
                  </a:lnTo>
                  <a:lnTo>
                    <a:pt x="107" y="179"/>
                  </a:lnTo>
                  <a:lnTo>
                    <a:pt x="103" y="181"/>
                  </a:lnTo>
                  <a:lnTo>
                    <a:pt x="97" y="185"/>
                  </a:lnTo>
                  <a:lnTo>
                    <a:pt x="87" y="187"/>
                  </a:lnTo>
                  <a:lnTo>
                    <a:pt x="73" y="187"/>
                  </a:lnTo>
                  <a:lnTo>
                    <a:pt x="73" y="187"/>
                  </a:lnTo>
                  <a:lnTo>
                    <a:pt x="59" y="187"/>
                  </a:lnTo>
                  <a:lnTo>
                    <a:pt x="47" y="185"/>
                  </a:lnTo>
                  <a:lnTo>
                    <a:pt x="41" y="181"/>
                  </a:lnTo>
                  <a:lnTo>
                    <a:pt x="39" y="179"/>
                  </a:lnTo>
                  <a:lnTo>
                    <a:pt x="39" y="179"/>
                  </a:lnTo>
                  <a:lnTo>
                    <a:pt x="39" y="173"/>
                  </a:lnTo>
                  <a:lnTo>
                    <a:pt x="39" y="169"/>
                  </a:lnTo>
                  <a:lnTo>
                    <a:pt x="39" y="169"/>
                  </a:lnTo>
                  <a:lnTo>
                    <a:pt x="39" y="163"/>
                  </a:lnTo>
                  <a:lnTo>
                    <a:pt x="39" y="155"/>
                  </a:lnTo>
                  <a:lnTo>
                    <a:pt x="39" y="155"/>
                  </a:lnTo>
                  <a:lnTo>
                    <a:pt x="37" y="148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31" y="132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23" y="122"/>
                  </a:lnTo>
                  <a:lnTo>
                    <a:pt x="18" y="116"/>
                  </a:lnTo>
                  <a:lnTo>
                    <a:pt x="14" y="112"/>
                  </a:lnTo>
                  <a:lnTo>
                    <a:pt x="14" y="110"/>
                  </a:lnTo>
                  <a:lnTo>
                    <a:pt x="14" y="110"/>
                  </a:lnTo>
                  <a:lnTo>
                    <a:pt x="4" y="90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3"/>
                  </a:lnTo>
                  <a:lnTo>
                    <a:pt x="14" y="31"/>
                  </a:lnTo>
                  <a:lnTo>
                    <a:pt x="21" y="22"/>
                  </a:lnTo>
                  <a:lnTo>
                    <a:pt x="31" y="12"/>
                  </a:lnTo>
                  <a:lnTo>
                    <a:pt x="45" y="6"/>
                  </a:lnTo>
                  <a:lnTo>
                    <a:pt x="57" y="2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5" y="22"/>
                  </a:lnTo>
                  <a:lnTo>
                    <a:pt x="132" y="31"/>
                  </a:lnTo>
                  <a:lnTo>
                    <a:pt x="138" y="43"/>
                  </a:lnTo>
                  <a:lnTo>
                    <a:pt x="142" y="57"/>
                  </a:lnTo>
                  <a:lnTo>
                    <a:pt x="144" y="71"/>
                  </a:lnTo>
                  <a:lnTo>
                    <a:pt x="144" y="71"/>
                  </a:lnTo>
                  <a:lnTo>
                    <a:pt x="142" y="90"/>
                  </a:lnTo>
                  <a:lnTo>
                    <a:pt x="132" y="110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gray">
            <a:xfrm>
              <a:off x="1068" y="258"/>
              <a:ext cx="2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gray">
            <a:xfrm flipV="1">
              <a:off x="1242" y="199"/>
              <a:ext cx="28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gray">
            <a:xfrm>
              <a:off x="1225" y="325"/>
              <a:ext cx="47" cy="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gray">
            <a:xfrm>
              <a:off x="1246" y="295"/>
              <a:ext cx="32" cy="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gray">
            <a:xfrm flipH="1">
              <a:off x="1254" y="258"/>
              <a:ext cx="2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29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HTML</a:t>
            </a:r>
          </a:p>
          <a:p>
            <a:pPr lvl="1"/>
            <a:r>
              <a:rPr lang="fr-FR" dirty="0"/>
              <a:t>&lt;</a:t>
            </a:r>
            <a:r>
              <a:rPr lang="fr-FR" dirty="0" err="1" smtClean="0"/>
              <a:t>element</a:t>
            </a:r>
            <a:r>
              <a:rPr lang="fr-FR" dirty="0" smtClean="0"/>
              <a:t> id="</a:t>
            </a:r>
            <a:r>
              <a:rPr lang="fr-FR" dirty="0" err="1" smtClean="0"/>
              <a:t>myId</a:t>
            </a:r>
            <a:r>
              <a:rPr lang="fr-FR" dirty="0" smtClean="0"/>
              <a:t>" </a:t>
            </a:r>
            <a:r>
              <a:rPr lang="fr-FR" dirty="0" err="1"/>
              <a:t>onclick</a:t>
            </a:r>
            <a:r>
              <a:rPr lang="fr-FR" dirty="0"/>
              <a:t>="</a:t>
            </a:r>
            <a:r>
              <a:rPr lang="fr-FR" dirty="0" err="1"/>
              <a:t>myScript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JS</a:t>
            </a:r>
          </a:p>
          <a:p>
            <a:pPr lvl="1"/>
            <a:r>
              <a:rPr lang="fr-FR" i="1" dirty="0" err="1"/>
              <a:t>object</a:t>
            </a:r>
            <a:r>
              <a:rPr lang="fr-FR" dirty="0" err="1"/>
              <a:t>.onclick</a:t>
            </a:r>
            <a:r>
              <a:rPr lang="fr-FR" dirty="0"/>
              <a:t>=</a:t>
            </a:r>
            <a:r>
              <a:rPr lang="fr-FR" dirty="0" err="1"/>
              <a:t>function</a:t>
            </a:r>
            <a:r>
              <a:rPr lang="fr-FR" dirty="0"/>
              <a:t>(){</a:t>
            </a:r>
            <a:r>
              <a:rPr lang="fr-FR" i="1" dirty="0" err="1"/>
              <a:t>myScript</a:t>
            </a:r>
            <a:r>
              <a:rPr lang="fr-FR" dirty="0" smtClean="0"/>
              <a:t>};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object</a:t>
            </a:r>
            <a:r>
              <a:rPr lang="fr-FR" dirty="0" smtClean="0"/>
              <a:t> = </a:t>
            </a:r>
            <a:r>
              <a:rPr lang="fr-FR" dirty="0" err="1" smtClean="0"/>
              <a:t>document.getElementById</a:t>
            </a:r>
            <a:r>
              <a:rPr lang="fr-FR" dirty="0" smtClean="0"/>
              <a:t>('</a:t>
            </a:r>
            <a:r>
              <a:rPr lang="fr-FR" dirty="0" err="1" smtClean="0"/>
              <a:t>myId</a:t>
            </a:r>
            <a:r>
              <a:rPr lang="fr-FR" dirty="0" smtClean="0"/>
              <a:t>')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code non intrusif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1"/>
          <p:cNvSpPr txBox="1">
            <a:spLocks/>
          </p:cNvSpPr>
          <p:nvPr/>
        </p:nvSpPr>
        <p:spPr bwMode="auto">
          <a:xfrm>
            <a:off x="3130284" y="3594311"/>
            <a:ext cx="4040736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spcBef>
                <a:spcPts val="14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charset="0"/>
              <a:buChar char="•"/>
              <a:defRPr b="1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685800" indent="-34131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—"/>
              <a:defRPr>
                <a:solidFill>
                  <a:srgbClr val="000080"/>
                </a:solidFill>
                <a:latin typeface="+mn-lt"/>
              </a:defRPr>
            </a:lvl2pPr>
            <a:lvl3pPr marL="1017588" indent="-217488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3pPr>
            <a:lvl4pPr marL="1363663" indent="-231775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>
                <a:solidFill>
                  <a:srgbClr val="000080"/>
                </a:solidFill>
                <a:latin typeface="+mn-lt"/>
              </a:defRPr>
            </a:lvl4pPr>
            <a:lvl5pPr marL="17097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1669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6241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0813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538538" indent="-228600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 lvl="2"/>
            <a:r>
              <a:rPr lang="en-US" sz="1800" dirty="0" smtClean="0">
                <a:solidFill>
                  <a:schemeClr val="bg2"/>
                </a:solidFill>
                <a:latin typeface="Courier New"/>
                <a:cs typeface="Courier New"/>
              </a:rPr>
              <a:t>"1" == true</a:t>
            </a:r>
          </a:p>
          <a:p>
            <a:pPr lvl="2"/>
            <a:r>
              <a:rPr lang="en-US" sz="1800" dirty="0" smtClean="0">
                <a:solidFill>
                  <a:schemeClr val="bg2"/>
                </a:solidFill>
                <a:latin typeface="Courier New"/>
                <a:cs typeface="Courier New"/>
              </a:rPr>
              <a:t>false ==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1607"/>
            <a:ext cx="8599488" cy="4765407"/>
          </a:xfrm>
        </p:spPr>
        <p:txBody>
          <a:bodyPr/>
          <a:lstStyle/>
          <a:p>
            <a:r>
              <a:rPr lang="fr-FR" sz="2000" noProof="0" dirty="0" smtClean="0"/>
              <a:t>Les opérateurs d’identité </a:t>
            </a:r>
            <a:r>
              <a:rPr lang="fr-FR" sz="2000" noProof="0" dirty="0" smtClean="0">
                <a:latin typeface="Courier New"/>
                <a:cs typeface="Courier New"/>
              </a:rPr>
              <a:t>===</a:t>
            </a:r>
            <a:r>
              <a:rPr lang="fr-FR" sz="2000" noProof="0" dirty="0" smtClean="0"/>
              <a:t> et </a:t>
            </a:r>
            <a:r>
              <a:rPr lang="fr-FR" sz="2000" noProof="0" dirty="0" smtClean="0">
                <a:latin typeface="Courier New"/>
                <a:cs typeface="Courier New"/>
              </a:rPr>
              <a:t>!==</a:t>
            </a:r>
            <a:r>
              <a:rPr lang="fr-FR" sz="2000" noProof="0" dirty="0" smtClean="0"/>
              <a:t> sont des opérateurs stricts</a:t>
            </a:r>
          </a:p>
          <a:p>
            <a:pPr lvl="1"/>
            <a:r>
              <a:rPr lang="fr-FR" sz="1800" noProof="0" dirty="0" smtClean="0"/>
              <a:t>Comparent les valeurs sans effectuer de conversions</a:t>
            </a:r>
          </a:p>
          <a:p>
            <a:r>
              <a:rPr lang="fr-FR" sz="2000" noProof="0" dirty="0" smtClean="0"/>
              <a:t>Évaluer </a:t>
            </a:r>
            <a:r>
              <a:rPr lang="fr-FR" sz="2000" noProof="0" dirty="0" smtClean="0">
                <a:latin typeface="Courier New"/>
                <a:cs typeface="Courier New"/>
              </a:rPr>
              <a:t>x === y</a:t>
            </a:r>
            <a:r>
              <a:rPr lang="fr-FR" sz="2000" noProof="0" dirty="0" smtClean="0">
                <a:latin typeface="Arial"/>
                <a:cs typeface="Arial"/>
              </a:rPr>
              <a:t> va </a:t>
            </a:r>
          </a:p>
          <a:p>
            <a:pPr lvl="1"/>
            <a:r>
              <a:rPr lang="fr-FR" sz="1800" noProof="0" dirty="0" smtClean="0"/>
              <a:t>Retourner </a:t>
            </a:r>
            <a:r>
              <a:rPr lang="fr-FR" sz="1800" dirty="0">
                <a:solidFill>
                  <a:schemeClr val="bg2"/>
                </a:solidFill>
                <a:latin typeface="Courier New"/>
                <a:cs typeface="Courier New"/>
              </a:rPr>
              <a:t>false</a:t>
            </a:r>
            <a:r>
              <a:rPr lang="fr-FR" sz="1800" noProof="0" dirty="0" smtClean="0"/>
              <a:t> si x et y sont de types différents</a:t>
            </a:r>
          </a:p>
          <a:p>
            <a:pPr lvl="1"/>
            <a:r>
              <a:rPr lang="fr-FR" sz="1800" dirty="0"/>
              <a:t>Retourner </a:t>
            </a:r>
            <a:r>
              <a:rPr lang="fr-FR" sz="1800" dirty="0">
                <a:solidFill>
                  <a:schemeClr val="bg2"/>
                </a:solidFill>
                <a:latin typeface="Courier New"/>
                <a:cs typeface="Courier New"/>
              </a:rPr>
              <a:t>false</a:t>
            </a:r>
            <a:r>
              <a:rPr lang="fr-FR" sz="1800" dirty="0" smtClean="0"/>
              <a:t> si </a:t>
            </a:r>
            <a:r>
              <a:rPr lang="fr-FR" sz="1800" dirty="0"/>
              <a:t>x et y </a:t>
            </a:r>
            <a:r>
              <a:rPr lang="fr-FR" sz="1800" dirty="0" smtClean="0"/>
              <a:t>font référence à des objets différents</a:t>
            </a:r>
            <a:endParaRPr lang="fr-FR" sz="1800" noProof="0" dirty="0" smtClean="0"/>
          </a:p>
          <a:p>
            <a:pPr lvl="2"/>
            <a:r>
              <a:rPr lang="fr-FR" sz="1600" noProof="0" dirty="0" smtClean="0"/>
              <a:t>Même si ces objets ont la même valeur</a:t>
            </a:r>
          </a:p>
          <a:p>
            <a:pPr lvl="1"/>
            <a:r>
              <a:rPr lang="fr-FR" sz="1800" noProof="0" dirty="0" smtClean="0"/>
              <a:t>Retourner </a:t>
            </a:r>
            <a:r>
              <a:rPr lang="fr-FR" sz="1800" dirty="0" err="1">
                <a:solidFill>
                  <a:schemeClr val="bg2"/>
                </a:solidFill>
                <a:latin typeface="Courier New"/>
                <a:cs typeface="Courier New"/>
              </a:rPr>
              <a:t>true</a:t>
            </a:r>
            <a:r>
              <a:rPr lang="fr-FR" sz="1800" noProof="0" dirty="0" smtClean="0"/>
              <a:t> si x et y sont de type primitif et ont la même valeur</a:t>
            </a:r>
          </a:p>
          <a:p>
            <a:r>
              <a:rPr lang="fr-FR" sz="2000" dirty="0" smtClean="0"/>
              <a:t>Les opérateurs d’égalité </a:t>
            </a:r>
            <a:r>
              <a:rPr lang="fr-FR" sz="2000" noProof="0" dirty="0" smtClean="0">
                <a:latin typeface="Courier New"/>
                <a:cs typeface="Courier New"/>
              </a:rPr>
              <a:t>==</a:t>
            </a:r>
            <a:r>
              <a:rPr lang="fr-FR" sz="2000" noProof="0" dirty="0" smtClean="0"/>
              <a:t>  et </a:t>
            </a:r>
            <a:r>
              <a:rPr lang="fr-FR" sz="2000" noProof="0" dirty="0" smtClean="0">
                <a:latin typeface="Courier New"/>
                <a:cs typeface="Courier New"/>
              </a:rPr>
              <a:t>!=</a:t>
            </a:r>
            <a:r>
              <a:rPr lang="fr-FR" sz="2000" noProof="0" dirty="0" smtClean="0"/>
              <a:t> ne sont pas des opérateurs stricts</a:t>
            </a:r>
          </a:p>
          <a:p>
            <a:pPr lvl="1"/>
            <a:r>
              <a:rPr lang="fr-FR" sz="1800" noProof="0" dirty="0" smtClean="0"/>
              <a:t>Ils effectuent des conversions si les deux valeurs ne sont pas du même type</a:t>
            </a:r>
          </a:p>
          <a:p>
            <a:pPr lvl="1"/>
            <a:r>
              <a:rPr lang="fr-FR" sz="1800" noProof="0" dirty="0" smtClean="0"/>
              <a:t>Toutes les expressions suivantes retournent </a:t>
            </a:r>
            <a:r>
              <a:rPr lang="fr-FR" sz="1800" dirty="0" err="1" smtClean="0">
                <a:solidFill>
                  <a:schemeClr val="bg2"/>
                </a:solidFill>
                <a:latin typeface="Courier New"/>
                <a:cs typeface="Courier New"/>
              </a:rPr>
              <a:t>true</a:t>
            </a:r>
            <a:endParaRPr lang="fr-FR" sz="18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pPr lvl="2"/>
            <a:r>
              <a:rPr lang="fr-FR" sz="1600" noProof="0" dirty="0" smtClean="0">
                <a:solidFill>
                  <a:schemeClr val="bg2"/>
                </a:solidFill>
                <a:latin typeface="Courier New"/>
                <a:cs typeface="Courier New"/>
              </a:rPr>
              <a:t>42 == "42"</a:t>
            </a:r>
          </a:p>
          <a:p>
            <a:pPr lvl="2"/>
            <a:r>
              <a:rPr lang="fr-FR" sz="1600" noProof="0" dirty="0" smtClean="0">
                <a:solidFill>
                  <a:schemeClr val="bg2"/>
                </a:solidFill>
                <a:latin typeface="Courier New"/>
                <a:cs typeface="Courier New"/>
              </a:rPr>
              <a:t>42.0 == 42</a:t>
            </a:r>
          </a:p>
          <a:p>
            <a:pPr lvl="2"/>
            <a:r>
              <a:rPr lang="fr-FR" sz="1600" noProof="0" dirty="0" smtClean="0">
                <a:solidFill>
                  <a:schemeClr val="bg2"/>
                </a:solidFill>
                <a:latin typeface="Courier New"/>
                <a:cs typeface="Courier New"/>
              </a:rPr>
              <a:t>1 == </a:t>
            </a:r>
            <a:r>
              <a:rPr lang="fr-FR" sz="160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true</a:t>
            </a:r>
            <a:endParaRPr lang="fr-FR" sz="1600" noProof="0" dirty="0" smtClean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fr-FR" sz="2000" noProof="0" dirty="0" smtClean="0"/>
              <a:t>Dans le doute, utilisez l’opérateur d’identité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Tester l’égalité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07" name="Rectangle 19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560223"/>
          </a:xfrm>
        </p:spPr>
        <p:txBody>
          <a:bodyPr/>
          <a:lstStyle/>
          <a:p>
            <a:r>
              <a:rPr lang="fr-FR" sz="2400" noProof="0" dirty="0" smtClean="0"/>
              <a:t>Les objets sont une composante essentielle de JavaScript</a:t>
            </a:r>
          </a:p>
          <a:p>
            <a:pPr lvl="1"/>
            <a:r>
              <a:rPr lang="fr-FR" sz="2000" noProof="0" dirty="0" smtClean="0"/>
              <a:t>Les objets sont des combinaisons de variables et de fonctions associées</a:t>
            </a:r>
          </a:p>
          <a:p>
            <a:pPr lvl="2"/>
            <a:r>
              <a:rPr lang="fr-FR" sz="1800" dirty="0" smtClean="0"/>
              <a:t>Les va</a:t>
            </a:r>
            <a:r>
              <a:rPr lang="fr-FR" sz="1800" noProof="0" dirty="0" err="1" smtClean="0"/>
              <a:t>riables</a:t>
            </a:r>
            <a:r>
              <a:rPr lang="fr-FR" sz="1800" noProof="0" dirty="0" smtClean="0"/>
              <a:t> sont appelées </a:t>
            </a:r>
            <a:r>
              <a:rPr lang="fr-FR" sz="1800" i="1" noProof="0" dirty="0" smtClean="0">
                <a:latin typeface="Century Schoolbook" pitchFamily="18" charset="0"/>
              </a:rPr>
              <a:t>propriétés</a:t>
            </a:r>
          </a:p>
          <a:p>
            <a:pPr lvl="2"/>
            <a:r>
              <a:rPr lang="fr-FR" sz="1800" noProof="0" dirty="0" smtClean="0"/>
              <a:t>Les </a:t>
            </a:r>
            <a:r>
              <a:rPr lang="fr-FR" sz="1800" dirty="0"/>
              <a:t>fonctions sont appelées </a:t>
            </a:r>
            <a:r>
              <a:rPr lang="fr-FR" sz="1800" i="1" noProof="0" dirty="0" smtClean="0">
                <a:latin typeface="Century Schoolbook" pitchFamily="18" charset="0"/>
              </a:rPr>
              <a:t>méthodes</a:t>
            </a:r>
          </a:p>
          <a:p>
            <a:pPr lvl="1"/>
            <a:r>
              <a:rPr lang="fr-FR" sz="2000" noProof="0" dirty="0" smtClean="0">
                <a:latin typeface="Arial"/>
                <a:cs typeface="Arial"/>
              </a:rPr>
              <a:t>Les objets peuvent aussi avoir des événements qui se déclenchent quand quelque chose de significatif se produit</a:t>
            </a:r>
          </a:p>
          <a:p>
            <a:pPr lvl="2"/>
            <a:r>
              <a:rPr lang="fr-FR" sz="1800" noProof="0" dirty="0" smtClean="0">
                <a:latin typeface="Arial"/>
                <a:cs typeface="Arial"/>
              </a:rPr>
              <a:t>Ils peuvent être gérés ou ignorés</a:t>
            </a:r>
          </a:p>
          <a:p>
            <a:pPr lvl="2"/>
            <a:r>
              <a:rPr lang="fr-FR" sz="1800" noProof="0" dirty="0" smtClean="0">
                <a:latin typeface="Arial"/>
                <a:cs typeface="Arial"/>
              </a:rPr>
              <a:t>Des détails sur les événements plus tard</a:t>
            </a:r>
          </a:p>
          <a:p>
            <a:r>
              <a:rPr lang="fr-FR" sz="2400" noProof="0" dirty="0" smtClean="0"/>
              <a:t>Les navigateurs contiennent des objets JavaScript prédéfinis</a:t>
            </a:r>
          </a:p>
          <a:p>
            <a:pPr lvl="1"/>
            <a:r>
              <a:rPr lang="fr-FR" sz="2000" noProof="0" dirty="0" smtClean="0"/>
              <a:t>Qui obtiennent des informations du navigateur</a:t>
            </a:r>
          </a:p>
          <a:p>
            <a:pPr lvl="1"/>
            <a:r>
              <a:rPr lang="fr-FR" sz="2000" noProof="0" dirty="0" smtClean="0"/>
              <a:t>Et lui donnent des instructions</a:t>
            </a:r>
          </a:p>
          <a:p>
            <a:r>
              <a:rPr lang="fr-FR" sz="2400" noProof="0" dirty="0" smtClean="0"/>
              <a:t>Vous pouvez aussi écrire vos propres objets si vous voulez utiliser des techniques de programmation orientée objet</a:t>
            </a:r>
          </a:p>
          <a:p>
            <a:pPr lvl="1"/>
            <a:r>
              <a:rPr lang="fr-FR" sz="2000" noProof="0" dirty="0" smtClean="0"/>
              <a:t>Abordées au chapitre suivant</a:t>
            </a:r>
            <a:endParaRPr lang="fr-FR" sz="2000" noProof="0" dirty="0"/>
          </a:p>
        </p:txBody>
      </p:sp>
      <p:sp>
        <p:nvSpPr>
          <p:cNvPr id="26830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Objets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6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221395"/>
          </a:xfrm>
        </p:spPr>
        <p:txBody>
          <a:bodyPr/>
          <a:lstStyle/>
          <a:p>
            <a:r>
              <a:rPr lang="fr-FR" sz="1700" noProof="0" dirty="0" smtClean="0"/>
              <a:t>On accède aux méthodes et aux propriétés au moyen de </a:t>
            </a:r>
            <a:r>
              <a:rPr lang="fr-FR" sz="1700" noProof="0" dirty="0" err="1" smtClean="0">
                <a:latin typeface="Courier New"/>
                <a:cs typeface="Courier New"/>
              </a:rPr>
              <a:t>object</a:t>
            </a:r>
            <a:r>
              <a:rPr lang="fr-FR" sz="1700" noProof="0" dirty="0" smtClean="0">
                <a:latin typeface="Courier New"/>
                <a:cs typeface="Courier New"/>
              </a:rPr>
              <a:t>.</a:t>
            </a:r>
            <a:r>
              <a:rPr lang="fr-FR" sz="1700" noProof="0" dirty="0" smtClean="0">
                <a:cs typeface="Courier New"/>
              </a:rPr>
              <a:t/>
            </a:r>
            <a:br>
              <a:rPr lang="fr-FR" sz="1700" noProof="0" dirty="0" smtClean="0">
                <a:cs typeface="Courier New"/>
              </a:rPr>
            </a:br>
            <a:r>
              <a:rPr lang="fr-FR" sz="1700" noProof="0" dirty="0" smtClean="0">
                <a:cs typeface="Courier New"/>
              </a:rPr>
              <a:t>(le point doit suivre </a:t>
            </a:r>
            <a:r>
              <a:rPr lang="fr-FR" sz="1700" noProof="0" dirty="0" err="1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fr-FR" sz="1700" noProof="0" dirty="0" smtClean="0">
                <a:cs typeface="Courier New"/>
              </a:rPr>
              <a:t>)</a:t>
            </a:r>
          </a:p>
          <a:p>
            <a:pPr lvl="1"/>
            <a:r>
              <a:rPr lang="fr-FR" sz="1700" noProof="0" dirty="0" smtClean="0"/>
              <a:t>On appelle une méthode avec le nom de méthode et des parenthèses</a:t>
            </a:r>
            <a:r>
              <a:rPr lang="fr-FR" sz="1700" noProof="0" dirty="0" smtClean="0">
                <a:latin typeface="Courier New" pitchFamily="49" charset="0"/>
              </a:rPr>
              <a:t>()</a:t>
            </a:r>
          </a:p>
          <a:p>
            <a:pPr lvl="2"/>
            <a:r>
              <a:rPr lang="fr-FR" sz="1700" i="1" noProof="0" dirty="0" err="1" smtClean="0">
                <a:latin typeface="Courier New"/>
                <a:cs typeface="Courier New"/>
              </a:rPr>
              <a:t>object</a:t>
            </a:r>
            <a:r>
              <a:rPr lang="fr-FR" sz="1700" noProof="0" dirty="0" err="1" smtClean="0">
                <a:latin typeface="Courier New"/>
                <a:cs typeface="Courier New"/>
              </a:rPr>
              <a:t>.</a:t>
            </a:r>
            <a:r>
              <a:rPr lang="fr-FR" sz="1700" i="1" noProof="0" dirty="0" err="1" smtClean="0">
                <a:latin typeface="Courier New"/>
                <a:cs typeface="Courier New"/>
              </a:rPr>
              <a:t>method</a:t>
            </a:r>
            <a:r>
              <a:rPr lang="fr-FR" sz="1700" noProof="0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fr-FR" sz="1700" noProof="0" dirty="0" smtClean="0"/>
              <a:t>On accède </a:t>
            </a:r>
            <a:r>
              <a:rPr lang="fr-FR" sz="1700" noProof="0" smtClean="0"/>
              <a:t>aux propriétés </a:t>
            </a:r>
            <a:r>
              <a:rPr lang="fr-FR" sz="1700" noProof="0" dirty="0" smtClean="0"/>
              <a:t>sans parenthèses</a:t>
            </a:r>
            <a:r>
              <a:rPr lang="fr-FR" sz="1700" noProof="0" dirty="0" smtClean="0">
                <a:latin typeface="Courier New" pitchFamily="49" charset="0"/>
              </a:rPr>
              <a:t>()</a:t>
            </a:r>
          </a:p>
          <a:p>
            <a:pPr lvl="2"/>
            <a:r>
              <a:rPr lang="fr-FR" sz="1700" i="1" noProof="0" dirty="0" err="1" smtClean="0">
                <a:latin typeface="Courier New"/>
                <a:cs typeface="Courier New"/>
              </a:rPr>
              <a:t>object</a:t>
            </a:r>
            <a:r>
              <a:rPr lang="fr-FR" sz="1700" noProof="0" dirty="0" err="1" smtClean="0">
                <a:latin typeface="Courier New" pitchFamily="49" charset="0"/>
              </a:rPr>
              <a:t>.</a:t>
            </a:r>
            <a:r>
              <a:rPr lang="fr-FR" sz="1700" i="1" noProof="0" dirty="0" err="1" smtClean="0">
                <a:latin typeface="Courier New" pitchFamily="49" charset="0"/>
              </a:rPr>
              <a:t>property</a:t>
            </a:r>
            <a:r>
              <a:rPr lang="fr-FR" sz="1700" noProof="0" dirty="0" smtClean="0">
                <a:latin typeface="Courier New" pitchFamily="49" charset="0"/>
              </a:rPr>
              <a:t>;</a:t>
            </a:r>
          </a:p>
          <a:p>
            <a:r>
              <a:rPr lang="fr-FR" sz="1700" noProof="0" dirty="0" smtClean="0"/>
              <a:t>On accède également aux propriétés au moyens de crochets </a:t>
            </a:r>
            <a:r>
              <a:rPr lang="fr-FR" sz="1700" noProof="0" dirty="0" smtClean="0">
                <a:latin typeface="Courier New" pitchFamily="49" charset="0"/>
                <a:cs typeface="Courier New" pitchFamily="49" charset="0"/>
              </a:rPr>
              <a:t>[ ]</a:t>
            </a:r>
            <a:endParaRPr lang="fr-FR" sz="1700" noProof="0" dirty="0" smtClean="0"/>
          </a:p>
          <a:p>
            <a:pPr lvl="1"/>
            <a:r>
              <a:rPr lang="fr-FR" sz="1700" i="1" noProof="0" dirty="0" err="1" smtClean="0">
                <a:latin typeface="Courier New"/>
                <a:cs typeface="Courier New"/>
              </a:rPr>
              <a:t>object</a:t>
            </a:r>
            <a:r>
              <a:rPr lang="fr-FR" sz="1700" noProof="0" dirty="0" smtClean="0">
                <a:latin typeface="Courier New"/>
                <a:cs typeface="Courier New"/>
              </a:rPr>
              <a:t>[</a:t>
            </a:r>
            <a:r>
              <a:rPr lang="fr-FR" sz="1700" i="1" noProof="0" dirty="0" err="1" smtClean="0">
                <a:latin typeface="Courier New"/>
                <a:cs typeface="Courier New"/>
              </a:rPr>
              <a:t>property</a:t>
            </a:r>
            <a:r>
              <a:rPr lang="fr-FR" sz="1700" noProof="0" dirty="0" smtClean="0">
                <a:latin typeface="Courier New"/>
                <a:cs typeface="Courier New"/>
              </a:rPr>
              <a:t>];</a:t>
            </a:r>
          </a:p>
          <a:p>
            <a:r>
              <a:rPr lang="fr-FR" sz="1700" noProof="0" dirty="0" smtClean="0">
                <a:latin typeface="Arial"/>
                <a:cs typeface="Arial"/>
              </a:rPr>
              <a:t>On préfère généralement les points, mais cela ne fonctionne pas toujours</a:t>
            </a:r>
          </a:p>
          <a:p>
            <a:pPr lvl="1"/>
            <a:r>
              <a:rPr lang="fr-FR" sz="1700" noProof="0" dirty="0" smtClean="0">
                <a:latin typeface="Arial"/>
                <a:cs typeface="Arial"/>
              </a:rPr>
              <a:t>Permet les noms de propriété dynamiques</a:t>
            </a:r>
            <a:endParaRPr lang="fr-FR" sz="1700" noProof="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Notation avec points ou avec crochets</a:t>
            </a:r>
            <a:endParaRPr lang="fr-FR" noProof="0" dirty="0"/>
          </a:p>
        </p:txBody>
      </p:sp>
      <p:sp>
        <p:nvSpPr>
          <p:cNvPr id="4" name="shape1"/>
          <p:cNvSpPr txBox="1"/>
          <p:nvPr/>
        </p:nvSpPr>
        <p:spPr>
          <a:xfrm>
            <a:off x="1278270" y="3773214"/>
            <a:ext cx="6587461" cy="1815882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var string1 = "last";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var string2 = "Modified";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// display document.lastModified using string values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console.log(document[string1 + string2]);</a:t>
            </a:r>
          </a:p>
          <a:p>
            <a:endParaRPr lang="en-US" sz="1600" dirty="0" smtClean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// Will not work with dot notation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console.log(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document.string1 + string2);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5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160113"/>
          </a:xfrm>
        </p:spPr>
        <p:txBody>
          <a:bodyPr/>
          <a:lstStyle/>
          <a:p>
            <a:r>
              <a:rPr lang="fr-FR" sz="2400" noProof="0" dirty="0" smtClean="0"/>
              <a:t>Les fonctions organisent le code en unités gérables </a:t>
            </a:r>
          </a:p>
          <a:p>
            <a:pPr lvl="1"/>
            <a:r>
              <a:rPr lang="fr-FR" sz="2000" noProof="0" dirty="0" smtClean="0"/>
              <a:t>Blocs de code définis une fois et exécutables de nombreuses fois</a:t>
            </a:r>
          </a:p>
          <a:p>
            <a:pPr lvl="1"/>
            <a:r>
              <a:rPr lang="fr-FR" sz="2000" noProof="0" dirty="0" smtClean="0"/>
              <a:t>Un script type est composé de nombreuses fonctions</a:t>
            </a:r>
          </a:p>
          <a:p>
            <a:r>
              <a:rPr lang="fr-FR" sz="2400" noProof="0" dirty="0" smtClean="0"/>
              <a:t>Vous avez déjà utilisé plusieurs fonctions JavaScript prédéfinies</a:t>
            </a:r>
          </a:p>
          <a:p>
            <a:pPr lvl="1"/>
            <a:r>
              <a:rPr lang="fr-FR" sz="2000" noProof="0" dirty="0" smtClean="0">
                <a:latin typeface="Courier New" pitchFamily="49" charset="0"/>
              </a:rPr>
              <a:t>console.log()</a:t>
            </a:r>
            <a:r>
              <a:rPr lang="fr-FR" sz="2000" noProof="0" dirty="0" smtClean="0"/>
              <a:t>, </a:t>
            </a:r>
            <a:r>
              <a:rPr lang="fr-FR" sz="2000" noProof="0" dirty="0" err="1" smtClean="0">
                <a:latin typeface="Courier New" pitchFamily="49" charset="0"/>
              </a:rPr>
              <a:t>alert</a:t>
            </a:r>
            <a:r>
              <a:rPr lang="fr-FR" sz="2000" noProof="0" dirty="0" smtClean="0">
                <a:latin typeface="Courier New" pitchFamily="49" charset="0"/>
              </a:rPr>
              <a:t>()</a:t>
            </a:r>
            <a:r>
              <a:rPr lang="fr-FR" sz="2000" noProof="0" dirty="0" smtClean="0"/>
              <a:t>, </a:t>
            </a:r>
            <a:r>
              <a:rPr lang="fr-FR" sz="2000" noProof="0" dirty="0" err="1" smtClean="0">
                <a:latin typeface="Courier New"/>
                <a:cs typeface="Courier New"/>
              </a:rPr>
              <a:t>document.getElementById</a:t>
            </a:r>
            <a:r>
              <a:rPr lang="fr-FR" sz="2000" noProof="0" dirty="0" smtClean="0">
                <a:latin typeface="Courier New"/>
                <a:cs typeface="Courier New"/>
              </a:rPr>
              <a:t>()</a:t>
            </a:r>
            <a:r>
              <a:rPr lang="fr-FR" sz="2000" noProof="0" dirty="0" smtClean="0"/>
              <a:t>, etc.</a:t>
            </a:r>
          </a:p>
          <a:p>
            <a:r>
              <a:rPr lang="fr-FR" sz="2400" noProof="0" dirty="0" smtClean="0"/>
              <a:t>Il est également possible de créer ses propres fonctions </a:t>
            </a:r>
          </a:p>
          <a:p>
            <a:pPr lvl="1"/>
            <a:r>
              <a:rPr lang="fr-FR" sz="2000" noProof="0" dirty="0" smtClean="0"/>
              <a:t>Utile pour la réutilisation, la facilité de maintenance et la lisibilité du code</a:t>
            </a:r>
          </a:p>
          <a:p>
            <a:r>
              <a:rPr lang="fr-FR" sz="2400" noProof="0" dirty="0" smtClean="0"/>
              <a:t>Trois façons différentes de créer une fonction</a:t>
            </a:r>
          </a:p>
          <a:p>
            <a:pPr lvl="1"/>
            <a:r>
              <a:rPr lang="fr-FR" sz="2000" noProof="0" dirty="0" smtClean="0"/>
              <a:t>Instruction de fonction</a:t>
            </a:r>
          </a:p>
          <a:p>
            <a:pPr lvl="1"/>
            <a:r>
              <a:rPr lang="fr-FR" sz="2000" noProof="0" dirty="0" smtClean="0"/>
              <a:t>Expression de fonction</a:t>
            </a:r>
          </a:p>
          <a:p>
            <a:pPr lvl="1"/>
            <a:r>
              <a:rPr lang="fr-FR" sz="2000" noProof="0" dirty="0" smtClean="0"/>
              <a:t>Constructeur de fonction</a:t>
            </a:r>
          </a:p>
          <a:p>
            <a:pPr lvl="2"/>
            <a:r>
              <a:rPr lang="fr-FR" sz="1800" noProof="0" dirty="0" smtClean="0"/>
              <a:t>Rarement utilisé : nous ne le verrons pas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Fonctions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9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219803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sz="2400" noProof="0" dirty="0" smtClean="0"/>
              <a:t>Une instruction de fonction a quatre composants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sz="2000" noProof="0" dirty="0" smtClean="0"/>
              <a:t>Le mot-clé </a:t>
            </a:r>
            <a:r>
              <a:rPr lang="fr-FR" sz="2000" noProof="0" dirty="0" err="1" smtClean="0">
                <a:latin typeface="Courier New" pitchFamily="49" charset="0"/>
              </a:rPr>
              <a:t>function</a:t>
            </a:r>
            <a:endParaRPr lang="fr-FR" sz="2000" noProof="0" dirty="0" smtClean="0"/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sz="2000" noProof="0" dirty="0" smtClean="0"/>
              <a:t>Le nom de la fonction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sz="2000" noProof="0" dirty="0" smtClean="0"/>
              <a:t>Une liste de noms de paramètres entre parenthèses, séparés par</a:t>
            </a:r>
            <a:br>
              <a:rPr lang="fr-FR" sz="2000" noProof="0" dirty="0" smtClean="0"/>
            </a:br>
            <a:r>
              <a:rPr lang="fr-FR" sz="2000" noProof="0" dirty="0" smtClean="0"/>
              <a:t>des virgules</a:t>
            </a:r>
          </a:p>
          <a:p>
            <a:pPr marL="1033463" lvl="2" indent="-238125"/>
            <a:r>
              <a:rPr lang="fr-FR" sz="1800" noProof="0" dirty="0" smtClean="0"/>
              <a:t>Ils deviennent des variables locales dans la fonction</a:t>
            </a:r>
          </a:p>
          <a:p>
            <a:pPr marL="749300" lvl="1" indent="-342900">
              <a:buSzPct val="100000"/>
              <a:buFont typeface="Arial" charset="0"/>
              <a:buAutoNum type="arabicPeriod"/>
            </a:pPr>
            <a:r>
              <a:rPr lang="fr-FR" sz="2000" noProof="0" dirty="0" smtClean="0"/>
              <a:t>Un corps composé d’instructions JavaScript entre accolades </a:t>
            </a:r>
            <a:r>
              <a:rPr lang="fr-FR" sz="2000" noProof="0" dirty="0" smtClean="0">
                <a:latin typeface="Courier New" pitchFamily="49" charset="0"/>
              </a:rPr>
              <a:t>{}</a:t>
            </a:r>
            <a:endParaRPr lang="fr-FR" sz="2000" noProof="0" dirty="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noProof="0" dirty="0" smtClean="0"/>
              <a:t>Instructions de fonctions</a:t>
            </a:r>
            <a:endParaRPr lang="fr-FR" sz="2000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63538" y="3144879"/>
            <a:ext cx="8423275" cy="3098800"/>
            <a:chOff x="363538" y="3594457"/>
            <a:chExt cx="8423275" cy="3098800"/>
          </a:xfrm>
        </p:grpSpPr>
        <p:sp>
          <p:nvSpPr>
            <p:cNvPr id="408580" name="shape9"/>
            <p:cNvSpPr txBox="1">
              <a:spLocks noChangeArrowheads="1"/>
            </p:cNvSpPr>
            <p:nvPr/>
          </p:nvSpPr>
          <p:spPr bwMode="blackWhite">
            <a:xfrm>
              <a:off x="363538" y="4504094"/>
              <a:ext cx="8423275" cy="1484313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tabLst>
                  <a:tab pos="463550" algn="l"/>
                </a:tabLst>
              </a:pPr>
              <a:r>
                <a:rPr lang="en-US" sz="2000" b="1" dirty="0">
                  <a:solidFill>
                    <a:schemeClr val="bg2"/>
                  </a:solidFill>
                  <a:latin typeface="Courier New" pitchFamily="49" charset="0"/>
                </a:rPr>
                <a:t>function addTax(purchaseAmount, taxPercent) {</a:t>
              </a:r>
            </a:p>
            <a:p>
              <a:pPr>
                <a:tabLst>
                  <a:tab pos="463550" algn="l"/>
                </a:tabLst>
              </a:pPr>
              <a:endParaRPr lang="en-US" sz="2000" b="1" i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>
                <a:tabLst>
                  <a:tab pos="463550" algn="l"/>
                </a:tabLst>
              </a:pPr>
              <a:r>
                <a:rPr lang="en-US" sz="2000" b="1" i="1" dirty="0">
                  <a:solidFill>
                    <a:schemeClr val="bg2"/>
                  </a:solidFill>
                  <a:latin typeface="Courier New" pitchFamily="49" charset="0"/>
                </a:rPr>
                <a:t>   // JavaScript statements to perform the task</a:t>
              </a:r>
            </a:p>
            <a:p>
              <a:pPr>
                <a:tabLst>
                  <a:tab pos="463550" algn="l"/>
                </a:tabLst>
              </a:pPr>
              <a:r>
                <a:rPr lang="en-US" sz="2000" b="1" dirty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408581" name="shape8"/>
            <p:cNvSpPr txBox="1">
              <a:spLocks noChangeArrowheads="1"/>
            </p:cNvSpPr>
            <p:nvPr/>
          </p:nvSpPr>
          <p:spPr bwMode="auto">
            <a:xfrm>
              <a:off x="501650" y="3594457"/>
              <a:ext cx="1438275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400" dirty="0" smtClean="0">
                  <a:solidFill>
                    <a:schemeClr val="bg2"/>
                  </a:solidFill>
                </a:rPr>
                <a:t>Mot-clé</a:t>
              </a:r>
              <a:br>
                <a:rPr lang="fr-FR" sz="1400" dirty="0" smtClean="0">
                  <a:solidFill>
                    <a:schemeClr val="bg2"/>
                  </a:solidFill>
                </a:rPr>
              </a:br>
              <a:r>
                <a:rPr lang="fr-FR" sz="1400" dirty="0" err="1" smtClean="0">
                  <a:solidFill>
                    <a:schemeClr val="bg2"/>
                  </a:solidFill>
                  <a:latin typeface="Courier New" pitchFamily="49" charset="0"/>
                </a:rPr>
                <a:t>function</a:t>
              </a:r>
              <a:endParaRPr lang="fr-FR" sz="1400" b="1" dirty="0" smtClean="0">
                <a:solidFill>
                  <a:schemeClr val="bg2"/>
                </a:solidFill>
                <a:latin typeface="Courier New" pitchFamily="49" charset="0"/>
              </a:endParaRPr>
            </a:p>
            <a:p>
              <a:endParaRPr lang="fr-FR" sz="1400" dirty="0">
                <a:solidFill>
                  <a:schemeClr val="bg2"/>
                </a:solidFill>
              </a:endParaRPr>
            </a:p>
          </p:txBody>
        </p:sp>
        <p:sp>
          <p:nvSpPr>
            <p:cNvPr id="408582" name="shape7"/>
            <p:cNvSpPr txBox="1">
              <a:spLocks noChangeArrowheads="1"/>
            </p:cNvSpPr>
            <p:nvPr/>
          </p:nvSpPr>
          <p:spPr bwMode="auto">
            <a:xfrm>
              <a:off x="2686530" y="3616070"/>
              <a:ext cx="11160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400" dirty="0" smtClean="0">
                  <a:solidFill>
                    <a:schemeClr val="bg2"/>
                  </a:solidFill>
                </a:rPr>
                <a:t>Nom de la fonction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  <p:sp>
          <p:nvSpPr>
            <p:cNvPr id="408583" name="shape6"/>
            <p:cNvSpPr txBox="1">
              <a:spLocks noChangeArrowheads="1"/>
            </p:cNvSpPr>
            <p:nvPr/>
          </p:nvSpPr>
          <p:spPr bwMode="auto">
            <a:xfrm>
              <a:off x="5803900" y="3653194"/>
              <a:ext cx="18669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400" dirty="0" smtClean="0">
                  <a:solidFill>
                    <a:schemeClr val="bg2"/>
                  </a:solidFill>
                </a:rPr>
                <a:t>Paramètres de</a:t>
              </a:r>
              <a:br>
                <a:rPr lang="fr-FR" sz="1400" dirty="0" smtClean="0">
                  <a:solidFill>
                    <a:schemeClr val="bg2"/>
                  </a:solidFill>
                </a:rPr>
              </a:br>
              <a:r>
                <a:rPr lang="fr-FR" sz="1400" dirty="0" smtClean="0">
                  <a:solidFill>
                    <a:schemeClr val="bg2"/>
                  </a:solidFill>
                </a:rPr>
                <a:t>la fonction</a:t>
              </a:r>
              <a:endParaRPr lang="fr-FR" sz="1400" dirty="0">
                <a:solidFill>
                  <a:schemeClr val="bg2"/>
                </a:solidFill>
              </a:endParaRPr>
            </a:p>
          </p:txBody>
        </p:sp>
        <p:sp>
          <p:nvSpPr>
            <p:cNvPr id="408584" name="shape5"/>
            <p:cNvSpPr>
              <a:spLocks noChangeShapeType="1"/>
            </p:cNvSpPr>
            <p:nvPr/>
          </p:nvSpPr>
          <p:spPr bwMode="auto">
            <a:xfrm>
              <a:off x="920750" y="4137503"/>
              <a:ext cx="96838" cy="5111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08585" name="shape4"/>
            <p:cNvSpPr>
              <a:spLocks noChangeShapeType="1"/>
            </p:cNvSpPr>
            <p:nvPr/>
          </p:nvSpPr>
          <p:spPr bwMode="auto">
            <a:xfrm flipH="1">
              <a:off x="2624138" y="4100015"/>
              <a:ext cx="187325" cy="4556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08586" name="shape3"/>
            <p:cNvSpPr>
              <a:spLocks noChangeShapeType="1"/>
            </p:cNvSpPr>
            <p:nvPr/>
          </p:nvSpPr>
          <p:spPr bwMode="auto">
            <a:xfrm flipH="1">
              <a:off x="5760062" y="4126026"/>
              <a:ext cx="423862" cy="4587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08587" name="shape2"/>
            <p:cNvSpPr>
              <a:spLocks noChangeShapeType="1"/>
            </p:cNvSpPr>
            <p:nvPr/>
          </p:nvSpPr>
          <p:spPr bwMode="auto">
            <a:xfrm flipH="1" flipV="1">
              <a:off x="611188" y="5902682"/>
              <a:ext cx="1025525" cy="371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08588" name="shape1"/>
            <p:cNvSpPr txBox="1">
              <a:spLocks noChangeArrowheads="1"/>
            </p:cNvSpPr>
            <p:nvPr/>
          </p:nvSpPr>
          <p:spPr bwMode="auto">
            <a:xfrm>
              <a:off x="1643063" y="6058257"/>
              <a:ext cx="1168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fr-FR" sz="1400" dirty="0" smtClean="0">
                  <a:solidFill>
                    <a:srgbClr val="000000"/>
                  </a:solidFill>
                </a:rPr>
                <a:t>Fin de</a:t>
              </a:r>
              <a:br>
                <a:rPr lang="fr-FR" sz="1400" dirty="0" smtClean="0">
                  <a:solidFill>
                    <a:srgbClr val="000000"/>
                  </a:solidFill>
                </a:rPr>
              </a:br>
              <a:r>
                <a:rPr lang="fr-FR" sz="1400" dirty="0" smtClean="0">
                  <a:solidFill>
                    <a:srgbClr val="000000"/>
                  </a:solidFill>
                </a:rPr>
                <a:t>la fonction</a:t>
              </a:r>
              <a:endParaRPr lang="fr-FR" sz="14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00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Appeler des fonctions en JavaScript</a:t>
            </a:r>
            <a:endParaRPr lang="fr-FR" noProof="0" dirty="0"/>
          </a:p>
        </p:txBody>
      </p:sp>
      <p:grpSp>
        <p:nvGrpSpPr>
          <p:cNvPr id="2" name="Group 1"/>
          <p:cNvGrpSpPr/>
          <p:nvPr/>
        </p:nvGrpSpPr>
        <p:grpSpPr>
          <a:xfrm>
            <a:off x="370304" y="1092200"/>
            <a:ext cx="8403392" cy="3491214"/>
            <a:chOff x="160039" y="1213834"/>
            <a:chExt cx="8403392" cy="3491214"/>
          </a:xfrm>
        </p:grpSpPr>
        <p:sp>
          <p:nvSpPr>
            <p:cNvPr id="350211" name="shape5"/>
            <p:cNvSpPr txBox="1">
              <a:spLocks noChangeArrowheads="1"/>
            </p:cNvSpPr>
            <p:nvPr/>
          </p:nvSpPr>
          <p:spPr bwMode="auto">
            <a:xfrm>
              <a:off x="160039" y="1213834"/>
              <a:ext cx="8403392" cy="3491214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function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addTax(purchaseAmount, taxPercent) {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// purchaseAmount = ________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// taxPercent = ________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      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result = purchaseAmount * (1+taxPercent/100);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   return result;</a:t>
              </a:r>
            </a:p>
            <a:p>
              <a:pPr marL="628650"/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</a:p>
            <a:p>
              <a:pPr marL="628650"/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amount =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100;</a:t>
              </a:r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taxRate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= 7.25;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total = addTax(amount,taxRate); // call function</a:t>
              </a:r>
            </a:p>
            <a:p>
              <a:pPr marL="628650"/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window.alert</a:t>
              </a:r>
              <a:r>
                <a:rPr lang="en-US" sz="1600" b="1" dirty="0">
                  <a:solidFill>
                    <a:schemeClr val="bg2"/>
                  </a:solidFill>
                  <a:latin typeface="Courier New" pitchFamily="49" charset="0"/>
                </a:rPr>
                <a:t>("The total cost is " + total)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chemeClr val="bg2"/>
                </a:solidFill>
                <a:latin typeface="Courier New" pitchFamily="49" charset="0"/>
              </a:endParaRPr>
            </a:p>
          </p:txBody>
        </p:sp>
        <p:sp>
          <p:nvSpPr>
            <p:cNvPr id="350213" name="shape4"/>
            <p:cNvSpPr>
              <a:spLocks noChangeShapeType="1"/>
            </p:cNvSpPr>
            <p:nvPr/>
          </p:nvSpPr>
          <p:spPr bwMode="auto">
            <a:xfrm flipV="1">
              <a:off x="7245275" y="3841297"/>
              <a:ext cx="7366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214" name="shape3"/>
            <p:cNvSpPr>
              <a:spLocks noChangeShapeType="1"/>
            </p:cNvSpPr>
            <p:nvPr/>
          </p:nvSpPr>
          <p:spPr bwMode="auto">
            <a:xfrm flipV="1">
              <a:off x="7971774" y="1344612"/>
              <a:ext cx="3779" cy="250167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215" name="shape2"/>
            <p:cNvSpPr>
              <a:spLocks noChangeShapeType="1"/>
            </p:cNvSpPr>
            <p:nvPr/>
          </p:nvSpPr>
          <p:spPr bwMode="auto">
            <a:xfrm flipH="1" flipV="1">
              <a:off x="6522498" y="1342571"/>
              <a:ext cx="1464128" cy="45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50221" name="shape1"/>
            <p:cNvGrpSpPr>
              <a:grpSpLocks/>
            </p:cNvGrpSpPr>
            <p:nvPr/>
          </p:nvGrpSpPr>
          <p:grpSpPr bwMode="auto">
            <a:xfrm>
              <a:off x="382668" y="2406600"/>
              <a:ext cx="1117600" cy="1451782"/>
              <a:chOff x="436" y="1805"/>
              <a:chExt cx="428" cy="1389"/>
            </a:xfrm>
          </p:grpSpPr>
          <p:sp>
            <p:nvSpPr>
              <p:cNvPr id="350217" name="Line 9"/>
              <p:cNvSpPr>
                <a:spLocks noChangeShapeType="1"/>
              </p:cNvSpPr>
              <p:nvPr/>
            </p:nvSpPr>
            <p:spPr bwMode="auto">
              <a:xfrm flipH="1">
                <a:off x="440" y="1805"/>
                <a:ext cx="42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218" name="Line 10"/>
              <p:cNvSpPr>
                <a:spLocks noChangeShapeType="1"/>
              </p:cNvSpPr>
              <p:nvPr/>
            </p:nvSpPr>
            <p:spPr bwMode="auto">
              <a:xfrm>
                <a:off x="436" y="1805"/>
                <a:ext cx="0" cy="1389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0219" name="Line 11"/>
              <p:cNvSpPr>
                <a:spLocks noChangeShapeType="1"/>
              </p:cNvSpPr>
              <p:nvPr/>
            </p:nvSpPr>
            <p:spPr bwMode="auto">
              <a:xfrm>
                <a:off x="437" y="3191"/>
                <a:ext cx="176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042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591000"/>
          </a:xfrm>
        </p:spPr>
        <p:txBody>
          <a:bodyPr/>
          <a:lstStyle/>
          <a:p>
            <a:r>
              <a:rPr lang="fr-FR" sz="2400" noProof="0" dirty="0" smtClean="0"/>
              <a:t>Sert à terminer l’exécution d’une fonction</a:t>
            </a:r>
          </a:p>
          <a:p>
            <a:pPr lvl="1"/>
            <a:r>
              <a:rPr lang="fr-FR" sz="2000" noProof="0" dirty="0" smtClean="0">
                <a:latin typeface="Courier New" pitchFamily="49" charset="0"/>
              </a:rPr>
              <a:t>return;</a:t>
            </a:r>
            <a:endParaRPr lang="fr-FR" sz="2000" noProof="0" dirty="0" smtClean="0"/>
          </a:p>
          <a:p>
            <a:pPr lvl="1"/>
            <a:r>
              <a:rPr lang="fr-FR" sz="2000" noProof="0" dirty="0" smtClean="0"/>
              <a:t>Redonne le contrôle au code appelant</a:t>
            </a:r>
          </a:p>
          <a:p>
            <a:r>
              <a:rPr lang="fr-FR" sz="2400" noProof="0" dirty="0" smtClean="0"/>
              <a:t>Peut aussi servir à retourner une valeur</a:t>
            </a:r>
          </a:p>
          <a:p>
            <a:pPr lvl="1"/>
            <a:r>
              <a:rPr lang="fr-FR" sz="2000" noProof="0" dirty="0" smtClean="0">
                <a:solidFill>
                  <a:schemeClr val="bg2"/>
                </a:solidFill>
                <a:latin typeface="Courier New" pitchFamily="49" charset="0"/>
              </a:rPr>
              <a:t>return </a:t>
            </a:r>
            <a:r>
              <a:rPr lang="fr-FR" sz="2000" noProof="0" dirty="0" err="1" smtClean="0">
                <a:solidFill>
                  <a:schemeClr val="bg2"/>
                </a:solidFill>
                <a:latin typeface="Courier New" pitchFamily="49" charset="0"/>
              </a:rPr>
              <a:t>result</a:t>
            </a:r>
            <a:r>
              <a:rPr lang="fr-FR" sz="2000" noProof="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fr-FR" sz="2000" noProof="0" dirty="0" smtClean="0">
              <a:solidFill>
                <a:schemeClr val="bg2"/>
              </a:solidFill>
            </a:endParaRPr>
          </a:p>
          <a:p>
            <a:pPr lvl="1"/>
            <a:r>
              <a:rPr lang="fr-FR" sz="2000" noProof="0" dirty="0" smtClean="0"/>
              <a:t>La valeur est transmise au code appelant</a:t>
            </a:r>
          </a:p>
          <a:p>
            <a:r>
              <a:rPr lang="fr-FR" sz="2400" noProof="0" dirty="0" smtClean="0"/>
              <a:t>Une instruction </a:t>
            </a:r>
            <a:r>
              <a:rPr lang="fr-FR" sz="2400" noProof="0" dirty="0" smtClean="0">
                <a:latin typeface="Courier New" pitchFamily="49" charset="0"/>
              </a:rPr>
              <a:t>return</a:t>
            </a:r>
            <a:r>
              <a:rPr lang="fr-FR" sz="2400" noProof="0" dirty="0" smtClean="0"/>
              <a:t> n’est pas obligatoire</a:t>
            </a:r>
          </a:p>
          <a:p>
            <a:pPr lvl="1"/>
            <a:r>
              <a:rPr lang="fr-FR" sz="2000" noProof="0" dirty="0" smtClean="0"/>
              <a:t>Si aucun </a:t>
            </a:r>
            <a:r>
              <a:rPr lang="fr-FR" sz="2000" noProof="0" dirty="0" smtClean="0">
                <a:latin typeface="Courier New" pitchFamily="49" charset="0"/>
              </a:rPr>
              <a:t>return</a:t>
            </a:r>
            <a:r>
              <a:rPr lang="fr-FR" sz="2000" noProof="0" dirty="0" smtClean="0"/>
              <a:t> n’est spécifié, un </a:t>
            </a:r>
            <a:r>
              <a:rPr lang="fr-FR" sz="2000" noProof="0" dirty="0" smtClean="0">
                <a:latin typeface="Courier New" pitchFamily="49" charset="0"/>
              </a:rPr>
              <a:t>return;</a:t>
            </a:r>
            <a:r>
              <a:rPr lang="fr-FR" sz="2000" noProof="0" dirty="0" smtClean="0"/>
              <a:t> est implicite immédiatement après l’accolade fermante</a:t>
            </a:r>
          </a:p>
          <a:p>
            <a:r>
              <a:rPr lang="fr-FR" sz="2400" noProof="0" dirty="0" smtClean="0"/>
              <a:t>Le retour peut également avoir lieu plus tôt</a:t>
            </a:r>
          </a:p>
          <a:p>
            <a:pPr lvl="1"/>
            <a:r>
              <a:rPr lang="fr-FR" sz="2000" noProof="0" dirty="0" smtClean="0"/>
              <a:t>Par exemple si une condition a été satisfaite</a:t>
            </a:r>
          </a:p>
          <a:p>
            <a:pPr lvl="1"/>
            <a:r>
              <a:rPr lang="fr-FR" sz="2000" noProof="0" dirty="0" smtClean="0"/>
              <a:t>Une fonction peut avoir plusieurs instructions </a:t>
            </a:r>
            <a:r>
              <a:rPr lang="fr-FR" sz="2000" dirty="0" smtClean="0">
                <a:latin typeface="Courier New" pitchFamily="49" charset="0"/>
              </a:rPr>
              <a:t>return</a:t>
            </a:r>
            <a:endParaRPr lang="fr-FR" sz="2000" noProof="0" dirty="0" smtClean="0"/>
          </a:p>
          <a:p>
            <a:r>
              <a:rPr lang="fr-FR" sz="2400" noProof="0" dirty="0" smtClean="0"/>
              <a:t>Si aucune valeur de retour n’est spécifiée, </a:t>
            </a:r>
            <a:r>
              <a:rPr lang="fr-FR" sz="2400" dirty="0"/>
              <a:t>la fonction retourne </a:t>
            </a:r>
            <a:r>
              <a:rPr lang="fr-FR" sz="2400" dirty="0" err="1">
                <a:latin typeface="Courier New" pitchFamily="49" charset="0"/>
              </a:rPr>
              <a:t>undefined</a:t>
            </a:r>
            <a:endParaRPr lang="fr-FR" sz="2400" noProof="0" dirty="0">
              <a:solidFill>
                <a:srgbClr val="FF5050"/>
              </a:solidFill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L’instruction </a:t>
            </a:r>
            <a:r>
              <a:rPr lang="fr-FR" noProof="0" dirty="0" smtClean="0">
                <a:latin typeface="Courier New" pitchFamily="49" charset="0"/>
              </a:rPr>
              <a:t>return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7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fr-FR" b="1" baseline="0" noProof="0" dirty="0" smtClean="0">
                <a:latin typeface="Arial" pitchFamily="34" charset="0"/>
              </a:rPr>
              <a:t>C’est une technique, pas une</a:t>
            </a:r>
            <a:r>
              <a:rPr lang="fr-FR" b="1" noProof="0" dirty="0" smtClean="0">
                <a:latin typeface="Arial" pitchFamily="34" charset="0"/>
              </a:rPr>
              <a:t> technologie</a:t>
            </a:r>
            <a:endParaRPr lang="fr-FR" b="1" baseline="0" noProof="0" dirty="0" smtClean="0">
              <a:latin typeface="Arial" pitchFamily="34" charset="0"/>
            </a:endParaRPr>
          </a:p>
          <a:p>
            <a:pPr marR="0" lvl="0" rtl="0"/>
            <a:r>
              <a:rPr lang="fr-FR" noProof="0" dirty="0" smtClean="0">
                <a:latin typeface="Arial" pitchFamily="34" charset="0"/>
              </a:rPr>
              <a:t>Permet aux pages HTML d’être modifiées dynamiquement dans le navigateur</a:t>
            </a:r>
          </a:p>
          <a:p>
            <a:pPr lvl="1"/>
            <a:r>
              <a:rPr lang="fr-FR" baseline="0" noProof="0" dirty="0" smtClean="0">
                <a:latin typeface="Arial" pitchFamily="34" charset="0"/>
              </a:rPr>
              <a:t>Après téléchargement sur le poste </a:t>
            </a:r>
            <a:r>
              <a:rPr lang="fr-FR" noProof="0" dirty="0" smtClean="0">
                <a:latin typeface="Arial" pitchFamily="34" charset="0"/>
              </a:rPr>
              <a:t>client</a:t>
            </a:r>
            <a:endParaRPr lang="fr-FR" baseline="0" noProof="0" dirty="0" smtClean="0">
              <a:latin typeface="Arial" pitchFamily="34" charset="0"/>
            </a:endParaRPr>
          </a:p>
          <a:p>
            <a:pPr marR="0" lvl="0" rtl="0"/>
            <a:r>
              <a:rPr lang="fr-FR" b="1" baseline="0" noProof="0" dirty="0" smtClean="0">
                <a:latin typeface="Arial" pitchFamily="34" charset="0"/>
              </a:rPr>
              <a:t>Combine </a:t>
            </a:r>
          </a:p>
          <a:p>
            <a:pPr marR="0" lvl="1" rtl="0"/>
            <a:r>
              <a:rPr lang="fr-FR" noProof="0" dirty="0" smtClean="0">
                <a:latin typeface="Arial" pitchFamily="34" charset="0"/>
              </a:rPr>
              <a:t>DOM</a:t>
            </a:r>
            <a:endParaRPr lang="fr-FR" baseline="0" noProof="0" dirty="0" smtClean="0">
              <a:latin typeface="Arial" pitchFamily="34" charset="0"/>
            </a:endParaRPr>
          </a:p>
          <a:p>
            <a:pPr marR="0" lvl="1" rtl="0"/>
            <a:r>
              <a:rPr lang="fr-FR" baseline="0" noProof="0" dirty="0" smtClean="0">
                <a:latin typeface="Arial" pitchFamily="34" charset="0"/>
              </a:rPr>
              <a:t>JavaScript</a:t>
            </a:r>
          </a:p>
          <a:p>
            <a:pPr marR="0" lvl="1" rtl="0"/>
            <a:r>
              <a:rPr lang="fr-FR" noProof="0" dirty="0" smtClean="0">
                <a:latin typeface="Arial" pitchFamily="34" charset="0"/>
              </a:rPr>
              <a:t>Événements côté client</a:t>
            </a:r>
          </a:p>
          <a:p>
            <a:pPr marR="0" lvl="1" rtl="0"/>
            <a:r>
              <a:rPr lang="fr-FR" noProof="0" dirty="0" smtClean="0">
                <a:latin typeface="Arial" pitchFamily="34" charset="0"/>
              </a:rPr>
              <a:t>CSS</a:t>
            </a:r>
            <a:endParaRPr lang="fr-FR" baseline="0" noProof="0" dirty="0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dirty="0" err="1" smtClean="0">
                <a:latin typeface="Arial" pitchFamily="34" charset="0"/>
              </a:rPr>
              <a:t>Dynamic</a:t>
            </a:r>
            <a:r>
              <a:rPr lang="fr-FR" b="1" baseline="0" noProof="0" dirty="0" smtClean="0">
                <a:latin typeface="Arial" pitchFamily="34" charset="0"/>
              </a:rPr>
              <a:t> HTML (DHTML)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" y="5644790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CSS = Cascading Style Sheets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54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5311711"/>
          </a:xfrm>
        </p:spPr>
        <p:txBody>
          <a:bodyPr/>
          <a:lstStyle/>
          <a:p>
            <a:pPr>
              <a:lnSpc>
                <a:spcPts val="2100"/>
              </a:lnSpc>
            </a:pPr>
            <a:r>
              <a:rPr lang="fr-FR" sz="2000" noProof="0" dirty="0" smtClean="0"/>
              <a:t>La portée est le contexte dans lequel une variable est accessible au sein d’un programme</a:t>
            </a: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JavaScript prend en charge la portée locale et la portée globale</a:t>
            </a:r>
          </a:p>
          <a:p>
            <a:pPr>
              <a:lnSpc>
                <a:spcPts val="2100"/>
              </a:lnSpc>
            </a:pPr>
            <a:r>
              <a:rPr lang="fr-FR" sz="2000" noProof="0" dirty="0" smtClean="0"/>
              <a:t>Portée </a:t>
            </a:r>
            <a:r>
              <a:rPr lang="fr-FR" sz="2000" dirty="0"/>
              <a:t>locale</a:t>
            </a:r>
            <a:endParaRPr lang="fr-FR" sz="2000" noProof="0" dirty="0" smtClean="0">
              <a:solidFill>
                <a:srgbClr val="FF5050"/>
              </a:solidFill>
            </a:endParaRP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Les variables déclarées au moyen de </a:t>
            </a:r>
            <a:r>
              <a:rPr lang="fr-FR" sz="1800" noProof="0" dirty="0" smtClean="0">
                <a:latin typeface="Courier New"/>
                <a:cs typeface="Courier New"/>
              </a:rPr>
              <a:t>var</a:t>
            </a:r>
            <a:r>
              <a:rPr lang="fr-FR" sz="1800" noProof="0" dirty="0" smtClean="0"/>
              <a:t> dans une fonction sont locales à cette fonction</a:t>
            </a:r>
          </a:p>
          <a:p>
            <a:pPr lvl="2">
              <a:lnSpc>
                <a:spcPts val="2100"/>
              </a:lnSpc>
            </a:pPr>
            <a:r>
              <a:rPr lang="fr-FR" sz="1600" noProof="0" dirty="0" smtClean="0"/>
              <a:t>Et à toute fonction imbriquée dans cette fonction</a:t>
            </a: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Les paramètres de la fonction sont également dans la portée de la fonction</a:t>
            </a:r>
          </a:p>
          <a:p>
            <a:pPr>
              <a:lnSpc>
                <a:spcPts val="2100"/>
              </a:lnSpc>
            </a:pPr>
            <a:r>
              <a:rPr lang="fr-FR" sz="2000" noProof="0" dirty="0" smtClean="0"/>
              <a:t>Portée globale</a:t>
            </a: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Les variables déclarées en dehors d’une fonction sont disponibles partout dans le programme (ou </a:t>
            </a:r>
            <a:r>
              <a:rPr lang="fr-FR" sz="1800" dirty="0"/>
              <a:t>la page Web )</a:t>
            </a:r>
            <a:endParaRPr lang="fr-FR" sz="1800" noProof="0" dirty="0" smtClean="0"/>
          </a:p>
          <a:p>
            <a:pPr lvl="2">
              <a:lnSpc>
                <a:spcPts val="2100"/>
              </a:lnSpc>
            </a:pPr>
            <a:r>
              <a:rPr lang="fr-FR" sz="1600" noProof="0" dirty="0" smtClean="0"/>
              <a:t>Même déclarées avec </a:t>
            </a:r>
            <a:r>
              <a:rPr lang="fr-FR" sz="1600" noProof="0" dirty="0" smtClean="0">
                <a:latin typeface="Courier New"/>
                <a:cs typeface="Courier New"/>
              </a:rPr>
              <a:t>var</a:t>
            </a: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Déclarer une variable sans le mot-clé </a:t>
            </a:r>
            <a:r>
              <a:rPr lang="fr-FR" sz="1800" noProof="0" dirty="0" smtClean="0">
                <a:latin typeface="Courier New"/>
                <a:cs typeface="Courier New"/>
              </a:rPr>
              <a:t>var</a:t>
            </a:r>
            <a:r>
              <a:rPr lang="fr-FR" sz="1800" noProof="0" dirty="0" smtClean="0"/>
              <a:t> rend la variable globale</a:t>
            </a:r>
          </a:p>
          <a:p>
            <a:pPr lvl="2">
              <a:lnSpc>
                <a:spcPts val="2100"/>
              </a:lnSpc>
            </a:pPr>
            <a:r>
              <a:rPr lang="fr-FR" sz="1600" noProof="0" dirty="0" smtClean="0"/>
              <a:t>Même déclarée dans une fonction</a:t>
            </a:r>
          </a:p>
          <a:p>
            <a:pPr lvl="2">
              <a:lnSpc>
                <a:spcPts val="2100"/>
              </a:lnSpc>
            </a:pPr>
            <a:r>
              <a:rPr lang="fr-FR" sz="1600" noProof="0" dirty="0" smtClean="0"/>
              <a:t>C’est généralement une mauvaise chose</a:t>
            </a:r>
          </a:p>
          <a:p>
            <a:pPr lvl="2">
              <a:lnSpc>
                <a:spcPts val="2100"/>
              </a:lnSpc>
            </a:pPr>
            <a:r>
              <a:rPr lang="fr-FR" sz="1600" noProof="0" dirty="0" smtClean="0"/>
              <a:t>Entraîne facilement une corruption ou un conflit entre variables </a:t>
            </a:r>
          </a:p>
          <a:p>
            <a:pPr lvl="1">
              <a:lnSpc>
                <a:spcPts val="2100"/>
              </a:lnSpc>
            </a:pPr>
            <a:r>
              <a:rPr lang="fr-FR" sz="1800" noProof="0" dirty="0" smtClean="0"/>
              <a:t>Évitez les variables globales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Portée des variables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30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3652282"/>
          </a:xfrm>
        </p:spPr>
        <p:txBody>
          <a:bodyPr/>
          <a:lstStyle/>
          <a:p>
            <a:r>
              <a:rPr lang="fr-FR" sz="2400" noProof="0" dirty="0" err="1" smtClean="0">
                <a:latin typeface="Courier New"/>
                <a:cs typeface="Courier New"/>
              </a:rPr>
              <a:t>this</a:t>
            </a:r>
            <a:r>
              <a:rPr lang="fr-FR" sz="2400" noProof="0" dirty="0" smtClean="0"/>
              <a:t> est un mot-clé qui représente une référence au contexte d’exécution</a:t>
            </a:r>
          </a:p>
          <a:p>
            <a:pPr lvl="1"/>
            <a:r>
              <a:rPr lang="fr-FR" sz="2000" noProof="0" dirty="0" smtClean="0"/>
              <a:t>Une référence spéciale à l’objet sur lequel ou par lequel la fonction a</a:t>
            </a:r>
            <a:br>
              <a:rPr lang="fr-FR" sz="2000" noProof="0" dirty="0" smtClean="0"/>
            </a:br>
            <a:r>
              <a:rPr lang="fr-FR" sz="2000" noProof="0" dirty="0" smtClean="0"/>
              <a:t>été appelée</a:t>
            </a:r>
          </a:p>
          <a:p>
            <a:pPr lvl="1"/>
            <a:r>
              <a:rPr lang="fr-FR" sz="2000" noProof="0" dirty="0" smtClean="0"/>
              <a:t>Toutes fonction a une valeur pour </a:t>
            </a:r>
            <a:r>
              <a:rPr lang="fr-FR" sz="2000" noProof="0" dirty="0" err="1" smtClean="0">
                <a:latin typeface="Courier New"/>
                <a:cs typeface="Courier New"/>
              </a:rPr>
              <a:t>this</a:t>
            </a:r>
            <a:endParaRPr lang="fr-FR" sz="2000" noProof="0" dirty="0" smtClean="0"/>
          </a:p>
          <a:p>
            <a:r>
              <a:rPr lang="fr-FR" sz="2400" noProof="0" dirty="0" smtClean="0"/>
              <a:t>Pour toutes les fonctions et les variables globales, </a:t>
            </a:r>
            <a:r>
              <a:rPr lang="fr-FR" sz="2400" noProof="0" dirty="0" err="1" smtClean="0">
                <a:latin typeface="Courier New"/>
                <a:cs typeface="Courier New"/>
              </a:rPr>
              <a:t>this</a:t>
            </a:r>
            <a:r>
              <a:rPr lang="fr-FR" sz="2400" noProof="0" dirty="0" smtClean="0"/>
              <a:t> se réfère à</a:t>
            </a:r>
            <a:br>
              <a:rPr lang="fr-FR" sz="2400" noProof="0" dirty="0" smtClean="0"/>
            </a:br>
            <a:r>
              <a:rPr lang="fr-FR" sz="2400" noProof="0" dirty="0" smtClean="0"/>
              <a:t>l’objet global</a:t>
            </a:r>
          </a:p>
          <a:p>
            <a:pPr lvl="1"/>
            <a:r>
              <a:rPr lang="fr-FR" sz="2000" noProof="0" dirty="0" smtClean="0"/>
              <a:t>L’objet </a:t>
            </a:r>
            <a:r>
              <a:rPr lang="fr-FR" sz="2000" noProof="0" dirty="0" err="1" smtClean="0">
                <a:latin typeface="Courier New"/>
                <a:cs typeface="Courier New"/>
              </a:rPr>
              <a:t>window</a:t>
            </a:r>
            <a:r>
              <a:rPr lang="fr-FR" sz="2000" noProof="0" dirty="0" smtClean="0"/>
              <a:t> dans JavaScript côté client</a:t>
            </a:r>
          </a:p>
          <a:p>
            <a:pPr lvl="2"/>
            <a:r>
              <a:rPr lang="fr-FR" sz="1800" noProof="0" dirty="0" err="1" smtClean="0">
                <a:latin typeface="Courier New"/>
                <a:cs typeface="Courier New"/>
              </a:rPr>
              <a:t>this.alert</a:t>
            </a:r>
            <a:r>
              <a:rPr lang="fr-FR" sz="1800" noProof="0" dirty="0" smtClean="0">
                <a:latin typeface="Courier New"/>
                <a:cs typeface="Courier New"/>
              </a:rPr>
              <a:t>()</a:t>
            </a:r>
            <a:r>
              <a:rPr lang="fr-FR" sz="1800" noProof="0" dirty="0" smtClean="0"/>
              <a:t> et </a:t>
            </a:r>
            <a:r>
              <a:rPr lang="fr-FR" sz="1800" noProof="0" dirty="0" err="1" smtClean="0">
                <a:latin typeface="Courier New"/>
                <a:cs typeface="Courier New"/>
              </a:rPr>
              <a:t>window.alert</a:t>
            </a:r>
            <a:r>
              <a:rPr lang="fr-FR" sz="1800" noProof="0" dirty="0" smtClean="0">
                <a:latin typeface="Courier New"/>
                <a:cs typeface="Courier New"/>
              </a:rPr>
              <a:t>()</a:t>
            </a:r>
            <a:r>
              <a:rPr lang="fr-FR" sz="1800" noProof="0" dirty="0" smtClean="0"/>
              <a:t> sont identiques</a:t>
            </a:r>
          </a:p>
          <a:p>
            <a:r>
              <a:rPr lang="fr-FR" sz="2400" noProof="0" dirty="0" smtClean="0"/>
              <a:t>Lors d’un appel de constructeur (appel d’une fonction avec le mot-clé </a:t>
            </a:r>
            <a:r>
              <a:rPr lang="fr-FR" sz="2400" dirty="0" smtClean="0">
                <a:latin typeface="Courier New"/>
                <a:cs typeface="Courier New"/>
              </a:rPr>
              <a:t>new</a:t>
            </a:r>
            <a:r>
              <a:rPr lang="fr-FR" sz="2400" noProof="0" dirty="0" smtClean="0"/>
              <a:t>)</a:t>
            </a:r>
          </a:p>
          <a:p>
            <a:pPr lvl="1"/>
            <a:r>
              <a:rPr lang="fr-FR" sz="2000" noProof="0" dirty="0" smtClean="0"/>
              <a:t>La référence </a:t>
            </a:r>
            <a:r>
              <a:rPr lang="fr-FR" sz="2000" noProof="0" dirty="0" err="1" smtClean="0">
                <a:latin typeface="Courier New"/>
                <a:cs typeface="Courier New"/>
              </a:rPr>
              <a:t>this</a:t>
            </a:r>
            <a:r>
              <a:rPr lang="fr-FR" sz="2000" noProof="0" dirty="0" smtClean="0"/>
              <a:t> dans l’objet se réfère à l’instance de l’objet</a:t>
            </a:r>
          </a:p>
          <a:p>
            <a:pPr lvl="2"/>
            <a:r>
              <a:rPr lang="fr-FR" sz="1800" noProof="0" dirty="0" smtClean="0"/>
              <a:t>Des détails bientôt sur la construction des objets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La référence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6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76540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sz="2400" noProof="0" dirty="0" smtClean="0"/>
              <a:t>Un </a:t>
            </a:r>
            <a:r>
              <a:rPr lang="fr-FR" sz="2400" i="1" noProof="0" dirty="0" smtClean="0">
                <a:latin typeface="Century Schoolbook" pitchFamily="18" charset="0"/>
              </a:rPr>
              <a:t>objet</a:t>
            </a:r>
            <a:r>
              <a:rPr lang="fr-FR" sz="2400" noProof="0" dirty="0" smtClean="0"/>
              <a:t> est une </a:t>
            </a:r>
            <a:r>
              <a:rPr lang="fr-FR" sz="2400" i="1" noProof="0" dirty="0" smtClean="0">
                <a:latin typeface="Century Schoolbook" pitchFamily="18" charset="0"/>
              </a:rPr>
              <a:t>représentation</a:t>
            </a:r>
            <a:r>
              <a:rPr lang="fr-FR" sz="2400" noProof="0" dirty="0" smtClean="0"/>
              <a:t> d’une entité du monde réel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sz="2400" noProof="0" dirty="0" smtClean="0"/>
              <a:t>Un objet est caractérisé par</a:t>
            </a:r>
          </a:p>
          <a:p>
            <a:pPr lvl="1"/>
            <a:r>
              <a:rPr lang="fr-FR" sz="2000" dirty="0"/>
              <a:t>Un</a:t>
            </a:r>
            <a:r>
              <a:rPr lang="fr-FR" sz="2000" i="1" noProof="0" dirty="0" smtClean="0">
                <a:latin typeface="Century Schoolbook" pitchFamily="18" charset="0"/>
              </a:rPr>
              <a:t> état</a:t>
            </a:r>
            <a:endParaRPr lang="fr-FR" sz="2000" noProof="0" dirty="0" smtClean="0"/>
          </a:p>
          <a:p>
            <a:pPr lvl="2"/>
            <a:r>
              <a:rPr lang="fr-FR" sz="1800" noProof="0" dirty="0" smtClean="0"/>
              <a:t>Ce qu’il sait</a:t>
            </a:r>
          </a:p>
          <a:p>
            <a:pPr lvl="2"/>
            <a:r>
              <a:rPr lang="fr-FR" sz="1800" dirty="0" smtClean="0"/>
              <a:t>Les </a:t>
            </a:r>
            <a:r>
              <a:rPr lang="fr-FR" sz="1800" i="1" noProof="0" dirty="0" smtClean="0">
                <a:latin typeface="Century Schoolbook" pitchFamily="18" charset="0"/>
                <a:cs typeface="Courier New" pitchFamily="49" charset="0"/>
              </a:rPr>
              <a:t>propriétés </a:t>
            </a:r>
            <a:r>
              <a:rPr lang="fr-FR" sz="1800" dirty="0" smtClean="0"/>
              <a:t>JavaScript </a:t>
            </a:r>
            <a:endParaRPr lang="fr-FR" sz="1800" i="1" noProof="0" dirty="0" smtClean="0">
              <a:latin typeface="Century Schoolbook" pitchFamily="18" charset="0"/>
              <a:cs typeface="Courier New" pitchFamily="49" charset="0"/>
            </a:endParaRPr>
          </a:p>
          <a:p>
            <a:pPr lvl="1"/>
            <a:r>
              <a:rPr lang="fr-FR" sz="2000" dirty="0"/>
              <a:t>Un </a:t>
            </a:r>
            <a:r>
              <a:rPr lang="fr-FR" sz="2000" i="1" noProof="0" dirty="0" smtClean="0">
                <a:latin typeface="Century Schoolbook" pitchFamily="18" charset="0"/>
              </a:rPr>
              <a:t>comportement</a:t>
            </a:r>
            <a:endParaRPr lang="fr-FR" sz="2000" noProof="0" dirty="0" smtClean="0"/>
          </a:p>
          <a:p>
            <a:pPr lvl="2"/>
            <a:r>
              <a:rPr lang="fr-FR" sz="1800" noProof="0" dirty="0" smtClean="0"/>
              <a:t>Ce qu’il peut faire</a:t>
            </a:r>
          </a:p>
          <a:p>
            <a:pPr lvl="2"/>
            <a:r>
              <a:rPr lang="fr-FR" sz="1800" noProof="0" dirty="0" smtClean="0"/>
              <a:t>Les fonctions JavaScript</a:t>
            </a:r>
            <a:endParaRPr lang="fr-FR" sz="1800" noProof="0" dirty="0" smtClean="0">
              <a:latin typeface="Arial"/>
              <a:cs typeface="Arial"/>
            </a:endParaRPr>
          </a:p>
          <a:p>
            <a:pPr lvl="2"/>
            <a:r>
              <a:rPr lang="fr-FR" sz="1800" noProof="0" dirty="0" smtClean="0"/>
              <a:t>Appelées </a:t>
            </a:r>
            <a:r>
              <a:rPr lang="fr-FR" sz="1800" i="1" noProof="0" dirty="0" smtClean="0">
                <a:latin typeface="Century Schoolbook" pitchFamily="18" charset="0"/>
              </a:rPr>
              <a:t>méthodes</a:t>
            </a:r>
          </a:p>
          <a:p>
            <a:pPr lvl="1"/>
            <a:r>
              <a:rPr lang="fr-FR" sz="2000" dirty="0" smtClean="0"/>
              <a:t>Une </a:t>
            </a:r>
            <a:r>
              <a:rPr lang="fr-FR" sz="2000" i="1" noProof="0" dirty="0" smtClean="0">
                <a:latin typeface="Century Schoolbook" pitchFamily="18" charset="0"/>
              </a:rPr>
              <a:t>identité</a:t>
            </a:r>
            <a:endParaRPr lang="fr-FR" sz="2000" noProof="0" dirty="0" smtClean="0"/>
          </a:p>
          <a:p>
            <a:pPr lvl="2"/>
            <a:r>
              <a:rPr lang="fr-FR" sz="1800" noProof="0" dirty="0" smtClean="0"/>
              <a:t>Ce qu’il est </a:t>
            </a:r>
          </a:p>
          <a:p>
            <a:pPr lvl="2"/>
            <a:r>
              <a:rPr lang="fr-FR" sz="1800" noProof="0" dirty="0" smtClean="0"/>
              <a:t>Contenue dans une variable</a:t>
            </a:r>
          </a:p>
          <a:p>
            <a:r>
              <a:rPr lang="fr-FR" sz="2400" noProof="0" dirty="0" smtClean="0"/>
              <a:t>Quels pourraient être les autres comportements de la boîte ?</a:t>
            </a:r>
          </a:p>
          <a:p>
            <a:pPr>
              <a:spcBef>
                <a:spcPts val="1000"/>
              </a:spcBef>
              <a:buNone/>
            </a:pPr>
            <a:r>
              <a:rPr lang="fr-FR" sz="1400" b="0" noProof="0" dirty="0" smtClean="0"/>
              <a:t>	</a:t>
            </a:r>
            <a:r>
              <a:rPr lang="fr-FR" sz="2400" b="0" u="sng" noProof="0" dirty="0" smtClean="0"/>
              <a:t>									</a:t>
            </a:r>
            <a:endParaRPr lang="fr-FR" sz="2400" noProof="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Représenter les objets</a:t>
            </a:r>
            <a:endParaRPr lang="fr-FR" noProof="0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5289"/>
              </p:ext>
            </p:extLst>
          </p:nvPr>
        </p:nvGraphicFramePr>
        <p:xfrm>
          <a:off x="4183323" y="3368375"/>
          <a:ext cx="4822804" cy="1030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5885"/>
                <a:gridCol w="2156919"/>
              </a:tblGrid>
              <a:tr h="359563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État/propriétés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>
                          <a:solidFill>
                            <a:schemeClr val="bg2"/>
                          </a:solidFill>
                        </a:rPr>
                        <a:t>Largeur, longueur,,,</a:t>
                      </a:r>
                      <a:endParaRPr lang="fr-FR" sz="1600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549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Identité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err="1" smtClean="0">
                          <a:solidFill>
                            <a:schemeClr val="bg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myBox</a:t>
                      </a:r>
                      <a:endParaRPr lang="fr-FR" sz="1600" noProof="0" dirty="0">
                        <a:solidFill>
                          <a:schemeClr val="bg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6549">
                <a:tc>
                  <a:txBody>
                    <a:bodyPr/>
                    <a:lstStyle/>
                    <a:p>
                      <a:r>
                        <a:rPr lang="fr-FR" sz="1600" b="1" noProof="0" dirty="0" smtClean="0">
                          <a:solidFill>
                            <a:schemeClr val="bg2"/>
                          </a:solidFill>
                        </a:rPr>
                        <a:t>comportement/méthodes</a:t>
                      </a:r>
                      <a:endParaRPr lang="fr-FR" sz="1600" b="1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noProof="0" dirty="0" smtClean="0">
                          <a:solidFill>
                            <a:schemeClr val="bg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open()</a:t>
                      </a:r>
                      <a:r>
                        <a:rPr lang="fr-FR" sz="1600" noProof="0" dirty="0" smtClean="0">
                          <a:solidFill>
                            <a:schemeClr val="bg2"/>
                          </a:solidFill>
                        </a:rPr>
                        <a:t>, ...</a:t>
                      </a:r>
                      <a:endParaRPr lang="fr-FR" sz="1600" noProof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 bwMode="gray">
          <a:xfrm>
            <a:off x="161977" y="1313453"/>
            <a:ext cx="8650947" cy="3518914"/>
            <a:chOff x="161977" y="2044973"/>
            <a:chExt cx="8650947" cy="3518914"/>
          </a:xfrm>
        </p:grpSpPr>
        <p:grpSp>
          <p:nvGrpSpPr>
            <p:cNvPr id="8" name="shape12"/>
            <p:cNvGrpSpPr>
              <a:grpSpLocks/>
            </p:cNvGrpSpPr>
            <p:nvPr/>
          </p:nvGrpSpPr>
          <p:grpSpPr bwMode="gray">
            <a:xfrm>
              <a:off x="6689890" y="2044973"/>
              <a:ext cx="1634303" cy="1628392"/>
              <a:chOff x="3812" y="1569"/>
              <a:chExt cx="1292" cy="1246"/>
            </a:xfrm>
          </p:grpSpPr>
          <p:sp>
            <p:nvSpPr>
              <p:cNvPr id="9" name="Freeform 79"/>
              <p:cNvSpPr>
                <a:spLocks/>
              </p:cNvSpPr>
              <p:nvPr/>
            </p:nvSpPr>
            <p:spPr bwMode="gray">
              <a:xfrm>
                <a:off x="3824" y="1584"/>
                <a:ext cx="1266" cy="1216"/>
              </a:xfrm>
              <a:custGeom>
                <a:avLst/>
                <a:gdLst/>
                <a:ahLst/>
                <a:cxnLst>
                  <a:cxn ang="0">
                    <a:pos x="38" y="216"/>
                  </a:cxn>
                  <a:cxn ang="0">
                    <a:pos x="225" y="124"/>
                  </a:cxn>
                  <a:cxn ang="0">
                    <a:pos x="346" y="77"/>
                  </a:cxn>
                  <a:cxn ang="0">
                    <a:pos x="457" y="42"/>
                  </a:cxn>
                  <a:cxn ang="0">
                    <a:pos x="549" y="0"/>
                  </a:cxn>
                  <a:cxn ang="0">
                    <a:pos x="581" y="7"/>
                  </a:cxn>
                  <a:cxn ang="0">
                    <a:pos x="681" y="83"/>
                  </a:cxn>
                  <a:cxn ang="0">
                    <a:pos x="843" y="191"/>
                  </a:cxn>
                  <a:cxn ang="0">
                    <a:pos x="964" y="267"/>
                  </a:cxn>
                  <a:cxn ang="0">
                    <a:pos x="1091" y="324"/>
                  </a:cxn>
                  <a:cxn ang="0">
                    <a:pos x="1281" y="413"/>
                  </a:cxn>
                  <a:cxn ang="0">
                    <a:pos x="1474" y="502"/>
                  </a:cxn>
                  <a:cxn ang="0">
                    <a:pos x="1464" y="505"/>
                  </a:cxn>
                  <a:cxn ang="0">
                    <a:pos x="1458" y="543"/>
                  </a:cxn>
                  <a:cxn ang="0">
                    <a:pos x="1439" y="605"/>
                  </a:cxn>
                  <a:cxn ang="0">
                    <a:pos x="1426" y="872"/>
                  </a:cxn>
                  <a:cxn ang="0">
                    <a:pos x="1435" y="974"/>
                  </a:cxn>
                  <a:cxn ang="0">
                    <a:pos x="1439" y="1110"/>
                  </a:cxn>
                  <a:cxn ang="0">
                    <a:pos x="1429" y="1158"/>
                  </a:cxn>
                  <a:cxn ang="0">
                    <a:pos x="1345" y="1196"/>
                  </a:cxn>
                  <a:cxn ang="0">
                    <a:pos x="1231" y="1228"/>
                  </a:cxn>
                  <a:cxn ang="0">
                    <a:pos x="1100" y="1266"/>
                  </a:cxn>
                  <a:cxn ang="0">
                    <a:pos x="945" y="1350"/>
                  </a:cxn>
                  <a:cxn ang="0">
                    <a:pos x="846" y="1410"/>
                  </a:cxn>
                  <a:cxn ang="0">
                    <a:pos x="818" y="1382"/>
                  </a:cxn>
                  <a:cxn ang="0">
                    <a:pos x="722" y="1302"/>
                  </a:cxn>
                  <a:cxn ang="0">
                    <a:pos x="584" y="1193"/>
                  </a:cxn>
                  <a:cxn ang="0">
                    <a:pos x="428" y="1088"/>
                  </a:cxn>
                  <a:cxn ang="0">
                    <a:pos x="279" y="983"/>
                  </a:cxn>
                  <a:cxn ang="0">
                    <a:pos x="203" y="923"/>
                  </a:cxn>
                  <a:cxn ang="0">
                    <a:pos x="63" y="824"/>
                  </a:cxn>
                  <a:cxn ang="0">
                    <a:pos x="0" y="770"/>
                  </a:cxn>
                  <a:cxn ang="0">
                    <a:pos x="12" y="562"/>
                  </a:cxn>
                  <a:cxn ang="0">
                    <a:pos x="16" y="378"/>
                  </a:cxn>
                  <a:cxn ang="0">
                    <a:pos x="22" y="315"/>
                  </a:cxn>
                  <a:cxn ang="0">
                    <a:pos x="38" y="216"/>
                  </a:cxn>
                </a:cxnLst>
                <a:rect l="0" t="0" r="r" b="b"/>
                <a:pathLst>
                  <a:path w="1474" h="1410">
                    <a:moveTo>
                      <a:pt x="38" y="216"/>
                    </a:moveTo>
                    <a:lnTo>
                      <a:pt x="225" y="124"/>
                    </a:lnTo>
                    <a:lnTo>
                      <a:pt x="346" y="77"/>
                    </a:lnTo>
                    <a:lnTo>
                      <a:pt x="457" y="42"/>
                    </a:lnTo>
                    <a:lnTo>
                      <a:pt x="549" y="0"/>
                    </a:lnTo>
                    <a:lnTo>
                      <a:pt x="581" y="7"/>
                    </a:lnTo>
                    <a:lnTo>
                      <a:pt x="681" y="83"/>
                    </a:lnTo>
                    <a:lnTo>
                      <a:pt x="843" y="191"/>
                    </a:lnTo>
                    <a:lnTo>
                      <a:pt x="964" y="267"/>
                    </a:lnTo>
                    <a:lnTo>
                      <a:pt x="1091" y="324"/>
                    </a:lnTo>
                    <a:lnTo>
                      <a:pt x="1281" y="413"/>
                    </a:lnTo>
                    <a:lnTo>
                      <a:pt x="1474" y="502"/>
                    </a:lnTo>
                    <a:lnTo>
                      <a:pt x="1464" y="505"/>
                    </a:lnTo>
                    <a:lnTo>
                      <a:pt x="1458" y="543"/>
                    </a:lnTo>
                    <a:lnTo>
                      <a:pt x="1439" y="605"/>
                    </a:lnTo>
                    <a:lnTo>
                      <a:pt x="1426" y="872"/>
                    </a:lnTo>
                    <a:lnTo>
                      <a:pt x="1435" y="974"/>
                    </a:lnTo>
                    <a:lnTo>
                      <a:pt x="1439" y="1110"/>
                    </a:lnTo>
                    <a:lnTo>
                      <a:pt x="1429" y="1158"/>
                    </a:lnTo>
                    <a:lnTo>
                      <a:pt x="1345" y="1196"/>
                    </a:lnTo>
                    <a:lnTo>
                      <a:pt x="1231" y="1228"/>
                    </a:lnTo>
                    <a:lnTo>
                      <a:pt x="1100" y="1266"/>
                    </a:lnTo>
                    <a:lnTo>
                      <a:pt x="945" y="1350"/>
                    </a:lnTo>
                    <a:lnTo>
                      <a:pt x="846" y="1410"/>
                    </a:lnTo>
                    <a:lnTo>
                      <a:pt x="818" y="1382"/>
                    </a:lnTo>
                    <a:lnTo>
                      <a:pt x="722" y="1302"/>
                    </a:lnTo>
                    <a:lnTo>
                      <a:pt x="584" y="1193"/>
                    </a:lnTo>
                    <a:lnTo>
                      <a:pt x="428" y="1088"/>
                    </a:lnTo>
                    <a:lnTo>
                      <a:pt x="279" y="983"/>
                    </a:lnTo>
                    <a:lnTo>
                      <a:pt x="203" y="923"/>
                    </a:lnTo>
                    <a:lnTo>
                      <a:pt x="63" y="824"/>
                    </a:lnTo>
                    <a:lnTo>
                      <a:pt x="0" y="770"/>
                    </a:lnTo>
                    <a:lnTo>
                      <a:pt x="12" y="562"/>
                    </a:lnTo>
                    <a:lnTo>
                      <a:pt x="16" y="378"/>
                    </a:lnTo>
                    <a:lnTo>
                      <a:pt x="22" y="315"/>
                    </a:lnTo>
                    <a:lnTo>
                      <a:pt x="38" y="216"/>
                    </a:lnTo>
                    <a:close/>
                  </a:path>
                </a:pathLst>
              </a:custGeom>
              <a:solidFill>
                <a:srgbClr val="CC99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80"/>
              <p:cNvSpPr>
                <a:spLocks/>
              </p:cNvSpPr>
              <p:nvPr/>
            </p:nvSpPr>
            <p:spPr bwMode="gray">
              <a:xfrm>
                <a:off x="3959" y="1910"/>
                <a:ext cx="576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4" y="77"/>
                  </a:cxn>
                  <a:cxn ang="0">
                    <a:pos x="253" y="151"/>
                  </a:cxn>
                  <a:cxn ang="0">
                    <a:pos x="409" y="243"/>
                  </a:cxn>
                  <a:cxn ang="0">
                    <a:pos x="574" y="338"/>
                  </a:cxn>
                  <a:cxn ang="0">
                    <a:pos x="669" y="399"/>
                  </a:cxn>
                  <a:cxn ang="0">
                    <a:pos x="660" y="421"/>
                  </a:cxn>
                  <a:cxn ang="0">
                    <a:pos x="634" y="418"/>
                  </a:cxn>
                  <a:cxn ang="0">
                    <a:pos x="533" y="345"/>
                  </a:cxn>
                  <a:cxn ang="0">
                    <a:pos x="371" y="253"/>
                  </a:cxn>
                  <a:cxn ang="0">
                    <a:pos x="204" y="145"/>
                  </a:cxn>
                  <a:cxn ang="0">
                    <a:pos x="58" y="54"/>
                  </a:cxn>
                  <a:cxn ang="0">
                    <a:pos x="48" y="57"/>
                  </a:cxn>
                  <a:cxn ang="0">
                    <a:pos x="0" y="0"/>
                  </a:cxn>
                </a:cxnLst>
                <a:rect l="0" t="0" r="r" b="b"/>
                <a:pathLst>
                  <a:path w="669" h="421">
                    <a:moveTo>
                      <a:pt x="0" y="0"/>
                    </a:moveTo>
                    <a:lnTo>
                      <a:pt x="134" y="77"/>
                    </a:lnTo>
                    <a:lnTo>
                      <a:pt x="253" y="151"/>
                    </a:lnTo>
                    <a:lnTo>
                      <a:pt x="409" y="243"/>
                    </a:lnTo>
                    <a:lnTo>
                      <a:pt x="574" y="338"/>
                    </a:lnTo>
                    <a:lnTo>
                      <a:pt x="669" y="399"/>
                    </a:lnTo>
                    <a:lnTo>
                      <a:pt x="660" y="421"/>
                    </a:lnTo>
                    <a:lnTo>
                      <a:pt x="634" y="418"/>
                    </a:lnTo>
                    <a:lnTo>
                      <a:pt x="533" y="345"/>
                    </a:lnTo>
                    <a:lnTo>
                      <a:pt x="371" y="253"/>
                    </a:lnTo>
                    <a:lnTo>
                      <a:pt x="204" y="145"/>
                    </a:lnTo>
                    <a:lnTo>
                      <a:pt x="58" y="54"/>
                    </a:lnTo>
                    <a:lnTo>
                      <a:pt x="48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" name="Freeform 81"/>
              <p:cNvSpPr>
                <a:spLocks/>
              </p:cNvSpPr>
              <p:nvPr/>
            </p:nvSpPr>
            <p:spPr bwMode="gray">
              <a:xfrm>
                <a:off x="4586" y="2076"/>
                <a:ext cx="429" cy="166"/>
              </a:xfrm>
              <a:custGeom>
                <a:avLst/>
                <a:gdLst/>
                <a:ahLst/>
                <a:cxnLst>
                  <a:cxn ang="0">
                    <a:pos x="6" y="166"/>
                  </a:cxn>
                  <a:cxn ang="0">
                    <a:pos x="200" y="96"/>
                  </a:cxn>
                  <a:cxn ang="0">
                    <a:pos x="356" y="42"/>
                  </a:cxn>
                  <a:cxn ang="0">
                    <a:pos x="499" y="0"/>
                  </a:cxn>
                  <a:cxn ang="0">
                    <a:pos x="492" y="19"/>
                  </a:cxn>
                  <a:cxn ang="0">
                    <a:pos x="419" y="51"/>
                  </a:cxn>
                  <a:cxn ang="0">
                    <a:pos x="406" y="48"/>
                  </a:cxn>
                  <a:cxn ang="0">
                    <a:pos x="184" y="127"/>
                  </a:cxn>
                  <a:cxn ang="0">
                    <a:pos x="175" y="127"/>
                  </a:cxn>
                  <a:cxn ang="0">
                    <a:pos x="19" y="194"/>
                  </a:cxn>
                  <a:cxn ang="0">
                    <a:pos x="0" y="178"/>
                  </a:cxn>
                  <a:cxn ang="0">
                    <a:pos x="6" y="166"/>
                  </a:cxn>
                </a:cxnLst>
                <a:rect l="0" t="0" r="r" b="b"/>
                <a:pathLst>
                  <a:path w="499" h="194">
                    <a:moveTo>
                      <a:pt x="6" y="166"/>
                    </a:moveTo>
                    <a:lnTo>
                      <a:pt x="200" y="96"/>
                    </a:lnTo>
                    <a:lnTo>
                      <a:pt x="356" y="42"/>
                    </a:lnTo>
                    <a:lnTo>
                      <a:pt x="499" y="0"/>
                    </a:lnTo>
                    <a:lnTo>
                      <a:pt x="492" y="19"/>
                    </a:lnTo>
                    <a:lnTo>
                      <a:pt x="419" y="51"/>
                    </a:lnTo>
                    <a:lnTo>
                      <a:pt x="406" y="48"/>
                    </a:lnTo>
                    <a:lnTo>
                      <a:pt x="184" y="127"/>
                    </a:lnTo>
                    <a:lnTo>
                      <a:pt x="175" y="127"/>
                    </a:lnTo>
                    <a:lnTo>
                      <a:pt x="19" y="194"/>
                    </a:lnTo>
                    <a:lnTo>
                      <a:pt x="0" y="178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Freeform 82"/>
              <p:cNvSpPr>
                <a:spLocks/>
              </p:cNvSpPr>
              <p:nvPr/>
            </p:nvSpPr>
            <p:spPr bwMode="gray">
              <a:xfrm>
                <a:off x="4609" y="2312"/>
                <a:ext cx="153" cy="1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58"/>
                  </a:cxn>
                  <a:cxn ang="0">
                    <a:pos x="149" y="138"/>
                  </a:cxn>
                  <a:cxn ang="0">
                    <a:pos x="178" y="169"/>
                  </a:cxn>
                  <a:cxn ang="0">
                    <a:pos x="165" y="188"/>
                  </a:cxn>
                  <a:cxn ang="0">
                    <a:pos x="89" y="115"/>
                  </a:cxn>
                  <a:cxn ang="0">
                    <a:pos x="3" y="11"/>
                  </a:cxn>
                  <a:cxn ang="0">
                    <a:pos x="0" y="0"/>
                  </a:cxn>
                </a:cxnLst>
                <a:rect l="0" t="0" r="r" b="b"/>
                <a:pathLst>
                  <a:path w="178" h="188">
                    <a:moveTo>
                      <a:pt x="0" y="0"/>
                    </a:moveTo>
                    <a:lnTo>
                      <a:pt x="76" y="58"/>
                    </a:lnTo>
                    <a:lnTo>
                      <a:pt x="149" y="138"/>
                    </a:lnTo>
                    <a:lnTo>
                      <a:pt x="178" y="169"/>
                    </a:lnTo>
                    <a:lnTo>
                      <a:pt x="165" y="188"/>
                    </a:lnTo>
                    <a:lnTo>
                      <a:pt x="89" y="115"/>
                    </a:lnTo>
                    <a:lnTo>
                      <a:pt x="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Freeform 83"/>
              <p:cNvSpPr>
                <a:spLocks/>
              </p:cNvSpPr>
              <p:nvPr/>
            </p:nvSpPr>
            <p:spPr bwMode="gray">
              <a:xfrm>
                <a:off x="4864" y="2209"/>
                <a:ext cx="137" cy="264"/>
              </a:xfrm>
              <a:custGeom>
                <a:avLst/>
                <a:gdLst/>
                <a:ahLst/>
                <a:cxnLst>
                  <a:cxn ang="0">
                    <a:pos x="54" y="168"/>
                  </a:cxn>
                  <a:cxn ang="0">
                    <a:pos x="9" y="238"/>
                  </a:cxn>
                  <a:cxn ang="0">
                    <a:pos x="0" y="229"/>
                  </a:cxn>
                  <a:cxn ang="0">
                    <a:pos x="6" y="200"/>
                  </a:cxn>
                  <a:cxn ang="0">
                    <a:pos x="51" y="130"/>
                  </a:cxn>
                  <a:cxn ang="0">
                    <a:pos x="102" y="67"/>
                  </a:cxn>
                  <a:cxn ang="0">
                    <a:pos x="146" y="0"/>
                  </a:cxn>
                  <a:cxn ang="0">
                    <a:pos x="152" y="19"/>
                  </a:cxn>
                  <a:cxn ang="0">
                    <a:pos x="117" y="79"/>
                  </a:cxn>
                  <a:cxn ang="0">
                    <a:pos x="70" y="143"/>
                  </a:cxn>
                  <a:cxn ang="0">
                    <a:pos x="108" y="194"/>
                  </a:cxn>
                  <a:cxn ang="0">
                    <a:pos x="143" y="254"/>
                  </a:cxn>
                  <a:cxn ang="0">
                    <a:pos x="159" y="305"/>
                  </a:cxn>
                  <a:cxn ang="0">
                    <a:pos x="111" y="241"/>
                  </a:cxn>
                  <a:cxn ang="0">
                    <a:pos x="76" y="187"/>
                  </a:cxn>
                  <a:cxn ang="0">
                    <a:pos x="54" y="168"/>
                  </a:cxn>
                </a:cxnLst>
                <a:rect l="0" t="0" r="r" b="b"/>
                <a:pathLst>
                  <a:path w="159" h="305">
                    <a:moveTo>
                      <a:pt x="54" y="168"/>
                    </a:moveTo>
                    <a:lnTo>
                      <a:pt x="9" y="238"/>
                    </a:lnTo>
                    <a:lnTo>
                      <a:pt x="0" y="229"/>
                    </a:lnTo>
                    <a:lnTo>
                      <a:pt x="6" y="200"/>
                    </a:lnTo>
                    <a:lnTo>
                      <a:pt x="51" y="130"/>
                    </a:lnTo>
                    <a:lnTo>
                      <a:pt x="102" y="67"/>
                    </a:lnTo>
                    <a:lnTo>
                      <a:pt x="146" y="0"/>
                    </a:lnTo>
                    <a:lnTo>
                      <a:pt x="152" y="19"/>
                    </a:lnTo>
                    <a:lnTo>
                      <a:pt x="117" y="79"/>
                    </a:lnTo>
                    <a:lnTo>
                      <a:pt x="70" y="143"/>
                    </a:lnTo>
                    <a:lnTo>
                      <a:pt x="108" y="194"/>
                    </a:lnTo>
                    <a:lnTo>
                      <a:pt x="143" y="254"/>
                    </a:lnTo>
                    <a:lnTo>
                      <a:pt x="159" y="305"/>
                    </a:lnTo>
                    <a:lnTo>
                      <a:pt x="111" y="241"/>
                    </a:lnTo>
                    <a:lnTo>
                      <a:pt x="76" y="187"/>
                    </a:lnTo>
                    <a:lnTo>
                      <a:pt x="54" y="168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Freeform 84"/>
              <p:cNvSpPr>
                <a:spLocks/>
              </p:cNvSpPr>
              <p:nvPr/>
            </p:nvSpPr>
            <p:spPr bwMode="gray">
              <a:xfrm>
                <a:off x="4597" y="2432"/>
                <a:ext cx="95" cy="219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111" y="16"/>
                  </a:cxn>
                  <a:cxn ang="0">
                    <a:pos x="54" y="140"/>
                  </a:cxn>
                  <a:cxn ang="0">
                    <a:pos x="16" y="254"/>
                  </a:cxn>
                  <a:cxn ang="0">
                    <a:pos x="0" y="254"/>
                  </a:cxn>
                  <a:cxn ang="0">
                    <a:pos x="0" y="235"/>
                  </a:cxn>
                  <a:cxn ang="0">
                    <a:pos x="38" y="127"/>
                  </a:cxn>
                  <a:cxn ang="0">
                    <a:pos x="83" y="41"/>
                  </a:cxn>
                  <a:cxn ang="0">
                    <a:pos x="99" y="0"/>
                  </a:cxn>
                </a:cxnLst>
                <a:rect l="0" t="0" r="r" b="b"/>
                <a:pathLst>
                  <a:path w="111" h="254">
                    <a:moveTo>
                      <a:pt x="99" y="0"/>
                    </a:moveTo>
                    <a:lnTo>
                      <a:pt x="111" y="16"/>
                    </a:lnTo>
                    <a:lnTo>
                      <a:pt x="54" y="140"/>
                    </a:lnTo>
                    <a:lnTo>
                      <a:pt x="16" y="254"/>
                    </a:lnTo>
                    <a:lnTo>
                      <a:pt x="0" y="254"/>
                    </a:lnTo>
                    <a:lnTo>
                      <a:pt x="0" y="235"/>
                    </a:lnTo>
                    <a:lnTo>
                      <a:pt x="38" y="127"/>
                    </a:lnTo>
                    <a:lnTo>
                      <a:pt x="83" y="41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Freeform 85"/>
              <p:cNvSpPr>
                <a:spLocks/>
              </p:cNvSpPr>
              <p:nvPr/>
            </p:nvSpPr>
            <p:spPr bwMode="gray">
              <a:xfrm>
                <a:off x="4506" y="2312"/>
                <a:ext cx="43" cy="39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9"/>
                  </a:cxn>
                  <a:cxn ang="0">
                    <a:pos x="35" y="104"/>
                  </a:cxn>
                  <a:cxn ang="0">
                    <a:pos x="35" y="114"/>
                  </a:cxn>
                  <a:cxn ang="0">
                    <a:pos x="26" y="284"/>
                  </a:cxn>
                  <a:cxn ang="0">
                    <a:pos x="29" y="443"/>
                  </a:cxn>
                  <a:cxn ang="0">
                    <a:pos x="19" y="458"/>
                  </a:cxn>
                  <a:cxn ang="0">
                    <a:pos x="0" y="449"/>
                  </a:cxn>
                  <a:cxn ang="0">
                    <a:pos x="0" y="347"/>
                  </a:cxn>
                  <a:cxn ang="0">
                    <a:pos x="10" y="173"/>
                  </a:cxn>
                  <a:cxn ang="0">
                    <a:pos x="19" y="41"/>
                  </a:cxn>
                  <a:cxn ang="0">
                    <a:pos x="35" y="0"/>
                  </a:cxn>
                </a:cxnLst>
                <a:rect l="0" t="0" r="r" b="b"/>
                <a:pathLst>
                  <a:path w="48" h="458">
                    <a:moveTo>
                      <a:pt x="35" y="0"/>
                    </a:moveTo>
                    <a:lnTo>
                      <a:pt x="48" y="9"/>
                    </a:lnTo>
                    <a:lnTo>
                      <a:pt x="35" y="104"/>
                    </a:lnTo>
                    <a:lnTo>
                      <a:pt x="35" y="114"/>
                    </a:lnTo>
                    <a:lnTo>
                      <a:pt x="26" y="284"/>
                    </a:lnTo>
                    <a:lnTo>
                      <a:pt x="29" y="443"/>
                    </a:lnTo>
                    <a:lnTo>
                      <a:pt x="19" y="458"/>
                    </a:lnTo>
                    <a:lnTo>
                      <a:pt x="0" y="449"/>
                    </a:lnTo>
                    <a:lnTo>
                      <a:pt x="0" y="347"/>
                    </a:lnTo>
                    <a:lnTo>
                      <a:pt x="10" y="173"/>
                    </a:lnTo>
                    <a:lnTo>
                      <a:pt x="19" y="4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6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" name="Freeform 86"/>
              <p:cNvSpPr>
                <a:spLocks/>
              </p:cNvSpPr>
              <p:nvPr/>
            </p:nvSpPr>
            <p:spPr bwMode="gray">
              <a:xfrm>
                <a:off x="3812" y="1569"/>
                <a:ext cx="1292" cy="1246"/>
              </a:xfrm>
              <a:custGeom>
                <a:avLst/>
                <a:gdLst/>
                <a:ahLst/>
                <a:cxnLst>
                  <a:cxn ang="0">
                    <a:pos x="38" y="276"/>
                  </a:cxn>
                  <a:cxn ang="0">
                    <a:pos x="30" y="492"/>
                  </a:cxn>
                  <a:cxn ang="0">
                    <a:pos x="60" y="706"/>
                  </a:cxn>
                  <a:cxn ang="0">
                    <a:pos x="227" y="824"/>
                  </a:cxn>
                  <a:cxn ang="0">
                    <a:pos x="370" y="936"/>
                  </a:cxn>
                  <a:cxn ang="0">
                    <a:pos x="572" y="1073"/>
                  </a:cxn>
                  <a:cxn ang="0">
                    <a:pos x="717" y="1189"/>
                  </a:cxn>
                  <a:cxn ang="0">
                    <a:pos x="764" y="1206"/>
                  </a:cxn>
                  <a:cxn ang="0">
                    <a:pos x="911" y="1122"/>
                  </a:cxn>
                  <a:cxn ang="0">
                    <a:pos x="1022" y="1070"/>
                  </a:cxn>
                  <a:cxn ang="0">
                    <a:pos x="1136" y="1043"/>
                  </a:cxn>
                  <a:cxn ang="0">
                    <a:pos x="1233" y="1002"/>
                  </a:cxn>
                  <a:cxn ang="0">
                    <a:pos x="1238" y="873"/>
                  </a:cxn>
                  <a:cxn ang="0">
                    <a:pos x="1229" y="685"/>
                  </a:cxn>
                  <a:cxn ang="0">
                    <a:pos x="1233" y="534"/>
                  </a:cxn>
                  <a:cxn ang="0">
                    <a:pos x="1249" y="457"/>
                  </a:cxn>
                  <a:cxn ang="0">
                    <a:pos x="938" y="309"/>
                  </a:cxn>
                  <a:cxn ang="0">
                    <a:pos x="701" y="170"/>
                  </a:cxn>
                  <a:cxn ang="0">
                    <a:pos x="501" y="39"/>
                  </a:cxn>
                  <a:cxn ang="0">
                    <a:pos x="455" y="44"/>
                  </a:cxn>
                  <a:cxn ang="0">
                    <a:pos x="327" y="93"/>
                  </a:cxn>
                  <a:cxn ang="0">
                    <a:pos x="68" y="203"/>
                  </a:cxn>
                  <a:cxn ang="0">
                    <a:pos x="60" y="183"/>
                  </a:cxn>
                  <a:cxn ang="0">
                    <a:pos x="351" y="63"/>
                  </a:cxn>
                  <a:cxn ang="0">
                    <a:pos x="479" y="0"/>
                  </a:cxn>
                  <a:cxn ang="0">
                    <a:pos x="539" y="28"/>
                  </a:cxn>
                  <a:cxn ang="0">
                    <a:pos x="731" y="162"/>
                  </a:cxn>
                  <a:cxn ang="0">
                    <a:pos x="950" y="290"/>
                  </a:cxn>
                  <a:cxn ang="0">
                    <a:pos x="1183" y="391"/>
                  </a:cxn>
                  <a:cxn ang="0">
                    <a:pos x="1292" y="457"/>
                  </a:cxn>
                  <a:cxn ang="0">
                    <a:pos x="1265" y="523"/>
                  </a:cxn>
                  <a:cxn ang="0">
                    <a:pos x="1249" y="762"/>
                  </a:cxn>
                  <a:cxn ang="0">
                    <a:pos x="1262" y="985"/>
                  </a:cxn>
                  <a:cxn ang="0">
                    <a:pos x="1246" y="1032"/>
                  </a:cxn>
                  <a:cxn ang="0">
                    <a:pos x="1080" y="1087"/>
                  </a:cxn>
                  <a:cxn ang="0">
                    <a:pos x="922" y="1133"/>
                  </a:cxn>
                  <a:cxn ang="0">
                    <a:pos x="755" y="1238"/>
                  </a:cxn>
                  <a:cxn ang="0">
                    <a:pos x="706" y="1224"/>
                  </a:cxn>
                  <a:cxn ang="0">
                    <a:pos x="592" y="1111"/>
                  </a:cxn>
                  <a:cxn ang="0">
                    <a:pos x="430" y="1008"/>
                  </a:cxn>
                  <a:cxn ang="0">
                    <a:pos x="284" y="898"/>
                  </a:cxn>
                  <a:cxn ang="0">
                    <a:pos x="164" y="811"/>
                  </a:cxn>
                  <a:cxn ang="0">
                    <a:pos x="16" y="704"/>
                  </a:cxn>
                  <a:cxn ang="0">
                    <a:pos x="8" y="632"/>
                  </a:cxn>
                  <a:cxn ang="0">
                    <a:pos x="11" y="355"/>
                  </a:cxn>
                </a:cxnLst>
                <a:rect l="0" t="0" r="r" b="b"/>
                <a:pathLst>
                  <a:path w="1292" h="1246">
                    <a:moveTo>
                      <a:pt x="28" y="268"/>
                    </a:moveTo>
                    <a:lnTo>
                      <a:pt x="38" y="276"/>
                    </a:lnTo>
                    <a:lnTo>
                      <a:pt x="33" y="484"/>
                    </a:lnTo>
                    <a:lnTo>
                      <a:pt x="30" y="492"/>
                    </a:lnTo>
                    <a:lnTo>
                      <a:pt x="38" y="685"/>
                    </a:lnTo>
                    <a:lnTo>
                      <a:pt x="60" y="706"/>
                    </a:lnTo>
                    <a:lnTo>
                      <a:pt x="137" y="769"/>
                    </a:lnTo>
                    <a:lnTo>
                      <a:pt x="227" y="824"/>
                    </a:lnTo>
                    <a:lnTo>
                      <a:pt x="284" y="871"/>
                    </a:lnTo>
                    <a:lnTo>
                      <a:pt x="370" y="936"/>
                    </a:lnTo>
                    <a:lnTo>
                      <a:pt x="452" y="994"/>
                    </a:lnTo>
                    <a:lnTo>
                      <a:pt x="572" y="1073"/>
                    </a:lnTo>
                    <a:lnTo>
                      <a:pt x="674" y="1145"/>
                    </a:lnTo>
                    <a:lnTo>
                      <a:pt x="717" y="1189"/>
                    </a:lnTo>
                    <a:lnTo>
                      <a:pt x="739" y="1208"/>
                    </a:lnTo>
                    <a:lnTo>
                      <a:pt x="764" y="1206"/>
                    </a:lnTo>
                    <a:lnTo>
                      <a:pt x="821" y="1169"/>
                    </a:lnTo>
                    <a:lnTo>
                      <a:pt x="911" y="1122"/>
                    </a:lnTo>
                    <a:lnTo>
                      <a:pt x="970" y="1087"/>
                    </a:lnTo>
                    <a:lnTo>
                      <a:pt x="1022" y="1070"/>
                    </a:lnTo>
                    <a:lnTo>
                      <a:pt x="1096" y="1057"/>
                    </a:lnTo>
                    <a:lnTo>
                      <a:pt x="1136" y="1043"/>
                    </a:lnTo>
                    <a:lnTo>
                      <a:pt x="1199" y="1021"/>
                    </a:lnTo>
                    <a:lnTo>
                      <a:pt x="1233" y="1002"/>
                    </a:lnTo>
                    <a:lnTo>
                      <a:pt x="1243" y="936"/>
                    </a:lnTo>
                    <a:lnTo>
                      <a:pt x="1238" y="873"/>
                    </a:lnTo>
                    <a:lnTo>
                      <a:pt x="1229" y="778"/>
                    </a:lnTo>
                    <a:lnTo>
                      <a:pt x="1229" y="685"/>
                    </a:lnTo>
                    <a:lnTo>
                      <a:pt x="1233" y="606"/>
                    </a:lnTo>
                    <a:lnTo>
                      <a:pt x="1233" y="534"/>
                    </a:lnTo>
                    <a:lnTo>
                      <a:pt x="1249" y="487"/>
                    </a:lnTo>
                    <a:lnTo>
                      <a:pt x="1249" y="457"/>
                    </a:lnTo>
                    <a:lnTo>
                      <a:pt x="1233" y="437"/>
                    </a:lnTo>
                    <a:lnTo>
                      <a:pt x="938" y="309"/>
                    </a:lnTo>
                    <a:lnTo>
                      <a:pt x="834" y="255"/>
                    </a:lnTo>
                    <a:lnTo>
                      <a:pt x="701" y="170"/>
                    </a:lnTo>
                    <a:lnTo>
                      <a:pt x="588" y="96"/>
                    </a:lnTo>
                    <a:lnTo>
                      <a:pt x="501" y="39"/>
                    </a:lnTo>
                    <a:lnTo>
                      <a:pt x="485" y="33"/>
                    </a:lnTo>
                    <a:lnTo>
                      <a:pt x="455" y="44"/>
                    </a:lnTo>
                    <a:lnTo>
                      <a:pt x="392" y="69"/>
                    </a:lnTo>
                    <a:lnTo>
                      <a:pt x="327" y="93"/>
                    </a:lnTo>
                    <a:lnTo>
                      <a:pt x="265" y="109"/>
                    </a:lnTo>
                    <a:lnTo>
                      <a:pt x="68" y="203"/>
                    </a:lnTo>
                    <a:lnTo>
                      <a:pt x="48" y="195"/>
                    </a:lnTo>
                    <a:lnTo>
                      <a:pt x="60" y="183"/>
                    </a:lnTo>
                    <a:lnTo>
                      <a:pt x="270" y="88"/>
                    </a:lnTo>
                    <a:lnTo>
                      <a:pt x="351" y="63"/>
                    </a:lnTo>
                    <a:lnTo>
                      <a:pt x="416" y="36"/>
                    </a:lnTo>
                    <a:lnTo>
                      <a:pt x="479" y="0"/>
                    </a:lnTo>
                    <a:lnTo>
                      <a:pt x="501" y="3"/>
                    </a:lnTo>
                    <a:lnTo>
                      <a:pt x="539" y="28"/>
                    </a:lnTo>
                    <a:lnTo>
                      <a:pt x="630" y="99"/>
                    </a:lnTo>
                    <a:lnTo>
                      <a:pt x="731" y="162"/>
                    </a:lnTo>
                    <a:lnTo>
                      <a:pt x="848" y="241"/>
                    </a:lnTo>
                    <a:lnTo>
                      <a:pt x="950" y="290"/>
                    </a:lnTo>
                    <a:lnTo>
                      <a:pt x="1057" y="334"/>
                    </a:lnTo>
                    <a:lnTo>
                      <a:pt x="1183" y="391"/>
                    </a:lnTo>
                    <a:lnTo>
                      <a:pt x="1284" y="441"/>
                    </a:lnTo>
                    <a:lnTo>
                      <a:pt x="1292" y="457"/>
                    </a:lnTo>
                    <a:lnTo>
                      <a:pt x="1289" y="465"/>
                    </a:lnTo>
                    <a:lnTo>
                      <a:pt x="1265" y="523"/>
                    </a:lnTo>
                    <a:lnTo>
                      <a:pt x="1254" y="625"/>
                    </a:lnTo>
                    <a:lnTo>
                      <a:pt x="1249" y="762"/>
                    </a:lnTo>
                    <a:lnTo>
                      <a:pt x="1265" y="892"/>
                    </a:lnTo>
                    <a:lnTo>
                      <a:pt x="1262" y="985"/>
                    </a:lnTo>
                    <a:lnTo>
                      <a:pt x="1257" y="1024"/>
                    </a:lnTo>
                    <a:lnTo>
                      <a:pt x="1246" y="1032"/>
                    </a:lnTo>
                    <a:lnTo>
                      <a:pt x="1172" y="1059"/>
                    </a:lnTo>
                    <a:lnTo>
                      <a:pt x="1080" y="1087"/>
                    </a:lnTo>
                    <a:lnTo>
                      <a:pt x="987" y="1106"/>
                    </a:lnTo>
                    <a:lnTo>
                      <a:pt x="922" y="1133"/>
                    </a:lnTo>
                    <a:lnTo>
                      <a:pt x="824" y="1197"/>
                    </a:lnTo>
                    <a:lnTo>
                      <a:pt x="755" y="1238"/>
                    </a:lnTo>
                    <a:lnTo>
                      <a:pt x="731" y="1246"/>
                    </a:lnTo>
                    <a:lnTo>
                      <a:pt x="706" y="1224"/>
                    </a:lnTo>
                    <a:lnTo>
                      <a:pt x="660" y="1169"/>
                    </a:lnTo>
                    <a:lnTo>
                      <a:pt x="592" y="1111"/>
                    </a:lnTo>
                    <a:lnTo>
                      <a:pt x="507" y="1054"/>
                    </a:lnTo>
                    <a:lnTo>
                      <a:pt x="430" y="1008"/>
                    </a:lnTo>
                    <a:lnTo>
                      <a:pt x="356" y="950"/>
                    </a:lnTo>
                    <a:lnTo>
                      <a:pt x="284" y="898"/>
                    </a:lnTo>
                    <a:lnTo>
                      <a:pt x="227" y="848"/>
                    </a:lnTo>
                    <a:lnTo>
                      <a:pt x="164" y="811"/>
                    </a:lnTo>
                    <a:lnTo>
                      <a:pt x="77" y="753"/>
                    </a:lnTo>
                    <a:lnTo>
                      <a:pt x="16" y="704"/>
                    </a:lnTo>
                    <a:lnTo>
                      <a:pt x="0" y="685"/>
                    </a:lnTo>
                    <a:lnTo>
                      <a:pt x="8" y="632"/>
                    </a:lnTo>
                    <a:lnTo>
                      <a:pt x="14" y="476"/>
                    </a:lnTo>
                    <a:lnTo>
                      <a:pt x="11" y="355"/>
                    </a:lnTo>
                    <a:lnTo>
                      <a:pt x="28" y="2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" name="Freeform 87"/>
              <p:cNvSpPr>
                <a:spLocks/>
              </p:cNvSpPr>
              <p:nvPr/>
            </p:nvSpPr>
            <p:spPr bwMode="gray">
              <a:xfrm>
                <a:off x="4319" y="1837"/>
                <a:ext cx="357" cy="226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9"/>
                  </a:cxn>
                  <a:cxn ang="0">
                    <a:pos x="51" y="28"/>
                  </a:cxn>
                  <a:cxn ang="0">
                    <a:pos x="70" y="38"/>
                  </a:cxn>
                  <a:cxn ang="0">
                    <a:pos x="89" y="41"/>
                  </a:cxn>
                  <a:cxn ang="0">
                    <a:pos x="108" y="41"/>
                  </a:cxn>
                  <a:cxn ang="0">
                    <a:pos x="127" y="47"/>
                  </a:cxn>
                  <a:cxn ang="0">
                    <a:pos x="134" y="69"/>
                  </a:cxn>
                  <a:cxn ang="0">
                    <a:pos x="121" y="85"/>
                  </a:cxn>
                  <a:cxn ang="0">
                    <a:pos x="127" y="96"/>
                  </a:cxn>
                  <a:cxn ang="0">
                    <a:pos x="148" y="96"/>
                  </a:cxn>
                  <a:cxn ang="0">
                    <a:pos x="167" y="96"/>
                  </a:cxn>
                  <a:cxn ang="0">
                    <a:pos x="192" y="96"/>
                  </a:cxn>
                  <a:cxn ang="0">
                    <a:pos x="211" y="103"/>
                  </a:cxn>
                  <a:cxn ang="0">
                    <a:pos x="224" y="122"/>
                  </a:cxn>
                  <a:cxn ang="0">
                    <a:pos x="215" y="141"/>
                  </a:cxn>
                  <a:cxn ang="0">
                    <a:pos x="227" y="154"/>
                  </a:cxn>
                  <a:cxn ang="0">
                    <a:pos x="253" y="160"/>
                  </a:cxn>
                  <a:cxn ang="0">
                    <a:pos x="278" y="160"/>
                  </a:cxn>
                  <a:cxn ang="0">
                    <a:pos x="297" y="160"/>
                  </a:cxn>
                  <a:cxn ang="0">
                    <a:pos x="319" y="163"/>
                  </a:cxn>
                  <a:cxn ang="0">
                    <a:pos x="335" y="176"/>
                  </a:cxn>
                  <a:cxn ang="0">
                    <a:pos x="326" y="195"/>
                  </a:cxn>
                  <a:cxn ang="0">
                    <a:pos x="342" y="204"/>
                  </a:cxn>
                  <a:cxn ang="0">
                    <a:pos x="367" y="204"/>
                  </a:cxn>
                  <a:cxn ang="0">
                    <a:pos x="396" y="214"/>
                  </a:cxn>
                  <a:cxn ang="0">
                    <a:pos x="412" y="230"/>
                  </a:cxn>
                  <a:cxn ang="0">
                    <a:pos x="415" y="249"/>
                  </a:cxn>
                  <a:cxn ang="0">
                    <a:pos x="392" y="262"/>
                  </a:cxn>
                  <a:cxn ang="0">
                    <a:pos x="373" y="255"/>
                  </a:cxn>
                  <a:cxn ang="0">
                    <a:pos x="373" y="236"/>
                  </a:cxn>
                  <a:cxn ang="0">
                    <a:pos x="354" y="230"/>
                  </a:cxn>
                  <a:cxn ang="0">
                    <a:pos x="335" y="227"/>
                  </a:cxn>
                  <a:cxn ang="0">
                    <a:pos x="316" y="227"/>
                  </a:cxn>
                  <a:cxn ang="0">
                    <a:pos x="297" y="227"/>
                  </a:cxn>
                  <a:cxn ang="0">
                    <a:pos x="278" y="217"/>
                  </a:cxn>
                  <a:cxn ang="0">
                    <a:pos x="281" y="195"/>
                  </a:cxn>
                  <a:cxn ang="0">
                    <a:pos x="278" y="182"/>
                  </a:cxn>
                  <a:cxn ang="0">
                    <a:pos x="259" y="182"/>
                  </a:cxn>
                  <a:cxn ang="0">
                    <a:pos x="240" y="182"/>
                  </a:cxn>
                  <a:cxn ang="0">
                    <a:pos x="215" y="182"/>
                  </a:cxn>
                  <a:cxn ang="0">
                    <a:pos x="196" y="173"/>
                  </a:cxn>
                  <a:cxn ang="0">
                    <a:pos x="186" y="154"/>
                  </a:cxn>
                  <a:cxn ang="0">
                    <a:pos x="186" y="135"/>
                  </a:cxn>
                  <a:cxn ang="0">
                    <a:pos x="189" y="115"/>
                  </a:cxn>
                  <a:cxn ang="0">
                    <a:pos x="167" y="106"/>
                  </a:cxn>
                  <a:cxn ang="0">
                    <a:pos x="148" y="109"/>
                  </a:cxn>
                  <a:cxn ang="0">
                    <a:pos x="127" y="109"/>
                  </a:cxn>
                  <a:cxn ang="0">
                    <a:pos x="102" y="103"/>
                  </a:cxn>
                  <a:cxn ang="0">
                    <a:pos x="89" y="85"/>
                  </a:cxn>
                  <a:cxn ang="0">
                    <a:pos x="89" y="66"/>
                  </a:cxn>
                  <a:cxn ang="0">
                    <a:pos x="83" y="54"/>
                  </a:cxn>
                  <a:cxn ang="0">
                    <a:pos x="64" y="47"/>
                  </a:cxn>
                  <a:cxn ang="0">
                    <a:pos x="38" y="44"/>
                  </a:cxn>
                  <a:cxn ang="0">
                    <a:pos x="19" y="34"/>
                  </a:cxn>
                  <a:cxn ang="0">
                    <a:pos x="0" y="19"/>
                  </a:cxn>
                  <a:cxn ang="0">
                    <a:pos x="22" y="0"/>
                  </a:cxn>
                </a:cxnLst>
                <a:rect l="0" t="0" r="r" b="b"/>
                <a:pathLst>
                  <a:path w="415" h="262">
                    <a:moveTo>
                      <a:pt x="22" y="0"/>
                    </a:moveTo>
                    <a:lnTo>
                      <a:pt x="35" y="0"/>
                    </a:lnTo>
                    <a:lnTo>
                      <a:pt x="45" y="0"/>
                    </a:lnTo>
                    <a:lnTo>
                      <a:pt x="48" y="9"/>
                    </a:lnTo>
                    <a:lnTo>
                      <a:pt x="54" y="19"/>
                    </a:lnTo>
                    <a:lnTo>
                      <a:pt x="51" y="28"/>
                    </a:lnTo>
                    <a:lnTo>
                      <a:pt x="61" y="34"/>
                    </a:lnTo>
                    <a:lnTo>
                      <a:pt x="70" y="38"/>
                    </a:lnTo>
                    <a:lnTo>
                      <a:pt x="80" y="41"/>
                    </a:lnTo>
                    <a:lnTo>
                      <a:pt x="89" y="41"/>
                    </a:lnTo>
                    <a:lnTo>
                      <a:pt x="99" y="41"/>
                    </a:lnTo>
                    <a:lnTo>
                      <a:pt x="108" y="41"/>
                    </a:lnTo>
                    <a:lnTo>
                      <a:pt x="118" y="44"/>
                    </a:lnTo>
                    <a:lnTo>
                      <a:pt x="127" y="47"/>
                    </a:lnTo>
                    <a:lnTo>
                      <a:pt x="134" y="60"/>
                    </a:lnTo>
                    <a:lnTo>
                      <a:pt x="134" y="69"/>
                    </a:lnTo>
                    <a:lnTo>
                      <a:pt x="121" y="76"/>
                    </a:lnTo>
                    <a:lnTo>
                      <a:pt x="121" y="85"/>
                    </a:lnTo>
                    <a:lnTo>
                      <a:pt x="118" y="93"/>
                    </a:lnTo>
                    <a:lnTo>
                      <a:pt x="127" y="96"/>
                    </a:lnTo>
                    <a:lnTo>
                      <a:pt x="138" y="96"/>
                    </a:lnTo>
                    <a:lnTo>
                      <a:pt x="148" y="96"/>
                    </a:lnTo>
                    <a:lnTo>
                      <a:pt x="157" y="96"/>
                    </a:lnTo>
                    <a:lnTo>
                      <a:pt x="167" y="96"/>
                    </a:lnTo>
                    <a:lnTo>
                      <a:pt x="180" y="96"/>
                    </a:lnTo>
                    <a:lnTo>
                      <a:pt x="192" y="96"/>
                    </a:lnTo>
                    <a:lnTo>
                      <a:pt x="202" y="96"/>
                    </a:lnTo>
                    <a:lnTo>
                      <a:pt x="211" y="103"/>
                    </a:lnTo>
                    <a:lnTo>
                      <a:pt x="221" y="112"/>
                    </a:lnTo>
                    <a:lnTo>
                      <a:pt x="224" y="122"/>
                    </a:lnTo>
                    <a:lnTo>
                      <a:pt x="218" y="131"/>
                    </a:lnTo>
                    <a:lnTo>
                      <a:pt x="215" y="141"/>
                    </a:lnTo>
                    <a:lnTo>
                      <a:pt x="215" y="150"/>
                    </a:lnTo>
                    <a:lnTo>
                      <a:pt x="227" y="154"/>
                    </a:lnTo>
                    <a:lnTo>
                      <a:pt x="237" y="160"/>
                    </a:lnTo>
                    <a:lnTo>
                      <a:pt x="253" y="160"/>
                    </a:lnTo>
                    <a:lnTo>
                      <a:pt x="265" y="160"/>
                    </a:lnTo>
                    <a:lnTo>
                      <a:pt x="278" y="160"/>
                    </a:lnTo>
                    <a:lnTo>
                      <a:pt x="288" y="160"/>
                    </a:lnTo>
                    <a:lnTo>
                      <a:pt x="297" y="160"/>
                    </a:lnTo>
                    <a:lnTo>
                      <a:pt x="310" y="160"/>
                    </a:lnTo>
                    <a:lnTo>
                      <a:pt x="319" y="163"/>
                    </a:lnTo>
                    <a:lnTo>
                      <a:pt x="329" y="166"/>
                    </a:lnTo>
                    <a:lnTo>
                      <a:pt x="335" y="176"/>
                    </a:lnTo>
                    <a:lnTo>
                      <a:pt x="335" y="185"/>
                    </a:lnTo>
                    <a:lnTo>
                      <a:pt x="326" y="195"/>
                    </a:lnTo>
                    <a:lnTo>
                      <a:pt x="329" y="204"/>
                    </a:lnTo>
                    <a:lnTo>
                      <a:pt x="342" y="204"/>
                    </a:lnTo>
                    <a:lnTo>
                      <a:pt x="354" y="204"/>
                    </a:lnTo>
                    <a:lnTo>
                      <a:pt x="367" y="204"/>
                    </a:lnTo>
                    <a:lnTo>
                      <a:pt x="383" y="208"/>
                    </a:lnTo>
                    <a:lnTo>
                      <a:pt x="396" y="214"/>
                    </a:lnTo>
                    <a:lnTo>
                      <a:pt x="405" y="220"/>
                    </a:lnTo>
                    <a:lnTo>
                      <a:pt x="412" y="230"/>
                    </a:lnTo>
                    <a:lnTo>
                      <a:pt x="415" y="239"/>
                    </a:lnTo>
                    <a:lnTo>
                      <a:pt x="415" y="249"/>
                    </a:lnTo>
                    <a:lnTo>
                      <a:pt x="405" y="255"/>
                    </a:lnTo>
                    <a:lnTo>
                      <a:pt x="392" y="262"/>
                    </a:lnTo>
                    <a:lnTo>
                      <a:pt x="383" y="262"/>
                    </a:lnTo>
                    <a:lnTo>
                      <a:pt x="373" y="255"/>
                    </a:lnTo>
                    <a:lnTo>
                      <a:pt x="373" y="246"/>
                    </a:lnTo>
                    <a:lnTo>
                      <a:pt x="373" y="236"/>
                    </a:lnTo>
                    <a:lnTo>
                      <a:pt x="364" y="230"/>
                    </a:lnTo>
                    <a:lnTo>
                      <a:pt x="354" y="230"/>
                    </a:lnTo>
                    <a:lnTo>
                      <a:pt x="345" y="227"/>
                    </a:lnTo>
                    <a:lnTo>
                      <a:pt x="335" y="227"/>
                    </a:lnTo>
                    <a:lnTo>
                      <a:pt x="326" y="227"/>
                    </a:lnTo>
                    <a:lnTo>
                      <a:pt x="316" y="227"/>
                    </a:lnTo>
                    <a:lnTo>
                      <a:pt x="307" y="227"/>
                    </a:lnTo>
                    <a:lnTo>
                      <a:pt x="297" y="227"/>
                    </a:lnTo>
                    <a:lnTo>
                      <a:pt x="288" y="220"/>
                    </a:lnTo>
                    <a:lnTo>
                      <a:pt x="278" y="217"/>
                    </a:lnTo>
                    <a:lnTo>
                      <a:pt x="278" y="204"/>
                    </a:lnTo>
                    <a:lnTo>
                      <a:pt x="281" y="195"/>
                    </a:lnTo>
                    <a:lnTo>
                      <a:pt x="291" y="189"/>
                    </a:lnTo>
                    <a:lnTo>
                      <a:pt x="278" y="182"/>
                    </a:lnTo>
                    <a:lnTo>
                      <a:pt x="269" y="182"/>
                    </a:lnTo>
                    <a:lnTo>
                      <a:pt x="259" y="182"/>
                    </a:lnTo>
                    <a:lnTo>
                      <a:pt x="250" y="182"/>
                    </a:lnTo>
                    <a:lnTo>
                      <a:pt x="240" y="182"/>
                    </a:lnTo>
                    <a:lnTo>
                      <a:pt x="227" y="182"/>
                    </a:lnTo>
                    <a:lnTo>
                      <a:pt x="215" y="182"/>
                    </a:lnTo>
                    <a:lnTo>
                      <a:pt x="205" y="176"/>
                    </a:lnTo>
                    <a:lnTo>
                      <a:pt x="196" y="173"/>
                    </a:lnTo>
                    <a:lnTo>
                      <a:pt x="189" y="163"/>
                    </a:lnTo>
                    <a:lnTo>
                      <a:pt x="186" y="154"/>
                    </a:lnTo>
                    <a:lnTo>
                      <a:pt x="186" y="144"/>
                    </a:lnTo>
                    <a:lnTo>
                      <a:pt x="186" y="135"/>
                    </a:lnTo>
                    <a:lnTo>
                      <a:pt x="186" y="125"/>
                    </a:lnTo>
                    <a:lnTo>
                      <a:pt x="189" y="115"/>
                    </a:lnTo>
                    <a:lnTo>
                      <a:pt x="176" y="109"/>
                    </a:lnTo>
                    <a:lnTo>
                      <a:pt x="167" y="106"/>
                    </a:lnTo>
                    <a:lnTo>
                      <a:pt x="157" y="109"/>
                    </a:lnTo>
                    <a:lnTo>
                      <a:pt x="148" y="109"/>
                    </a:lnTo>
                    <a:lnTo>
                      <a:pt x="137" y="109"/>
                    </a:lnTo>
                    <a:lnTo>
                      <a:pt x="127" y="109"/>
                    </a:lnTo>
                    <a:lnTo>
                      <a:pt x="118" y="109"/>
                    </a:lnTo>
                    <a:lnTo>
                      <a:pt x="102" y="103"/>
                    </a:lnTo>
                    <a:lnTo>
                      <a:pt x="92" y="96"/>
                    </a:lnTo>
                    <a:lnTo>
                      <a:pt x="89" y="85"/>
                    </a:lnTo>
                    <a:lnTo>
                      <a:pt x="89" y="76"/>
                    </a:lnTo>
                    <a:lnTo>
                      <a:pt x="89" y="66"/>
                    </a:lnTo>
                    <a:lnTo>
                      <a:pt x="92" y="57"/>
                    </a:lnTo>
                    <a:lnTo>
                      <a:pt x="83" y="54"/>
                    </a:lnTo>
                    <a:lnTo>
                      <a:pt x="73" y="47"/>
                    </a:lnTo>
                    <a:lnTo>
                      <a:pt x="64" y="47"/>
                    </a:lnTo>
                    <a:lnTo>
                      <a:pt x="48" y="44"/>
                    </a:lnTo>
                    <a:lnTo>
                      <a:pt x="38" y="44"/>
                    </a:lnTo>
                    <a:lnTo>
                      <a:pt x="29" y="44"/>
                    </a:lnTo>
                    <a:lnTo>
                      <a:pt x="19" y="34"/>
                    </a:lnTo>
                    <a:lnTo>
                      <a:pt x="10" y="31"/>
                    </a:lnTo>
                    <a:lnTo>
                      <a:pt x="0" y="19"/>
                    </a:lnTo>
                    <a:lnTo>
                      <a:pt x="0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Freeform 88"/>
              <p:cNvSpPr>
                <a:spLocks/>
              </p:cNvSpPr>
              <p:nvPr/>
            </p:nvSpPr>
            <p:spPr bwMode="gray">
              <a:xfrm>
                <a:off x="4258" y="1873"/>
                <a:ext cx="357" cy="2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9"/>
                  </a:cxn>
                  <a:cxn ang="0">
                    <a:pos x="51" y="28"/>
                  </a:cxn>
                  <a:cxn ang="0">
                    <a:pos x="70" y="38"/>
                  </a:cxn>
                  <a:cxn ang="0">
                    <a:pos x="89" y="41"/>
                  </a:cxn>
                  <a:cxn ang="0">
                    <a:pos x="108" y="41"/>
                  </a:cxn>
                  <a:cxn ang="0">
                    <a:pos x="127" y="47"/>
                  </a:cxn>
                  <a:cxn ang="0">
                    <a:pos x="134" y="70"/>
                  </a:cxn>
                  <a:cxn ang="0">
                    <a:pos x="121" y="86"/>
                  </a:cxn>
                  <a:cxn ang="0">
                    <a:pos x="127" y="97"/>
                  </a:cxn>
                  <a:cxn ang="0">
                    <a:pos x="148" y="97"/>
                  </a:cxn>
                  <a:cxn ang="0">
                    <a:pos x="167" y="97"/>
                  </a:cxn>
                  <a:cxn ang="0">
                    <a:pos x="192" y="97"/>
                  </a:cxn>
                  <a:cxn ang="0">
                    <a:pos x="212" y="103"/>
                  </a:cxn>
                  <a:cxn ang="0">
                    <a:pos x="224" y="122"/>
                  </a:cxn>
                  <a:cxn ang="0">
                    <a:pos x="215" y="141"/>
                  </a:cxn>
                  <a:cxn ang="0">
                    <a:pos x="227" y="154"/>
                  </a:cxn>
                  <a:cxn ang="0">
                    <a:pos x="253" y="160"/>
                  </a:cxn>
                  <a:cxn ang="0">
                    <a:pos x="278" y="160"/>
                  </a:cxn>
                  <a:cxn ang="0">
                    <a:pos x="297" y="160"/>
                  </a:cxn>
                  <a:cxn ang="0">
                    <a:pos x="320" y="163"/>
                  </a:cxn>
                  <a:cxn ang="0">
                    <a:pos x="335" y="176"/>
                  </a:cxn>
                  <a:cxn ang="0">
                    <a:pos x="326" y="195"/>
                  </a:cxn>
                  <a:cxn ang="0">
                    <a:pos x="342" y="205"/>
                  </a:cxn>
                  <a:cxn ang="0">
                    <a:pos x="367" y="205"/>
                  </a:cxn>
                  <a:cxn ang="0">
                    <a:pos x="396" y="214"/>
                  </a:cxn>
                  <a:cxn ang="0">
                    <a:pos x="412" y="230"/>
                  </a:cxn>
                  <a:cxn ang="0">
                    <a:pos x="415" y="249"/>
                  </a:cxn>
                  <a:cxn ang="0">
                    <a:pos x="393" y="262"/>
                  </a:cxn>
                  <a:cxn ang="0">
                    <a:pos x="374" y="255"/>
                  </a:cxn>
                  <a:cxn ang="0">
                    <a:pos x="374" y="236"/>
                  </a:cxn>
                  <a:cxn ang="0">
                    <a:pos x="354" y="230"/>
                  </a:cxn>
                  <a:cxn ang="0">
                    <a:pos x="335" y="227"/>
                  </a:cxn>
                  <a:cxn ang="0">
                    <a:pos x="316" y="227"/>
                  </a:cxn>
                  <a:cxn ang="0">
                    <a:pos x="297" y="227"/>
                  </a:cxn>
                  <a:cxn ang="0">
                    <a:pos x="278" y="217"/>
                  </a:cxn>
                  <a:cxn ang="0">
                    <a:pos x="281" y="195"/>
                  </a:cxn>
                  <a:cxn ang="0">
                    <a:pos x="278" y="182"/>
                  </a:cxn>
                  <a:cxn ang="0">
                    <a:pos x="259" y="182"/>
                  </a:cxn>
                  <a:cxn ang="0">
                    <a:pos x="240" y="182"/>
                  </a:cxn>
                  <a:cxn ang="0">
                    <a:pos x="215" y="182"/>
                  </a:cxn>
                  <a:cxn ang="0">
                    <a:pos x="196" y="173"/>
                  </a:cxn>
                  <a:cxn ang="0">
                    <a:pos x="186" y="154"/>
                  </a:cxn>
                  <a:cxn ang="0">
                    <a:pos x="186" y="135"/>
                  </a:cxn>
                  <a:cxn ang="0">
                    <a:pos x="189" y="116"/>
                  </a:cxn>
                  <a:cxn ang="0">
                    <a:pos x="167" y="106"/>
                  </a:cxn>
                  <a:cxn ang="0">
                    <a:pos x="148" y="109"/>
                  </a:cxn>
                  <a:cxn ang="0">
                    <a:pos x="127" y="109"/>
                  </a:cxn>
                  <a:cxn ang="0">
                    <a:pos x="102" y="103"/>
                  </a:cxn>
                  <a:cxn ang="0">
                    <a:pos x="89" y="86"/>
                  </a:cxn>
                  <a:cxn ang="0">
                    <a:pos x="89" y="67"/>
                  </a:cxn>
                  <a:cxn ang="0">
                    <a:pos x="83" y="54"/>
                  </a:cxn>
                  <a:cxn ang="0">
                    <a:pos x="64" y="47"/>
                  </a:cxn>
                  <a:cxn ang="0">
                    <a:pos x="38" y="44"/>
                  </a:cxn>
                  <a:cxn ang="0">
                    <a:pos x="19" y="35"/>
                  </a:cxn>
                  <a:cxn ang="0">
                    <a:pos x="0" y="19"/>
                  </a:cxn>
                  <a:cxn ang="0">
                    <a:pos x="23" y="0"/>
                  </a:cxn>
                </a:cxnLst>
                <a:rect l="0" t="0" r="r" b="b"/>
                <a:pathLst>
                  <a:path w="415" h="262">
                    <a:moveTo>
                      <a:pt x="23" y="0"/>
                    </a:moveTo>
                    <a:lnTo>
                      <a:pt x="35" y="0"/>
                    </a:lnTo>
                    <a:lnTo>
                      <a:pt x="45" y="0"/>
                    </a:lnTo>
                    <a:lnTo>
                      <a:pt x="48" y="9"/>
                    </a:lnTo>
                    <a:lnTo>
                      <a:pt x="54" y="19"/>
                    </a:lnTo>
                    <a:lnTo>
                      <a:pt x="51" y="28"/>
                    </a:lnTo>
                    <a:lnTo>
                      <a:pt x="61" y="35"/>
                    </a:lnTo>
                    <a:lnTo>
                      <a:pt x="70" y="38"/>
                    </a:lnTo>
                    <a:lnTo>
                      <a:pt x="80" y="41"/>
                    </a:lnTo>
                    <a:lnTo>
                      <a:pt x="89" y="41"/>
                    </a:lnTo>
                    <a:lnTo>
                      <a:pt x="99" y="41"/>
                    </a:lnTo>
                    <a:lnTo>
                      <a:pt x="108" y="41"/>
                    </a:lnTo>
                    <a:lnTo>
                      <a:pt x="118" y="44"/>
                    </a:lnTo>
                    <a:lnTo>
                      <a:pt x="127" y="47"/>
                    </a:lnTo>
                    <a:lnTo>
                      <a:pt x="134" y="60"/>
                    </a:lnTo>
                    <a:lnTo>
                      <a:pt x="134" y="70"/>
                    </a:lnTo>
                    <a:lnTo>
                      <a:pt x="121" y="76"/>
                    </a:lnTo>
                    <a:lnTo>
                      <a:pt x="121" y="86"/>
                    </a:lnTo>
                    <a:lnTo>
                      <a:pt x="118" y="94"/>
                    </a:lnTo>
                    <a:lnTo>
                      <a:pt x="127" y="97"/>
                    </a:lnTo>
                    <a:lnTo>
                      <a:pt x="138" y="97"/>
                    </a:lnTo>
                    <a:lnTo>
                      <a:pt x="148" y="97"/>
                    </a:lnTo>
                    <a:lnTo>
                      <a:pt x="158" y="97"/>
                    </a:lnTo>
                    <a:lnTo>
                      <a:pt x="167" y="97"/>
                    </a:lnTo>
                    <a:lnTo>
                      <a:pt x="180" y="97"/>
                    </a:lnTo>
                    <a:lnTo>
                      <a:pt x="192" y="97"/>
                    </a:lnTo>
                    <a:lnTo>
                      <a:pt x="202" y="97"/>
                    </a:lnTo>
                    <a:lnTo>
                      <a:pt x="212" y="103"/>
                    </a:lnTo>
                    <a:lnTo>
                      <a:pt x="221" y="113"/>
                    </a:lnTo>
                    <a:lnTo>
                      <a:pt x="224" y="122"/>
                    </a:lnTo>
                    <a:lnTo>
                      <a:pt x="218" y="132"/>
                    </a:lnTo>
                    <a:lnTo>
                      <a:pt x="215" y="141"/>
                    </a:lnTo>
                    <a:lnTo>
                      <a:pt x="215" y="151"/>
                    </a:lnTo>
                    <a:lnTo>
                      <a:pt x="227" y="154"/>
                    </a:lnTo>
                    <a:lnTo>
                      <a:pt x="237" y="160"/>
                    </a:lnTo>
                    <a:lnTo>
                      <a:pt x="253" y="160"/>
                    </a:lnTo>
                    <a:lnTo>
                      <a:pt x="266" y="160"/>
                    </a:lnTo>
                    <a:lnTo>
                      <a:pt x="278" y="160"/>
                    </a:lnTo>
                    <a:lnTo>
                      <a:pt x="288" y="160"/>
                    </a:lnTo>
                    <a:lnTo>
                      <a:pt x="297" y="160"/>
                    </a:lnTo>
                    <a:lnTo>
                      <a:pt x="310" y="160"/>
                    </a:lnTo>
                    <a:lnTo>
                      <a:pt x="320" y="163"/>
                    </a:lnTo>
                    <a:lnTo>
                      <a:pt x="329" y="167"/>
                    </a:lnTo>
                    <a:lnTo>
                      <a:pt x="335" y="176"/>
                    </a:lnTo>
                    <a:lnTo>
                      <a:pt x="335" y="186"/>
                    </a:lnTo>
                    <a:lnTo>
                      <a:pt x="326" y="195"/>
                    </a:lnTo>
                    <a:lnTo>
                      <a:pt x="329" y="205"/>
                    </a:lnTo>
                    <a:lnTo>
                      <a:pt x="342" y="205"/>
                    </a:lnTo>
                    <a:lnTo>
                      <a:pt x="354" y="205"/>
                    </a:lnTo>
                    <a:lnTo>
                      <a:pt x="367" y="205"/>
                    </a:lnTo>
                    <a:lnTo>
                      <a:pt x="383" y="208"/>
                    </a:lnTo>
                    <a:lnTo>
                      <a:pt x="396" y="214"/>
                    </a:lnTo>
                    <a:lnTo>
                      <a:pt x="405" y="221"/>
                    </a:lnTo>
                    <a:lnTo>
                      <a:pt x="412" y="230"/>
                    </a:lnTo>
                    <a:lnTo>
                      <a:pt x="415" y="240"/>
                    </a:lnTo>
                    <a:lnTo>
                      <a:pt x="415" y="249"/>
                    </a:lnTo>
                    <a:lnTo>
                      <a:pt x="405" y="255"/>
                    </a:lnTo>
                    <a:lnTo>
                      <a:pt x="393" y="262"/>
                    </a:lnTo>
                    <a:lnTo>
                      <a:pt x="383" y="262"/>
                    </a:lnTo>
                    <a:lnTo>
                      <a:pt x="374" y="255"/>
                    </a:lnTo>
                    <a:lnTo>
                      <a:pt x="374" y="246"/>
                    </a:lnTo>
                    <a:lnTo>
                      <a:pt x="374" y="236"/>
                    </a:lnTo>
                    <a:lnTo>
                      <a:pt x="364" y="230"/>
                    </a:lnTo>
                    <a:lnTo>
                      <a:pt x="354" y="230"/>
                    </a:lnTo>
                    <a:lnTo>
                      <a:pt x="345" y="227"/>
                    </a:lnTo>
                    <a:lnTo>
                      <a:pt x="335" y="227"/>
                    </a:lnTo>
                    <a:lnTo>
                      <a:pt x="326" y="227"/>
                    </a:lnTo>
                    <a:lnTo>
                      <a:pt x="316" y="227"/>
                    </a:lnTo>
                    <a:lnTo>
                      <a:pt x="307" y="227"/>
                    </a:lnTo>
                    <a:lnTo>
                      <a:pt x="297" y="227"/>
                    </a:lnTo>
                    <a:lnTo>
                      <a:pt x="288" y="221"/>
                    </a:lnTo>
                    <a:lnTo>
                      <a:pt x="278" y="217"/>
                    </a:lnTo>
                    <a:lnTo>
                      <a:pt x="278" y="205"/>
                    </a:lnTo>
                    <a:lnTo>
                      <a:pt x="281" y="195"/>
                    </a:lnTo>
                    <a:lnTo>
                      <a:pt x="291" y="189"/>
                    </a:lnTo>
                    <a:lnTo>
                      <a:pt x="278" y="182"/>
                    </a:lnTo>
                    <a:lnTo>
                      <a:pt x="269" y="182"/>
                    </a:lnTo>
                    <a:lnTo>
                      <a:pt x="259" y="182"/>
                    </a:lnTo>
                    <a:lnTo>
                      <a:pt x="250" y="182"/>
                    </a:lnTo>
                    <a:lnTo>
                      <a:pt x="240" y="182"/>
                    </a:lnTo>
                    <a:lnTo>
                      <a:pt x="227" y="182"/>
                    </a:lnTo>
                    <a:lnTo>
                      <a:pt x="215" y="182"/>
                    </a:lnTo>
                    <a:lnTo>
                      <a:pt x="205" y="176"/>
                    </a:lnTo>
                    <a:lnTo>
                      <a:pt x="196" y="173"/>
                    </a:lnTo>
                    <a:lnTo>
                      <a:pt x="189" y="163"/>
                    </a:lnTo>
                    <a:lnTo>
                      <a:pt x="186" y="154"/>
                    </a:lnTo>
                    <a:lnTo>
                      <a:pt x="186" y="144"/>
                    </a:lnTo>
                    <a:lnTo>
                      <a:pt x="186" y="135"/>
                    </a:lnTo>
                    <a:lnTo>
                      <a:pt x="186" y="125"/>
                    </a:lnTo>
                    <a:lnTo>
                      <a:pt x="189" y="116"/>
                    </a:lnTo>
                    <a:lnTo>
                      <a:pt x="177" y="109"/>
                    </a:lnTo>
                    <a:lnTo>
                      <a:pt x="167" y="106"/>
                    </a:lnTo>
                    <a:lnTo>
                      <a:pt x="158" y="109"/>
                    </a:lnTo>
                    <a:lnTo>
                      <a:pt x="148" y="109"/>
                    </a:lnTo>
                    <a:lnTo>
                      <a:pt x="137" y="109"/>
                    </a:lnTo>
                    <a:lnTo>
                      <a:pt x="127" y="109"/>
                    </a:lnTo>
                    <a:lnTo>
                      <a:pt x="118" y="109"/>
                    </a:lnTo>
                    <a:lnTo>
                      <a:pt x="102" y="103"/>
                    </a:lnTo>
                    <a:lnTo>
                      <a:pt x="92" y="97"/>
                    </a:lnTo>
                    <a:lnTo>
                      <a:pt x="89" y="86"/>
                    </a:lnTo>
                    <a:lnTo>
                      <a:pt x="89" y="76"/>
                    </a:lnTo>
                    <a:lnTo>
                      <a:pt x="89" y="67"/>
                    </a:lnTo>
                    <a:lnTo>
                      <a:pt x="92" y="57"/>
                    </a:lnTo>
                    <a:lnTo>
                      <a:pt x="83" y="54"/>
                    </a:lnTo>
                    <a:lnTo>
                      <a:pt x="73" y="47"/>
                    </a:lnTo>
                    <a:lnTo>
                      <a:pt x="64" y="47"/>
                    </a:lnTo>
                    <a:lnTo>
                      <a:pt x="48" y="44"/>
                    </a:lnTo>
                    <a:lnTo>
                      <a:pt x="38" y="44"/>
                    </a:lnTo>
                    <a:lnTo>
                      <a:pt x="29" y="44"/>
                    </a:lnTo>
                    <a:lnTo>
                      <a:pt x="19" y="35"/>
                    </a:lnTo>
                    <a:lnTo>
                      <a:pt x="10" y="32"/>
                    </a:lnTo>
                    <a:lnTo>
                      <a:pt x="0" y="19"/>
                    </a:lnTo>
                    <a:lnTo>
                      <a:pt x="0" y="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Freeform 89"/>
              <p:cNvSpPr>
                <a:spLocks/>
              </p:cNvSpPr>
              <p:nvPr/>
            </p:nvSpPr>
            <p:spPr bwMode="gray">
              <a:xfrm>
                <a:off x="4234" y="1941"/>
                <a:ext cx="131" cy="97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54" y="5"/>
                  </a:cxn>
                  <a:cxn ang="0">
                    <a:pos x="60" y="15"/>
                  </a:cxn>
                  <a:cxn ang="0">
                    <a:pos x="63" y="24"/>
                  </a:cxn>
                  <a:cxn ang="0">
                    <a:pos x="63" y="34"/>
                  </a:cxn>
                  <a:cxn ang="0">
                    <a:pos x="70" y="43"/>
                  </a:cxn>
                  <a:cxn ang="0">
                    <a:pos x="79" y="49"/>
                  </a:cxn>
                  <a:cxn ang="0">
                    <a:pos x="89" y="53"/>
                  </a:cxn>
                  <a:cxn ang="0">
                    <a:pos x="101" y="56"/>
                  </a:cxn>
                  <a:cxn ang="0">
                    <a:pos x="111" y="59"/>
                  </a:cxn>
                  <a:cxn ang="0">
                    <a:pos x="124" y="59"/>
                  </a:cxn>
                  <a:cxn ang="0">
                    <a:pos x="133" y="65"/>
                  </a:cxn>
                  <a:cxn ang="0">
                    <a:pos x="143" y="69"/>
                  </a:cxn>
                  <a:cxn ang="0">
                    <a:pos x="149" y="78"/>
                  </a:cxn>
                  <a:cxn ang="0">
                    <a:pos x="152" y="88"/>
                  </a:cxn>
                  <a:cxn ang="0">
                    <a:pos x="152" y="97"/>
                  </a:cxn>
                  <a:cxn ang="0">
                    <a:pos x="143" y="107"/>
                  </a:cxn>
                  <a:cxn ang="0">
                    <a:pos x="133" y="113"/>
                  </a:cxn>
                  <a:cxn ang="0">
                    <a:pos x="124" y="113"/>
                  </a:cxn>
                  <a:cxn ang="0">
                    <a:pos x="114" y="113"/>
                  </a:cxn>
                  <a:cxn ang="0">
                    <a:pos x="105" y="103"/>
                  </a:cxn>
                  <a:cxn ang="0">
                    <a:pos x="105" y="94"/>
                  </a:cxn>
                  <a:cxn ang="0">
                    <a:pos x="98" y="84"/>
                  </a:cxn>
                  <a:cxn ang="0">
                    <a:pos x="89" y="81"/>
                  </a:cxn>
                  <a:cxn ang="0">
                    <a:pos x="79" y="81"/>
                  </a:cxn>
                  <a:cxn ang="0">
                    <a:pos x="70" y="81"/>
                  </a:cxn>
                  <a:cxn ang="0">
                    <a:pos x="60" y="78"/>
                  </a:cxn>
                  <a:cxn ang="0">
                    <a:pos x="51" y="75"/>
                  </a:cxn>
                  <a:cxn ang="0">
                    <a:pos x="41" y="72"/>
                  </a:cxn>
                  <a:cxn ang="0">
                    <a:pos x="31" y="65"/>
                  </a:cxn>
                  <a:cxn ang="0">
                    <a:pos x="28" y="56"/>
                  </a:cxn>
                  <a:cxn ang="0">
                    <a:pos x="25" y="46"/>
                  </a:cxn>
                  <a:cxn ang="0">
                    <a:pos x="16" y="43"/>
                  </a:cxn>
                  <a:cxn ang="0">
                    <a:pos x="9" y="34"/>
                  </a:cxn>
                  <a:cxn ang="0">
                    <a:pos x="0" y="27"/>
                  </a:cxn>
                  <a:cxn ang="0">
                    <a:pos x="9" y="21"/>
                  </a:cxn>
                  <a:cxn ang="0">
                    <a:pos x="16" y="11"/>
                  </a:cxn>
                  <a:cxn ang="0">
                    <a:pos x="25" y="8"/>
                  </a:cxn>
                  <a:cxn ang="0">
                    <a:pos x="38" y="0"/>
                  </a:cxn>
                </a:cxnLst>
                <a:rect l="0" t="0" r="r" b="b"/>
                <a:pathLst>
                  <a:path w="152" h="113">
                    <a:moveTo>
                      <a:pt x="38" y="0"/>
                    </a:moveTo>
                    <a:lnTo>
                      <a:pt x="54" y="5"/>
                    </a:lnTo>
                    <a:lnTo>
                      <a:pt x="60" y="15"/>
                    </a:lnTo>
                    <a:lnTo>
                      <a:pt x="63" y="24"/>
                    </a:lnTo>
                    <a:lnTo>
                      <a:pt x="63" y="34"/>
                    </a:lnTo>
                    <a:lnTo>
                      <a:pt x="70" y="43"/>
                    </a:lnTo>
                    <a:lnTo>
                      <a:pt x="79" y="49"/>
                    </a:lnTo>
                    <a:lnTo>
                      <a:pt x="89" y="53"/>
                    </a:lnTo>
                    <a:lnTo>
                      <a:pt x="101" y="56"/>
                    </a:lnTo>
                    <a:lnTo>
                      <a:pt x="111" y="59"/>
                    </a:lnTo>
                    <a:lnTo>
                      <a:pt x="124" y="59"/>
                    </a:lnTo>
                    <a:lnTo>
                      <a:pt x="133" y="65"/>
                    </a:lnTo>
                    <a:lnTo>
                      <a:pt x="143" y="69"/>
                    </a:lnTo>
                    <a:lnTo>
                      <a:pt x="149" y="78"/>
                    </a:lnTo>
                    <a:lnTo>
                      <a:pt x="152" y="88"/>
                    </a:lnTo>
                    <a:lnTo>
                      <a:pt x="152" y="97"/>
                    </a:lnTo>
                    <a:lnTo>
                      <a:pt x="143" y="107"/>
                    </a:lnTo>
                    <a:lnTo>
                      <a:pt x="133" y="113"/>
                    </a:lnTo>
                    <a:lnTo>
                      <a:pt x="124" y="113"/>
                    </a:lnTo>
                    <a:lnTo>
                      <a:pt x="114" y="113"/>
                    </a:lnTo>
                    <a:lnTo>
                      <a:pt x="105" y="103"/>
                    </a:lnTo>
                    <a:lnTo>
                      <a:pt x="105" y="94"/>
                    </a:lnTo>
                    <a:lnTo>
                      <a:pt x="98" y="84"/>
                    </a:lnTo>
                    <a:lnTo>
                      <a:pt x="89" y="81"/>
                    </a:lnTo>
                    <a:lnTo>
                      <a:pt x="79" y="81"/>
                    </a:lnTo>
                    <a:lnTo>
                      <a:pt x="70" y="81"/>
                    </a:lnTo>
                    <a:lnTo>
                      <a:pt x="60" y="78"/>
                    </a:lnTo>
                    <a:lnTo>
                      <a:pt x="51" y="75"/>
                    </a:lnTo>
                    <a:lnTo>
                      <a:pt x="41" y="72"/>
                    </a:lnTo>
                    <a:lnTo>
                      <a:pt x="31" y="65"/>
                    </a:lnTo>
                    <a:lnTo>
                      <a:pt x="28" y="56"/>
                    </a:lnTo>
                    <a:lnTo>
                      <a:pt x="25" y="46"/>
                    </a:lnTo>
                    <a:lnTo>
                      <a:pt x="16" y="43"/>
                    </a:lnTo>
                    <a:lnTo>
                      <a:pt x="9" y="34"/>
                    </a:lnTo>
                    <a:lnTo>
                      <a:pt x="0" y="27"/>
                    </a:lnTo>
                    <a:lnTo>
                      <a:pt x="9" y="21"/>
                    </a:lnTo>
                    <a:lnTo>
                      <a:pt x="16" y="11"/>
                    </a:lnTo>
                    <a:lnTo>
                      <a:pt x="25" y="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90"/>
              <p:cNvSpPr>
                <a:spLocks/>
              </p:cNvSpPr>
              <p:nvPr/>
            </p:nvSpPr>
            <p:spPr bwMode="gray">
              <a:xfrm>
                <a:off x="4825" y="1959"/>
                <a:ext cx="140" cy="104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62" y="63"/>
                  </a:cxn>
                  <a:cxn ang="0">
                    <a:pos x="156" y="76"/>
                  </a:cxn>
                  <a:cxn ang="0">
                    <a:pos x="140" y="95"/>
                  </a:cxn>
                  <a:cxn ang="0">
                    <a:pos x="10" y="121"/>
                  </a:cxn>
                  <a:cxn ang="0">
                    <a:pos x="0" y="101"/>
                  </a:cxn>
                  <a:cxn ang="0">
                    <a:pos x="115" y="67"/>
                  </a:cxn>
                  <a:cxn ang="0">
                    <a:pos x="16" y="19"/>
                  </a:cxn>
                  <a:cxn ang="0">
                    <a:pos x="23" y="6"/>
                  </a:cxn>
                  <a:cxn ang="0">
                    <a:pos x="45" y="0"/>
                  </a:cxn>
                </a:cxnLst>
                <a:rect l="0" t="0" r="r" b="b"/>
                <a:pathLst>
                  <a:path w="162" h="121">
                    <a:moveTo>
                      <a:pt x="45" y="0"/>
                    </a:moveTo>
                    <a:lnTo>
                      <a:pt x="162" y="63"/>
                    </a:lnTo>
                    <a:lnTo>
                      <a:pt x="156" y="76"/>
                    </a:lnTo>
                    <a:lnTo>
                      <a:pt x="140" y="95"/>
                    </a:lnTo>
                    <a:lnTo>
                      <a:pt x="10" y="121"/>
                    </a:lnTo>
                    <a:lnTo>
                      <a:pt x="0" y="101"/>
                    </a:lnTo>
                    <a:lnTo>
                      <a:pt x="115" y="67"/>
                    </a:lnTo>
                    <a:lnTo>
                      <a:pt x="16" y="19"/>
                    </a:lnTo>
                    <a:lnTo>
                      <a:pt x="23" y="6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Freeform 91"/>
              <p:cNvSpPr>
                <a:spLocks/>
              </p:cNvSpPr>
              <p:nvPr/>
            </p:nvSpPr>
            <p:spPr bwMode="gray">
              <a:xfrm>
                <a:off x="4776" y="1966"/>
                <a:ext cx="107" cy="91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32" y="14"/>
                  </a:cxn>
                  <a:cxn ang="0">
                    <a:pos x="0" y="24"/>
                  </a:cxn>
                  <a:cxn ang="0">
                    <a:pos x="7" y="40"/>
                  </a:cxn>
                  <a:cxn ang="0">
                    <a:pos x="61" y="106"/>
                  </a:cxn>
                  <a:cxn ang="0">
                    <a:pos x="89" y="97"/>
                  </a:cxn>
                  <a:cxn ang="0">
                    <a:pos x="45" y="33"/>
                  </a:cxn>
                  <a:cxn ang="0">
                    <a:pos x="124" y="17"/>
                  </a:cxn>
                  <a:cxn ang="0">
                    <a:pos x="102" y="0"/>
                  </a:cxn>
                </a:cxnLst>
                <a:rect l="0" t="0" r="r" b="b"/>
                <a:pathLst>
                  <a:path w="124" h="106">
                    <a:moveTo>
                      <a:pt x="102" y="0"/>
                    </a:moveTo>
                    <a:lnTo>
                      <a:pt x="32" y="14"/>
                    </a:lnTo>
                    <a:lnTo>
                      <a:pt x="0" y="24"/>
                    </a:lnTo>
                    <a:lnTo>
                      <a:pt x="7" y="40"/>
                    </a:lnTo>
                    <a:lnTo>
                      <a:pt x="61" y="106"/>
                    </a:lnTo>
                    <a:lnTo>
                      <a:pt x="89" y="97"/>
                    </a:lnTo>
                    <a:lnTo>
                      <a:pt x="45" y="33"/>
                    </a:lnTo>
                    <a:lnTo>
                      <a:pt x="124" y="1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Freeform 92"/>
              <p:cNvSpPr>
                <a:spLocks/>
              </p:cNvSpPr>
              <p:nvPr/>
            </p:nvSpPr>
            <p:spPr bwMode="gray">
              <a:xfrm>
                <a:off x="4272" y="1629"/>
                <a:ext cx="221" cy="148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7"/>
                  </a:cxn>
                  <a:cxn ang="0">
                    <a:pos x="32" y="19"/>
                  </a:cxn>
                  <a:cxn ang="0">
                    <a:pos x="43" y="26"/>
                  </a:cxn>
                  <a:cxn ang="0">
                    <a:pos x="56" y="27"/>
                  </a:cxn>
                  <a:cxn ang="0">
                    <a:pos x="67" y="27"/>
                  </a:cxn>
                  <a:cxn ang="0">
                    <a:pos x="80" y="32"/>
                  </a:cxn>
                  <a:cxn ang="0">
                    <a:pos x="83" y="46"/>
                  </a:cxn>
                  <a:cxn ang="0">
                    <a:pos x="75" y="56"/>
                  </a:cxn>
                  <a:cxn ang="0">
                    <a:pos x="80" y="65"/>
                  </a:cxn>
                  <a:cxn ang="0">
                    <a:pos x="92" y="65"/>
                  </a:cxn>
                  <a:cxn ang="0">
                    <a:pos x="105" y="65"/>
                  </a:cxn>
                  <a:cxn ang="0">
                    <a:pos x="121" y="65"/>
                  </a:cxn>
                  <a:cxn ang="0">
                    <a:pos x="132" y="68"/>
                  </a:cxn>
                  <a:cxn ang="0">
                    <a:pos x="140" y="81"/>
                  </a:cxn>
                  <a:cxn ang="0">
                    <a:pos x="134" y="94"/>
                  </a:cxn>
                  <a:cxn ang="0">
                    <a:pos x="142" y="102"/>
                  </a:cxn>
                  <a:cxn ang="0">
                    <a:pos x="157" y="107"/>
                  </a:cxn>
                  <a:cxn ang="0">
                    <a:pos x="173" y="107"/>
                  </a:cxn>
                  <a:cxn ang="0">
                    <a:pos x="184" y="107"/>
                  </a:cxn>
                  <a:cxn ang="0">
                    <a:pos x="199" y="108"/>
                  </a:cxn>
                  <a:cxn ang="0">
                    <a:pos x="208" y="116"/>
                  </a:cxn>
                  <a:cxn ang="0">
                    <a:pos x="203" y="129"/>
                  </a:cxn>
                  <a:cxn ang="0">
                    <a:pos x="213" y="135"/>
                  </a:cxn>
                  <a:cxn ang="0">
                    <a:pos x="229" y="135"/>
                  </a:cxn>
                  <a:cxn ang="0">
                    <a:pos x="246" y="142"/>
                  </a:cxn>
                  <a:cxn ang="0">
                    <a:pos x="256" y="151"/>
                  </a:cxn>
                  <a:cxn ang="0">
                    <a:pos x="257" y="164"/>
                  </a:cxn>
                  <a:cxn ang="0">
                    <a:pos x="245" y="172"/>
                  </a:cxn>
                  <a:cxn ang="0">
                    <a:pos x="232" y="169"/>
                  </a:cxn>
                  <a:cxn ang="0">
                    <a:pos x="232" y="156"/>
                  </a:cxn>
                  <a:cxn ang="0">
                    <a:pos x="221" y="151"/>
                  </a:cxn>
                  <a:cxn ang="0">
                    <a:pos x="208" y="149"/>
                  </a:cxn>
                  <a:cxn ang="0">
                    <a:pos x="197" y="149"/>
                  </a:cxn>
                  <a:cxn ang="0">
                    <a:pos x="184" y="149"/>
                  </a:cxn>
                  <a:cxn ang="0">
                    <a:pos x="173" y="143"/>
                  </a:cxn>
                  <a:cxn ang="0">
                    <a:pos x="175" y="129"/>
                  </a:cxn>
                  <a:cxn ang="0">
                    <a:pos x="173" y="121"/>
                  </a:cxn>
                  <a:cxn ang="0">
                    <a:pos x="162" y="121"/>
                  </a:cxn>
                  <a:cxn ang="0">
                    <a:pos x="149" y="121"/>
                  </a:cxn>
                  <a:cxn ang="0">
                    <a:pos x="134" y="121"/>
                  </a:cxn>
                  <a:cxn ang="0">
                    <a:pos x="122" y="115"/>
                  </a:cxn>
                  <a:cxn ang="0">
                    <a:pos x="116" y="102"/>
                  </a:cxn>
                  <a:cxn ang="0">
                    <a:pos x="116" y="89"/>
                  </a:cxn>
                  <a:cxn ang="0">
                    <a:pos x="118" y="76"/>
                  </a:cxn>
                  <a:cxn ang="0">
                    <a:pos x="105" y="70"/>
                  </a:cxn>
                  <a:cxn ang="0">
                    <a:pos x="92" y="73"/>
                  </a:cxn>
                  <a:cxn ang="0">
                    <a:pos x="80" y="73"/>
                  </a:cxn>
                  <a:cxn ang="0">
                    <a:pos x="64" y="68"/>
                  </a:cxn>
                  <a:cxn ang="0">
                    <a:pos x="56" y="56"/>
                  </a:cxn>
                  <a:cxn ang="0">
                    <a:pos x="56" y="45"/>
                  </a:cxn>
                  <a:cxn ang="0">
                    <a:pos x="51" y="35"/>
                  </a:cxn>
                  <a:cxn ang="0">
                    <a:pos x="40" y="32"/>
                  </a:cxn>
                  <a:cxn ang="0">
                    <a:pos x="24" y="29"/>
                  </a:cxn>
                  <a:cxn ang="0">
                    <a:pos x="13" y="24"/>
                  </a:cxn>
                  <a:cxn ang="0">
                    <a:pos x="0" y="13"/>
                  </a:cxn>
                  <a:cxn ang="0">
                    <a:pos x="14" y="0"/>
                  </a:cxn>
                </a:cxnLst>
                <a:rect l="0" t="0" r="r" b="b"/>
                <a:pathLst>
                  <a:path w="257" h="172">
                    <a:moveTo>
                      <a:pt x="14" y="0"/>
                    </a:moveTo>
                    <a:lnTo>
                      <a:pt x="22" y="0"/>
                    </a:lnTo>
                    <a:lnTo>
                      <a:pt x="29" y="0"/>
                    </a:lnTo>
                    <a:lnTo>
                      <a:pt x="30" y="7"/>
                    </a:lnTo>
                    <a:lnTo>
                      <a:pt x="34" y="13"/>
                    </a:lnTo>
                    <a:lnTo>
                      <a:pt x="32" y="19"/>
                    </a:lnTo>
                    <a:lnTo>
                      <a:pt x="38" y="24"/>
                    </a:lnTo>
                    <a:lnTo>
                      <a:pt x="43" y="26"/>
                    </a:lnTo>
                    <a:lnTo>
                      <a:pt x="49" y="27"/>
                    </a:lnTo>
                    <a:lnTo>
                      <a:pt x="56" y="27"/>
                    </a:lnTo>
                    <a:lnTo>
                      <a:pt x="62" y="27"/>
                    </a:lnTo>
                    <a:lnTo>
                      <a:pt x="67" y="27"/>
                    </a:lnTo>
                    <a:lnTo>
                      <a:pt x="73" y="29"/>
                    </a:lnTo>
                    <a:lnTo>
                      <a:pt x="80" y="32"/>
                    </a:lnTo>
                    <a:lnTo>
                      <a:pt x="83" y="40"/>
                    </a:lnTo>
                    <a:lnTo>
                      <a:pt x="83" y="46"/>
                    </a:lnTo>
                    <a:lnTo>
                      <a:pt x="75" y="49"/>
                    </a:lnTo>
                    <a:lnTo>
                      <a:pt x="75" y="56"/>
                    </a:lnTo>
                    <a:lnTo>
                      <a:pt x="73" y="62"/>
                    </a:lnTo>
                    <a:lnTo>
                      <a:pt x="80" y="65"/>
                    </a:lnTo>
                    <a:lnTo>
                      <a:pt x="88" y="65"/>
                    </a:lnTo>
                    <a:lnTo>
                      <a:pt x="92" y="65"/>
                    </a:lnTo>
                    <a:lnTo>
                      <a:pt x="99" y="65"/>
                    </a:lnTo>
                    <a:lnTo>
                      <a:pt x="105" y="65"/>
                    </a:lnTo>
                    <a:lnTo>
                      <a:pt x="113" y="65"/>
                    </a:lnTo>
                    <a:lnTo>
                      <a:pt x="121" y="65"/>
                    </a:lnTo>
                    <a:lnTo>
                      <a:pt x="126" y="65"/>
                    </a:lnTo>
                    <a:lnTo>
                      <a:pt x="132" y="68"/>
                    </a:lnTo>
                    <a:lnTo>
                      <a:pt x="138" y="75"/>
                    </a:lnTo>
                    <a:lnTo>
                      <a:pt x="140" y="81"/>
                    </a:lnTo>
                    <a:lnTo>
                      <a:pt x="137" y="88"/>
                    </a:lnTo>
                    <a:lnTo>
                      <a:pt x="134" y="94"/>
                    </a:lnTo>
                    <a:lnTo>
                      <a:pt x="134" y="100"/>
                    </a:lnTo>
                    <a:lnTo>
                      <a:pt x="142" y="102"/>
                    </a:lnTo>
                    <a:lnTo>
                      <a:pt x="148" y="107"/>
                    </a:lnTo>
                    <a:lnTo>
                      <a:pt x="157" y="107"/>
                    </a:lnTo>
                    <a:lnTo>
                      <a:pt x="165" y="107"/>
                    </a:lnTo>
                    <a:lnTo>
                      <a:pt x="173" y="107"/>
                    </a:lnTo>
                    <a:lnTo>
                      <a:pt x="180" y="107"/>
                    </a:lnTo>
                    <a:lnTo>
                      <a:pt x="184" y="107"/>
                    </a:lnTo>
                    <a:lnTo>
                      <a:pt x="192" y="107"/>
                    </a:lnTo>
                    <a:lnTo>
                      <a:pt x="199" y="108"/>
                    </a:lnTo>
                    <a:lnTo>
                      <a:pt x="205" y="110"/>
                    </a:lnTo>
                    <a:lnTo>
                      <a:pt x="208" y="116"/>
                    </a:lnTo>
                    <a:lnTo>
                      <a:pt x="208" y="122"/>
                    </a:lnTo>
                    <a:lnTo>
                      <a:pt x="203" y="129"/>
                    </a:lnTo>
                    <a:lnTo>
                      <a:pt x="205" y="135"/>
                    </a:lnTo>
                    <a:lnTo>
                      <a:pt x="213" y="135"/>
                    </a:lnTo>
                    <a:lnTo>
                      <a:pt x="221" y="135"/>
                    </a:lnTo>
                    <a:lnTo>
                      <a:pt x="229" y="135"/>
                    </a:lnTo>
                    <a:lnTo>
                      <a:pt x="238" y="137"/>
                    </a:lnTo>
                    <a:lnTo>
                      <a:pt x="246" y="142"/>
                    </a:lnTo>
                    <a:lnTo>
                      <a:pt x="251" y="145"/>
                    </a:lnTo>
                    <a:lnTo>
                      <a:pt x="256" y="151"/>
                    </a:lnTo>
                    <a:lnTo>
                      <a:pt x="257" y="157"/>
                    </a:lnTo>
                    <a:lnTo>
                      <a:pt x="257" y="164"/>
                    </a:lnTo>
                    <a:lnTo>
                      <a:pt x="251" y="169"/>
                    </a:lnTo>
                    <a:lnTo>
                      <a:pt x="245" y="172"/>
                    </a:lnTo>
                    <a:lnTo>
                      <a:pt x="238" y="172"/>
                    </a:lnTo>
                    <a:lnTo>
                      <a:pt x="232" y="169"/>
                    </a:lnTo>
                    <a:lnTo>
                      <a:pt x="232" y="162"/>
                    </a:lnTo>
                    <a:lnTo>
                      <a:pt x="232" y="156"/>
                    </a:lnTo>
                    <a:lnTo>
                      <a:pt x="226" y="151"/>
                    </a:lnTo>
                    <a:lnTo>
                      <a:pt x="221" y="151"/>
                    </a:lnTo>
                    <a:lnTo>
                      <a:pt x="215" y="149"/>
                    </a:lnTo>
                    <a:lnTo>
                      <a:pt x="208" y="149"/>
                    </a:lnTo>
                    <a:lnTo>
                      <a:pt x="203" y="149"/>
                    </a:lnTo>
                    <a:lnTo>
                      <a:pt x="197" y="149"/>
                    </a:lnTo>
                    <a:lnTo>
                      <a:pt x="191" y="149"/>
                    </a:lnTo>
                    <a:lnTo>
                      <a:pt x="184" y="149"/>
                    </a:lnTo>
                    <a:lnTo>
                      <a:pt x="180" y="145"/>
                    </a:lnTo>
                    <a:lnTo>
                      <a:pt x="173" y="143"/>
                    </a:lnTo>
                    <a:lnTo>
                      <a:pt x="173" y="135"/>
                    </a:lnTo>
                    <a:lnTo>
                      <a:pt x="175" y="129"/>
                    </a:lnTo>
                    <a:lnTo>
                      <a:pt x="181" y="124"/>
                    </a:lnTo>
                    <a:lnTo>
                      <a:pt x="173" y="121"/>
                    </a:lnTo>
                    <a:lnTo>
                      <a:pt x="167" y="121"/>
                    </a:lnTo>
                    <a:lnTo>
                      <a:pt x="162" y="121"/>
                    </a:lnTo>
                    <a:lnTo>
                      <a:pt x="156" y="121"/>
                    </a:lnTo>
                    <a:lnTo>
                      <a:pt x="149" y="121"/>
                    </a:lnTo>
                    <a:lnTo>
                      <a:pt x="142" y="121"/>
                    </a:lnTo>
                    <a:lnTo>
                      <a:pt x="134" y="121"/>
                    </a:lnTo>
                    <a:lnTo>
                      <a:pt x="129" y="116"/>
                    </a:lnTo>
                    <a:lnTo>
                      <a:pt x="122" y="115"/>
                    </a:lnTo>
                    <a:lnTo>
                      <a:pt x="118" y="108"/>
                    </a:lnTo>
                    <a:lnTo>
                      <a:pt x="116" y="102"/>
                    </a:lnTo>
                    <a:lnTo>
                      <a:pt x="116" y="95"/>
                    </a:lnTo>
                    <a:lnTo>
                      <a:pt x="116" y="89"/>
                    </a:lnTo>
                    <a:lnTo>
                      <a:pt x="116" y="83"/>
                    </a:lnTo>
                    <a:lnTo>
                      <a:pt x="118" y="76"/>
                    </a:lnTo>
                    <a:lnTo>
                      <a:pt x="110" y="73"/>
                    </a:lnTo>
                    <a:lnTo>
                      <a:pt x="105" y="70"/>
                    </a:lnTo>
                    <a:lnTo>
                      <a:pt x="99" y="73"/>
                    </a:lnTo>
                    <a:lnTo>
                      <a:pt x="92" y="73"/>
                    </a:lnTo>
                    <a:lnTo>
                      <a:pt x="84" y="73"/>
                    </a:lnTo>
                    <a:lnTo>
                      <a:pt x="80" y="73"/>
                    </a:lnTo>
                    <a:lnTo>
                      <a:pt x="73" y="73"/>
                    </a:lnTo>
                    <a:lnTo>
                      <a:pt x="64" y="68"/>
                    </a:lnTo>
                    <a:lnTo>
                      <a:pt x="57" y="65"/>
                    </a:lnTo>
                    <a:lnTo>
                      <a:pt x="56" y="56"/>
                    </a:lnTo>
                    <a:lnTo>
                      <a:pt x="56" y="49"/>
                    </a:lnTo>
                    <a:lnTo>
                      <a:pt x="56" y="45"/>
                    </a:lnTo>
                    <a:lnTo>
                      <a:pt x="57" y="38"/>
                    </a:lnTo>
                    <a:lnTo>
                      <a:pt x="51" y="35"/>
                    </a:lnTo>
                    <a:lnTo>
                      <a:pt x="46" y="32"/>
                    </a:lnTo>
                    <a:lnTo>
                      <a:pt x="40" y="32"/>
                    </a:lnTo>
                    <a:lnTo>
                      <a:pt x="30" y="29"/>
                    </a:lnTo>
                    <a:lnTo>
                      <a:pt x="24" y="29"/>
                    </a:lnTo>
                    <a:lnTo>
                      <a:pt x="18" y="29"/>
                    </a:lnTo>
                    <a:lnTo>
                      <a:pt x="13" y="24"/>
                    </a:lnTo>
                    <a:lnTo>
                      <a:pt x="7" y="21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Freeform 93"/>
              <p:cNvSpPr>
                <a:spLocks/>
              </p:cNvSpPr>
              <p:nvPr/>
            </p:nvSpPr>
            <p:spPr bwMode="gray">
              <a:xfrm>
                <a:off x="4215" y="1652"/>
                <a:ext cx="90" cy="7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7" y="4"/>
                  </a:cxn>
                  <a:cxn ang="0">
                    <a:pos x="42" y="11"/>
                  </a:cxn>
                  <a:cxn ang="0">
                    <a:pos x="45" y="19"/>
                  </a:cxn>
                  <a:cxn ang="0">
                    <a:pos x="45" y="25"/>
                  </a:cxn>
                  <a:cxn ang="0">
                    <a:pos x="48" y="33"/>
                  </a:cxn>
                  <a:cxn ang="0">
                    <a:pos x="54" y="38"/>
                  </a:cxn>
                  <a:cxn ang="0">
                    <a:pos x="62" y="39"/>
                  </a:cxn>
                  <a:cxn ang="0">
                    <a:pos x="70" y="42"/>
                  </a:cxn>
                  <a:cxn ang="0">
                    <a:pos x="77" y="44"/>
                  </a:cxn>
                  <a:cxn ang="0">
                    <a:pos x="86" y="44"/>
                  </a:cxn>
                  <a:cxn ang="0">
                    <a:pos x="93" y="49"/>
                  </a:cxn>
                  <a:cxn ang="0">
                    <a:pos x="99" y="52"/>
                  </a:cxn>
                  <a:cxn ang="0">
                    <a:pos x="104" y="58"/>
                  </a:cxn>
                  <a:cxn ang="0">
                    <a:pos x="105" y="66"/>
                  </a:cxn>
                  <a:cxn ang="0">
                    <a:pos x="105" y="73"/>
                  </a:cxn>
                  <a:cxn ang="0">
                    <a:pos x="99" y="81"/>
                  </a:cxn>
                  <a:cxn ang="0">
                    <a:pos x="93" y="85"/>
                  </a:cxn>
                  <a:cxn ang="0">
                    <a:pos x="86" y="85"/>
                  </a:cxn>
                  <a:cxn ang="0">
                    <a:pos x="80" y="85"/>
                  </a:cxn>
                  <a:cxn ang="0">
                    <a:pos x="72" y="77"/>
                  </a:cxn>
                  <a:cxn ang="0">
                    <a:pos x="72" y="71"/>
                  </a:cxn>
                  <a:cxn ang="0">
                    <a:pos x="69" y="63"/>
                  </a:cxn>
                  <a:cxn ang="0">
                    <a:pos x="62" y="62"/>
                  </a:cxn>
                  <a:cxn ang="0">
                    <a:pos x="54" y="62"/>
                  </a:cxn>
                  <a:cxn ang="0">
                    <a:pos x="48" y="62"/>
                  </a:cxn>
                  <a:cxn ang="0">
                    <a:pos x="42" y="58"/>
                  </a:cxn>
                  <a:cxn ang="0">
                    <a:pos x="35" y="57"/>
                  </a:cxn>
                  <a:cxn ang="0">
                    <a:pos x="29" y="54"/>
                  </a:cxn>
                  <a:cxn ang="0">
                    <a:pos x="23" y="49"/>
                  </a:cxn>
                  <a:cxn ang="0">
                    <a:pos x="20" y="42"/>
                  </a:cxn>
                  <a:cxn ang="0">
                    <a:pos x="18" y="35"/>
                  </a:cxn>
                  <a:cxn ang="0">
                    <a:pos x="12" y="33"/>
                  </a:cxn>
                  <a:cxn ang="0">
                    <a:pos x="7" y="25"/>
                  </a:cxn>
                  <a:cxn ang="0">
                    <a:pos x="0" y="20"/>
                  </a:cxn>
                  <a:cxn ang="0">
                    <a:pos x="7" y="15"/>
                  </a:cxn>
                  <a:cxn ang="0">
                    <a:pos x="12" y="9"/>
                  </a:cxn>
                  <a:cxn ang="0">
                    <a:pos x="18" y="6"/>
                  </a:cxn>
                  <a:cxn ang="0">
                    <a:pos x="27" y="0"/>
                  </a:cxn>
                </a:cxnLst>
                <a:rect l="0" t="0" r="r" b="b"/>
                <a:pathLst>
                  <a:path w="105" h="85">
                    <a:moveTo>
                      <a:pt x="27" y="0"/>
                    </a:moveTo>
                    <a:lnTo>
                      <a:pt x="37" y="4"/>
                    </a:lnTo>
                    <a:lnTo>
                      <a:pt x="42" y="11"/>
                    </a:lnTo>
                    <a:lnTo>
                      <a:pt x="45" y="19"/>
                    </a:lnTo>
                    <a:lnTo>
                      <a:pt x="45" y="25"/>
                    </a:lnTo>
                    <a:lnTo>
                      <a:pt x="48" y="33"/>
                    </a:lnTo>
                    <a:lnTo>
                      <a:pt x="54" y="38"/>
                    </a:lnTo>
                    <a:lnTo>
                      <a:pt x="62" y="39"/>
                    </a:lnTo>
                    <a:lnTo>
                      <a:pt x="70" y="42"/>
                    </a:lnTo>
                    <a:lnTo>
                      <a:pt x="77" y="44"/>
                    </a:lnTo>
                    <a:lnTo>
                      <a:pt x="86" y="44"/>
                    </a:lnTo>
                    <a:lnTo>
                      <a:pt x="93" y="49"/>
                    </a:lnTo>
                    <a:lnTo>
                      <a:pt x="99" y="52"/>
                    </a:lnTo>
                    <a:lnTo>
                      <a:pt x="104" y="58"/>
                    </a:lnTo>
                    <a:lnTo>
                      <a:pt x="105" y="66"/>
                    </a:lnTo>
                    <a:lnTo>
                      <a:pt x="105" y="73"/>
                    </a:lnTo>
                    <a:lnTo>
                      <a:pt x="99" y="81"/>
                    </a:lnTo>
                    <a:lnTo>
                      <a:pt x="93" y="85"/>
                    </a:lnTo>
                    <a:lnTo>
                      <a:pt x="86" y="85"/>
                    </a:lnTo>
                    <a:lnTo>
                      <a:pt x="80" y="85"/>
                    </a:lnTo>
                    <a:lnTo>
                      <a:pt x="72" y="77"/>
                    </a:lnTo>
                    <a:lnTo>
                      <a:pt x="72" y="71"/>
                    </a:lnTo>
                    <a:lnTo>
                      <a:pt x="69" y="63"/>
                    </a:lnTo>
                    <a:lnTo>
                      <a:pt x="62" y="62"/>
                    </a:lnTo>
                    <a:lnTo>
                      <a:pt x="54" y="62"/>
                    </a:lnTo>
                    <a:lnTo>
                      <a:pt x="48" y="62"/>
                    </a:lnTo>
                    <a:lnTo>
                      <a:pt x="42" y="58"/>
                    </a:lnTo>
                    <a:lnTo>
                      <a:pt x="35" y="57"/>
                    </a:lnTo>
                    <a:lnTo>
                      <a:pt x="29" y="54"/>
                    </a:lnTo>
                    <a:lnTo>
                      <a:pt x="23" y="49"/>
                    </a:lnTo>
                    <a:lnTo>
                      <a:pt x="20" y="42"/>
                    </a:lnTo>
                    <a:lnTo>
                      <a:pt x="18" y="35"/>
                    </a:lnTo>
                    <a:lnTo>
                      <a:pt x="12" y="33"/>
                    </a:lnTo>
                    <a:lnTo>
                      <a:pt x="7" y="25"/>
                    </a:lnTo>
                    <a:lnTo>
                      <a:pt x="0" y="20"/>
                    </a:lnTo>
                    <a:lnTo>
                      <a:pt x="7" y="15"/>
                    </a:lnTo>
                    <a:lnTo>
                      <a:pt x="12" y="9"/>
                    </a:lnTo>
                    <a:lnTo>
                      <a:pt x="18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25" name="shape11"/>
            <p:cNvCxnSpPr/>
            <p:nvPr/>
          </p:nvCxnSpPr>
          <p:spPr bwMode="gray">
            <a:xfrm>
              <a:off x="6479628" y="3090041"/>
              <a:ext cx="1001110" cy="7646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7" name="shape10"/>
            <p:cNvCxnSpPr/>
            <p:nvPr/>
          </p:nvCxnSpPr>
          <p:spPr bwMode="gray">
            <a:xfrm flipV="1">
              <a:off x="7780283" y="3618186"/>
              <a:ext cx="559676" cy="2916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9" name="shape9"/>
            <p:cNvCxnSpPr/>
            <p:nvPr/>
          </p:nvCxnSpPr>
          <p:spPr bwMode="gray">
            <a:xfrm rot="5400000" flipH="1" flipV="1">
              <a:off x="8083769" y="2967860"/>
              <a:ext cx="780393" cy="157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sp>
          <p:nvSpPr>
            <p:cNvPr id="30" name="shape8"/>
            <p:cNvSpPr txBox="1"/>
            <p:nvPr/>
          </p:nvSpPr>
          <p:spPr bwMode="gray">
            <a:xfrm>
              <a:off x="6662443" y="3413234"/>
              <a:ext cx="292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aseline="0" dirty="0" smtClean="0">
                  <a:solidFill>
                    <a:schemeClr val="bg2"/>
                  </a:solidFill>
                  <a:latin typeface="+mn-lt"/>
                  <a:cs typeface="Courier New" pitchFamily="49" charset="0"/>
                </a:rPr>
                <a:t>L</a:t>
              </a:r>
            </a:p>
          </p:txBody>
        </p:sp>
        <p:sp>
          <p:nvSpPr>
            <p:cNvPr id="31" name="shape7"/>
            <p:cNvSpPr txBox="1"/>
            <p:nvPr/>
          </p:nvSpPr>
          <p:spPr bwMode="gray">
            <a:xfrm>
              <a:off x="7994900" y="3736427"/>
              <a:ext cx="354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aseline="0" dirty="0" smtClean="0">
                  <a:solidFill>
                    <a:schemeClr val="bg2"/>
                  </a:solidFill>
                  <a:latin typeface="+mn-lt"/>
                  <a:cs typeface="Courier New" pitchFamily="49" charset="0"/>
                </a:rPr>
                <a:t>W</a:t>
              </a:r>
            </a:p>
          </p:txBody>
        </p:sp>
        <p:sp>
          <p:nvSpPr>
            <p:cNvPr id="33" name="shape6"/>
            <p:cNvSpPr txBox="1"/>
            <p:nvPr/>
          </p:nvSpPr>
          <p:spPr bwMode="gray">
            <a:xfrm>
              <a:off x="8592207" y="2766848"/>
              <a:ext cx="220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aseline="0" dirty="0" smtClean="0">
                  <a:solidFill>
                    <a:schemeClr val="bg2"/>
                  </a:solidFill>
                  <a:latin typeface="+mn-lt"/>
                  <a:cs typeface="Courier New" pitchFamily="49" charset="0"/>
                </a:rPr>
                <a:t>H</a:t>
              </a:r>
            </a:p>
          </p:txBody>
        </p:sp>
        <p:sp>
          <p:nvSpPr>
            <p:cNvPr id="34" name="shape5"/>
            <p:cNvSpPr/>
            <p:nvPr/>
          </p:nvSpPr>
          <p:spPr bwMode="gray">
            <a:xfrm>
              <a:off x="5454869" y="3602421"/>
              <a:ext cx="165538" cy="204951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shape4"/>
            <p:cNvSpPr txBox="1"/>
            <p:nvPr/>
          </p:nvSpPr>
          <p:spPr bwMode="gray">
            <a:xfrm>
              <a:off x="4183323" y="3586655"/>
              <a:ext cx="11512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aseline="0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var myBox</a:t>
              </a:r>
            </a:p>
          </p:txBody>
        </p:sp>
        <p:cxnSp>
          <p:nvCxnSpPr>
            <p:cNvPr id="37" name="shape3"/>
            <p:cNvCxnSpPr>
              <a:stCxn id="34" idx="3"/>
            </p:cNvCxnSpPr>
            <p:nvPr/>
          </p:nvCxnSpPr>
          <p:spPr bwMode="gray">
            <a:xfrm flipV="1">
              <a:off x="5620407" y="2711669"/>
              <a:ext cx="1103586" cy="99322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39" name="shape2"/>
            <p:cNvGrpSpPr>
              <a:grpSpLocks/>
            </p:cNvGrpSpPr>
            <p:nvPr/>
          </p:nvGrpSpPr>
          <p:grpSpPr bwMode="gray">
            <a:xfrm>
              <a:off x="161977" y="5294012"/>
              <a:ext cx="374650" cy="269875"/>
              <a:chOff x="590" y="209"/>
              <a:chExt cx="236" cy="170"/>
            </a:xfrm>
          </p:grpSpPr>
          <p:sp>
            <p:nvSpPr>
              <p:cNvPr id="40" name="Oval 5"/>
              <p:cNvSpPr>
                <a:spLocks noChangeArrowheads="1"/>
              </p:cNvSpPr>
              <p:nvPr/>
            </p:nvSpPr>
            <p:spPr bwMode="gray">
              <a:xfrm>
                <a:off x="590" y="234"/>
                <a:ext cx="236" cy="145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rgbClr val="000099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000099"/>
                </a:outerShdw>
              </a:effectLst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gray">
              <a:xfrm>
                <a:off x="688" y="335"/>
                <a:ext cx="38" cy="36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0"/>
                  </a:cxn>
                  <a:cxn ang="0">
                    <a:pos x="32" y="4"/>
                  </a:cxn>
                  <a:cxn ang="0">
                    <a:pos x="32" y="4"/>
                  </a:cxn>
                  <a:cxn ang="0">
                    <a:pos x="36" y="10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6" y="26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26" y="36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12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" y="2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10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12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8" h="36">
                    <a:moveTo>
                      <a:pt x="20" y="0"/>
                    </a:moveTo>
                    <a:lnTo>
                      <a:pt x="26" y="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6" y="10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26" y="36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12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0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gray">
              <a:xfrm>
                <a:off x="677" y="216"/>
                <a:ext cx="56" cy="56"/>
              </a:xfrm>
              <a:prstGeom prst="ellipse">
                <a:avLst/>
              </a:prstGeom>
              <a:solidFill>
                <a:srgbClr val="FFFFCC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gray">
              <a:xfrm>
                <a:off x="666" y="209"/>
                <a:ext cx="86" cy="118"/>
              </a:xfrm>
              <a:custGeom>
                <a:avLst/>
                <a:gdLst/>
                <a:ahLst/>
                <a:cxnLst>
                  <a:cxn ang="0">
                    <a:pos x="35" y="118"/>
                  </a:cxn>
                  <a:cxn ang="0">
                    <a:pos x="35" y="112"/>
                  </a:cxn>
                  <a:cxn ang="0">
                    <a:pos x="37" y="100"/>
                  </a:cxn>
                  <a:cxn ang="0">
                    <a:pos x="37" y="92"/>
                  </a:cxn>
                  <a:cxn ang="0">
                    <a:pos x="45" y="72"/>
                  </a:cxn>
                  <a:cxn ang="0">
                    <a:pos x="51" y="60"/>
                  </a:cxn>
                  <a:cxn ang="0">
                    <a:pos x="53" y="52"/>
                  </a:cxn>
                  <a:cxn ang="0">
                    <a:pos x="57" y="36"/>
                  </a:cxn>
                  <a:cxn ang="0">
                    <a:pos x="55" y="24"/>
                  </a:cxn>
                  <a:cxn ang="0">
                    <a:pos x="51" y="16"/>
                  </a:cxn>
                  <a:cxn ang="0">
                    <a:pos x="37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1" y="20"/>
                  </a:cxn>
                  <a:cxn ang="0">
                    <a:pos x="21" y="22"/>
                  </a:cxn>
                  <a:cxn ang="0">
                    <a:pos x="23" y="26"/>
                  </a:cxn>
                  <a:cxn ang="0">
                    <a:pos x="31" y="30"/>
                  </a:cxn>
                  <a:cxn ang="0">
                    <a:pos x="33" y="36"/>
                  </a:cxn>
                  <a:cxn ang="0">
                    <a:pos x="35" y="40"/>
                  </a:cxn>
                  <a:cxn ang="0">
                    <a:pos x="29" y="52"/>
                  </a:cxn>
                  <a:cxn ang="0">
                    <a:pos x="23" y="56"/>
                  </a:cxn>
                  <a:cxn ang="0">
                    <a:pos x="17" y="56"/>
                  </a:cxn>
                  <a:cxn ang="0">
                    <a:pos x="6" y="50"/>
                  </a:cxn>
                  <a:cxn ang="0">
                    <a:pos x="2" y="44"/>
                  </a:cxn>
                  <a:cxn ang="0">
                    <a:pos x="0" y="36"/>
                  </a:cxn>
                  <a:cxn ang="0">
                    <a:pos x="12" y="10"/>
                  </a:cxn>
                  <a:cxn ang="0">
                    <a:pos x="25" y="2"/>
                  </a:cxn>
                  <a:cxn ang="0">
                    <a:pos x="43" y="0"/>
                  </a:cxn>
                  <a:cxn ang="0">
                    <a:pos x="75" y="12"/>
                  </a:cxn>
                  <a:cxn ang="0">
                    <a:pos x="84" y="24"/>
                  </a:cxn>
                  <a:cxn ang="0">
                    <a:pos x="86" y="40"/>
                  </a:cxn>
                  <a:cxn ang="0">
                    <a:pos x="84" y="52"/>
                  </a:cxn>
                  <a:cxn ang="0">
                    <a:pos x="82" y="60"/>
                  </a:cxn>
                  <a:cxn ang="0">
                    <a:pos x="79" y="64"/>
                  </a:cxn>
                  <a:cxn ang="0">
                    <a:pos x="65" y="78"/>
                  </a:cxn>
                  <a:cxn ang="0">
                    <a:pos x="57" y="86"/>
                  </a:cxn>
                  <a:cxn ang="0">
                    <a:pos x="51" y="92"/>
                  </a:cxn>
                  <a:cxn ang="0">
                    <a:pos x="45" y="104"/>
                  </a:cxn>
                  <a:cxn ang="0">
                    <a:pos x="45" y="110"/>
                  </a:cxn>
                  <a:cxn ang="0">
                    <a:pos x="43" y="118"/>
                  </a:cxn>
                </a:cxnLst>
                <a:rect l="0" t="0" r="r" b="b"/>
                <a:pathLst>
                  <a:path w="86" h="118">
                    <a:moveTo>
                      <a:pt x="43" y="118"/>
                    </a:moveTo>
                    <a:lnTo>
                      <a:pt x="35" y="118"/>
                    </a:lnTo>
                    <a:lnTo>
                      <a:pt x="35" y="118"/>
                    </a:lnTo>
                    <a:lnTo>
                      <a:pt x="35" y="112"/>
                    </a:lnTo>
                    <a:lnTo>
                      <a:pt x="35" y="112"/>
                    </a:lnTo>
                    <a:lnTo>
                      <a:pt x="37" y="100"/>
                    </a:lnTo>
                    <a:lnTo>
                      <a:pt x="37" y="92"/>
                    </a:lnTo>
                    <a:lnTo>
                      <a:pt x="37" y="92"/>
                    </a:lnTo>
                    <a:lnTo>
                      <a:pt x="41" y="82"/>
                    </a:lnTo>
                    <a:lnTo>
                      <a:pt x="45" y="72"/>
                    </a:lnTo>
                    <a:lnTo>
                      <a:pt x="45" y="72"/>
                    </a:lnTo>
                    <a:lnTo>
                      <a:pt x="51" y="60"/>
                    </a:lnTo>
                    <a:lnTo>
                      <a:pt x="53" y="52"/>
                    </a:lnTo>
                    <a:lnTo>
                      <a:pt x="53" y="52"/>
                    </a:lnTo>
                    <a:lnTo>
                      <a:pt x="55" y="44"/>
                    </a:lnTo>
                    <a:lnTo>
                      <a:pt x="57" y="36"/>
                    </a:lnTo>
                    <a:lnTo>
                      <a:pt x="57" y="36"/>
                    </a:lnTo>
                    <a:lnTo>
                      <a:pt x="55" y="24"/>
                    </a:lnTo>
                    <a:lnTo>
                      <a:pt x="51" y="16"/>
                    </a:lnTo>
                    <a:lnTo>
                      <a:pt x="51" y="16"/>
                    </a:lnTo>
                    <a:lnTo>
                      <a:pt x="45" y="12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5" y="12"/>
                    </a:lnTo>
                    <a:lnTo>
                      <a:pt x="21" y="16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1" y="22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9" y="28"/>
                    </a:lnTo>
                    <a:lnTo>
                      <a:pt x="31" y="30"/>
                    </a:lnTo>
                    <a:lnTo>
                      <a:pt x="31" y="30"/>
                    </a:lnTo>
                    <a:lnTo>
                      <a:pt x="33" y="36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3" y="46"/>
                    </a:lnTo>
                    <a:lnTo>
                      <a:pt x="29" y="52"/>
                    </a:lnTo>
                    <a:lnTo>
                      <a:pt x="29" y="52"/>
                    </a:lnTo>
                    <a:lnTo>
                      <a:pt x="23" y="56"/>
                    </a:lnTo>
                    <a:lnTo>
                      <a:pt x="17" y="56"/>
                    </a:lnTo>
                    <a:lnTo>
                      <a:pt x="17" y="56"/>
                    </a:lnTo>
                    <a:lnTo>
                      <a:pt x="12" y="54"/>
                    </a:lnTo>
                    <a:lnTo>
                      <a:pt x="6" y="50"/>
                    </a:lnTo>
                    <a:lnTo>
                      <a:pt x="6" y="50"/>
                    </a:lnTo>
                    <a:lnTo>
                      <a:pt x="2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4" y="2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5" y="2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61" y="2"/>
                    </a:lnTo>
                    <a:lnTo>
                      <a:pt x="75" y="12"/>
                    </a:lnTo>
                    <a:lnTo>
                      <a:pt x="75" y="12"/>
                    </a:lnTo>
                    <a:lnTo>
                      <a:pt x="84" y="24"/>
                    </a:lnTo>
                    <a:lnTo>
                      <a:pt x="86" y="40"/>
                    </a:lnTo>
                    <a:lnTo>
                      <a:pt x="86" y="40"/>
                    </a:lnTo>
                    <a:lnTo>
                      <a:pt x="86" y="46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2" y="60"/>
                    </a:lnTo>
                    <a:lnTo>
                      <a:pt x="79" y="64"/>
                    </a:lnTo>
                    <a:lnTo>
                      <a:pt x="79" y="64"/>
                    </a:lnTo>
                    <a:lnTo>
                      <a:pt x="73" y="70"/>
                    </a:lnTo>
                    <a:lnTo>
                      <a:pt x="65" y="78"/>
                    </a:lnTo>
                    <a:lnTo>
                      <a:pt x="65" y="78"/>
                    </a:lnTo>
                    <a:lnTo>
                      <a:pt x="57" y="86"/>
                    </a:lnTo>
                    <a:lnTo>
                      <a:pt x="51" y="92"/>
                    </a:lnTo>
                    <a:lnTo>
                      <a:pt x="51" y="92"/>
                    </a:lnTo>
                    <a:lnTo>
                      <a:pt x="49" y="96"/>
                    </a:lnTo>
                    <a:lnTo>
                      <a:pt x="45" y="104"/>
                    </a:lnTo>
                    <a:lnTo>
                      <a:pt x="45" y="104"/>
                    </a:lnTo>
                    <a:lnTo>
                      <a:pt x="45" y="110"/>
                    </a:lnTo>
                    <a:lnTo>
                      <a:pt x="43" y="118"/>
                    </a:lnTo>
                    <a:lnTo>
                      <a:pt x="43" y="118"/>
                    </a:lnTo>
                    <a:lnTo>
                      <a:pt x="43" y="1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6" name="shape1"/>
            <p:cNvSpPr/>
            <p:nvPr/>
          </p:nvSpPr>
          <p:spPr bwMode="gray">
            <a:xfrm>
              <a:off x="4609322" y="2057400"/>
              <a:ext cx="1548000" cy="523220"/>
            </a:xfrm>
            <a:prstGeom prst="borderCallout2">
              <a:avLst>
                <a:gd name="adj1" fmla="val 15549"/>
                <a:gd name="adj2" fmla="val 104598"/>
                <a:gd name="adj3" fmla="val 11280"/>
                <a:gd name="adj4" fmla="val 145604"/>
                <a:gd name="adj5" fmla="val 19657"/>
                <a:gd name="adj6" fmla="val 16885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</a:rPr>
                <a:t>Exemple d’objet : une boîte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82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309146"/>
          </a:xfrm>
          <a:noFill/>
          <a:ln/>
        </p:spPr>
        <p:txBody>
          <a:bodyPr/>
          <a:lstStyle/>
          <a:p>
            <a:r>
              <a:rPr lang="fr-FR" sz="2400" dirty="0"/>
              <a:t>Déclaration d’une fonction constructeur</a:t>
            </a:r>
            <a:endParaRPr lang="fr-FR" sz="2400" noProof="0" dirty="0" smtClean="0">
              <a:solidFill>
                <a:srgbClr val="FF5050"/>
              </a:solidFill>
            </a:endParaRPr>
          </a:p>
          <a:p>
            <a:pPr lvl="1"/>
            <a:r>
              <a:rPr lang="fr-FR" sz="2000" noProof="0" dirty="0" smtClean="0"/>
              <a:t>Les fonctions qui initialisent de nouveaux objets s’appellent des constructeurs</a:t>
            </a:r>
          </a:p>
          <a:p>
            <a:pPr lvl="2"/>
            <a:r>
              <a:rPr lang="fr-FR" sz="1800" noProof="0" dirty="0" smtClean="0"/>
              <a:t>Notez l’emploi obligatoire du mot-clé </a:t>
            </a:r>
            <a:r>
              <a:rPr lang="fr-FR" sz="1800" noProof="0" dirty="0" err="1" smtClean="0">
                <a:latin typeface="Courier New"/>
                <a:cs typeface="Courier New"/>
              </a:rPr>
              <a:t>this</a:t>
            </a:r>
            <a:r>
              <a:rPr lang="fr-FR" sz="1800" noProof="0" dirty="0" smtClean="0"/>
              <a:t> pour définir les propriétés de l’instance</a:t>
            </a:r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pPr marL="0" indent="0">
              <a:buNone/>
            </a:pPr>
            <a:endParaRPr lang="fr-FR" sz="2400" noProof="0" dirty="0" smtClean="0"/>
          </a:p>
          <a:p>
            <a:pPr marL="0" indent="0">
              <a:buNone/>
            </a:pPr>
            <a:endParaRPr lang="fr-FR" sz="2400" noProof="0" dirty="0" smtClean="0"/>
          </a:p>
          <a:p>
            <a:r>
              <a:rPr lang="fr-FR" sz="2400" noProof="0" dirty="0" smtClean="0"/>
              <a:t>Quels sont les noms des propriétés de l’objet </a:t>
            </a:r>
            <a:r>
              <a:rPr lang="fr-FR" sz="2400" dirty="0">
                <a:latin typeface="Courier New"/>
                <a:cs typeface="Courier New"/>
              </a:rPr>
              <a:t>Box</a:t>
            </a:r>
            <a:r>
              <a:rPr lang="fr-FR" sz="2400" noProof="0" dirty="0" smtClean="0"/>
              <a:t> ?</a:t>
            </a:r>
          </a:p>
          <a:p>
            <a:pPr>
              <a:spcBef>
                <a:spcPts val="1000"/>
              </a:spcBef>
              <a:buNone/>
            </a:pPr>
            <a:r>
              <a:rPr lang="fr-FR" sz="2400" b="0" noProof="0" dirty="0" smtClean="0"/>
              <a:t>	</a:t>
            </a:r>
            <a:r>
              <a:rPr lang="fr-FR" sz="2400" b="0" u="sng" noProof="0" dirty="0" smtClean="0"/>
              <a:t>									</a:t>
            </a:r>
            <a:endParaRPr lang="fr-FR" sz="2400" b="0" noProof="0" dirty="0" smtClean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Créer des instances d’objets avec un constructeur</a:t>
            </a:r>
            <a:endParaRPr lang="fr-FR" noProof="0" dirty="0"/>
          </a:p>
        </p:txBody>
      </p:sp>
      <p:sp>
        <p:nvSpPr>
          <p:cNvPr id="1385476" name="shape2"/>
          <p:cNvSpPr txBox="1">
            <a:spLocks noChangeArrowheads="1"/>
          </p:cNvSpPr>
          <p:nvPr/>
        </p:nvSpPr>
        <p:spPr bwMode="blackWhite">
          <a:xfrm>
            <a:off x="603778" y="2339842"/>
            <a:ext cx="7936444" cy="2800766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function Box() {</a:t>
            </a:r>
          </a:p>
          <a:p>
            <a:pPr algn="l"/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this.width = 3;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this.height = 5;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this.units = "cm";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this.getArea = function() {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return this.width * this.height;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};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}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Use the 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mybox = new Box()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   // Call the constructor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alert(mybox.getArea() + mybox.units);</a:t>
            </a:r>
          </a:p>
        </p:txBody>
      </p:sp>
      <p:grpSp>
        <p:nvGrpSpPr>
          <p:cNvPr id="14" name="shape1"/>
          <p:cNvGrpSpPr>
            <a:grpSpLocks/>
          </p:cNvGrpSpPr>
          <p:nvPr/>
        </p:nvGrpSpPr>
        <p:grpSpPr bwMode="auto">
          <a:xfrm>
            <a:off x="179752" y="5495320"/>
            <a:ext cx="374650" cy="269875"/>
            <a:chOff x="590" y="209"/>
            <a:chExt cx="236" cy="170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blackWhite">
            <a:xfrm>
              <a:off x="590" y="234"/>
              <a:ext cx="236" cy="145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0099"/>
              </a:solidFill>
              <a:round/>
              <a:headEnd/>
              <a:tailEnd/>
            </a:ln>
            <a:effectLst>
              <a:outerShdw dist="35921" dir="2700000" algn="ctr" rotWithShape="0">
                <a:srgbClr val="000099"/>
              </a:outerShdw>
            </a:effec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black">
            <a:xfrm>
              <a:off x="688" y="335"/>
              <a:ext cx="38" cy="3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0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6" y="10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2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38" h="36">
                  <a:moveTo>
                    <a:pt x="20" y="0"/>
                  </a:moveTo>
                  <a:lnTo>
                    <a:pt x="26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2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white">
            <a:xfrm>
              <a:off x="677" y="216"/>
              <a:ext cx="56" cy="56"/>
            </a:xfrm>
            <a:prstGeom prst="ellipse">
              <a:avLst/>
            </a:prstGeom>
            <a:solidFill>
              <a:srgbClr val="FFFFCC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black">
            <a:xfrm>
              <a:off x="666" y="209"/>
              <a:ext cx="86" cy="118"/>
            </a:xfrm>
            <a:custGeom>
              <a:avLst/>
              <a:gdLst/>
              <a:ahLst/>
              <a:cxnLst>
                <a:cxn ang="0">
                  <a:pos x="35" y="118"/>
                </a:cxn>
                <a:cxn ang="0">
                  <a:pos x="35" y="112"/>
                </a:cxn>
                <a:cxn ang="0">
                  <a:pos x="37" y="100"/>
                </a:cxn>
                <a:cxn ang="0">
                  <a:pos x="37" y="92"/>
                </a:cxn>
                <a:cxn ang="0">
                  <a:pos x="45" y="72"/>
                </a:cxn>
                <a:cxn ang="0">
                  <a:pos x="51" y="60"/>
                </a:cxn>
                <a:cxn ang="0">
                  <a:pos x="53" y="52"/>
                </a:cxn>
                <a:cxn ang="0">
                  <a:pos x="57" y="36"/>
                </a:cxn>
                <a:cxn ang="0">
                  <a:pos x="55" y="24"/>
                </a:cxn>
                <a:cxn ang="0">
                  <a:pos x="51" y="16"/>
                </a:cxn>
                <a:cxn ang="0">
                  <a:pos x="37" y="10"/>
                </a:cxn>
                <a:cxn ang="0">
                  <a:pos x="29" y="10"/>
                </a:cxn>
                <a:cxn ang="0">
                  <a:pos x="25" y="12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3" y="26"/>
                </a:cxn>
                <a:cxn ang="0">
                  <a:pos x="31" y="30"/>
                </a:cxn>
                <a:cxn ang="0">
                  <a:pos x="33" y="36"/>
                </a:cxn>
                <a:cxn ang="0">
                  <a:pos x="35" y="40"/>
                </a:cxn>
                <a:cxn ang="0">
                  <a:pos x="29" y="52"/>
                </a:cxn>
                <a:cxn ang="0">
                  <a:pos x="23" y="56"/>
                </a:cxn>
                <a:cxn ang="0">
                  <a:pos x="17" y="56"/>
                </a:cxn>
                <a:cxn ang="0">
                  <a:pos x="6" y="50"/>
                </a:cxn>
                <a:cxn ang="0">
                  <a:pos x="2" y="44"/>
                </a:cxn>
                <a:cxn ang="0">
                  <a:pos x="0" y="36"/>
                </a:cxn>
                <a:cxn ang="0">
                  <a:pos x="12" y="10"/>
                </a:cxn>
                <a:cxn ang="0">
                  <a:pos x="25" y="2"/>
                </a:cxn>
                <a:cxn ang="0">
                  <a:pos x="43" y="0"/>
                </a:cxn>
                <a:cxn ang="0">
                  <a:pos x="75" y="12"/>
                </a:cxn>
                <a:cxn ang="0">
                  <a:pos x="84" y="24"/>
                </a:cxn>
                <a:cxn ang="0">
                  <a:pos x="86" y="40"/>
                </a:cxn>
                <a:cxn ang="0">
                  <a:pos x="84" y="52"/>
                </a:cxn>
                <a:cxn ang="0">
                  <a:pos x="82" y="60"/>
                </a:cxn>
                <a:cxn ang="0">
                  <a:pos x="79" y="64"/>
                </a:cxn>
                <a:cxn ang="0">
                  <a:pos x="65" y="78"/>
                </a:cxn>
                <a:cxn ang="0">
                  <a:pos x="57" y="86"/>
                </a:cxn>
                <a:cxn ang="0">
                  <a:pos x="51" y="92"/>
                </a:cxn>
                <a:cxn ang="0">
                  <a:pos x="45" y="104"/>
                </a:cxn>
                <a:cxn ang="0">
                  <a:pos x="45" y="110"/>
                </a:cxn>
                <a:cxn ang="0">
                  <a:pos x="43" y="118"/>
                </a:cxn>
              </a:cxnLst>
              <a:rect l="0" t="0" r="r" b="b"/>
              <a:pathLst>
                <a:path w="86" h="118">
                  <a:moveTo>
                    <a:pt x="43" y="118"/>
                  </a:moveTo>
                  <a:lnTo>
                    <a:pt x="35" y="118"/>
                  </a:lnTo>
                  <a:lnTo>
                    <a:pt x="35" y="118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7" y="100"/>
                  </a:lnTo>
                  <a:lnTo>
                    <a:pt x="37" y="92"/>
                  </a:lnTo>
                  <a:lnTo>
                    <a:pt x="37" y="92"/>
                  </a:lnTo>
                  <a:lnTo>
                    <a:pt x="41" y="82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51" y="60"/>
                  </a:lnTo>
                  <a:lnTo>
                    <a:pt x="53" y="52"/>
                  </a:lnTo>
                  <a:lnTo>
                    <a:pt x="53" y="52"/>
                  </a:lnTo>
                  <a:lnTo>
                    <a:pt x="55" y="44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5" y="24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5" y="12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9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1" y="16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9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3" y="36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3" y="46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3" y="56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5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5" y="12"/>
                  </a:lnTo>
                  <a:lnTo>
                    <a:pt x="75" y="12"/>
                  </a:lnTo>
                  <a:lnTo>
                    <a:pt x="84" y="24"/>
                  </a:lnTo>
                  <a:lnTo>
                    <a:pt x="86" y="40"/>
                  </a:lnTo>
                  <a:lnTo>
                    <a:pt x="86" y="40"/>
                  </a:lnTo>
                  <a:lnTo>
                    <a:pt x="86" y="46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82" y="60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3" y="70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57" y="86"/>
                  </a:lnTo>
                  <a:lnTo>
                    <a:pt x="51" y="92"/>
                  </a:lnTo>
                  <a:lnTo>
                    <a:pt x="51" y="92"/>
                  </a:lnTo>
                  <a:lnTo>
                    <a:pt x="49" y="96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45" y="110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3" y="11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728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4929555"/>
          </a:xfrm>
          <a:noFill/>
          <a:ln/>
        </p:spPr>
        <p:txBody>
          <a:bodyPr/>
          <a:lstStyle/>
          <a:p>
            <a:r>
              <a:rPr lang="fr-FR" sz="2400" noProof="0" dirty="0" smtClean="0"/>
              <a:t>Les constructeurs acceptent également des arguments</a:t>
            </a:r>
          </a:p>
          <a:p>
            <a:pPr lvl="1"/>
            <a:r>
              <a:rPr lang="fr-FR" sz="2000" noProof="0" dirty="0" smtClean="0"/>
              <a:t>Qui servent à initialiser les propriétés de l’objet</a:t>
            </a:r>
          </a:p>
          <a:p>
            <a:pPr lvl="1"/>
            <a:endParaRPr lang="fr-FR" sz="20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endParaRPr lang="fr-FR" sz="2400" noProof="0" dirty="0" smtClean="0"/>
          </a:p>
          <a:p>
            <a:pPr lvl="1"/>
            <a:endParaRPr lang="fr-FR" sz="2000" noProof="0" dirty="0" smtClean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instances d’objets avec un constructeur</a:t>
            </a:r>
            <a:endParaRPr lang="fr-FR" noProof="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blackWhite">
          <a:xfrm>
            <a:off x="618320" y="1390258"/>
            <a:ext cx="7936444" cy="3785652"/>
          </a:xfrm>
          <a:prstGeom prst="rect">
            <a:avLst/>
          </a:prstGeom>
          <a:noFill/>
          <a:ln w="28575">
            <a:solidFill>
              <a:srgbClr val="8CC8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function Box(w, h, u) {</a:t>
            </a:r>
          </a:p>
          <a:p>
            <a:pPr algn="l"/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this.width = w;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this.height = h;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this.units = u;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this.getArea = function() {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   return this.width * this.height;</a:t>
            </a:r>
          </a:p>
          <a:p>
            <a:pPr algn="l"/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  };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pPr algn="l"/>
            <a:r>
              <a:rPr lang="en-US" sz="1600" baseline="0" dirty="0" smtClean="0">
                <a:solidFill>
                  <a:schemeClr val="bg2"/>
                </a:solidFill>
                <a:latin typeface="Courier New" pitchFamily="49" charset="0"/>
              </a:rPr>
              <a:t>}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Create and use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the 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mybox = new Box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(6, 8, "mm");   // Call the constructor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console.log(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mybox.getArea() + mybox.units)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</a:p>
          <a:p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//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Create and use another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Box object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var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mybox2 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= new Box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(2, 5, "cm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");   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console.log(mybox2.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getArea() + 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mybox2.</a:t>
            </a:r>
            <a:r>
              <a:rPr lang="en-US" sz="1600" dirty="0">
                <a:solidFill>
                  <a:schemeClr val="bg2"/>
                </a:solidFill>
                <a:latin typeface="Courier New" pitchFamily="49" charset="0"/>
              </a:rPr>
              <a:t>units)</a:t>
            </a:r>
            <a:r>
              <a:rPr lang="en-US" sz="1600" dirty="0" smtClean="0">
                <a:solidFill>
                  <a:schemeClr val="bg2"/>
                </a:solidFill>
                <a:latin typeface="Courier New" pitchFamily="49" charset="0"/>
              </a:rPr>
              <a:t>;</a:t>
            </a:r>
            <a:endParaRPr lang="en-US" sz="1600" dirty="0">
              <a:solidFill>
                <a:schemeClr val="bg2"/>
              </a:solidFill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0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279400" y="584200"/>
            <a:ext cx="8599488" cy="5345053"/>
          </a:xfrm>
          <a:noFill/>
          <a:ln/>
        </p:spPr>
        <p:txBody>
          <a:bodyPr/>
          <a:lstStyle/>
          <a:p>
            <a:r>
              <a:rPr lang="fr-FR" sz="2400" dirty="0" smtClean="0"/>
              <a:t>La </a:t>
            </a:r>
            <a:r>
              <a:rPr lang="fr-FR" sz="2400" i="1" dirty="0">
                <a:latin typeface="Century Schoolbook" pitchFamily="18" charset="0"/>
              </a:rPr>
              <a:t>notation littérale d’objet </a:t>
            </a:r>
            <a:r>
              <a:rPr lang="fr-FR" sz="2400" noProof="0" dirty="0" smtClean="0"/>
              <a:t>(</a:t>
            </a:r>
            <a:r>
              <a:rPr lang="fr-FR" sz="2400" noProof="0" dirty="0" err="1" smtClean="0"/>
              <a:t>OLN</a:t>
            </a:r>
            <a:r>
              <a:rPr lang="fr-FR" sz="2400" noProof="0" dirty="0" smtClean="0"/>
              <a:t>, </a:t>
            </a:r>
            <a:r>
              <a:rPr lang="fr-FR" sz="2400" i="1" u="sng" dirty="0">
                <a:latin typeface="Century Schoolbook" pitchFamily="18" charset="0"/>
              </a:rPr>
              <a:t>O</a:t>
            </a:r>
            <a:r>
              <a:rPr lang="fr-FR" sz="2400" i="1" dirty="0">
                <a:latin typeface="Century Schoolbook" pitchFamily="18" charset="0"/>
              </a:rPr>
              <a:t>bject </a:t>
            </a:r>
            <a:r>
              <a:rPr lang="fr-FR" sz="2400" i="1" u="sng" dirty="0" err="1">
                <a:latin typeface="Century Schoolbook" pitchFamily="18" charset="0"/>
              </a:rPr>
              <a:t>L</a:t>
            </a:r>
            <a:r>
              <a:rPr lang="fr-FR" sz="2400" i="1" dirty="0" err="1">
                <a:latin typeface="Century Schoolbook" pitchFamily="18" charset="0"/>
              </a:rPr>
              <a:t>iteral</a:t>
            </a:r>
            <a:r>
              <a:rPr lang="fr-FR" sz="2400" i="1" dirty="0">
                <a:latin typeface="Century Schoolbook" pitchFamily="18" charset="0"/>
              </a:rPr>
              <a:t> </a:t>
            </a:r>
            <a:r>
              <a:rPr lang="fr-FR" sz="2400" i="1" u="sng" dirty="0" smtClean="0">
                <a:latin typeface="Century Schoolbook" pitchFamily="18" charset="0"/>
              </a:rPr>
              <a:t>N</a:t>
            </a:r>
            <a:r>
              <a:rPr lang="fr-FR" sz="2400" i="1" dirty="0" smtClean="0">
                <a:latin typeface="Century Schoolbook" pitchFamily="18" charset="0"/>
              </a:rPr>
              <a:t>otation</a:t>
            </a:r>
            <a:r>
              <a:rPr lang="fr-FR" sz="2400" dirty="0" smtClean="0"/>
              <a:t>) </a:t>
            </a:r>
            <a:r>
              <a:rPr lang="fr-FR" sz="2400" noProof="0" dirty="0" smtClean="0"/>
              <a:t>fournit une alternative à la déclaration d’objets</a:t>
            </a:r>
          </a:p>
          <a:p>
            <a:pPr lvl="1"/>
            <a:r>
              <a:rPr lang="fr-FR" sz="2000" noProof="0" dirty="0" smtClean="0"/>
              <a:t>L’objet est déclaré comme littéral et n’a pas besoin d’être créé avant emploi</a:t>
            </a:r>
          </a:p>
          <a:p>
            <a:pPr lvl="2"/>
            <a:r>
              <a:rPr lang="fr-FR" sz="1800" noProof="0" dirty="0" smtClean="0"/>
              <a:t>Il suffit de référencer la variable pour l’utiliser</a:t>
            </a:r>
          </a:p>
          <a:p>
            <a:pPr lvl="1"/>
            <a:r>
              <a:rPr lang="fr-FR" sz="2000" noProof="0" dirty="0" smtClean="0"/>
              <a:t>Notez comment les propriétés sont référencées dans la fonction</a:t>
            </a:r>
          </a:p>
          <a:p>
            <a:pPr lvl="2"/>
            <a:endParaRPr lang="fr-FR" sz="1800" noProof="0" dirty="0" smtClean="0"/>
          </a:p>
          <a:p>
            <a:pPr lvl="2"/>
            <a:endParaRPr lang="fr-FR" sz="1800" noProof="0" dirty="0" smtClean="0"/>
          </a:p>
          <a:p>
            <a:endParaRPr lang="fr-FR" sz="2400" noProof="0" dirty="0" smtClean="0"/>
          </a:p>
          <a:p>
            <a:pPr lvl="2"/>
            <a:endParaRPr lang="fr-FR" sz="1800" noProof="0" dirty="0" smtClean="0"/>
          </a:p>
          <a:p>
            <a:pPr lvl="2"/>
            <a:endParaRPr lang="fr-FR" sz="1800" noProof="0" dirty="0" smtClean="0"/>
          </a:p>
          <a:p>
            <a:pPr marL="800100" lvl="2" indent="0">
              <a:buNone/>
            </a:pPr>
            <a:endParaRPr lang="fr-FR" sz="1800" noProof="0" dirty="0" smtClean="0"/>
          </a:p>
          <a:p>
            <a:pPr lvl="2"/>
            <a:endParaRPr lang="fr-FR" sz="1800" noProof="0" dirty="0" smtClean="0"/>
          </a:p>
          <a:p>
            <a:pPr lvl="2"/>
            <a:endParaRPr lang="fr-FR" sz="1800" noProof="0" dirty="0" smtClean="0"/>
          </a:p>
          <a:p>
            <a:pPr lvl="2"/>
            <a:endParaRPr lang="fr-FR" sz="1800" noProof="0" dirty="0" smtClean="0"/>
          </a:p>
          <a:p>
            <a:pPr marL="0" indent="0">
              <a:buNone/>
            </a:pPr>
            <a:endParaRPr lang="fr-FR" sz="2400" noProof="0" dirty="0" smtClean="0"/>
          </a:p>
        </p:txBody>
      </p:sp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Déclarer des objets avec la notation littérale</a:t>
            </a:r>
            <a:endParaRPr lang="fr-FR" noProof="0" dirty="0"/>
          </a:p>
        </p:txBody>
      </p:sp>
      <p:grpSp>
        <p:nvGrpSpPr>
          <p:cNvPr id="3" name="Group 2"/>
          <p:cNvGrpSpPr/>
          <p:nvPr/>
        </p:nvGrpSpPr>
        <p:grpSpPr>
          <a:xfrm>
            <a:off x="1007427" y="2800526"/>
            <a:ext cx="7522619" cy="3551771"/>
            <a:chOff x="1007427" y="3532046"/>
            <a:chExt cx="7522619" cy="3551771"/>
          </a:xfrm>
        </p:grpSpPr>
        <p:sp>
          <p:nvSpPr>
            <p:cNvPr id="1385477" name="shape3"/>
            <p:cNvSpPr txBox="1">
              <a:spLocks noChangeArrowheads="1"/>
            </p:cNvSpPr>
            <p:nvPr/>
          </p:nvSpPr>
          <p:spPr bwMode="blackWhite">
            <a:xfrm>
              <a:off x="1007427" y="3944496"/>
              <a:ext cx="6734175" cy="3139321"/>
            </a:xfrm>
            <a:prstGeom prst="rect">
              <a:avLst/>
            </a:prstGeom>
            <a:noFill/>
            <a:ln w="28575">
              <a:solidFill>
                <a:srgbClr val="8CC8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1800" dirty="0">
                  <a:latin typeface="Courier New" pitchFamily="49" charset="0"/>
                </a:rPr>
                <a:t>  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// Define the Box object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b="1" dirty="0">
                  <a:solidFill>
                    <a:schemeClr val="bg2"/>
                  </a:solidFill>
                  <a:latin typeface="Courier New" pitchFamily="49" charset="0"/>
                </a:rPr>
                <a:t>var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Box =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 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width: 3,</a:t>
              </a:r>
            </a:p>
            <a:p>
              <a:pPr algn="l"/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 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height: 5,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units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: "cm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",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getArea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: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function() {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   return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this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.width *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this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.height;</a:t>
              </a: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 }</a:t>
              </a:r>
              <a:endParaRPr lang="en-US" sz="1800" dirty="0">
                <a:solidFill>
                  <a:schemeClr val="bg2"/>
                </a:solidFill>
                <a:latin typeface="Courier New" pitchFamily="49" charset="0"/>
              </a:endParaRPr>
            </a:p>
            <a:p>
              <a:pPr algn="l"/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b="1" dirty="0" smtClean="0">
                  <a:solidFill>
                    <a:schemeClr val="bg2"/>
                  </a:solidFill>
                  <a:latin typeface="Courier New" pitchFamily="49" charset="0"/>
                </a:rPr>
                <a:t>}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;</a:t>
              </a:r>
            </a:p>
            <a:p>
              <a:pPr algn="l"/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>// Use the Box </a:t>
              </a: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object </a:t>
              </a:r>
              <a: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  <a:t/>
              </a:r>
              <a:br>
                <a:rPr lang="en-US" sz="1800" dirty="0">
                  <a:solidFill>
                    <a:schemeClr val="bg2"/>
                  </a:solidFill>
                  <a:latin typeface="Courier New" pitchFamily="49" charset="0"/>
                </a:rPr>
              </a:br>
              <a:r>
                <a:rPr lang="en-US" sz="1800" dirty="0" smtClean="0">
                  <a:solidFill>
                    <a:schemeClr val="bg2"/>
                  </a:solidFill>
                  <a:latin typeface="Courier New" pitchFamily="49" charset="0"/>
                </a:rPr>
                <a:t>   alert(Box.getArea() + Box.units);</a:t>
              </a:r>
            </a:p>
          </p:txBody>
        </p:sp>
        <p:sp>
          <p:nvSpPr>
            <p:cNvPr id="2" name="shape2"/>
            <p:cNvSpPr/>
            <p:nvPr/>
          </p:nvSpPr>
          <p:spPr bwMode="auto">
            <a:xfrm>
              <a:off x="6493565" y="3532046"/>
              <a:ext cx="2036481" cy="578882"/>
            </a:xfrm>
            <a:prstGeom prst="wedgeRoundRectCallout">
              <a:avLst>
                <a:gd name="adj1" fmla="val -102922"/>
                <a:gd name="adj2" fmla="val 165517"/>
                <a:gd name="adj3" fmla="val 16667"/>
              </a:avLst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Que se passerait-il si </a:t>
              </a:r>
              <a:r>
                <a:rPr kumimoji="0" lang="fr-FR" sz="1400" b="0" i="0" u="none" strike="noStrike" cap="none" normalizeH="0" baseline="0" dirty="0" err="1" smtClean="0">
                  <a:ln>
                    <a:noFill/>
                  </a:ln>
                  <a:solidFill>
                    <a:schemeClr val="bg2"/>
                  </a:solidFill>
                  <a:effectLst/>
                  <a:latin typeface="Courier New"/>
                  <a:cs typeface="Courier New"/>
                </a:rPr>
                <a:t>this</a:t>
              </a:r>
              <a:r>
                <a:rPr kumimoji="0" lang="fr-FR" sz="1400" b="0" i="0" u="none" strike="noStrike" cap="none" normalizeH="0" baseline="0" dirty="0" smtClean="0">
                  <a:ln>
                    <a:noFill/>
                  </a:ln>
                  <a:solidFill>
                    <a:schemeClr val="bg2"/>
                  </a:solidFill>
                  <a:effectLst/>
                </a:rPr>
                <a:t> était omis 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3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4991110"/>
          </a:xfrm>
        </p:spPr>
        <p:txBody>
          <a:bodyPr/>
          <a:lstStyle/>
          <a:p>
            <a:r>
              <a:rPr lang="fr-FR" sz="2000" noProof="0" dirty="0" smtClean="0"/>
              <a:t>On peut aussi définir des fonctions à appeler immédiatement</a:t>
            </a:r>
          </a:p>
          <a:p>
            <a:endParaRPr lang="fr-FR" sz="2000" noProof="0" dirty="0" smtClean="0"/>
          </a:p>
          <a:p>
            <a:endParaRPr lang="fr-FR" sz="2000" noProof="0" dirty="0" smtClean="0"/>
          </a:p>
          <a:p>
            <a:r>
              <a:rPr lang="fr-FR" sz="2000" noProof="0" dirty="0" smtClean="0"/>
              <a:t>Comme la fonction est appelée immédiatement, elle n’a même pas besoin d’un nom</a:t>
            </a:r>
          </a:p>
          <a:p>
            <a:pPr lvl="1"/>
            <a:r>
              <a:rPr lang="fr-FR" sz="1800" noProof="0" dirty="0" smtClean="0"/>
              <a:t>On peut définir et appeler la fonction comme une </a:t>
            </a:r>
            <a:r>
              <a:rPr lang="fr-FR" sz="1800" noProof="0" dirty="0" err="1" smtClean="0"/>
              <a:t>IIFE</a:t>
            </a:r>
            <a:r>
              <a:rPr lang="fr-FR" sz="1800" noProof="0" dirty="0" smtClean="0"/>
              <a:t> anonyme</a:t>
            </a:r>
          </a:p>
          <a:p>
            <a:pPr lvl="2"/>
            <a:r>
              <a:rPr lang="fr-FR" sz="1600" noProof="0" dirty="0" smtClean="0"/>
              <a:t>Aucune propriété n’a été ajoutée à l’objet global</a:t>
            </a:r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endParaRPr lang="fr-FR" sz="1800" noProof="0" dirty="0" smtClean="0"/>
          </a:p>
          <a:p>
            <a:pPr lvl="1"/>
            <a:r>
              <a:rPr lang="fr-FR" sz="1800" noProof="0" dirty="0" smtClean="0"/>
              <a:t>Notez les parenthèses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1800" noProof="0" dirty="0" smtClean="0"/>
              <a:t> supplémentaires autour de la fonction</a:t>
            </a:r>
          </a:p>
          <a:p>
            <a:pPr lvl="2"/>
            <a:r>
              <a:rPr lang="fr-FR" sz="1600" noProof="0" dirty="0" smtClean="0"/>
              <a:t>Elles sont nécessaires, ou JavaScript va analyser le mot-clé </a:t>
            </a:r>
            <a:r>
              <a:rPr lang="fr-FR" sz="1600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600" noProof="0" dirty="0" smtClean="0"/>
              <a:t> comme une instruction de fonction et non comme une expression</a:t>
            </a:r>
            <a:br>
              <a:rPr lang="fr-FR" sz="1600" noProof="0" dirty="0" smtClean="0"/>
            </a:br>
            <a:r>
              <a:rPr lang="fr-FR" sz="1600" noProof="0" dirty="0" smtClean="0"/>
              <a:t>de fonction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IIFE</a:t>
            </a:r>
            <a:r>
              <a:rPr lang="fr-FR" dirty="0"/>
              <a:t> (</a:t>
            </a:r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dirty="0" err="1"/>
              <a:t>Invoked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Expressions)</a:t>
            </a:r>
            <a:endParaRPr lang="fr-FR" noProof="0" dirty="0"/>
          </a:p>
        </p:txBody>
      </p:sp>
      <p:sp>
        <p:nvSpPr>
          <p:cNvPr id="4" name="shape2"/>
          <p:cNvSpPr txBox="1"/>
          <p:nvPr/>
        </p:nvSpPr>
        <p:spPr>
          <a:xfrm>
            <a:off x="2634620" y="980728"/>
            <a:ext cx="3874761" cy="830997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init = function()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Do Something Here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()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shape1"/>
          <p:cNvSpPr txBox="1"/>
          <p:nvPr/>
        </p:nvSpPr>
        <p:spPr>
          <a:xfrm>
            <a:off x="2634620" y="3284984"/>
            <a:ext cx="3874761" cy="830997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/>
                <a:cs typeface="Courier New"/>
              </a:rPr>
              <a:t>(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function()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Do Something Here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}()</a:t>
            </a:r>
            <a:r>
              <a:rPr lang="en-US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)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60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71076"/>
            <a:ext cx="8599488" cy="2616101"/>
          </a:xfrm>
        </p:spPr>
        <p:txBody>
          <a:bodyPr/>
          <a:lstStyle/>
          <a:p>
            <a:r>
              <a:rPr lang="fr-FR" sz="2000" noProof="0" dirty="0" smtClean="0"/>
              <a:t>JavaScript ne vérifie pas le type des paramètres des fonctions</a:t>
            </a:r>
          </a:p>
          <a:p>
            <a:pPr lvl="1"/>
            <a:r>
              <a:rPr lang="fr-FR" sz="1800" noProof="0" dirty="0" smtClean="0"/>
              <a:t>Ni même le nombre d’arguments transmis à une fonction</a:t>
            </a:r>
          </a:p>
          <a:p>
            <a:pPr lvl="1"/>
            <a:r>
              <a:rPr lang="fr-FR" sz="1800" noProof="0" dirty="0" smtClean="0"/>
              <a:t>Les fonctions pourraient être appelées avec plus ou moins d’arguments</a:t>
            </a:r>
            <a:br>
              <a:rPr lang="fr-FR" sz="1800" noProof="0" dirty="0" smtClean="0"/>
            </a:br>
            <a:r>
              <a:rPr lang="fr-FR" sz="1800" noProof="0" dirty="0" smtClean="0"/>
              <a:t>que prévu</a:t>
            </a:r>
          </a:p>
          <a:p>
            <a:pPr>
              <a:spcBef>
                <a:spcPts val="1000"/>
              </a:spcBef>
            </a:pPr>
            <a:r>
              <a:rPr lang="fr-FR" sz="2000" noProof="0" dirty="0" smtClean="0"/>
              <a:t>Si trop d’arguments sont transmis à une fonction</a:t>
            </a:r>
          </a:p>
          <a:p>
            <a:pPr lvl="1"/>
            <a:r>
              <a:rPr lang="fr-FR" sz="1800" noProof="0" dirty="0" smtClean="0"/>
              <a:t>Les valeurs des arguments en trop sont évaluées à </a:t>
            </a:r>
            <a:r>
              <a:rPr lang="fr-FR" sz="1800" kern="1200" dirty="0" err="1">
                <a:solidFill>
                  <a:schemeClr val="bg2"/>
                </a:solidFill>
                <a:latin typeface="Courier New"/>
                <a:ea typeface="+mn-ea"/>
                <a:cs typeface="Courier New"/>
              </a:rPr>
              <a:t>undefined</a:t>
            </a:r>
            <a:endParaRPr lang="fr-FR" sz="1200" kern="1200" dirty="0">
              <a:solidFill>
                <a:schemeClr val="bg2"/>
              </a:solidFill>
              <a:latin typeface="Courier New"/>
              <a:ea typeface="+mn-ea"/>
              <a:cs typeface="Courier New"/>
            </a:endParaRPr>
          </a:p>
          <a:p>
            <a:pPr lvl="2"/>
            <a:r>
              <a:rPr lang="fr-FR" sz="1600" noProof="0" dirty="0" smtClean="0"/>
              <a:t>Mais aucune erreur n’est générée</a:t>
            </a:r>
          </a:p>
          <a:p>
            <a:pPr lvl="2"/>
            <a:r>
              <a:rPr lang="fr-FR" sz="1600" noProof="0" dirty="0" smtClean="0"/>
              <a:t>On peut définir des valeurs par défaut pour les arguments omis</a:t>
            </a:r>
            <a:endParaRPr lang="fr-FR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Paramètres des fonctions</a:t>
            </a:r>
            <a:endParaRPr lang="fr-FR" noProof="0" dirty="0"/>
          </a:p>
        </p:txBody>
      </p:sp>
      <p:sp>
        <p:nvSpPr>
          <p:cNvPr id="4" name="shape1"/>
          <p:cNvSpPr txBox="1"/>
          <p:nvPr/>
        </p:nvSpPr>
        <p:spPr>
          <a:xfrm>
            <a:off x="1524531" y="3501008"/>
            <a:ext cx="6094938" cy="2800766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var argTest = function(inputArray)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if (inputArray === undefined)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inputArray = [];     // new empty array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// above three lines could also just be: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// inputArray </a:t>
            </a:r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= inputArray || [];</a:t>
            </a:r>
          </a:p>
          <a:p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for (var i = 0; i &lt; inputArray.length; i++) {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    ...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}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Courier New"/>
                <a:cs typeface="Courier New"/>
              </a:rPr>
              <a:t>};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42795"/>
            <a:ext cx="8599488" cy="3472746"/>
          </a:xfrm>
        </p:spPr>
        <p:txBody>
          <a:bodyPr/>
          <a:lstStyle/>
          <a:p>
            <a:r>
              <a:rPr lang="fr-FR" sz="2000" dirty="0"/>
              <a:t>E</a:t>
            </a:r>
            <a:r>
              <a:rPr lang="fr-FR" sz="2000" noProof="0" dirty="0" smtClean="0"/>
              <a:t>n JavaScript, les fonctions sont exécutées avec la portée qui était effective  quand elles ont été définies</a:t>
            </a:r>
          </a:p>
          <a:p>
            <a:pPr lvl="1"/>
            <a:r>
              <a:rPr lang="fr-FR" sz="1800" noProof="0" dirty="0" smtClean="0"/>
              <a:t>Pas la portée effective lorsqu’elles sont exécutées</a:t>
            </a:r>
          </a:p>
          <a:p>
            <a:r>
              <a:rPr lang="fr-FR" sz="2000" noProof="0" dirty="0" smtClean="0"/>
              <a:t>Une closure est une variable locale de fonction disponible après que la fonction se termine</a:t>
            </a:r>
          </a:p>
          <a:p>
            <a:pPr lvl="1"/>
            <a:r>
              <a:rPr lang="fr-FR" sz="1800" noProof="0" dirty="0" smtClean="0"/>
              <a:t>Quand une fonction est déclarée dans une autre fonction</a:t>
            </a:r>
          </a:p>
          <a:p>
            <a:pPr lvl="2"/>
            <a:r>
              <a:rPr lang="fr-FR" sz="1600" noProof="0" dirty="0" smtClean="0"/>
              <a:t>Les variables locales peuvent rester accessibles après le retour de la fonction appelée</a:t>
            </a:r>
          </a:p>
          <a:p>
            <a:pPr lvl="1"/>
            <a:r>
              <a:rPr lang="fr-FR" sz="1800" noProof="0" dirty="0" smtClean="0"/>
              <a:t>La closure a accès à toutes les variables de la fonction extérieure</a:t>
            </a:r>
          </a:p>
          <a:p>
            <a:pPr lvl="2"/>
            <a:r>
              <a:rPr lang="fr-FR" sz="1600" noProof="0" dirty="0" smtClean="0"/>
              <a:t>Mais elle a accès aux valeurs des variables au moment de l’appel </a:t>
            </a:r>
          </a:p>
          <a:p>
            <a:pPr lvl="2"/>
            <a:r>
              <a:rPr lang="fr-FR" sz="1600" noProof="0" dirty="0" smtClean="0"/>
              <a:t>Pas aux valeurs au moment où elle a été définie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Closures</a:t>
            </a:r>
            <a:endParaRPr lang="fr-FR" noProof="0" dirty="0"/>
          </a:p>
        </p:txBody>
      </p:sp>
      <p:grpSp>
        <p:nvGrpSpPr>
          <p:cNvPr id="4" name="shape2"/>
          <p:cNvGrpSpPr>
            <a:grpSpLocks/>
          </p:cNvGrpSpPr>
          <p:nvPr/>
        </p:nvGrpSpPr>
        <p:grpSpPr bwMode="gray">
          <a:xfrm>
            <a:off x="7926175" y="3682873"/>
            <a:ext cx="342900" cy="592138"/>
            <a:chOff x="336" y="2064"/>
            <a:chExt cx="352" cy="607"/>
          </a:xfrm>
        </p:grpSpPr>
        <p:sp>
          <p:nvSpPr>
            <p:cNvPr id="5" name="Freeform 5"/>
            <p:cNvSpPr>
              <a:spLocks/>
            </p:cNvSpPr>
            <p:nvPr/>
          </p:nvSpPr>
          <p:spPr bwMode="gray">
            <a:xfrm>
              <a:off x="376" y="2608"/>
              <a:ext cx="280" cy="63"/>
            </a:xfrm>
            <a:custGeom>
              <a:avLst/>
              <a:gdLst/>
              <a:ahLst/>
              <a:cxnLst>
                <a:cxn ang="0">
                  <a:pos x="272" y="26"/>
                </a:cxn>
                <a:cxn ang="0">
                  <a:pos x="272" y="2"/>
                </a:cxn>
                <a:cxn ang="0">
                  <a:pos x="270" y="2"/>
                </a:cxn>
                <a:cxn ang="0">
                  <a:pos x="266" y="2"/>
                </a:cxn>
                <a:cxn ang="0">
                  <a:pos x="258" y="2"/>
                </a:cxn>
                <a:cxn ang="0">
                  <a:pos x="248" y="2"/>
                </a:cxn>
                <a:cxn ang="0">
                  <a:pos x="234" y="2"/>
                </a:cxn>
                <a:cxn ang="0">
                  <a:pos x="220" y="2"/>
                </a:cxn>
                <a:cxn ang="0">
                  <a:pos x="204" y="2"/>
                </a:cxn>
                <a:cxn ang="0">
                  <a:pos x="186" y="2"/>
                </a:cxn>
                <a:cxn ang="0">
                  <a:pos x="162" y="0"/>
                </a:cxn>
                <a:cxn ang="0">
                  <a:pos x="136" y="0"/>
                </a:cxn>
                <a:cxn ang="0">
                  <a:pos x="110" y="0"/>
                </a:cxn>
                <a:cxn ang="0">
                  <a:pos x="86" y="2"/>
                </a:cxn>
                <a:cxn ang="0">
                  <a:pos x="70" y="2"/>
                </a:cxn>
                <a:cxn ang="0">
                  <a:pos x="54" y="2"/>
                </a:cxn>
                <a:cxn ang="0">
                  <a:pos x="40" y="2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10"/>
                </a:cxn>
                <a:cxn ang="0">
                  <a:pos x="2" y="18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6"/>
                </a:cxn>
                <a:cxn ang="0">
                  <a:pos x="10" y="40"/>
                </a:cxn>
                <a:cxn ang="0">
                  <a:pos x="24" y="46"/>
                </a:cxn>
                <a:cxn ang="0">
                  <a:pos x="40" y="50"/>
                </a:cxn>
                <a:cxn ang="0">
                  <a:pos x="60" y="52"/>
                </a:cxn>
                <a:cxn ang="0">
                  <a:pos x="84" y="56"/>
                </a:cxn>
                <a:cxn ang="0">
                  <a:pos x="108" y="58"/>
                </a:cxn>
                <a:cxn ang="0">
                  <a:pos x="136" y="58"/>
                </a:cxn>
                <a:cxn ang="0">
                  <a:pos x="164" y="58"/>
                </a:cxn>
                <a:cxn ang="0">
                  <a:pos x="188" y="56"/>
                </a:cxn>
                <a:cxn ang="0">
                  <a:pos x="212" y="52"/>
                </a:cxn>
                <a:cxn ang="0">
                  <a:pos x="232" y="50"/>
                </a:cxn>
                <a:cxn ang="0">
                  <a:pos x="248" y="46"/>
                </a:cxn>
                <a:cxn ang="0">
                  <a:pos x="262" y="40"/>
                </a:cxn>
                <a:cxn ang="0">
                  <a:pos x="270" y="36"/>
                </a:cxn>
                <a:cxn ang="0">
                  <a:pos x="272" y="30"/>
                </a:cxn>
                <a:cxn ang="0">
                  <a:pos x="272" y="28"/>
                </a:cxn>
                <a:cxn ang="0">
                  <a:pos x="272" y="26"/>
                </a:cxn>
              </a:cxnLst>
              <a:rect l="0" t="0" r="r" b="b"/>
              <a:pathLst>
                <a:path w="272" h="58">
                  <a:moveTo>
                    <a:pt x="272" y="26"/>
                  </a:moveTo>
                  <a:lnTo>
                    <a:pt x="272" y="2"/>
                  </a:lnTo>
                  <a:lnTo>
                    <a:pt x="270" y="2"/>
                  </a:lnTo>
                  <a:lnTo>
                    <a:pt x="266" y="2"/>
                  </a:lnTo>
                  <a:lnTo>
                    <a:pt x="258" y="2"/>
                  </a:lnTo>
                  <a:lnTo>
                    <a:pt x="248" y="2"/>
                  </a:lnTo>
                  <a:lnTo>
                    <a:pt x="234" y="2"/>
                  </a:lnTo>
                  <a:lnTo>
                    <a:pt x="220" y="2"/>
                  </a:lnTo>
                  <a:lnTo>
                    <a:pt x="204" y="2"/>
                  </a:lnTo>
                  <a:lnTo>
                    <a:pt x="186" y="2"/>
                  </a:lnTo>
                  <a:lnTo>
                    <a:pt x="162" y="0"/>
                  </a:lnTo>
                  <a:lnTo>
                    <a:pt x="136" y="0"/>
                  </a:lnTo>
                  <a:lnTo>
                    <a:pt x="110" y="0"/>
                  </a:lnTo>
                  <a:lnTo>
                    <a:pt x="86" y="2"/>
                  </a:lnTo>
                  <a:lnTo>
                    <a:pt x="70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26" y="2"/>
                  </a:lnTo>
                  <a:lnTo>
                    <a:pt x="16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10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6"/>
                  </a:lnTo>
                  <a:lnTo>
                    <a:pt x="10" y="40"/>
                  </a:lnTo>
                  <a:lnTo>
                    <a:pt x="24" y="46"/>
                  </a:lnTo>
                  <a:lnTo>
                    <a:pt x="40" y="50"/>
                  </a:lnTo>
                  <a:lnTo>
                    <a:pt x="60" y="52"/>
                  </a:lnTo>
                  <a:lnTo>
                    <a:pt x="84" y="56"/>
                  </a:lnTo>
                  <a:lnTo>
                    <a:pt x="108" y="58"/>
                  </a:lnTo>
                  <a:lnTo>
                    <a:pt x="136" y="58"/>
                  </a:lnTo>
                  <a:lnTo>
                    <a:pt x="164" y="58"/>
                  </a:lnTo>
                  <a:lnTo>
                    <a:pt x="188" y="56"/>
                  </a:lnTo>
                  <a:lnTo>
                    <a:pt x="212" y="52"/>
                  </a:lnTo>
                  <a:lnTo>
                    <a:pt x="232" y="50"/>
                  </a:lnTo>
                  <a:lnTo>
                    <a:pt x="248" y="46"/>
                  </a:lnTo>
                  <a:lnTo>
                    <a:pt x="262" y="40"/>
                  </a:lnTo>
                  <a:lnTo>
                    <a:pt x="270" y="36"/>
                  </a:lnTo>
                  <a:lnTo>
                    <a:pt x="272" y="30"/>
                  </a:lnTo>
                  <a:lnTo>
                    <a:pt x="272" y="28"/>
                  </a:lnTo>
                  <a:lnTo>
                    <a:pt x="272" y="26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380" y="2582"/>
              <a:ext cx="276" cy="6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gray">
            <a:xfrm flipH="1">
              <a:off x="494" y="2382"/>
              <a:ext cx="22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gray">
            <a:xfrm>
              <a:off x="494" y="2382"/>
              <a:ext cx="40" cy="236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rgbClr val="CC99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gray">
            <a:xfrm>
              <a:off x="336" y="2064"/>
              <a:ext cx="352" cy="352"/>
            </a:xfrm>
            <a:custGeom>
              <a:avLst/>
              <a:gdLst/>
              <a:ahLst/>
              <a:cxnLst>
                <a:cxn ang="0">
                  <a:pos x="352" y="176"/>
                </a:cxn>
                <a:cxn ang="0">
                  <a:pos x="176" y="352"/>
                </a:cxn>
                <a:cxn ang="0">
                  <a:pos x="0" y="176"/>
                </a:cxn>
                <a:cxn ang="0">
                  <a:pos x="176" y="0"/>
                </a:cxn>
                <a:cxn ang="0">
                  <a:pos x="352" y="176"/>
                </a:cxn>
              </a:cxnLst>
              <a:rect l="0" t="0" r="r" b="b"/>
              <a:pathLst>
                <a:path w="352" h="352">
                  <a:moveTo>
                    <a:pt x="352" y="176"/>
                  </a:moveTo>
                  <a:lnTo>
                    <a:pt x="176" y="352"/>
                  </a:lnTo>
                  <a:lnTo>
                    <a:pt x="0" y="176"/>
                  </a:lnTo>
                  <a:lnTo>
                    <a:pt x="176" y="0"/>
                  </a:lnTo>
                  <a:lnTo>
                    <a:pt x="352" y="176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gray">
            <a:xfrm>
              <a:off x="474" y="2158"/>
              <a:ext cx="74" cy="18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8" y="8"/>
                </a:cxn>
                <a:cxn ang="0">
                  <a:pos x="54" y="14"/>
                </a:cxn>
                <a:cxn ang="0">
                  <a:pos x="66" y="20"/>
                </a:cxn>
                <a:cxn ang="0">
                  <a:pos x="70" y="28"/>
                </a:cxn>
                <a:cxn ang="0">
                  <a:pos x="70" y="38"/>
                </a:cxn>
                <a:cxn ang="0">
                  <a:pos x="60" y="46"/>
                </a:cxn>
                <a:cxn ang="0">
                  <a:pos x="46" y="52"/>
                </a:cxn>
                <a:cxn ang="0">
                  <a:pos x="28" y="56"/>
                </a:cxn>
                <a:cxn ang="0">
                  <a:pos x="16" y="62"/>
                </a:cxn>
                <a:cxn ang="0">
                  <a:pos x="10" y="68"/>
                </a:cxn>
                <a:cxn ang="0">
                  <a:pos x="8" y="72"/>
                </a:cxn>
                <a:cxn ang="0">
                  <a:pos x="10" y="76"/>
                </a:cxn>
                <a:cxn ang="0">
                  <a:pos x="14" y="80"/>
                </a:cxn>
                <a:cxn ang="0">
                  <a:pos x="28" y="84"/>
                </a:cxn>
                <a:cxn ang="0">
                  <a:pos x="50" y="90"/>
                </a:cxn>
                <a:cxn ang="0">
                  <a:pos x="60" y="94"/>
                </a:cxn>
                <a:cxn ang="0">
                  <a:pos x="68" y="98"/>
                </a:cxn>
                <a:cxn ang="0">
                  <a:pos x="72" y="102"/>
                </a:cxn>
                <a:cxn ang="0">
                  <a:pos x="72" y="108"/>
                </a:cxn>
                <a:cxn ang="0">
                  <a:pos x="68" y="114"/>
                </a:cxn>
                <a:cxn ang="0">
                  <a:pos x="64" y="120"/>
                </a:cxn>
                <a:cxn ang="0">
                  <a:pos x="54" y="124"/>
                </a:cxn>
                <a:cxn ang="0">
                  <a:pos x="44" y="128"/>
                </a:cxn>
                <a:cxn ang="0">
                  <a:pos x="24" y="134"/>
                </a:cxn>
                <a:cxn ang="0">
                  <a:pos x="12" y="142"/>
                </a:cxn>
                <a:cxn ang="0">
                  <a:pos x="8" y="148"/>
                </a:cxn>
                <a:cxn ang="0">
                  <a:pos x="12" y="156"/>
                </a:cxn>
                <a:cxn ang="0">
                  <a:pos x="18" y="160"/>
                </a:cxn>
                <a:cxn ang="0">
                  <a:pos x="32" y="166"/>
                </a:cxn>
                <a:cxn ang="0">
                  <a:pos x="50" y="172"/>
                </a:cxn>
                <a:cxn ang="0">
                  <a:pos x="74" y="180"/>
                </a:cxn>
              </a:cxnLst>
              <a:rect l="0" t="0" r="r" b="b"/>
              <a:pathLst>
                <a:path w="74" h="180">
                  <a:moveTo>
                    <a:pt x="0" y="0"/>
                  </a:moveTo>
                  <a:lnTo>
                    <a:pt x="14" y="2"/>
                  </a:lnTo>
                  <a:lnTo>
                    <a:pt x="26" y="6"/>
                  </a:lnTo>
                  <a:lnTo>
                    <a:pt x="38" y="8"/>
                  </a:lnTo>
                  <a:lnTo>
                    <a:pt x="48" y="12"/>
                  </a:lnTo>
                  <a:lnTo>
                    <a:pt x="54" y="14"/>
                  </a:lnTo>
                  <a:lnTo>
                    <a:pt x="60" y="16"/>
                  </a:lnTo>
                  <a:lnTo>
                    <a:pt x="66" y="20"/>
                  </a:lnTo>
                  <a:lnTo>
                    <a:pt x="68" y="22"/>
                  </a:lnTo>
                  <a:lnTo>
                    <a:pt x="70" y="28"/>
                  </a:lnTo>
                  <a:lnTo>
                    <a:pt x="70" y="32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0" y="46"/>
                  </a:lnTo>
                  <a:lnTo>
                    <a:pt x="54" y="50"/>
                  </a:lnTo>
                  <a:lnTo>
                    <a:pt x="46" y="52"/>
                  </a:lnTo>
                  <a:lnTo>
                    <a:pt x="38" y="54"/>
                  </a:lnTo>
                  <a:lnTo>
                    <a:pt x="28" y="56"/>
                  </a:lnTo>
                  <a:lnTo>
                    <a:pt x="22" y="60"/>
                  </a:lnTo>
                  <a:lnTo>
                    <a:pt x="16" y="62"/>
                  </a:lnTo>
                  <a:lnTo>
                    <a:pt x="12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10" y="76"/>
                  </a:lnTo>
                  <a:lnTo>
                    <a:pt x="12" y="78"/>
                  </a:lnTo>
                  <a:lnTo>
                    <a:pt x="14" y="80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8" y="88"/>
                  </a:lnTo>
                  <a:lnTo>
                    <a:pt x="50" y="90"/>
                  </a:lnTo>
                  <a:lnTo>
                    <a:pt x="56" y="92"/>
                  </a:lnTo>
                  <a:lnTo>
                    <a:pt x="60" y="94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70" y="100"/>
                  </a:lnTo>
                  <a:lnTo>
                    <a:pt x="72" y="102"/>
                  </a:lnTo>
                  <a:lnTo>
                    <a:pt x="72" y="106"/>
                  </a:lnTo>
                  <a:lnTo>
                    <a:pt x="72" y="108"/>
                  </a:lnTo>
                  <a:lnTo>
                    <a:pt x="70" y="110"/>
                  </a:lnTo>
                  <a:lnTo>
                    <a:pt x="68" y="114"/>
                  </a:lnTo>
                  <a:lnTo>
                    <a:pt x="66" y="116"/>
                  </a:lnTo>
                  <a:lnTo>
                    <a:pt x="64" y="120"/>
                  </a:lnTo>
                  <a:lnTo>
                    <a:pt x="60" y="122"/>
                  </a:lnTo>
                  <a:lnTo>
                    <a:pt x="54" y="124"/>
                  </a:lnTo>
                  <a:lnTo>
                    <a:pt x="50" y="126"/>
                  </a:lnTo>
                  <a:lnTo>
                    <a:pt x="44" y="128"/>
                  </a:lnTo>
                  <a:lnTo>
                    <a:pt x="34" y="132"/>
                  </a:lnTo>
                  <a:lnTo>
                    <a:pt x="24" y="134"/>
                  </a:lnTo>
                  <a:lnTo>
                    <a:pt x="18" y="138"/>
                  </a:lnTo>
                  <a:lnTo>
                    <a:pt x="12" y="142"/>
                  </a:lnTo>
                  <a:lnTo>
                    <a:pt x="10" y="146"/>
                  </a:lnTo>
                  <a:lnTo>
                    <a:pt x="8" y="148"/>
                  </a:lnTo>
                  <a:lnTo>
                    <a:pt x="10" y="152"/>
                  </a:lnTo>
                  <a:lnTo>
                    <a:pt x="12" y="156"/>
                  </a:lnTo>
                  <a:lnTo>
                    <a:pt x="14" y="158"/>
                  </a:lnTo>
                  <a:lnTo>
                    <a:pt x="18" y="160"/>
                  </a:lnTo>
                  <a:lnTo>
                    <a:pt x="24" y="164"/>
                  </a:lnTo>
                  <a:lnTo>
                    <a:pt x="32" y="166"/>
                  </a:lnTo>
                  <a:lnTo>
                    <a:pt x="40" y="170"/>
                  </a:lnTo>
                  <a:lnTo>
                    <a:pt x="50" y="172"/>
                  </a:lnTo>
                  <a:lnTo>
                    <a:pt x="62" y="176"/>
                  </a:lnTo>
                  <a:lnTo>
                    <a:pt x="74" y="1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shape1"/>
          <p:cNvSpPr txBox="1"/>
          <p:nvPr/>
        </p:nvSpPr>
        <p:spPr>
          <a:xfrm>
            <a:off x="1969690" y="4021525"/>
            <a:ext cx="5204621" cy="1815882"/>
          </a:xfrm>
          <a:prstGeom prst="rect">
            <a:avLst/>
          </a:prstGeom>
          <a:noFill/>
          <a:ln w="28575">
            <a:solidFill>
              <a:srgbClr val="8CC8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(function()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var i = 1;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window.onload = function() {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   alert(i); </a:t>
            </a:r>
            <a:r>
              <a:rPr lang="en-GB" sz="1600" dirty="0" smtClean="0">
                <a:solidFill>
                  <a:schemeClr val="bg2"/>
                </a:solidFill>
                <a:latin typeface="Courier New"/>
                <a:cs typeface="Courier New"/>
              </a:rPr>
              <a:t>  </a:t>
            </a:r>
            <a:r>
              <a:rPr lang="en-GB" sz="1600" b="1" dirty="0" smtClean="0">
                <a:solidFill>
                  <a:schemeClr val="bg2"/>
                </a:solidFill>
                <a:latin typeface="Courier New"/>
                <a:cs typeface="Courier New"/>
              </a:rPr>
              <a:t>/</a:t>
            </a:r>
            <a:r>
              <a:rPr lang="en-GB" sz="1600" b="1" dirty="0">
                <a:solidFill>
                  <a:schemeClr val="bg2"/>
                </a:solidFill>
                <a:latin typeface="Courier New"/>
                <a:cs typeface="Courier New"/>
              </a:rPr>
              <a:t>/ 2, not 1</a:t>
            </a: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/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}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    i = 2;</a:t>
            </a:r>
            <a:b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</a:br>
            <a:r>
              <a:rPr lang="en-GB" sz="1600" dirty="0">
                <a:solidFill>
                  <a:schemeClr val="bg2"/>
                </a:solidFill>
                <a:latin typeface="Courier New"/>
                <a:cs typeface="Courier New"/>
              </a:rPr>
              <a:t>})()</a:t>
            </a:r>
            <a:r>
              <a:rPr lang="en-GB" sz="1600" dirty="0" smtClean="0">
                <a:solidFill>
                  <a:schemeClr val="bg2"/>
                </a:solidFill>
                <a:latin typeface="Courier New"/>
                <a:cs typeface="Courier New"/>
              </a:rPr>
              <a:t>;</a:t>
            </a:r>
            <a:endParaRPr lang="en-US" sz="1600" dirty="0">
              <a:solidFill>
                <a:schemeClr val="bg2"/>
              </a:solidFill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7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584200"/>
            <a:ext cx="8599488" cy="2010807"/>
          </a:xfrm>
        </p:spPr>
        <p:txBody>
          <a:bodyPr/>
          <a:lstStyle/>
          <a:p>
            <a:r>
              <a:rPr lang="fr-FR" noProof="0" dirty="0" smtClean="0"/>
              <a:t>Les fonctions intérieures ne peuvent pas accéder à 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de la fonction extérieure</a:t>
            </a:r>
          </a:p>
          <a:p>
            <a:pPr lvl="1"/>
            <a:r>
              <a:rPr lang="fr-FR" noProof="0" dirty="0" smtClean="0"/>
              <a:t>N’oubliez pas que 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est un mot-clé, non une variable</a:t>
            </a:r>
          </a:p>
          <a:p>
            <a:pPr lvl="1"/>
            <a:r>
              <a:rPr lang="fr-FR" noProof="0" dirty="0" smtClean="0"/>
              <a:t>Sauf si vous affectez la valeur de </a:t>
            </a:r>
            <a:r>
              <a:rPr lang="fr-FR" noProof="0" dirty="0" err="1" smtClean="0">
                <a:latin typeface="Courier New"/>
                <a:cs typeface="Courier New"/>
              </a:rPr>
              <a:t>this</a:t>
            </a:r>
            <a:r>
              <a:rPr lang="fr-FR" noProof="0" dirty="0" smtClean="0"/>
              <a:t> à une variable</a:t>
            </a:r>
          </a:p>
          <a:p>
            <a:pPr lvl="2"/>
            <a:r>
              <a:rPr lang="fr-FR" noProof="0" dirty="0" smtClean="0"/>
              <a:t>Alors elle a une closure !</a:t>
            </a:r>
          </a:p>
          <a:p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Closures</a:t>
            </a:r>
            <a:endParaRPr lang="fr-FR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fr-FR" sz="2000" b="1" baseline="0" noProof="0" dirty="0" smtClean="0">
                <a:latin typeface="+mj-lt"/>
              </a:rPr>
              <a:t>Présente le navigateur sous forme d’une hiérarchie d’objets</a:t>
            </a:r>
          </a:p>
          <a:p>
            <a:pPr lvl="1"/>
            <a:r>
              <a:rPr lang="fr-FR" sz="1800" noProof="0" dirty="0" smtClean="0">
                <a:latin typeface="+mj-lt"/>
              </a:rPr>
              <a:t>Fenêtre</a:t>
            </a:r>
          </a:p>
          <a:p>
            <a:pPr lvl="1"/>
            <a:r>
              <a:rPr lang="fr-FR" sz="1800" baseline="0" noProof="0" dirty="0" smtClean="0">
                <a:latin typeface="+mj-lt"/>
              </a:rPr>
              <a:t>Document</a:t>
            </a:r>
          </a:p>
          <a:p>
            <a:pPr lvl="1"/>
            <a:r>
              <a:rPr lang="fr-FR" sz="1800" noProof="0" dirty="0" smtClean="0">
                <a:latin typeface="+mj-lt"/>
              </a:rPr>
              <a:t>Headers</a:t>
            </a:r>
          </a:p>
          <a:p>
            <a:pPr lvl="1"/>
            <a:r>
              <a:rPr lang="fr-FR" sz="1800" noProof="0" dirty="0" smtClean="0">
                <a:latin typeface="+mj-lt"/>
              </a:rPr>
              <a:t>Etc.</a:t>
            </a:r>
          </a:p>
          <a:p>
            <a:r>
              <a:rPr lang="fr-FR" sz="2000" baseline="0" noProof="0" dirty="0" smtClean="0">
                <a:latin typeface="+mj-lt"/>
              </a:rPr>
              <a:t>Le DOM de niveau 1 du W3C est pris en charge par les principaux </a:t>
            </a:r>
            <a:r>
              <a:rPr lang="fr-FR" sz="2000" noProof="0" dirty="0" smtClean="0">
                <a:latin typeface="+mj-lt"/>
              </a:rPr>
              <a:t>navigateurs actuels</a:t>
            </a:r>
          </a:p>
          <a:p>
            <a:pPr lvl="1"/>
            <a:r>
              <a:rPr lang="fr-FR" sz="1800" baseline="0" noProof="0" dirty="0" smtClean="0">
                <a:latin typeface="+mj-lt"/>
              </a:rPr>
              <a:t>Fournit au HTML un environnement de programmation cohérent, compatible</a:t>
            </a:r>
            <a:r>
              <a:rPr lang="fr-FR" sz="1800" noProof="0" dirty="0" smtClean="0">
                <a:latin typeface="+mj-lt"/>
              </a:rPr>
              <a:t> d’un navigateur à l’autre</a:t>
            </a:r>
            <a:endParaRPr lang="fr-FR" sz="1800" baseline="0" noProof="0" dirty="0" smtClean="0">
              <a:latin typeface="+mj-lt"/>
            </a:endParaRPr>
          </a:p>
          <a:p>
            <a:pPr lvl="2"/>
            <a:r>
              <a:rPr lang="fr-FR" sz="1600" baseline="0" noProof="0" dirty="0" smtClean="0">
                <a:latin typeface="+mj-lt"/>
              </a:rPr>
              <a:t>Navigation</a:t>
            </a:r>
          </a:p>
          <a:p>
            <a:pPr lvl="2"/>
            <a:r>
              <a:rPr lang="fr-FR" sz="1600" baseline="0" noProof="0" dirty="0" smtClean="0">
                <a:latin typeface="+mj-lt"/>
              </a:rPr>
              <a:t>Inspection</a:t>
            </a:r>
          </a:p>
          <a:p>
            <a:pPr lvl="2"/>
            <a:r>
              <a:rPr lang="fr-FR" sz="1600" baseline="0" noProof="0" dirty="0" smtClean="0">
                <a:latin typeface="+mj-lt"/>
              </a:rPr>
              <a:t>Manipulation</a:t>
            </a:r>
          </a:p>
          <a:p>
            <a:r>
              <a:rPr lang="fr-FR" sz="2000" noProof="0" dirty="0" smtClean="0">
                <a:latin typeface="+mj-lt"/>
              </a:rPr>
              <a:t>Le DOM est un composant essentiel de DHTML</a:t>
            </a:r>
          </a:p>
          <a:p>
            <a:pPr lvl="1"/>
            <a:r>
              <a:rPr lang="fr-FR" sz="1800" baseline="0" noProof="0" dirty="0" smtClean="0">
                <a:latin typeface="+mj-lt"/>
              </a:rPr>
              <a:t>Au même titre que </a:t>
            </a:r>
            <a:r>
              <a:rPr lang="fr-FR" sz="1800" noProof="0" dirty="0" smtClean="0">
                <a:latin typeface="+mj-lt"/>
              </a:rPr>
              <a:t>JavaScript et </a:t>
            </a:r>
            <a:r>
              <a:rPr lang="fr-FR" sz="1800" noProof="0" dirty="0" smtClean="0"/>
              <a:t>CSS</a:t>
            </a:r>
            <a:endParaRPr lang="fr-FR" sz="1800" baseline="0" noProof="0" dirty="0" smtClean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/>
              <a:t>Le</a:t>
            </a:r>
            <a:r>
              <a:rPr lang="fr-FR" noProof="0" smtClean="0"/>
              <a:t> </a:t>
            </a:r>
            <a:r>
              <a:rPr lang="fr-FR" b="1" baseline="0" noProof="0" smtClean="0"/>
              <a:t>Document Object Model (DOM) 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71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489930"/>
            <a:ext cx="8599488" cy="4555093"/>
          </a:xfrm>
        </p:spPr>
        <p:txBody>
          <a:bodyPr/>
          <a:lstStyle/>
          <a:p>
            <a:r>
              <a:rPr lang="fr-FR" sz="2000" noProof="0" dirty="0" smtClean="0"/>
              <a:t>La fonction ci-dessous est une </a:t>
            </a:r>
            <a:r>
              <a:rPr lang="fr-FR" sz="2000" noProof="0" dirty="0" err="1" smtClean="0"/>
              <a:t>IIFE</a:t>
            </a:r>
            <a:r>
              <a:rPr lang="fr-FR" sz="2000" noProof="0" dirty="0" smtClean="0"/>
              <a:t> qui ajoute un gestionnaire d’événement à un élément HTML sous forme de fonction imbriquée</a:t>
            </a:r>
          </a:p>
          <a:p>
            <a:pPr lvl="1"/>
            <a:r>
              <a:rPr lang="fr-FR" sz="1800" noProof="0" dirty="0" smtClean="0"/>
              <a:t>La fonction gestionnaire d’événement ne sera pas appelée tant que l’utilisateur n’aura pas cliqué sur l’élément</a:t>
            </a:r>
          </a:p>
          <a:p>
            <a:pPr lvl="2"/>
            <a:r>
              <a:rPr lang="fr-FR" sz="1600" noProof="0" dirty="0" smtClean="0"/>
              <a:t>Bien après la fin de la fonction extérieure</a:t>
            </a:r>
          </a:p>
          <a:p>
            <a:pPr lvl="1"/>
            <a:r>
              <a:rPr lang="fr-FR" sz="1800" noProof="0" dirty="0" smtClean="0"/>
              <a:t>La variable compteur est toujours accessible à la fonction imbriquée</a:t>
            </a:r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 smtClean="0"/>
          </a:p>
          <a:p>
            <a:pPr lvl="2"/>
            <a:endParaRPr lang="fr-FR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 smtClean="0"/>
              <a:t>Exemple de closure</a:t>
            </a:r>
            <a:endParaRPr lang="fr-FR" noProof="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142" y="2483489"/>
            <a:ext cx="8413716" cy="3361255"/>
            <a:chOff x="251776" y="2924873"/>
            <a:chExt cx="8413716" cy="3361255"/>
          </a:xfrm>
        </p:grpSpPr>
        <p:sp>
          <p:nvSpPr>
            <p:cNvPr id="4" name="shape3"/>
            <p:cNvSpPr txBox="1"/>
            <p:nvPr/>
          </p:nvSpPr>
          <p:spPr>
            <a:xfrm>
              <a:off x="251776" y="2924873"/>
              <a:ext cx="8413716" cy="2554545"/>
            </a:xfrm>
            <a:prstGeom prst="rect">
              <a:avLst/>
            </a:prstGeom>
            <a:noFill/>
            <a:ln w="28575">
              <a:solidFill>
                <a:srgbClr val="8CC8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(function() {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var counter = 1;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that = 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this;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document.getElementById('button1').onclick = function() {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("counter = " + counter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);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console.log("this = " + this);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   console.log(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"that = 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" + </a:t>
              </a:r>
              <a:r>
                <a:rPr lang="en-US" sz="1600" b="1" dirty="0" smtClean="0">
                  <a:solidFill>
                    <a:schemeClr val="bg2"/>
                  </a:solidFill>
                  <a:latin typeface="Courier New"/>
                  <a:cs typeface="Courier New"/>
                </a:rPr>
                <a:t>that)</a:t>
              </a:r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}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   counter++;</a:t>
              </a:r>
            </a:p>
            <a:p>
              <a:r>
                <a:rPr lang="en-US" sz="1600" b="1" dirty="0">
                  <a:solidFill>
                    <a:schemeClr val="bg2"/>
                  </a:solidFill>
                  <a:latin typeface="Courier New"/>
                  <a:cs typeface="Courier New"/>
                </a:rPr>
                <a:t>}());</a:t>
              </a:r>
              <a:endParaRPr lang="en-US" sz="1600" dirty="0" smtClean="0">
                <a:solidFill>
                  <a:schemeClr val="bg2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shape2"/>
            <p:cNvSpPr txBox="1"/>
            <p:nvPr/>
          </p:nvSpPr>
          <p:spPr>
            <a:xfrm>
              <a:off x="4100311" y="5455131"/>
              <a:ext cx="4124847" cy="8309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3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counter = 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2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this = [object HTMLInputElement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]</a:t>
              </a:r>
            </a:p>
            <a:p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that 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  <a:cs typeface="Courier New"/>
                </a:rPr>
                <a:t>= [object Window</a:t>
              </a:r>
              <a:r>
                <a:rPr lang="en-US" sz="1600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]</a:t>
              </a:r>
              <a:endParaRPr lang="en-US" sz="16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6" name="shape1"/>
            <p:cNvSpPr txBox="1"/>
            <p:nvPr/>
          </p:nvSpPr>
          <p:spPr>
            <a:xfrm>
              <a:off x="1722330" y="5816553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Sortie console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137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Illustration</a:t>
            </a:r>
            <a:r>
              <a:rPr lang="fr-FR" b="1" noProof="0" smtClean="0">
                <a:latin typeface="Arial" pitchFamily="34" charset="0"/>
              </a:rPr>
              <a:t> du </a:t>
            </a:r>
            <a:r>
              <a:rPr lang="fr-FR" b="1" baseline="0" noProof="0" smtClean="0">
                <a:latin typeface="Arial" pitchFamily="34" charset="0"/>
              </a:rPr>
              <a:t>DOM HTML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3106027" y="1883323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html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1257987" y="2682219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h</a:t>
            </a: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ead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5031090" y="2653343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b</a:t>
            </a: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ody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1257986" y="3423364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t</a:t>
            </a: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itle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3808681" y="3423365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h1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6271144" y="3421761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div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6280770" y="4162908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p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Elbow Connector 16"/>
          <p:cNvCxnSpPr/>
          <p:nvPr/>
        </p:nvCxnSpPr>
        <p:spPr bwMode="gray">
          <a:xfrm rot="16200000" flipH="1">
            <a:off x="4931806" y="1471217"/>
            <a:ext cx="400688" cy="19250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Elbow Connector 20"/>
          <p:cNvCxnSpPr/>
          <p:nvPr/>
        </p:nvCxnSpPr>
        <p:spPr bwMode="gray">
          <a:xfrm rot="5400000" flipH="1" flipV="1">
            <a:off x="3134107" y="1621040"/>
            <a:ext cx="239027" cy="186408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0"/>
            <a:endCxn id="6" idx="2"/>
          </p:cNvCxnSpPr>
          <p:nvPr/>
        </p:nvCxnSpPr>
        <p:spPr bwMode="gray">
          <a:xfrm rot="5400000" flipH="1" flipV="1">
            <a:off x="2135672" y="3237458"/>
            <a:ext cx="371813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7" idx="2"/>
            <a:endCxn id="10" idx="0"/>
          </p:cNvCxnSpPr>
          <p:nvPr/>
        </p:nvCxnSpPr>
        <p:spPr bwMode="gray">
          <a:xfrm rot="16200000" flipH="1">
            <a:off x="6515166" y="2602191"/>
            <a:ext cx="399086" cy="12400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hape 35"/>
          <p:cNvCxnSpPr/>
          <p:nvPr/>
        </p:nvCxnSpPr>
        <p:spPr bwMode="gray">
          <a:xfrm rot="5400000" flipH="1" flipV="1">
            <a:off x="5381605" y="2713506"/>
            <a:ext cx="210152" cy="122881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0" idx="2"/>
            <a:endCxn id="11" idx="0"/>
          </p:cNvCxnSpPr>
          <p:nvPr/>
        </p:nvCxnSpPr>
        <p:spPr bwMode="gray">
          <a:xfrm rot="16200000" flipH="1">
            <a:off x="7153642" y="3972187"/>
            <a:ext cx="371815" cy="96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ular Callout 38"/>
          <p:cNvSpPr/>
          <p:nvPr/>
        </p:nvSpPr>
        <p:spPr bwMode="gray">
          <a:xfrm>
            <a:off x="5560574" y="878682"/>
            <a:ext cx="3322215" cy="1200329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/>
              <a:t>Chaque élément HTML est un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nœud(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800" dirty="0" smtClean="0"/>
              <a:t> dans l’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arbre de nœuds (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tree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800" dirty="0" smtClean="0"/>
              <a:t>du DOM 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0" name="Rectangular Callout 39"/>
          <p:cNvSpPr/>
          <p:nvPr/>
        </p:nvSpPr>
        <p:spPr bwMode="gray">
          <a:xfrm>
            <a:off x="236199" y="4085211"/>
            <a:ext cx="4232873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1800" dirty="0" smtClean="0"/>
              <a:t> est un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enfant(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child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800" dirty="0" smtClean="0"/>
              <a:t>de html</a:t>
            </a:r>
          </a:p>
          <a:p>
            <a:r>
              <a:rPr lang="fr-FR" sz="1800" dirty="0" smtClean="0"/>
              <a:t>et 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parent</a:t>
            </a:r>
            <a:r>
              <a:rPr lang="fr-FR" sz="1800" dirty="0" smtClean="0"/>
              <a:t> de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title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gray">
          <a:xfrm rot="5400000" flipH="1" flipV="1">
            <a:off x="446249" y="3218026"/>
            <a:ext cx="991403" cy="7507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Straight Arrow Connector 44"/>
          <p:cNvCxnSpPr>
            <a:endCxn id="9" idx="2"/>
          </p:cNvCxnSpPr>
          <p:nvPr/>
        </p:nvCxnSpPr>
        <p:spPr bwMode="gray">
          <a:xfrm rot="16200000" flipV="1">
            <a:off x="4534765" y="4130205"/>
            <a:ext cx="1064834" cy="3898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gray">
          <a:xfrm rot="5400000" flipH="1" flipV="1">
            <a:off x="5639076" y="4146865"/>
            <a:ext cx="1020278" cy="3657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ular Callout 43"/>
          <p:cNvSpPr/>
          <p:nvPr/>
        </p:nvSpPr>
        <p:spPr bwMode="gray">
          <a:xfrm>
            <a:off x="4479339" y="4834377"/>
            <a:ext cx="4264190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h1</a:t>
            </a:r>
            <a:r>
              <a:rPr lang="fr-FR" sz="1800" dirty="0" smtClean="0"/>
              <a:t> et </a:t>
            </a:r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div</a:t>
            </a:r>
            <a:r>
              <a:rPr lang="fr-FR" sz="1800" dirty="0" smtClean="0"/>
              <a:t> sont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frères(siblings)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3107354" y="1208785"/>
            <a:ext cx="2127183" cy="36933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smtClean="0"/>
              <a:t>d</a:t>
            </a: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ocument</a:t>
            </a:r>
          </a:p>
        </p:txBody>
      </p:sp>
      <p:cxnSp>
        <p:nvCxnSpPr>
          <p:cNvPr id="26" name="Elbow Connector 25"/>
          <p:cNvCxnSpPr>
            <a:stCxn id="24" idx="2"/>
            <a:endCxn id="5" idx="0"/>
          </p:cNvCxnSpPr>
          <p:nvPr/>
        </p:nvCxnSpPr>
        <p:spPr bwMode="gray">
          <a:xfrm rot="5400000">
            <a:off x="4017680" y="1730057"/>
            <a:ext cx="305206" cy="13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112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599488" cy="4893647"/>
          </a:xfrm>
        </p:spPr>
        <p:txBody>
          <a:bodyPr/>
          <a:lstStyle/>
          <a:p>
            <a:pPr marR="0" lvl="0" rtl="0"/>
            <a:r>
              <a:rPr lang="fr-FR" sz="2000" noProof="0" dirty="0" smtClean="0">
                <a:latin typeface="Arial" pitchFamily="34" charset="0"/>
              </a:rPr>
              <a:t>JavaScript est un langage de scripts</a:t>
            </a:r>
            <a:r>
              <a:rPr lang="fr-FR" sz="2000" b="1" baseline="0" noProof="0" dirty="0" smtClean="0">
                <a:latin typeface="Arial" pitchFamily="34" charset="0"/>
              </a:rPr>
              <a:t> de style </a:t>
            </a:r>
            <a:r>
              <a:rPr lang="fr-FR" sz="2000" noProof="0" dirty="0" smtClean="0">
                <a:latin typeface="Arial" pitchFamily="34" charset="0"/>
              </a:rPr>
              <a:t>« </a:t>
            </a:r>
            <a:r>
              <a:rPr lang="fr-FR" sz="2000" b="1" noProof="0" dirty="0" smtClean="0">
                <a:latin typeface="Arial" pitchFamily="34" charset="0"/>
              </a:rPr>
              <a:t>prototype »</a:t>
            </a:r>
          </a:p>
          <a:p>
            <a:pPr lvl="1"/>
            <a:r>
              <a:rPr lang="fr-FR" sz="1800" noProof="0" dirty="0" smtClean="0">
                <a:latin typeface="Arial" pitchFamily="34" charset="0"/>
              </a:rPr>
              <a:t>Le prototype est d’un type orienté objet mais sans classe</a:t>
            </a:r>
          </a:p>
          <a:p>
            <a:pPr lvl="2"/>
            <a:r>
              <a:rPr lang="fr-FR" sz="1600" noProof="0" dirty="0" smtClean="0">
                <a:latin typeface="Arial" pitchFamily="34" charset="0"/>
              </a:rPr>
              <a:t>Les objets sont clonés au lieu d’être hérités</a:t>
            </a:r>
          </a:p>
          <a:p>
            <a:pPr lvl="2"/>
            <a:r>
              <a:rPr lang="fr-FR" sz="1600" noProof="0" dirty="0" smtClean="0">
                <a:latin typeface="Arial" pitchFamily="34" charset="0"/>
              </a:rPr>
              <a:t>Les objets peuvent être modifiés en cours d’exécution </a:t>
            </a:r>
            <a:endParaRPr lang="fr-FR" sz="1600" noProof="0" dirty="0" smtClean="0">
              <a:solidFill>
                <a:srgbClr val="FF0000"/>
              </a:solidFill>
              <a:latin typeface="Arial" pitchFamily="34" charset="0"/>
            </a:endParaRPr>
          </a:p>
          <a:p>
            <a:pPr lvl="4"/>
            <a:r>
              <a:rPr lang="fr-FR" sz="1200" noProof="0" dirty="0" smtClean="0"/>
              <a:t>Les méthodes et les propriétés peuvent être ajoutées dynamiquement</a:t>
            </a:r>
            <a:endParaRPr lang="fr-FR" sz="1200" noProof="0" dirty="0" smtClean="0">
              <a:latin typeface="Arial" pitchFamily="34" charset="0"/>
            </a:endParaRPr>
          </a:p>
          <a:p>
            <a:pPr marR="0" lvl="0" rtl="0"/>
            <a:r>
              <a:rPr lang="fr-FR" sz="2000" b="1" noProof="0" dirty="0" smtClean="0">
                <a:latin typeface="Arial" pitchFamily="34" charset="0"/>
              </a:rPr>
              <a:t>D’abord utilisé pour ajouter des comportements côté client aux pages </a:t>
            </a:r>
            <a:r>
              <a:rPr lang="fr-FR" sz="2000" b="1" baseline="0" noProof="0" dirty="0" smtClean="0">
                <a:latin typeface="Arial" pitchFamily="34" charset="0"/>
              </a:rPr>
              <a:t>Web</a:t>
            </a:r>
          </a:p>
          <a:p>
            <a:pPr marR="0" lvl="1" rtl="0"/>
            <a:r>
              <a:rPr lang="fr-FR" sz="1800" baseline="0" noProof="0" dirty="0" smtClean="0">
                <a:latin typeface="Arial" pitchFamily="34" charset="0"/>
              </a:rPr>
              <a:t>Mais reste un langage à part entière puissant</a:t>
            </a:r>
          </a:p>
          <a:p>
            <a:r>
              <a:rPr lang="fr-FR" sz="2000" b="1" noProof="0" dirty="0" smtClean="0">
                <a:latin typeface="Arial" pitchFamily="34" charset="0"/>
              </a:rPr>
              <a:t>Utilise une syntaxe calquée sur celle de </a:t>
            </a:r>
            <a:r>
              <a:rPr lang="fr-FR" sz="2000" b="1" noProof="0" dirty="0" smtClean="0">
                <a:latin typeface="+mj-lt"/>
                <a:cs typeface="Courier New" pitchFamily="49" charset="0"/>
              </a:rPr>
              <a:t>C</a:t>
            </a:r>
            <a:endParaRPr lang="fr-FR" sz="2000" b="1" noProof="0" dirty="0" smtClean="0">
              <a:latin typeface="Arial" pitchFamily="34" charset="0"/>
            </a:endParaRPr>
          </a:p>
          <a:p>
            <a:pPr lvl="1"/>
            <a:r>
              <a:rPr lang="fr-FR" sz="1800" baseline="0" noProof="0" dirty="0" smtClean="0">
                <a:latin typeface="Arial" pitchFamily="34" charset="0"/>
              </a:rPr>
              <a:t>Sensible à la casse</a:t>
            </a:r>
          </a:p>
          <a:p>
            <a:pPr marR="0" lvl="0" rtl="0"/>
            <a:r>
              <a:rPr lang="fr-FR" sz="2000" noProof="0" dirty="0" smtClean="0">
                <a:latin typeface="Arial" pitchFamily="34" charset="0"/>
              </a:rPr>
              <a:t>Ressemble à Java mais n’est </a:t>
            </a:r>
            <a:r>
              <a:rPr lang="fr-FR" sz="2000" i="1" noProof="0" dirty="0" smtClean="0">
                <a:latin typeface="Century Schoolbook" pitchFamily="18" charset="0"/>
              </a:rPr>
              <a:t>pas </a:t>
            </a:r>
            <a:r>
              <a:rPr lang="fr-FR" sz="2000" noProof="0" dirty="0" smtClean="0">
                <a:latin typeface="Arial" pitchFamily="34" charset="0"/>
              </a:rPr>
              <a:t>une forme de scripts de Java</a:t>
            </a:r>
          </a:p>
          <a:p>
            <a:pPr lvl="1"/>
            <a:r>
              <a:rPr lang="fr-FR" sz="1800" noProof="0" dirty="0" smtClean="0">
                <a:latin typeface="Arial" pitchFamily="34" charset="0"/>
              </a:rPr>
              <a:t>S’appelait à l’origine </a:t>
            </a:r>
            <a:r>
              <a:rPr lang="fr-FR" sz="1800" i="1" noProof="0" dirty="0" err="1" smtClean="0">
                <a:latin typeface="Century Schoolbook" pitchFamily="18" charset="0"/>
                <a:cs typeface="Times New Roman" pitchFamily="18" charset="0"/>
              </a:rPr>
              <a:t>LiveScript</a:t>
            </a:r>
            <a:endParaRPr lang="fr-FR" sz="1800" i="1" noProof="0" dirty="0" smtClean="0">
              <a:latin typeface="Century Schoolbook" pitchFamily="18" charset="0"/>
              <a:cs typeface="Times New Roman" pitchFamily="18" charset="0"/>
            </a:endParaRPr>
          </a:p>
          <a:p>
            <a:pPr marR="0" lvl="0" rtl="0"/>
            <a:r>
              <a:rPr lang="fr-FR" sz="2000" noProof="0" dirty="0" smtClean="0">
                <a:latin typeface="Arial" pitchFamily="34" charset="0"/>
              </a:rPr>
              <a:t>Pris en charge par la plupart des navigateurs</a:t>
            </a:r>
          </a:p>
          <a:p>
            <a:pPr lvl="1"/>
            <a:r>
              <a:rPr lang="fr-FR" sz="1800" baseline="0" noProof="0" dirty="0" smtClean="0">
                <a:latin typeface="Arial" pitchFamily="34" charset="0"/>
              </a:rPr>
              <a:t>jQuery</a:t>
            </a:r>
            <a:r>
              <a:rPr lang="fr-FR" sz="1800" noProof="0" dirty="0" smtClean="0">
                <a:latin typeface="Arial" pitchFamily="34" charset="0"/>
              </a:rPr>
              <a:t> est une bibliothèque JavaScript</a:t>
            </a:r>
            <a:endParaRPr lang="fr-FR" sz="1800" baseline="0" noProof="0" dirty="0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JavaScript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40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gray">
          <a:xfrm>
            <a:off x="672164" y="5014154"/>
            <a:ext cx="7141945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el = document.createElement(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'input'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JavaScript</a:t>
            </a:r>
            <a:r>
              <a:rPr lang="fr-FR" b="1" noProof="0" smtClean="0">
                <a:latin typeface="Arial" pitchFamily="34" charset="0"/>
              </a:rPr>
              <a:t> et le</a:t>
            </a:r>
            <a:r>
              <a:rPr lang="fr-FR" noProof="0" smtClean="0">
                <a:latin typeface="Arial" pitchFamily="34" charset="0"/>
              </a:rPr>
              <a:t> DOM</a:t>
            </a:r>
            <a:endParaRPr lang="fr-FR" b="1" baseline="0" noProof="0" smtClean="0">
              <a:latin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400" y="601433"/>
            <a:ext cx="8599488" cy="4375557"/>
          </a:xfrm>
        </p:spPr>
        <p:txBody>
          <a:bodyPr/>
          <a:lstStyle/>
          <a:p>
            <a:pPr marR="0" lvl="0" rtl="0"/>
            <a:r>
              <a:rPr lang="fr-FR" sz="2400" noProof="0" dirty="0" smtClean="0">
                <a:latin typeface="Arial" pitchFamily="34" charset="0"/>
              </a:rPr>
              <a:t>JavaScript peut être utilisé pour lire le DOM</a:t>
            </a:r>
          </a:p>
          <a:p>
            <a:pPr marR="0" lvl="0" rtl="0"/>
            <a:endParaRPr lang="fr-FR" sz="2400" b="1" baseline="0" noProof="0" dirty="0" smtClean="0">
              <a:latin typeface="Arial" pitchFamily="34" charset="0"/>
            </a:endParaRPr>
          </a:p>
          <a:p>
            <a:pPr marR="0" lvl="0" rtl="0"/>
            <a:endParaRPr lang="fr-FR" sz="2400" noProof="0" dirty="0" smtClean="0">
              <a:latin typeface="Arial" pitchFamily="34" charset="0"/>
            </a:endParaRPr>
          </a:p>
          <a:p>
            <a:pPr marR="0" lvl="0" rtl="0">
              <a:buNone/>
            </a:pPr>
            <a:endParaRPr lang="fr-FR" sz="2400" noProof="0" dirty="0" smtClean="0">
              <a:latin typeface="Arial" pitchFamily="34" charset="0"/>
            </a:endParaRPr>
          </a:p>
          <a:p>
            <a:pPr marR="0" lvl="0" rtl="0"/>
            <a:r>
              <a:rPr lang="fr-FR" sz="2400" b="1" baseline="0" noProof="0" dirty="0" smtClean="0">
                <a:latin typeface="Arial" pitchFamily="34" charset="0"/>
              </a:rPr>
              <a:t>Pour modifier</a:t>
            </a:r>
            <a:r>
              <a:rPr lang="fr-FR" sz="2400" b="1" noProof="0" dirty="0" smtClean="0">
                <a:latin typeface="Arial" pitchFamily="34" charset="0"/>
              </a:rPr>
              <a:t> le </a:t>
            </a:r>
            <a:r>
              <a:rPr lang="fr-FR" sz="2400" b="1" baseline="0" noProof="0" dirty="0" smtClean="0">
                <a:latin typeface="Arial" pitchFamily="34" charset="0"/>
              </a:rPr>
              <a:t>DOM</a:t>
            </a:r>
          </a:p>
          <a:p>
            <a:pPr marR="0" lvl="0" rtl="0"/>
            <a:endParaRPr lang="fr-FR" sz="2400" noProof="0" dirty="0" smtClean="0">
              <a:latin typeface="Arial" pitchFamily="34" charset="0"/>
            </a:endParaRPr>
          </a:p>
          <a:p>
            <a:pPr marR="0" lvl="0" rtl="0"/>
            <a:endParaRPr lang="fr-FR" sz="2400" b="1" baseline="0" noProof="0" dirty="0" smtClean="0">
              <a:latin typeface="Arial" pitchFamily="34" charset="0"/>
            </a:endParaRPr>
          </a:p>
          <a:p>
            <a:pPr marR="0" lvl="0" rtl="0">
              <a:buNone/>
            </a:pPr>
            <a:endParaRPr lang="fr-FR" sz="2400" noProof="0" dirty="0" smtClean="0">
              <a:latin typeface="Arial" pitchFamily="34" charset="0"/>
            </a:endParaRPr>
          </a:p>
          <a:p>
            <a:pPr marR="0" lvl="0" rtl="0">
              <a:spcBef>
                <a:spcPts val="2000"/>
              </a:spcBef>
            </a:pPr>
            <a:r>
              <a:rPr lang="fr-FR" sz="2400" b="1" baseline="0" noProof="0" dirty="0" smtClean="0">
                <a:latin typeface="Arial" pitchFamily="34" charset="0"/>
              </a:rPr>
              <a:t>Et pour créer de nouveaux</a:t>
            </a:r>
            <a:br>
              <a:rPr lang="fr-FR" sz="2400" b="1" baseline="0" noProof="0" dirty="0" smtClean="0">
                <a:latin typeface="Arial" pitchFamily="34" charset="0"/>
              </a:rPr>
            </a:br>
            <a:r>
              <a:rPr lang="fr-FR" sz="2400" b="1" baseline="0" noProof="0" dirty="0" smtClean="0">
                <a:latin typeface="Arial" pitchFamily="34" charset="0"/>
              </a:rPr>
              <a:t>éléments DOM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702644" y="1165496"/>
            <a:ext cx="7141945" cy="40049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var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footer = document.getElementById(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'footer'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);</a:t>
            </a:r>
            <a:endParaRPr lang="en-GB" sz="18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62537" y="2925314"/>
            <a:ext cx="7141945" cy="10375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if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(footer.style.display ==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'none'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800" b="1" dirty="0" smtClean="0">
                <a:latin typeface="Courier New" pitchFamily="49" charset="0"/>
                <a:ea typeface="Calibri"/>
                <a:cs typeface="Courier New" pitchFamily="49" charset="0"/>
              </a:rPr>
              <a:t>footer.style.display = </a:t>
            </a:r>
            <a:r>
              <a:rPr lang="en-GB" sz="1800" b="1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'inherit'</a:t>
            </a:r>
            <a:r>
              <a:rPr lang="en-GB" sz="1800" b="1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GB" sz="18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gray">
          <a:xfrm>
            <a:off x="362657" y="1893116"/>
            <a:ext cx="2948434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dirty="0" smtClean="0"/>
              <a:t> </a:t>
            </a:r>
            <a:r>
              <a:rPr lang="en-US" sz="1800" dirty="0" err="1" smtClean="0"/>
              <a:t>déclare</a:t>
            </a:r>
            <a:r>
              <a:rPr lang="en-US" sz="1800" dirty="0" smtClean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variable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gray">
          <a:xfrm rot="16200000" flipV="1">
            <a:off x="822961" y="1690073"/>
            <a:ext cx="317635" cy="577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gray">
          <a:xfrm rot="10800000">
            <a:off x="4427622" y="1512007"/>
            <a:ext cx="750771" cy="2695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Rectangular Callout 12"/>
          <p:cNvSpPr/>
          <p:nvPr/>
        </p:nvSpPr>
        <p:spPr bwMode="gray">
          <a:xfrm>
            <a:off x="3595141" y="1785634"/>
            <a:ext cx="4355326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b="1" dirty="0" err="1" smtClean="0">
                <a:latin typeface="Courier New" pitchFamily="49" charset="0"/>
                <a:cs typeface="Courier New" pitchFamily="49" charset="0"/>
              </a:rPr>
              <a:t>getElementById</a:t>
            </a:r>
            <a:r>
              <a:rPr lang="fr-FR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fr-FR" sz="1800" dirty="0" smtClean="0"/>
              <a:t> renvoie n’importe quel nœud selon son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id </a:t>
            </a:r>
            <a:r>
              <a:rPr lang="fr-FR" sz="1800" dirty="0" smtClean="0"/>
              <a:t>unique</a:t>
            </a:r>
            <a:endParaRPr lang="fr-FR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gray">
          <a:xfrm rot="10800000" flipV="1">
            <a:off x="5819589" y="2869169"/>
            <a:ext cx="1010658" cy="2406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gray">
          <a:xfrm rot="5400000">
            <a:off x="6314405" y="4666045"/>
            <a:ext cx="558263" cy="43314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Rectangular Callout 22"/>
          <p:cNvSpPr/>
          <p:nvPr/>
        </p:nvSpPr>
        <p:spPr bwMode="gray">
          <a:xfrm>
            <a:off x="3962402" y="4326865"/>
            <a:ext cx="5087257" cy="369332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Une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déclaration</a:t>
            </a:r>
            <a:r>
              <a:rPr lang="en-US" sz="1800" dirty="0" smtClean="0">
                <a:latin typeface="+mn-lt"/>
                <a:cs typeface="Courier New" pitchFamily="49" charset="0"/>
              </a:rPr>
              <a:t> se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termine</a:t>
            </a:r>
            <a:r>
              <a:rPr lang="en-US" sz="1800" dirty="0" smtClean="0">
                <a:latin typeface="+mn-lt"/>
                <a:cs typeface="Courier New" pitchFamily="49" charset="0"/>
              </a:rPr>
              <a:t> par un point-virgule ;</a:t>
            </a:r>
          </a:p>
        </p:txBody>
      </p:sp>
      <p:sp>
        <p:nvSpPr>
          <p:cNvPr id="18" name="Rectangular Callout 17"/>
          <p:cNvSpPr/>
          <p:nvPr/>
        </p:nvSpPr>
        <p:spPr bwMode="gray">
          <a:xfrm>
            <a:off x="6483732" y="2613407"/>
            <a:ext cx="2502569" cy="923330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Instructions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/>
              <a:t>  </a:t>
            </a:r>
          </a:p>
          <a:p>
            <a:r>
              <a:rPr lang="en-US" sz="1800" dirty="0" smtClean="0"/>
              <a:t>entre </a:t>
            </a:r>
            <a:r>
              <a:rPr lang="en-US" sz="1800" dirty="0" err="1" smtClean="0"/>
              <a:t>parenthèses</a:t>
            </a:r>
            <a:r>
              <a:rPr lang="en-US" sz="1800" dirty="0" smtClean="0"/>
              <a:t> et blocs </a:t>
            </a:r>
            <a:r>
              <a:rPr lang="en-US" sz="1800" dirty="0" err="1" smtClean="0"/>
              <a:t>définis</a:t>
            </a:r>
            <a:r>
              <a:rPr lang="en-US" sz="1800" dirty="0" smtClean="0"/>
              <a:t> par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63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z="1800" b="1" baseline="0" noProof="0" dirty="0" smtClean="0">
                <a:latin typeface="Arial" pitchFamily="34" charset="0"/>
              </a:rPr>
              <a:t>Beaucoup d’événements</a:t>
            </a:r>
            <a:r>
              <a:rPr lang="fr-FR" sz="1800" b="1" noProof="0" dirty="0" smtClean="0">
                <a:latin typeface="Arial" pitchFamily="34" charset="0"/>
              </a:rPr>
              <a:t> sont déclenchés dans le navigateur</a:t>
            </a:r>
          </a:p>
          <a:p>
            <a:pPr marR="0" lvl="0" rtl="0"/>
            <a:r>
              <a:rPr lang="fr-FR" sz="1800" baseline="0" noProof="0" dirty="0" smtClean="0">
                <a:latin typeface="Arial" pitchFamily="34" charset="0"/>
              </a:rPr>
              <a:t>Les événements côté client peuvent être gérés par des fonctions</a:t>
            </a:r>
            <a:r>
              <a:rPr lang="fr-FR" sz="1800" noProof="0" dirty="0" smtClean="0">
                <a:latin typeface="Arial" pitchFamily="34" charset="0"/>
              </a:rPr>
              <a:t> JavaScript</a:t>
            </a:r>
            <a:endParaRPr lang="fr-FR" sz="1800" b="1" baseline="0" noProof="0" dirty="0" smtClean="0">
              <a:latin typeface="Arial" pitchFamily="34" charset="0"/>
            </a:endParaRPr>
          </a:p>
          <a:p>
            <a:pPr lvl="1"/>
            <a:r>
              <a:rPr lang="fr-FR" sz="1600" baseline="0" noProof="0" dirty="0" smtClean="0">
                <a:latin typeface="Arial" pitchFamily="34" charset="0"/>
              </a:rPr>
              <a:t>Événements</a:t>
            </a:r>
            <a:r>
              <a:rPr lang="fr-FR" sz="1600" noProof="0" dirty="0" smtClean="0">
                <a:latin typeface="Arial" pitchFamily="34" charset="0"/>
              </a:rPr>
              <a:t> de </a:t>
            </a:r>
            <a:r>
              <a:rPr lang="fr-FR" sz="1600" baseline="0" noProof="0" dirty="0" smtClean="0">
                <a:latin typeface="Arial" pitchFamily="34" charset="0"/>
              </a:rPr>
              <a:t>bouton/lien</a:t>
            </a:r>
          </a:p>
          <a:p>
            <a:pPr lvl="2"/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nclick</a:t>
            </a:r>
            <a:endParaRPr lang="fr-FR" sz="1400" baseline="0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noProof="0" dirty="0" smtClean="0">
                <a:latin typeface="Arial" pitchFamily="34" charset="0"/>
              </a:rPr>
              <a:t>Événements de souris</a:t>
            </a:r>
            <a:endParaRPr lang="fr-FR" sz="1600" baseline="0" noProof="0" dirty="0" smtClean="0">
              <a:latin typeface="Arial" pitchFamily="34" charset="0"/>
            </a:endParaRPr>
          </a:p>
          <a:p>
            <a:pPr lvl="2"/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onm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ouseover</a:t>
            </a:r>
            <a:r>
              <a:rPr lang="fr-FR" sz="1400" baseline="0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ouseout</a:t>
            </a:r>
            <a:endParaRPr lang="fr-FR" sz="1400" baseline="0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noProof="0" dirty="0" smtClean="0">
                <a:latin typeface="Arial" pitchFamily="34" charset="0"/>
              </a:rPr>
              <a:t>Événements de fenêtre</a:t>
            </a:r>
            <a:endParaRPr lang="fr-FR" sz="1600" baseline="0" noProof="0" dirty="0" smtClean="0">
              <a:latin typeface="Arial" pitchFamily="34" charset="0"/>
            </a:endParaRPr>
          </a:p>
          <a:p>
            <a:pPr lvl="2"/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nload</a:t>
            </a:r>
            <a:endParaRPr lang="fr-FR" sz="1400" baseline="0" noProof="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sz="1600" noProof="0" dirty="0" smtClean="0">
                <a:latin typeface="Arial" pitchFamily="34" charset="0"/>
              </a:rPr>
              <a:t>Événements </a:t>
            </a:r>
            <a:r>
              <a:rPr lang="fr-FR" sz="1600" baseline="0" noProof="0" dirty="0" smtClean="0">
                <a:latin typeface="Arial" pitchFamily="34" charset="0"/>
              </a:rPr>
              <a:t>de clavier</a:t>
            </a:r>
          </a:p>
          <a:p>
            <a:pPr lvl="2"/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nkeyup</a:t>
            </a:r>
            <a:r>
              <a:rPr lang="fr-FR" sz="1400" baseline="0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400" noProof="0" dirty="0" err="1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fr-FR" sz="1400" baseline="0" noProof="0" dirty="0" err="1" smtClean="0">
                <a:latin typeface="Courier New" pitchFamily="49" charset="0"/>
                <a:cs typeface="Courier New" pitchFamily="49" charset="0"/>
              </a:rPr>
              <a:t>nkeypress</a:t>
            </a:r>
            <a:endParaRPr lang="fr-FR" sz="1400" baseline="0" noProof="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fr-FR" sz="1400" noProof="0" dirty="0" smtClean="0">
              <a:latin typeface="Arial" pitchFamily="34" charset="0"/>
            </a:endParaRPr>
          </a:p>
          <a:p>
            <a:pPr lvl="2"/>
            <a:endParaRPr lang="fr-FR" sz="1400" baseline="0" noProof="0" dirty="0" smtClean="0">
              <a:latin typeface="Arial" pitchFamily="34" charset="0"/>
            </a:endParaRPr>
          </a:p>
          <a:p>
            <a:pPr lvl="2">
              <a:buNone/>
            </a:pPr>
            <a:endParaRPr lang="fr-FR" sz="1400" baseline="0" noProof="0" dirty="0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Événements côté client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643288" y="4438650"/>
            <a:ext cx="4262087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r-FR" sz="180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&lt;</a:t>
            </a:r>
            <a:r>
              <a:rPr lang="fr-FR" sz="180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body</a:t>
            </a:r>
            <a:r>
              <a:rPr lang="fr-FR" sz="180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fr-FR" sz="1800" b="1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onload</a:t>
            </a:r>
            <a:r>
              <a:rPr lang="fr-FR" sz="1800" b="1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="hideText()"</a:t>
            </a:r>
            <a:r>
              <a:rPr lang="fr-FR" sz="180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&gt;</a:t>
            </a:r>
            <a:endParaRPr lang="fr-FR" sz="240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gray">
          <a:xfrm rot="16200000" flipV="1">
            <a:off x="3219651" y="4887826"/>
            <a:ext cx="356137" cy="134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ectangular Callout 5"/>
          <p:cNvSpPr/>
          <p:nvPr/>
        </p:nvSpPr>
        <p:spPr bwMode="gray">
          <a:xfrm>
            <a:off x="1514480" y="5145411"/>
            <a:ext cx="4578312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latin typeface="+mn-lt"/>
                <a:cs typeface="Courier New" pitchFamily="49" charset="0"/>
              </a:rPr>
              <a:t>La fonction 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hideText()</a:t>
            </a:r>
            <a:r>
              <a:rPr lang="fr-FR" sz="1800" smtClean="0">
                <a:latin typeface="+mn-lt"/>
                <a:cs typeface="Courier New" pitchFamily="49" charset="0"/>
              </a:rPr>
              <a:t> se déclenchera quand le document aura fini de se charger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8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fr-FR" sz="2000" b="1" baseline="0" noProof="0" dirty="0" smtClean="0">
                <a:latin typeface="Arial" pitchFamily="34" charset="0"/>
              </a:rPr>
              <a:t>Sépare le</a:t>
            </a:r>
            <a:r>
              <a:rPr lang="fr-FR" sz="2000" b="1" noProof="0" dirty="0" smtClean="0">
                <a:latin typeface="Arial" pitchFamily="34" charset="0"/>
              </a:rPr>
              <a:t> contenu de sa mise en forme</a:t>
            </a:r>
            <a:endParaRPr lang="fr-FR" sz="2000" b="1" baseline="0" noProof="0" dirty="0" smtClean="0">
              <a:latin typeface="Arial" pitchFamily="34" charset="0"/>
            </a:endParaRPr>
          </a:p>
          <a:p>
            <a:pPr marR="0" lvl="0" rtl="0"/>
            <a:r>
              <a:rPr lang="fr-FR" sz="2000" noProof="0" dirty="0" smtClean="0">
                <a:latin typeface="Arial" pitchFamily="34" charset="0"/>
              </a:rPr>
              <a:t>Permet de contrôler très largement l’apparence des pages </a:t>
            </a:r>
            <a:r>
              <a:rPr lang="fr-FR" sz="2000" b="1" baseline="0" noProof="0" dirty="0" smtClean="0">
                <a:latin typeface="Arial" pitchFamily="34" charset="0"/>
              </a:rPr>
              <a:t>Web</a:t>
            </a:r>
          </a:p>
          <a:p>
            <a:pPr marR="0" lvl="0" rtl="0"/>
            <a:r>
              <a:rPr lang="fr-FR" sz="2000" noProof="0" dirty="0" smtClean="0">
                <a:latin typeface="Arial" pitchFamily="34" charset="0"/>
              </a:rPr>
              <a:t>Pris en charge par les principaux navigateurs</a:t>
            </a:r>
            <a:endParaRPr lang="fr-FR" sz="2000" b="1" baseline="0" noProof="0" dirty="0" smtClean="0">
              <a:latin typeface="Arial" pitchFamily="34" charset="0"/>
            </a:endParaRPr>
          </a:p>
          <a:p>
            <a:pPr marR="0" lvl="0" rtl="0"/>
            <a:r>
              <a:rPr lang="fr-FR" sz="2000" noProof="0" dirty="0" smtClean="0">
                <a:latin typeface="Arial" pitchFamily="34" charset="0"/>
              </a:rPr>
              <a:t>Peut être rédigé</a:t>
            </a:r>
          </a:p>
          <a:p>
            <a:pPr lvl="1"/>
            <a:r>
              <a:rPr lang="fr-FR" sz="1800" i="1" noProof="0" dirty="0" err="1" smtClean="0">
                <a:latin typeface="Century Schoolbook" pitchFamily="18" charset="0"/>
              </a:rPr>
              <a:t>Inline</a:t>
            </a:r>
            <a:r>
              <a:rPr lang="fr-FR" sz="1800" noProof="0" dirty="0" smtClean="0">
                <a:latin typeface="Arial" pitchFamily="34" charset="0"/>
              </a:rPr>
              <a:t> en utilisant l’attribut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fr-FR" sz="1800" noProof="0" dirty="0" smtClean="0">
                <a:latin typeface="Arial" pitchFamily="34" charset="0"/>
              </a:rPr>
              <a:t> d’un élément HTML</a:t>
            </a:r>
          </a:p>
          <a:p>
            <a:pPr lvl="1"/>
            <a:r>
              <a:rPr lang="fr-FR" sz="1800" noProof="0" dirty="0" smtClean="0">
                <a:latin typeface="Arial" pitchFamily="34" charset="0"/>
              </a:rPr>
              <a:t>Dans un élément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&lt;style&gt;</a:t>
            </a:r>
            <a:r>
              <a:rPr lang="fr-FR" sz="1800" noProof="0" dirty="0" smtClean="0">
                <a:latin typeface="Arial" pitchFamily="34" charset="0"/>
              </a:rPr>
              <a:t> à l’intérieur de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fr-FR" sz="1800" noProof="0" dirty="0" smtClean="0">
                <a:latin typeface="Arial" pitchFamily="34" charset="0"/>
              </a:rPr>
              <a:t>Dans des fichiers 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800" noProof="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fr-FR" sz="1800" noProof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noProof="0" dirty="0" smtClean="0">
                <a:latin typeface="Arial" pitchFamily="34" charset="0"/>
              </a:rPr>
              <a:t>externes</a:t>
            </a:r>
            <a:endParaRPr lang="fr-FR" sz="1800" baseline="0" noProof="0" dirty="0" smtClean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Cascading Style Sheets (CSS)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370727" y="3598298"/>
            <a:ext cx="8679005" cy="41088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&lt;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link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href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="/css/Site.css"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rel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="stylesheet"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type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="text/css"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/&gt;</a:t>
            </a:r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gray">
          <a:xfrm rot="16200000" flipV="1">
            <a:off x="3249308" y="4103551"/>
            <a:ext cx="356137" cy="1347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ectangular Callout 5"/>
          <p:cNvSpPr/>
          <p:nvPr/>
        </p:nvSpPr>
        <p:spPr bwMode="gray">
          <a:xfrm>
            <a:off x="1544137" y="4361136"/>
            <a:ext cx="5021074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latin typeface="+mn-lt"/>
                <a:cs typeface="Courier New" pitchFamily="49" charset="0"/>
              </a:rPr>
              <a:t>Ce</a:t>
            </a:r>
            <a:r>
              <a:rPr lang="en-US" sz="1800" dirty="0" smtClean="0">
                <a:latin typeface="+mn-lt"/>
                <a:cs typeface="Courier New" pitchFamily="49" charset="0"/>
              </a:rPr>
              <a:t> HTML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ajoute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dans</a:t>
            </a:r>
            <a:r>
              <a:rPr lang="en-US" sz="1800" dirty="0" smtClean="0">
                <a:latin typeface="+mn-lt"/>
                <a:cs typeface="Courier New" pitchFamily="49" charset="0"/>
              </a:rPr>
              <a:t> la page Web les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règles</a:t>
            </a:r>
            <a:r>
              <a:rPr lang="en-US" sz="1800" dirty="0" smtClean="0">
                <a:latin typeface="+mn-lt"/>
                <a:cs typeface="Courier New" pitchFamily="49" charset="0"/>
              </a:rPr>
              <a:t> CSS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contenues</a:t>
            </a:r>
            <a:r>
              <a:rPr lang="en-US" sz="1800" dirty="0" smtClean="0">
                <a:latin typeface="+mn-lt"/>
                <a:cs typeface="Courier New" pitchFamily="49" charset="0"/>
              </a:rPr>
              <a:t> </a:t>
            </a:r>
            <a:r>
              <a:rPr lang="en-US" sz="1800" dirty="0" err="1" smtClean="0">
                <a:latin typeface="+mn-lt"/>
                <a:cs typeface="Courier New" pitchFamily="49" charset="0"/>
              </a:rPr>
              <a:t>dans</a:t>
            </a:r>
            <a:r>
              <a:rPr lang="en-US" sz="1800" dirty="0" smtClean="0">
                <a:latin typeface="+mn-lt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Site.css</a:t>
            </a:r>
            <a:endParaRPr lang="en-US" sz="1800" dirty="0" smtClean="0">
              <a:latin typeface="+mn-lt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4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1" baseline="0" noProof="0" smtClean="0">
                <a:latin typeface="Arial" pitchFamily="34" charset="0"/>
              </a:rPr>
              <a:t>Exemple de code CSS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4090737" y="1188777"/>
            <a:ext cx="4881811" cy="489364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a 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text-decoration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none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#header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{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background-</a:t>
            </a:r>
            <a:r>
              <a:rPr lang="en-GB" sz="1800" dirty="0" err="1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color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#081022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.consultants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width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: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500px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.consultants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div 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padding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: 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0.5em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0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}</a:t>
            </a:r>
            <a:endParaRPr lang="en-GB" sz="2400" dirty="0" smtClean="0">
              <a:latin typeface="Courier New" pitchFamily="49" charset="0"/>
              <a:ea typeface="Calibri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.consultants,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800000"/>
                </a:solidFill>
                <a:latin typeface="Courier New" pitchFamily="49" charset="0"/>
                <a:ea typeface="Calibri"/>
                <a:cs typeface="Courier New" pitchFamily="49" charset="0"/>
              </a:rPr>
              <a:t>div 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{</a:t>
            </a:r>
            <a:r>
              <a:rPr lang="en-GB" sz="24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GB" sz="1800" dirty="0" smtClean="0">
                <a:solidFill>
                  <a:srgbClr val="FF0000"/>
                </a:solidFill>
                <a:latin typeface="Courier New" pitchFamily="49" charset="0"/>
                <a:ea typeface="Calibri"/>
                <a:cs typeface="Courier New" pitchFamily="49" charset="0"/>
              </a:rPr>
              <a:t>padding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: 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0.5em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sz="1800" dirty="0" smtClean="0">
                <a:solidFill>
                  <a:srgbClr val="0000FF"/>
                </a:solidFill>
                <a:latin typeface="Courier New" pitchFamily="49" charset="0"/>
                <a:ea typeface="Calibri"/>
                <a:cs typeface="Courier New" pitchFamily="49" charset="0"/>
              </a:rPr>
              <a:t>0</a:t>
            </a:r>
            <a:r>
              <a:rPr lang="en-GB" sz="1800" dirty="0" smtClean="0">
                <a:latin typeface="Courier New" pitchFamily="49" charset="0"/>
                <a:ea typeface="Calibri"/>
                <a:cs typeface="Courier New" pitchFamily="49" charset="0"/>
              </a:rPr>
              <a:t>; }</a:t>
            </a:r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gray">
          <a:xfrm flipV="1">
            <a:off x="3099333" y="1403914"/>
            <a:ext cx="1049153" cy="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ular Callout 31"/>
          <p:cNvSpPr/>
          <p:nvPr/>
        </p:nvSpPr>
        <p:spPr bwMode="gray">
          <a:xfrm>
            <a:off x="1255485" y="1146447"/>
            <a:ext cx="2633118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latin typeface="+mn-lt"/>
                <a:cs typeface="Courier New" pitchFamily="49" charset="0"/>
              </a:rPr>
              <a:t>La règle s’applique à</a:t>
            </a:r>
            <a:br>
              <a:rPr lang="fr-FR" sz="1800" dirty="0" smtClean="0">
                <a:latin typeface="+mn-lt"/>
                <a:cs typeface="Courier New" pitchFamily="49" charset="0"/>
              </a:rPr>
            </a:br>
            <a:r>
              <a:rPr lang="fr-FR" sz="1800" dirty="0" smtClean="0">
                <a:latin typeface="+mn-lt"/>
                <a:cs typeface="Courier New" pitchFamily="49" charset="0"/>
              </a:rPr>
              <a:t>tous les éléments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&lt;a&gt;</a:t>
            </a:r>
            <a:endParaRPr lang="fr-FR" sz="1800" dirty="0" smtClean="0">
              <a:latin typeface="+mn-lt"/>
              <a:cs typeface="Courier New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gray">
          <a:xfrm>
            <a:off x="2934099" y="2249336"/>
            <a:ext cx="1204762" cy="978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Rectangular Callout 33"/>
          <p:cNvSpPr/>
          <p:nvPr/>
        </p:nvSpPr>
        <p:spPr bwMode="gray">
          <a:xfrm>
            <a:off x="251966" y="1908165"/>
            <a:ext cx="3173023" cy="646331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cs typeface="Courier New" pitchFamily="49" charset="0"/>
              </a:rPr>
              <a:t>La règle s’applique à l’élément avec l’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id header</a:t>
            </a:r>
          </a:p>
        </p:txBody>
      </p:sp>
      <p:cxnSp>
        <p:nvCxnSpPr>
          <p:cNvPr id="35" name="Straight Arrow Connector 34"/>
          <p:cNvCxnSpPr>
            <a:stCxn id="36" idx="3"/>
          </p:cNvCxnSpPr>
          <p:nvPr/>
        </p:nvCxnSpPr>
        <p:spPr bwMode="gray">
          <a:xfrm>
            <a:off x="3686474" y="3183548"/>
            <a:ext cx="433037" cy="2538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6" name="Rectangular Callout 35"/>
          <p:cNvSpPr/>
          <p:nvPr/>
        </p:nvSpPr>
        <p:spPr bwMode="gray">
          <a:xfrm>
            <a:off x="211860" y="2721883"/>
            <a:ext cx="3474614" cy="923330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dirty="0" smtClean="0">
                <a:cs typeface="Courier New" pitchFamily="49" charset="0"/>
              </a:rPr>
              <a:t>La règle s’applique à tous les éléments avec la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class consultants</a:t>
            </a:r>
          </a:p>
        </p:txBody>
      </p:sp>
      <p:cxnSp>
        <p:nvCxnSpPr>
          <p:cNvPr id="37" name="Straight Arrow Connector 36"/>
          <p:cNvCxnSpPr/>
          <p:nvPr/>
        </p:nvCxnSpPr>
        <p:spPr bwMode="gray">
          <a:xfrm>
            <a:off x="2335728" y="4220897"/>
            <a:ext cx="1783783" cy="2629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Rectangular Callout 37"/>
          <p:cNvSpPr/>
          <p:nvPr/>
        </p:nvSpPr>
        <p:spPr bwMode="gray">
          <a:xfrm>
            <a:off x="221485" y="3860980"/>
            <a:ext cx="3513115" cy="1200329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cs typeface="Courier New" pitchFamily="49" charset="0"/>
              </a:rPr>
              <a:t>La règle s’applique à tous les éléments 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fr-FR" sz="1800" smtClean="0">
                <a:cs typeface="Courier New" pitchFamily="49" charset="0"/>
              </a:rPr>
              <a:t>à l’intérieur d’un éléments avec la  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class consultants</a:t>
            </a:r>
          </a:p>
        </p:txBody>
      </p:sp>
      <p:cxnSp>
        <p:nvCxnSpPr>
          <p:cNvPr id="39" name="Straight Arrow Connector 38"/>
          <p:cNvCxnSpPr/>
          <p:nvPr/>
        </p:nvCxnSpPr>
        <p:spPr bwMode="gray">
          <a:xfrm flipV="1">
            <a:off x="2401501" y="5485026"/>
            <a:ext cx="1737360" cy="2646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0" name="Rectangular Callout 39"/>
          <p:cNvSpPr/>
          <p:nvPr/>
        </p:nvSpPr>
        <p:spPr bwMode="gray">
          <a:xfrm>
            <a:off x="287258" y="5222936"/>
            <a:ext cx="3173023" cy="1200329"/>
          </a:xfrm>
          <a:prstGeom prst="wedgeRectCallout">
            <a:avLst>
              <a:gd name="adj1" fmla="val -20833"/>
              <a:gd name="adj2" fmla="val 51024"/>
            </a:avLst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fr-FR" sz="1800" smtClean="0">
                <a:cs typeface="Courier New" pitchFamily="49" charset="0"/>
              </a:rPr>
              <a:t>La règle s’applique à tous les éléments 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&lt;div&gt; </a:t>
            </a:r>
            <a:r>
              <a:rPr lang="fr-FR" sz="1800" smtClean="0">
                <a:cs typeface="Courier New" pitchFamily="49" charset="0"/>
              </a:rPr>
              <a:t>et tous les éléments avec la </a:t>
            </a:r>
            <a:r>
              <a:rPr lang="fr-FR" sz="1800" smtClean="0">
                <a:latin typeface="Courier New" pitchFamily="49" charset="0"/>
                <a:cs typeface="Courier New" pitchFamily="49" charset="0"/>
              </a:rPr>
              <a:t>class consultants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796E616D69632048544D4C2020284448544D4C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56E6F6274727573697665204A6176615363726970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4657374696E6720666F7220457175616C69747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F626A656374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6F74206F7220427261636B6574204E6F746174696F6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57726974696E67206F7220446566696E696E672046756E6374696F6E732028636F6E74696E756564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16C6C696E672046756E6374696F6E7320696E204A6176615363726970742028636F6E74696E756564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2657475726E2053746174656D656E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661726961626C652053636F70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74686973205265666572656E6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468652048544D4C20446F63756D656E74204F626A656374204D6F64656C2028444F4D2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526570726573656E74696E67204F626A656374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72656174696E672061204A617661536372697074204F626A65637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96D6D6564696174656C7920496E766F6B65642046756E6374696F6E2045787072657373696F6E73202849494645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6756E6374696F6E20506172616D65746572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F73757265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F73757265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C6F73757265204578616D706C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8544D4C20444F4D20496C6C75737472617465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A6176615363726970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A61766153637269707420616E642074686520444F4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6C69656E742D53696465204576656E74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36173636164696E67205374796C65205368656574732028435353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522C43535320436F64652053616D706C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PF" val="4C2C4448544D4C20436F64652053616D706C65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Words>3561</Words>
  <Application>Microsoft Office PowerPoint</Application>
  <PresentationFormat>Affichage à l'écran (4:3)</PresentationFormat>
  <Paragraphs>647</Paragraphs>
  <Slides>30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cvc</vt:lpstr>
      <vt:lpstr>Présentation PowerPoint</vt:lpstr>
      <vt:lpstr>Dynamic HTML (DHTML)</vt:lpstr>
      <vt:lpstr>Le Document Object Model (DOM) HTML</vt:lpstr>
      <vt:lpstr>Illustration du DOM HTML</vt:lpstr>
      <vt:lpstr>JavaScript</vt:lpstr>
      <vt:lpstr>JavaScript et le DOM</vt:lpstr>
      <vt:lpstr>Événements côté client</vt:lpstr>
      <vt:lpstr>Cascading Style Sheets (CSS)</vt:lpstr>
      <vt:lpstr>Exemple de code CSS</vt:lpstr>
      <vt:lpstr>Exemple de code DHTML</vt:lpstr>
      <vt:lpstr>JavaScript non intrusif</vt:lpstr>
      <vt:lpstr>Exemple de code non intrusif</vt:lpstr>
      <vt:lpstr>Tester l’égalité</vt:lpstr>
      <vt:lpstr>Objets</vt:lpstr>
      <vt:lpstr>Notation avec points ou avec crochets</vt:lpstr>
      <vt:lpstr>Fonctions</vt:lpstr>
      <vt:lpstr>Instructions de fonctions</vt:lpstr>
      <vt:lpstr>Appeler des fonctions en JavaScript</vt:lpstr>
      <vt:lpstr>L’instruction return</vt:lpstr>
      <vt:lpstr>Portée des variables</vt:lpstr>
      <vt:lpstr>La référence this</vt:lpstr>
      <vt:lpstr>Représenter les objets</vt:lpstr>
      <vt:lpstr>Créer des instances d’objets avec un constructeur</vt:lpstr>
      <vt:lpstr>Créer des instances d’objets avec un constructeur</vt:lpstr>
      <vt:lpstr>Déclarer des objets avec la notation littérale</vt:lpstr>
      <vt:lpstr>IIFE (Immediately Invoked Function Expressions)</vt:lpstr>
      <vt:lpstr>Paramètres des fonctions</vt:lpstr>
      <vt:lpstr>Closures</vt:lpstr>
      <vt:lpstr>Closures</vt:lpstr>
      <vt:lpstr>Exemple de closure</vt:lpstr>
    </vt:vector>
  </TitlesOfParts>
  <Company>jkhjkjkh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152</cp:revision>
  <dcterms:created xsi:type="dcterms:W3CDTF">2000-04-10T19:33:12Z</dcterms:created>
  <dcterms:modified xsi:type="dcterms:W3CDTF">2015-06-15T07:55:25Z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