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8"/>
  </p:notesMasterIdLst>
  <p:handoutMasterIdLst>
    <p:handoutMasterId r:id="rId29"/>
  </p:handoutMasterIdLst>
  <p:sldIdLst>
    <p:sldId id="264" r:id="rId2"/>
    <p:sldId id="266" r:id="rId3"/>
    <p:sldId id="306" r:id="rId4"/>
    <p:sldId id="267" r:id="rId5"/>
    <p:sldId id="295" r:id="rId6"/>
    <p:sldId id="300" r:id="rId7"/>
    <p:sldId id="305" r:id="rId8"/>
    <p:sldId id="304" r:id="rId9"/>
    <p:sldId id="268" r:id="rId10"/>
    <p:sldId id="269" r:id="rId11"/>
    <p:sldId id="270" r:id="rId12"/>
    <p:sldId id="271" r:id="rId13"/>
    <p:sldId id="276" r:id="rId14"/>
    <p:sldId id="272" r:id="rId15"/>
    <p:sldId id="273" r:id="rId16"/>
    <p:sldId id="274" r:id="rId17"/>
    <p:sldId id="275" r:id="rId18"/>
    <p:sldId id="277" r:id="rId19"/>
    <p:sldId id="278" r:id="rId20"/>
    <p:sldId id="279" r:id="rId21"/>
    <p:sldId id="280" r:id="rId22"/>
    <p:sldId id="281" r:id="rId23"/>
    <p:sldId id="282" r:id="rId24"/>
    <p:sldId id="283" r:id="rId25"/>
    <p:sldId id="284" r:id="rId26"/>
    <p:sldId id="285" r:id="rId27"/>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0" d="100"/>
          <a:sy n="70" d="100"/>
        </p:scale>
        <p:origin x="51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Rot="1" noChangeAspect="1" noChangeArrowheads="1" noTextEdit="1"/>
          </p:cNvSpPr>
          <p:nvPr>
            <p:ph type="sldImg"/>
          </p:nvPr>
        </p:nvSpPr>
        <p:spPr>
          <a:xfrm>
            <a:off x="877888" y="733425"/>
            <a:ext cx="4892675" cy="3670300"/>
          </a:xfrm>
          <a:ln/>
        </p:spPr>
      </p:sp>
      <p:sp>
        <p:nvSpPr>
          <p:cNvPr id="349187" name="Rectangle 3"/>
          <p:cNvSpPr>
            <a:spLocks noGrp="1" noChangeArrowheads="1"/>
          </p:cNvSpPr>
          <p:nvPr>
            <p:ph type="body" idx="1"/>
          </p:nvPr>
        </p:nvSpPr>
        <p:spPr/>
        <p:txBody>
          <a:bodyPr/>
          <a:lstStyle/>
          <a:p>
            <a:r>
              <a:rPr lang="en-US" altLang="fr-FR"/>
              <a:t>&lt;ipf&gt;R,12: Model 2 Architecture (continued)&lt;/ipf&gt;</a:t>
            </a:r>
          </a:p>
          <a:p>
            <a:endParaRPr lang="en-US" altLang="fr-FR"/>
          </a:p>
        </p:txBody>
      </p:sp>
    </p:spTree>
    <p:extLst>
      <p:ext uri="{BB962C8B-B14F-4D97-AF65-F5344CB8AC3E}">
        <p14:creationId xmlns:p14="http://schemas.microsoft.com/office/powerpoint/2010/main" val="143177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Rot="1" noChangeAspect="1" noChangeArrowheads="1" noTextEdit="1"/>
          </p:cNvSpPr>
          <p:nvPr>
            <p:ph type="sldImg"/>
          </p:nvPr>
        </p:nvSpPr>
        <p:spPr>
          <a:xfrm>
            <a:off x="877888" y="733425"/>
            <a:ext cx="4892675" cy="3670300"/>
          </a:xfrm>
          <a:ln/>
        </p:spPr>
      </p:sp>
      <p:sp>
        <p:nvSpPr>
          <p:cNvPr id="355331" name="Rectangle 3"/>
          <p:cNvSpPr>
            <a:spLocks noGrp="1" noChangeArrowheads="1"/>
          </p:cNvSpPr>
          <p:nvPr>
            <p:ph type="body" idx="1"/>
          </p:nvPr>
        </p:nvSpPr>
        <p:spPr/>
        <p:txBody>
          <a:bodyPr/>
          <a:lstStyle/>
          <a:p>
            <a:r>
              <a:rPr lang="en-US" altLang="fr-FR"/>
              <a:t>&lt;ipf&gt;R,20: Java Web Application Frameworks&lt;/ipf&gt;</a:t>
            </a:r>
          </a:p>
          <a:p>
            <a:r>
              <a:rPr lang="en-US" altLang="fr-FR"/>
              <a:t>If you’ve worked on a big servlet/JSP project before, then you probably created your own custom framework. If so, then share your experience. Do you really want to do all of the low-level plumbing again? Also, think in terms of a new developer joining the team, for example a contractor. Using a custom framework, you’d have to provide ramp-up time for the developer to get his/her head around the API. However, if you’re using a standard framework such as Struts, then you can hire a Struts web developer and save on the ramp up time. This not only applies to Struts, if 12 months from now the industry is using JavaServer Faces, then the same argument applies.</a:t>
            </a:r>
          </a:p>
          <a:p>
            <a:endParaRPr lang="en-US" altLang="fr-FR"/>
          </a:p>
        </p:txBody>
      </p:sp>
    </p:spTree>
    <p:extLst>
      <p:ext uri="{BB962C8B-B14F-4D97-AF65-F5344CB8AC3E}">
        <p14:creationId xmlns:p14="http://schemas.microsoft.com/office/powerpoint/2010/main" val="3092712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Rot="1" noChangeAspect="1" noChangeArrowheads="1" noTextEdit="1"/>
          </p:cNvSpPr>
          <p:nvPr>
            <p:ph type="sldImg"/>
          </p:nvPr>
        </p:nvSpPr>
        <p:spPr>
          <a:xfrm>
            <a:off x="877888" y="733425"/>
            <a:ext cx="4892675" cy="3670300"/>
          </a:xfrm>
          <a:ln/>
        </p:spPr>
      </p:sp>
      <p:sp>
        <p:nvSpPr>
          <p:cNvPr id="359427" name="Rectangle 3"/>
          <p:cNvSpPr>
            <a:spLocks noGrp="1" noChangeArrowheads="1"/>
          </p:cNvSpPr>
          <p:nvPr>
            <p:ph type="body" idx="1"/>
          </p:nvPr>
        </p:nvSpPr>
        <p:spPr/>
        <p:txBody>
          <a:bodyPr/>
          <a:lstStyle/>
          <a:p>
            <a:r>
              <a:rPr lang="en-US" altLang="fr-FR"/>
              <a:t>&lt;ipf&gt;R,24: Struts Architecture&lt;/ipf&gt;</a:t>
            </a:r>
          </a:p>
          <a:p>
            <a:r>
              <a:rPr lang="en-US" altLang="fr-FR"/>
              <a:t>Very high-level explanation. There are a number of low-level actions that occur (form beans, i18n, etc...), but I don’t want to muddy the waters now.</a:t>
            </a:r>
          </a:p>
          <a:p>
            <a:endParaRPr lang="en-US" altLang="fr-FR"/>
          </a:p>
          <a:p>
            <a:r>
              <a:rPr lang="en-US" altLang="fr-FR"/>
              <a:t>A common pitfall for new Struts developers is the “Model”. It is important to state that Struts does not provide a data model implementation. It is up to the developer. A number of early articles on Struts incorrectly labeled the Action class as the model...this is incorrect. The Action class is associated with the controller. Also the ActionForm beans are closer to the View than anything else. So be prepared if a student shows you an article where the “author” states the Action is the model. If you read the books in the reading list, they all agree that the Struts does not provide a model implementation.</a:t>
            </a:r>
          </a:p>
          <a:p>
            <a:endParaRPr lang="en-US" altLang="fr-FR"/>
          </a:p>
        </p:txBody>
      </p:sp>
    </p:spTree>
    <p:extLst>
      <p:ext uri="{BB962C8B-B14F-4D97-AF65-F5344CB8AC3E}">
        <p14:creationId xmlns:p14="http://schemas.microsoft.com/office/powerpoint/2010/main" val="554321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Rot="1" noChangeAspect="1" noChangeArrowheads="1" noTextEdit="1"/>
          </p:cNvSpPr>
          <p:nvPr>
            <p:ph type="sldImg"/>
          </p:nvPr>
        </p:nvSpPr>
        <p:spPr>
          <a:xfrm>
            <a:off x="877888" y="733425"/>
            <a:ext cx="4892675" cy="3670300"/>
          </a:xfrm>
          <a:ln/>
        </p:spPr>
      </p:sp>
      <p:sp>
        <p:nvSpPr>
          <p:cNvPr id="359427" name="Rectangle 3"/>
          <p:cNvSpPr>
            <a:spLocks noGrp="1" noChangeArrowheads="1"/>
          </p:cNvSpPr>
          <p:nvPr>
            <p:ph type="body" idx="1"/>
          </p:nvPr>
        </p:nvSpPr>
        <p:spPr/>
        <p:txBody>
          <a:bodyPr/>
          <a:lstStyle/>
          <a:p>
            <a:r>
              <a:rPr lang="en-US" altLang="fr-FR"/>
              <a:t>&lt;ipf&gt;R,24: Struts Architecture&lt;/ipf&gt;</a:t>
            </a:r>
          </a:p>
          <a:p>
            <a:r>
              <a:rPr lang="en-US" altLang="fr-FR"/>
              <a:t>Very high-level explanation. There are a number of low-level actions that occur (form beans, i18n, etc...), but I don’t want to muddy the waters now.</a:t>
            </a:r>
          </a:p>
          <a:p>
            <a:endParaRPr lang="en-US" altLang="fr-FR"/>
          </a:p>
          <a:p>
            <a:r>
              <a:rPr lang="en-US" altLang="fr-FR"/>
              <a:t>A common pitfall for new Struts developers is the “Model”. It is important to state that Struts does not provide a data model implementation. It is up to the developer. A number of early articles on Struts incorrectly labeled the Action class as the model...this is incorrect. The Action class is associated with the controller. Also the ActionForm beans are closer to the View than anything else. So be prepared if a student shows you an article where the “author” states the Action is the model. If you read the books in the reading list, they all agree that the Struts does not provide a model implementation.</a:t>
            </a:r>
          </a:p>
          <a:p>
            <a:endParaRPr lang="en-US" altLang="fr-FR"/>
          </a:p>
        </p:txBody>
      </p:sp>
    </p:spTree>
    <p:extLst>
      <p:ext uri="{BB962C8B-B14F-4D97-AF65-F5344CB8AC3E}">
        <p14:creationId xmlns:p14="http://schemas.microsoft.com/office/powerpoint/2010/main" val="4177751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79388" y="160338"/>
            <a:ext cx="7793037" cy="725487"/>
          </a:xfrm>
        </p:spPr>
        <p:txBody>
          <a:bodyPr/>
          <a:lstStyle/>
          <a:p>
            <a:r>
              <a:rPr lang="fr-FR" smtClean="0"/>
              <a:t>Modifiez le style du titre</a:t>
            </a:r>
            <a:endParaRPr lang="fr-FR"/>
          </a:p>
        </p:txBody>
      </p:sp>
      <p:sp>
        <p:nvSpPr>
          <p:cNvPr id="3" name="Espace réservé du texte 2"/>
          <p:cNvSpPr>
            <a:spLocks noGrp="1"/>
          </p:cNvSpPr>
          <p:nvPr>
            <p:ph type="body" sz="half" idx="1"/>
          </p:nvPr>
        </p:nvSpPr>
        <p:spPr>
          <a:xfrm>
            <a:off x="279400" y="1312863"/>
            <a:ext cx="4222750" cy="12668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54550" y="1312863"/>
            <a:ext cx="4224338" cy="12668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23126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smtClean="0"/>
              <a:t>AngularJS</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smtClean="0"/>
              <a:t>Chapitre 2</a:t>
            </a:r>
          </a:p>
          <a:p>
            <a:pPr eaLnBrk="1" hangingPunct="1"/>
            <a:r>
              <a:rPr lang="fr-FR" altLang="fr-FR" smtClean="0"/>
              <a:t>Introduction</a:t>
            </a:r>
          </a:p>
        </p:txBody>
      </p:sp>
      <p:pic>
        <p:nvPicPr>
          <p:cNvPr id="2051" name="Picture 5" descr="AngularJS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2" y="2042355"/>
            <a:ext cx="66198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a:xfrm>
            <a:off x="1187450" y="12700"/>
            <a:ext cx="7829550" cy="1143000"/>
          </a:xfrm>
        </p:spPr>
        <p:txBody>
          <a:bodyPr/>
          <a:lstStyle/>
          <a:p>
            <a:r>
              <a:rPr lang="fr-FR" altLang="fr-FR" smtClean="0"/>
              <a:t>jQuery</a:t>
            </a:r>
          </a:p>
        </p:txBody>
      </p:sp>
      <p:sp>
        <p:nvSpPr>
          <p:cNvPr id="6147" name="Espace réservé du contenu 2"/>
          <p:cNvSpPr>
            <a:spLocks noGrp="1"/>
          </p:cNvSpPr>
          <p:nvPr>
            <p:ph idx="1"/>
          </p:nvPr>
        </p:nvSpPr>
        <p:spPr>
          <a:xfrm>
            <a:off x="179388" y="1412875"/>
            <a:ext cx="8766175" cy="5040313"/>
          </a:xfrm>
        </p:spPr>
        <p:txBody>
          <a:bodyPr/>
          <a:lstStyle/>
          <a:p>
            <a:r>
              <a:rPr lang="fr-FR" altLang="fr-FR" smtClean="0"/>
              <a:t>jQuery est un Framework JS pour manipuler facilement un arbre DOM</a:t>
            </a:r>
          </a:p>
          <a:p>
            <a:r>
              <a:rPr lang="fr-FR" altLang="fr-FR" smtClean="0"/>
              <a:t>AngularJS utilise jQuery</a:t>
            </a:r>
          </a:p>
          <a:p>
            <a:pPr lvl="1"/>
            <a:r>
              <a:rPr lang="fr-FR" altLang="fr-FR" smtClean="0"/>
              <a:t>Il embarque un sous-ensemble de la bibliothèque open source jQuery appelé jQLite, mais peut aussi utiliser jQuery si elle est chargée.</a:t>
            </a:r>
          </a:p>
          <a:p>
            <a:endParaRPr lang="fr-FR" altLang="fr-FR" smtClean="0"/>
          </a:p>
        </p:txBody>
      </p:sp>
      <p:pic>
        <p:nvPicPr>
          <p:cNvPr id="6148" name="Picture 4"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313" y="4576763"/>
            <a:ext cx="47625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1187450" y="12700"/>
            <a:ext cx="7829550" cy="1143000"/>
          </a:xfrm>
        </p:spPr>
        <p:txBody>
          <a:bodyPr/>
          <a:lstStyle/>
          <a:p>
            <a:r>
              <a:rPr lang="fr-FR" altLang="fr-FR" smtClean="0"/>
              <a:t>MVVM</a:t>
            </a:r>
          </a:p>
        </p:txBody>
      </p:sp>
      <p:sp>
        <p:nvSpPr>
          <p:cNvPr id="7171" name="Espace réservé du contenu 2"/>
          <p:cNvSpPr>
            <a:spLocks noGrp="1"/>
          </p:cNvSpPr>
          <p:nvPr>
            <p:ph idx="1"/>
          </p:nvPr>
        </p:nvSpPr>
        <p:spPr>
          <a:xfrm>
            <a:off x="179388" y="1412875"/>
            <a:ext cx="8766175" cy="5040313"/>
          </a:xfrm>
        </p:spPr>
        <p:txBody>
          <a:bodyPr/>
          <a:lstStyle/>
          <a:p>
            <a:r>
              <a:rPr lang="fr-FR" altLang="fr-FR" sz="2400" smtClean="0"/>
              <a:t>Outre le patron logiciel MVC et le code HTML étendu déclaratif, AngularJS est fondé sur un certain nombre de patrons et principes de conception qu’il convient de relever :         </a:t>
            </a:r>
          </a:p>
          <a:p>
            <a:pPr lvl="1"/>
            <a:r>
              <a:rPr lang="fr-FR" altLang="fr-FR" sz="2000" smtClean="0"/>
              <a:t>Séparation des préoccupations avec le découplage des manipulations du DOM et de la logique métier</a:t>
            </a:r>
          </a:p>
          <a:p>
            <a:pPr lvl="1"/>
            <a:r>
              <a:rPr lang="fr-FR" altLang="fr-FR" sz="2000" smtClean="0"/>
              <a:t>injection de dépendances (IoD)</a:t>
            </a:r>
          </a:p>
          <a:p>
            <a:r>
              <a:rPr lang="fr-FR" altLang="fr-FR" sz="2400" smtClean="0"/>
              <a:t>Angular se doit d'être relié à un serveur lui-même codé en MVC, il s'agit du Pattern MVVM</a:t>
            </a:r>
          </a:p>
          <a:p>
            <a:pPr lvl="1"/>
            <a:r>
              <a:rPr lang="fr-FR" altLang="fr-FR" sz="2000" smtClean="0"/>
              <a:t>Model View View's Model</a:t>
            </a:r>
          </a:p>
        </p:txBody>
      </p:sp>
      <p:pic>
        <p:nvPicPr>
          <p:cNvPr id="4" name="Picture 2" descr="MVC, MVP, MVVM side by s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4435608"/>
            <a:ext cx="4547529" cy="1832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1187450" y="12700"/>
            <a:ext cx="7829550" cy="1143000"/>
          </a:xfrm>
        </p:spPr>
        <p:txBody>
          <a:bodyPr/>
          <a:lstStyle/>
          <a:p>
            <a:r>
              <a:rPr lang="fr-FR" altLang="fr-FR" smtClean="0"/>
              <a:t>MVW</a:t>
            </a:r>
          </a:p>
        </p:txBody>
      </p:sp>
      <p:sp>
        <p:nvSpPr>
          <p:cNvPr id="8195" name="Espace réservé du contenu 2"/>
          <p:cNvSpPr>
            <a:spLocks noGrp="1"/>
          </p:cNvSpPr>
          <p:nvPr>
            <p:ph idx="1"/>
          </p:nvPr>
        </p:nvSpPr>
        <p:spPr>
          <a:xfrm>
            <a:off x="179388" y="1412875"/>
            <a:ext cx="8766175" cy="5040313"/>
          </a:xfrm>
        </p:spPr>
        <p:txBody>
          <a:bodyPr/>
          <a:lstStyle/>
          <a:p>
            <a:r>
              <a:rPr lang="fr-FR" altLang="fr-FR" sz="2400" dirty="0" smtClean="0"/>
              <a:t>Le client peut être de n'importe quel type</a:t>
            </a:r>
          </a:p>
          <a:p>
            <a:r>
              <a:rPr lang="fr-FR" altLang="fr-FR" sz="2400" dirty="0" smtClean="0"/>
              <a:t>Google appel ce pattern MVW</a:t>
            </a:r>
          </a:p>
          <a:p>
            <a:pPr lvl="1"/>
            <a:r>
              <a:rPr lang="fr-FR" altLang="fr-FR" sz="2000" dirty="0" smtClean="0"/>
              <a:t>Model </a:t>
            </a:r>
            <a:r>
              <a:rPr lang="fr-FR" altLang="fr-FR" sz="2000" dirty="0" err="1" smtClean="0"/>
              <a:t>View</a:t>
            </a:r>
            <a:r>
              <a:rPr lang="fr-FR" altLang="fr-FR" sz="2000" dirty="0" smtClean="0"/>
              <a:t> </a:t>
            </a:r>
            <a:r>
              <a:rPr lang="fr-FR" altLang="fr-FR" sz="2000" dirty="0" err="1" smtClean="0"/>
              <a:t>Whatever</a:t>
            </a:r>
            <a:endParaRPr lang="fr-FR" altLang="fr-FR" sz="2000" dirty="0" smtClean="0"/>
          </a:p>
          <a:p>
            <a:r>
              <a:rPr lang="fr-FR" altLang="fr-FR" dirty="0" smtClean="0"/>
              <a:t>Google recommande l'utilisation de Twitter </a:t>
            </a:r>
            <a:r>
              <a:rPr lang="fr-FR" altLang="fr-FR" dirty="0" err="1" smtClean="0"/>
              <a:t>Bootstrap</a:t>
            </a:r>
            <a:endParaRPr lang="fr-FR" altLang="fr-FR" dirty="0" smtClean="0"/>
          </a:p>
          <a:p>
            <a:r>
              <a:rPr lang="fr-FR" altLang="fr-FR" dirty="0" smtClean="0"/>
              <a:t>Utilisation possible de </a:t>
            </a:r>
            <a:r>
              <a:rPr lang="fr-FR" altLang="fr-FR" dirty="0" err="1" smtClean="0"/>
              <a:t>Cordova</a:t>
            </a:r>
            <a:endParaRPr lang="fr-FR" altLang="fr-FR" dirty="0" smtClean="0"/>
          </a:p>
          <a:p>
            <a:endParaRPr lang="fr-FR" altLang="fr-FR" dirty="0" smtClean="0"/>
          </a:p>
        </p:txBody>
      </p:sp>
      <p:pic>
        <p:nvPicPr>
          <p:cNvPr id="819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365104"/>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D:\CVC\Formation\Android\Cordova\src\hello\www\img\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987800"/>
            <a:ext cx="2159000" cy="254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a:xfrm>
            <a:off x="1187450" y="12700"/>
            <a:ext cx="7829550" cy="1143000"/>
          </a:xfrm>
        </p:spPr>
        <p:txBody>
          <a:bodyPr/>
          <a:lstStyle/>
          <a:p>
            <a:r>
              <a:rPr lang="fr-FR" altLang="fr-FR" smtClean="0"/>
              <a:t>MVW</a:t>
            </a:r>
          </a:p>
        </p:txBody>
      </p:sp>
      <p:sp>
        <p:nvSpPr>
          <p:cNvPr id="9219" name="Espace réservé du contenu 2"/>
          <p:cNvSpPr>
            <a:spLocks noGrp="1"/>
          </p:cNvSpPr>
          <p:nvPr>
            <p:ph idx="1"/>
          </p:nvPr>
        </p:nvSpPr>
        <p:spPr>
          <a:xfrm>
            <a:off x="179388" y="1412875"/>
            <a:ext cx="8766175" cy="5040313"/>
          </a:xfrm>
        </p:spPr>
        <p:txBody>
          <a:bodyPr/>
          <a:lstStyle/>
          <a:p>
            <a:endParaRPr lang="fr-FR" altLang="fr-FR" smtClean="0"/>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916113"/>
            <a:ext cx="7540625" cy="4095750"/>
          </a:xfrm>
          <a:prstGeom prst="rect">
            <a:avLst/>
          </a:prstGeom>
          <a:noFill/>
          <a:ln>
            <a:noFill/>
          </a:ln>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1"/>
          <p:cNvSpPr>
            <a:spLocks noGrp="1"/>
          </p:cNvSpPr>
          <p:nvPr>
            <p:ph type="title"/>
          </p:nvPr>
        </p:nvSpPr>
        <p:spPr>
          <a:xfrm>
            <a:off x="1187450" y="12700"/>
            <a:ext cx="7829550" cy="1143000"/>
          </a:xfrm>
        </p:spPr>
        <p:txBody>
          <a:bodyPr/>
          <a:lstStyle/>
          <a:p>
            <a:r>
              <a:rPr lang="fr-FR" altLang="fr-FR" smtClean="0"/>
              <a:t>Installation</a:t>
            </a:r>
          </a:p>
        </p:txBody>
      </p:sp>
      <p:sp>
        <p:nvSpPr>
          <p:cNvPr id="10243" name="Espace réservé du contenu 2"/>
          <p:cNvSpPr>
            <a:spLocks noGrp="1"/>
          </p:cNvSpPr>
          <p:nvPr>
            <p:ph idx="1"/>
          </p:nvPr>
        </p:nvSpPr>
        <p:spPr>
          <a:xfrm>
            <a:off x="179388" y="1412875"/>
            <a:ext cx="8766175" cy="5040313"/>
          </a:xfrm>
        </p:spPr>
        <p:txBody>
          <a:bodyPr/>
          <a:lstStyle/>
          <a:p>
            <a:r>
              <a:rPr lang="fr-FR" altLang="fr-FR" smtClean="0"/>
              <a:t>Aucune !</a:t>
            </a:r>
          </a:p>
          <a:p>
            <a:r>
              <a:rPr lang="fr-FR" altLang="fr-FR" smtClean="0"/>
              <a:t>Uniquement besoin de angular.js</a:t>
            </a:r>
          </a:p>
          <a:p>
            <a:r>
              <a:rPr lang="fr-FR" altLang="fr-FR" smtClean="0"/>
              <a:t>Fonctionne en standalone</a:t>
            </a:r>
          </a:p>
          <a:p>
            <a:r>
              <a:rPr lang="fr-FR" altLang="fr-FR" smtClean="0"/>
              <a:t>Peut être utilisé avec Java, .NET et PHP</a:t>
            </a:r>
          </a:p>
          <a:p>
            <a:pPr lvl="1"/>
            <a:r>
              <a:rPr lang="fr-FR" altLang="fr-FR" smtClean="0"/>
              <a:t>Eclipse et Visual Studio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a:xfrm>
            <a:off x="1187450" y="12700"/>
            <a:ext cx="7829550" cy="1143000"/>
          </a:xfrm>
        </p:spPr>
        <p:txBody>
          <a:bodyPr/>
          <a:lstStyle/>
          <a:p>
            <a:r>
              <a:rPr lang="fr-FR" altLang="fr-FR" smtClean="0"/>
              <a:t>Web 1.0</a:t>
            </a:r>
          </a:p>
        </p:txBody>
      </p:sp>
      <p:sp>
        <p:nvSpPr>
          <p:cNvPr id="11267" name="Espace réservé du contenu 2"/>
          <p:cNvSpPr>
            <a:spLocks noGrp="1"/>
          </p:cNvSpPr>
          <p:nvPr>
            <p:ph idx="1"/>
          </p:nvPr>
        </p:nvSpPr>
        <p:spPr>
          <a:xfrm>
            <a:off x="179388" y="1412875"/>
            <a:ext cx="8766175" cy="5040313"/>
          </a:xfrm>
        </p:spPr>
        <p:txBody>
          <a:bodyPr/>
          <a:lstStyle/>
          <a:p>
            <a:endParaRPr lang="fr-FR" altLang="fr-FR" smtClean="0"/>
          </a:p>
        </p:txBody>
      </p:sp>
      <p:pic>
        <p:nvPicPr>
          <p:cNvPr id="11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8" y="1341438"/>
            <a:ext cx="8105775" cy="4981575"/>
          </a:xfrm>
          <a:prstGeom prst="rect">
            <a:avLst/>
          </a:prstGeom>
          <a:noFill/>
          <a:ln>
            <a:noFill/>
          </a:ln>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1"/>
          <p:cNvSpPr>
            <a:spLocks noGrp="1"/>
          </p:cNvSpPr>
          <p:nvPr>
            <p:ph type="title"/>
          </p:nvPr>
        </p:nvSpPr>
        <p:spPr>
          <a:xfrm>
            <a:off x="1187450" y="12700"/>
            <a:ext cx="7829550" cy="1143000"/>
          </a:xfrm>
        </p:spPr>
        <p:txBody>
          <a:bodyPr/>
          <a:lstStyle/>
          <a:p>
            <a:r>
              <a:rPr lang="fr-FR" altLang="fr-FR" smtClean="0"/>
              <a:t>Web 2.0</a:t>
            </a:r>
          </a:p>
        </p:txBody>
      </p:sp>
      <p:pic>
        <p:nvPicPr>
          <p:cNvPr id="1229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9388" y="1457325"/>
            <a:ext cx="8766175" cy="4951413"/>
          </a:xfrm>
          <a:noFill/>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p:cNvSpPr>
          <p:nvPr>
            <p:ph type="title"/>
          </p:nvPr>
        </p:nvSpPr>
        <p:spPr>
          <a:xfrm>
            <a:off x="1187450" y="12700"/>
            <a:ext cx="7829550" cy="1143000"/>
          </a:xfrm>
        </p:spPr>
        <p:txBody>
          <a:bodyPr/>
          <a:lstStyle/>
          <a:p>
            <a:r>
              <a:rPr lang="fr-FR" altLang="fr-FR" smtClean="0"/>
              <a:t>Responsive</a:t>
            </a:r>
          </a:p>
        </p:txBody>
      </p:sp>
      <p:sp>
        <p:nvSpPr>
          <p:cNvPr id="13315" name="Espace réservé du contenu 2"/>
          <p:cNvSpPr>
            <a:spLocks noGrp="1"/>
          </p:cNvSpPr>
          <p:nvPr>
            <p:ph idx="1"/>
          </p:nvPr>
        </p:nvSpPr>
        <p:spPr>
          <a:xfrm>
            <a:off x="179388" y="1412875"/>
            <a:ext cx="8766175" cy="5040313"/>
          </a:xfrm>
        </p:spPr>
        <p:txBody>
          <a:bodyPr/>
          <a:lstStyle/>
          <a:p>
            <a:r>
              <a:rPr lang="fr-FR" altLang="fr-FR" smtClean="0"/>
              <a:t>Adaptable à n'importe quel écran</a:t>
            </a:r>
          </a:p>
          <a:p>
            <a:pPr lvl="1"/>
            <a:r>
              <a:rPr lang="fr-FR" altLang="fr-FR" smtClean="0"/>
              <a:t>Sans réécriture de code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p:cNvSpPr>
          <p:nvPr>
            <p:ph type="title"/>
          </p:nvPr>
        </p:nvSpPr>
        <p:spPr>
          <a:xfrm>
            <a:off x="1187450" y="12700"/>
            <a:ext cx="7829550" cy="1143000"/>
          </a:xfrm>
        </p:spPr>
        <p:txBody>
          <a:bodyPr/>
          <a:lstStyle/>
          <a:p>
            <a:r>
              <a:rPr lang="fr-FR" altLang="fr-FR" smtClean="0"/>
              <a:t>Comment ca fonctionne ?</a:t>
            </a:r>
          </a:p>
        </p:txBody>
      </p:sp>
      <p:sp>
        <p:nvSpPr>
          <p:cNvPr id="14339" name="Espace réservé du contenu 2"/>
          <p:cNvSpPr>
            <a:spLocks noGrp="1"/>
          </p:cNvSpPr>
          <p:nvPr>
            <p:ph idx="1"/>
          </p:nvPr>
        </p:nvSpPr>
        <p:spPr>
          <a:xfrm>
            <a:off x="179388" y="1412875"/>
            <a:ext cx="8766175" cy="5040313"/>
          </a:xfrm>
        </p:spPr>
        <p:txBody>
          <a:bodyPr/>
          <a:lstStyle/>
          <a:p>
            <a:r>
              <a:rPr lang="fr-FR" altLang="fr-FR" smtClean="0"/>
              <a:t>Angular est donc un framework client</a:t>
            </a:r>
          </a:p>
          <a:p>
            <a:r>
              <a:rPr lang="fr-FR" altLang="fr-FR" smtClean="0"/>
              <a:t>Comment faire pour que ma vue HTML déclenche le code JS ?</a:t>
            </a:r>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924175"/>
            <a:ext cx="8562975" cy="1695450"/>
          </a:xfrm>
          <a:prstGeom prst="rect">
            <a:avLst/>
          </a:prstGeom>
          <a:noFill/>
          <a:ln>
            <a:noFill/>
          </a:ln>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a:xfrm>
            <a:off x="1187450" y="12700"/>
            <a:ext cx="7829550" cy="1143000"/>
          </a:xfrm>
        </p:spPr>
        <p:txBody>
          <a:bodyPr/>
          <a:lstStyle/>
          <a:p>
            <a:r>
              <a:rPr lang="fr-FR" altLang="fr-FR" smtClean="0"/>
              <a:t>Les Directives</a:t>
            </a:r>
          </a:p>
        </p:txBody>
      </p:sp>
      <p:sp>
        <p:nvSpPr>
          <p:cNvPr id="15363" name="Espace réservé du contenu 2"/>
          <p:cNvSpPr>
            <a:spLocks noGrp="1"/>
          </p:cNvSpPr>
          <p:nvPr>
            <p:ph idx="1"/>
          </p:nvPr>
        </p:nvSpPr>
        <p:spPr>
          <a:xfrm>
            <a:off x="179388" y="1412875"/>
            <a:ext cx="8766175" cy="5040313"/>
          </a:xfrm>
        </p:spPr>
        <p:txBody>
          <a:bodyPr/>
          <a:lstStyle/>
          <a:p>
            <a:r>
              <a:rPr lang="fr-FR" altLang="fr-FR" smtClean="0"/>
              <a:t>Une directive est un marqueur HTML qui dit à Angular de de démarrer ou référencer du JS</a:t>
            </a:r>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2997200"/>
            <a:ext cx="8553450" cy="3390900"/>
          </a:xfrm>
          <a:prstGeom prst="rect">
            <a:avLst/>
          </a:prstGeom>
          <a:noFill/>
          <a:ln>
            <a:noFill/>
          </a:ln>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pic>
        <p:nvPicPr>
          <p:cNvPr id="1536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25" y="115888"/>
            <a:ext cx="876300" cy="885825"/>
          </a:xfrm>
          <a:prstGeom prst="rect">
            <a:avLst/>
          </a:prstGeom>
          <a:noFill/>
          <a:ln>
            <a:noFill/>
          </a:ln>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r>
              <a:rPr lang="fr-FR" altLang="fr-FR" dirty="0"/>
              <a:t>Super </a:t>
            </a:r>
            <a:r>
              <a:rPr lang="fr-FR" altLang="fr-FR" dirty="0" err="1"/>
              <a:t>Heroic</a:t>
            </a:r>
            <a:r>
              <a:rPr lang="fr-FR" altLang="fr-FR" dirty="0"/>
              <a:t> MVW </a:t>
            </a:r>
            <a:r>
              <a:rPr lang="fr-FR" altLang="fr-FR" dirty="0" smtClean="0"/>
              <a:t>Framework</a:t>
            </a:r>
          </a:p>
        </p:txBody>
      </p:sp>
      <p:sp>
        <p:nvSpPr>
          <p:cNvPr id="3075" name="Espace réservé du contenu 2"/>
          <p:cNvSpPr>
            <a:spLocks noGrp="1"/>
          </p:cNvSpPr>
          <p:nvPr>
            <p:ph idx="1"/>
          </p:nvPr>
        </p:nvSpPr>
        <p:spPr>
          <a:xfrm>
            <a:off x="179388" y="1412875"/>
            <a:ext cx="8766175" cy="5040313"/>
          </a:xfrm>
        </p:spPr>
        <p:txBody>
          <a:bodyPr/>
          <a:lstStyle/>
          <a:p>
            <a:r>
              <a:rPr lang="fr-FR" altLang="fr-FR" dirty="0" smtClean="0"/>
              <a:t>Super </a:t>
            </a:r>
            <a:r>
              <a:rPr lang="fr-FR" altLang="fr-FR" dirty="0" err="1" smtClean="0"/>
              <a:t>Heroic</a:t>
            </a:r>
            <a:r>
              <a:rPr lang="fr-FR" altLang="fr-FR" dirty="0" smtClean="0"/>
              <a:t> MVW Framework</a:t>
            </a:r>
          </a:p>
          <a:p>
            <a:r>
              <a:rPr lang="fr-FR" altLang="fr-FR" dirty="0" smtClean="0"/>
              <a:t>Créé par </a:t>
            </a:r>
            <a:r>
              <a:rPr lang="fr-FR" altLang="fr-FR" dirty="0" err="1" smtClean="0"/>
              <a:t>Miško</a:t>
            </a:r>
            <a:r>
              <a:rPr lang="fr-FR" altLang="fr-FR" dirty="0" smtClean="0"/>
              <a:t> </a:t>
            </a:r>
            <a:r>
              <a:rPr lang="fr-FR" altLang="fr-FR" dirty="0" err="1" smtClean="0"/>
              <a:t>Hevery</a:t>
            </a:r>
            <a:r>
              <a:rPr lang="fr-FR" altLang="fr-FR" dirty="0" smtClean="0"/>
              <a:t> et Adam </a:t>
            </a:r>
            <a:r>
              <a:rPr lang="fr-FR" altLang="fr-FR" dirty="0" err="1" smtClean="0"/>
              <a:t>Abronsw</a:t>
            </a:r>
            <a:endParaRPr lang="fr-FR" altLang="fr-FR" dirty="0" smtClean="0"/>
          </a:p>
          <a:p>
            <a:r>
              <a:rPr lang="fr-FR" altLang="fr-FR" dirty="0" smtClean="0"/>
              <a:t>La version 0.1 a été mise sur </a:t>
            </a:r>
            <a:r>
              <a:rPr lang="fr-FR" altLang="fr-FR" dirty="0" err="1" smtClean="0"/>
              <a:t>GitHub</a:t>
            </a:r>
            <a:r>
              <a:rPr lang="fr-FR" altLang="fr-FR" dirty="0" smtClean="0"/>
              <a:t> le 30 Juin 2011</a:t>
            </a:r>
          </a:p>
          <a:p>
            <a:r>
              <a:rPr lang="fr-FR" altLang="fr-FR" dirty="0" smtClean="0"/>
              <a:t>Angularjs.com</a:t>
            </a:r>
          </a:p>
          <a:p>
            <a:r>
              <a:rPr lang="fr-FR" altLang="fr-FR" dirty="0" smtClean="0"/>
              <a:t>Google </a:t>
            </a:r>
          </a:p>
          <a:p>
            <a:endParaRPr lang="fr-FR" altLang="fr-FR" dirty="0" smtClean="0"/>
          </a:p>
        </p:txBody>
      </p:sp>
      <p:pic>
        <p:nvPicPr>
          <p:cNvPr id="4" name="Picture 5" descr="AngularJS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365104"/>
            <a:ext cx="661987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1187450" y="12700"/>
            <a:ext cx="7829550" cy="1143000"/>
          </a:xfrm>
        </p:spPr>
        <p:txBody>
          <a:bodyPr/>
          <a:lstStyle/>
          <a:p>
            <a:r>
              <a:rPr lang="fr-FR" altLang="fr-FR" smtClean="0"/>
              <a:t>Prérequis</a:t>
            </a:r>
          </a:p>
        </p:txBody>
      </p:sp>
      <p:sp>
        <p:nvSpPr>
          <p:cNvPr id="16387" name="Espace réservé du contenu 2"/>
          <p:cNvSpPr>
            <a:spLocks noGrp="1"/>
          </p:cNvSpPr>
          <p:nvPr>
            <p:ph idx="1"/>
          </p:nvPr>
        </p:nvSpPr>
        <p:spPr>
          <a:xfrm>
            <a:off x="179388" y="1412875"/>
            <a:ext cx="8766175" cy="5040313"/>
          </a:xfrm>
        </p:spPr>
        <p:txBody>
          <a:bodyPr/>
          <a:lstStyle/>
          <a:p>
            <a:r>
              <a:rPr lang="fr-FR" altLang="fr-FR" smtClean="0"/>
              <a:t>HTML 4 ou 5</a:t>
            </a:r>
          </a:p>
          <a:p>
            <a:r>
              <a:rPr lang="fr-FR" altLang="fr-FR" smtClean="0"/>
              <a:t>Angular.min.js</a:t>
            </a:r>
          </a:p>
          <a:p>
            <a:pPr lvl="1"/>
            <a:r>
              <a:rPr lang="fr-FR" altLang="fr-FR" smtClean="0"/>
              <a:t>Angularjs.org</a:t>
            </a:r>
          </a:p>
          <a:p>
            <a:r>
              <a:rPr lang="fr-FR" altLang="fr-FR" smtClean="0"/>
              <a:t>Facultatif : bootstrap.min.js</a:t>
            </a:r>
          </a:p>
          <a:p>
            <a:pPr lvl="1"/>
            <a:r>
              <a:rPr lang="fr-FR" altLang="fr-FR" smtClean="0"/>
              <a:t>Getbootstrap.com</a:t>
            </a:r>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860800"/>
            <a:ext cx="7712075" cy="2501900"/>
          </a:xfrm>
          <a:prstGeom prst="rect">
            <a:avLst/>
          </a:prstGeom>
          <a:noFill/>
          <a:ln>
            <a:noFill/>
          </a:ln>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p:cNvSpPr>
          <p:nvPr>
            <p:ph type="title"/>
          </p:nvPr>
        </p:nvSpPr>
        <p:spPr>
          <a:xfrm>
            <a:off x="1187450" y="12700"/>
            <a:ext cx="7829550" cy="1143000"/>
          </a:xfrm>
        </p:spPr>
        <p:txBody>
          <a:bodyPr/>
          <a:lstStyle/>
          <a:p>
            <a:r>
              <a:rPr lang="fr-FR" altLang="fr-FR" smtClean="0"/>
              <a:t>Modules </a:t>
            </a:r>
          </a:p>
        </p:txBody>
      </p:sp>
      <p:sp>
        <p:nvSpPr>
          <p:cNvPr id="17411" name="Espace réservé du contenu 2"/>
          <p:cNvSpPr>
            <a:spLocks noGrp="1"/>
          </p:cNvSpPr>
          <p:nvPr>
            <p:ph idx="1"/>
          </p:nvPr>
        </p:nvSpPr>
        <p:spPr>
          <a:xfrm>
            <a:off x="179388" y="1412875"/>
            <a:ext cx="8766175" cy="5040313"/>
          </a:xfrm>
        </p:spPr>
        <p:txBody>
          <a:bodyPr/>
          <a:lstStyle/>
          <a:p>
            <a:r>
              <a:rPr lang="fr-FR" altLang="fr-FR" smtClean="0"/>
              <a:t>Morceau de code Angular</a:t>
            </a:r>
          </a:p>
          <a:p>
            <a:r>
              <a:rPr lang="fr-FR" altLang="fr-FR" smtClean="0"/>
              <a:t>Encapsulation JS</a:t>
            </a:r>
          </a:p>
          <a:p>
            <a:r>
              <a:rPr lang="fr-FR" altLang="fr-FR" smtClean="0"/>
              <a:t>Dépendances</a:t>
            </a:r>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188913"/>
            <a:ext cx="638175" cy="723900"/>
          </a:xfrm>
          <a:prstGeom prst="rect">
            <a:avLst/>
          </a:prstGeom>
          <a:noFill/>
          <a:ln>
            <a:noFill/>
          </a:ln>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pic>
        <p:nvPicPr>
          <p:cNvPr id="174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313" y="3860800"/>
            <a:ext cx="4181475" cy="1800225"/>
          </a:xfrm>
          <a:prstGeom prst="rect">
            <a:avLst/>
          </a:prstGeom>
          <a:noFill/>
          <a:ln>
            <a:noFill/>
          </a:ln>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re 1"/>
          <p:cNvSpPr>
            <a:spLocks noGrp="1"/>
          </p:cNvSpPr>
          <p:nvPr>
            <p:ph type="title"/>
          </p:nvPr>
        </p:nvSpPr>
        <p:spPr>
          <a:xfrm>
            <a:off x="1187450" y="12700"/>
            <a:ext cx="7829550" cy="1143000"/>
          </a:xfrm>
        </p:spPr>
        <p:txBody>
          <a:bodyPr/>
          <a:lstStyle/>
          <a:p>
            <a:r>
              <a:rPr lang="fr-FR" altLang="fr-FR" smtClean="0"/>
              <a:t>Mon premier Module</a:t>
            </a:r>
          </a:p>
        </p:txBody>
      </p:sp>
      <p:pic>
        <p:nvPicPr>
          <p:cNvPr id="184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268413"/>
            <a:ext cx="6330950" cy="2365375"/>
          </a:xfrm>
          <a:prstGeom prst="rect">
            <a:avLst/>
          </a:prstGeom>
          <a:noFill/>
          <a:ln>
            <a:noFill/>
          </a:ln>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543300"/>
            <a:ext cx="7134225" cy="3279775"/>
          </a:xfrm>
          <a:prstGeom prst="rect">
            <a:avLst/>
          </a:prstGeom>
          <a:noFill/>
          <a:ln>
            <a:noFill/>
          </a:ln>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a:xfrm>
            <a:off x="1187450" y="12700"/>
            <a:ext cx="7829550" cy="1143000"/>
          </a:xfrm>
        </p:spPr>
        <p:txBody>
          <a:bodyPr/>
          <a:lstStyle/>
          <a:p>
            <a:r>
              <a:rPr lang="fr-FR" altLang="fr-FR" smtClean="0"/>
              <a:t>Ajout de la directive</a:t>
            </a:r>
          </a:p>
        </p:txBody>
      </p:sp>
      <p:sp>
        <p:nvSpPr>
          <p:cNvPr id="19459" name="Espace réservé du contenu 2"/>
          <p:cNvSpPr>
            <a:spLocks noGrp="1"/>
          </p:cNvSpPr>
          <p:nvPr>
            <p:ph idx="1"/>
          </p:nvPr>
        </p:nvSpPr>
        <p:spPr>
          <a:xfrm>
            <a:off x="179388" y="1412875"/>
            <a:ext cx="8766175" cy="5040313"/>
          </a:xfrm>
        </p:spPr>
        <p:txBody>
          <a:bodyPr/>
          <a:lstStyle/>
          <a:p>
            <a:r>
              <a:rPr lang="fr-FR" altLang="fr-FR" smtClean="0"/>
              <a:t>Inclure le module par un directive</a:t>
            </a:r>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205038"/>
            <a:ext cx="7500938" cy="1230312"/>
          </a:xfrm>
          <a:prstGeom prst="rect">
            <a:avLst/>
          </a:prstGeom>
          <a:noFill/>
          <a:ln>
            <a:noFill/>
          </a:ln>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p:cNvSpPr>
            <a:spLocks noGrp="1"/>
          </p:cNvSpPr>
          <p:nvPr>
            <p:ph type="title"/>
          </p:nvPr>
        </p:nvSpPr>
        <p:spPr>
          <a:xfrm>
            <a:off x="1187450" y="12700"/>
            <a:ext cx="7829550" cy="1143000"/>
          </a:xfrm>
        </p:spPr>
        <p:txBody>
          <a:bodyPr/>
          <a:lstStyle/>
          <a:p>
            <a:r>
              <a:rPr lang="fr-FR" altLang="fr-FR" smtClean="0"/>
              <a:t>Expressions</a:t>
            </a:r>
          </a:p>
        </p:txBody>
      </p:sp>
      <p:sp>
        <p:nvSpPr>
          <p:cNvPr id="20483" name="Espace réservé du contenu 2"/>
          <p:cNvSpPr>
            <a:spLocks noGrp="1"/>
          </p:cNvSpPr>
          <p:nvPr>
            <p:ph idx="1"/>
          </p:nvPr>
        </p:nvSpPr>
        <p:spPr>
          <a:xfrm>
            <a:off x="179388" y="1412875"/>
            <a:ext cx="8766175" cy="5040313"/>
          </a:xfrm>
        </p:spPr>
        <p:txBody>
          <a:bodyPr/>
          <a:lstStyle/>
          <a:p>
            <a:r>
              <a:rPr lang="fr-FR" altLang="fr-FR" smtClean="0"/>
              <a:t>Permet d'insérer des valeurs dynamiques dans la vue</a:t>
            </a:r>
          </a:p>
          <a:p>
            <a:endParaRPr lang="fr-FR" altLang="fr-FR" smtClean="0"/>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013" y="188913"/>
            <a:ext cx="574675" cy="763587"/>
          </a:xfrm>
          <a:prstGeom prst="rect">
            <a:avLst/>
          </a:prstGeom>
          <a:noFill/>
          <a:ln>
            <a:noFill/>
          </a:ln>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pic>
        <p:nvPicPr>
          <p:cNvPr id="2048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708275"/>
            <a:ext cx="5970588" cy="2422525"/>
          </a:xfrm>
          <a:prstGeom prst="rect">
            <a:avLst/>
          </a:prstGeom>
          <a:noFill/>
          <a:ln>
            <a:noFill/>
          </a:ln>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Expressions</a:t>
            </a:r>
            <a:endParaRPr lang="fr-FR" dirty="0"/>
          </a:p>
        </p:txBody>
      </p:sp>
      <p:sp>
        <p:nvSpPr>
          <p:cNvPr id="3" name="Espace réservé du contenu 2"/>
          <p:cNvSpPr>
            <a:spLocks noGrp="1"/>
          </p:cNvSpPr>
          <p:nvPr>
            <p:ph idx="1"/>
          </p:nvPr>
        </p:nvSpPr>
        <p:spPr/>
        <p:txBody>
          <a:bodyPr/>
          <a:lstStyle/>
          <a:p>
            <a:endParaRPr lang="fr-FR"/>
          </a:p>
        </p:txBody>
      </p:sp>
      <p:pic>
        <p:nvPicPr>
          <p:cNvPr id="1026" name="Picture 2" descr="https://docs.angularjs.org/img/tutorial/tutorial_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439132"/>
            <a:ext cx="4801849" cy="4582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4205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Sites</a:t>
            </a:r>
            <a:endParaRPr lang="fr-FR" dirty="0"/>
          </a:p>
        </p:txBody>
      </p:sp>
      <p:sp>
        <p:nvSpPr>
          <p:cNvPr id="3" name="Espace réservé du contenu 2"/>
          <p:cNvSpPr>
            <a:spLocks noGrp="1"/>
          </p:cNvSpPr>
          <p:nvPr>
            <p:ph idx="1"/>
          </p:nvPr>
        </p:nvSpPr>
        <p:spPr/>
        <p:txBody>
          <a:bodyPr/>
          <a:lstStyle/>
          <a:p>
            <a:r>
              <a:rPr lang="fr-FR" sz="2400" dirty="0" smtClean="0"/>
              <a:t>Google : docs.angularjs.org/tutorial</a:t>
            </a:r>
            <a:endParaRPr lang="fr-FR" sz="2400" dirty="0"/>
          </a:p>
          <a:p>
            <a:r>
              <a:rPr lang="fr-FR" sz="2400" dirty="0" smtClean="0"/>
              <a:t>Microsoft : blogs.msdn.com/b/</a:t>
            </a:r>
            <a:r>
              <a:rPr lang="fr-FR" sz="2400" dirty="0" err="1" smtClean="0"/>
              <a:t>visualstudio</a:t>
            </a:r>
            <a:r>
              <a:rPr lang="fr-FR" sz="2400" dirty="0" smtClean="0"/>
              <a:t>/archive/2015/02/05/using-angularjs-in-visual-studio-2013.aspx</a:t>
            </a:r>
            <a:endParaRPr lang="fr-FR" sz="2400" dirty="0"/>
          </a:p>
          <a:p>
            <a:r>
              <a:rPr lang="fr-FR" sz="2400" dirty="0" smtClean="0"/>
              <a:t>Google : campus.codeschool.com/courses/</a:t>
            </a:r>
            <a:r>
              <a:rPr lang="fr-FR" sz="2400" dirty="0" err="1" smtClean="0"/>
              <a:t>shaping</a:t>
            </a:r>
            <a:r>
              <a:rPr lang="fr-FR" sz="2400" dirty="0" smtClean="0"/>
              <a:t>-up-</a:t>
            </a:r>
            <a:r>
              <a:rPr lang="fr-FR" sz="2400" dirty="0" err="1" smtClean="0"/>
              <a:t>with</a:t>
            </a:r>
            <a:r>
              <a:rPr lang="fr-FR" sz="2400" dirty="0" smtClean="0"/>
              <a:t>-</a:t>
            </a:r>
            <a:r>
              <a:rPr lang="fr-FR" sz="2400" dirty="0" err="1" smtClean="0"/>
              <a:t>angular-js</a:t>
            </a:r>
            <a:r>
              <a:rPr lang="fr-FR" sz="2400" dirty="0" smtClean="0"/>
              <a:t>/intro</a:t>
            </a:r>
          </a:p>
          <a:p>
            <a:r>
              <a:rPr lang="fr-FR" sz="2400" dirty="0" smtClean="0"/>
              <a:t>www.cyrilvincent.com/angular</a:t>
            </a:r>
            <a:endParaRPr lang="fr-FR" sz="2400" dirty="0"/>
          </a:p>
        </p:txBody>
      </p:sp>
    </p:spTree>
    <p:extLst>
      <p:ext uri="{BB962C8B-B14F-4D97-AF65-F5344CB8AC3E}">
        <p14:creationId xmlns:p14="http://schemas.microsoft.com/office/powerpoint/2010/main" val="118629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r>
              <a:rPr lang="fr-FR" altLang="fr-FR" smtClean="0"/>
              <a:t>Historique</a:t>
            </a:r>
          </a:p>
        </p:txBody>
      </p:sp>
      <p:sp>
        <p:nvSpPr>
          <p:cNvPr id="3075" name="Espace réservé du contenu 2"/>
          <p:cNvSpPr>
            <a:spLocks noGrp="1"/>
          </p:cNvSpPr>
          <p:nvPr>
            <p:ph idx="1"/>
          </p:nvPr>
        </p:nvSpPr>
        <p:spPr>
          <a:xfrm>
            <a:off x="179388" y="1412875"/>
            <a:ext cx="8766175" cy="5040313"/>
          </a:xfrm>
        </p:spPr>
        <p:txBody>
          <a:bodyPr/>
          <a:lstStyle/>
          <a:p>
            <a:r>
              <a:rPr lang="fr-FR" altLang="fr-FR" dirty="0" err="1" smtClean="0"/>
              <a:t>Angular</a:t>
            </a:r>
            <a:r>
              <a:rPr lang="fr-FR" altLang="fr-FR" dirty="0" smtClean="0"/>
              <a:t> JS 1.0 : 2012</a:t>
            </a:r>
          </a:p>
          <a:p>
            <a:r>
              <a:rPr lang="fr-FR" altLang="fr-FR" dirty="0" err="1" smtClean="0"/>
              <a:t>Angular</a:t>
            </a:r>
            <a:r>
              <a:rPr lang="fr-FR" altLang="fr-FR" dirty="0" smtClean="0"/>
              <a:t> JS 1.1 : 2013 </a:t>
            </a:r>
            <a:r>
              <a:rPr lang="fr-FR" altLang="fr-FR" dirty="0" err="1" smtClean="0"/>
              <a:t>ngController</a:t>
            </a:r>
            <a:r>
              <a:rPr lang="fr-FR" altLang="fr-FR" dirty="0" smtClean="0"/>
              <a:t> as</a:t>
            </a:r>
          </a:p>
          <a:p>
            <a:r>
              <a:rPr lang="fr-FR" altLang="fr-FR" dirty="0" err="1" smtClean="0"/>
              <a:t>Angular</a:t>
            </a:r>
            <a:r>
              <a:rPr lang="fr-FR" altLang="fr-FR" dirty="0" smtClean="0"/>
              <a:t> JS 1.2 </a:t>
            </a:r>
            <a:r>
              <a:rPr lang="fr-FR" altLang="fr-FR" dirty="0"/>
              <a:t>: </a:t>
            </a:r>
            <a:r>
              <a:rPr lang="fr-FR" altLang="fr-FR" dirty="0" smtClean="0"/>
              <a:t>2014 </a:t>
            </a:r>
            <a:r>
              <a:rPr lang="fr-FR" altLang="fr-FR" dirty="0" err="1"/>
              <a:t>ngAnimate</a:t>
            </a:r>
            <a:endParaRPr lang="fr-FR" altLang="fr-FR" dirty="0" smtClean="0"/>
          </a:p>
          <a:p>
            <a:r>
              <a:rPr lang="fr-FR" altLang="fr-FR" dirty="0" err="1" smtClean="0"/>
              <a:t>Angular</a:t>
            </a:r>
            <a:r>
              <a:rPr lang="fr-FR" altLang="fr-FR" dirty="0" smtClean="0"/>
              <a:t> JS 1.3 : 2014 </a:t>
            </a:r>
            <a:r>
              <a:rPr lang="fr-FR" altLang="fr-FR" dirty="0" err="1" smtClean="0"/>
              <a:t>ngModelOptions</a:t>
            </a:r>
            <a:r>
              <a:rPr lang="fr-FR" altLang="fr-FR" dirty="0" smtClean="0"/>
              <a:t> et date</a:t>
            </a:r>
          </a:p>
          <a:p>
            <a:r>
              <a:rPr lang="fr-FR" altLang="fr-FR" dirty="0" err="1" smtClean="0"/>
              <a:t>Angular</a:t>
            </a:r>
            <a:r>
              <a:rPr lang="fr-FR" altLang="fr-FR" dirty="0" smtClean="0"/>
              <a:t> JS 1.4 : 2015 </a:t>
            </a:r>
            <a:r>
              <a:rPr lang="fr-FR" altLang="fr-FR" dirty="0" err="1" smtClean="0"/>
              <a:t>ngNewRoute</a:t>
            </a:r>
            <a:endParaRPr lang="fr-FR" altLang="fr-FR" dirty="0" smtClean="0"/>
          </a:p>
          <a:p>
            <a:r>
              <a:rPr lang="fr-FR" altLang="fr-FR" dirty="0" err="1" smtClean="0"/>
              <a:t>Angular</a:t>
            </a:r>
            <a:r>
              <a:rPr lang="fr-FR" altLang="fr-FR" dirty="0" smtClean="0"/>
              <a:t> JS 1.5 : 2015 components</a:t>
            </a:r>
          </a:p>
          <a:p>
            <a:r>
              <a:rPr lang="fr-FR" altLang="fr-FR" dirty="0" err="1" smtClean="0"/>
              <a:t>Angular</a:t>
            </a:r>
            <a:r>
              <a:rPr lang="fr-FR" altLang="fr-FR" dirty="0" smtClean="0"/>
              <a:t> JS 1.6 : ?</a:t>
            </a:r>
          </a:p>
          <a:p>
            <a:r>
              <a:rPr lang="fr-FR" altLang="fr-FR" dirty="0" err="1" smtClean="0"/>
              <a:t>Angular</a:t>
            </a:r>
            <a:r>
              <a:rPr lang="fr-FR" altLang="fr-FR" dirty="0" smtClean="0"/>
              <a:t> </a:t>
            </a:r>
            <a:r>
              <a:rPr lang="fr-FR" altLang="fr-FR" smtClean="0"/>
              <a:t>2.0 : </a:t>
            </a:r>
            <a:r>
              <a:rPr lang="fr-FR" altLang="fr-FR" smtClean="0"/>
              <a:t>2016 </a:t>
            </a:r>
            <a:r>
              <a:rPr lang="fr-FR" altLang="fr-FR" dirty="0" smtClean="0"/>
              <a:t>Framework en parallèle</a:t>
            </a:r>
          </a:p>
          <a:p>
            <a:endParaRPr lang="fr-FR" altLang="fr-FR" dirty="0" smtClean="0"/>
          </a:p>
        </p:txBody>
      </p:sp>
    </p:spTree>
    <p:extLst>
      <p:ext uri="{BB962C8B-B14F-4D97-AF65-F5344CB8AC3E}">
        <p14:creationId xmlns:p14="http://schemas.microsoft.com/office/powerpoint/2010/main" val="3776847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a:xfrm>
            <a:off x="1187450" y="12700"/>
            <a:ext cx="7829550" cy="1143000"/>
          </a:xfrm>
        </p:spPr>
        <p:txBody>
          <a:bodyPr/>
          <a:lstStyle/>
          <a:p>
            <a:r>
              <a:rPr lang="fr-FR" altLang="fr-FR" smtClean="0"/>
              <a:t>Angular ?</a:t>
            </a:r>
          </a:p>
        </p:txBody>
      </p:sp>
      <p:sp>
        <p:nvSpPr>
          <p:cNvPr id="4099" name="Espace réservé du contenu 2"/>
          <p:cNvSpPr>
            <a:spLocks noGrp="1"/>
          </p:cNvSpPr>
          <p:nvPr>
            <p:ph idx="1"/>
          </p:nvPr>
        </p:nvSpPr>
        <p:spPr>
          <a:xfrm>
            <a:off x="179388" y="1412875"/>
            <a:ext cx="8766175" cy="5040313"/>
          </a:xfrm>
        </p:spPr>
        <p:txBody>
          <a:bodyPr/>
          <a:lstStyle/>
          <a:p>
            <a:r>
              <a:rPr lang="fr-FR" altLang="fr-FR" smtClean="0"/>
              <a:t>Framework JavaScript libre et open-source développé par Google.</a:t>
            </a:r>
          </a:p>
          <a:p>
            <a:r>
              <a:rPr lang="fr-FR" altLang="fr-FR" smtClean="0"/>
              <a:t>Fondé sur l’extension du langage HTML par de nouvelles balises et attributs pour aboutir à une définition déclarative des pages web</a:t>
            </a:r>
          </a:p>
          <a:p>
            <a:r>
              <a:rPr lang="fr-FR" altLang="fr-FR" smtClean="0"/>
              <a:t>Implémente le Design Pattern MVC</a:t>
            </a:r>
          </a:p>
          <a:p>
            <a:pPr lvl="1"/>
            <a:r>
              <a:rPr lang="fr-FR" altLang="fr-FR" smtClean="0"/>
              <a:t>Model View Controller</a:t>
            </a:r>
          </a:p>
          <a:p>
            <a:pPr lvl="1"/>
            <a:r>
              <a:rPr lang="fr-FR" altLang="fr-FR" smtClean="0"/>
              <a:t>Coté JS (client)</a:t>
            </a:r>
          </a:p>
        </p:txBody>
      </p:sp>
      <p:pic>
        <p:nvPicPr>
          <p:cNvPr id="4" name="Picture 5" descr="AngularJS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4797152"/>
            <a:ext cx="3168079" cy="843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fr-FR" altLang="fr-FR" dirty="0"/>
              <a:t>Architecture </a:t>
            </a:r>
            <a:r>
              <a:rPr lang="fr-FR" altLang="fr-FR" dirty="0" smtClean="0"/>
              <a:t>MVC</a:t>
            </a:r>
            <a:endParaRPr lang="fr-FR" altLang="fr-FR" dirty="0"/>
          </a:p>
        </p:txBody>
      </p:sp>
      <p:sp>
        <p:nvSpPr>
          <p:cNvPr id="269320" name="AutoShape 8"/>
          <p:cNvSpPr>
            <a:spLocks noChangeArrowheads="1"/>
          </p:cNvSpPr>
          <p:nvPr/>
        </p:nvSpPr>
        <p:spPr bwMode="gray">
          <a:xfrm>
            <a:off x="7407275" y="2035175"/>
            <a:ext cx="914400" cy="609600"/>
          </a:xfrm>
          <a:prstGeom prst="flowChartMagneticDisk">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269327" name="Text Box 15"/>
          <p:cNvSpPr txBox="1">
            <a:spLocks noChangeArrowheads="1"/>
          </p:cNvSpPr>
          <p:nvPr/>
        </p:nvSpPr>
        <p:spPr bwMode="gray">
          <a:xfrm>
            <a:off x="7332663" y="2801938"/>
            <a:ext cx="196560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fr-FR" dirty="0" smtClean="0"/>
              <a:t>WWW</a:t>
            </a:r>
          </a:p>
          <a:p>
            <a:r>
              <a:rPr lang="en-GB" altLang="fr-FR" dirty="0" err="1" smtClean="0"/>
              <a:t>DataSources</a:t>
            </a:r>
            <a:endParaRPr lang="en-GB" altLang="fr-FR" dirty="0"/>
          </a:p>
        </p:txBody>
      </p:sp>
      <p:sp>
        <p:nvSpPr>
          <p:cNvPr id="269330" name="Line 18"/>
          <p:cNvSpPr>
            <a:spLocks noChangeShapeType="1"/>
          </p:cNvSpPr>
          <p:nvPr/>
        </p:nvSpPr>
        <p:spPr bwMode="gray">
          <a:xfrm>
            <a:off x="6524625" y="2379663"/>
            <a:ext cx="903288" cy="1111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69335" name="Rectangle 23"/>
          <p:cNvSpPr>
            <a:spLocks noChangeArrowheads="1"/>
          </p:cNvSpPr>
          <p:nvPr/>
        </p:nvSpPr>
        <p:spPr bwMode="gray">
          <a:xfrm>
            <a:off x="2062163" y="1389063"/>
            <a:ext cx="4497387" cy="42592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269316" name="Oval 4"/>
          <p:cNvSpPr>
            <a:spLocks noChangeArrowheads="1"/>
          </p:cNvSpPr>
          <p:nvPr/>
        </p:nvSpPr>
        <p:spPr bwMode="gray">
          <a:xfrm>
            <a:off x="2185988" y="1576388"/>
            <a:ext cx="1703387" cy="1641475"/>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269317" name="Oval 5"/>
          <p:cNvSpPr>
            <a:spLocks noChangeArrowheads="1"/>
          </p:cNvSpPr>
          <p:nvPr/>
        </p:nvSpPr>
        <p:spPr bwMode="gray">
          <a:xfrm>
            <a:off x="2171700" y="3784600"/>
            <a:ext cx="1703388" cy="1641475"/>
          </a:xfrm>
          <a:prstGeom prst="ellipse">
            <a:avLst/>
          </a:prstGeom>
          <a:solidFill>
            <a:srgbClr val="CCE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269318" name="Oval 6"/>
          <p:cNvSpPr>
            <a:spLocks noChangeArrowheads="1"/>
          </p:cNvSpPr>
          <p:nvPr/>
        </p:nvSpPr>
        <p:spPr bwMode="gray">
          <a:xfrm>
            <a:off x="4648200" y="1576388"/>
            <a:ext cx="1703388" cy="1641475"/>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269321" name="Text Box 9"/>
          <p:cNvSpPr txBox="1">
            <a:spLocks noChangeArrowheads="1"/>
          </p:cNvSpPr>
          <p:nvPr/>
        </p:nvSpPr>
        <p:spPr bwMode="gray">
          <a:xfrm>
            <a:off x="2509838" y="1785938"/>
            <a:ext cx="170912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fr-FR" dirty="0" err="1"/>
              <a:t>Contr</a:t>
            </a:r>
            <a:r>
              <a:rPr lang="fr-FR" altLang="fr-FR" dirty="0"/>
              <a:t>ô</a:t>
            </a:r>
            <a:r>
              <a:rPr lang="en-GB" altLang="fr-FR" dirty="0"/>
              <a:t>le</a:t>
            </a:r>
            <a:r>
              <a:rPr lang="fr-FR" altLang="fr-FR" dirty="0"/>
              <a:t>u</a:t>
            </a:r>
            <a:r>
              <a:rPr lang="en-GB" altLang="fr-FR" dirty="0"/>
              <a:t>r </a:t>
            </a:r>
          </a:p>
          <a:p>
            <a:r>
              <a:rPr lang="en-GB" altLang="fr-FR" dirty="0"/>
              <a:t> </a:t>
            </a:r>
          </a:p>
        </p:txBody>
      </p:sp>
      <p:sp>
        <p:nvSpPr>
          <p:cNvPr id="269322" name="Text Box 10"/>
          <p:cNvSpPr txBox="1">
            <a:spLocks noChangeArrowheads="1"/>
          </p:cNvSpPr>
          <p:nvPr/>
        </p:nvSpPr>
        <p:spPr bwMode="gray">
          <a:xfrm>
            <a:off x="2162175" y="2371725"/>
            <a:ext cx="16891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1100"/>
              <a:t>Traitement des données</a:t>
            </a:r>
            <a:endParaRPr lang="en-GB" altLang="fr-FR" sz="1100"/>
          </a:p>
          <a:p>
            <a:r>
              <a:rPr lang="fr-FR" altLang="fr-FR" sz="1100"/>
              <a:t>V</a:t>
            </a:r>
            <a:r>
              <a:rPr lang="en-GB" altLang="fr-FR" sz="1100"/>
              <a:t>alidation</a:t>
            </a:r>
            <a:r>
              <a:rPr lang="fr-FR" altLang="fr-FR" sz="1100"/>
              <a:t> des données</a:t>
            </a:r>
            <a:endParaRPr lang="en-GB" altLang="fr-FR" sz="1100"/>
          </a:p>
        </p:txBody>
      </p:sp>
      <p:sp>
        <p:nvSpPr>
          <p:cNvPr id="269323" name="Text Box 11"/>
          <p:cNvSpPr txBox="1">
            <a:spLocks noChangeArrowheads="1"/>
          </p:cNvSpPr>
          <p:nvPr/>
        </p:nvSpPr>
        <p:spPr bwMode="gray">
          <a:xfrm>
            <a:off x="5156200" y="1785938"/>
            <a:ext cx="765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fr-FR"/>
              <a:t>Mod</a:t>
            </a:r>
            <a:r>
              <a:rPr lang="fr-FR" altLang="fr-FR"/>
              <a:t>è</a:t>
            </a:r>
            <a:r>
              <a:rPr lang="en-GB" altLang="fr-FR"/>
              <a:t>l</a:t>
            </a:r>
            <a:r>
              <a:rPr lang="fr-FR" altLang="fr-FR"/>
              <a:t>e</a:t>
            </a:r>
            <a:endParaRPr lang="en-GB" altLang="fr-FR"/>
          </a:p>
        </p:txBody>
      </p:sp>
      <p:sp>
        <p:nvSpPr>
          <p:cNvPr id="269324" name="Text Box 12"/>
          <p:cNvSpPr txBox="1">
            <a:spLocks noChangeArrowheads="1"/>
          </p:cNvSpPr>
          <p:nvPr/>
        </p:nvSpPr>
        <p:spPr bwMode="gray">
          <a:xfrm>
            <a:off x="5027613" y="2298700"/>
            <a:ext cx="2008187"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200"/>
              <a:t>L</a:t>
            </a:r>
            <a:r>
              <a:rPr lang="en-GB" altLang="fr-FR" sz="1200"/>
              <a:t>ogi</a:t>
            </a:r>
            <a:r>
              <a:rPr lang="fr-FR" altLang="fr-FR" sz="1200"/>
              <a:t>que métier</a:t>
            </a:r>
            <a:endParaRPr lang="en-GB" altLang="fr-FR" sz="1200"/>
          </a:p>
          <a:p>
            <a:r>
              <a:rPr lang="fr-FR" altLang="fr-FR" sz="1200"/>
              <a:t>Traitement des </a:t>
            </a:r>
          </a:p>
          <a:p>
            <a:r>
              <a:rPr lang="fr-FR" altLang="fr-FR" sz="1200"/>
              <a:t>données</a:t>
            </a:r>
            <a:endParaRPr lang="en-GB" altLang="fr-FR" sz="1200"/>
          </a:p>
        </p:txBody>
      </p:sp>
      <p:sp>
        <p:nvSpPr>
          <p:cNvPr id="269325" name="Text Box 13"/>
          <p:cNvSpPr txBox="1">
            <a:spLocks noChangeArrowheads="1"/>
          </p:cNvSpPr>
          <p:nvPr/>
        </p:nvSpPr>
        <p:spPr bwMode="gray">
          <a:xfrm>
            <a:off x="2735263" y="3940175"/>
            <a:ext cx="7214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fr-FR" dirty="0"/>
              <a:t>V</a:t>
            </a:r>
            <a:r>
              <a:rPr lang="fr-FR" altLang="fr-FR" dirty="0" err="1" smtClean="0"/>
              <a:t>ue</a:t>
            </a:r>
            <a:endParaRPr lang="en-GB" altLang="fr-FR" dirty="0"/>
          </a:p>
        </p:txBody>
      </p:sp>
      <p:sp>
        <p:nvSpPr>
          <p:cNvPr id="269326" name="Text Box 14"/>
          <p:cNvSpPr txBox="1">
            <a:spLocks noChangeArrowheads="1"/>
          </p:cNvSpPr>
          <p:nvPr/>
        </p:nvSpPr>
        <p:spPr bwMode="gray">
          <a:xfrm>
            <a:off x="2584450" y="4575175"/>
            <a:ext cx="114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1200"/>
              <a:t>Gé</a:t>
            </a:r>
            <a:r>
              <a:rPr lang="en-GB" altLang="fr-FR" sz="1200"/>
              <a:t>n</a:t>
            </a:r>
            <a:r>
              <a:rPr lang="fr-FR" altLang="fr-FR" sz="1200"/>
              <a:t>é</a:t>
            </a:r>
            <a:r>
              <a:rPr lang="en-GB" altLang="fr-FR" sz="1200"/>
              <a:t>ration</a:t>
            </a:r>
            <a:r>
              <a:rPr lang="fr-FR" altLang="fr-FR" sz="1200"/>
              <a:t> de</a:t>
            </a:r>
          </a:p>
          <a:p>
            <a:r>
              <a:rPr lang="fr-FR" altLang="fr-FR" sz="1200"/>
              <a:t>réponse</a:t>
            </a:r>
            <a:endParaRPr lang="en-GB" altLang="fr-FR" sz="1200"/>
          </a:p>
        </p:txBody>
      </p:sp>
      <p:sp>
        <p:nvSpPr>
          <p:cNvPr id="269328" name="Line 16"/>
          <p:cNvSpPr>
            <a:spLocks noChangeShapeType="1"/>
          </p:cNvSpPr>
          <p:nvPr/>
        </p:nvSpPr>
        <p:spPr bwMode="gray">
          <a:xfrm flipV="1">
            <a:off x="1060450" y="2405063"/>
            <a:ext cx="1114425" cy="15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69329" name="Line 17"/>
          <p:cNvSpPr>
            <a:spLocks noChangeShapeType="1"/>
          </p:cNvSpPr>
          <p:nvPr/>
        </p:nvSpPr>
        <p:spPr bwMode="gray">
          <a:xfrm>
            <a:off x="3890963" y="2403475"/>
            <a:ext cx="750887"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69331" name="Line 19"/>
          <p:cNvSpPr>
            <a:spLocks noChangeShapeType="1"/>
          </p:cNvSpPr>
          <p:nvPr/>
        </p:nvSpPr>
        <p:spPr bwMode="gray">
          <a:xfrm>
            <a:off x="3027363" y="3217863"/>
            <a:ext cx="0" cy="5635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69332" name="Line 20"/>
          <p:cNvSpPr>
            <a:spLocks noChangeShapeType="1"/>
          </p:cNvSpPr>
          <p:nvPr/>
        </p:nvSpPr>
        <p:spPr bwMode="gray">
          <a:xfrm flipH="1">
            <a:off x="1109663" y="4595813"/>
            <a:ext cx="106521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
        <p:nvSpPr>
          <p:cNvPr id="269333" name="Text Box 21"/>
          <p:cNvSpPr txBox="1">
            <a:spLocks noChangeArrowheads="1"/>
          </p:cNvSpPr>
          <p:nvPr/>
        </p:nvSpPr>
        <p:spPr bwMode="gray">
          <a:xfrm>
            <a:off x="1195388" y="2049463"/>
            <a:ext cx="854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fr-FR"/>
              <a:t>Requ</a:t>
            </a:r>
            <a:r>
              <a:rPr lang="fr-FR" altLang="fr-FR"/>
              <a:t>ête</a:t>
            </a:r>
            <a:endParaRPr lang="en-GB" altLang="fr-FR"/>
          </a:p>
        </p:txBody>
      </p:sp>
      <p:sp>
        <p:nvSpPr>
          <p:cNvPr id="269334" name="Text Box 22"/>
          <p:cNvSpPr txBox="1">
            <a:spLocks noChangeArrowheads="1"/>
          </p:cNvSpPr>
          <p:nvPr/>
        </p:nvSpPr>
        <p:spPr bwMode="gray">
          <a:xfrm>
            <a:off x="1095375" y="4191000"/>
            <a:ext cx="8937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fr-FR"/>
              <a:t>R</a:t>
            </a:r>
            <a:r>
              <a:rPr lang="fr-FR" altLang="fr-FR"/>
              <a:t>é</a:t>
            </a:r>
            <a:r>
              <a:rPr lang="en-GB" altLang="fr-FR"/>
              <a:t>ponse</a:t>
            </a:r>
          </a:p>
        </p:txBody>
      </p:sp>
    </p:spTree>
    <p:extLst>
      <p:ext uri="{BB962C8B-B14F-4D97-AF65-F5344CB8AC3E}">
        <p14:creationId xmlns:p14="http://schemas.microsoft.com/office/powerpoint/2010/main" val="141363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438" name="Picture 6" descr="frameworks"/>
          <p:cNvPicPr>
            <a:picLocks noChangeAspect="1" noChangeArrowheads="1"/>
          </p:cNvPicPr>
          <p:nvPr/>
        </p:nvPicPr>
        <p:blipFill>
          <a:blip r:embed="rId3">
            <a:lum bright="12000" contrast="-18000"/>
            <a:grayscl/>
            <a:biLevel thresh="50000"/>
            <a:extLst>
              <a:ext uri="{28A0092B-C50C-407E-A947-70E740481C1C}">
                <a14:useLocalDpi xmlns:a14="http://schemas.microsoft.com/office/drawing/2010/main" val="0"/>
              </a:ext>
            </a:extLst>
          </a:blip>
          <a:srcRect/>
          <a:stretch>
            <a:fillRect/>
          </a:stretch>
        </p:blipFill>
        <p:spPr bwMode="gray">
          <a:xfrm>
            <a:off x="1279525" y="3011488"/>
            <a:ext cx="6086475"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434" name="Rectangle 2"/>
          <p:cNvSpPr>
            <a:spLocks noGrp="1" noChangeArrowheads="1"/>
          </p:cNvSpPr>
          <p:nvPr>
            <p:ph type="title"/>
          </p:nvPr>
        </p:nvSpPr>
        <p:spPr/>
        <p:txBody>
          <a:bodyPr/>
          <a:lstStyle/>
          <a:p>
            <a:r>
              <a:rPr lang="fr-FR" altLang="fr-FR" dirty="0" err="1"/>
              <a:t>Frameworks</a:t>
            </a:r>
            <a:r>
              <a:rPr lang="fr-FR" altLang="fr-FR" dirty="0"/>
              <a:t> </a:t>
            </a:r>
            <a:r>
              <a:rPr lang="fr-FR" altLang="fr-FR" dirty="0" smtClean="0"/>
              <a:t>MVC</a:t>
            </a:r>
            <a:endParaRPr lang="fr-FR" altLang="fr-FR" dirty="0"/>
          </a:p>
        </p:txBody>
      </p:sp>
      <p:sp>
        <p:nvSpPr>
          <p:cNvPr id="274435" name="Rectangle 3"/>
          <p:cNvSpPr>
            <a:spLocks noGrp="1" noChangeArrowheads="1"/>
          </p:cNvSpPr>
          <p:nvPr>
            <p:ph type="body" sz="half" idx="1"/>
          </p:nvPr>
        </p:nvSpPr>
        <p:spPr>
          <a:xfrm>
            <a:off x="292100" y="1176338"/>
            <a:ext cx="7918450" cy="1787525"/>
          </a:xfrm>
        </p:spPr>
        <p:txBody>
          <a:bodyPr/>
          <a:lstStyle/>
          <a:p>
            <a:r>
              <a:rPr lang="fr-FR" altLang="fr-FR" sz="1600" dirty="0" smtClean="0"/>
              <a:t>Apache </a:t>
            </a:r>
            <a:r>
              <a:rPr lang="fr-FR" altLang="fr-FR" sz="1600" dirty="0" err="1" smtClean="0"/>
              <a:t>Struts</a:t>
            </a:r>
            <a:endParaRPr lang="fr-FR" altLang="fr-FR" sz="1600" dirty="0" smtClean="0"/>
          </a:p>
          <a:p>
            <a:r>
              <a:rPr lang="fr-FR" altLang="fr-FR" sz="1600" dirty="0" smtClean="0"/>
              <a:t>JEE JSF</a:t>
            </a:r>
          </a:p>
          <a:p>
            <a:r>
              <a:rPr lang="fr-FR" altLang="fr-FR" sz="1600" dirty="0" smtClean="0"/>
              <a:t>ASP.NET MVC</a:t>
            </a:r>
          </a:p>
          <a:p>
            <a:r>
              <a:rPr lang="fr-FR" altLang="fr-FR" sz="1600" dirty="0" smtClean="0"/>
              <a:t>Knockout.js</a:t>
            </a:r>
          </a:p>
          <a:p>
            <a:r>
              <a:rPr lang="fr-FR" altLang="fr-FR" sz="1600" dirty="0" err="1" smtClean="0"/>
              <a:t>ExtJS</a:t>
            </a:r>
            <a:endParaRPr lang="fr-FR" altLang="fr-FR" sz="1600" dirty="0" smtClean="0"/>
          </a:p>
          <a:p>
            <a:r>
              <a:rPr lang="fr-FR" altLang="fr-FR" sz="1600" dirty="0" smtClean="0"/>
              <a:t>Angular.js </a:t>
            </a:r>
            <a:endParaRPr lang="fr-FR" altLang="fr-FR" sz="1600" dirty="0"/>
          </a:p>
        </p:txBody>
      </p:sp>
      <p:pic>
        <p:nvPicPr>
          <p:cNvPr id="274436" name="Picture 4" descr="framework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gray">
          <a:xfrm>
            <a:off x="1277938" y="3011488"/>
            <a:ext cx="6086475" cy="3206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95757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fr-FR" altLang="fr-FR" dirty="0" smtClean="0"/>
              <a:t>Concurrents JS</a:t>
            </a:r>
            <a:endParaRPr lang="fr-FR" altLang="fr-FR" dirty="0"/>
          </a:p>
        </p:txBody>
      </p:sp>
      <p:sp>
        <p:nvSpPr>
          <p:cNvPr id="278531" name="Rectangle 3"/>
          <p:cNvSpPr>
            <a:spLocks noGrp="1" noChangeArrowheads="1"/>
          </p:cNvSpPr>
          <p:nvPr>
            <p:ph type="body" idx="1"/>
          </p:nvPr>
        </p:nvSpPr>
        <p:spPr>
          <a:xfrm>
            <a:off x="292100" y="1312863"/>
            <a:ext cx="2695724" cy="4673600"/>
          </a:xfrm>
        </p:spPr>
        <p:txBody>
          <a:bodyPr/>
          <a:lstStyle/>
          <a:p>
            <a:r>
              <a:rPr lang="fr-FR" altLang="fr-FR" sz="2400" dirty="0" err="1" smtClean="0"/>
              <a:t>ExtJS</a:t>
            </a:r>
            <a:endParaRPr lang="fr-FR" altLang="fr-FR" sz="2400" dirty="0" smtClean="0"/>
          </a:p>
          <a:p>
            <a:r>
              <a:rPr lang="fr-FR" altLang="fr-FR" sz="2400" dirty="0" smtClean="0"/>
              <a:t>Knockout.js</a:t>
            </a:r>
          </a:p>
          <a:p>
            <a:r>
              <a:rPr lang="fr-FR" altLang="fr-FR" sz="2400" dirty="0" smtClean="0"/>
              <a:t>Avantages de </a:t>
            </a:r>
            <a:r>
              <a:rPr lang="fr-FR" altLang="fr-FR" sz="2400" dirty="0" err="1" smtClean="0"/>
              <a:t>Angular</a:t>
            </a:r>
            <a:endParaRPr lang="fr-FR" altLang="fr-FR" sz="2400" dirty="0" smtClean="0"/>
          </a:p>
          <a:p>
            <a:pPr lvl="1"/>
            <a:r>
              <a:rPr lang="fr-FR" altLang="fr-FR" sz="2000" dirty="0" smtClean="0"/>
              <a:t>Google</a:t>
            </a:r>
          </a:p>
          <a:p>
            <a:pPr lvl="1"/>
            <a:r>
              <a:rPr lang="fr-FR" altLang="fr-FR" sz="2000" dirty="0" smtClean="0"/>
              <a:t>Léger</a:t>
            </a:r>
          </a:p>
          <a:p>
            <a:r>
              <a:rPr lang="fr-FR" altLang="fr-FR" dirty="0" smtClean="0"/>
              <a:t>Comparatif</a:t>
            </a:r>
          </a:p>
          <a:p>
            <a:pPr lvl="1"/>
            <a:r>
              <a:rPr lang="fr-FR" altLang="fr-FR" dirty="0" smtClean="0"/>
              <a:t>En haut </a:t>
            </a:r>
            <a:r>
              <a:rPr lang="fr-FR" altLang="fr-FR" dirty="0" err="1" smtClean="0"/>
              <a:t>ExtJS</a:t>
            </a:r>
            <a:endParaRPr lang="fr-FR" altLang="fr-FR" dirty="0" smtClean="0"/>
          </a:p>
          <a:p>
            <a:pPr lvl="1"/>
            <a:r>
              <a:rPr lang="fr-FR" altLang="fr-FR" dirty="0" smtClean="0"/>
              <a:t>En bas </a:t>
            </a:r>
            <a:r>
              <a:rPr lang="fr-FR" altLang="fr-FR" dirty="0" err="1" smtClean="0"/>
              <a:t>Angular</a:t>
            </a:r>
            <a:endParaRPr lang="fr-FR" alt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4945" y="1052736"/>
            <a:ext cx="6029055" cy="2103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4944" y="3826594"/>
            <a:ext cx="6029055" cy="2149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5172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fr-FR" altLang="fr-FR" dirty="0"/>
              <a:t>Architecture </a:t>
            </a:r>
            <a:r>
              <a:rPr lang="fr-FR" altLang="fr-FR" dirty="0" err="1" smtClean="0"/>
              <a:t>Angular</a:t>
            </a:r>
            <a:r>
              <a:rPr lang="fr-FR" altLang="fr-FR" dirty="0"/>
              <a:t>	</a:t>
            </a:r>
          </a:p>
        </p:txBody>
      </p:sp>
      <p:sp>
        <p:nvSpPr>
          <p:cNvPr id="278531" name="Rectangle 3"/>
          <p:cNvSpPr>
            <a:spLocks noGrp="1" noChangeArrowheads="1"/>
          </p:cNvSpPr>
          <p:nvPr>
            <p:ph type="body" idx="1"/>
          </p:nvPr>
        </p:nvSpPr>
        <p:spPr>
          <a:xfrm>
            <a:off x="292100" y="1312863"/>
            <a:ext cx="8599488" cy="4673600"/>
          </a:xfrm>
        </p:spPr>
        <p:txBody>
          <a:bodyPr/>
          <a:lstStyle/>
          <a:p>
            <a:r>
              <a:rPr lang="fr-FR" altLang="fr-FR" dirty="0"/>
              <a:t>Assure la fonctionnalité </a:t>
            </a:r>
            <a:r>
              <a:rPr lang="fr-FR" altLang="fr-FR" dirty="0" smtClean="0"/>
              <a:t>MVC</a:t>
            </a:r>
            <a:endParaRPr lang="fr-FR" altLang="fr-FR" dirty="0"/>
          </a:p>
          <a:p>
            <a:r>
              <a:rPr lang="fr-FR" altLang="fr-FR" u="sng" dirty="0"/>
              <a:t>M</a:t>
            </a:r>
            <a:r>
              <a:rPr lang="fr-FR" altLang="fr-FR" dirty="0"/>
              <a:t>odèle</a:t>
            </a:r>
          </a:p>
          <a:p>
            <a:pPr lvl="1"/>
            <a:r>
              <a:rPr lang="fr-FR" altLang="fr-FR" dirty="0" err="1" smtClean="0"/>
              <a:t>Angular</a:t>
            </a:r>
            <a:r>
              <a:rPr lang="fr-FR" altLang="fr-FR" dirty="0" smtClean="0"/>
              <a:t> n’impose </a:t>
            </a:r>
            <a:r>
              <a:rPr lang="fr-FR" altLang="fr-FR" dirty="0"/>
              <a:t>pas d’implémentation particulière du modèle</a:t>
            </a:r>
          </a:p>
          <a:p>
            <a:pPr lvl="1"/>
            <a:r>
              <a:rPr lang="fr-FR" altLang="fr-FR" dirty="0"/>
              <a:t>Le développeur est libre de choisir l’implémentation appropriée</a:t>
            </a:r>
          </a:p>
          <a:p>
            <a:r>
              <a:rPr lang="fr-FR" altLang="fr-FR" u="sng" dirty="0" smtClean="0"/>
              <a:t>Vue</a:t>
            </a:r>
            <a:endParaRPr lang="fr-FR" altLang="fr-FR" dirty="0"/>
          </a:p>
          <a:p>
            <a:pPr lvl="1"/>
            <a:r>
              <a:rPr lang="fr-FR" altLang="fr-FR" dirty="0"/>
              <a:t>Implémentée à l’aide de </a:t>
            </a:r>
            <a:r>
              <a:rPr lang="fr-FR" altLang="fr-FR" dirty="0" smtClean="0"/>
              <a:t>HTML</a:t>
            </a:r>
            <a:endParaRPr lang="fr-FR" altLang="fr-FR" dirty="0"/>
          </a:p>
          <a:p>
            <a:r>
              <a:rPr lang="fr-FR" altLang="fr-FR" u="sng" dirty="0" smtClean="0"/>
              <a:t>C</a:t>
            </a:r>
            <a:r>
              <a:rPr lang="fr-FR" altLang="fr-FR" dirty="0" smtClean="0"/>
              <a:t>ontrôleur</a:t>
            </a:r>
            <a:endParaRPr lang="fr-FR" altLang="fr-FR" dirty="0"/>
          </a:p>
          <a:p>
            <a:pPr lvl="1"/>
            <a:r>
              <a:rPr lang="fr-FR" altLang="fr-FR" dirty="0" smtClean="0"/>
              <a:t>C'est le cœur d'</a:t>
            </a:r>
            <a:r>
              <a:rPr lang="fr-FR" altLang="fr-FR" dirty="0" err="1" smtClean="0"/>
              <a:t>Angular</a:t>
            </a:r>
            <a:endParaRPr lang="fr-FR" altLang="fr-FR" dirty="0"/>
          </a:p>
        </p:txBody>
      </p:sp>
    </p:spTree>
    <p:extLst>
      <p:ext uri="{BB962C8B-B14F-4D97-AF65-F5344CB8AC3E}">
        <p14:creationId xmlns:p14="http://schemas.microsoft.com/office/powerpoint/2010/main" val="3814451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p:cNvSpPr>
          <p:nvPr>
            <p:ph type="title"/>
          </p:nvPr>
        </p:nvSpPr>
        <p:spPr>
          <a:xfrm>
            <a:off x="1187450" y="12700"/>
            <a:ext cx="7829550" cy="1143000"/>
          </a:xfrm>
        </p:spPr>
        <p:txBody>
          <a:bodyPr/>
          <a:lstStyle/>
          <a:p>
            <a:r>
              <a:rPr lang="fr-FR" altLang="fr-FR" smtClean="0"/>
              <a:t>MVC</a:t>
            </a:r>
          </a:p>
        </p:txBody>
      </p:sp>
      <p:sp>
        <p:nvSpPr>
          <p:cNvPr id="5123" name="Espace réservé du contenu 2"/>
          <p:cNvSpPr>
            <a:spLocks noGrp="1"/>
          </p:cNvSpPr>
          <p:nvPr>
            <p:ph idx="1"/>
          </p:nvPr>
        </p:nvSpPr>
        <p:spPr>
          <a:xfrm>
            <a:off x="179388" y="1412875"/>
            <a:ext cx="8766175" cy="5040313"/>
          </a:xfrm>
        </p:spPr>
        <p:txBody>
          <a:bodyPr/>
          <a:lstStyle/>
          <a:p>
            <a:r>
              <a:rPr lang="fr-FR" altLang="fr-FR" dirty="0" smtClean="0"/>
              <a:t>Le HTML étendue est la partie « vue » du patron de conception MVC auquel </a:t>
            </a:r>
            <a:r>
              <a:rPr lang="fr-FR" altLang="fr-FR" dirty="0" err="1" smtClean="0"/>
              <a:t>AngularJS</a:t>
            </a:r>
            <a:r>
              <a:rPr lang="fr-FR" altLang="fr-FR" dirty="0" smtClean="0"/>
              <a:t> adhère</a:t>
            </a:r>
          </a:p>
          <a:p>
            <a:r>
              <a:rPr lang="fr-FR" altLang="fr-FR" dirty="0" smtClean="0"/>
              <a:t>Les modèles sont appelés « scopes »</a:t>
            </a:r>
          </a:p>
          <a:p>
            <a:r>
              <a:rPr lang="fr-FR" altLang="fr-FR" dirty="0" smtClean="0"/>
              <a:t>Les contrôleurs permettant de définir des actions en code </a:t>
            </a:r>
            <a:r>
              <a:rPr lang="fr-FR" altLang="fr-FR" dirty="0" err="1" smtClean="0"/>
              <a:t>javascript</a:t>
            </a:r>
            <a:r>
              <a:rPr lang="fr-FR" altLang="fr-FR" smtClean="0"/>
              <a:t> impératif</a:t>
            </a:r>
            <a:endParaRPr lang="fr-FR" altLang="fr-FR"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2475</TotalTime>
  <Words>1006</Words>
  <Application>Microsoft Office PowerPoint</Application>
  <PresentationFormat>Affichage à l'écran (4:3)</PresentationFormat>
  <Paragraphs>133</Paragraphs>
  <Slides>26</Slides>
  <Notes>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26</vt:i4>
      </vt:variant>
    </vt:vector>
  </HeadingPairs>
  <TitlesOfParts>
    <vt:vector size="30" baseType="lpstr">
      <vt:lpstr>Arial</vt:lpstr>
      <vt:lpstr>Monotype Sorts</vt:lpstr>
      <vt:lpstr>Times New Roman</vt:lpstr>
      <vt:lpstr>cvc</vt:lpstr>
      <vt:lpstr>Présentation PowerPoint</vt:lpstr>
      <vt:lpstr>Super Heroic MVW Framework</vt:lpstr>
      <vt:lpstr>Historique</vt:lpstr>
      <vt:lpstr>Angular ?</vt:lpstr>
      <vt:lpstr>Architecture MVC</vt:lpstr>
      <vt:lpstr>Frameworks MVC</vt:lpstr>
      <vt:lpstr>Concurrents JS</vt:lpstr>
      <vt:lpstr>Architecture Angular </vt:lpstr>
      <vt:lpstr>MVC</vt:lpstr>
      <vt:lpstr>jQuery</vt:lpstr>
      <vt:lpstr>MVVM</vt:lpstr>
      <vt:lpstr>MVW</vt:lpstr>
      <vt:lpstr>MVW</vt:lpstr>
      <vt:lpstr>Installation</vt:lpstr>
      <vt:lpstr>Web 1.0</vt:lpstr>
      <vt:lpstr>Web 2.0</vt:lpstr>
      <vt:lpstr>Responsive</vt:lpstr>
      <vt:lpstr>Comment ca fonctionne ?</vt:lpstr>
      <vt:lpstr>Les Directives</vt:lpstr>
      <vt:lpstr>Prérequis</vt:lpstr>
      <vt:lpstr>Modules </vt:lpstr>
      <vt:lpstr>Mon premier Module</vt:lpstr>
      <vt:lpstr>Ajout de la directive</vt:lpstr>
      <vt:lpstr>Expressions</vt:lpstr>
      <vt:lpstr>Expressions</vt:lpstr>
      <vt:lpstr>Sites</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162</cp:revision>
  <dcterms:created xsi:type="dcterms:W3CDTF">2000-04-10T19:33:12Z</dcterms:created>
  <dcterms:modified xsi:type="dcterms:W3CDTF">2016-11-14T10:10:36Z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