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0" r:id="rId3"/>
    <p:sldId id="271" r:id="rId4"/>
    <p:sldId id="272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5" r:id="rId13"/>
    <p:sldId id="286" r:id="rId14"/>
    <p:sldId id="291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4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20262" y="396642"/>
            <a:ext cx="370043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&lt;*s*o*u*r*c*e*&gt;*5*0*6*l*1*-*7*-*6*&lt;*/*s*o*u*r*c*e*&gt;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192" y="4175850"/>
            <a:ext cx="6164296" cy="3973777"/>
          </a:xfrm>
        </p:spPr>
        <p:txBody>
          <a:bodyPr>
            <a:no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Jogger text: jQuery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Direction: Right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Instructor notes: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 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Answer to the question: in handling the return from the hotel web service.  They might have other ideas as well.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License means can be used in commercial and non-commercial products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Microsoft chose jQuery rather than other libraries because they wanted the selectors and other bits, and there was not too much overlap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The minimized gzipped version of jQuery is 15Kb.  Even the development version is less than 100KB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We are not going to try and teach them jQuery – just give them an overview of the kinds of things it does, and some example code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Useful in processing return from WCF services on History, Search and Courses pages.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20262" y="396642"/>
            <a:ext cx="370043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&lt;*s*o*u*r*c*e*&gt;*5*0*6*l*1*-*7*-*1*7*&lt;*/*s*o*u*r*c*e*&gt;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20262" y="396642"/>
            <a:ext cx="370043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&lt;*s*o*u*r*c*e*&gt;*5*0*6*l*1*-*7*-*2*1*&lt;*/*s*o*u*r*c*e*&gt;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Jogger text: Callbacks and Functions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 When passing arguments, a nested function is required - though arguments can then be passed to a separate function</a:t>
            </a:r>
          </a:p>
          <a:p>
            <a:endParaRPr lang="en-US" smtClean="0"/>
          </a:p>
          <a:p>
            <a:r>
              <a:rPr lang="en-US" smtClean="0"/>
              <a:t>$.get('myhtmlpage.html', function(){</a:t>
            </a:r>
          </a:p>
          <a:p>
            <a:r>
              <a:rPr lang="en-US" smtClean="0"/>
              <a:t>  myCallBack(param1, param2);</a:t>
            </a:r>
          </a:p>
          <a:p>
            <a:r>
              <a:rPr lang="en-US" smtClean="0"/>
              <a:t>});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20262" y="396642"/>
            <a:ext cx="370043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&lt;*s*o*u*r*c*e*&gt;*5*0*6*l*1*-*7*-*2*2*&lt;*/*s*o*u*r*c*e*&gt;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Jogger text: jQuery AJAX Functionality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20262" y="396642"/>
            <a:ext cx="370043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&lt;*s*o*u*r*c*e*&gt;*5*0*6*l*1*-*7*-*2*7*&lt;*/*s*o*u*r*c*e*&gt;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20262" y="396642"/>
            <a:ext cx="370043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&lt;*s*o*u*r*c*e*&gt;*5*0*6*l*1*-*7*-*7*&lt;*/*s*o*u*r*c*e*&gt;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20262" y="396642"/>
            <a:ext cx="370043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&lt;*s*o*u*r*c*e*&gt;*5*0*6*l*1*-*7*-*8*&lt;*/*s*o*u*r*c*e*&gt;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20262" y="396642"/>
            <a:ext cx="370043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&lt;*s*o*u*r*c*e*&gt;*5*0*6*l*1*-*7*-*1*0*&lt;*/*s*o*u*r*c*e*&gt;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20262" y="396642"/>
            <a:ext cx="370043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&lt;*s*o*u*r*c*e*&gt;*5*0*6*l*1*-*7*-*1*2*&lt;*/*s*o*u*r*c*e*&gt;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Jogger text: Navigating the DOM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 </a:t>
            </a:r>
          </a:p>
          <a:p>
            <a:r>
              <a:rPr lang="en-US" smtClean="0"/>
              <a:t>List of examples, not exhaustive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20262" y="396642"/>
            <a:ext cx="370043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&lt;*s*o*u*r*c*e*&gt;*5*0*6*l*1*-*7*-*1*3*&lt;*/*s*o*u*r*c*e*&gt;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Jogger text: Navigating the DOM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 </a:t>
            </a:r>
          </a:p>
          <a:p>
            <a:r>
              <a:rPr lang="en-US" smtClean="0"/>
              <a:t>List of examples, not exhaustive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20262" y="396642"/>
            <a:ext cx="370043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&lt;*s*o*u*r*c*e*&gt;*5*0*6*l*1*-*7*-*1*4*&lt;*/*s*o*u*r*c*e*&gt;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Jogger text: Filtering Elements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 </a:t>
            </a:r>
          </a:p>
          <a:p>
            <a:r>
              <a:rPr lang="en-US" smtClean="0"/>
              <a:t>Again, not an exhaustive list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20262" y="396642"/>
            <a:ext cx="370043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&lt;*s*o*u*r*c*e*&gt;*5*0*6*l*1*-*7*-*1*5*&lt;*/*s*o*u*r*c*e*&gt;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Jogger text: Manipulating the DOM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 </a:t>
            </a:r>
          </a:p>
          <a:p>
            <a:r>
              <a:rPr lang="en-US" smtClean="0"/>
              <a:t>The bottom one only makes the changes to a subset of LI tags – those within the div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20262" y="396642"/>
            <a:ext cx="370043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&lt;*s*o*u*r*c*e*&gt;*5*0*6*l*1*-*7*-*1*6*&lt;*/*s*o*u*r*c*e*&gt;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jQuery</a:t>
            </a:r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Événement jQuery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.ready()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S’exécute après chargement du DOM</a:t>
            </a:r>
          </a:p>
          <a:p>
            <a:pPr lvl="1"/>
            <a:r>
              <a:rPr lang="fr-FR" sz="1800" dirty="0" smtClean="0"/>
              <a:t>Il se peut que le chargement des images, JavaScript et autres fichiers soit encore en cours</a:t>
            </a:r>
          </a:p>
          <a:p>
            <a:pPr lvl="1"/>
            <a:r>
              <a:rPr lang="fr-FR" sz="1800" dirty="0" smtClean="0"/>
              <a:t>En cas de manipulation d’images, etc., employer l’événement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window.load()</a:t>
            </a:r>
            <a:endParaRPr lang="fr-FR" sz="1800" dirty="0" smtClean="0"/>
          </a:p>
          <a:p>
            <a:pPr lvl="1"/>
            <a:r>
              <a:rPr lang="fr-FR" sz="1800" dirty="0" smtClean="0"/>
              <a:t>Ne pas employer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load() </a:t>
            </a:r>
            <a:r>
              <a:rPr lang="fr-FR" sz="1800" dirty="0" smtClean="0"/>
              <a:t>et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ready()</a:t>
            </a:r>
            <a:r>
              <a:rPr lang="fr-FR" sz="1800" dirty="0" smtClean="0">
                <a:cs typeface="Courier New" pitchFamily="49" charset="0"/>
              </a:rPr>
              <a:t>en même temps car possibilité de concurrence</a:t>
            </a:r>
            <a:endParaRPr lang="fr-FR" sz="18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7" name="Rectangle 6"/>
          <p:cNvSpPr/>
          <p:nvPr/>
        </p:nvSpPr>
        <p:spPr bwMode="gray">
          <a:xfrm>
            <a:off x="481779" y="3617897"/>
            <a:ext cx="5968181" cy="104797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$(document).ready(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() 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6400"/>
                </a:solidFill>
                <a:latin typeface="Courier New"/>
                <a:ea typeface="Calibri"/>
                <a:cs typeface="Times New Roman"/>
              </a:rPr>
              <a:t>// code to run when DOM loads in here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}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2400" b="1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506359" y="5288447"/>
            <a:ext cx="5968181" cy="104797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$(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() 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6400"/>
                </a:solidFill>
                <a:latin typeface="Courier New"/>
                <a:ea typeface="Calibri"/>
                <a:cs typeface="Times New Roman"/>
              </a:rPr>
              <a:t>// code to run when DOM loads in here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}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2400" b="1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gray">
          <a:xfrm>
            <a:off x="2627784" y="3324500"/>
            <a:ext cx="4180006" cy="36933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800" dirty="0" smtClean="0">
                <a:latin typeface="+mn-lt"/>
              </a:rPr>
              <a:t>Version complète : verbeux, mais clair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gray">
          <a:xfrm flipH="1">
            <a:off x="2402809" y="3438197"/>
            <a:ext cx="825867" cy="2556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gray">
          <a:xfrm>
            <a:off x="1569580" y="4878893"/>
            <a:ext cx="3826667" cy="30777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400" dirty="0" smtClean="0">
                <a:latin typeface="+mn-lt"/>
              </a:rPr>
              <a:t>Alias : même fonction mais moins de code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gray">
          <a:xfrm flipH="1">
            <a:off x="742335" y="5072465"/>
            <a:ext cx="825867" cy="2556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9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Effets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5206554"/>
          </a:xfrm>
        </p:spPr>
        <p:txBody>
          <a:bodyPr/>
          <a:lstStyle/>
          <a:p>
            <a:r>
              <a:rPr lang="fr-FR" sz="2000" dirty="0" smtClean="0"/>
              <a:t>Plusieurs animations sont proposées dans l’API jQuery de base</a:t>
            </a:r>
          </a:p>
          <a:p>
            <a:pPr lvl="1"/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fadeIn/fadeOut/fadeTo</a:t>
            </a:r>
          </a:p>
          <a:p>
            <a:pPr lvl="1"/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Show/hide</a:t>
            </a:r>
          </a:p>
          <a:p>
            <a:pPr lvl="1"/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slideUp/slideDown</a:t>
            </a:r>
          </a:p>
          <a:p>
            <a:r>
              <a:rPr lang="fr-FR" sz="2000" dirty="0" smtClean="0"/>
              <a:t>Elles sont toutes appelées de la même manière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4" name="Rectangle 3"/>
          <p:cNvSpPr/>
          <p:nvPr/>
        </p:nvSpPr>
        <p:spPr bwMode="gray">
          <a:xfrm>
            <a:off x="491611" y="3126675"/>
            <a:ext cx="7541343" cy="41088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</a:rPr>
              <a:t>$(</a:t>
            </a:r>
            <a:r>
              <a:rPr lang="en-US" sz="1800" dirty="0" smtClean="0">
                <a:solidFill>
                  <a:srgbClr val="800000"/>
                </a:solidFill>
                <a:latin typeface="Courier New"/>
                <a:ea typeface="Calibri"/>
              </a:rPr>
              <a:t>"selector"</a:t>
            </a:r>
            <a:r>
              <a:rPr lang="en-US" sz="1800" dirty="0" smtClean="0">
                <a:latin typeface="Courier New"/>
                <a:ea typeface="Calibri"/>
              </a:rPr>
              <a:t>).animation(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ea typeface="Calibri"/>
              </a:rPr>
              <a:t>[speed, callback function]</a:t>
            </a:r>
            <a:r>
              <a:rPr lang="en-US" sz="1800" dirty="0" smtClean="0">
                <a:latin typeface="Courier New"/>
                <a:ea typeface="Calibri"/>
              </a:rPr>
              <a:t>);</a:t>
            </a:r>
            <a:endParaRPr lang="en-US" sz="2400" b="1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506359" y="3721528"/>
            <a:ext cx="7541343" cy="41088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</a:rPr>
              <a:t>$(</a:t>
            </a:r>
            <a:r>
              <a:rPr lang="en-US" sz="1800" dirty="0" smtClean="0">
                <a:solidFill>
                  <a:srgbClr val="800000"/>
                </a:solidFill>
                <a:latin typeface="Courier New"/>
                <a:ea typeface="Calibri"/>
              </a:rPr>
              <a:t>"#header"</a:t>
            </a:r>
            <a:r>
              <a:rPr lang="en-US" sz="1800" dirty="0" smtClean="0">
                <a:latin typeface="Courier New"/>
                <a:ea typeface="Calibri"/>
              </a:rPr>
              <a:t>).slideUp();</a:t>
            </a:r>
            <a:endParaRPr lang="en-US" sz="2400" b="1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550605" y="4896483"/>
            <a:ext cx="7541343" cy="72943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$(</a:t>
            </a:r>
            <a:r>
              <a:rPr lang="en-US" sz="1800" dirty="0" smtClean="0">
                <a:solidFill>
                  <a:srgbClr val="800000"/>
                </a:solidFill>
                <a:latin typeface="Courier New"/>
                <a:ea typeface="Calibri"/>
                <a:cs typeface="Times New Roman"/>
              </a:rPr>
              <a:t>"#header"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).slideUp(1000,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(){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				    alert (</a:t>
            </a:r>
            <a:r>
              <a:rPr lang="en-US" sz="1800" dirty="0" smtClean="0">
                <a:solidFill>
                  <a:srgbClr val="800000"/>
                </a:solidFill>
                <a:latin typeface="Courier New"/>
                <a:ea typeface="Calibri"/>
                <a:cs typeface="Times New Roman"/>
              </a:rPr>
              <a:t>"completed"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);});</a:t>
            </a:r>
            <a:endParaRPr lang="en-US" sz="2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511275" y="4296716"/>
            <a:ext cx="7541343" cy="41088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</a:rPr>
              <a:t>$(</a:t>
            </a:r>
            <a:r>
              <a:rPr lang="en-US" sz="1800" dirty="0" smtClean="0">
                <a:solidFill>
                  <a:srgbClr val="800000"/>
                </a:solidFill>
                <a:latin typeface="Courier New"/>
                <a:ea typeface="Calibri"/>
              </a:rPr>
              <a:t>"#header"</a:t>
            </a:r>
            <a:r>
              <a:rPr lang="en-US" sz="1800" dirty="0" smtClean="0">
                <a:latin typeface="Courier New"/>
                <a:ea typeface="Calibri"/>
              </a:rPr>
              <a:t>).slideDown(1000);</a:t>
            </a:r>
            <a:endParaRPr lang="en-US" sz="2400" b="1" dirty="0">
              <a:latin typeface="Calibri"/>
              <a:ea typeface="Calibri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8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 et fonctions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170372"/>
          </a:xfrm>
        </p:spPr>
        <p:txBody>
          <a:bodyPr/>
          <a:lstStyle/>
          <a:p>
            <a:r>
              <a:rPr lang="fr-FR" sz="2000" dirty="0" smtClean="0"/>
              <a:t>Les rappels s’exécutent au retour d’une fonction</a:t>
            </a:r>
          </a:p>
          <a:p>
            <a:pPr lvl="1"/>
            <a:r>
              <a:rPr lang="fr-FR" sz="1800" dirty="0" smtClean="0"/>
              <a:t>Exactement comme les rappels de Microsoft Ajax</a:t>
            </a:r>
          </a:p>
          <a:p>
            <a:r>
              <a:rPr lang="fr-FR" sz="2000" dirty="0" smtClean="0"/>
              <a:t>Les rappels sont souvent écrits comme des fonctions imbriquées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pPr lvl="1"/>
            <a:endParaRPr lang="fr-FR" sz="1800" dirty="0"/>
          </a:p>
        </p:txBody>
      </p:sp>
      <p:sp>
        <p:nvSpPr>
          <p:cNvPr id="4" name="Rectangle 3"/>
          <p:cNvSpPr/>
          <p:nvPr/>
        </p:nvSpPr>
        <p:spPr bwMode="gray">
          <a:xfrm>
            <a:off x="589934" y="2546573"/>
            <a:ext cx="7541343" cy="72943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$(</a:t>
            </a:r>
            <a:r>
              <a:rPr lang="en-US" sz="1800" dirty="0" smtClean="0">
                <a:solidFill>
                  <a:srgbClr val="800000"/>
                </a:solidFill>
                <a:latin typeface="Courier New"/>
                <a:ea typeface="Calibri"/>
                <a:cs typeface="Times New Roman"/>
              </a:rPr>
              <a:t>"#header"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).slideDown(1000, 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(){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				    alert (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ea typeface="Calibri"/>
                <a:cs typeface="Times New Roman"/>
              </a:rPr>
              <a:t>"completed"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);}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2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614515" y="4285982"/>
            <a:ext cx="7541343" cy="20313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animateMe() 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    $(</a:t>
            </a:r>
            <a:r>
              <a:rPr lang="en-US" sz="1800" dirty="0" smtClean="0">
                <a:solidFill>
                  <a:srgbClr val="800000"/>
                </a:solidFill>
                <a:latin typeface="Courier New"/>
                <a:ea typeface="Calibri"/>
                <a:cs typeface="Times New Roman"/>
              </a:rPr>
              <a:t>"#header"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).slideDown(1000, 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completed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}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 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completed()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    alert(</a:t>
            </a:r>
            <a:r>
              <a:rPr lang="en-US" sz="1800" dirty="0" smtClean="0">
                <a:solidFill>
                  <a:srgbClr val="800000"/>
                </a:solidFill>
                <a:latin typeface="Courier New"/>
                <a:ea typeface="Calibri"/>
                <a:cs typeface="Times New Roman"/>
              </a:rPr>
              <a:t>"completed"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); 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}</a:t>
            </a:r>
            <a:endParaRPr lang="en-US" sz="2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1494503" y="3404381"/>
            <a:ext cx="7379041" cy="83099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600" dirty="0" smtClean="0">
                <a:latin typeface="+mn-lt"/>
              </a:rPr>
              <a:t>Le comportement est le même. Les fonctions imbriquées peuvent entraîner une certaine confusion, particulièrement quand elles sont combinées à des jeux d’éléments inclus dans un wrapper et mis en chaîne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gray">
          <a:xfrm>
            <a:off x="5313680" y="4155440"/>
            <a:ext cx="418526" cy="2887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gray">
          <a:xfrm flipV="1">
            <a:off x="3800168" y="2939845"/>
            <a:ext cx="1017638" cy="4768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44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294968" y="2074606"/>
            <a:ext cx="8652387" cy="310854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  <a:cs typeface="Courier New" pitchFamily="49" charset="0"/>
              </a:rPr>
              <a:t>jQuery</a:t>
            </a:r>
            <a:r>
              <a:rPr lang="fr-FR" dirty="0" smtClean="0"/>
              <a:t> et Ajax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611519"/>
          </a:xfrm>
        </p:spPr>
        <p:txBody>
          <a:bodyPr/>
          <a:lstStyle/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jQuery.ajax()</a:t>
            </a:r>
            <a:r>
              <a:rPr lang="fr-FR" sz="1800" dirty="0" smtClean="0"/>
              <a:t> offre une méthode de bas niveau pour appeler le serveur</a:t>
            </a:r>
          </a:p>
          <a:p>
            <a:pPr lvl="1"/>
            <a:r>
              <a:rPr lang="fr-FR" sz="1600" dirty="0" smtClean="0"/>
              <a:t>Emploie des rappels</a:t>
            </a:r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314633" y="2100017"/>
            <a:ext cx="8672052" cy="29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CallWebService() 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 $.ajax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({ type: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"POST"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,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      url: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"ReallyGoodService.asmx/HelloWorld"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,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      dataType: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"string"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,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      processData: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false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,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      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success: 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(xml) { $(</a:t>
            </a:r>
            <a:r>
              <a:rPr lang="en-US" sz="1800" b="1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"#helloDiv"</a:t>
            </a:r>
            <a:r>
              <a:rPr lang="en-US" sz="1800" b="1" dirty="0" smtClean="0">
                <a:latin typeface="Courier New"/>
                <a:ea typeface="Calibri"/>
                <a:cs typeface="Times New Roman"/>
              </a:rPr>
              <a:t>).html(xml); },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      error: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(xmlObj) { 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 	    alert(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"(Error: 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+ xmlObj.responseText +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")"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); </a:t>
            </a:r>
          </a:p>
          <a:p>
            <a:pPr marL="0" marR="0" algn="l"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	});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}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gray">
          <a:xfrm>
            <a:off x="3963735" y="3051074"/>
            <a:ext cx="4580497" cy="338554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600" dirty="0" smtClean="0">
                <a:latin typeface="+mn-lt"/>
              </a:rPr>
              <a:t>Noter l’argument transmis à la fonction insérée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gray">
          <a:xfrm flipH="1">
            <a:off x="3942734" y="3372465"/>
            <a:ext cx="904568" cy="1769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gray">
          <a:xfrm>
            <a:off x="6912077" y="3362631"/>
            <a:ext cx="560439" cy="1769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9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226142" y="2131306"/>
            <a:ext cx="8770374" cy="202544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cs typeface="Courier New" pitchFamily="49" charset="0"/>
              </a:rPr>
              <a:t>Méthode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.each()</a:t>
            </a:r>
            <a:endParaRPr lang="fr-FR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>
                <a:cs typeface="Courier New" pitchFamily="49" charset="0"/>
              </a:rPr>
              <a:t>Permet à jQuery d’agir sur chaque élément d’un jeu d’éléments correspondant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74264" y="2147558"/>
            <a:ext cx="88697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ajaxFinish(xml) {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$(xml).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"Course"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each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title = 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"Title"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text()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 = 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).find(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"Number"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).text();</a:t>
            </a:r>
          </a:p>
          <a:p>
            <a:pPr lvl="0" algn="l"/>
            <a:r>
              <a:rPr lang="en-US" sz="1800" dirty="0" smtClean="0">
                <a:latin typeface="Courier New"/>
                <a:ea typeface="Calibri"/>
              </a:rPr>
              <a:t>      $(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</a:rPr>
              <a:t>"#cDiv"</a:t>
            </a:r>
            <a:r>
              <a:rPr lang="en-US" sz="1800" dirty="0" smtClean="0">
                <a:latin typeface="Courier New"/>
                <a:ea typeface="Calibri"/>
              </a:rPr>
              <a:t>).</a:t>
            </a:r>
            <a:r>
              <a:rPr lang="en-US" sz="1800" b="1" dirty="0" smtClean="0">
                <a:latin typeface="Courier New"/>
                <a:ea typeface="Calibri"/>
              </a:rPr>
              <a:t>append</a:t>
            </a:r>
            <a:r>
              <a:rPr lang="en-US" sz="1800" dirty="0" smtClean="0">
                <a:latin typeface="Courier New"/>
                <a:ea typeface="Calibri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</a:rPr>
              <a:t>"&lt;li&gt;"</a:t>
            </a:r>
            <a:r>
              <a:rPr lang="en-US" sz="1800" dirty="0" smtClean="0">
                <a:latin typeface="Courier New"/>
                <a:ea typeface="Calibri"/>
              </a:rPr>
              <a:t> + num +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</a:rPr>
              <a:t>": "</a:t>
            </a:r>
            <a:r>
              <a:rPr lang="en-US" sz="1800" dirty="0" smtClean="0">
                <a:latin typeface="Courier New"/>
                <a:ea typeface="Calibri"/>
              </a:rPr>
              <a:t> + title +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</a:rPr>
              <a:t>"&lt;/li&gt;"</a:t>
            </a:r>
            <a:r>
              <a:rPr lang="en-US" sz="1800" dirty="0" smtClean="0">
                <a:latin typeface="Courier New"/>
                <a:ea typeface="Calibri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6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jQuery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50303"/>
            <a:ext cx="8599488" cy="1266825"/>
          </a:xfrm>
        </p:spPr>
        <p:txBody>
          <a:bodyPr/>
          <a:lstStyle/>
          <a:p>
            <a:r>
              <a:rPr lang="fr-FR" noProof="0" dirty="0" smtClean="0"/>
              <a:t>Bibliothèque JavaScript légère et </a:t>
            </a:r>
            <a:r>
              <a:rPr lang="fr-FR" i="1" noProof="0" dirty="0" smtClean="0"/>
              <a:t>open source </a:t>
            </a:r>
            <a:r>
              <a:rPr lang="fr-FR" noProof="0" dirty="0" smtClean="0"/>
              <a:t>créée par John Resig</a:t>
            </a:r>
          </a:p>
          <a:p>
            <a:pPr lvl="1"/>
            <a:r>
              <a:rPr lang="fr-FR" dirty="0" smtClean="0"/>
              <a:t>Licence MIT </a:t>
            </a:r>
          </a:p>
          <a:p>
            <a:pPr lvl="1"/>
            <a:r>
              <a:rPr lang="fr-FR" dirty="0" smtClean="0"/>
              <a:t>Licence </a:t>
            </a:r>
            <a:r>
              <a:rPr lang="fr-FR" noProof="0" dirty="0" smtClean="0"/>
              <a:t>GPL (</a:t>
            </a:r>
            <a:r>
              <a:rPr lang="fr-FR" i="1" noProof="0" dirty="0" smtClean="0"/>
              <a:t>General Public License</a:t>
            </a:r>
            <a:r>
              <a:rPr lang="fr-FR" noProof="0" dirty="0" smtClean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  <a:cs typeface="Courier New" pitchFamily="49" charset="0"/>
              </a:rPr>
              <a:t>Fonctionnalités de jQuery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431983"/>
          </a:xfrm>
        </p:spPr>
        <p:txBody>
          <a:bodyPr/>
          <a:lstStyle/>
          <a:p>
            <a:r>
              <a:rPr lang="fr-FR" sz="2400" dirty="0" smtClean="0">
                <a:cs typeface="Courier New" pitchFamily="49" charset="0"/>
              </a:rPr>
              <a:t>jQuery</a:t>
            </a:r>
            <a:r>
              <a:rPr lang="fr-FR" sz="2400" dirty="0" smtClean="0"/>
              <a:t> peut</a:t>
            </a:r>
          </a:p>
          <a:p>
            <a:pPr lvl="1"/>
            <a:r>
              <a:rPr lang="fr-FR" sz="2000" dirty="0" smtClean="0"/>
              <a:t>Manipuler le DOM HTML</a:t>
            </a:r>
          </a:p>
          <a:p>
            <a:pPr lvl="1"/>
            <a:r>
              <a:rPr lang="fr-FR" sz="2000" dirty="0" smtClean="0"/>
              <a:t>Analyser XML</a:t>
            </a:r>
          </a:p>
          <a:p>
            <a:pPr lvl="1"/>
            <a:r>
              <a:rPr lang="fr-FR" sz="2000" dirty="0" smtClean="0"/>
              <a:t>Traiter JSON</a:t>
            </a:r>
          </a:p>
          <a:p>
            <a:pPr lvl="1"/>
            <a:r>
              <a:rPr lang="fr-FR" sz="2000" dirty="0" smtClean="0"/>
              <a:t>Appeler un service Web au moyen de HTTP Post</a:t>
            </a:r>
          </a:p>
          <a:p>
            <a:pPr lvl="1"/>
            <a:r>
              <a:rPr lang="fr-FR" sz="2000" dirty="0" smtClean="0"/>
              <a:t>Appeler une page Web au moyen de HTTP Get</a:t>
            </a:r>
          </a:p>
          <a:p>
            <a:pPr lvl="1"/>
            <a:endParaRPr lang="fr-FR" sz="2000" dirty="0" smtClean="0"/>
          </a:p>
          <a:p>
            <a:r>
              <a:rPr lang="fr-FR" sz="2400" dirty="0" smtClean="0"/>
              <a:t>En outre, plus de 1000 modules complémentaires sont disponibles à l’adresse suivante : 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http://jquery.com</a:t>
            </a:r>
          </a:p>
          <a:p>
            <a:pPr lvl="1"/>
            <a:r>
              <a:rPr lang="fr-FR" sz="2000" dirty="0" smtClean="0"/>
              <a:t>Navigation</a:t>
            </a:r>
          </a:p>
          <a:p>
            <a:pPr lvl="1"/>
            <a:r>
              <a:rPr lang="fr-FR" sz="2000" dirty="0" smtClean="0"/>
              <a:t>Glisser-déposer</a:t>
            </a:r>
          </a:p>
          <a:p>
            <a:pPr lvl="1"/>
            <a:r>
              <a:rPr lang="fr-FR" sz="2000" dirty="0" smtClean="0"/>
              <a:t>Animation</a:t>
            </a:r>
          </a:p>
          <a:p>
            <a:pPr lvl="1"/>
            <a:r>
              <a:rPr lang="fr-FR" sz="2000" dirty="0" smtClean="0"/>
              <a:t>Ajax</a:t>
            </a:r>
          </a:p>
          <a:p>
            <a:pPr lvl="1"/>
            <a:r>
              <a:rPr lang="fr-FR" sz="2000" dirty="0" smtClean="0"/>
              <a:t>Etc.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60655" y="5976405"/>
            <a:ext cx="7443020" cy="5232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JSON =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JavaScript Object Notation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1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Script jQuery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dirty="0" smtClean="0"/>
              <a:t>jQuery est inclus dans les pages .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fr-FR" dirty="0" smtClean="0"/>
              <a:t> à travers la balise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&lt;script&gt;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 bwMode="gray">
          <a:xfrm>
            <a:off x="403119" y="2708920"/>
            <a:ext cx="8239433" cy="72943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src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="../Scripts/jquery-1.4.1.min.js"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			 type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="text/javascript"&gt;&lt;/</a:t>
            </a:r>
            <a:r>
              <a:rPr lang="en-US" sz="1800" dirty="0" smtClean="0">
                <a:solidFill>
                  <a:srgbClr val="8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en-US" sz="2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gray">
          <a:xfrm>
            <a:off x="5812241" y="2289204"/>
            <a:ext cx="2159781" cy="338554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600" dirty="0" smtClean="0">
                <a:latin typeface="+mn-lt"/>
              </a:rPr>
              <a:t>Version minimisée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gray">
          <a:xfrm flipH="1">
            <a:off x="5987843" y="2600764"/>
            <a:ext cx="639097" cy="2261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49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582168" y="2767584"/>
            <a:ext cx="7763256" cy="38404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609600" y="3745992"/>
            <a:ext cx="7763256" cy="38404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49224" y="5153152"/>
            <a:ext cx="7763256" cy="38404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jQuery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54565"/>
            <a:ext cx="8599488" cy="4898777"/>
          </a:xfrm>
        </p:spPr>
        <p:txBody>
          <a:bodyPr/>
          <a:lstStyle/>
          <a:p>
            <a:r>
              <a:rPr lang="fr-FR" sz="2000" dirty="0" smtClean="0"/>
              <a:t>Fondement de l’API </a:t>
            </a:r>
            <a:r>
              <a:rPr lang="fr-FR" sz="2000" noProof="0" dirty="0" smtClean="0"/>
              <a:t>jQuery</a:t>
            </a:r>
          </a:p>
          <a:p>
            <a:pPr lvl="1"/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fr-FR" sz="1800" noProof="0" dirty="0" smtClean="0"/>
              <a:t> transmet un sélecteur à une expression</a:t>
            </a:r>
          </a:p>
          <a:p>
            <a:pPr lvl="1"/>
            <a:r>
              <a:rPr lang="fr-FR" sz="1800" noProof="0" dirty="0" smtClean="0"/>
              <a:t>Renvoie l’objet 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fr-FR" sz="1800" noProof="0" dirty="0" smtClean="0"/>
              <a:t> : série d’éléments correspondant</a:t>
            </a:r>
          </a:p>
          <a:p>
            <a:pPr lvl="1"/>
            <a:r>
              <a:rPr lang="fr-FR" sz="1800" noProof="0" dirty="0" smtClean="0"/>
              <a:t>Écrit </a:t>
            </a:r>
            <a:r>
              <a:rPr lang="fr-FR" sz="1800" dirty="0" smtClean="0"/>
              <a:t>sous la forme 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jQuery()</a:t>
            </a:r>
            <a:r>
              <a:rPr lang="fr-FR" sz="1800" noProof="0" dirty="0" smtClean="0"/>
              <a:t> ou 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$( )</a:t>
            </a:r>
          </a:p>
          <a:p>
            <a:pPr lvl="1"/>
            <a:endParaRPr lang="fr-FR" sz="1800" noProof="0" dirty="0" smtClean="0"/>
          </a:p>
          <a:p>
            <a:pPr lvl="1">
              <a:buNone/>
            </a:pPr>
            <a:endParaRPr lang="fr-FR" sz="1800" noProof="0" dirty="0" smtClean="0"/>
          </a:p>
          <a:p>
            <a:r>
              <a:rPr lang="fr-FR" sz="2000" noProof="0" dirty="0" smtClean="0"/>
              <a:t>Possibilité de manipuler les éléments du résultat</a:t>
            </a:r>
          </a:p>
          <a:p>
            <a:endParaRPr lang="fr-FR" sz="2000" noProof="0" dirty="0" smtClean="0"/>
          </a:p>
          <a:p>
            <a:endParaRPr lang="fr-FR" sz="2000" noProof="0" dirty="0" smtClean="0"/>
          </a:p>
          <a:p>
            <a:r>
              <a:rPr lang="fr-FR" sz="2000" noProof="0" dirty="0" smtClean="0"/>
              <a:t>Chaque méthode renvoie la série correspondant pour que les appels puissent être mis en chaîne</a:t>
            </a:r>
          </a:p>
          <a:p>
            <a:endParaRPr lang="fr-FR" sz="2000" noProof="0" dirty="0" smtClean="0"/>
          </a:p>
          <a:p>
            <a:endParaRPr lang="fr-FR" sz="2000" noProof="0" dirty="0" smtClean="0"/>
          </a:p>
        </p:txBody>
      </p:sp>
      <p:sp>
        <p:nvSpPr>
          <p:cNvPr id="155649" name="Rectangle 1"/>
          <p:cNvSpPr>
            <a:spLocks noChangeArrowheads="1"/>
          </p:cNvSpPr>
          <p:nvPr/>
        </p:nvSpPr>
        <p:spPr bwMode="gray">
          <a:xfrm>
            <a:off x="786384" y="2798064"/>
            <a:ext cx="2176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$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650" name="Rectangle 2"/>
          <p:cNvSpPr>
            <a:spLocks noChangeArrowheads="1"/>
          </p:cNvSpPr>
          <p:nvPr/>
        </p:nvSpPr>
        <p:spPr bwMode="gray">
          <a:xfrm>
            <a:off x="731520" y="3767328"/>
            <a:ext cx="5147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).css(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"text-indent"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"3em"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gray">
          <a:xfrm>
            <a:off x="777240" y="5156887"/>
            <a:ext cx="7491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).css(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"text-indent"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"3em"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).addClass(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"slider"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gray">
          <a:xfrm>
            <a:off x="3264408" y="2889822"/>
            <a:ext cx="5609136" cy="30777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400" dirty="0" smtClean="0">
                <a:latin typeface="+mn-lt"/>
              </a:rPr>
              <a:t>Le sélecteur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"li"</a:t>
            </a:r>
            <a:r>
              <a:rPr lang="fr-FR" sz="1400" dirty="0" smtClean="0">
                <a:latin typeface="+mn-lt"/>
              </a:rPr>
              <a:t> renvoie tous les éléments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fr-FR" sz="1400" dirty="0" smtClean="0">
                <a:latin typeface="+mn-lt"/>
              </a:rPr>
              <a:t> du document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gray">
          <a:xfrm flipH="1" flipV="1">
            <a:off x="2029966" y="3017520"/>
            <a:ext cx="1216153" cy="548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gray">
          <a:xfrm>
            <a:off x="3334512" y="4230942"/>
            <a:ext cx="4920846" cy="30777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400" dirty="0" smtClean="0">
                <a:latin typeface="+mn-lt"/>
              </a:rPr>
              <a:t>Paramètre une règle CSS sur tous les éléments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&lt;li&gt;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gray">
          <a:xfrm flipH="1" flipV="1">
            <a:off x="2322576" y="4069080"/>
            <a:ext cx="1005840" cy="3017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gray">
          <a:xfrm>
            <a:off x="2526792" y="5700078"/>
            <a:ext cx="3532632" cy="738664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400" dirty="0" smtClean="0">
                <a:latin typeface="+mn-lt"/>
              </a:rPr>
              <a:t>Paramètre une règle CSS sur tous les éléments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fr-FR" sz="1400" dirty="0" smtClean="0">
                <a:latin typeface="+mn-lt"/>
              </a:rPr>
              <a:t> puis ajoute une classe CSS à chacun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gray">
          <a:xfrm flipH="1" flipV="1">
            <a:off x="2194560" y="5404104"/>
            <a:ext cx="316992" cy="5273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gray">
          <a:xfrm flipV="1">
            <a:off x="6062472" y="5401056"/>
            <a:ext cx="289560" cy="6431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58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957072" y="5061886"/>
            <a:ext cx="7031736" cy="43891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957072" y="3844155"/>
            <a:ext cx="7031736" cy="43891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960120" y="2658097"/>
            <a:ext cx="7031736" cy="43891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Naviguer dans le DOM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457631"/>
          </a:xfrm>
        </p:spPr>
        <p:txBody>
          <a:bodyPr/>
          <a:lstStyle/>
          <a:p>
            <a:r>
              <a:rPr lang="fr-FR" sz="2000" dirty="0" smtClean="0"/>
              <a:t>j</a:t>
            </a:r>
            <a:r>
              <a:rPr lang="fr-FR" sz="2000" noProof="0" dirty="0" smtClean="0"/>
              <a:t>Query peut </a:t>
            </a:r>
            <a:r>
              <a:rPr lang="fr-FR" sz="2000" dirty="0" smtClean="0"/>
              <a:t>trouver des éléments </a:t>
            </a:r>
            <a:r>
              <a:rPr lang="fr-FR" sz="2000" noProof="0" dirty="0" smtClean="0"/>
              <a:t>HTML à partir de plusieurs critères :</a:t>
            </a:r>
          </a:p>
          <a:p>
            <a:endParaRPr lang="fr-FR" sz="2000" noProof="0" dirty="0" smtClean="0"/>
          </a:p>
          <a:p>
            <a:pPr lvl="1"/>
            <a:r>
              <a:rPr lang="fr-FR" sz="1800" noProof="0" dirty="0" smtClean="0"/>
              <a:t>Identifiant</a:t>
            </a:r>
          </a:p>
          <a:p>
            <a:pPr lvl="1"/>
            <a:endParaRPr lang="fr-FR" sz="1800" noProof="0" dirty="0" smtClean="0"/>
          </a:p>
          <a:p>
            <a:pPr lvl="1"/>
            <a:endParaRPr lang="fr-FR" sz="1800" noProof="0" dirty="0" smtClean="0"/>
          </a:p>
          <a:p>
            <a:pPr lvl="1"/>
            <a:endParaRPr lang="fr-FR" sz="1800" dirty="0" smtClean="0"/>
          </a:p>
          <a:p>
            <a:pPr lvl="1"/>
            <a:r>
              <a:rPr lang="fr-FR" sz="1800" noProof="0" dirty="0" smtClean="0"/>
              <a:t>Type d’élément</a:t>
            </a:r>
          </a:p>
          <a:p>
            <a:pPr lvl="1"/>
            <a:endParaRPr lang="fr-FR" sz="1800" noProof="0" dirty="0" smtClean="0"/>
          </a:p>
          <a:p>
            <a:pPr lvl="1">
              <a:buNone/>
            </a:pPr>
            <a:endParaRPr lang="fr-FR" sz="1800" noProof="0" dirty="0" smtClean="0"/>
          </a:p>
          <a:p>
            <a:pPr lvl="1"/>
            <a:endParaRPr lang="fr-FR" sz="1800" noProof="0" dirty="0" smtClean="0"/>
          </a:p>
          <a:p>
            <a:pPr lvl="1"/>
            <a:r>
              <a:rPr lang="fr-FR" sz="1800" noProof="0" dirty="0" smtClean="0"/>
              <a:t>Classe CSS</a:t>
            </a:r>
          </a:p>
          <a:p>
            <a:pPr lvl="1"/>
            <a:endParaRPr lang="fr-FR" sz="1800" noProof="0" dirty="0" smtClean="0"/>
          </a:p>
          <a:p>
            <a:pPr lvl="1"/>
            <a:endParaRPr lang="fr-FR" sz="1800" noProof="0" dirty="0" smtClean="0"/>
          </a:p>
          <a:p>
            <a:pPr lvl="1"/>
            <a:endParaRPr lang="fr-FR" sz="1800" noProof="0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gray">
          <a:xfrm>
            <a:off x="1051560" y="2693480"/>
            <a:ext cx="73243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elms = 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"#HotelBooking"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046503" y="3860037"/>
            <a:ext cx="294183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var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elms 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= $(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"div"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1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049993" y="5086912"/>
            <a:ext cx="335540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var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elms 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= $(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".error"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1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gray">
          <a:xfrm>
            <a:off x="5433133" y="1950086"/>
            <a:ext cx="3131317" cy="5847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600" dirty="0" smtClean="0">
                <a:latin typeface="+mn-lt"/>
              </a:rPr>
              <a:t>Trouve un élément HTML ayant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HotelBooking </a:t>
            </a:r>
            <a:r>
              <a:rPr lang="fr-FR" sz="1600" dirty="0" smtClean="0"/>
              <a:t>pour ID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gray">
          <a:xfrm flipH="1">
            <a:off x="5317724" y="2539014"/>
            <a:ext cx="1305018" cy="2663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gray">
          <a:xfrm>
            <a:off x="4829578" y="3467054"/>
            <a:ext cx="4134118" cy="338554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600" dirty="0" smtClean="0">
                <a:latin typeface="+mn-lt"/>
              </a:rPr>
              <a:t>Trouve tous les éléments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fr-FR" sz="1600" dirty="0" smtClean="0">
                <a:latin typeface="+mn-lt"/>
              </a:rPr>
              <a:t> de la page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gray">
          <a:xfrm flipH="1">
            <a:off x="4026732" y="3726466"/>
            <a:ext cx="886968" cy="292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gray">
          <a:xfrm>
            <a:off x="4696287" y="4681204"/>
            <a:ext cx="4136995" cy="5847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600" dirty="0" smtClean="0"/>
              <a:t>Trouve tous les éléments avec une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error </a:t>
            </a:r>
            <a:r>
              <a:rPr lang="fr-FR" sz="1600" dirty="0" smtClean="0"/>
              <a:t>de classe CSS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gray">
          <a:xfrm flipH="1">
            <a:off x="3808578" y="4807452"/>
            <a:ext cx="886968" cy="292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2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gray">
          <a:xfrm>
            <a:off x="768759" y="4189013"/>
            <a:ext cx="7031736" cy="43891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816334" y="2666205"/>
            <a:ext cx="7031736" cy="43891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Naviguer dans le DOM 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790508"/>
          </a:xfrm>
        </p:spPr>
        <p:txBody>
          <a:bodyPr/>
          <a:lstStyle/>
          <a:p>
            <a:r>
              <a:rPr lang="fr-FR" sz="1800" dirty="0" smtClean="0"/>
              <a:t>Dans toutes sortes de combinaison</a:t>
            </a:r>
            <a:endParaRPr lang="fr-FR" sz="1800" noProof="0" dirty="0" smtClean="0"/>
          </a:p>
          <a:p>
            <a:pPr lvl="1"/>
            <a:endParaRPr lang="fr-FR" sz="1600" noProof="0" dirty="0" smtClean="0"/>
          </a:p>
          <a:p>
            <a:pPr lvl="1"/>
            <a:r>
              <a:rPr lang="fr-FR" sz="1600" noProof="0" dirty="0" smtClean="0"/>
              <a:t>Relations de parents, enfants et frères</a:t>
            </a:r>
          </a:p>
          <a:p>
            <a:pPr lvl="1"/>
            <a:endParaRPr lang="fr-FR" sz="1600" noProof="0" dirty="0" smtClean="0"/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sz="1600" noProof="0" dirty="0" smtClean="0"/>
          </a:p>
          <a:p>
            <a:pPr lvl="1">
              <a:buNone/>
            </a:pPr>
            <a:endParaRPr lang="fr-FR" sz="1600" noProof="0" dirty="0" smtClean="0"/>
          </a:p>
          <a:p>
            <a:pPr lvl="1"/>
            <a:r>
              <a:rPr lang="fr-FR" sz="1600" noProof="0" dirty="0" smtClean="0"/>
              <a:t>Toutes les combinaisons sont possibles</a:t>
            </a:r>
          </a:p>
          <a:p>
            <a:pPr lvl="1"/>
            <a:endParaRPr lang="fr-FR" sz="1600" noProof="0" dirty="0" smtClean="0"/>
          </a:p>
        </p:txBody>
      </p:sp>
      <p:sp>
        <p:nvSpPr>
          <p:cNvPr id="10" name="Rectangle 9"/>
          <p:cNvSpPr/>
          <p:nvPr/>
        </p:nvSpPr>
        <p:spPr bwMode="gray">
          <a:xfrm>
            <a:off x="880986" y="2654655"/>
            <a:ext cx="473398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var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elms 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= $(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"#HotelBooking li"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1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250069" y="4215259"/>
            <a:ext cx="6318504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var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elms 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= $(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"#Hotel ul.error li"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1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gray">
          <a:xfrm>
            <a:off x="3464417" y="2282475"/>
            <a:ext cx="5525037" cy="338554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fr-FR" sz="1600" dirty="0" smtClean="0">
                <a:latin typeface="+mn-lt"/>
              </a:rPr>
              <a:t> dans un élément ayant pour ID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HotelBooking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gray">
          <a:xfrm flipH="1">
            <a:off x="5440147" y="2627789"/>
            <a:ext cx="729833" cy="117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gray">
          <a:xfrm>
            <a:off x="1532587" y="3759563"/>
            <a:ext cx="7340958" cy="338554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fr-FR" sz="1600" dirty="0" smtClean="0">
                <a:latin typeface="+mn-lt"/>
              </a:rPr>
              <a:t> dans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&lt;ul&gt;</a:t>
            </a:r>
            <a:r>
              <a:rPr lang="fr-FR" sz="1600" dirty="0" smtClean="0">
                <a:latin typeface="+mn-lt"/>
              </a:rPr>
              <a:t> avec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 smtClean="0">
                <a:latin typeface="+mn-lt"/>
              </a:rPr>
              <a:t> de classe dans un élément ayant pour ID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Hotel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gray">
          <a:xfrm flipH="1">
            <a:off x="5282845" y="4101483"/>
            <a:ext cx="611927" cy="1667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3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gray">
          <a:xfrm>
            <a:off x="648693" y="5656426"/>
            <a:ext cx="7854696" cy="4206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685800" y="2011680"/>
            <a:ext cx="7854696" cy="4206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673608" y="2987040"/>
            <a:ext cx="7854696" cy="4206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664464" y="3828288"/>
            <a:ext cx="7854696" cy="4206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655320" y="4728774"/>
            <a:ext cx="7854696" cy="4206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Filtrer des éléments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303742"/>
          </a:xfrm>
        </p:spPr>
        <p:txBody>
          <a:bodyPr/>
          <a:lstStyle/>
          <a:p>
            <a:r>
              <a:rPr lang="fr-FR" sz="1800" noProof="0" dirty="0" smtClean="0"/>
              <a:t>Possibilité de filtrer les résultats par</a:t>
            </a:r>
          </a:p>
          <a:p>
            <a:pPr lvl="1"/>
            <a:r>
              <a:rPr lang="fr-FR" sz="1600" noProof="0" dirty="0" smtClean="0"/>
              <a:t>Position</a:t>
            </a:r>
          </a:p>
          <a:p>
            <a:pPr lvl="1"/>
            <a:endParaRPr lang="fr-FR" sz="1600" noProof="0" dirty="0" smtClean="0"/>
          </a:p>
          <a:p>
            <a:pPr lvl="1"/>
            <a:endParaRPr lang="fr-FR" sz="1600" noProof="0" dirty="0" smtClean="0"/>
          </a:p>
          <a:p>
            <a:pPr lvl="1"/>
            <a:r>
              <a:rPr lang="fr-FR" sz="1600" noProof="0" dirty="0" smtClean="0"/>
              <a:t>Contenu</a:t>
            </a:r>
          </a:p>
          <a:p>
            <a:pPr lvl="1"/>
            <a:endParaRPr lang="fr-FR" sz="1600" noProof="0" dirty="0" smtClean="0"/>
          </a:p>
          <a:p>
            <a:pPr lvl="1"/>
            <a:endParaRPr lang="fr-FR" sz="1600" noProof="0" dirty="0" smtClean="0"/>
          </a:p>
          <a:p>
            <a:pPr lvl="1"/>
            <a:r>
              <a:rPr lang="fr-FR" sz="1600" noProof="0" dirty="0" smtClean="0"/>
              <a:t>Comportement</a:t>
            </a:r>
          </a:p>
          <a:p>
            <a:pPr lvl="1"/>
            <a:endParaRPr lang="fr-FR" sz="1600" noProof="0" dirty="0" smtClean="0"/>
          </a:p>
          <a:p>
            <a:pPr lvl="1"/>
            <a:endParaRPr lang="fr-FR" sz="1600" noProof="0" dirty="0" smtClean="0"/>
          </a:p>
          <a:p>
            <a:pPr lvl="1"/>
            <a:r>
              <a:rPr lang="fr-FR" sz="1600" noProof="0" dirty="0" smtClean="0"/>
              <a:t>Attributs</a:t>
            </a:r>
          </a:p>
          <a:p>
            <a:pPr lvl="1"/>
            <a:endParaRPr lang="fr-FR" sz="1600" noProof="0" dirty="0" smtClean="0"/>
          </a:p>
          <a:p>
            <a:pPr lvl="1"/>
            <a:endParaRPr lang="fr-FR" sz="1600" noProof="0" dirty="0" smtClean="0"/>
          </a:p>
          <a:p>
            <a:pPr lvl="1"/>
            <a:r>
              <a:rPr lang="fr-FR" sz="1600" noProof="0" dirty="0" smtClean="0"/>
              <a:t>Contexte</a:t>
            </a:r>
            <a:endParaRPr lang="fr-FR" sz="1600" noProof="0" dirty="0"/>
          </a:p>
        </p:txBody>
      </p:sp>
      <p:sp>
        <p:nvSpPr>
          <p:cNvPr id="153601" name="Rectangle 1"/>
          <p:cNvSpPr>
            <a:spLocks noChangeArrowheads="1"/>
          </p:cNvSpPr>
          <p:nvPr/>
        </p:nvSpPr>
        <p:spPr bwMode="gray">
          <a:xfrm>
            <a:off x="694944" y="2020824"/>
            <a:ext cx="8028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"li:first"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 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"li:last"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  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"li:even"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  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"li:odd"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gray">
          <a:xfrm>
            <a:off x="667512" y="2971800"/>
            <a:ext cx="7717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1" hangingPunct="1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"li:empty"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   </a:t>
            </a:r>
            <a:r>
              <a:rPr lang="en-US" sz="1800" dirty="0" smtClean="0">
                <a:latin typeface="Courier New"/>
                <a:ea typeface="Calibri"/>
              </a:rPr>
              <a:t>$(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</a:rPr>
              <a:t>"li:contains('Monday')"</a:t>
            </a:r>
            <a:r>
              <a:rPr lang="en-US" sz="1800" dirty="0" smtClean="0">
                <a:latin typeface="Courier New"/>
                <a:ea typeface="Calibri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gray">
          <a:xfrm>
            <a:off x="667512" y="3867912"/>
            <a:ext cx="8330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"p:hidden"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  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"p:visible"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    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"input:disabled"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gray">
          <a:xfrm>
            <a:off x="704088" y="4740966"/>
            <a:ext cx="822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"input[maxlength='2']"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 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"input[maxlength!='2']"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gray">
          <a:xfrm>
            <a:off x="715616" y="5645425"/>
            <a:ext cx="4144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"#HotelBooking"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gray">
          <a:xfrm>
            <a:off x="4843139" y="5322744"/>
            <a:ext cx="3858768" cy="83099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600" dirty="0" smtClean="0">
                <a:latin typeface="+mn-lt"/>
                <a:cs typeface="Courier New" pitchFamily="49" charset="0"/>
              </a:rPr>
              <a:t>Rechercher uniquement les éléments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fr-FR" sz="1600" dirty="0" smtClean="0">
                <a:latin typeface="+mn-lt"/>
              </a:rPr>
              <a:t> se trouvant dans un élément ayant pour ID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HotelBooking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gray">
          <a:xfrm flipH="1">
            <a:off x="4048668" y="5516881"/>
            <a:ext cx="787491" cy="1601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3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947530" y="2011017"/>
            <a:ext cx="7076661" cy="41744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967408" y="2925416"/>
            <a:ext cx="7076661" cy="41744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977348" y="3810000"/>
            <a:ext cx="7076661" cy="41744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993913" y="4721087"/>
            <a:ext cx="7076661" cy="41744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Manipuler </a:t>
            </a:r>
            <a:r>
              <a:rPr lang="fr-FR" dirty="0" smtClean="0"/>
              <a:t>le </a:t>
            </a:r>
            <a:r>
              <a:rPr lang="fr-FR" noProof="0" dirty="0" smtClean="0"/>
              <a:t>DOM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001095"/>
          </a:xfrm>
        </p:spPr>
        <p:txBody>
          <a:bodyPr/>
          <a:lstStyle/>
          <a:p>
            <a:r>
              <a:rPr lang="fr-FR" sz="1800" noProof="0" dirty="0" smtClean="0"/>
              <a:t>Possibilité de manipuler des éléments sélectionnés en</a:t>
            </a:r>
          </a:p>
          <a:p>
            <a:pPr lvl="1"/>
            <a:r>
              <a:rPr lang="fr-FR" sz="1600" noProof="0" dirty="0" smtClean="0"/>
              <a:t>Remplaçant leur contenu</a:t>
            </a:r>
          </a:p>
          <a:p>
            <a:pPr lvl="1"/>
            <a:endParaRPr lang="fr-FR" sz="1600" noProof="0" dirty="0" smtClean="0"/>
          </a:p>
          <a:p>
            <a:pPr lvl="1"/>
            <a:endParaRPr lang="fr-FR" sz="1600" noProof="0" dirty="0" smtClean="0"/>
          </a:p>
          <a:p>
            <a:pPr lvl="1"/>
            <a:r>
              <a:rPr lang="fr-FR" sz="1600" noProof="0" dirty="0" smtClean="0"/>
              <a:t>Remplaçant le HTML et le contenu</a:t>
            </a:r>
          </a:p>
          <a:p>
            <a:pPr lvl="1"/>
            <a:endParaRPr lang="fr-FR" sz="1600" noProof="0" dirty="0" smtClean="0"/>
          </a:p>
          <a:p>
            <a:pPr lvl="1"/>
            <a:endParaRPr lang="fr-FR" sz="1600" noProof="0" dirty="0" smtClean="0"/>
          </a:p>
          <a:p>
            <a:pPr lvl="1"/>
            <a:r>
              <a:rPr lang="fr-FR" sz="1600" noProof="0" dirty="0" smtClean="0"/>
              <a:t>Modifiant le HTML et le contenu</a:t>
            </a:r>
          </a:p>
          <a:p>
            <a:pPr lvl="1"/>
            <a:endParaRPr lang="fr-FR" sz="1600" noProof="0" dirty="0" smtClean="0"/>
          </a:p>
          <a:p>
            <a:pPr lvl="1"/>
            <a:endParaRPr lang="fr-FR" sz="1600" noProof="0" dirty="0" smtClean="0"/>
          </a:p>
          <a:p>
            <a:pPr lvl="1"/>
            <a:r>
              <a:rPr lang="fr-FR" sz="1600" dirty="0" smtClean="0"/>
              <a:t>Modifiant le HTML dans un contexte</a:t>
            </a:r>
            <a:endParaRPr lang="fr-FR" sz="1600" noProof="0" dirty="0" smtClean="0"/>
          </a:p>
          <a:p>
            <a:pPr lvl="1"/>
            <a:endParaRPr lang="fr-FR" sz="1600" dirty="0" smtClean="0"/>
          </a:p>
          <a:p>
            <a:pPr lvl="1"/>
            <a:endParaRPr lang="fr-FR" sz="1600" noProof="0" dirty="0" smtClean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gray">
          <a:xfrm>
            <a:off x="1003853" y="2951921"/>
            <a:ext cx="7295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"#HotelBooking"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html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&lt;p&gt;hotel booked&lt;/p&gt;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gray">
          <a:xfrm>
            <a:off x="1023730" y="3816626"/>
            <a:ext cx="74245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"#HotelBooking"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).prepend(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"&lt;p&gt;You booked:&lt;/p&gt;"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gray">
          <a:xfrm>
            <a:off x="1043608" y="4740966"/>
            <a:ext cx="6939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"#HotelBooking"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)).wrapAll(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"&lt;ul&gt;&lt;/ul&gt;"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gray">
          <a:xfrm>
            <a:off x="997224" y="2040834"/>
            <a:ext cx="7295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1" hangingPunct="1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$(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"#HotelBooking"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hotel booked"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07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6A517565727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56666656374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16C6C6261636B7320616E642046756E6374696F6E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6A517565727920414A41582046756E6374696F6E616C69747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617273696E6720584D4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6A51756572792046756E6374696F6E616C6974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963726F736F667420616E64206A51756572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6A51756572792046756E6374696F6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17669676174696E672074686520444F4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E617669676174696E672074686520444F4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696C746572696E6720456C656D656E74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6E6970756C6174696E672074686520444F4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6A5175657279202E72656164792829204576656E74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1299</Words>
  <Application>Microsoft Office PowerPoint</Application>
  <PresentationFormat>Affichage à l'écran (4:3)</PresentationFormat>
  <Paragraphs>267</Paragraphs>
  <Slides>14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cvc</vt:lpstr>
      <vt:lpstr>Présentation PowerPoint</vt:lpstr>
      <vt:lpstr>jQuery</vt:lpstr>
      <vt:lpstr>Fonctionnalités de jQuery</vt:lpstr>
      <vt:lpstr>Script jQuery</vt:lpstr>
      <vt:lpstr>Fonction de jQuery</vt:lpstr>
      <vt:lpstr>Naviguer dans le DOM</vt:lpstr>
      <vt:lpstr>Naviguer dans le DOM  (suite)</vt:lpstr>
      <vt:lpstr>Filtrer des éléments</vt:lpstr>
      <vt:lpstr>Manipuler le DOM</vt:lpstr>
      <vt:lpstr>Événement jQuery .ready()</vt:lpstr>
      <vt:lpstr>Effets</vt:lpstr>
      <vt:lpstr>Rappels et fonctions</vt:lpstr>
      <vt:lpstr>jQuery et Ajax</vt:lpstr>
      <vt:lpstr>Méthode .each()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178</cp:revision>
  <dcterms:created xsi:type="dcterms:W3CDTF">2000-04-10T19:33:12Z</dcterms:created>
  <dcterms:modified xsi:type="dcterms:W3CDTF">2015-06-16T08:22:42Z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