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64" r:id="rId2"/>
    <p:sldId id="279" r:id="rId3"/>
    <p:sldId id="290" r:id="rId4"/>
    <p:sldId id="289" r:id="rId5"/>
    <p:sldId id="283" r:id="rId6"/>
    <p:sldId id="284" r:id="rId7"/>
    <p:sldId id="280" r:id="rId8"/>
    <p:sldId id="278" r:id="rId9"/>
    <p:sldId id="281" r:id="rId10"/>
    <p:sldId id="285" r:id="rId11"/>
    <p:sldId id="287" r:id="rId12"/>
    <p:sldId id="286" r:id="rId13"/>
    <p:sldId id="302" r:id="rId14"/>
    <p:sldId id="291" r:id="rId15"/>
    <p:sldId id="303" r:id="rId16"/>
    <p:sldId id="292" r:id="rId17"/>
    <p:sldId id="293" r:id="rId18"/>
    <p:sldId id="294" r:id="rId19"/>
    <p:sldId id="301" r:id="rId20"/>
    <p:sldId id="295" r:id="rId21"/>
    <p:sldId id="296" r:id="rId22"/>
    <p:sldId id="297" r:id="rId23"/>
    <p:sldId id="298" r:id="rId24"/>
    <p:sldId id="299" r:id="rId25"/>
    <p:sldId id="300" r:id="rId2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5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AngularJS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12</a:t>
            </a:r>
          </a:p>
          <a:p>
            <a:pPr eaLnBrk="1" hangingPunct="1"/>
            <a:r>
              <a:rPr lang="fr-FR" altLang="fr-FR" dirty="0" smtClean="0"/>
              <a:t>Services</a:t>
            </a:r>
          </a:p>
        </p:txBody>
      </p:sp>
      <p:pic>
        <p:nvPicPr>
          <p:cNvPr id="2051" name="Picture 5" descr="AngularJ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6198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de service et 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Ressource fournit de base les méthodes </a:t>
            </a:r>
            <a:r>
              <a:rPr lang="fr-FR" dirty="0" err="1"/>
              <a:t>get</a:t>
            </a:r>
            <a:r>
              <a:rPr lang="fr-FR" dirty="0"/>
              <a:t>, </a:t>
            </a:r>
            <a:r>
              <a:rPr lang="fr-FR" dirty="0" err="1"/>
              <a:t>save</a:t>
            </a:r>
            <a:r>
              <a:rPr lang="fr-FR" dirty="0"/>
              <a:t>, </a:t>
            </a:r>
            <a:r>
              <a:rPr lang="fr-FR" dirty="0" err="1" smtClean="0"/>
              <a:t>query</a:t>
            </a:r>
            <a:r>
              <a:rPr lang="fr-FR" dirty="0" smtClean="0"/>
              <a:t>, </a:t>
            </a:r>
            <a:r>
              <a:rPr lang="fr-FR" dirty="0" err="1" smtClean="0"/>
              <a:t>delete</a:t>
            </a:r>
            <a:r>
              <a:rPr lang="fr-FR" dirty="0" smtClean="0"/>
              <a:t> </a:t>
            </a:r>
            <a:r>
              <a:rPr lang="fr-FR" dirty="0"/>
              <a:t>et </a:t>
            </a:r>
            <a:r>
              <a:rPr lang="fr-FR" dirty="0" err="1" smtClean="0"/>
              <a:t>remove</a:t>
            </a:r>
            <a:endParaRPr lang="fr-FR" dirty="0" smtClean="0"/>
          </a:p>
          <a:p>
            <a:pPr lvl="1"/>
            <a:r>
              <a:rPr lang="fr-FR" dirty="0" smtClean="0"/>
              <a:t>Comportement de base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95" y="3068960"/>
            <a:ext cx="571939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0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de service et 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surcharger ces méthodes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Plusieurs méthodes peuvent être créées</a:t>
            </a:r>
          </a:p>
          <a:p>
            <a:r>
              <a:rPr lang="fr-FR" dirty="0" smtClean="0"/>
              <a:t>Par exemple, il manque update</a:t>
            </a:r>
          </a:p>
          <a:p>
            <a:pPr marL="0" indent="0" algn="ctr">
              <a:buNone/>
            </a:pPr>
            <a:r>
              <a:rPr lang="fr-FR" dirty="0"/>
              <a:t>{ update</a:t>
            </a:r>
            <a:r>
              <a:rPr lang="fr-FR" b="1" dirty="0"/>
              <a:t>:</a:t>
            </a:r>
            <a:r>
              <a:rPr lang="fr-FR" dirty="0"/>
              <a:t> { </a:t>
            </a:r>
            <a:r>
              <a:rPr lang="fr-FR" dirty="0" err="1"/>
              <a:t>method</a:t>
            </a:r>
            <a:r>
              <a:rPr lang="fr-FR" b="1" dirty="0"/>
              <a:t>:</a:t>
            </a:r>
            <a:r>
              <a:rPr lang="fr-FR" dirty="0"/>
              <a:t> 'PUT' } });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847539" cy="172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30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service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Après avoir effectué l'</a:t>
            </a:r>
            <a:r>
              <a:rPr lang="fr-FR" dirty="0" err="1" smtClean="0"/>
              <a:t>IoD</a:t>
            </a:r>
            <a:r>
              <a:rPr lang="fr-FR" dirty="0" smtClean="0"/>
              <a:t> les méthodes peuvent être utilisées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Les méthodes peuvent s'utiliser avec un Promise</a:t>
            </a:r>
          </a:p>
          <a:p>
            <a:pPr lvl="1"/>
            <a:r>
              <a:rPr lang="fr-FR" dirty="0" smtClean="0"/>
              <a:t>Attention à la </a:t>
            </a:r>
            <a:r>
              <a:rPr lang="fr-FR" dirty="0" err="1" smtClean="0"/>
              <a:t>closure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53616"/>
            <a:ext cx="760123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97152"/>
            <a:ext cx="77257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4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$promise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gérer les appels asynchrones</a:t>
            </a:r>
          </a:p>
          <a:p>
            <a:r>
              <a:rPr lang="fr-FR" dirty="0" smtClean="0"/>
              <a:t>Equivalent à </a:t>
            </a:r>
            <a:r>
              <a:rPr lang="fr-FR" dirty="0" err="1" smtClean="0"/>
              <a:t>success</a:t>
            </a:r>
            <a:r>
              <a:rPr lang="fr-FR" dirty="0" smtClean="0"/>
              <a:t> et </a:t>
            </a:r>
            <a:r>
              <a:rPr lang="fr-FR" dirty="0" err="1" smtClean="0"/>
              <a:t>error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212976"/>
            <a:ext cx="79724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7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services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Assez proche de </a:t>
            </a:r>
            <a:r>
              <a:rPr lang="fr-FR" sz="2400" dirty="0" err="1" smtClean="0"/>
              <a:t>Factory</a:t>
            </a:r>
            <a:endParaRPr lang="fr-FR" sz="2400" dirty="0" smtClean="0"/>
          </a:p>
          <a:p>
            <a:r>
              <a:rPr lang="fr-FR" sz="2400" dirty="0" smtClean="0"/>
              <a:t>Service travaille mieux sur des objets qui ont déjà des  méthodes</a:t>
            </a:r>
          </a:p>
          <a:p>
            <a:pPr lvl="1"/>
            <a:r>
              <a:rPr lang="fr-FR" sz="2000" dirty="0" smtClean="0"/>
              <a:t>Pas conçus pour créer des méthodes</a:t>
            </a:r>
          </a:p>
          <a:p>
            <a:r>
              <a:rPr lang="fr-FR" sz="2400" dirty="0" smtClean="0"/>
              <a:t>Supposons une classe JS =&gt;</a:t>
            </a:r>
          </a:p>
          <a:p>
            <a:endParaRPr lang="fr-FR" sz="2400" dirty="0" smtClean="0"/>
          </a:p>
          <a:p>
            <a:r>
              <a:rPr lang="fr-FR" sz="2400" dirty="0" err="1" smtClean="0"/>
              <a:t>Factory</a:t>
            </a:r>
            <a:r>
              <a:rPr lang="fr-FR" sz="2400" dirty="0" smtClean="0"/>
              <a:t> s'écrirait ainsi</a:t>
            </a:r>
          </a:p>
          <a:p>
            <a:endParaRPr lang="fr-FR" sz="2400" dirty="0"/>
          </a:p>
          <a:p>
            <a:r>
              <a:rPr lang="fr-FR" sz="2400" dirty="0" smtClean="0"/>
              <a:t>Service ainsi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708920"/>
            <a:ext cx="3152406" cy="147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79" y="4309978"/>
            <a:ext cx="6178800" cy="52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358" y="4941168"/>
            <a:ext cx="679755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5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séparer le code de traitement dans une classes JS dédiée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99" y="2780928"/>
            <a:ext cx="59340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47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Services de valeurs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Certains services n'ont pas de méthode mais uniquement des valeurs</a:t>
            </a:r>
          </a:p>
          <a:p>
            <a:r>
              <a:rPr lang="fr-FR" dirty="0" smtClean="0"/>
              <a:t>Semblable aux sessions serveur</a:t>
            </a:r>
          </a:p>
          <a:p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068960"/>
            <a:ext cx="5447596" cy="68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83" y="4005064"/>
            <a:ext cx="7753518" cy="241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2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Services de valeurs en écriture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Valeurs sont accessible en écriture</a:t>
            </a:r>
          </a:p>
          <a:p>
            <a:r>
              <a:rPr lang="fr-FR" dirty="0" smtClean="0"/>
              <a:t>Supposons un service de stockage de l'utilisateur logué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smtClean="0"/>
              <a:t>Attention, ceci doit toujours être revérifié coté serveur</a:t>
            </a:r>
          </a:p>
          <a:p>
            <a:pPr lvl="1"/>
            <a:r>
              <a:rPr lang="fr-FR" dirty="0" smtClean="0"/>
              <a:t>L'information provient la 1</a:t>
            </a:r>
            <a:r>
              <a:rPr lang="fr-FR" baseline="30000" dirty="0" smtClean="0"/>
              <a:t>ère</a:t>
            </a:r>
            <a:r>
              <a:rPr lang="fr-FR" dirty="0" smtClean="0"/>
              <a:t> fois d'une requête Ajax</a:t>
            </a:r>
          </a:p>
          <a:p>
            <a:r>
              <a:rPr lang="fr-FR" dirty="0" smtClean="0"/>
              <a:t>Utilisation en écriture : </a:t>
            </a:r>
            <a:r>
              <a:rPr lang="fr-FR" dirty="0" err="1" smtClean="0"/>
              <a:t>User.role</a:t>
            </a:r>
            <a:r>
              <a:rPr lang="fr-FR" dirty="0" smtClean="0"/>
              <a:t> </a:t>
            </a:r>
            <a:r>
              <a:rPr lang="fr-FR" dirty="0"/>
              <a:t>= 'client'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24944"/>
            <a:ext cx="3794795" cy="184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de constantes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Identique à Value mais ce sont des constantes</a:t>
            </a:r>
          </a:p>
          <a:p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492896"/>
            <a:ext cx="7730573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8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212" y="1196751"/>
            <a:ext cx="4754028" cy="503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0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services sont des modules qui peuvent contenir des méthodes et des objets partageables par toute l'application</a:t>
            </a:r>
          </a:p>
          <a:p>
            <a:r>
              <a:rPr lang="fr-FR" dirty="0" smtClean="0"/>
              <a:t>C'est une variable qui englobe un service</a:t>
            </a:r>
          </a:p>
          <a:p>
            <a:pPr lvl="1"/>
            <a:r>
              <a:rPr lang="fr-FR" dirty="0" smtClean="0"/>
              <a:t>Assez similaire à une classe métier</a:t>
            </a:r>
          </a:p>
          <a:p>
            <a:pPr lvl="1"/>
            <a:r>
              <a:rPr lang="fr-FR" dirty="0" smtClean="0"/>
              <a:t>Compatible </a:t>
            </a:r>
            <a:r>
              <a:rPr lang="fr-FR" dirty="0" err="1"/>
              <a:t>IoD</a:t>
            </a:r>
            <a:endParaRPr lang="fr-FR" dirty="0"/>
          </a:p>
          <a:p>
            <a:pPr lvl="1"/>
            <a:r>
              <a:rPr lang="fr-FR" dirty="0"/>
              <a:t>$html est </a:t>
            </a:r>
            <a:r>
              <a:rPr lang="fr-FR" dirty="0" smtClean="0"/>
              <a:t>un service</a:t>
            </a:r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316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Partage d'informations entre contrôleurs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services sont </a:t>
            </a:r>
            <a:r>
              <a:rPr lang="fr-FR" smtClean="0"/>
              <a:t>donc de </a:t>
            </a:r>
            <a:r>
              <a:rPr lang="fr-FR" dirty="0" smtClean="0"/>
              <a:t>bons outils pour partager de l'information entre contrôleurs</a:t>
            </a:r>
          </a:p>
          <a:p>
            <a:r>
              <a:rPr lang="fr-FR" dirty="0" smtClean="0"/>
              <a:t>Il existe d'autres moyens</a:t>
            </a:r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rootscope</a:t>
            </a:r>
            <a:endParaRPr lang="fr-FR" dirty="0" smtClean="0"/>
          </a:p>
          <a:p>
            <a:pPr lvl="1"/>
            <a:r>
              <a:rPr lang="fr-FR" dirty="0" smtClean="0"/>
              <a:t>Héritage</a:t>
            </a:r>
          </a:p>
          <a:p>
            <a:pPr lvl="1"/>
            <a:r>
              <a:rPr lang="fr-FR" dirty="0" smtClean="0"/>
              <a:t>Evènements</a:t>
            </a:r>
          </a:p>
          <a:p>
            <a:r>
              <a:rPr lang="fr-FR" dirty="0" smtClean="0"/>
              <a:t>Attention, il n'y a pas de </a:t>
            </a:r>
            <a:r>
              <a:rPr lang="fr-FR" dirty="0" err="1" smtClean="0"/>
              <a:t>dirty</a:t>
            </a:r>
            <a:r>
              <a:rPr lang="fr-FR" dirty="0" smtClean="0"/>
              <a:t> </a:t>
            </a:r>
            <a:r>
              <a:rPr lang="fr-FR" dirty="0" err="1" smtClean="0"/>
              <a:t>checking</a:t>
            </a:r>
            <a:r>
              <a:rPr lang="fr-FR" dirty="0" smtClean="0"/>
              <a:t> sur les services</a:t>
            </a:r>
          </a:p>
          <a:p>
            <a:pPr lvl="1"/>
            <a:r>
              <a:rPr lang="fr-FR" dirty="0" smtClean="0"/>
              <a:t>Uniquement sur les scopes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54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rootscope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Il s'agit d'une scope partagé par tous les contrôleurs</a:t>
            </a:r>
          </a:p>
          <a:p>
            <a:r>
              <a:rPr lang="fr-FR" sz="2400" dirty="0" smtClean="0"/>
              <a:t>En fait $scope dérive de $</a:t>
            </a:r>
            <a:r>
              <a:rPr lang="fr-FR" sz="2400" dirty="0" err="1" smtClean="0"/>
              <a:t>rootscope</a:t>
            </a:r>
            <a:endParaRPr lang="fr-FR" sz="2400" dirty="0" smtClean="0"/>
          </a:p>
          <a:p>
            <a:r>
              <a:rPr lang="fr-FR" sz="2400" dirty="0" smtClean="0"/>
              <a:t>Tout ce qui est contenu dans $</a:t>
            </a:r>
            <a:r>
              <a:rPr lang="fr-FR" sz="2400" dirty="0" err="1" smtClean="0"/>
              <a:t>rootscope</a:t>
            </a:r>
            <a:r>
              <a:rPr lang="fr-FR" sz="2400" dirty="0" smtClean="0"/>
              <a:t> est disponible dans tous les scopes de tous les contrôleurs</a:t>
            </a:r>
          </a:p>
          <a:p>
            <a:r>
              <a:rPr lang="fr-FR" sz="2400" dirty="0" smtClean="0"/>
              <a:t>C'est une variable globale</a:t>
            </a:r>
          </a:p>
          <a:p>
            <a:r>
              <a:rPr lang="fr-FR" sz="2400" dirty="0" smtClean="0"/>
              <a:t>Pour être défini le plus tôt possible il faut utiliser la méthode </a:t>
            </a:r>
            <a:r>
              <a:rPr lang="fr-FR" sz="2400" dirty="0" err="1" smtClean="0"/>
              <a:t>run</a:t>
            </a:r>
            <a:endParaRPr lang="fr-FR" sz="2400" dirty="0" smtClean="0"/>
          </a:p>
          <a:p>
            <a:r>
              <a:rPr lang="fr-FR" sz="2400" dirty="0" smtClean="0"/>
              <a:t>Puis s'utilise comme un scope</a:t>
            </a:r>
          </a:p>
          <a:p>
            <a:endParaRPr lang="fr-FR" sz="2400" dirty="0"/>
          </a:p>
          <a:p>
            <a:r>
              <a:rPr lang="fr-FR" sz="2400" dirty="0" smtClean="0"/>
              <a:t>Assez sale, uniquement pour des constantes ou des états globaux (langue, …)</a:t>
            </a:r>
          </a:p>
          <a:p>
            <a:r>
              <a:rPr lang="fr-FR" sz="2400" dirty="0" smtClean="0"/>
              <a:t>Inutile avec les </a:t>
            </a:r>
            <a:r>
              <a:rPr lang="fr-FR" sz="2400" dirty="0" err="1" smtClean="0"/>
              <a:t>closures</a:t>
            </a:r>
            <a:r>
              <a:rPr lang="fr-FR" sz="2400" dirty="0" smtClean="0"/>
              <a:t> (et c'est tant mieux)</a:t>
            </a:r>
            <a:endParaRPr lang="fr-FR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05064"/>
            <a:ext cx="3725097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97152"/>
            <a:ext cx="26685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13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L'héritage de contrôleur permet de dériver les $scope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Le scope de </a:t>
            </a:r>
            <a:r>
              <a:rPr lang="fr-FR" sz="2400" dirty="0" err="1" smtClean="0"/>
              <a:t>ChildCtrl</a:t>
            </a:r>
            <a:r>
              <a:rPr lang="fr-FR" sz="2400" dirty="0" smtClean="0"/>
              <a:t> va dériver de </a:t>
            </a:r>
            <a:r>
              <a:rPr lang="fr-FR" sz="2400" dirty="0" err="1" smtClean="0"/>
              <a:t>ParentCtrl</a:t>
            </a:r>
            <a:endParaRPr lang="fr-FR" sz="2400" dirty="0" smtClean="0"/>
          </a:p>
          <a:p>
            <a:r>
              <a:rPr lang="fr-FR" sz="2400" dirty="0" smtClean="0"/>
              <a:t>Fonctionne aussi pour les </a:t>
            </a:r>
            <a:r>
              <a:rPr lang="fr-FR" sz="2400" dirty="0" err="1" smtClean="0"/>
              <a:t>NgView</a:t>
            </a:r>
            <a:endParaRPr lang="fr-FR" sz="2400" dirty="0" smtClean="0"/>
          </a:p>
          <a:p>
            <a:pPr lvl="1"/>
            <a:r>
              <a:rPr lang="fr-FR" sz="2000" dirty="0" smtClean="0"/>
              <a:t>Un contrôleur général dans index.html partage ces informations avec tous les enfants</a:t>
            </a:r>
          </a:p>
          <a:p>
            <a:r>
              <a:rPr lang="fr-FR" sz="2400" dirty="0" smtClean="0"/>
              <a:t>Assez similaire à $</a:t>
            </a:r>
            <a:r>
              <a:rPr lang="fr-FR" sz="2400" dirty="0" err="1" smtClean="0"/>
              <a:t>rootscope</a:t>
            </a:r>
            <a:endParaRPr lang="fr-FR" sz="2400" dirty="0" smtClean="0"/>
          </a:p>
          <a:p>
            <a:r>
              <a:rPr lang="fr-FR" sz="2400" dirty="0" smtClean="0"/>
              <a:t>Inutile avec les </a:t>
            </a:r>
            <a:r>
              <a:rPr lang="fr-FR" sz="2400" dirty="0" err="1" smtClean="0"/>
              <a:t>closures</a:t>
            </a:r>
            <a:endParaRPr lang="fr-FR" sz="2400" dirty="0" smtClean="0"/>
          </a:p>
          <a:p>
            <a:pPr lvl="1"/>
            <a:r>
              <a:rPr lang="fr-FR" sz="2000" dirty="0" smtClean="0"/>
              <a:t>Et c'est tant mieux car ceci entraine des effets de bord peu maitrisables</a:t>
            </a:r>
            <a:endParaRPr lang="fr-FR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0"/>
            <a:ext cx="4394027" cy="809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02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Evénements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Il est possible d'émettre un évènement depuis un $scope</a:t>
            </a:r>
          </a:p>
          <a:p>
            <a:r>
              <a:rPr lang="fr-FR" sz="2400" dirty="0" smtClean="0"/>
              <a:t>$broadcast permet d'envoyer un évènement dans les $scope en dessous du scope courant</a:t>
            </a:r>
          </a:p>
          <a:p>
            <a:pPr lvl="1"/>
            <a:r>
              <a:rPr lang="fr-FR" sz="2000" dirty="0" smtClean="0"/>
              <a:t>Un broadcast sur $</a:t>
            </a:r>
            <a:r>
              <a:rPr lang="fr-FR" sz="2000" dirty="0" err="1" smtClean="0"/>
              <a:t>rootScope</a:t>
            </a:r>
            <a:r>
              <a:rPr lang="fr-FR" sz="2000" dirty="0" smtClean="0"/>
              <a:t> permet d'envoyer un évènement dans toutes l'application</a:t>
            </a:r>
          </a:p>
          <a:p>
            <a:endParaRPr lang="fr-FR" sz="2400" dirty="0" smtClean="0"/>
          </a:p>
          <a:p>
            <a:r>
              <a:rPr lang="fr-FR" sz="2400" dirty="0" smtClean="0"/>
              <a:t>$</a:t>
            </a:r>
            <a:r>
              <a:rPr lang="fr-FR" sz="2400" dirty="0" err="1" smtClean="0"/>
              <a:t>emit</a:t>
            </a:r>
            <a:r>
              <a:rPr lang="fr-FR" sz="2400" dirty="0" smtClean="0"/>
              <a:t> fait de même pour les scopes au dessus</a:t>
            </a:r>
          </a:p>
          <a:p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endParaRPr lang="fr-FR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855" y="3068960"/>
            <a:ext cx="5241771" cy="29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267" y="4282053"/>
            <a:ext cx="17811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361184"/>
            <a:ext cx="17811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1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$on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 commande $on peut alors capturer </a:t>
            </a:r>
            <a:r>
              <a:rPr lang="fr-FR" sz="2400" dirty="0" smtClean="0"/>
              <a:t>l'évènement</a:t>
            </a:r>
          </a:p>
          <a:p>
            <a:r>
              <a:rPr lang="fr-FR" sz="2400" dirty="0" smtClean="0"/>
              <a:t>Comme il est possible de passer un paramètre à l'évènement il est possible de communiquer entre contrôleur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pPr lvl="1"/>
            <a:r>
              <a:rPr lang="fr-FR" sz="2000" dirty="0" smtClean="0"/>
              <a:t>Utile sur les custom directives d'une même page ou pour une communication page fille – page maitre avec </a:t>
            </a:r>
            <a:r>
              <a:rPr lang="fr-FR" sz="2000" dirty="0" err="1" smtClean="0"/>
              <a:t>ngView</a:t>
            </a:r>
            <a:endParaRPr lang="fr-FR" sz="2000" dirty="0" smtClean="0"/>
          </a:p>
          <a:p>
            <a:pPr lvl="1"/>
            <a:r>
              <a:rPr lang="fr-FR" sz="2000" dirty="0" smtClean="0"/>
              <a:t>Utile pour mettre à jour des valeurs liés à un service</a:t>
            </a:r>
          </a:p>
          <a:p>
            <a:r>
              <a:rPr lang="fr-FR" sz="2400" dirty="0" smtClean="0"/>
              <a:t>Plus propre que l'héritage de $scope</a:t>
            </a:r>
          </a:p>
          <a:p>
            <a:r>
              <a:rPr lang="fr-FR" sz="2400" dirty="0" smtClean="0"/>
              <a:t>Plus léger que les services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08920"/>
            <a:ext cx="5929437" cy="31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082" y="3029729"/>
            <a:ext cx="4418583" cy="98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51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$cookie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124744"/>
            <a:ext cx="8766051" cy="5040560"/>
          </a:xfrm>
        </p:spPr>
        <p:txBody>
          <a:bodyPr/>
          <a:lstStyle/>
          <a:p>
            <a:r>
              <a:rPr lang="fr-FR" sz="2400" dirty="0" smtClean="0"/>
              <a:t>Les cookies sont également un autre moyen de partagé de l'information</a:t>
            </a:r>
          </a:p>
          <a:p>
            <a:r>
              <a:rPr lang="fr-FR" sz="2400" dirty="0" smtClean="0"/>
              <a:t>Persiste à la fermeture de l'application</a:t>
            </a:r>
          </a:p>
          <a:p>
            <a:r>
              <a:rPr lang="fr-FR" sz="2400" dirty="0" smtClean="0"/>
              <a:t>Doit toujours être redondant à une information coté serveur</a:t>
            </a:r>
          </a:p>
          <a:p>
            <a:pPr lvl="1"/>
            <a:r>
              <a:rPr lang="fr-FR" sz="2000" dirty="0" smtClean="0"/>
              <a:t>Facilement effaçable, modifiable</a:t>
            </a:r>
          </a:p>
          <a:p>
            <a:pPr lvl="1"/>
            <a:r>
              <a:rPr lang="fr-FR" sz="2000" dirty="0" smtClean="0"/>
              <a:t>Dépendant de </a:t>
            </a:r>
            <a:r>
              <a:rPr lang="fr-FR" sz="2000" dirty="0" err="1"/>
              <a:t>n</a:t>
            </a:r>
            <a:r>
              <a:rPr lang="fr-FR" sz="2000" dirty="0" err="1" smtClean="0"/>
              <a:t>gCookie</a:t>
            </a:r>
            <a:endParaRPr lang="fr-FR" sz="2000" dirty="0" smtClean="0"/>
          </a:p>
          <a:p>
            <a:pPr lvl="1"/>
            <a:endParaRPr lang="fr-FR" sz="2000" dirty="0" smtClean="0"/>
          </a:p>
          <a:p>
            <a:endParaRPr lang="fr-F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0" y="3823194"/>
            <a:ext cx="7353772" cy="2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02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différentes sortes de services</a:t>
            </a:r>
          </a:p>
          <a:p>
            <a:r>
              <a:rPr lang="fr-FR" dirty="0" smtClean="0"/>
              <a:t>Les services de comportement</a:t>
            </a:r>
          </a:p>
          <a:p>
            <a:pPr lvl="1"/>
            <a:r>
              <a:rPr lang="fr-FR" dirty="0" smtClean="0"/>
              <a:t>Avec méthode</a:t>
            </a:r>
          </a:p>
          <a:p>
            <a:pPr lvl="1"/>
            <a:r>
              <a:rPr lang="fr-FR" dirty="0" smtClean="0"/>
              <a:t>Provider, Service et </a:t>
            </a:r>
            <a:r>
              <a:rPr lang="fr-FR" dirty="0" err="1" smtClean="0"/>
              <a:t>Factory</a:t>
            </a:r>
            <a:endParaRPr lang="fr-FR" dirty="0" smtClean="0"/>
          </a:p>
          <a:p>
            <a:pPr lvl="1"/>
            <a:r>
              <a:rPr lang="fr-FR" dirty="0" smtClean="0"/>
              <a:t>Provider est la couche basse de Service et </a:t>
            </a:r>
            <a:r>
              <a:rPr lang="fr-FR" dirty="0" err="1" smtClean="0"/>
              <a:t>Factory</a:t>
            </a:r>
            <a:endParaRPr lang="fr-FR" dirty="0" smtClean="0"/>
          </a:p>
          <a:p>
            <a:r>
              <a:rPr lang="fr-FR" dirty="0" smtClean="0"/>
              <a:t>Les services de valeurs</a:t>
            </a:r>
          </a:p>
          <a:p>
            <a:pPr lvl="1"/>
            <a:r>
              <a:rPr lang="fr-FR" dirty="0" smtClean="0"/>
              <a:t>Contiennent des valeurs</a:t>
            </a:r>
          </a:p>
          <a:p>
            <a:pPr lvl="1"/>
            <a:r>
              <a:rPr lang="fr-FR" dirty="0" smtClean="0"/>
              <a:t>Value et Constant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02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Factory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s'agit d'une méthode qui englobe des variables et des méthodes</a:t>
            </a:r>
          </a:p>
          <a:p>
            <a:pPr lvl="1"/>
            <a:r>
              <a:rPr lang="fr-FR" dirty="0" smtClean="0"/>
              <a:t>C'est assez similaire à une classe</a:t>
            </a:r>
          </a:p>
          <a:p>
            <a:pPr lvl="1"/>
            <a:r>
              <a:rPr lang="fr-FR" dirty="0" smtClean="0"/>
              <a:t>C'est un singleton créé par la méthode </a:t>
            </a:r>
            <a:r>
              <a:rPr lang="fr-FR" dirty="0" err="1" smtClean="0"/>
              <a:t>Factory</a:t>
            </a:r>
            <a:r>
              <a:rPr lang="fr-FR" dirty="0" smtClean="0"/>
              <a:t> partageable par toute l'application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87" y="4005064"/>
            <a:ext cx="8433077" cy="197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0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de </a:t>
            </a:r>
            <a:r>
              <a:rPr lang="fr-FR" dirty="0" err="1" smtClean="0"/>
              <a:t>factory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services peuvent contenir des méthodes</a:t>
            </a:r>
          </a:p>
          <a:p>
            <a:pPr lvl="1"/>
            <a:r>
              <a:rPr lang="fr-FR" dirty="0" smtClean="0"/>
              <a:t>Ca ressemble de plus en plus à une classe</a:t>
            </a:r>
          </a:p>
          <a:p>
            <a:pPr lvl="1"/>
            <a:r>
              <a:rPr lang="fr-FR" dirty="0" smtClean="0"/>
              <a:t>Permet de partager des informations entre contrôleurs</a:t>
            </a:r>
          </a:p>
          <a:p>
            <a:endParaRPr lang="fr-FR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24944"/>
            <a:ext cx="5284068" cy="3189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57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d'une </a:t>
            </a:r>
            <a:r>
              <a:rPr lang="fr-FR" dirty="0" err="1" smtClean="0"/>
              <a:t>factory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service peut être créé par </a:t>
            </a:r>
            <a:r>
              <a:rPr lang="fr-FR" dirty="0" err="1" smtClean="0"/>
              <a:t>IoD</a:t>
            </a:r>
            <a:endParaRPr lang="fr-FR" dirty="0" smtClean="0"/>
          </a:p>
          <a:p>
            <a:r>
              <a:rPr lang="fr-FR" dirty="0" smtClean="0"/>
              <a:t>Il peut être utilisé transversalement dans toute l'application</a:t>
            </a:r>
          </a:p>
          <a:p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19" y="3573016"/>
            <a:ext cx="6928089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64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services d'accès aux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sz="2800" dirty="0"/>
              <a:t>Un </a:t>
            </a:r>
            <a:r>
              <a:rPr lang="fr-FR" sz="2800" dirty="0" smtClean="0"/>
              <a:t>service </a:t>
            </a:r>
            <a:r>
              <a:rPr lang="fr-FR" sz="2800" dirty="0" err="1" smtClean="0"/>
              <a:t>factory</a:t>
            </a:r>
            <a:r>
              <a:rPr lang="fr-FR" sz="2800" dirty="0" smtClean="0"/>
              <a:t> </a:t>
            </a:r>
            <a:r>
              <a:rPr lang="fr-FR" sz="2800" dirty="0"/>
              <a:t>est donc une variable avec des méthodes disponible dans toute </a:t>
            </a:r>
            <a:r>
              <a:rPr lang="fr-FR" sz="2800" dirty="0" smtClean="0"/>
              <a:t>l'application</a:t>
            </a:r>
          </a:p>
          <a:p>
            <a:pPr marL="742950" lvl="2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dirty="0" smtClean="0"/>
              <a:t>Singleton</a:t>
            </a:r>
            <a:endParaRPr lang="fr-FR" dirty="0"/>
          </a:p>
          <a:p>
            <a:r>
              <a:rPr lang="fr-FR" dirty="0" smtClean="0"/>
              <a:t>Le minimum de code doit être mis dans les contrôleurs</a:t>
            </a:r>
          </a:p>
          <a:p>
            <a:r>
              <a:rPr lang="fr-FR" dirty="0"/>
              <a:t>Les appels Ajax et les ressources peuvent être encapsulés dans un service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88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appels Ajax sont souvent assez identiques</a:t>
            </a:r>
          </a:p>
          <a:p>
            <a:pPr lvl="1"/>
            <a:r>
              <a:rPr lang="fr-FR" dirty="0" smtClean="0"/>
              <a:t>Seul le protocole et les paramètres changent</a:t>
            </a:r>
          </a:p>
          <a:p>
            <a:r>
              <a:rPr lang="fr-FR" dirty="0" smtClean="0"/>
              <a:t>Il est possible d'encapsuler l'appel Ajax dans une ressource</a:t>
            </a:r>
          </a:p>
          <a:p>
            <a:pPr lvl="1"/>
            <a:r>
              <a:rPr lang="fr-FR" dirty="0" smtClean="0"/>
              <a:t>Nécessite angular-resource.js</a:t>
            </a:r>
          </a:p>
          <a:p>
            <a:pPr lvl="1"/>
            <a:r>
              <a:rPr lang="fr-FR" dirty="0" smtClean="0"/>
              <a:t>L'URI est disponible dans un seul endroit dans le code</a:t>
            </a:r>
            <a:endParaRPr lang="fr-FR" dirty="0"/>
          </a:p>
          <a:p>
            <a:pPr lvl="1"/>
            <a:r>
              <a:rPr lang="fr-FR" dirty="0" smtClean="0"/>
              <a:t>Maintenance facilitée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941168"/>
            <a:ext cx="6857219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76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et 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services doivent encapsulés les requêtes AJAX</a:t>
            </a:r>
          </a:p>
          <a:p>
            <a:r>
              <a:rPr lang="fr-FR" dirty="0" smtClean="0"/>
              <a:t>Souvent mis dans des modules indépendants</a:t>
            </a:r>
          </a:p>
          <a:p>
            <a:r>
              <a:rPr lang="fr-FR" dirty="0" smtClean="0"/>
              <a:t>Ils gèrent les I/O</a:t>
            </a:r>
          </a:p>
          <a:p>
            <a:r>
              <a:rPr lang="fr-FR" dirty="0" smtClean="0"/>
              <a:t>Une nouvelle variable </a:t>
            </a:r>
            <a:r>
              <a:rPr lang="fr-FR" dirty="0" err="1" smtClean="0"/>
              <a:t>IoD</a:t>
            </a:r>
            <a:r>
              <a:rPr lang="fr-FR" dirty="0" smtClean="0"/>
              <a:t> est alors disponible (Phone)</a:t>
            </a:r>
          </a:p>
          <a:p>
            <a:pPr lvl="1"/>
            <a:r>
              <a:rPr lang="fr-FR" dirty="0" smtClean="0"/>
              <a:t>S'utilise comme $http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218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3291</TotalTime>
  <Words>815</Words>
  <Application>Microsoft Office PowerPoint</Application>
  <PresentationFormat>Affichage à l'écran (4:3)</PresentationFormat>
  <Paragraphs>148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Monotype Sorts</vt:lpstr>
      <vt:lpstr>Times New Roman</vt:lpstr>
      <vt:lpstr>cvc</vt:lpstr>
      <vt:lpstr>Présentation PowerPoint</vt:lpstr>
      <vt:lpstr>Les services</vt:lpstr>
      <vt:lpstr>Services</vt:lpstr>
      <vt:lpstr>Factory</vt:lpstr>
      <vt:lpstr>Méthodes de factory</vt:lpstr>
      <vt:lpstr>Utilisation d'une factory</vt:lpstr>
      <vt:lpstr>Les services d'accès aux données</vt:lpstr>
      <vt:lpstr>Les ressources</vt:lpstr>
      <vt:lpstr>Service et Ressources</vt:lpstr>
      <vt:lpstr>Méthodes de service et ressources</vt:lpstr>
      <vt:lpstr>Méthodes de service et ressources</vt:lpstr>
      <vt:lpstr>Utilisation du service de données</vt:lpstr>
      <vt:lpstr>$promise</vt:lpstr>
      <vt:lpstr>Les services Service</vt:lpstr>
      <vt:lpstr>Service</vt:lpstr>
      <vt:lpstr>Services de valeurs</vt:lpstr>
      <vt:lpstr>Services de valeurs en écriture</vt:lpstr>
      <vt:lpstr>Service de constantes</vt:lpstr>
      <vt:lpstr>Architecture</vt:lpstr>
      <vt:lpstr>Partage d'informations entre contrôleurs</vt:lpstr>
      <vt:lpstr>$rootscope</vt:lpstr>
      <vt:lpstr>Héritage</vt:lpstr>
      <vt:lpstr>Evénements</vt:lpstr>
      <vt:lpstr>$on</vt:lpstr>
      <vt:lpstr>$cookie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207</cp:revision>
  <dcterms:created xsi:type="dcterms:W3CDTF">2000-04-10T19:33:12Z</dcterms:created>
  <dcterms:modified xsi:type="dcterms:W3CDTF">2016-05-25T08:14:50Z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