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handoutMasterIdLst>
    <p:handoutMasterId r:id="rId25"/>
  </p:handoutMasterIdLst>
  <p:sldIdLst>
    <p:sldId id="264" r:id="rId2"/>
    <p:sldId id="265" r:id="rId3"/>
    <p:sldId id="267" r:id="rId4"/>
    <p:sldId id="268" r:id="rId5"/>
    <p:sldId id="269"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8" r:id="rId2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1" d="100"/>
          <a:sy n="71" d="100"/>
        </p:scale>
        <p:origin x="-4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a:t>
            </a:r>
            <a:r>
              <a:rPr lang="en-US" dirty="0" err="1" smtClean="0"/>
              <a:t>jQuery</a:t>
            </a:r>
            <a:r>
              <a:rPr lang="en-US" dirty="0" smtClean="0"/>
              <a:t> UI</a:t>
            </a:r>
          </a:p>
          <a:p>
            <a:r>
              <a:rPr lang="en-US" dirty="0" smtClean="0"/>
              <a:t>Direction: Left</a:t>
            </a:r>
          </a:p>
          <a:p>
            <a:r>
              <a:rPr lang="en-US" dirty="0" smtClean="0"/>
              <a:t>Instructor notes:</a:t>
            </a:r>
          </a:p>
          <a:p>
            <a:r>
              <a:rPr lang="en-US" dirty="0" smtClean="0"/>
              <a:t>AMA3</a:t>
            </a:r>
            <a:r>
              <a:rPr lang="en-US" baseline="0" dirty="0" smtClean="0"/>
              <a:t> – 11:26</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Dialog Widget Illustrated</a:t>
            </a:r>
          </a:p>
          <a:p>
            <a:pPr defTabSz="929670">
              <a:defRPr/>
            </a:pPr>
            <a:r>
              <a:rPr lang="en-US" dirty="0" smtClean="0"/>
              <a:t>Direction: Right</a:t>
            </a:r>
          </a:p>
          <a:p>
            <a:pPr defTabSz="929670">
              <a:defRPr/>
            </a:pPr>
            <a:r>
              <a:rPr lang="en-US" dirty="0" smtClean="0"/>
              <a:t>Instructor notes:</a:t>
            </a:r>
          </a:p>
          <a:p>
            <a:pPr defTabSz="929670">
              <a:defRPr/>
            </a:pPr>
            <a:r>
              <a:rPr lang="en-GB" dirty="0" smtClean="0"/>
              <a:t>AMA3 – 11:54</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Dialog Widget Illustrated</a:t>
            </a:r>
          </a:p>
          <a:p>
            <a:pPr defTabSz="929670">
              <a:defRPr/>
            </a:pPr>
            <a:r>
              <a:rPr lang="en-US" dirty="0" smtClean="0"/>
              <a:t>Direction: Left</a:t>
            </a:r>
          </a:p>
          <a:p>
            <a:pPr defTabSz="929670">
              <a:defRPr/>
            </a:pPr>
            <a:r>
              <a:rPr lang="en-US" dirty="0" smtClean="0"/>
              <a:t>Instructor notes:</a:t>
            </a:r>
          </a:p>
          <a:p>
            <a:pPr defTabSz="929670">
              <a:defRPr/>
            </a:pPr>
            <a:r>
              <a:rPr lang="en-US" dirty="0" smtClean="0"/>
              <a:t>AMA3 </a:t>
            </a:r>
            <a:r>
              <a:rPr lang="en-US" baseline="0" dirty="0" smtClean="0"/>
              <a:t> (shown with previous slides)</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&lt;*s*o*u*r*c*e*&gt;*1*6*1*0*b*1*-*8*-*2*1*&lt;*/*s*o*u*r*c*e*&gt;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a:t>
            </a:r>
            <a:r>
              <a:rPr lang="en-US" dirty="0" err="1" smtClean="0"/>
              <a:t>Datepicker</a:t>
            </a:r>
            <a:r>
              <a:rPr lang="en-US" dirty="0" smtClean="0"/>
              <a:t> Widget</a:t>
            </a:r>
          </a:p>
          <a:p>
            <a:pPr defTabSz="929670">
              <a:defRPr/>
            </a:pPr>
            <a:r>
              <a:rPr lang="en-US" dirty="0" smtClean="0"/>
              <a:t>Direction: Right</a:t>
            </a:r>
          </a:p>
          <a:p>
            <a:pPr defTabSz="929670">
              <a:defRPr/>
            </a:pPr>
            <a:r>
              <a:rPr lang="en-US" dirty="0" smtClean="0"/>
              <a:t>Instructor notes:</a:t>
            </a:r>
          </a:p>
          <a:p>
            <a:pPr defTabSz="929670">
              <a:defRPr/>
            </a:pPr>
            <a:r>
              <a:rPr lang="en-GB" dirty="0" smtClean="0"/>
              <a:t>AMA3 – 1:00 (after</a:t>
            </a:r>
            <a:r>
              <a:rPr lang="en-GB" baseline="0" dirty="0" smtClean="0"/>
              <a:t> lunch)</a:t>
            </a:r>
          </a:p>
          <a:p>
            <a:pPr defTabSz="929670">
              <a:defRPr/>
            </a:pPr>
            <a:endParaRPr lang="en-GB"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&lt;*s*o*u*r*c*e*&gt;*1*6*1*0*b*1*-*8*-*2*3*&lt;*/*s*o*u*r*c*e*&gt;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a:t>
            </a:r>
            <a:r>
              <a:rPr lang="en-US" dirty="0" err="1" smtClean="0"/>
              <a:t>Autocomplete</a:t>
            </a:r>
            <a:r>
              <a:rPr lang="en-US" dirty="0" smtClean="0"/>
              <a:t> Widget</a:t>
            </a:r>
          </a:p>
          <a:p>
            <a:pPr defTabSz="929670">
              <a:defRPr/>
            </a:pPr>
            <a:r>
              <a:rPr lang="en-US" dirty="0" smtClean="0"/>
              <a:t>Direction: Right</a:t>
            </a:r>
          </a:p>
          <a:p>
            <a:pPr defTabSz="929670">
              <a:defRPr/>
            </a:pPr>
            <a:r>
              <a:rPr lang="en-US" dirty="0" smtClean="0"/>
              <a:t>Instructor notes:</a:t>
            </a:r>
          </a:p>
          <a:p>
            <a:pPr defTabSz="929670">
              <a:defRPr/>
            </a:pPr>
            <a:r>
              <a:rPr lang="en-GB" dirty="0" smtClean="0"/>
              <a:t>AMA3 – 1:10</a:t>
            </a:r>
          </a:p>
          <a:p>
            <a:pPr defTabSz="929670">
              <a:defRPr/>
            </a:pPr>
            <a:endParaRPr lang="en-GB"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&lt;*s*o*u*r*c*e*&gt;*1*6*1*0*b*1*-*8*-*2*4*&lt;*/*s*o*u*r*c*e*&gt;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The </a:t>
            </a:r>
            <a:r>
              <a:rPr lang="en-US" dirty="0" err="1" smtClean="0"/>
              <a:t>Autocomplete</a:t>
            </a:r>
            <a:r>
              <a:rPr lang="en-US" dirty="0" smtClean="0"/>
              <a:t> Widget  (continued)</a:t>
            </a:r>
          </a:p>
          <a:p>
            <a:r>
              <a:rPr lang="en-US" dirty="0" smtClean="0"/>
              <a:t>Direction: Left</a:t>
            </a:r>
          </a:p>
          <a:p>
            <a:r>
              <a:rPr lang="en-US" dirty="0" smtClean="0"/>
              <a:t>Instructor notes:</a:t>
            </a:r>
          </a:p>
          <a:p>
            <a:endParaRPr lang="en-US" baseline="0" dirty="0" smtClean="0"/>
          </a:p>
          <a:p>
            <a:pPr defTabSz="929670">
              <a:defRPr/>
            </a:pPr>
            <a:r>
              <a:rPr lang="en-US" dirty="0" smtClean="0"/>
              <a:t>AMA3 1:11</a:t>
            </a:r>
            <a:r>
              <a:rPr lang="en-US" baseline="0" dirty="0" smtClean="0"/>
              <a:t> (shown with previous slide)</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&lt;*s*o*u*r*c*e*&gt;*1*6*1*0*b*1*-*8*-*2*5*&lt;*/*s*o*u*r*c*e*&gt;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Overriding </a:t>
            </a:r>
            <a:r>
              <a:rPr lang="en-US" dirty="0" err="1" smtClean="0"/>
              <a:t>Autocomplete</a:t>
            </a:r>
            <a:r>
              <a:rPr lang="en-US" dirty="0" smtClean="0"/>
              <a:t> Ajax Behavior</a:t>
            </a:r>
          </a:p>
          <a:p>
            <a:pPr defTabSz="929670">
              <a:defRPr/>
            </a:pPr>
            <a:r>
              <a:rPr lang="en-US" dirty="0" smtClean="0"/>
              <a:t>Direction: Right</a:t>
            </a:r>
          </a:p>
          <a:p>
            <a:pPr defTabSz="929670">
              <a:defRPr/>
            </a:pPr>
            <a:r>
              <a:rPr lang="en-US" dirty="0" smtClean="0"/>
              <a:t>Instructor notes:</a:t>
            </a:r>
          </a:p>
          <a:p>
            <a:pPr defTabSz="929670">
              <a:defRPr/>
            </a:pPr>
            <a:r>
              <a:rPr lang="en-GB" dirty="0" smtClean="0"/>
              <a:t>AMA3 – 1:14</a:t>
            </a:r>
          </a:p>
          <a:p>
            <a:pPr defTabSz="929670">
              <a:defRPr/>
            </a:pPr>
            <a:endParaRPr lang="en-GB"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&lt;*s*o*u*r*c*e*&gt;*1*6*1*0*b*1*-*8*-*2*6*&lt;*/*s*o*u*r*c*e*&gt;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Overriding </a:t>
            </a:r>
            <a:r>
              <a:rPr lang="en-US" dirty="0" err="1" smtClean="0"/>
              <a:t>Autocomplete</a:t>
            </a:r>
            <a:r>
              <a:rPr lang="en-US" dirty="0" smtClean="0"/>
              <a:t> Illustrated</a:t>
            </a:r>
          </a:p>
          <a:p>
            <a:r>
              <a:rPr lang="en-US" dirty="0" smtClean="0"/>
              <a:t>Direction: Left</a:t>
            </a:r>
          </a:p>
          <a:p>
            <a:r>
              <a:rPr lang="en-US" dirty="0" smtClean="0"/>
              <a:t>Instructor notes:</a:t>
            </a:r>
          </a:p>
          <a:p>
            <a:r>
              <a:rPr lang="en-US" dirty="0" smtClean="0"/>
              <a:t>There is also a demo</a:t>
            </a:r>
            <a:r>
              <a:rPr lang="en-US" baseline="0" dirty="0" smtClean="0"/>
              <a:t> with .ajax if you want to show how that would work</a:t>
            </a:r>
          </a:p>
          <a:p>
            <a:endParaRPr lang="en-US" baseline="0" dirty="0" smtClean="0"/>
          </a:p>
          <a:p>
            <a:pPr defTabSz="929670">
              <a:defRPr/>
            </a:pPr>
            <a:r>
              <a:rPr lang="en-US" dirty="0" smtClean="0"/>
              <a:t>$.map applies the nested function to each element in the array and returns a new array with label and value properties built from the countryName property of each item in data.d</a:t>
            </a:r>
          </a:p>
          <a:p>
            <a:endParaRPr lang="en-GB" dirty="0" smtClean="0"/>
          </a:p>
          <a:p>
            <a:endParaRPr lang="en-GB" dirty="0" smtClean="0"/>
          </a:p>
          <a:p>
            <a:pPr defTabSz="929670">
              <a:defRPr/>
            </a:pPr>
            <a:r>
              <a:rPr lang="en-GB" dirty="0" smtClean="0"/>
              <a:t>AMA3 – 1:17</a:t>
            </a:r>
          </a:p>
          <a:p>
            <a:pPr defTabSz="929670">
              <a:defRPr/>
            </a:pPr>
            <a:r>
              <a:rPr lang="en-GB" dirty="0" smtClean="0"/>
              <a:t>It’s important to note that the label and value need</a:t>
            </a:r>
            <a:r>
              <a:rPr lang="en-GB" baseline="0" dirty="0" smtClean="0"/>
              <a:t> not be the same.  You can equate the options to a &lt;select&gt; element, where the value would be used for the &lt;option &gt; value attributes and the label would be used for the text displayed for the option:  &lt;option value=“value”&gt;label&lt;/option&gt;</a:t>
            </a:r>
          </a:p>
          <a:p>
            <a:pPr defTabSz="929670">
              <a:defRPr/>
            </a:pPr>
            <a:endParaRPr lang="en-GB" dirty="0" smtClean="0"/>
          </a:p>
          <a:p>
            <a:pPr defTabSz="929670">
              <a:defRPr/>
            </a:pPr>
            <a:endParaRPr lang="en-GB"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&lt;*s*o*u*r*c*e*&gt;*1*6*1*0*b*1*-*8*-*3*0*&lt;*/*s*o*u*r*c*e*&gt;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Effects</a:t>
            </a:r>
          </a:p>
          <a:p>
            <a:r>
              <a:rPr lang="en-US" dirty="0" smtClean="0"/>
              <a:t>Direction: Left</a:t>
            </a:r>
          </a:p>
          <a:p>
            <a:r>
              <a:rPr lang="en-US" dirty="0" smtClean="0"/>
              <a:t>Instructor notes:</a:t>
            </a:r>
          </a:p>
          <a:p>
            <a:r>
              <a:rPr lang="en-US" dirty="0" smtClean="0"/>
              <a:t>Show</a:t>
            </a:r>
            <a:r>
              <a:rPr lang="en-US" baseline="0" dirty="0" smtClean="0"/>
              <a:t> them the demo.  It makes it pretty clearly what the easings do.  Make a point of showing the code – there is very little of it doing a great deal!</a:t>
            </a:r>
          </a:p>
          <a:p>
            <a:endParaRPr lang="en-US" baseline="0" dirty="0" smtClean="0"/>
          </a:p>
          <a:p>
            <a:pPr defTabSz="929670">
              <a:defRPr/>
            </a:pPr>
            <a:r>
              <a:rPr lang="en-GB" dirty="0" smtClean="0"/>
              <a:t>AMA3 – 1:47</a:t>
            </a:r>
          </a:p>
          <a:p>
            <a:pPr defTabSz="929670">
              <a:defRPr/>
            </a:pPr>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&lt;*s*o*u*r*c*e*&gt;*1*6*1*0*b*1*-*8*-*3*1*&lt;*/*s*o*u*r*c*e*&gt;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Color Animation</a:t>
            </a:r>
          </a:p>
          <a:p>
            <a:pPr defTabSz="929670">
              <a:defRPr/>
            </a:pPr>
            <a:r>
              <a:rPr lang="en-US" dirty="0" smtClean="0"/>
              <a:t>Direction: Right</a:t>
            </a:r>
          </a:p>
          <a:p>
            <a:pPr defTabSz="929670">
              <a:defRPr/>
            </a:pPr>
            <a:r>
              <a:rPr lang="en-US" dirty="0" smtClean="0"/>
              <a:t>Instructor notes:</a:t>
            </a:r>
          </a:p>
          <a:p>
            <a:pPr defTabSz="929670">
              <a:defRPr/>
            </a:pPr>
            <a:r>
              <a:rPr lang="en-GB" dirty="0" smtClean="0"/>
              <a:t>AMA3 – 1:50</a:t>
            </a:r>
          </a:p>
          <a:p>
            <a:pPr defTabSz="929670">
              <a:defRPr/>
            </a:pPr>
            <a:r>
              <a:rPr lang="en-GB" dirty="0" smtClean="0"/>
              <a:t>Kevin quizzed the students as to what colors are represented by these hex codes:</a:t>
            </a:r>
            <a:r>
              <a:rPr lang="en-GB" baseline="0" dirty="0" smtClean="0"/>
              <a:t> red &amp; white (as it says on the slide).</a:t>
            </a:r>
          </a:p>
          <a:p>
            <a:pPr defTabSz="929670">
              <a:defRPr/>
            </a:pPr>
            <a:endParaRPr lang="en-GB"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&lt;*s*o*u*r*c*e*&gt;*1*6*1*0*b*1*-*8*-*3*3*&lt;*/*s*o*u*r*c*e*&gt;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The .effect() Method</a:t>
            </a:r>
          </a:p>
          <a:p>
            <a:r>
              <a:rPr lang="en-US" dirty="0" smtClean="0"/>
              <a:t>Direction: Right</a:t>
            </a:r>
          </a:p>
          <a:p>
            <a:r>
              <a:rPr lang="en-US" dirty="0" smtClean="0"/>
              <a:t>Instructor notes:</a:t>
            </a:r>
          </a:p>
          <a:p>
            <a:r>
              <a:rPr lang="en-US" dirty="0" smtClean="0"/>
              <a:t>AMA3 – 1:5X</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a:t>
            </a:r>
            <a:r>
              <a:rPr lang="en-US" dirty="0" err="1" smtClean="0"/>
              <a:t>jQuery</a:t>
            </a:r>
            <a:r>
              <a:rPr lang="en-US" dirty="0" smtClean="0"/>
              <a:t> UI Themes</a:t>
            </a:r>
          </a:p>
          <a:p>
            <a:r>
              <a:rPr lang="en-US" dirty="0" smtClean="0"/>
              <a:t>Direction: Right</a:t>
            </a:r>
          </a:p>
          <a:p>
            <a:r>
              <a:rPr lang="en-US" dirty="0" smtClean="0"/>
              <a:t>Instructor notes:</a:t>
            </a:r>
          </a:p>
          <a:p>
            <a:r>
              <a:rPr lang="en-GB" dirty="0" smtClean="0"/>
              <a:t>AMA3 – 11:28 (show next</a:t>
            </a:r>
            <a:r>
              <a:rPr lang="en-GB" baseline="0" dirty="0" smtClean="0"/>
              <a:t> slide at same time)</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&lt;*s*o*u*r*c*e*&gt;*1*6*1*0*b*1*-*8*-*3*7*&lt;*/*s*o*u*r*c*e*&gt;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The .resizable() Method</a:t>
            </a:r>
          </a:p>
          <a:p>
            <a:r>
              <a:rPr lang="en-US" dirty="0" smtClean="0"/>
              <a:t>Direction: Right</a:t>
            </a:r>
          </a:p>
          <a:p>
            <a:r>
              <a:rPr lang="en-US" dirty="0" smtClean="0"/>
              <a:t>Instructor notes:</a:t>
            </a:r>
          </a:p>
          <a:p>
            <a:r>
              <a:rPr lang="en-US" dirty="0" smtClean="0"/>
              <a:t>AMA3 – 2:13</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a:t>
            </a:r>
            <a:r>
              <a:rPr lang="en-US" dirty="0" err="1" smtClean="0"/>
              <a:t>jQuery</a:t>
            </a:r>
            <a:r>
              <a:rPr lang="en-US" dirty="0" smtClean="0"/>
              <a:t> UI Themes Illustrated</a:t>
            </a:r>
          </a:p>
          <a:p>
            <a:r>
              <a:rPr lang="en-US" dirty="0" smtClean="0"/>
              <a:t>Direction: Left</a:t>
            </a:r>
          </a:p>
          <a:p>
            <a:r>
              <a:rPr lang="en-US" dirty="0" smtClean="0"/>
              <a:t>Instructor notes:</a:t>
            </a:r>
          </a:p>
          <a:p>
            <a:r>
              <a:rPr lang="en-US" dirty="0" smtClean="0"/>
              <a:t>AMA3 – 11:28 (shown</a:t>
            </a:r>
            <a:r>
              <a:rPr lang="en-US" baseline="0" dirty="0" smtClean="0"/>
              <a:t> with previous)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a:t>
            </a:r>
            <a:r>
              <a:rPr lang="en-US" dirty="0" err="1" smtClean="0"/>
              <a:t>jQuery</a:t>
            </a:r>
            <a:r>
              <a:rPr lang="en-US" dirty="0" smtClean="0"/>
              <a:t> UI Widgets</a:t>
            </a:r>
          </a:p>
          <a:p>
            <a:pPr defTabSz="929670">
              <a:defRPr/>
            </a:pPr>
            <a:r>
              <a:rPr lang="en-US" dirty="0" smtClean="0"/>
              <a:t>Direction: Left</a:t>
            </a:r>
          </a:p>
          <a:p>
            <a:pPr defTabSz="929670">
              <a:defRPr/>
            </a:pPr>
            <a:r>
              <a:rPr lang="en-US" dirty="0" smtClean="0"/>
              <a:t>Instructor notes:</a:t>
            </a:r>
          </a:p>
          <a:p>
            <a:pPr defTabSz="929670">
              <a:defRPr/>
            </a:pPr>
            <a:r>
              <a:rPr lang="en-GB" dirty="0" smtClean="0"/>
              <a:t>AMA3 – 11:</a:t>
            </a:r>
            <a:r>
              <a:rPr lang="en-US" dirty="0" smtClean="0"/>
              <a:t>38</a:t>
            </a:r>
            <a:endParaRPr lang="en-GB"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The Accordion Widget</a:t>
            </a:r>
          </a:p>
          <a:p>
            <a:r>
              <a:rPr lang="en-US" dirty="0" smtClean="0"/>
              <a:t>Direction: Right</a:t>
            </a:r>
          </a:p>
          <a:p>
            <a:r>
              <a:rPr lang="en-US" dirty="0" smtClean="0"/>
              <a:t>Instructor notes:</a:t>
            </a:r>
          </a:p>
          <a:p>
            <a:r>
              <a:rPr lang="en-US" dirty="0" smtClean="0"/>
              <a:t>Does not have to be</a:t>
            </a:r>
            <a:r>
              <a:rPr lang="en-US" baseline="0" dirty="0" smtClean="0"/>
              <a:t> h2, but does have to be header</a:t>
            </a:r>
          </a:p>
          <a:p>
            <a:endParaRPr lang="en-US" baseline="0" dirty="0" smtClean="0"/>
          </a:p>
          <a:p>
            <a:pPr defTabSz="929670">
              <a:defRPr/>
            </a:pPr>
            <a:r>
              <a:rPr lang="en-GB" dirty="0" smtClean="0"/>
              <a:t>AMA3 – 11:</a:t>
            </a:r>
            <a:r>
              <a:rPr lang="en-US" dirty="0" smtClean="0"/>
              <a:t>39</a:t>
            </a:r>
            <a:r>
              <a:rPr lang="en-US" baseline="0" dirty="0" smtClean="0"/>
              <a:t> </a:t>
            </a:r>
            <a:r>
              <a:rPr lang="en-US" dirty="0" smtClean="0"/>
              <a:t>(show next slide at same time)</a:t>
            </a:r>
          </a:p>
          <a:p>
            <a:pPr defTabSz="929670">
              <a:defRPr/>
            </a:pPr>
            <a:endParaRPr lang="en-GB"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Accordion Widget Illustrated</a:t>
            </a:r>
          </a:p>
          <a:p>
            <a:pPr defTabSz="929670">
              <a:defRPr/>
            </a:pPr>
            <a:r>
              <a:rPr lang="en-US" dirty="0" smtClean="0"/>
              <a:t>Direction: Left</a:t>
            </a:r>
          </a:p>
          <a:p>
            <a:pPr defTabSz="929670">
              <a:defRPr/>
            </a:pPr>
            <a:r>
              <a:rPr lang="en-US" dirty="0" smtClean="0"/>
              <a:t>Instructor notes:</a:t>
            </a:r>
          </a:p>
          <a:p>
            <a:pPr defTabSz="929670">
              <a:defRPr/>
            </a:pPr>
            <a:r>
              <a:rPr lang="en-GB" dirty="0" smtClean="0"/>
              <a:t>AMA3 – 11:</a:t>
            </a:r>
            <a:r>
              <a:rPr lang="en-US" dirty="0" smtClean="0"/>
              <a:t>39</a:t>
            </a:r>
            <a:r>
              <a:rPr lang="en-US" baseline="0" dirty="0" smtClean="0"/>
              <a:t> </a:t>
            </a:r>
            <a:r>
              <a:rPr lang="en-US" dirty="0" smtClean="0"/>
              <a:t>(shown with previous slide)</a:t>
            </a:r>
            <a:endParaRPr lang="en-GB"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Tabs Widget</a:t>
            </a:r>
          </a:p>
          <a:p>
            <a:pPr defTabSz="929670">
              <a:defRPr/>
            </a:pPr>
            <a:r>
              <a:rPr lang="en-US" dirty="0" smtClean="0"/>
              <a:t>Direction: Right</a:t>
            </a:r>
          </a:p>
          <a:p>
            <a:pPr defTabSz="929670">
              <a:defRPr/>
            </a:pPr>
            <a:r>
              <a:rPr lang="en-US" dirty="0" smtClean="0"/>
              <a:t>Instructor notes:</a:t>
            </a:r>
          </a:p>
          <a:p>
            <a:pPr defTabSz="929670">
              <a:defRPr/>
            </a:pPr>
            <a:r>
              <a:rPr lang="en-GB" dirty="0" smtClean="0"/>
              <a:t>AMA3 – 11:43 (show next slide at same time)</a:t>
            </a:r>
          </a:p>
          <a:p>
            <a:pPr defTabSz="929670">
              <a:defRPr/>
            </a:pPr>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r>
              <a:rPr lang="en-US" dirty="0" smtClean="0"/>
              <a:t>Jogger text: The Tabs Widget Illustrated</a:t>
            </a:r>
          </a:p>
          <a:p>
            <a:r>
              <a:rPr lang="en-US" dirty="0" smtClean="0"/>
              <a:t>Direction: Left</a:t>
            </a:r>
          </a:p>
          <a:p>
            <a:r>
              <a:rPr lang="en-US" dirty="0" smtClean="0"/>
              <a:t>Instructor notes:</a:t>
            </a:r>
          </a:p>
          <a:p>
            <a:r>
              <a:rPr lang="en-US" dirty="0" smtClean="0"/>
              <a:t>AMA3 – 11:43 (shown</a:t>
            </a:r>
            <a:r>
              <a:rPr lang="en-US" baseline="0" dirty="0" smtClean="0"/>
              <a:t> with previous slide)</a:t>
            </a:r>
          </a:p>
          <a:p>
            <a:r>
              <a:rPr lang="en-US" baseline="0" dirty="0" smtClean="0"/>
              <a:t>A student asked if the tabs behave gracefully if the user resizes the window.  The tabs will wrap if they cannot fit on one line, including when the browser is resized or font size increased.</a:t>
            </a:r>
          </a:p>
          <a:p>
            <a:r>
              <a:rPr lang="en-US" baseline="0" dirty="0" smtClean="0"/>
              <a:t>You can demo just reducing the width to show the behavior.</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077641" y="388182"/>
            <a:ext cx="3462734" cy="219505"/>
          </a:xfrm>
          <a:prstGeom prst="rect">
            <a:avLst/>
          </a:prstGeom>
          <a:noFill/>
        </p:spPr>
        <p:txBody>
          <a:bodyPr vert="horz" rtlCol="0">
            <a:spAutoFit/>
          </a:bodyPr>
          <a:lstStyle/>
          <a:p>
            <a:r>
              <a:rPr lang="pt-BR" sz="800" dirty="0" smtClean="0">
                <a:solidFill>
                  <a:srgbClr val="000000"/>
                </a:solidFill>
                <a:latin typeface="Arial"/>
              </a:rPr>
              <a:t>&lt;*s*o*u*r*c*e*&gt;*1*6*1*0*b*1*-*8*-*1*7*&lt;*/*s*o*u*r*c*e*&gt;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877888" y="733425"/>
            <a:ext cx="4892675" cy="3670300"/>
          </a:xfrm>
        </p:spPr>
      </p:sp>
      <p:sp>
        <p:nvSpPr>
          <p:cNvPr id="3" name="Notes Placeholder 2"/>
          <p:cNvSpPr>
            <a:spLocks noGrp="1"/>
          </p:cNvSpPr>
          <p:nvPr>
            <p:ph type="body" idx="1"/>
          </p:nvPr>
        </p:nvSpPr>
        <p:spPr/>
        <p:txBody>
          <a:bodyPr>
            <a:normAutofit/>
          </a:bodyPr>
          <a:lstStyle/>
          <a:p>
            <a:pPr defTabSz="929670">
              <a:defRPr/>
            </a:pPr>
            <a:r>
              <a:rPr lang="en-US" dirty="0" smtClean="0"/>
              <a:t>Jogger text: The Dialog Widget</a:t>
            </a:r>
          </a:p>
          <a:p>
            <a:pPr defTabSz="929670">
              <a:defRPr/>
            </a:pPr>
            <a:r>
              <a:rPr lang="en-US" dirty="0" smtClean="0"/>
              <a:t>Direction: Left</a:t>
            </a:r>
          </a:p>
          <a:p>
            <a:pPr defTabSz="929670">
              <a:defRPr/>
            </a:pPr>
            <a:r>
              <a:rPr lang="en-US" dirty="0" smtClean="0"/>
              <a:t>Instructor notes:</a:t>
            </a:r>
          </a:p>
          <a:p>
            <a:pPr defTabSz="929670">
              <a:defRPr/>
            </a:pPr>
            <a:r>
              <a:rPr lang="en-GB" dirty="0" smtClean="0"/>
              <a:t>AMA3 – 11:53 (show screenshot</a:t>
            </a:r>
            <a:r>
              <a:rPr lang="en-GB" baseline="0" dirty="0" smtClean="0"/>
              <a:t> </a:t>
            </a:r>
            <a:r>
              <a:rPr lang="en-GB" dirty="0" smtClean="0"/>
              <a:t>slide (+2) at same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C6F1BE-F90D-4AC2-BEC2-79F8350FEEA4}" type="datetimeFigureOut">
              <a:rPr lang="en-GB" smtClean="0"/>
              <a:pPr/>
              <a:t>19/06/2015</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F04974-55D6-4EE8-A572-CB5B7A5AA585}" type="slidenum">
              <a:rPr lang="en-GB" smtClean="0"/>
              <a:pPr/>
              <a:t>‹N°›</a:t>
            </a:fld>
            <a:endParaRPr lang="en-GB" dirty="0"/>
          </a:p>
        </p:txBody>
      </p:sp>
    </p:spTree>
    <p:extLst>
      <p:ext uri="{BB962C8B-B14F-4D97-AF65-F5344CB8AC3E}">
        <p14:creationId xmlns:p14="http://schemas.microsoft.com/office/powerpoint/2010/main" val="412594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AngularJS</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 Id="rId4" Type="http://schemas.openxmlformats.org/officeDocument/2006/relationships/image" Target="../media/image7.tif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11.xml"/><Relationship Id="rId4" Type="http://schemas.openxmlformats.org/officeDocument/2006/relationships/image" Target="../media/image8.tif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tif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0.tif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15</a:t>
            </a:r>
            <a:endParaRPr lang="fr-FR" altLang="fr-FR" dirty="0" smtClean="0"/>
          </a:p>
          <a:p>
            <a:pPr eaLnBrk="1" hangingPunct="1"/>
            <a:r>
              <a:rPr lang="fr-FR" altLang="fr-FR" dirty="0" smtClean="0"/>
              <a:t>jQuery UI</a:t>
            </a:r>
          </a:p>
        </p:txBody>
      </p:sp>
      <p:pic>
        <p:nvPicPr>
          <p:cNvPr id="2051"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060575"/>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latin typeface="Arial" pitchFamily="34" charset="0"/>
              </a:rPr>
              <a:t>Le widget onglets : Exemple</a:t>
            </a:r>
            <a:endParaRPr lang="fr-FR" b="1" baseline="0" noProof="0" smtClean="0">
              <a:latin typeface="Arial" pitchFamily="34" charset="0"/>
            </a:endParaRPr>
          </a:p>
        </p:txBody>
      </p:sp>
      <p:pic>
        <p:nvPicPr>
          <p:cNvPr id="4" name="Picture 3" descr="tabs.tiff"/>
          <p:cNvPicPr>
            <a:picLocks noChangeAspect="1"/>
          </p:cNvPicPr>
          <p:nvPr/>
        </p:nvPicPr>
        <p:blipFill>
          <a:blip r:embed="rId4" cstate="print"/>
          <a:stretch>
            <a:fillRect/>
          </a:stretch>
        </p:blipFill>
        <p:spPr bwMode="gray">
          <a:xfrm>
            <a:off x="1493172" y="1733903"/>
            <a:ext cx="6448425" cy="3143250"/>
          </a:xfrm>
          <a:prstGeom prst="rect">
            <a:avLst/>
          </a:prstGeom>
          <a:ln>
            <a:solidFill>
              <a:schemeClr val="tx1"/>
            </a:solidFill>
          </a:ln>
        </p:spPr>
      </p:pic>
      <p:sp>
        <p:nvSpPr>
          <p:cNvPr id="5" name="Rectangular Callout 4"/>
          <p:cNvSpPr/>
          <p:nvPr/>
        </p:nvSpPr>
        <p:spPr bwMode="gray">
          <a:xfrm>
            <a:off x="1038898" y="798900"/>
            <a:ext cx="5146102" cy="646331"/>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mn-lt"/>
                <a:cs typeface="Courier New" pitchFamily="49" charset="0"/>
              </a:rPr>
              <a:t>Le widget </a:t>
            </a:r>
            <a:r>
              <a:rPr lang="en-US" sz="1800" dirty="0" err="1" smtClean="0">
                <a:latin typeface="+mn-lt"/>
                <a:cs typeface="Courier New" pitchFamily="49" charset="0"/>
              </a:rPr>
              <a:t>onglets</a:t>
            </a:r>
            <a:r>
              <a:rPr lang="en-US" sz="1800" dirty="0" smtClean="0">
                <a:latin typeface="+mn-lt"/>
                <a:cs typeface="Courier New" pitchFamily="49" charset="0"/>
              </a:rPr>
              <a:t> </a:t>
            </a:r>
            <a:r>
              <a:rPr lang="en-US" sz="1800" dirty="0" err="1" smtClean="0">
                <a:latin typeface="+mn-lt"/>
                <a:cs typeface="Courier New" pitchFamily="49" charset="0"/>
              </a:rPr>
              <a:t>automatise</a:t>
            </a:r>
            <a:r>
              <a:rPr lang="en-US" sz="1800" dirty="0" smtClean="0">
                <a:latin typeface="+mn-lt"/>
                <a:cs typeface="Courier New" pitchFamily="49" charset="0"/>
              </a:rPr>
              <a:t> le </a:t>
            </a:r>
            <a:r>
              <a:rPr lang="en-US" sz="1800" dirty="0" err="1" smtClean="0">
                <a:latin typeface="+mn-lt"/>
                <a:cs typeface="Courier New" pitchFamily="49" charset="0"/>
              </a:rPr>
              <a:t>basculement</a:t>
            </a:r>
            <a:r>
              <a:rPr lang="en-US" sz="1800" dirty="0" smtClean="0">
                <a:latin typeface="+mn-lt"/>
                <a:cs typeface="Courier New" pitchFamily="49" charset="0"/>
              </a:rPr>
              <a:t> d’un </a:t>
            </a:r>
            <a:r>
              <a:rPr lang="en-US" sz="1800" dirty="0" err="1" smtClean="0">
                <a:latin typeface="+mn-lt"/>
                <a:cs typeface="Courier New" pitchFamily="49" charset="0"/>
              </a:rPr>
              <a:t>onglet</a:t>
            </a:r>
            <a:r>
              <a:rPr lang="en-US" sz="1800" dirty="0" smtClean="0">
                <a:latin typeface="+mn-lt"/>
                <a:cs typeface="Courier New" pitchFamily="49" charset="0"/>
              </a:rPr>
              <a:t> </a:t>
            </a:r>
            <a:r>
              <a:rPr lang="en-US" sz="1800" dirty="0" err="1" smtClean="0">
                <a:latin typeface="+mn-lt"/>
                <a:cs typeface="Courier New" pitchFamily="49" charset="0"/>
              </a:rPr>
              <a:t>à</a:t>
            </a:r>
            <a:r>
              <a:rPr lang="en-US" sz="1800" dirty="0" smtClean="0">
                <a:latin typeface="+mn-lt"/>
                <a:cs typeface="Courier New" pitchFamily="49" charset="0"/>
              </a:rPr>
              <a:t> </a:t>
            </a:r>
            <a:r>
              <a:rPr lang="en-US" sz="1800" dirty="0" err="1" smtClean="0">
                <a:latin typeface="+mn-lt"/>
                <a:cs typeface="Courier New" pitchFamily="49" charset="0"/>
              </a:rPr>
              <a:t>l’autre</a:t>
            </a:r>
            <a:endParaRPr lang="en-US" sz="1800" dirty="0" smtClean="0">
              <a:latin typeface="+mn-lt"/>
              <a:cs typeface="Courier New" pitchFamily="49" charset="0"/>
            </a:endParaRPr>
          </a:p>
        </p:txBody>
      </p:sp>
      <p:cxnSp>
        <p:nvCxnSpPr>
          <p:cNvPr id="6" name="Straight Arrow Connector 5"/>
          <p:cNvCxnSpPr/>
          <p:nvPr/>
        </p:nvCxnSpPr>
        <p:spPr bwMode="gray">
          <a:xfrm>
            <a:off x="2679867" y="1427036"/>
            <a:ext cx="705675" cy="437320"/>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8" name="Rectangular Callout 7"/>
          <p:cNvSpPr/>
          <p:nvPr/>
        </p:nvSpPr>
        <p:spPr bwMode="gray">
          <a:xfrm>
            <a:off x="1747888" y="5191911"/>
            <a:ext cx="3971457" cy="369332"/>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mn-lt"/>
                <a:cs typeface="Courier New" pitchFamily="49" charset="0"/>
              </a:rPr>
              <a:t>Le </a:t>
            </a:r>
            <a:r>
              <a:rPr lang="en-US" sz="1800" dirty="0" err="1" smtClean="0">
                <a:latin typeface="+mn-lt"/>
                <a:cs typeface="Courier New" pitchFamily="49" charset="0"/>
              </a:rPr>
              <a:t>contenu</a:t>
            </a:r>
            <a:r>
              <a:rPr lang="en-US" sz="1800" dirty="0" smtClean="0">
                <a:latin typeface="+mn-lt"/>
                <a:cs typeface="Courier New" pitchFamily="49" charset="0"/>
              </a:rPr>
              <a:t> </a:t>
            </a:r>
            <a:r>
              <a:rPr lang="en-US" sz="1800" dirty="0" err="1" smtClean="0">
                <a:latin typeface="+mn-lt"/>
                <a:cs typeface="Courier New" pitchFamily="49" charset="0"/>
              </a:rPr>
              <a:t>peut</a:t>
            </a:r>
            <a:r>
              <a:rPr lang="en-US" sz="1800" dirty="0" smtClean="0">
                <a:latin typeface="+mn-lt"/>
                <a:cs typeface="Courier New" pitchFamily="49" charset="0"/>
              </a:rPr>
              <a:t> </a:t>
            </a:r>
            <a:r>
              <a:rPr lang="en-US" sz="1800" dirty="0" err="1" smtClean="0">
                <a:latin typeface="+mn-lt"/>
                <a:cs typeface="Courier New" pitchFamily="49" charset="0"/>
              </a:rPr>
              <a:t>être</a:t>
            </a:r>
            <a:r>
              <a:rPr lang="en-US" sz="1800" dirty="0" smtClean="0">
                <a:latin typeface="+mn-lt"/>
                <a:cs typeface="Courier New" pitchFamily="49" charset="0"/>
              </a:rPr>
              <a:t> </a:t>
            </a:r>
            <a:r>
              <a:rPr lang="en-US" sz="1800" dirty="0" err="1" smtClean="0">
                <a:latin typeface="+mn-lt"/>
                <a:cs typeface="Courier New" pitchFamily="49" charset="0"/>
              </a:rPr>
              <a:t>fourni</a:t>
            </a:r>
            <a:r>
              <a:rPr lang="en-US" sz="1800" dirty="0" smtClean="0">
                <a:latin typeface="+mn-lt"/>
                <a:cs typeface="Courier New" pitchFamily="49" charset="0"/>
              </a:rPr>
              <a:t> </a:t>
            </a:r>
            <a:r>
              <a:rPr lang="en-US" sz="1800" i="1" dirty="0" smtClean="0">
                <a:latin typeface="+mn-lt"/>
                <a:cs typeface="Courier New" pitchFamily="49" charset="0"/>
              </a:rPr>
              <a:t>via</a:t>
            </a:r>
            <a:r>
              <a:rPr lang="en-US" sz="1800" dirty="0" smtClean="0">
                <a:latin typeface="+mn-lt"/>
                <a:cs typeface="Courier New" pitchFamily="49" charset="0"/>
              </a:rPr>
              <a:t> Ajax</a:t>
            </a:r>
          </a:p>
        </p:txBody>
      </p:sp>
      <p:cxnSp>
        <p:nvCxnSpPr>
          <p:cNvPr id="9" name="Straight Arrow Connector 8"/>
          <p:cNvCxnSpPr/>
          <p:nvPr/>
        </p:nvCxnSpPr>
        <p:spPr bwMode="gray">
          <a:xfrm flipV="1">
            <a:off x="3166881" y="4551235"/>
            <a:ext cx="798444" cy="652668"/>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2903430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b="1" baseline="0" noProof="0" dirty="0" smtClean="0">
                <a:latin typeface="Arial" pitchFamily="34" charset="0"/>
              </a:rPr>
              <a:t>Permet à des formulaires et des</a:t>
            </a:r>
            <a:r>
              <a:rPr lang="fr-FR" b="1" noProof="0" dirty="0" smtClean="0">
                <a:latin typeface="Arial" pitchFamily="34" charset="0"/>
              </a:rPr>
              <a:t> informations de s’afficher comme des fenêtres flottantes</a:t>
            </a:r>
            <a:endParaRPr lang="fr-FR" noProof="0" dirty="0" smtClean="0">
              <a:latin typeface="Arial" pitchFamily="34" charset="0"/>
            </a:endParaRPr>
          </a:p>
          <a:p>
            <a:pPr lvl="1"/>
            <a:r>
              <a:rPr lang="fr-FR" baseline="0" noProof="0" dirty="0" smtClean="0">
                <a:latin typeface="Arial" pitchFamily="34" charset="0"/>
              </a:rPr>
              <a:t>Avec une barre de titre et une</a:t>
            </a:r>
            <a:r>
              <a:rPr lang="fr-FR" noProof="0" dirty="0" smtClean="0">
                <a:latin typeface="Arial" pitchFamily="34" charset="0"/>
              </a:rPr>
              <a:t> icône de fermeture (</a:t>
            </a:r>
            <a:r>
              <a:rPr lang="fr-FR" sz="2000" dirty="0" smtClean="0"/>
              <a:t>×</a:t>
            </a:r>
            <a:r>
              <a:rPr lang="fr-FR" dirty="0" smtClean="0"/>
              <a:t>)</a:t>
            </a:r>
            <a:endParaRPr lang="fr-FR" baseline="0" noProof="0" dirty="0" smtClean="0">
              <a:latin typeface="Courier New" pitchFamily="49" charset="0"/>
              <a:cs typeface="Courier New" pitchFamily="49" charset="0"/>
            </a:endParaRPr>
          </a:p>
          <a:p>
            <a:pPr marR="0" lvl="0" rtl="0"/>
            <a:r>
              <a:rPr lang="fr-FR" noProof="0" dirty="0" smtClean="0">
                <a:latin typeface="Arial" pitchFamily="34" charset="0"/>
              </a:rPr>
              <a:t>Peut être utilisé en modal</a:t>
            </a:r>
          </a:p>
          <a:p>
            <a:pPr lvl="1"/>
            <a:r>
              <a:rPr lang="fr-FR" baseline="0" noProof="0" dirty="0" smtClean="0">
                <a:latin typeface="Arial" pitchFamily="34" charset="0"/>
              </a:rPr>
              <a:t>Obscurcit le reste de la </a:t>
            </a:r>
            <a:r>
              <a:rPr lang="fr-FR" noProof="0" dirty="0" smtClean="0">
                <a:latin typeface="Arial" pitchFamily="34" charset="0"/>
              </a:rPr>
              <a:t>page et empêche le focus sauf dans le dialogue</a:t>
            </a:r>
          </a:p>
          <a:p>
            <a:pPr lvl="1"/>
            <a:r>
              <a:rPr lang="fr-FR" baseline="0" noProof="0" dirty="0" smtClean="0">
                <a:latin typeface="Arial" pitchFamily="34" charset="0"/>
              </a:rPr>
              <a:t>Paramètre</a:t>
            </a:r>
            <a:r>
              <a:rPr lang="fr-FR" noProof="0" dirty="0" smtClean="0">
                <a:latin typeface="Arial" pitchFamily="34" charset="0"/>
              </a:rPr>
              <a:t> </a:t>
            </a:r>
            <a:r>
              <a:rPr lang="fr-FR" baseline="0" noProof="0" dirty="0" smtClean="0">
                <a:latin typeface="Courier New" pitchFamily="49" charset="0"/>
                <a:cs typeface="Courier New" pitchFamily="49" charset="0"/>
              </a:rPr>
              <a:t>modal</a:t>
            </a:r>
            <a:r>
              <a:rPr lang="fr-FR" baseline="0" noProof="0" dirty="0" smtClean="0">
                <a:latin typeface="Arial" pitchFamily="34" charset="0"/>
              </a:rPr>
              <a:t> à </a:t>
            </a:r>
            <a:r>
              <a:rPr lang="fr-FR" baseline="0" noProof="0" dirty="0" err="1" smtClean="0">
                <a:latin typeface="Courier New" pitchFamily="49" charset="0"/>
                <a:cs typeface="Courier New" pitchFamily="49" charset="0"/>
              </a:rPr>
              <a:t>true</a:t>
            </a:r>
            <a:r>
              <a:rPr lang="fr-FR" noProof="0" dirty="0" smtClean="0">
                <a:latin typeface="Arial" pitchFamily="34" charset="0"/>
              </a:rPr>
              <a:t> dans l’argument de littéral objet</a:t>
            </a:r>
          </a:p>
          <a:p>
            <a:pPr lvl="1"/>
            <a:r>
              <a:rPr lang="fr-FR" baseline="0" noProof="0" dirty="0" smtClean="0">
                <a:latin typeface="Arial" pitchFamily="34" charset="0"/>
              </a:rPr>
              <a:t>Les gestionnaires d’événements </a:t>
            </a:r>
            <a:r>
              <a:rPr lang="fr-FR" noProof="0" dirty="0" err="1" smtClean="0">
                <a:latin typeface="Courier New" pitchFamily="49" charset="0"/>
                <a:cs typeface="Courier New" pitchFamily="49" charset="0"/>
              </a:rPr>
              <a:t>Submit</a:t>
            </a:r>
            <a:r>
              <a:rPr lang="fr-FR" noProof="0" dirty="0" smtClean="0">
                <a:latin typeface="Arial" pitchFamily="34" charset="0"/>
              </a:rPr>
              <a:t> et </a:t>
            </a:r>
            <a:r>
              <a:rPr lang="fr-FR" noProof="0" dirty="0" smtClean="0">
                <a:latin typeface="Courier New" pitchFamily="49" charset="0"/>
                <a:cs typeface="Courier New" pitchFamily="49" charset="0"/>
              </a:rPr>
              <a:t>Cancel</a:t>
            </a:r>
            <a:r>
              <a:rPr lang="fr-FR" noProof="0" dirty="0" smtClean="0">
                <a:latin typeface="Arial" pitchFamily="34" charset="0"/>
              </a:rPr>
              <a:t> peuvent aussi</a:t>
            </a:r>
            <a:br>
              <a:rPr lang="fr-FR" noProof="0" dirty="0" smtClean="0">
                <a:latin typeface="Arial" pitchFamily="34" charset="0"/>
              </a:rPr>
            </a:br>
            <a:r>
              <a:rPr lang="fr-FR" noProof="0" dirty="0" smtClean="0">
                <a:latin typeface="Arial" pitchFamily="34" charset="0"/>
              </a:rPr>
              <a:t>être définis</a:t>
            </a:r>
          </a:p>
        </p:txBody>
      </p:sp>
      <p:sp>
        <p:nvSpPr>
          <p:cNvPr id="2" name="Title 1"/>
          <p:cNvSpPr>
            <a:spLocks noGrp="1"/>
          </p:cNvSpPr>
          <p:nvPr>
            <p:ph type="title"/>
          </p:nvPr>
        </p:nvSpPr>
        <p:spPr/>
        <p:txBody>
          <a:bodyPr/>
          <a:lstStyle/>
          <a:p>
            <a:pPr marR="0" rtl="0"/>
            <a:r>
              <a:rPr lang="fr-FR" b="1" baseline="0" noProof="0" smtClean="0">
                <a:latin typeface="Arial" pitchFamily="34" charset="0"/>
              </a:rPr>
              <a:t>Le widget dialogue</a:t>
            </a:r>
          </a:p>
        </p:txBody>
      </p:sp>
    </p:spTree>
    <p:custDataLst>
      <p:tags r:id="rId1"/>
    </p:custDataLst>
    <p:extLst>
      <p:ext uri="{BB962C8B-B14F-4D97-AF65-F5344CB8AC3E}">
        <p14:creationId xmlns:p14="http://schemas.microsoft.com/office/powerpoint/2010/main" val="2496879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latin typeface="Arial" pitchFamily="34" charset="0"/>
              </a:rPr>
              <a:t>Le widget dialogue : Exemple</a:t>
            </a:r>
            <a:endParaRPr lang="fr-FR" b="1" baseline="0" noProof="0" smtClean="0">
              <a:latin typeface="Arial" pitchFamily="34" charset="0"/>
            </a:endParaRPr>
          </a:p>
        </p:txBody>
      </p:sp>
      <p:sp>
        <p:nvSpPr>
          <p:cNvPr id="4" name="Rectangle 3"/>
          <p:cNvSpPr/>
          <p:nvPr/>
        </p:nvSpPr>
        <p:spPr bwMode="gray">
          <a:xfrm>
            <a:off x="2604052" y="914982"/>
            <a:ext cx="5377070" cy="4247317"/>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"#phoneDiv"</a:t>
            </a:r>
            <a:r>
              <a:rPr lang="en-GB" sz="1800" dirty="0" smtClean="0">
                <a:latin typeface="Courier New" pitchFamily="49" charset="0"/>
                <a:ea typeface="Calibri"/>
                <a:cs typeface="Courier New" pitchFamily="49" charset="0"/>
              </a:rPr>
              <a:t>).dialog({</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autoOpen: </a:t>
            </a:r>
            <a:r>
              <a:rPr lang="en-GB" sz="1800" dirty="0" smtClean="0">
                <a:solidFill>
                  <a:srgbClr val="0000FF"/>
                </a:solidFill>
                <a:latin typeface="Courier New" pitchFamily="49" charset="0"/>
                <a:ea typeface="Calibri"/>
                <a:cs typeface="Courier New" pitchFamily="49" charset="0"/>
              </a:rPr>
              <a:t>true</a:t>
            </a: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height: 260,</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width: 500,</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modal: </a:t>
            </a:r>
            <a:r>
              <a:rPr lang="en-GB" sz="1800" dirty="0" smtClean="0">
                <a:solidFill>
                  <a:srgbClr val="0000FF"/>
                </a:solidFill>
                <a:latin typeface="Courier New" pitchFamily="49" charset="0"/>
                <a:ea typeface="Calibri"/>
                <a:cs typeface="Courier New" pitchFamily="49" charset="0"/>
              </a:rPr>
              <a:t>true</a:t>
            </a: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resizable: </a:t>
            </a:r>
            <a:r>
              <a:rPr lang="en-GB" sz="1800" dirty="0" smtClean="0">
                <a:solidFill>
                  <a:srgbClr val="0000FF"/>
                </a:solidFill>
                <a:latin typeface="Courier New" pitchFamily="49" charset="0"/>
                <a:ea typeface="Calibri"/>
                <a:cs typeface="Courier New" pitchFamily="49" charset="0"/>
              </a:rPr>
              <a:t>false</a:t>
            </a: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buttons: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Submit: </a:t>
            </a:r>
            <a:r>
              <a:rPr lang="en-GB" sz="1800" dirty="0" smtClean="0">
                <a:solidFill>
                  <a:srgbClr val="0000FF"/>
                </a:solidFill>
                <a:latin typeface="Courier New" pitchFamily="49" charset="0"/>
                <a:ea typeface="Calibri"/>
                <a:cs typeface="Courier New" pitchFamily="49" charset="0"/>
              </a:rPr>
              <a:t>function</a:t>
            </a: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r>
              <a:rPr lang="en-GB" sz="1800" dirty="0" smtClean="0">
                <a:solidFill>
                  <a:srgbClr val="800000"/>
                </a:solidFill>
                <a:latin typeface="Courier New" pitchFamily="49" charset="0"/>
                <a:ea typeface="Calibri"/>
                <a:cs typeface="Courier New" pitchFamily="49" charset="0"/>
              </a:rPr>
              <a:t>'#phoneForm'</a:t>
            </a:r>
            <a:r>
              <a:rPr lang="en-GB" sz="1800" dirty="0" smtClean="0">
                <a:latin typeface="Courier New" pitchFamily="49" charset="0"/>
                <a:ea typeface="Calibri"/>
                <a:cs typeface="Courier New" pitchFamily="49" charset="0"/>
              </a:rPr>
              <a:t>).submit();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Cancel: </a:t>
            </a:r>
            <a:r>
              <a:rPr lang="en-GB" sz="1800" dirty="0" smtClean="0">
                <a:solidFill>
                  <a:srgbClr val="0000FF"/>
                </a:solidFill>
                <a:latin typeface="Courier New" pitchFamily="49" charset="0"/>
                <a:ea typeface="Calibri"/>
                <a:cs typeface="Courier New" pitchFamily="49" charset="0"/>
              </a:rPr>
              <a:t>function</a:t>
            </a: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this</a:t>
            </a:r>
            <a:r>
              <a:rPr lang="en-GB" sz="1800" dirty="0" smtClean="0">
                <a:latin typeface="Courier New" pitchFamily="49" charset="0"/>
                <a:ea typeface="Calibri"/>
                <a:cs typeface="Courier New" pitchFamily="49" charset="0"/>
              </a:rPr>
              <a:t>).dialog(</a:t>
            </a:r>
            <a:r>
              <a:rPr lang="en-GB" sz="1800" dirty="0" smtClean="0">
                <a:solidFill>
                  <a:srgbClr val="800000"/>
                </a:solidFill>
                <a:latin typeface="Courier New" pitchFamily="49" charset="0"/>
                <a:ea typeface="Calibri"/>
                <a:cs typeface="Courier New" pitchFamily="49" charset="0"/>
              </a:rPr>
              <a:t>'close'</a:t>
            </a: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cxnSp>
        <p:nvCxnSpPr>
          <p:cNvPr id="6" name="Straight Arrow Connector 5"/>
          <p:cNvCxnSpPr/>
          <p:nvPr/>
        </p:nvCxnSpPr>
        <p:spPr bwMode="gray">
          <a:xfrm flipV="1">
            <a:off x="2703442" y="3092745"/>
            <a:ext cx="798444" cy="652668"/>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cxnSp>
        <p:nvCxnSpPr>
          <p:cNvPr id="7" name="Straight Arrow Connector 6"/>
          <p:cNvCxnSpPr/>
          <p:nvPr/>
        </p:nvCxnSpPr>
        <p:spPr bwMode="gray">
          <a:xfrm flipV="1">
            <a:off x="2693504" y="3864683"/>
            <a:ext cx="824947" cy="49695"/>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5" name="Rectangular Callout 4"/>
          <p:cNvSpPr/>
          <p:nvPr/>
        </p:nvSpPr>
        <p:spPr bwMode="gray">
          <a:xfrm>
            <a:off x="347869" y="3315977"/>
            <a:ext cx="2554356" cy="1200329"/>
          </a:xfrm>
          <a:prstGeom prst="wedgeRectCallout">
            <a:avLst>
              <a:gd name="adj1" fmla="val -19790"/>
              <a:gd name="adj2" fmla="val 41409"/>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mn-lt"/>
                <a:cs typeface="Courier New" pitchFamily="49" charset="0"/>
              </a:rPr>
              <a:t>Les boutons définis ici sont ajoutés automatiquement au dialogue</a:t>
            </a:r>
          </a:p>
        </p:txBody>
      </p:sp>
      <p:cxnSp>
        <p:nvCxnSpPr>
          <p:cNvPr id="11" name="Straight Arrow Connector 10"/>
          <p:cNvCxnSpPr/>
          <p:nvPr/>
        </p:nvCxnSpPr>
        <p:spPr bwMode="gray">
          <a:xfrm flipV="1">
            <a:off x="2289313" y="2218101"/>
            <a:ext cx="824947" cy="49695"/>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10" name="Rectangular Callout 9"/>
          <p:cNvSpPr/>
          <p:nvPr/>
        </p:nvSpPr>
        <p:spPr bwMode="gray">
          <a:xfrm>
            <a:off x="331303" y="1639577"/>
            <a:ext cx="2411896" cy="1477328"/>
          </a:xfrm>
          <a:prstGeom prst="wedgeRectCallout">
            <a:avLst>
              <a:gd name="adj1" fmla="val -20833"/>
              <a:gd name="adj2" fmla="val 46217"/>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dirty="0" smtClean="0">
                <a:latin typeface="+mn-lt"/>
                <a:cs typeface="Courier New" pitchFamily="49" charset="0"/>
              </a:rPr>
              <a:t>Les utilisateurs ne peuvent pas cliquer sur la page tant que le dialogue n’est pas fermé</a:t>
            </a:r>
          </a:p>
        </p:txBody>
      </p:sp>
      <p:sp>
        <p:nvSpPr>
          <p:cNvPr id="12" name="Rectangular Callout 11"/>
          <p:cNvSpPr/>
          <p:nvPr/>
        </p:nvSpPr>
        <p:spPr bwMode="gray">
          <a:xfrm>
            <a:off x="6109250" y="887516"/>
            <a:ext cx="2519361" cy="646331"/>
          </a:xfrm>
          <a:prstGeom prst="wedgeRectCallout">
            <a:avLst>
              <a:gd name="adj1" fmla="val -20833"/>
              <a:gd name="adj2" fmla="val 4415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mn-lt"/>
                <a:cs typeface="Courier New" pitchFamily="49" charset="0"/>
              </a:rPr>
              <a:t>Le dialogue s’ouvrira automatiquement</a:t>
            </a:r>
          </a:p>
        </p:txBody>
      </p:sp>
      <p:cxnSp>
        <p:nvCxnSpPr>
          <p:cNvPr id="13" name="Straight Arrow Connector 12"/>
          <p:cNvCxnSpPr>
            <a:stCxn id="12" idx="1"/>
          </p:cNvCxnSpPr>
          <p:nvPr/>
        </p:nvCxnSpPr>
        <p:spPr bwMode="gray">
          <a:xfrm rot="10800000" flipV="1">
            <a:off x="5294248" y="1210682"/>
            <a:ext cx="815003" cy="136100"/>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19" name="Rectangular Callout 18"/>
          <p:cNvSpPr/>
          <p:nvPr/>
        </p:nvSpPr>
        <p:spPr bwMode="gray">
          <a:xfrm>
            <a:off x="4000573" y="4780343"/>
            <a:ext cx="4056034" cy="646331"/>
          </a:xfrm>
          <a:prstGeom prst="wedgeRectCallout">
            <a:avLst>
              <a:gd name="adj1" fmla="val -20504"/>
              <a:gd name="adj2" fmla="val 43332"/>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Courier New" pitchFamily="49" charset="0"/>
                <a:cs typeface="Courier New" pitchFamily="49" charset="0"/>
              </a:rPr>
              <a:t>.dialog()</a:t>
            </a:r>
            <a:r>
              <a:rPr lang="fr-FR" sz="1800" smtClean="0">
                <a:latin typeface="+mn-lt"/>
                <a:cs typeface="Courier New" pitchFamily="49" charset="0"/>
              </a:rPr>
              <a:t> accepte</a:t>
            </a:r>
            <a:r>
              <a:rPr lang="fr-FR" sz="1800" smtClean="0">
                <a:latin typeface="Courier New" pitchFamily="49" charset="0"/>
                <a:cs typeface="Courier New" pitchFamily="49" charset="0"/>
              </a:rPr>
              <a:t>'open'</a:t>
            </a:r>
            <a:r>
              <a:rPr lang="fr-FR" sz="1800" smtClean="0">
                <a:latin typeface="+mn-lt"/>
                <a:cs typeface="Courier New" pitchFamily="49" charset="0"/>
              </a:rPr>
              <a:t> et</a:t>
            </a:r>
            <a:r>
              <a:rPr lang="fr-FR" sz="1800" smtClean="0">
                <a:latin typeface="Courier New" pitchFamily="49" charset="0"/>
                <a:cs typeface="Courier New" pitchFamily="49" charset="0"/>
              </a:rPr>
              <a:t>'close'</a:t>
            </a:r>
            <a:r>
              <a:rPr lang="fr-FR" sz="1800" smtClean="0">
                <a:latin typeface="+mn-lt"/>
                <a:cs typeface="Courier New" pitchFamily="49" charset="0"/>
              </a:rPr>
              <a:t> ainsi que le littéral objet</a:t>
            </a:r>
          </a:p>
        </p:txBody>
      </p:sp>
      <p:cxnSp>
        <p:nvCxnSpPr>
          <p:cNvPr id="20" name="Straight Arrow Connector 19"/>
          <p:cNvCxnSpPr/>
          <p:nvPr/>
        </p:nvCxnSpPr>
        <p:spPr bwMode="gray">
          <a:xfrm rot="5400000" flipH="1" flipV="1">
            <a:off x="6637682" y="4396427"/>
            <a:ext cx="424068" cy="321365"/>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2115397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latin typeface="Arial" pitchFamily="34" charset="0"/>
              </a:rPr>
              <a:t>Le widget dialogue : Exemple (suite)</a:t>
            </a:r>
            <a:endParaRPr lang="fr-FR" noProof="0"/>
          </a:p>
        </p:txBody>
      </p:sp>
      <p:pic>
        <p:nvPicPr>
          <p:cNvPr id="4" name="Picture 3" descr="dialog.tiff"/>
          <p:cNvPicPr>
            <a:picLocks noChangeAspect="1"/>
          </p:cNvPicPr>
          <p:nvPr/>
        </p:nvPicPr>
        <p:blipFill>
          <a:blip r:embed="rId4" cstate="print"/>
          <a:stretch>
            <a:fillRect/>
          </a:stretch>
        </p:blipFill>
        <p:spPr>
          <a:xfrm>
            <a:off x="1666334" y="1108730"/>
            <a:ext cx="6829425" cy="4362450"/>
          </a:xfrm>
          <a:prstGeom prst="rect">
            <a:avLst/>
          </a:prstGeom>
          <a:ln>
            <a:solidFill>
              <a:schemeClr val="tx1"/>
            </a:solidFill>
          </a:ln>
        </p:spPr>
      </p:pic>
    </p:spTree>
    <p:custDataLst>
      <p:tags r:id="rId1"/>
    </p:custDataLst>
    <p:extLst>
      <p:ext uri="{BB962C8B-B14F-4D97-AF65-F5344CB8AC3E}">
        <p14:creationId xmlns:p14="http://schemas.microsoft.com/office/powerpoint/2010/main" val="365091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1800" b="1" baseline="0" noProof="0" dirty="0" smtClean="0">
                <a:latin typeface="Arial" pitchFamily="34" charset="0"/>
              </a:rPr>
              <a:t>Fournit une </a:t>
            </a:r>
            <a:r>
              <a:rPr lang="fr-FR" sz="1800" b="1" noProof="0" dirty="0" smtClean="0">
                <a:latin typeface="Arial" pitchFamily="34" charset="0"/>
              </a:rPr>
              <a:t>interface visuelle pour sélectionner une date</a:t>
            </a:r>
          </a:p>
          <a:p>
            <a:pPr lvl="1"/>
            <a:r>
              <a:rPr lang="fr-FR" sz="1600" baseline="0" noProof="0" dirty="0" smtClean="0">
                <a:latin typeface="Arial" pitchFamily="34" charset="0"/>
              </a:rPr>
              <a:t>Plutôt que de la saisir</a:t>
            </a:r>
            <a:endParaRPr lang="fr-FR" sz="1600" noProof="0" dirty="0" smtClean="0">
              <a:latin typeface="Arial" pitchFamily="34" charset="0"/>
            </a:endParaRPr>
          </a:p>
          <a:p>
            <a:r>
              <a:rPr lang="fr-FR" sz="1800" baseline="0" noProof="0" dirty="0" smtClean="0">
                <a:latin typeface="Arial" pitchFamily="34" charset="0"/>
              </a:rPr>
              <a:t>Personnalisable à souhait</a:t>
            </a:r>
          </a:p>
          <a:p>
            <a:pPr lvl="1"/>
            <a:r>
              <a:rPr lang="fr-FR" sz="1600" noProof="0" dirty="0" smtClean="0">
                <a:latin typeface="Arial" pitchFamily="34" charset="0"/>
              </a:rPr>
              <a:t>Peut être localisé dans différentes langues</a:t>
            </a:r>
          </a:p>
          <a:p>
            <a:pPr lvl="1"/>
            <a:r>
              <a:rPr lang="fr-FR" sz="1600" baseline="0" noProof="0" dirty="0" smtClean="0">
                <a:latin typeface="Arial" pitchFamily="34" charset="0"/>
              </a:rPr>
              <a:t>Permet de </a:t>
            </a:r>
            <a:r>
              <a:rPr lang="fr-FR" sz="1600" noProof="0" dirty="0" smtClean="0">
                <a:latin typeface="Arial" pitchFamily="34" charset="0"/>
              </a:rPr>
              <a:t>donner différents formats aux dates</a:t>
            </a:r>
          </a:p>
          <a:p>
            <a:pPr lvl="1"/>
            <a:r>
              <a:rPr lang="fr-FR" sz="1600" baseline="0" noProof="0" dirty="0" smtClean="0">
                <a:latin typeface="Arial" pitchFamily="34" charset="0"/>
              </a:rPr>
              <a:t>Menus </a:t>
            </a:r>
            <a:r>
              <a:rPr lang="fr-FR" sz="1600" noProof="0" dirty="0" smtClean="0">
                <a:latin typeface="Arial" pitchFamily="34" charset="0"/>
              </a:rPr>
              <a:t>déroulants de mois et d’année optionnel pour sélection rapide</a:t>
            </a:r>
            <a:endParaRPr lang="fr-FR" sz="1600" baseline="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dirty="0" smtClean="0">
                <a:latin typeface="Arial" pitchFamily="34" charset="0"/>
              </a:rPr>
              <a:t>Le widget de choix de dates</a:t>
            </a:r>
          </a:p>
        </p:txBody>
      </p:sp>
      <p:sp>
        <p:nvSpPr>
          <p:cNvPr id="4" name="Rectangle 3"/>
          <p:cNvSpPr/>
          <p:nvPr/>
        </p:nvSpPr>
        <p:spPr bwMode="gray">
          <a:xfrm>
            <a:off x="1126606" y="3559191"/>
            <a:ext cx="6902375" cy="41088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nSpc>
                <a:spcPct val="115000"/>
              </a:lnSpc>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‘#date'</a:t>
            </a:r>
            <a:r>
              <a:rPr lang="en-GB" sz="1800" dirty="0" smtClean="0">
                <a:latin typeface="Courier New" pitchFamily="49" charset="0"/>
                <a:ea typeface="Calibri"/>
                <a:cs typeface="Courier New" pitchFamily="49" charset="0"/>
              </a:rPr>
              <a:t>).datepicker({ dateFormat: </a:t>
            </a:r>
            <a:r>
              <a:rPr lang="en-GB" sz="1800" dirty="0" smtClean="0">
                <a:solidFill>
                  <a:srgbClr val="800000"/>
                </a:solidFill>
                <a:latin typeface="Courier New" pitchFamily="49" charset="0"/>
                <a:ea typeface="Calibri"/>
                <a:cs typeface="Courier New" pitchFamily="49" charset="0"/>
              </a:rPr>
              <a:t>'d MM, yy'</a:t>
            </a:r>
            <a:r>
              <a:rPr lang="en-GB" sz="18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pic>
        <p:nvPicPr>
          <p:cNvPr id="5" name="Picture 4" descr="date.tiff"/>
          <p:cNvPicPr>
            <a:picLocks noChangeAspect="1"/>
          </p:cNvPicPr>
          <p:nvPr/>
        </p:nvPicPr>
        <p:blipFill>
          <a:blip r:embed="rId4" cstate="print"/>
          <a:stretch>
            <a:fillRect/>
          </a:stretch>
        </p:blipFill>
        <p:spPr bwMode="gray">
          <a:xfrm>
            <a:off x="4242732" y="4134889"/>
            <a:ext cx="2578998" cy="2136884"/>
          </a:xfrm>
          <a:prstGeom prst="rect">
            <a:avLst/>
          </a:prstGeom>
          <a:ln>
            <a:solidFill>
              <a:schemeClr val="tx1"/>
            </a:solidFill>
          </a:ln>
        </p:spPr>
      </p:pic>
      <p:cxnSp>
        <p:nvCxnSpPr>
          <p:cNvPr id="6" name="Straight Arrow Connector 5"/>
          <p:cNvCxnSpPr/>
          <p:nvPr/>
        </p:nvCxnSpPr>
        <p:spPr bwMode="gray">
          <a:xfrm flipV="1">
            <a:off x="3571633" y="4431613"/>
            <a:ext cx="1113182" cy="397566"/>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7" name="Rectangular Callout 6"/>
          <p:cNvSpPr/>
          <p:nvPr/>
        </p:nvSpPr>
        <p:spPr bwMode="gray">
          <a:xfrm>
            <a:off x="1259128" y="4393117"/>
            <a:ext cx="2302565" cy="923330"/>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mn-lt"/>
                <a:cs typeface="Courier New" pitchFamily="49" charset="0"/>
              </a:rPr>
              <a:t>Un </a:t>
            </a:r>
            <a:r>
              <a:rPr lang="en-US" sz="1800" dirty="0" err="1" smtClean="0">
                <a:latin typeface="+mn-lt"/>
                <a:cs typeface="Courier New" pitchFamily="49" charset="0"/>
              </a:rPr>
              <a:t>clic</a:t>
            </a:r>
            <a:r>
              <a:rPr lang="en-US" sz="1800" dirty="0" smtClean="0">
                <a:latin typeface="+mn-lt"/>
                <a:cs typeface="Courier New" pitchFamily="49" charset="0"/>
              </a:rPr>
              <a:t> </a:t>
            </a:r>
            <a:r>
              <a:rPr lang="en-US" sz="1800" dirty="0" err="1" smtClean="0">
                <a:latin typeface="+mn-lt"/>
                <a:cs typeface="Courier New" pitchFamily="49" charset="0"/>
              </a:rPr>
              <a:t>dans</a:t>
            </a:r>
            <a:r>
              <a:rPr lang="en-US" sz="1800" dirty="0" smtClean="0">
                <a:latin typeface="+mn-lt"/>
                <a:cs typeface="Courier New" pitchFamily="49" charset="0"/>
              </a:rPr>
              <a:t> le cartouche fait </a:t>
            </a:r>
            <a:r>
              <a:rPr lang="en-US" sz="1800" dirty="0" err="1" smtClean="0">
                <a:latin typeface="+mn-lt"/>
                <a:cs typeface="Courier New" pitchFamily="49" charset="0"/>
              </a:rPr>
              <a:t>apparaître</a:t>
            </a:r>
            <a:r>
              <a:rPr lang="en-US" sz="1800" dirty="0" smtClean="0">
                <a:latin typeface="+mn-lt"/>
                <a:cs typeface="Courier New" pitchFamily="49" charset="0"/>
              </a:rPr>
              <a:t> le widget</a:t>
            </a:r>
          </a:p>
        </p:txBody>
      </p:sp>
    </p:spTree>
    <p:custDataLst>
      <p:tags r:id="rId1"/>
    </p:custDataLst>
    <p:extLst>
      <p:ext uri="{BB962C8B-B14F-4D97-AF65-F5344CB8AC3E}">
        <p14:creationId xmlns:p14="http://schemas.microsoft.com/office/powerpoint/2010/main" val="218129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000" b="1" baseline="0" noProof="0" dirty="0" smtClean="0">
                <a:latin typeface="Arial" pitchFamily="34" charset="0"/>
              </a:rPr>
              <a:t>Fournit une fonctionnalit</a:t>
            </a:r>
            <a:r>
              <a:rPr lang="fr-FR" sz="2000" noProof="0" dirty="0" smtClean="0">
                <a:latin typeface="Arial" pitchFamily="34" charset="0"/>
              </a:rPr>
              <a:t>é de suggestion automatique</a:t>
            </a:r>
            <a:endParaRPr lang="fr-FR" sz="2000" b="1" noProof="0" dirty="0" smtClean="0">
              <a:latin typeface="Arial" pitchFamily="34" charset="0"/>
            </a:endParaRPr>
          </a:p>
          <a:p>
            <a:pPr lvl="1"/>
            <a:r>
              <a:rPr lang="fr-FR" sz="1800" baseline="0" noProof="0" dirty="0" smtClean="0">
                <a:latin typeface="Arial" pitchFamily="34" charset="0"/>
              </a:rPr>
              <a:t>La saisie dans un cartouche</a:t>
            </a:r>
            <a:r>
              <a:rPr lang="fr-FR" sz="1800" noProof="0" dirty="0" smtClean="0">
                <a:latin typeface="Arial" pitchFamily="34" charset="0"/>
              </a:rPr>
              <a:t> affiche une liste de suggestions</a:t>
            </a:r>
            <a:endParaRPr lang="fr-FR" sz="1800" baseline="0" noProof="0" dirty="0" smtClean="0">
              <a:latin typeface="Arial" pitchFamily="34" charset="0"/>
            </a:endParaRPr>
          </a:p>
          <a:p>
            <a:pPr marR="0" lvl="0" rtl="0"/>
            <a:r>
              <a:rPr lang="fr-FR" sz="2000" noProof="0" dirty="0" smtClean="0">
                <a:latin typeface="Arial" pitchFamily="34" charset="0"/>
              </a:rPr>
              <a:t>Peut être utilisé avec des données locales </a:t>
            </a:r>
            <a:r>
              <a:rPr lang="fr-FR" sz="2000" b="1" noProof="0" dirty="0" smtClean="0">
                <a:latin typeface="Arial" pitchFamily="34" charset="0"/>
              </a:rPr>
              <a:t>ou </a:t>
            </a:r>
            <a:r>
              <a:rPr lang="fr-FR" sz="2000" b="1" i="1" noProof="0" dirty="0" smtClean="0">
                <a:latin typeface="Arial" pitchFamily="34" charset="0"/>
              </a:rPr>
              <a:t>via</a:t>
            </a:r>
            <a:r>
              <a:rPr lang="fr-FR" sz="2000" b="1" noProof="0" dirty="0" smtClean="0">
                <a:latin typeface="Arial" pitchFamily="34" charset="0"/>
              </a:rPr>
              <a:t> Ajax</a:t>
            </a:r>
            <a:endParaRPr lang="fr-FR" sz="2000" b="1" baseline="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Le widget d’auto-complétion</a:t>
            </a:r>
          </a:p>
        </p:txBody>
      </p:sp>
      <p:pic>
        <p:nvPicPr>
          <p:cNvPr id="4" name="Picture 3" descr="auto.tiff"/>
          <p:cNvPicPr>
            <a:picLocks noChangeAspect="1"/>
          </p:cNvPicPr>
          <p:nvPr/>
        </p:nvPicPr>
        <p:blipFill>
          <a:blip r:embed="rId4" cstate="print"/>
          <a:stretch>
            <a:fillRect/>
          </a:stretch>
        </p:blipFill>
        <p:spPr>
          <a:xfrm>
            <a:off x="1261220" y="3057390"/>
            <a:ext cx="3543300" cy="2505075"/>
          </a:xfrm>
          <a:prstGeom prst="rect">
            <a:avLst/>
          </a:prstGeom>
          <a:ln>
            <a:solidFill>
              <a:schemeClr val="tx1"/>
            </a:solidFill>
          </a:ln>
        </p:spPr>
      </p:pic>
      <p:cxnSp>
        <p:nvCxnSpPr>
          <p:cNvPr id="5" name="Straight Arrow Connector 4"/>
          <p:cNvCxnSpPr/>
          <p:nvPr/>
        </p:nvCxnSpPr>
        <p:spPr bwMode="gray">
          <a:xfrm rot="10800000" flipV="1">
            <a:off x="3659035" y="3882545"/>
            <a:ext cx="1401418" cy="198782"/>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6" name="Rectangular Callout 5"/>
          <p:cNvSpPr/>
          <p:nvPr/>
        </p:nvSpPr>
        <p:spPr bwMode="gray">
          <a:xfrm>
            <a:off x="5068080" y="3524455"/>
            <a:ext cx="2958595" cy="646331"/>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mn-lt"/>
                <a:cs typeface="Courier New" pitchFamily="49" charset="0"/>
              </a:rPr>
              <a:t>Le </a:t>
            </a:r>
            <a:r>
              <a:rPr lang="en-US" sz="1800" dirty="0" err="1" smtClean="0">
                <a:latin typeface="+mn-lt"/>
                <a:cs typeface="Courier New" pitchFamily="49" charset="0"/>
              </a:rPr>
              <a:t>clic</a:t>
            </a:r>
            <a:r>
              <a:rPr lang="en-US" sz="1800" dirty="0" smtClean="0">
                <a:latin typeface="+mn-lt"/>
                <a:cs typeface="Courier New" pitchFamily="49" charset="0"/>
              </a:rPr>
              <a:t> </a:t>
            </a:r>
            <a:r>
              <a:rPr lang="en-US" sz="1800" dirty="0" err="1" smtClean="0">
                <a:latin typeface="+mn-lt"/>
                <a:cs typeface="Courier New" pitchFamily="49" charset="0"/>
              </a:rPr>
              <a:t>sur</a:t>
            </a:r>
            <a:r>
              <a:rPr lang="en-US" sz="1800" dirty="0" smtClean="0">
                <a:latin typeface="+mn-lt"/>
                <a:cs typeface="Courier New" pitchFamily="49" charset="0"/>
              </a:rPr>
              <a:t> un </a:t>
            </a:r>
            <a:r>
              <a:rPr lang="en-US" sz="1800" dirty="0" err="1" smtClean="0">
                <a:latin typeface="+mn-lt"/>
                <a:cs typeface="Courier New" pitchFamily="49" charset="0"/>
              </a:rPr>
              <a:t>élément</a:t>
            </a:r>
            <a:r>
              <a:rPr lang="en-US" sz="1800" dirty="0" smtClean="0">
                <a:latin typeface="+mn-lt"/>
                <a:cs typeface="Courier New" pitchFamily="49" charset="0"/>
              </a:rPr>
              <a:t> </a:t>
            </a:r>
            <a:r>
              <a:rPr lang="en-US" sz="1800" dirty="0" err="1" smtClean="0">
                <a:latin typeface="+mn-lt"/>
                <a:cs typeface="Courier New" pitchFamily="49" charset="0"/>
              </a:rPr>
              <a:t>l’insère</a:t>
            </a:r>
            <a:r>
              <a:rPr lang="en-US" sz="1800" dirty="0" smtClean="0">
                <a:latin typeface="+mn-lt"/>
                <a:cs typeface="Courier New" pitchFamily="49" charset="0"/>
              </a:rPr>
              <a:t> </a:t>
            </a:r>
            <a:r>
              <a:rPr lang="en-US" sz="1800" dirty="0" err="1" smtClean="0">
                <a:latin typeface="+mn-lt"/>
                <a:cs typeface="Courier New" pitchFamily="49" charset="0"/>
              </a:rPr>
              <a:t>dans</a:t>
            </a:r>
            <a:r>
              <a:rPr lang="en-US" sz="1800" dirty="0" smtClean="0">
                <a:latin typeface="+mn-lt"/>
                <a:cs typeface="Courier New" pitchFamily="49" charset="0"/>
              </a:rPr>
              <a:t> le cartouche</a:t>
            </a:r>
          </a:p>
        </p:txBody>
      </p:sp>
    </p:spTree>
    <p:custDataLst>
      <p:tags r:id="rId1"/>
    </p:custDataLst>
    <p:extLst>
      <p:ext uri="{BB962C8B-B14F-4D97-AF65-F5344CB8AC3E}">
        <p14:creationId xmlns:p14="http://schemas.microsoft.com/office/powerpoint/2010/main" val="1865182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000" noProof="0" dirty="0" smtClean="0">
                <a:latin typeface="Arial" pitchFamily="34" charset="0"/>
              </a:rPr>
              <a:t>Pour les données locales, paramétrez </a:t>
            </a:r>
            <a:r>
              <a:rPr lang="fr-FR" sz="2000" noProof="0" dirty="0" smtClean="0">
                <a:latin typeface="Courier New" pitchFamily="49" charset="0"/>
                <a:cs typeface="Courier New" pitchFamily="49" charset="0"/>
              </a:rPr>
              <a:t>source</a:t>
            </a:r>
            <a:r>
              <a:rPr lang="fr-FR" sz="2000" noProof="0" dirty="0" smtClean="0">
                <a:latin typeface="Arial" pitchFamily="34" charset="0"/>
              </a:rPr>
              <a:t> comme un tableau dans </a:t>
            </a:r>
            <a:r>
              <a:rPr lang="fr-FR" sz="2000" noProof="0" dirty="0" smtClean="0">
                <a:latin typeface="Courier New" pitchFamily="49" charset="0"/>
                <a:cs typeface="Courier New" pitchFamily="49" charset="0"/>
              </a:rPr>
              <a:t>.</a:t>
            </a:r>
            <a:r>
              <a:rPr lang="fr-FR" sz="2000" noProof="0" dirty="0" err="1" smtClean="0">
                <a:latin typeface="Courier New" pitchFamily="49" charset="0"/>
                <a:cs typeface="Courier New" pitchFamily="49" charset="0"/>
              </a:rPr>
              <a:t>autocomplete</a:t>
            </a:r>
            <a:r>
              <a:rPr lang="fr-FR" sz="2000" noProof="0" dirty="0" smtClean="0">
                <a:latin typeface="Courier New" pitchFamily="49" charset="0"/>
                <a:cs typeface="Courier New" pitchFamily="49" charset="0"/>
              </a:rPr>
              <a:t>()</a:t>
            </a:r>
          </a:p>
          <a:p>
            <a:pPr marR="0" lvl="0" rtl="0"/>
            <a:endParaRPr lang="fr-FR" sz="2000" noProof="0" dirty="0" smtClean="0">
              <a:latin typeface="Arial" pitchFamily="34" charset="0"/>
            </a:endParaRPr>
          </a:p>
          <a:p>
            <a:pPr marR="0" lvl="0" rtl="0"/>
            <a:endParaRPr lang="fr-FR" sz="2000" noProof="0" dirty="0" smtClean="0">
              <a:latin typeface="Arial" pitchFamily="34" charset="0"/>
            </a:endParaRPr>
          </a:p>
          <a:p>
            <a:pPr marR="0" lvl="0" rtl="0">
              <a:buNone/>
            </a:pPr>
            <a:endParaRPr lang="fr-FR" sz="2000" noProof="0" dirty="0" smtClean="0">
              <a:latin typeface="Arial" pitchFamily="34" charset="0"/>
            </a:endParaRPr>
          </a:p>
          <a:p>
            <a:pPr marR="0" lvl="0" rtl="0"/>
            <a:r>
              <a:rPr lang="fr-FR" sz="2000" noProof="0" dirty="0" smtClean="0">
                <a:latin typeface="Arial" pitchFamily="34" charset="0"/>
              </a:rPr>
              <a:t>Pour les sources distantes, paramétrez la source sur l’URL de service</a:t>
            </a:r>
          </a:p>
          <a:p>
            <a:pPr lvl="1"/>
            <a:r>
              <a:rPr lang="fr-FR" sz="1800" noProof="0" dirty="0" smtClean="0">
                <a:latin typeface="Arial" pitchFamily="34" charset="0"/>
              </a:rPr>
              <a:t>Le service doit prendre en charge le comportement par défaut du widget</a:t>
            </a:r>
          </a:p>
          <a:p>
            <a:pPr lvl="2"/>
            <a:r>
              <a:rPr lang="fr-FR" sz="1600" baseline="0" noProof="0" dirty="0" smtClean="0">
                <a:latin typeface="Arial" pitchFamily="34" charset="0"/>
              </a:rPr>
              <a:t>Le comportement par défaut peut être redéfini</a:t>
            </a:r>
          </a:p>
          <a:p>
            <a:pPr marR="0" lvl="0" rtl="0"/>
            <a:endParaRPr lang="fr-FR" sz="2000" noProof="0" dirty="0" smtClean="0">
              <a:latin typeface="Arial" pitchFamily="34" charset="0"/>
            </a:endParaRPr>
          </a:p>
          <a:p>
            <a:pPr marR="0" lvl="0" rtl="0"/>
            <a:endParaRPr lang="fr-FR" sz="2000" b="1" baseline="0" noProof="0" dirty="0" smtClean="0">
              <a:latin typeface="Arial" pitchFamily="34" charset="0"/>
            </a:endParaRPr>
          </a:p>
          <a:p>
            <a:pPr marR="0" lvl="0" rtl="0"/>
            <a:endParaRPr lang="fr-FR" sz="2000" b="1" baseline="0" noProof="0" dirty="0" smtClean="0">
              <a:latin typeface="Arial" pitchFamily="34" charset="0"/>
            </a:endParaRPr>
          </a:p>
        </p:txBody>
      </p:sp>
      <p:sp>
        <p:nvSpPr>
          <p:cNvPr id="2" name="Title 1"/>
          <p:cNvSpPr>
            <a:spLocks noGrp="1"/>
          </p:cNvSpPr>
          <p:nvPr>
            <p:ph type="title"/>
          </p:nvPr>
        </p:nvSpPr>
        <p:spPr/>
        <p:txBody>
          <a:bodyPr/>
          <a:lstStyle/>
          <a:p>
            <a:r>
              <a:rPr lang="fr-FR" noProof="0" smtClean="0">
                <a:latin typeface="Arial" pitchFamily="34" charset="0"/>
              </a:rPr>
              <a:t>Le widget d’auto-complétion (suite)</a:t>
            </a:r>
            <a:endParaRPr lang="fr-FR" b="1" baseline="0" noProof="0" smtClean="0">
              <a:latin typeface="Arial" pitchFamily="34" charset="0"/>
            </a:endParaRPr>
          </a:p>
        </p:txBody>
      </p:sp>
      <p:sp>
        <p:nvSpPr>
          <p:cNvPr id="4" name="Rectangle 3"/>
          <p:cNvSpPr/>
          <p:nvPr/>
        </p:nvSpPr>
        <p:spPr bwMode="gray">
          <a:xfrm>
            <a:off x="737808" y="2132856"/>
            <a:ext cx="8001000" cy="1047979"/>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nSpc>
                <a:spcPct val="115000"/>
              </a:lnSpc>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"#autoCompleteTextBox"</a:t>
            </a:r>
            <a:r>
              <a:rPr lang="en-GB" sz="1800" dirty="0" smtClean="0">
                <a:latin typeface="Courier New" pitchFamily="49" charset="0"/>
                <a:ea typeface="Calibri"/>
                <a:cs typeface="Courier New" pitchFamily="49" charset="0"/>
              </a:rPr>
              <a:t>).autocomplete({</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    source: [</a:t>
            </a:r>
            <a:r>
              <a:rPr lang="en-GB" sz="1800" dirty="0" smtClean="0">
                <a:solidFill>
                  <a:srgbClr val="800000"/>
                </a:solidFill>
                <a:latin typeface="Courier New" pitchFamily="49" charset="0"/>
                <a:ea typeface="Calibri"/>
                <a:cs typeface="Courier New" pitchFamily="49" charset="0"/>
              </a:rPr>
              <a:t>"Afghanistan"</a:t>
            </a:r>
            <a:r>
              <a:rPr lang="en-GB" sz="1800" dirty="0" smtClean="0">
                <a:latin typeface="Courier New" pitchFamily="49" charset="0"/>
                <a:ea typeface="Calibri"/>
                <a:cs typeface="Courier New" pitchFamily="49" charset="0"/>
              </a:rPr>
              <a:t>, </a:t>
            </a:r>
            <a:r>
              <a:rPr lang="en-GB" sz="1800" dirty="0" smtClean="0">
                <a:solidFill>
                  <a:srgbClr val="800000"/>
                </a:solidFill>
                <a:latin typeface="Courier New" pitchFamily="49" charset="0"/>
                <a:ea typeface="Calibri"/>
                <a:cs typeface="Courier New" pitchFamily="49" charset="0"/>
              </a:rPr>
              <a:t>...</a:t>
            </a:r>
            <a:r>
              <a:rPr lang="en-GB" sz="1800" dirty="0" smtClean="0">
                <a:latin typeface="Courier New" pitchFamily="49" charset="0"/>
                <a:ea typeface="Calibri"/>
                <a:cs typeface="Courier New" pitchFamily="49" charset="0"/>
              </a:rPr>
              <a:t> </a:t>
            </a:r>
            <a:r>
              <a:rPr lang="en-GB" sz="1800" dirty="0" smtClean="0">
                <a:solidFill>
                  <a:srgbClr val="800000"/>
                </a:solidFill>
                <a:latin typeface="Courier New" pitchFamily="49" charset="0"/>
                <a:ea typeface="Calibri"/>
                <a:cs typeface="Courier New" pitchFamily="49" charset="0"/>
              </a:rPr>
              <a:t>"Zimbabwe"</a:t>
            </a: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sp>
        <p:nvSpPr>
          <p:cNvPr id="5" name="Rectangle 4"/>
          <p:cNvSpPr/>
          <p:nvPr/>
        </p:nvSpPr>
        <p:spPr bwMode="gray">
          <a:xfrm>
            <a:off x="921677" y="4437112"/>
            <a:ext cx="5970103" cy="1047979"/>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nSpc>
                <a:spcPct val="115000"/>
              </a:lnSpc>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"#autoCompleteTextBox"</a:t>
            </a:r>
            <a:r>
              <a:rPr lang="en-GB" sz="1800" dirty="0" smtClean="0">
                <a:latin typeface="Courier New" pitchFamily="49" charset="0"/>
                <a:ea typeface="Calibri"/>
                <a:cs typeface="Courier New" pitchFamily="49" charset="0"/>
              </a:rPr>
              <a:t>).autocomplete({</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    source: </a:t>
            </a:r>
            <a:r>
              <a:rPr lang="en-GB" sz="1800" dirty="0" smtClean="0">
                <a:solidFill>
                  <a:srgbClr val="800000"/>
                </a:solidFill>
                <a:latin typeface="Courier New" pitchFamily="49" charset="0"/>
                <a:ea typeface="Calibri"/>
                <a:cs typeface="Courier New" pitchFamily="49" charset="0"/>
              </a:rPr>
              <a:t>"countries.php"</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spTree>
    <p:custDataLst>
      <p:tags r:id="rId1"/>
    </p:custDataLst>
    <p:extLst>
      <p:ext uri="{BB962C8B-B14F-4D97-AF65-F5344CB8AC3E}">
        <p14:creationId xmlns:p14="http://schemas.microsoft.com/office/powerpoint/2010/main" val="358767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000" noProof="0" dirty="0" smtClean="0">
                <a:latin typeface="Arial" pitchFamily="34" charset="0"/>
              </a:rPr>
              <a:t>L’a</a:t>
            </a:r>
            <a:r>
              <a:rPr lang="fr-FR" sz="2000" b="1" baseline="0" noProof="0" dirty="0" smtClean="0">
                <a:latin typeface="Arial" pitchFamily="34" charset="0"/>
              </a:rPr>
              <a:t>uto-complétion peut fonctionner avec différentes sources</a:t>
            </a:r>
            <a:r>
              <a:rPr lang="fr-FR" sz="2000" b="1" noProof="0" dirty="0" smtClean="0">
                <a:latin typeface="Arial" pitchFamily="34" charset="0"/>
              </a:rPr>
              <a:t> de données</a:t>
            </a:r>
            <a:endParaRPr lang="fr-FR" sz="2000" b="1" baseline="0" noProof="0" dirty="0" smtClean="0">
              <a:latin typeface="Arial" pitchFamily="34" charset="0"/>
            </a:endParaRPr>
          </a:p>
          <a:p>
            <a:pPr marR="0" lvl="1" rtl="0"/>
            <a:r>
              <a:rPr lang="fr-FR" sz="1800" baseline="0" noProof="0" dirty="0" smtClean="0">
                <a:latin typeface="Arial" pitchFamily="34" charset="0"/>
              </a:rPr>
              <a:t>Un tableau avec</a:t>
            </a:r>
            <a:r>
              <a:rPr lang="fr-FR" sz="1800" noProof="0" dirty="0" smtClean="0">
                <a:latin typeface="Arial" pitchFamily="34" charset="0"/>
              </a:rPr>
              <a:t> des données locales </a:t>
            </a:r>
            <a:r>
              <a:rPr lang="fr-FR" sz="1800" baseline="0" noProof="0" dirty="0" smtClean="0">
                <a:latin typeface="Arial" pitchFamily="34" charset="0"/>
              </a:rPr>
              <a:t>(</a:t>
            </a:r>
            <a:r>
              <a:rPr lang="fr-FR" sz="1800" noProof="0" dirty="0" smtClean="0">
                <a:latin typeface="Arial" pitchFamily="34" charset="0"/>
              </a:rPr>
              <a:t>par ex</a:t>
            </a:r>
            <a:r>
              <a:rPr lang="fr-FR" sz="1800" baseline="0" noProof="0" dirty="0" smtClean="0">
                <a:latin typeface="Arial" pitchFamily="34" charset="0"/>
              </a:rPr>
              <a:t>emple un tableau</a:t>
            </a:r>
            <a:r>
              <a:rPr lang="fr-FR" sz="1800" noProof="0" dirty="0" smtClean="0">
                <a:latin typeface="Arial" pitchFamily="34" charset="0"/>
              </a:rPr>
              <a:t> de chaînes</a:t>
            </a:r>
            <a:r>
              <a:rPr lang="fr-FR" sz="1800" baseline="0" noProof="0" dirty="0" smtClean="0">
                <a:latin typeface="Arial" pitchFamily="34" charset="0"/>
              </a:rPr>
              <a:t>)</a:t>
            </a:r>
          </a:p>
          <a:p>
            <a:pPr marR="0" lvl="1" rtl="0"/>
            <a:r>
              <a:rPr lang="fr-FR" sz="1800" noProof="0" dirty="0" smtClean="0">
                <a:latin typeface="Arial" pitchFamily="34" charset="0"/>
              </a:rPr>
              <a:t>Une URL spécifiée comme chaîne</a:t>
            </a:r>
          </a:p>
          <a:p>
            <a:pPr marR="0" lvl="1" rtl="0"/>
            <a:r>
              <a:rPr lang="fr-FR" sz="1800" noProof="0" dirty="0" smtClean="0">
                <a:latin typeface="Arial" pitchFamily="34" charset="0"/>
              </a:rPr>
              <a:t>Un callback</a:t>
            </a:r>
            <a:endParaRPr lang="fr-FR" sz="1800" baseline="0" noProof="0" dirty="0" smtClean="0">
              <a:latin typeface="Arial" pitchFamily="34" charset="0"/>
            </a:endParaRPr>
          </a:p>
          <a:p>
            <a:pPr marR="0" lvl="0" rtl="0"/>
            <a:r>
              <a:rPr lang="fr-FR" sz="2000" b="1" baseline="0" noProof="0" dirty="0" smtClean="0">
                <a:latin typeface="Arial" pitchFamily="34" charset="0"/>
              </a:rPr>
              <a:t>Un callback permet d’appeler n’importe quel service</a:t>
            </a:r>
            <a:endParaRPr lang="fr-FR" sz="2000" baseline="0" noProof="0" dirty="0" smtClean="0">
              <a:latin typeface="Arial" pitchFamily="34" charset="0"/>
            </a:endParaRPr>
          </a:p>
          <a:p>
            <a:pPr lvl="1"/>
            <a:r>
              <a:rPr lang="fr-FR" sz="1800" baseline="0" noProof="0" dirty="0" smtClean="0">
                <a:latin typeface="Arial" pitchFamily="34" charset="0"/>
              </a:rPr>
              <a:t>Avec n’importe quel argument</a:t>
            </a:r>
          </a:p>
          <a:p>
            <a:pPr lvl="1"/>
            <a:r>
              <a:rPr lang="fr-FR" sz="1800" noProof="0" dirty="0" smtClean="0">
                <a:latin typeface="Arial" pitchFamily="34" charset="0"/>
              </a:rPr>
              <a:t>Renvoie des données dans n’importe quelle forme</a:t>
            </a:r>
          </a:p>
          <a:p>
            <a:pPr marR="0" lvl="1" rtl="0"/>
            <a:endParaRPr lang="fr-FR" sz="1800" baseline="0" noProof="0" dirty="0" smtClean="0">
              <a:latin typeface="Arial" pitchFamily="34" charset="0"/>
            </a:endParaRPr>
          </a:p>
          <a:p>
            <a:pPr marR="0" lvl="1" rtl="0"/>
            <a:endParaRPr lang="fr-FR" sz="1800" baseline="0" noProof="0" dirty="0" smtClean="0">
              <a:latin typeface="Arial" pitchFamily="34" charset="0"/>
            </a:endParaRPr>
          </a:p>
          <a:p>
            <a:pPr marR="0" lvl="0" rtl="0"/>
            <a:endParaRPr lang="fr-FR" sz="2000" b="1" baseline="0" noProof="0" dirty="0" smtClean="0">
              <a:latin typeface="Arial" pitchFamily="34" charset="0"/>
            </a:endParaRPr>
          </a:p>
          <a:p>
            <a:pPr marR="0" lvl="0" rtl="0"/>
            <a:endParaRPr lang="fr-FR" sz="2000" b="1" baseline="0" noProof="0" dirty="0" smtClean="0">
              <a:latin typeface="Arial" pitchFamily="34" charset="0"/>
            </a:endParaRPr>
          </a:p>
          <a:p>
            <a:pPr marR="0" lvl="0" rtl="0"/>
            <a:r>
              <a:rPr lang="fr-FR" sz="2000" b="1" baseline="0" noProof="0" dirty="0" smtClean="0">
                <a:latin typeface="Arial" pitchFamily="34" charset="0"/>
              </a:rPr>
              <a:t>Les résultats du service doivent être mappés dans le format attendu</a:t>
            </a:r>
          </a:p>
          <a:p>
            <a:pPr lvl="1"/>
            <a:r>
              <a:rPr lang="fr-FR" sz="1800" noProof="0" dirty="0" smtClean="0">
                <a:latin typeface="Arial" pitchFamily="34" charset="0"/>
              </a:rPr>
              <a:t>Sinon, le widget d’auto-complétion ne pourra pas les afficher</a:t>
            </a:r>
            <a:endParaRPr lang="fr-FR" sz="1800" baseline="0" noProof="0" dirty="0" smtClean="0">
              <a:latin typeface="Arial" pitchFamily="34" charset="0"/>
            </a:endParaRPr>
          </a:p>
        </p:txBody>
      </p:sp>
      <p:sp>
        <p:nvSpPr>
          <p:cNvPr id="2" name="Title 1"/>
          <p:cNvSpPr>
            <a:spLocks noGrp="1"/>
          </p:cNvSpPr>
          <p:nvPr>
            <p:ph type="title"/>
          </p:nvPr>
        </p:nvSpPr>
        <p:spPr/>
        <p:txBody>
          <a:bodyPr/>
          <a:lstStyle/>
          <a:p>
            <a:r>
              <a:rPr lang="fr-FR" b="1" baseline="0" noProof="0" dirty="0" smtClean="0">
                <a:latin typeface="Arial" pitchFamily="34" charset="0"/>
              </a:rPr>
              <a:t>Surcharger le </a:t>
            </a:r>
            <a:r>
              <a:rPr lang="fr-FR" dirty="0" smtClean="0">
                <a:latin typeface="Arial" pitchFamily="34" charset="0"/>
              </a:rPr>
              <a:t>comportement d’auto-complétion Ajax </a:t>
            </a:r>
            <a:endParaRPr lang="fr-FR" b="1" baseline="0" noProof="0" dirty="0" smtClean="0">
              <a:latin typeface="Arial" pitchFamily="34" charset="0"/>
            </a:endParaRPr>
          </a:p>
        </p:txBody>
      </p:sp>
      <p:sp>
        <p:nvSpPr>
          <p:cNvPr id="7" name="Rectangle 6"/>
          <p:cNvSpPr/>
          <p:nvPr/>
        </p:nvSpPr>
        <p:spPr bwMode="gray">
          <a:xfrm>
            <a:off x="1115616" y="4042871"/>
            <a:ext cx="6291468" cy="92333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"#auto"</a:t>
            </a:r>
            <a:r>
              <a:rPr lang="en-GB" sz="1800" dirty="0" smtClean="0">
                <a:latin typeface="Courier New" pitchFamily="49" charset="0"/>
                <a:ea typeface="Calibri"/>
                <a:cs typeface="Courier New" pitchFamily="49" charset="0"/>
              </a:rPr>
              <a:t>).autocomplete({</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source: </a:t>
            </a:r>
            <a:r>
              <a:rPr lang="en-GB" sz="1800" dirty="0" smtClean="0">
                <a:solidFill>
                  <a:srgbClr val="0000FF"/>
                </a:solidFill>
                <a:latin typeface="Courier New" pitchFamily="49" charset="0"/>
                <a:ea typeface="Calibri"/>
                <a:cs typeface="Courier New" pitchFamily="49" charset="0"/>
              </a:rPr>
              <a:t>function</a:t>
            </a:r>
            <a:r>
              <a:rPr lang="en-GB" sz="1800" dirty="0" smtClean="0">
                <a:latin typeface="Courier New" pitchFamily="49" charset="0"/>
                <a:ea typeface="Calibri"/>
                <a:cs typeface="Courier New" pitchFamily="49" charset="0"/>
              </a:rPr>
              <a:t> (request, response)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a:latin typeface="Courier New" pitchFamily="49" charset="0"/>
              <a:ea typeface="Calibri"/>
              <a:cs typeface="Courier New" pitchFamily="49" charset="0"/>
            </a:endParaRPr>
          </a:p>
        </p:txBody>
      </p:sp>
      <p:cxnSp>
        <p:nvCxnSpPr>
          <p:cNvPr id="8" name="Straight Arrow Connector 7"/>
          <p:cNvCxnSpPr/>
          <p:nvPr/>
        </p:nvCxnSpPr>
        <p:spPr bwMode="gray">
          <a:xfrm flipV="1">
            <a:off x="3580518" y="4633687"/>
            <a:ext cx="288235" cy="208722"/>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9" name="Rectangular Callout 8"/>
          <p:cNvSpPr/>
          <p:nvPr/>
        </p:nvSpPr>
        <p:spPr bwMode="gray">
          <a:xfrm>
            <a:off x="2172476" y="4843669"/>
            <a:ext cx="4113590" cy="646331"/>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err="1" smtClean="0">
                <a:latin typeface="Courier New" pitchFamily="49" charset="0"/>
                <a:cs typeface="Courier New" pitchFamily="49" charset="0"/>
              </a:rPr>
              <a:t>request.term</a:t>
            </a:r>
            <a:r>
              <a:rPr lang="en-US" sz="1800" dirty="0" smtClean="0">
                <a:latin typeface="+mn-lt"/>
                <a:cs typeface="Courier New" pitchFamily="49" charset="0"/>
              </a:rPr>
              <a:t> </a:t>
            </a:r>
            <a:r>
              <a:rPr lang="en-US" sz="1800" dirty="0" err="1" smtClean="0">
                <a:latin typeface="+mn-lt"/>
                <a:cs typeface="Courier New" pitchFamily="49" charset="0"/>
              </a:rPr>
              <a:t>contient</a:t>
            </a:r>
            <a:r>
              <a:rPr lang="en-US" sz="1800" dirty="0" smtClean="0">
                <a:latin typeface="+mn-lt"/>
                <a:cs typeface="Courier New" pitchFamily="49" charset="0"/>
              </a:rPr>
              <a:t> la </a:t>
            </a:r>
            <a:r>
              <a:rPr lang="en-US" sz="1800" dirty="0" err="1" smtClean="0">
                <a:latin typeface="+mn-lt"/>
                <a:cs typeface="Courier New" pitchFamily="49" charset="0"/>
              </a:rPr>
              <a:t>donnée</a:t>
            </a:r>
            <a:r>
              <a:rPr lang="en-US" sz="1800" dirty="0" smtClean="0">
                <a:latin typeface="+mn-lt"/>
                <a:cs typeface="Courier New" pitchFamily="49" charset="0"/>
              </a:rPr>
              <a:t> en </a:t>
            </a:r>
            <a:r>
              <a:rPr lang="en-US" sz="1800" dirty="0" err="1" smtClean="0">
                <a:latin typeface="+mn-lt"/>
                <a:cs typeface="Courier New" pitchFamily="49" charset="0"/>
              </a:rPr>
              <a:t>cours</a:t>
            </a:r>
            <a:r>
              <a:rPr lang="en-US" sz="1800" dirty="0" smtClean="0">
                <a:latin typeface="+mn-lt"/>
                <a:cs typeface="Courier New" pitchFamily="49" charset="0"/>
              </a:rPr>
              <a:t> </a:t>
            </a:r>
            <a:r>
              <a:rPr lang="en-US" sz="1800" dirty="0" err="1" smtClean="0">
                <a:latin typeface="+mn-lt"/>
                <a:cs typeface="Courier New" pitchFamily="49" charset="0"/>
              </a:rPr>
              <a:t>dans</a:t>
            </a:r>
            <a:r>
              <a:rPr lang="en-US" sz="1800" dirty="0" smtClean="0">
                <a:latin typeface="+mn-lt"/>
                <a:cs typeface="Courier New" pitchFamily="49" charset="0"/>
              </a:rPr>
              <a:t> le cartouche</a:t>
            </a:r>
          </a:p>
        </p:txBody>
      </p:sp>
      <p:sp>
        <p:nvSpPr>
          <p:cNvPr id="12" name="Rectangular Callout 11"/>
          <p:cNvSpPr/>
          <p:nvPr/>
        </p:nvSpPr>
        <p:spPr bwMode="gray">
          <a:xfrm>
            <a:off x="6333762" y="3921646"/>
            <a:ext cx="3112718" cy="369332"/>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response</a:t>
            </a:r>
            <a:r>
              <a:rPr lang="en-US" sz="1800" dirty="0" smtClean="0">
                <a:latin typeface="+mj-lt"/>
                <a:cs typeface="Courier New" pitchFamily="49" charset="0"/>
              </a:rPr>
              <a:t> </a:t>
            </a:r>
            <a:r>
              <a:rPr lang="en-US" sz="1800" dirty="0" err="1" smtClean="0">
                <a:latin typeface="+mj-lt"/>
                <a:cs typeface="Courier New" pitchFamily="49" charset="0"/>
              </a:rPr>
              <a:t>est</a:t>
            </a:r>
            <a:r>
              <a:rPr lang="en-US" sz="1800" dirty="0" smtClean="0">
                <a:latin typeface="+mj-lt"/>
                <a:cs typeface="Courier New" pitchFamily="49" charset="0"/>
              </a:rPr>
              <a:t> le </a:t>
            </a:r>
            <a:r>
              <a:rPr lang="en-US" sz="1800" dirty="0" smtClean="0">
                <a:latin typeface="+mn-lt"/>
                <a:cs typeface="Courier New" pitchFamily="49" charset="0"/>
              </a:rPr>
              <a:t>callback</a:t>
            </a:r>
          </a:p>
        </p:txBody>
      </p:sp>
      <p:cxnSp>
        <p:nvCxnSpPr>
          <p:cNvPr id="13" name="Straight Arrow Connector 12"/>
          <p:cNvCxnSpPr/>
          <p:nvPr/>
        </p:nvCxnSpPr>
        <p:spPr bwMode="gray">
          <a:xfrm rot="10800000" flipV="1">
            <a:off x="6211179" y="4294760"/>
            <a:ext cx="543339" cy="311426"/>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1605275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latin typeface="Arial" pitchFamily="34" charset="0"/>
              </a:rPr>
              <a:t>Surcharger l’auto-complétion : Exemple</a:t>
            </a:r>
            <a:endParaRPr lang="fr-FR" b="1" baseline="0" noProof="0" smtClean="0">
              <a:latin typeface="Arial" pitchFamily="34" charset="0"/>
            </a:endParaRPr>
          </a:p>
        </p:txBody>
      </p:sp>
      <p:sp>
        <p:nvSpPr>
          <p:cNvPr id="4" name="Rectangle 3"/>
          <p:cNvSpPr/>
          <p:nvPr/>
        </p:nvSpPr>
        <p:spPr bwMode="gray">
          <a:xfrm>
            <a:off x="1285227" y="1323669"/>
            <a:ext cx="7704228" cy="341632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Aft>
                <a:spcPts val="0"/>
              </a:spcAft>
            </a:pPr>
            <a:r>
              <a:rPr lang="en-GB" sz="1800" dirty="0" smtClean="0">
                <a:solidFill>
                  <a:srgbClr val="0000FF"/>
                </a:solidFill>
                <a:latin typeface="Courier New" pitchFamily="49" charset="0"/>
                <a:ea typeface="Calibri"/>
                <a:cs typeface="Courier New" pitchFamily="49" charset="0"/>
              </a:rPr>
              <a:t>function</a:t>
            </a:r>
            <a:r>
              <a:rPr lang="en-GB" sz="1800" dirty="0" smtClean="0">
                <a:latin typeface="Courier New" pitchFamily="49" charset="0"/>
                <a:ea typeface="Calibri"/>
                <a:cs typeface="Courier New" pitchFamily="49" charset="0"/>
              </a:rPr>
              <a:t> (request, response)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$.getJSON(</a:t>
            </a:r>
            <a:r>
              <a:rPr lang="en-GB" sz="1800" dirty="0" smtClean="0">
                <a:solidFill>
                  <a:srgbClr val="800000"/>
                </a:solidFill>
                <a:latin typeface="Courier New" pitchFamily="49" charset="0"/>
                <a:ea typeface="Calibri"/>
                <a:cs typeface="Courier New" pitchFamily="49" charset="0"/>
              </a:rPr>
              <a:t>"Svc.svc/Countries?$filter=substringof('" </a:t>
            </a:r>
            <a:r>
              <a:rPr lang="en-GB" sz="1800" dirty="0" smtClean="0">
                <a:latin typeface="Courier New" pitchFamily="49" charset="0"/>
                <a:ea typeface="Calibri"/>
                <a:cs typeface="Courier New" pitchFamily="49" charset="0"/>
              </a:rPr>
              <a:t>+ </a:t>
            </a:r>
          </a:p>
          <a:p>
            <a:pPr>
              <a:spcAft>
                <a:spcPts val="0"/>
              </a:spcAft>
            </a:pPr>
            <a:r>
              <a:rPr lang="en-GB" sz="1800" dirty="0" smtClean="0">
                <a:latin typeface="Courier New" pitchFamily="49" charset="0"/>
                <a:ea typeface="Calibri"/>
                <a:cs typeface="Courier New" pitchFamily="49" charset="0"/>
              </a:rPr>
              <a:t>    request.term + </a:t>
            </a:r>
            <a:r>
              <a:rPr lang="en-GB" sz="1800" dirty="0" smtClean="0">
                <a:solidFill>
                  <a:srgbClr val="800000"/>
                </a:solidFill>
                <a:latin typeface="Courier New" pitchFamily="49" charset="0"/>
                <a:ea typeface="Calibri"/>
                <a:cs typeface="Courier New" pitchFamily="49" charset="0"/>
              </a:rPr>
              <a:t>"', countryName) eq true"</a:t>
            </a: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function</a:t>
            </a:r>
            <a:r>
              <a:rPr lang="en-GB" sz="1800" dirty="0" smtClean="0">
                <a:latin typeface="Courier New" pitchFamily="49" charset="0"/>
                <a:ea typeface="Calibri"/>
                <a:cs typeface="Courier New" pitchFamily="49" charset="0"/>
              </a:rPr>
              <a:t> (data)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response($.map(data.d, </a:t>
            </a:r>
            <a:r>
              <a:rPr lang="en-GB" sz="1800" dirty="0" smtClean="0">
                <a:solidFill>
                  <a:srgbClr val="0000FF"/>
                </a:solidFill>
                <a:latin typeface="Courier New" pitchFamily="49" charset="0"/>
                <a:ea typeface="Calibri"/>
                <a:cs typeface="Courier New" pitchFamily="49" charset="0"/>
              </a:rPr>
              <a:t>function</a:t>
            </a:r>
            <a:r>
              <a:rPr lang="en-GB" sz="1800" dirty="0" smtClean="0">
                <a:latin typeface="Courier New" pitchFamily="49" charset="0"/>
                <a:ea typeface="Calibri"/>
                <a:cs typeface="Courier New" pitchFamily="49" charset="0"/>
              </a:rPr>
              <a:t> (item)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return</a:t>
            </a: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label: item.countryName,</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value: item.countryName</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a:t>
            </a:r>
            <a:endParaRPr lang="en-GB" sz="2400" dirty="0" smtClean="0">
              <a:latin typeface="Courier New" pitchFamily="49" charset="0"/>
              <a:ea typeface="Calibri"/>
              <a:cs typeface="Courier New" pitchFamily="49" charset="0"/>
            </a:endParaRPr>
          </a:p>
        </p:txBody>
      </p:sp>
      <p:cxnSp>
        <p:nvCxnSpPr>
          <p:cNvPr id="6" name="Straight Arrow Connector 5"/>
          <p:cNvCxnSpPr/>
          <p:nvPr/>
        </p:nvCxnSpPr>
        <p:spPr bwMode="gray">
          <a:xfrm>
            <a:off x="924342" y="1198867"/>
            <a:ext cx="1093432" cy="1063488"/>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7" name="Rectangular Callout 6"/>
          <p:cNvSpPr/>
          <p:nvPr/>
        </p:nvSpPr>
        <p:spPr bwMode="gray">
          <a:xfrm>
            <a:off x="284925" y="815814"/>
            <a:ext cx="5112698" cy="369332"/>
          </a:xfrm>
          <a:prstGeom prst="wedgeRectCallout">
            <a:avLst>
              <a:gd name="adj1" fmla="val -20833"/>
              <a:gd name="adj2" fmla="val 39005"/>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err="1" smtClean="0">
                <a:latin typeface="+mj-lt"/>
                <a:cs typeface="Courier New" pitchFamily="49" charset="0"/>
              </a:rPr>
              <a:t>Passe</a:t>
            </a:r>
            <a:r>
              <a:rPr lang="en-US" sz="1800" dirty="0" smtClean="0">
                <a:latin typeface="+mj-lt"/>
                <a:cs typeface="Courier New" pitchFamily="49" charset="0"/>
              </a:rPr>
              <a:t> la </a:t>
            </a:r>
            <a:r>
              <a:rPr lang="en-US" sz="1800" dirty="0" err="1" smtClean="0">
                <a:latin typeface="+mj-lt"/>
                <a:cs typeface="Courier New" pitchFamily="49" charset="0"/>
              </a:rPr>
              <a:t>valeur</a:t>
            </a:r>
            <a:r>
              <a:rPr lang="en-US" sz="1800" dirty="0" smtClean="0">
                <a:latin typeface="+mj-lt"/>
                <a:cs typeface="Courier New" pitchFamily="49" charset="0"/>
              </a:rPr>
              <a:t> de </a:t>
            </a:r>
            <a:r>
              <a:rPr lang="en-US" sz="1800" dirty="0" err="1" smtClean="0">
                <a:latin typeface="+mj-lt"/>
                <a:cs typeface="Courier New" pitchFamily="49" charset="0"/>
              </a:rPr>
              <a:t>l’input</a:t>
            </a:r>
            <a:r>
              <a:rPr lang="en-US" sz="1800" dirty="0" smtClean="0">
                <a:latin typeface="+mj-lt"/>
                <a:cs typeface="Courier New" pitchFamily="49" charset="0"/>
              </a:rPr>
              <a:t> </a:t>
            </a:r>
            <a:r>
              <a:rPr lang="en-US" sz="1800" dirty="0" err="1" smtClean="0">
                <a:latin typeface="+mj-lt"/>
                <a:cs typeface="Courier New" pitchFamily="49" charset="0"/>
              </a:rPr>
              <a:t>texte</a:t>
            </a:r>
            <a:r>
              <a:rPr lang="en-US" sz="1800" dirty="0" smtClean="0">
                <a:latin typeface="+mj-lt"/>
                <a:cs typeface="Courier New" pitchFamily="49" charset="0"/>
              </a:rPr>
              <a:t> au service</a:t>
            </a:r>
          </a:p>
        </p:txBody>
      </p:sp>
      <p:sp>
        <p:nvSpPr>
          <p:cNvPr id="9" name="Rectangular Callout 8"/>
          <p:cNvSpPr/>
          <p:nvPr/>
        </p:nvSpPr>
        <p:spPr bwMode="gray">
          <a:xfrm>
            <a:off x="193909" y="2456980"/>
            <a:ext cx="1723816" cy="923330"/>
          </a:xfrm>
          <a:prstGeom prst="wedgeRectCallout">
            <a:avLst>
              <a:gd name="adj1" fmla="val -20318"/>
              <a:gd name="adj2" fmla="val 4814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data</a:t>
            </a:r>
            <a:r>
              <a:rPr lang="en-US" sz="1800" dirty="0" smtClean="0">
                <a:latin typeface="+mj-lt"/>
                <a:cs typeface="Courier New" pitchFamily="49" charset="0"/>
              </a:rPr>
              <a:t> </a:t>
            </a:r>
            <a:r>
              <a:rPr lang="en-US" sz="1800" dirty="0" err="1" smtClean="0">
                <a:latin typeface="+mj-lt"/>
                <a:cs typeface="Courier New" pitchFamily="49" charset="0"/>
              </a:rPr>
              <a:t>est</a:t>
            </a:r>
            <a:r>
              <a:rPr lang="en-US" sz="1800" dirty="0" smtClean="0">
                <a:latin typeface="+mj-lt"/>
                <a:cs typeface="Courier New" pitchFamily="49" charset="0"/>
              </a:rPr>
              <a:t> </a:t>
            </a:r>
            <a:r>
              <a:rPr lang="en-US" sz="1800" dirty="0" err="1" smtClean="0">
                <a:latin typeface="+mj-lt"/>
                <a:cs typeface="Courier New" pitchFamily="49" charset="0"/>
              </a:rPr>
              <a:t>l’objet</a:t>
            </a:r>
            <a:r>
              <a:rPr lang="en-US" sz="1800" dirty="0" smtClean="0">
                <a:latin typeface="+mj-lt"/>
                <a:cs typeface="Courier New" pitchFamily="49" charset="0"/>
              </a:rPr>
              <a:t> </a:t>
            </a:r>
            <a:r>
              <a:rPr lang="en-US" sz="1800" dirty="0" err="1" smtClean="0">
                <a:latin typeface="+mj-lt"/>
                <a:cs typeface="Courier New" pitchFamily="49" charset="0"/>
              </a:rPr>
              <a:t>renvoyé</a:t>
            </a:r>
            <a:r>
              <a:rPr lang="en-US" sz="1800" dirty="0" smtClean="0">
                <a:latin typeface="+mj-lt"/>
                <a:cs typeface="Courier New" pitchFamily="49" charset="0"/>
              </a:rPr>
              <a:t> par le </a:t>
            </a:r>
            <a:r>
              <a:rPr lang="en-US" sz="1800" dirty="0" err="1" smtClean="0">
                <a:latin typeface="+mj-lt"/>
                <a:cs typeface="Courier New" pitchFamily="49" charset="0"/>
              </a:rPr>
              <a:t>serveur</a:t>
            </a:r>
            <a:endParaRPr lang="en-US" sz="1800" dirty="0" smtClean="0">
              <a:latin typeface="+mj-lt"/>
              <a:cs typeface="Courier New" pitchFamily="49" charset="0"/>
            </a:endParaRPr>
          </a:p>
        </p:txBody>
      </p:sp>
      <p:cxnSp>
        <p:nvCxnSpPr>
          <p:cNvPr id="10" name="Straight Arrow Connector 9"/>
          <p:cNvCxnSpPr/>
          <p:nvPr/>
        </p:nvCxnSpPr>
        <p:spPr bwMode="gray">
          <a:xfrm flipV="1">
            <a:off x="1931831" y="2633693"/>
            <a:ext cx="656823" cy="51515"/>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cxnSp>
        <p:nvCxnSpPr>
          <p:cNvPr id="16" name="Straight Arrow Connector 15"/>
          <p:cNvCxnSpPr/>
          <p:nvPr/>
        </p:nvCxnSpPr>
        <p:spPr bwMode="gray">
          <a:xfrm flipV="1">
            <a:off x="2202804" y="3007180"/>
            <a:ext cx="978794" cy="734095"/>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cxnSp>
        <p:nvCxnSpPr>
          <p:cNvPr id="19" name="Straight Arrow Connector 18"/>
          <p:cNvCxnSpPr/>
          <p:nvPr/>
        </p:nvCxnSpPr>
        <p:spPr bwMode="gray">
          <a:xfrm flipV="1">
            <a:off x="4051524" y="3009988"/>
            <a:ext cx="240090" cy="1260071"/>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cxnSp>
        <p:nvCxnSpPr>
          <p:cNvPr id="14" name="Straight Arrow Connector 13"/>
          <p:cNvCxnSpPr/>
          <p:nvPr/>
        </p:nvCxnSpPr>
        <p:spPr bwMode="gray">
          <a:xfrm flipV="1">
            <a:off x="7080166" y="3860037"/>
            <a:ext cx="273959" cy="405963"/>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17" name="Rectangular Callout 16"/>
          <p:cNvSpPr/>
          <p:nvPr/>
        </p:nvSpPr>
        <p:spPr bwMode="gray">
          <a:xfrm>
            <a:off x="2760722" y="4249678"/>
            <a:ext cx="5330685" cy="1200329"/>
          </a:xfrm>
          <a:prstGeom prst="wedgeRectCallout">
            <a:avLst>
              <a:gd name="adj1" fmla="val -20833"/>
              <a:gd name="adj2" fmla="val 4814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$.map</a:t>
            </a:r>
            <a:r>
              <a:rPr lang="en-US" sz="1800" dirty="0" smtClean="0">
                <a:latin typeface="+mj-lt"/>
                <a:cs typeface="Courier New" pitchFamily="49" charset="0"/>
              </a:rPr>
              <a:t> </a:t>
            </a:r>
            <a:r>
              <a:rPr lang="en-US" sz="1800" dirty="0" err="1" smtClean="0">
                <a:latin typeface="+mj-lt"/>
                <a:cs typeface="Courier New" pitchFamily="49" charset="0"/>
              </a:rPr>
              <a:t>copie</a:t>
            </a:r>
            <a:r>
              <a:rPr lang="en-US" sz="1800" dirty="0" smtClean="0">
                <a:latin typeface="+mj-lt"/>
                <a:cs typeface="Courier New" pitchFamily="49" charset="0"/>
              </a:rPr>
              <a:t> </a:t>
            </a:r>
            <a:r>
              <a:rPr lang="en-US" sz="1800" dirty="0" err="1" smtClean="0">
                <a:latin typeface="Courier New" pitchFamily="49" charset="0"/>
                <a:cs typeface="Courier New" pitchFamily="49" charset="0"/>
              </a:rPr>
              <a:t>countryName</a:t>
            </a:r>
            <a:r>
              <a:rPr lang="en-US" sz="1800" dirty="0" smtClean="0">
                <a:cs typeface="Courier New" pitchFamily="49" charset="0"/>
              </a:rPr>
              <a:t> de </a:t>
            </a:r>
            <a:r>
              <a:rPr lang="en-US" sz="1800" dirty="0" err="1" smtClean="0">
                <a:cs typeface="Courier New" pitchFamily="49" charset="0"/>
              </a:rPr>
              <a:t>chaque</a:t>
            </a:r>
            <a:r>
              <a:rPr lang="en-US" sz="1800" dirty="0" smtClean="0">
                <a:cs typeface="Courier New" pitchFamily="49" charset="0"/>
              </a:rPr>
              <a:t> </a:t>
            </a:r>
            <a:r>
              <a:rPr lang="en-US" sz="1800" dirty="0" err="1" smtClean="0">
                <a:cs typeface="Courier New" pitchFamily="49" charset="0"/>
              </a:rPr>
              <a:t>membre</a:t>
            </a:r>
            <a:r>
              <a:rPr lang="en-US" sz="1800" dirty="0" smtClean="0">
                <a:cs typeface="Courier New" pitchFamily="49" charset="0"/>
              </a:rPr>
              <a:t> de </a:t>
            </a:r>
            <a:r>
              <a:rPr lang="en-US" sz="1800" dirty="0" err="1" smtClean="0">
                <a:latin typeface="Courier New" pitchFamily="49" charset="0"/>
                <a:cs typeface="Courier New" pitchFamily="49" charset="0"/>
              </a:rPr>
              <a:t>data.d</a:t>
            </a:r>
            <a:r>
              <a:rPr lang="en-US" sz="1800" dirty="0" smtClean="0">
                <a:latin typeface="+mj-lt"/>
                <a:cs typeface="Courier New" pitchFamily="49" charset="0"/>
              </a:rPr>
              <a:t> </a:t>
            </a:r>
            <a:r>
              <a:rPr lang="en-US" sz="1800" dirty="0" err="1" smtClean="0">
                <a:latin typeface="+mj-lt"/>
                <a:cs typeface="Courier New" pitchFamily="49" charset="0"/>
              </a:rPr>
              <a:t>dans</a:t>
            </a:r>
            <a:r>
              <a:rPr lang="en-US" sz="1800" dirty="0" smtClean="0">
                <a:latin typeface="+mj-lt"/>
                <a:cs typeface="Courier New" pitchFamily="49" charset="0"/>
              </a:rPr>
              <a:t> un nouveau tableau </a:t>
            </a:r>
            <a:r>
              <a:rPr lang="en-US" sz="1800" dirty="0" err="1" smtClean="0">
                <a:latin typeface="+mj-lt"/>
                <a:cs typeface="Courier New" pitchFamily="49" charset="0"/>
              </a:rPr>
              <a:t>d’objets</a:t>
            </a:r>
            <a:r>
              <a:rPr lang="en-US" sz="1800" dirty="0" smtClean="0">
                <a:latin typeface="+mj-lt"/>
                <a:cs typeface="Courier New" pitchFamily="49" charset="0"/>
              </a:rPr>
              <a:t> avec les </a:t>
            </a:r>
            <a:r>
              <a:rPr lang="en-US" sz="1800" dirty="0" err="1" smtClean="0">
                <a:latin typeface="+mj-lt"/>
                <a:cs typeface="Courier New" pitchFamily="49" charset="0"/>
              </a:rPr>
              <a:t>propriétés</a:t>
            </a:r>
            <a:r>
              <a:rPr lang="en-US" sz="1800" dirty="0" smtClean="0">
                <a:latin typeface="+mj-lt"/>
                <a:cs typeface="Courier New" pitchFamily="49" charset="0"/>
              </a:rPr>
              <a:t> </a:t>
            </a:r>
            <a:r>
              <a:rPr lang="en-US" sz="1800" dirty="0" smtClean="0">
                <a:latin typeface="Courier New" pitchFamily="49" charset="0"/>
                <a:cs typeface="Courier New" pitchFamily="49" charset="0"/>
              </a:rPr>
              <a:t>label</a:t>
            </a:r>
            <a:r>
              <a:rPr lang="en-US" sz="1800" dirty="0" smtClean="0">
                <a:latin typeface="+mj-lt"/>
                <a:cs typeface="Courier New" pitchFamily="49" charset="0"/>
              </a:rPr>
              <a:t> et </a:t>
            </a:r>
            <a:r>
              <a:rPr lang="en-US" sz="1800" dirty="0" smtClean="0">
                <a:latin typeface="Courier New" pitchFamily="49" charset="0"/>
                <a:cs typeface="Courier New" pitchFamily="49" charset="0"/>
              </a:rPr>
              <a:t>value</a:t>
            </a:r>
            <a:r>
              <a:rPr lang="en-US" sz="1800" dirty="0" smtClean="0">
                <a:latin typeface="+mj-lt"/>
                <a:cs typeface="Courier New" pitchFamily="49" charset="0"/>
              </a:rPr>
              <a:t> et </a:t>
            </a:r>
            <a:r>
              <a:rPr lang="en-US" sz="1800" dirty="0" err="1" smtClean="0">
                <a:latin typeface="+mj-lt"/>
                <a:cs typeface="Courier New" pitchFamily="49" charset="0"/>
              </a:rPr>
              <a:t>renvoie</a:t>
            </a:r>
            <a:r>
              <a:rPr lang="en-US" sz="1800" dirty="0" smtClean="0">
                <a:latin typeface="+mj-lt"/>
                <a:cs typeface="Courier New" pitchFamily="49" charset="0"/>
              </a:rPr>
              <a:t> le nouveau tableau</a:t>
            </a:r>
          </a:p>
        </p:txBody>
      </p:sp>
      <p:sp>
        <p:nvSpPr>
          <p:cNvPr id="15" name="Rectangular Callout 14"/>
          <p:cNvSpPr/>
          <p:nvPr/>
        </p:nvSpPr>
        <p:spPr bwMode="gray">
          <a:xfrm>
            <a:off x="47135" y="3489710"/>
            <a:ext cx="2195607" cy="646331"/>
          </a:xfrm>
          <a:prstGeom prst="wedgeRectCallout">
            <a:avLst>
              <a:gd name="adj1" fmla="val -20833"/>
              <a:gd name="adj2" fmla="val 4814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response </a:t>
            </a:r>
            <a:r>
              <a:rPr lang="en-US" sz="1800" dirty="0" smtClean="0">
                <a:latin typeface="+mj-lt"/>
                <a:cs typeface="Courier New" pitchFamily="49" charset="0"/>
              </a:rPr>
              <a:t>attend un tableau</a:t>
            </a:r>
          </a:p>
        </p:txBody>
      </p:sp>
    </p:spTree>
    <p:custDataLst>
      <p:tags r:id="rId1"/>
    </p:custDataLst>
    <p:extLst>
      <p:ext uri="{BB962C8B-B14F-4D97-AF65-F5344CB8AC3E}">
        <p14:creationId xmlns:p14="http://schemas.microsoft.com/office/powerpoint/2010/main" val="365044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000" b="1" baseline="0" noProof="0" dirty="0" smtClean="0">
                <a:latin typeface="Arial" pitchFamily="34" charset="0"/>
              </a:rPr>
              <a:t>jQuery </a:t>
            </a:r>
            <a:r>
              <a:rPr lang="fr-FR" sz="2000" b="1" baseline="0" noProof="0" dirty="0" err="1" smtClean="0">
                <a:latin typeface="Arial" pitchFamily="34" charset="0"/>
              </a:rPr>
              <a:t>UI</a:t>
            </a:r>
            <a:r>
              <a:rPr lang="fr-FR" sz="2000" b="1" baseline="0" noProof="0" dirty="0" smtClean="0">
                <a:latin typeface="Arial" pitchFamily="34" charset="0"/>
              </a:rPr>
              <a:t> ajoute de nouveaux effets à </a:t>
            </a:r>
            <a:r>
              <a:rPr lang="fr-FR" sz="2000" b="1" noProof="0" dirty="0" smtClean="0">
                <a:latin typeface="Arial" pitchFamily="34" charset="0"/>
              </a:rPr>
              <a:t>jQuery</a:t>
            </a:r>
          </a:p>
          <a:p>
            <a:pPr lvl="1"/>
            <a:r>
              <a:rPr lang="fr-FR" sz="1800" noProof="0" dirty="0" smtClean="0">
                <a:latin typeface="Arial" pitchFamily="34" charset="0"/>
              </a:rPr>
              <a:t>Le code est dans </a:t>
            </a:r>
            <a:r>
              <a:rPr lang="fr-FR" sz="1800" noProof="0" dirty="0" err="1" smtClean="0">
                <a:latin typeface="Courier New" pitchFamily="49" charset="0"/>
                <a:cs typeface="Courier New" pitchFamily="49" charset="0"/>
              </a:rPr>
              <a:t>effects.core.js</a:t>
            </a:r>
            <a:r>
              <a:rPr lang="fr-FR" sz="1800" noProof="0" dirty="0" smtClean="0">
                <a:latin typeface="Arial" pitchFamily="34" charset="0"/>
              </a:rPr>
              <a:t> </a:t>
            </a:r>
          </a:p>
          <a:p>
            <a:pPr lvl="2"/>
            <a:r>
              <a:rPr lang="fr-FR" sz="1600" noProof="0" dirty="0" smtClean="0">
                <a:latin typeface="Arial" pitchFamily="34" charset="0"/>
              </a:rPr>
              <a:t>Peut être utilisé indépendamment de jQuery </a:t>
            </a:r>
            <a:r>
              <a:rPr lang="fr-FR" sz="1600" noProof="0" dirty="0" err="1" smtClean="0">
                <a:latin typeface="Arial" pitchFamily="34" charset="0"/>
              </a:rPr>
              <a:t>UI</a:t>
            </a:r>
            <a:endParaRPr lang="fr-FR" sz="1600" b="1" noProof="0" dirty="0" smtClean="0">
              <a:latin typeface="Arial" pitchFamily="34" charset="0"/>
            </a:endParaRPr>
          </a:p>
          <a:p>
            <a:pPr marR="0" lvl="0" rtl="0"/>
            <a:r>
              <a:rPr lang="fr-FR" sz="2000" noProof="0" dirty="0" smtClean="0">
                <a:latin typeface="Arial" pitchFamily="34" charset="0"/>
              </a:rPr>
              <a:t>Une nouvelle méthode : </a:t>
            </a:r>
            <a:r>
              <a:rPr lang="fr-FR" sz="2000" noProof="0" dirty="0" smtClean="0">
                <a:latin typeface="Courier New" pitchFamily="49" charset="0"/>
                <a:cs typeface="Courier New" pitchFamily="49" charset="0"/>
              </a:rPr>
              <a:t>.</a:t>
            </a:r>
            <a:r>
              <a:rPr lang="fr-FR" sz="2000" noProof="0" dirty="0" err="1" smtClean="0">
                <a:latin typeface="Courier New" pitchFamily="49" charset="0"/>
                <a:cs typeface="Courier New" pitchFamily="49" charset="0"/>
              </a:rPr>
              <a:t>effect</a:t>
            </a:r>
            <a:r>
              <a:rPr lang="fr-FR" sz="2000" noProof="0" dirty="0" smtClean="0">
                <a:latin typeface="Courier New" pitchFamily="49" charset="0"/>
                <a:cs typeface="Courier New" pitchFamily="49" charset="0"/>
              </a:rPr>
              <a:t>()</a:t>
            </a:r>
          </a:p>
          <a:p>
            <a:pPr marR="0" lvl="0" rtl="0"/>
            <a:r>
              <a:rPr lang="fr-FR" sz="2000" b="1" baseline="0" noProof="0" dirty="0" smtClean="0">
                <a:cs typeface="Courier New" pitchFamily="49" charset="0"/>
              </a:rPr>
              <a:t>Beaucoup d’enrichissement</a:t>
            </a:r>
            <a:r>
              <a:rPr lang="fr-FR" sz="2000" b="1" noProof="0" dirty="0" smtClean="0">
                <a:cs typeface="Courier New" pitchFamily="49" charset="0"/>
              </a:rPr>
              <a:t> de méthodes existantes</a:t>
            </a:r>
            <a:endParaRPr lang="fr-FR" sz="2000" b="1" baseline="0" noProof="0" dirty="0" smtClean="0"/>
          </a:p>
          <a:p>
            <a:pPr marR="0" lvl="1" rtl="0"/>
            <a:r>
              <a:rPr lang="fr-FR" sz="1800" noProof="0" dirty="0" smtClean="0">
                <a:latin typeface="Arial" pitchFamily="34" charset="0"/>
              </a:rPr>
              <a:t>T</a:t>
            </a:r>
            <a:r>
              <a:rPr lang="fr-FR" sz="1800" baseline="0" noProof="0" dirty="0" smtClean="0">
                <a:latin typeface="Arial" pitchFamily="34" charset="0"/>
              </a:rPr>
              <a:t>ransitions de couleurs</a:t>
            </a:r>
          </a:p>
          <a:p>
            <a:pPr marR="0" lvl="1" rtl="0"/>
            <a:r>
              <a:rPr lang="fr-FR" sz="1800" noProof="0" dirty="0" smtClean="0">
                <a:latin typeface="Arial" pitchFamily="34" charset="0"/>
              </a:rPr>
              <a:t>Ajout d’animations pour les méthodes de classe</a:t>
            </a:r>
          </a:p>
          <a:p>
            <a:pPr lvl="2"/>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addClass</a:t>
            </a:r>
            <a:r>
              <a:rPr lang="fr-FR" sz="1600" noProof="0" dirty="0" smtClean="0">
                <a:latin typeface="Courier New" pitchFamily="49" charset="0"/>
                <a:cs typeface="Courier New" pitchFamily="49" charset="0"/>
              </a:rPr>
              <a:t>()</a:t>
            </a:r>
            <a:r>
              <a:rPr lang="fr-FR" sz="1600" noProof="0" dirty="0" smtClean="0">
                <a:latin typeface="Arial" pitchFamily="34" charset="0"/>
              </a:rPr>
              <a:t>, </a:t>
            </a:r>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toggleClass</a:t>
            </a:r>
            <a:r>
              <a:rPr lang="fr-FR" sz="1600" noProof="0" dirty="0" smtClean="0">
                <a:latin typeface="Courier New" pitchFamily="49" charset="0"/>
                <a:cs typeface="Courier New" pitchFamily="49" charset="0"/>
              </a:rPr>
              <a:t>()</a:t>
            </a:r>
            <a:r>
              <a:rPr lang="fr-FR" sz="1600" noProof="0" dirty="0" smtClean="0">
                <a:latin typeface="Arial" pitchFamily="34" charset="0"/>
              </a:rPr>
              <a:t>, </a:t>
            </a:r>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removeClass</a:t>
            </a:r>
            <a:r>
              <a:rPr lang="fr-FR" sz="1600" noProof="0" dirty="0" smtClean="0">
                <a:latin typeface="Courier New" pitchFamily="49" charset="0"/>
                <a:cs typeface="Courier New" pitchFamily="49" charset="0"/>
              </a:rPr>
              <a:t>()</a:t>
            </a:r>
            <a:endParaRPr lang="fr-FR" sz="1600" baseline="0" noProof="0" dirty="0" smtClean="0">
              <a:latin typeface="Courier New" pitchFamily="49" charset="0"/>
              <a:cs typeface="Courier New" pitchFamily="49" charset="0"/>
            </a:endParaRPr>
          </a:p>
          <a:p>
            <a:pPr lvl="1"/>
            <a:r>
              <a:rPr lang="fr-FR" sz="1800" baseline="0" noProof="0" dirty="0" smtClean="0">
                <a:latin typeface="Arial" pitchFamily="34" charset="0"/>
              </a:rPr>
              <a:t>Animation de transitions de visibilité</a:t>
            </a:r>
            <a:endParaRPr lang="fr-FR" sz="1800" noProof="0" dirty="0" smtClean="0">
              <a:latin typeface="Arial" pitchFamily="34" charset="0"/>
            </a:endParaRPr>
          </a:p>
          <a:p>
            <a:pPr lvl="2"/>
            <a:r>
              <a:rPr lang="fr-FR" sz="1600" noProof="0" dirty="0" smtClean="0">
                <a:latin typeface="Courier New" pitchFamily="49" charset="0"/>
                <a:cs typeface="Courier New" pitchFamily="49" charset="0"/>
              </a:rPr>
              <a:t>.show()</a:t>
            </a:r>
            <a:r>
              <a:rPr lang="fr-FR" sz="1600" noProof="0" dirty="0" smtClean="0">
                <a:latin typeface="Arial" pitchFamily="34" charset="0"/>
              </a:rPr>
              <a:t>, </a:t>
            </a:r>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hide</a:t>
            </a:r>
            <a:r>
              <a:rPr lang="fr-FR" sz="1600" noProof="0" dirty="0" smtClean="0">
                <a:latin typeface="Courier New" pitchFamily="49" charset="0"/>
                <a:cs typeface="Courier New" pitchFamily="49" charset="0"/>
              </a:rPr>
              <a:t>()</a:t>
            </a:r>
            <a:r>
              <a:rPr lang="fr-FR" sz="1600" noProof="0" dirty="0" smtClean="0">
                <a:latin typeface="Arial" pitchFamily="34" charset="0"/>
              </a:rPr>
              <a:t>, </a:t>
            </a:r>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toggle</a:t>
            </a:r>
            <a:r>
              <a:rPr lang="fr-FR" sz="1600" noProof="0" dirty="0" smtClean="0">
                <a:latin typeface="Courier New" pitchFamily="49" charset="0"/>
                <a:cs typeface="Courier New" pitchFamily="49" charset="0"/>
              </a:rPr>
              <a:t>()</a:t>
            </a:r>
            <a:endParaRPr lang="fr-FR" sz="1600" baseline="0" noProof="0" dirty="0" smtClean="0">
              <a:latin typeface="Arial" pitchFamily="34" charset="0"/>
            </a:endParaRPr>
          </a:p>
          <a:p>
            <a:r>
              <a:rPr lang="fr-FR" sz="2000" noProof="0" dirty="0" smtClean="0">
                <a:latin typeface="Arial" pitchFamily="34" charset="0"/>
              </a:rPr>
              <a:t>Ajoute aussi beaucoup de nouveaux </a:t>
            </a:r>
            <a:r>
              <a:rPr lang="fr-FR" sz="2000" noProof="0" dirty="0" err="1" smtClean="0">
                <a:latin typeface="Arial" pitchFamily="34" charset="0"/>
              </a:rPr>
              <a:t>easings</a:t>
            </a:r>
            <a:r>
              <a:rPr lang="fr-FR" sz="2000" noProof="0" dirty="0" smtClean="0">
                <a:latin typeface="Arial" pitchFamily="34" charset="0"/>
              </a:rPr>
              <a:t> d’animation</a:t>
            </a:r>
          </a:p>
          <a:p>
            <a:pPr lvl="1"/>
            <a:r>
              <a:rPr lang="fr-FR" sz="1800" baseline="0" noProof="0" dirty="0" smtClean="0">
                <a:latin typeface="Arial" pitchFamily="34" charset="0"/>
              </a:rPr>
              <a:t>En intégrant le plugin d’animation </a:t>
            </a:r>
            <a:r>
              <a:rPr lang="fr-FR" sz="1800" noProof="0" dirty="0" err="1" smtClean="0">
                <a:latin typeface="Arial" pitchFamily="34" charset="0"/>
              </a:rPr>
              <a:t>easing</a:t>
            </a:r>
            <a:r>
              <a:rPr lang="fr-FR" sz="1800" noProof="0" dirty="0" smtClean="0">
                <a:latin typeface="Arial" pitchFamily="34" charset="0"/>
              </a:rPr>
              <a:t> </a:t>
            </a:r>
            <a:r>
              <a:rPr lang="fr-FR" sz="1800" noProof="0" dirty="0" err="1" smtClean="0">
                <a:latin typeface="Courier New" pitchFamily="49" charset="0"/>
                <a:cs typeface="Courier New" pitchFamily="49" charset="0"/>
              </a:rPr>
              <a:t>jquery.easing</a:t>
            </a:r>
            <a:r>
              <a:rPr lang="fr-FR" sz="1800" noProof="0" dirty="0" smtClean="0">
                <a:latin typeface="Courier New" pitchFamily="49" charset="0"/>
                <a:cs typeface="Courier New" pitchFamily="49" charset="0"/>
              </a:rPr>
              <a:t>.1.3.</a:t>
            </a:r>
            <a:r>
              <a:rPr lang="fr-FR" sz="1800" noProof="0" dirty="0" err="1" smtClean="0">
                <a:latin typeface="Courier New" pitchFamily="49" charset="0"/>
                <a:cs typeface="Courier New" pitchFamily="49" charset="0"/>
              </a:rPr>
              <a:t>js</a:t>
            </a:r>
            <a:endParaRPr lang="fr-FR" sz="1800" noProof="0" dirty="0" smtClean="0">
              <a:latin typeface="Courier New" pitchFamily="49" charset="0"/>
              <a:cs typeface="Courier New" pitchFamily="49" charset="0"/>
            </a:endParaRPr>
          </a:p>
          <a:p>
            <a:pPr lvl="2"/>
            <a:r>
              <a:rPr lang="fr-FR" sz="1600" baseline="0" noProof="0" dirty="0" smtClean="0">
                <a:cs typeface="Courier New" pitchFamily="49" charset="0"/>
              </a:rPr>
              <a:t>Peut aussi être téléchargé et utilisé </a:t>
            </a:r>
            <a:r>
              <a:rPr lang="fr-FR" sz="1600" noProof="0" dirty="0" smtClean="0">
                <a:cs typeface="Courier New" pitchFamily="49" charset="0"/>
              </a:rPr>
              <a:t>de manière indépendante</a:t>
            </a:r>
            <a:endParaRPr lang="fr-FR" sz="1600" baseline="0" noProof="0" dirty="0" smtClean="0">
              <a:cs typeface="Courier New" pitchFamily="49"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Les effets</a:t>
            </a:r>
          </a:p>
        </p:txBody>
      </p:sp>
    </p:spTree>
    <p:custDataLst>
      <p:tags r:id="rId1"/>
    </p:custDataLst>
    <p:extLst>
      <p:ext uri="{BB962C8B-B14F-4D97-AF65-F5344CB8AC3E}">
        <p14:creationId xmlns:p14="http://schemas.microsoft.com/office/powerpoint/2010/main" val="4249690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dirty="0" smtClean="0"/>
              <a:t>jQuery UI</a:t>
            </a:r>
          </a:p>
        </p:txBody>
      </p:sp>
      <p:sp>
        <p:nvSpPr>
          <p:cNvPr id="819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ne permet pas de définir des objets graphiques très jolies</a:t>
            </a:r>
          </a:p>
          <a:p>
            <a:r>
              <a:rPr lang="fr-FR" altLang="fr-FR" dirty="0" smtClean="0"/>
              <a:t>Google propose d'utiliser jQuery</a:t>
            </a:r>
          </a:p>
          <a:p>
            <a:r>
              <a:rPr lang="fr-FR" altLang="fr-FR" dirty="0" smtClean="0"/>
              <a:t>jQuery possède des </a:t>
            </a:r>
            <a:r>
              <a:rPr lang="fr-FR" altLang="fr-FR" dirty="0" smtClean="0"/>
              <a:t>plugins </a:t>
            </a:r>
            <a:r>
              <a:rPr lang="fr-FR" altLang="fr-FR" dirty="0" smtClean="0"/>
              <a:t>pour le graphisme</a:t>
            </a:r>
          </a:p>
          <a:p>
            <a:pPr lvl="1"/>
            <a:r>
              <a:rPr lang="fr-FR" altLang="fr-FR" dirty="0" smtClean="0"/>
              <a:t>jQuery UI</a:t>
            </a:r>
          </a:p>
          <a:p>
            <a:endParaRPr lang="fr-FR" altLang="fr-FR" dirty="0" smtClean="0"/>
          </a:p>
        </p:txBody>
      </p:sp>
    </p:spTree>
    <p:extLst>
      <p:ext uri="{BB962C8B-B14F-4D97-AF65-F5344CB8AC3E}">
        <p14:creationId xmlns:p14="http://schemas.microsoft.com/office/powerpoint/2010/main" val="2349734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b="1" baseline="0" noProof="0" smtClean="0">
                <a:latin typeface="Arial" pitchFamily="34" charset="0"/>
              </a:rPr>
              <a:t>jQuery UI étend </a:t>
            </a:r>
            <a:r>
              <a:rPr lang="fr-FR" b="1" baseline="0" noProof="0" smtClean="0">
                <a:latin typeface="Courier New" pitchFamily="49" charset="0"/>
                <a:cs typeface="Courier New" pitchFamily="49" charset="0"/>
              </a:rPr>
              <a:t>.animate()</a:t>
            </a:r>
            <a:r>
              <a:rPr lang="fr-FR" b="1" baseline="0" noProof="0" smtClean="0">
                <a:latin typeface="Arial" pitchFamily="34" charset="0"/>
              </a:rPr>
              <a:t> pour permettre l’animation de couleurs</a:t>
            </a:r>
            <a:endParaRPr lang="fr-FR" b="1" noProof="0" smtClean="0">
              <a:latin typeface="Arial" pitchFamily="34" charset="0"/>
            </a:endParaRPr>
          </a:p>
          <a:p>
            <a:pPr lvl="1"/>
            <a:r>
              <a:rPr lang="fr-FR" baseline="0" noProof="0" smtClean="0">
                <a:cs typeface="Courier New" pitchFamily="49" charset="0"/>
              </a:rPr>
              <a:t>Spécifier</a:t>
            </a:r>
            <a:r>
              <a:rPr lang="fr-FR" noProof="0" smtClean="0">
                <a:cs typeface="Courier New" pitchFamily="49" charset="0"/>
              </a:rPr>
              <a:t> simplement la valeur en laquelle la couleur doit changer</a:t>
            </a:r>
          </a:p>
          <a:p>
            <a:pPr lvl="2">
              <a:buNone/>
            </a:pPr>
            <a:endParaRPr lang="fr-FR" b="1" baseline="0" noProof="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Animation de couleur</a:t>
            </a:r>
          </a:p>
        </p:txBody>
      </p:sp>
      <p:sp>
        <p:nvSpPr>
          <p:cNvPr id="4" name="Rectangle 3"/>
          <p:cNvSpPr/>
          <p:nvPr/>
        </p:nvSpPr>
        <p:spPr bwMode="gray">
          <a:xfrm>
            <a:off x="1187624" y="3583738"/>
            <a:ext cx="6679095" cy="136652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nSpc>
                <a:spcPct val="115000"/>
              </a:lnSpc>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'#footer'</a:t>
            </a:r>
            <a:r>
              <a:rPr lang="en-GB" sz="1800" dirty="0" smtClean="0">
                <a:latin typeface="Courier New" pitchFamily="49" charset="0"/>
                <a:ea typeface="Calibri"/>
                <a:cs typeface="Courier New" pitchFamily="49" charset="0"/>
              </a:rPr>
              <a:t>).animate({</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	backgroundColor: </a:t>
            </a:r>
            <a:r>
              <a:rPr lang="en-GB" sz="1800" dirty="0" smtClean="0">
                <a:solidFill>
                  <a:srgbClr val="800000"/>
                </a:solidFill>
                <a:latin typeface="Courier New" pitchFamily="49" charset="0"/>
                <a:ea typeface="Calibri"/>
                <a:cs typeface="Courier New" pitchFamily="49" charset="0"/>
              </a:rPr>
              <a:t>'#ff0000',</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	color: </a:t>
            </a:r>
            <a:r>
              <a:rPr lang="en-GB" sz="1800" dirty="0" smtClean="0">
                <a:solidFill>
                  <a:srgbClr val="800000"/>
                </a:solidFill>
                <a:latin typeface="Courier New" pitchFamily="49" charset="0"/>
                <a:ea typeface="Calibri"/>
                <a:cs typeface="Courier New" pitchFamily="49" charset="0"/>
              </a:rPr>
              <a:t>'#ffffff'</a:t>
            </a:r>
            <a:endParaRPr lang="en-GB" sz="2400" dirty="0" smtClean="0">
              <a:latin typeface="Courier New" pitchFamily="49" charset="0"/>
              <a:ea typeface="Calibri"/>
              <a:cs typeface="Courier New" pitchFamily="49" charset="0"/>
            </a:endParaRPr>
          </a:p>
          <a:p>
            <a:pPr>
              <a:lnSpc>
                <a:spcPct val="115000"/>
              </a:lnSpc>
              <a:spcAft>
                <a:spcPts val="0"/>
              </a:spcAft>
            </a:pPr>
            <a:r>
              <a:rPr lang="en-GB" sz="18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cxnSp>
        <p:nvCxnSpPr>
          <p:cNvPr id="5" name="Straight Arrow Connector 4"/>
          <p:cNvCxnSpPr/>
          <p:nvPr/>
        </p:nvCxnSpPr>
        <p:spPr bwMode="gray">
          <a:xfrm rot="10800000">
            <a:off x="3324538" y="4727834"/>
            <a:ext cx="685800" cy="516835"/>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6" name="Rectangular Callout 5"/>
          <p:cNvSpPr/>
          <p:nvPr/>
        </p:nvSpPr>
        <p:spPr bwMode="gray">
          <a:xfrm>
            <a:off x="2602295" y="5245928"/>
            <a:ext cx="4720258" cy="923330"/>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err="1" smtClean="0">
                <a:latin typeface="Courier New" pitchFamily="49" charset="0"/>
                <a:cs typeface="Courier New" pitchFamily="49" charset="0"/>
              </a:rPr>
              <a:t>backgroundColor</a:t>
            </a:r>
            <a:r>
              <a:rPr lang="en-US" sz="1800" dirty="0" smtClean="0">
                <a:cs typeface="Courier New" pitchFamily="49" charset="0"/>
              </a:rPr>
              <a:t> et </a:t>
            </a:r>
            <a:r>
              <a:rPr lang="en-US" sz="1800" dirty="0" smtClean="0">
                <a:latin typeface="Courier New" pitchFamily="49" charset="0"/>
                <a:cs typeface="Courier New" pitchFamily="49" charset="0"/>
              </a:rPr>
              <a:t>color</a:t>
            </a:r>
            <a:r>
              <a:rPr lang="en-US" sz="1800" dirty="0" smtClean="0">
                <a:cs typeface="Courier New" pitchFamily="49" charset="0"/>
              </a:rPr>
              <a:t> </a:t>
            </a:r>
            <a:r>
              <a:rPr lang="en-US" sz="1800" dirty="0" err="1" smtClean="0">
                <a:latin typeface="+mn-lt"/>
                <a:cs typeface="Courier New" pitchFamily="49" charset="0"/>
              </a:rPr>
              <a:t>s’animeront</a:t>
            </a:r>
            <a:r>
              <a:rPr lang="en-US" sz="1800" dirty="0" smtClean="0">
                <a:latin typeface="+mn-lt"/>
                <a:cs typeface="Courier New" pitchFamily="49" charset="0"/>
              </a:rPr>
              <a:t> en </a:t>
            </a:r>
            <a:r>
              <a:rPr lang="en-US" sz="1800" dirty="0" err="1" smtClean="0">
                <a:latin typeface="+mn-lt"/>
                <a:cs typeface="Courier New" pitchFamily="49" charset="0"/>
              </a:rPr>
              <a:t>basculant</a:t>
            </a:r>
            <a:r>
              <a:rPr lang="en-US" sz="1800" dirty="0" smtClean="0">
                <a:latin typeface="+mn-lt"/>
                <a:cs typeface="Courier New" pitchFamily="49" charset="0"/>
              </a:rPr>
              <a:t> en rouge et </a:t>
            </a:r>
            <a:r>
              <a:rPr lang="en-US" sz="1800" dirty="0" err="1" smtClean="0">
                <a:latin typeface="+mn-lt"/>
                <a:cs typeface="Courier New" pitchFamily="49" charset="0"/>
              </a:rPr>
              <a:t>blanc</a:t>
            </a:r>
            <a:r>
              <a:rPr lang="en-US" sz="1800" dirty="0" smtClean="0">
                <a:latin typeface="+mn-lt"/>
                <a:cs typeface="Courier New" pitchFamily="49" charset="0"/>
              </a:rPr>
              <a:t> </a:t>
            </a:r>
            <a:r>
              <a:rPr lang="en-US" sz="1800" dirty="0" err="1" smtClean="0">
                <a:latin typeface="+mn-lt"/>
                <a:cs typeface="Courier New" pitchFamily="49" charset="0"/>
              </a:rPr>
              <a:t>respectivement</a:t>
            </a:r>
            <a:endParaRPr lang="en-US" sz="1800" dirty="0" smtClean="0">
              <a:latin typeface="+mn-lt"/>
              <a:cs typeface="Courier New" pitchFamily="49" charset="0"/>
            </a:endParaRPr>
          </a:p>
        </p:txBody>
      </p:sp>
    </p:spTree>
    <p:custDataLst>
      <p:tags r:id="rId1"/>
    </p:custDataLst>
    <p:extLst>
      <p:ext uri="{BB962C8B-B14F-4D97-AF65-F5344CB8AC3E}">
        <p14:creationId xmlns:p14="http://schemas.microsoft.com/office/powerpoint/2010/main" val="1528937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000" b="1" baseline="0" noProof="0" dirty="0" smtClean="0">
                <a:latin typeface="Arial" pitchFamily="34" charset="0"/>
              </a:rPr>
              <a:t>Fournit des </a:t>
            </a:r>
            <a:r>
              <a:rPr lang="fr-FR" sz="2000" b="1" noProof="0" dirty="0" smtClean="0">
                <a:latin typeface="Arial" pitchFamily="34" charset="0"/>
              </a:rPr>
              <a:t>animations prédéfinies</a:t>
            </a:r>
            <a:endParaRPr lang="fr-FR" sz="2000" b="1" baseline="0" noProof="0" dirty="0" smtClean="0">
              <a:latin typeface="Arial" pitchFamily="34" charset="0"/>
            </a:endParaRPr>
          </a:p>
          <a:p>
            <a:pPr marR="0" lvl="1" rtl="0"/>
            <a:r>
              <a:rPr lang="fr-FR" sz="1800" baseline="0" noProof="0" dirty="0" smtClean="0">
                <a:latin typeface="Arial" pitchFamily="34" charset="0"/>
              </a:rPr>
              <a:t>Passe le nom de l’animation</a:t>
            </a:r>
            <a:r>
              <a:rPr lang="fr-FR" sz="1800" noProof="0" dirty="0" smtClean="0">
                <a:latin typeface="Arial" pitchFamily="34" charset="0"/>
              </a:rPr>
              <a:t> comme premier argument</a:t>
            </a:r>
            <a:endParaRPr lang="fr-FR" sz="1800" noProof="0" dirty="0" smtClean="0">
              <a:latin typeface="Courier New" pitchFamily="49" charset="0"/>
              <a:cs typeface="Courier New" pitchFamily="49" charset="0"/>
            </a:endParaRPr>
          </a:p>
          <a:p>
            <a:pPr marR="0" lvl="1" rtl="0"/>
            <a:endParaRPr lang="fr-FR" sz="1800" baseline="0" noProof="0" dirty="0" smtClean="0">
              <a:latin typeface="Arial" pitchFamily="34" charset="0"/>
            </a:endParaRPr>
          </a:p>
          <a:p>
            <a:pPr marR="0" lvl="1" rtl="0">
              <a:buNone/>
            </a:pPr>
            <a:endParaRPr lang="fr-FR" sz="1800" baseline="0" noProof="0" dirty="0" smtClean="0">
              <a:latin typeface="Arial" pitchFamily="34" charset="0"/>
            </a:endParaRPr>
          </a:p>
          <a:p>
            <a:r>
              <a:rPr lang="fr-FR" sz="2000" noProof="0" dirty="0" smtClean="0">
                <a:latin typeface="Arial" pitchFamily="34" charset="0"/>
              </a:rPr>
              <a:t>Les animations sont notamment :</a:t>
            </a:r>
          </a:p>
          <a:p>
            <a:pPr lvl="1"/>
            <a:r>
              <a:rPr lang="fr-FR" sz="1800" noProof="0" dirty="0" err="1" smtClean="0">
                <a:latin typeface="Courier New" pitchFamily="49" charset="0"/>
                <a:cs typeface="Courier New" pitchFamily="49" charset="0"/>
              </a:rPr>
              <a:t>blind</a:t>
            </a:r>
            <a:endParaRPr lang="fr-FR" sz="1800" noProof="0" dirty="0" smtClean="0">
              <a:latin typeface="Courier New" pitchFamily="49" charset="0"/>
              <a:cs typeface="Courier New" pitchFamily="49" charset="0"/>
            </a:endParaRPr>
          </a:p>
          <a:p>
            <a:pPr lvl="1"/>
            <a:r>
              <a:rPr lang="fr-FR" sz="1800" noProof="0" dirty="0" err="1" smtClean="0">
                <a:latin typeface="Courier New" pitchFamily="49" charset="0"/>
                <a:cs typeface="Courier New" pitchFamily="49" charset="0"/>
              </a:rPr>
              <a:t>bounce</a:t>
            </a:r>
            <a:endParaRPr lang="fr-FR" sz="1800" noProof="0" dirty="0" smtClean="0">
              <a:latin typeface="Courier New" pitchFamily="49" charset="0"/>
              <a:cs typeface="Courier New" pitchFamily="49" charset="0"/>
            </a:endParaRPr>
          </a:p>
          <a:p>
            <a:pPr lvl="1"/>
            <a:r>
              <a:rPr lang="fr-FR" sz="1800" noProof="0" dirty="0" smtClean="0">
                <a:latin typeface="Courier New" pitchFamily="49" charset="0"/>
                <a:cs typeface="Courier New" pitchFamily="49" charset="0"/>
              </a:rPr>
              <a:t>clip</a:t>
            </a:r>
          </a:p>
          <a:p>
            <a:pPr lvl="1"/>
            <a:r>
              <a:rPr lang="fr-FR" sz="1800" noProof="0" dirty="0" smtClean="0">
                <a:latin typeface="Courier New" pitchFamily="49" charset="0"/>
                <a:cs typeface="Courier New" pitchFamily="49" charset="0"/>
              </a:rPr>
              <a:t>fade</a:t>
            </a:r>
          </a:p>
          <a:p>
            <a:pPr lvl="1"/>
            <a:r>
              <a:rPr lang="fr-FR" sz="1800" noProof="0" dirty="0" smtClean="0">
                <a:latin typeface="Courier New" pitchFamily="49" charset="0"/>
                <a:cs typeface="Courier New" pitchFamily="49" charset="0"/>
              </a:rPr>
              <a:t>puff</a:t>
            </a:r>
          </a:p>
          <a:p>
            <a:pPr lvl="1"/>
            <a:r>
              <a:rPr lang="fr-FR" sz="1800" noProof="0" dirty="0" err="1" smtClean="0">
                <a:latin typeface="Courier New" pitchFamily="49" charset="0"/>
                <a:cs typeface="Courier New" pitchFamily="49" charset="0"/>
              </a:rPr>
              <a:t>pulsate</a:t>
            </a:r>
            <a:endParaRPr lang="fr-FR" sz="1800" noProof="0" dirty="0" smtClean="0">
              <a:latin typeface="Courier New" pitchFamily="49" charset="0"/>
              <a:cs typeface="Courier New" pitchFamily="49" charset="0"/>
            </a:endParaRPr>
          </a:p>
          <a:p>
            <a:pPr lvl="1"/>
            <a:r>
              <a:rPr lang="fr-FR" sz="1800" noProof="0" dirty="0" err="1" smtClean="0">
                <a:latin typeface="Courier New" pitchFamily="49" charset="0"/>
                <a:cs typeface="Courier New" pitchFamily="49" charset="0"/>
              </a:rPr>
              <a:t>shake</a:t>
            </a:r>
            <a:endParaRPr lang="fr-FR" sz="1800" noProof="0" dirty="0" smtClean="0">
              <a:latin typeface="Courier New" pitchFamily="49" charset="0"/>
              <a:cs typeface="Courier New" pitchFamily="49" charset="0"/>
            </a:endParaRPr>
          </a:p>
          <a:p>
            <a:pPr lvl="1"/>
            <a:r>
              <a:rPr lang="fr-FR" sz="1800" noProof="0" dirty="0" smtClean="0">
                <a:latin typeface="Courier New" pitchFamily="49" charset="0"/>
                <a:cs typeface="Courier New" pitchFamily="49" charset="0"/>
              </a:rPr>
              <a:t>size</a:t>
            </a:r>
          </a:p>
          <a:p>
            <a:pPr lvl="1"/>
            <a:r>
              <a:rPr lang="fr-FR" sz="1800" noProof="0" dirty="0" err="1" smtClean="0">
                <a:latin typeface="Courier New" pitchFamily="49" charset="0"/>
                <a:cs typeface="Courier New" pitchFamily="49" charset="0"/>
              </a:rPr>
              <a:t>transfer</a:t>
            </a:r>
            <a:endParaRPr lang="fr-FR" sz="1800" noProof="0" dirty="0" smtClean="0">
              <a:latin typeface="Courier New" pitchFamily="49" charset="0"/>
              <a:cs typeface="Courier New" pitchFamily="49" charset="0"/>
            </a:endParaRPr>
          </a:p>
          <a:p>
            <a:pPr lvl="1"/>
            <a:endParaRPr lang="fr-FR" sz="1800" noProof="0" dirty="0" smtClean="0">
              <a:latin typeface="Arial" pitchFamily="34" charset="0"/>
            </a:endParaRPr>
          </a:p>
          <a:p>
            <a:pPr marR="0" lvl="1" rtl="0"/>
            <a:endParaRPr lang="fr-FR" sz="1800" baseline="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La méthode </a:t>
            </a:r>
            <a:r>
              <a:rPr lang="fr-FR" b="1" baseline="0" noProof="0" smtClean="0">
                <a:latin typeface="Courier New" pitchFamily="49" charset="0"/>
                <a:cs typeface="Courier New" pitchFamily="49" charset="0"/>
              </a:rPr>
              <a:t>.effect()</a:t>
            </a:r>
            <a:endParaRPr lang="fr-FR" b="1" baseline="0" noProof="0" smtClean="0">
              <a:latin typeface="Arial" pitchFamily="34" charset="0"/>
            </a:endParaRPr>
          </a:p>
        </p:txBody>
      </p:sp>
      <p:sp>
        <p:nvSpPr>
          <p:cNvPr id="5" name="Rectangle 4"/>
          <p:cNvSpPr/>
          <p:nvPr/>
        </p:nvSpPr>
        <p:spPr bwMode="gray">
          <a:xfrm>
            <a:off x="1835696" y="2204864"/>
            <a:ext cx="4808207" cy="428579"/>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nSpc>
                <a:spcPct val="115000"/>
              </a:lnSpc>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'#element'</a:t>
            </a:r>
            <a:r>
              <a:rPr lang="en-GB" sz="1800" dirty="0" smtClean="0">
                <a:latin typeface="Courier New" pitchFamily="49" charset="0"/>
                <a:ea typeface="Calibri"/>
                <a:cs typeface="Courier New" pitchFamily="49" charset="0"/>
              </a:rPr>
              <a:t>).</a:t>
            </a:r>
            <a:r>
              <a:rPr lang="en-GB" sz="1900" dirty="0" smtClean="0">
                <a:latin typeface="Courier New" pitchFamily="49" charset="0"/>
                <a:ea typeface="Calibri"/>
                <a:cs typeface="Courier New" pitchFamily="49" charset="0"/>
              </a:rPr>
              <a:t>effect(</a:t>
            </a:r>
            <a:r>
              <a:rPr lang="en-GB" sz="1900" dirty="0" smtClean="0">
                <a:solidFill>
                  <a:srgbClr val="800000"/>
                </a:solidFill>
                <a:latin typeface="Courier New" pitchFamily="49" charset="0"/>
                <a:ea typeface="Calibri"/>
                <a:cs typeface="Courier New" pitchFamily="49" charset="0"/>
              </a:rPr>
              <a:t>'explode'</a:t>
            </a:r>
            <a:r>
              <a:rPr lang="en-GB" sz="19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spTree>
    <p:custDataLst>
      <p:tags r:id="rId1"/>
    </p:custDataLst>
    <p:extLst>
      <p:ext uri="{BB962C8B-B14F-4D97-AF65-F5344CB8AC3E}">
        <p14:creationId xmlns:p14="http://schemas.microsoft.com/office/powerpoint/2010/main" val="2798370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1800" b="1" baseline="0" noProof="0" dirty="0" smtClean="0">
                <a:latin typeface="Arial" pitchFamily="34" charset="0"/>
              </a:rPr>
              <a:t>Permet à n’importe quel élément </a:t>
            </a:r>
            <a:r>
              <a:rPr lang="fr-FR" sz="1800" b="1" noProof="0" dirty="0" smtClean="0">
                <a:latin typeface="Arial" pitchFamily="34" charset="0"/>
              </a:rPr>
              <a:t>DOM d’être retaillé</a:t>
            </a:r>
          </a:p>
          <a:p>
            <a:pPr marR="0" lvl="0" rtl="0"/>
            <a:r>
              <a:rPr lang="fr-FR" sz="1800" noProof="0" dirty="0" smtClean="0">
                <a:latin typeface="Arial" pitchFamily="34" charset="0"/>
              </a:rPr>
              <a:t>Personnalisable à souhait </a:t>
            </a:r>
            <a:r>
              <a:rPr lang="fr-FR" sz="1800" i="1" noProof="0" dirty="0" smtClean="0">
                <a:latin typeface="Arial" pitchFamily="34" charset="0"/>
              </a:rPr>
              <a:t>via</a:t>
            </a:r>
            <a:r>
              <a:rPr lang="fr-FR" sz="1800" noProof="0" dirty="0" smtClean="0">
                <a:latin typeface="Arial" pitchFamily="34" charset="0"/>
              </a:rPr>
              <a:t> un argument de littéral objet</a:t>
            </a:r>
          </a:p>
          <a:p>
            <a:pPr lvl="1"/>
            <a:r>
              <a:rPr lang="fr-FR" sz="1600" noProof="0" dirty="0" err="1" smtClean="0">
                <a:latin typeface="Courier New" pitchFamily="49" charset="0"/>
                <a:cs typeface="Courier New" pitchFamily="49" charset="0"/>
              </a:rPr>
              <a:t>aspectRatio</a:t>
            </a:r>
            <a:r>
              <a:rPr lang="fr-FR" sz="1600" noProof="0" dirty="0" smtClean="0">
                <a:latin typeface="Courier New" pitchFamily="49" charset="0"/>
                <a:cs typeface="Courier New" pitchFamily="49" charset="0"/>
              </a:rPr>
              <a:t>: </a:t>
            </a:r>
            <a:r>
              <a:rPr lang="fr-FR" sz="1600" noProof="0" dirty="0" err="1" smtClean="0">
                <a:latin typeface="Courier New" pitchFamily="49" charset="0"/>
                <a:cs typeface="Courier New" pitchFamily="49" charset="0"/>
              </a:rPr>
              <a:t>true</a:t>
            </a:r>
            <a:r>
              <a:rPr lang="fr-FR" sz="1600" noProof="0" dirty="0" smtClean="0">
                <a:cs typeface="Courier New" pitchFamily="49" charset="0"/>
              </a:rPr>
              <a:t> </a:t>
            </a:r>
            <a:r>
              <a:rPr lang="fr-FR" sz="1600" noProof="0" dirty="0" smtClean="0">
                <a:latin typeface="Arial" pitchFamily="34" charset="0"/>
              </a:rPr>
              <a:t>fixe le ratio d’aspect</a:t>
            </a:r>
          </a:p>
          <a:p>
            <a:pPr lvl="1"/>
            <a:r>
              <a:rPr lang="fr-FR" sz="1600" noProof="0" dirty="0" err="1" smtClean="0">
                <a:latin typeface="Courier New" pitchFamily="49" charset="0"/>
                <a:cs typeface="Courier New" pitchFamily="49" charset="0"/>
              </a:rPr>
              <a:t>handles</a:t>
            </a:r>
            <a:r>
              <a:rPr lang="fr-FR" sz="1600" noProof="0" dirty="0" smtClean="0">
                <a:latin typeface="Arial" pitchFamily="34" charset="0"/>
              </a:rPr>
              <a:t> peut être paramétré à </a:t>
            </a:r>
            <a:r>
              <a:rPr lang="fr-FR" sz="1600" noProof="0" dirty="0" smtClean="0">
                <a:latin typeface="Courier New" pitchFamily="49" charset="0"/>
                <a:cs typeface="Courier New" pitchFamily="49" charset="0"/>
              </a:rPr>
              <a:t>n</a:t>
            </a:r>
            <a:r>
              <a:rPr lang="fr-FR" sz="1600" noProof="0" dirty="0" smtClean="0">
                <a:latin typeface="Arial" pitchFamily="34" charset="0"/>
              </a:rPr>
              <a:t>, </a:t>
            </a:r>
            <a:r>
              <a:rPr lang="fr-FR" sz="1600" noProof="0" dirty="0" smtClean="0">
                <a:latin typeface="Courier New" pitchFamily="49" charset="0"/>
                <a:cs typeface="Courier New" pitchFamily="49" charset="0"/>
              </a:rPr>
              <a:t>e</a:t>
            </a:r>
            <a:r>
              <a:rPr lang="fr-FR" sz="1600" noProof="0" dirty="0" smtClean="0">
                <a:latin typeface="Arial" pitchFamily="34" charset="0"/>
              </a:rPr>
              <a:t>, </a:t>
            </a:r>
            <a:r>
              <a:rPr lang="fr-FR" sz="1600" noProof="0" dirty="0" smtClean="0">
                <a:latin typeface="Courier New" pitchFamily="49" charset="0"/>
                <a:cs typeface="Courier New" pitchFamily="49" charset="0"/>
              </a:rPr>
              <a:t>s</a:t>
            </a:r>
            <a:r>
              <a:rPr lang="fr-FR" sz="1600" noProof="0" dirty="0" smtClean="0">
                <a:latin typeface="Arial" pitchFamily="34" charset="0"/>
              </a:rPr>
              <a:t>, </a:t>
            </a:r>
            <a:r>
              <a:rPr lang="fr-FR" sz="1600" noProof="0" dirty="0" smtClean="0">
                <a:latin typeface="Courier New" pitchFamily="49" charset="0"/>
                <a:cs typeface="Courier New" pitchFamily="49" charset="0"/>
              </a:rPr>
              <a:t>w</a:t>
            </a:r>
            <a:r>
              <a:rPr lang="fr-FR" sz="1600" noProof="0" dirty="0" smtClean="0">
                <a:latin typeface="Arial" pitchFamily="34" charset="0"/>
              </a:rPr>
              <a:t>, </a:t>
            </a:r>
            <a:r>
              <a:rPr lang="fr-FR" sz="1600" noProof="0" dirty="0" smtClean="0">
                <a:latin typeface="Courier New" pitchFamily="49" charset="0"/>
                <a:cs typeface="Courier New" pitchFamily="49" charset="0"/>
              </a:rPr>
              <a:t>ne</a:t>
            </a:r>
            <a:r>
              <a:rPr lang="fr-FR" sz="1600" noProof="0" dirty="0" smtClean="0">
                <a:latin typeface="Arial" pitchFamily="34" charset="0"/>
              </a:rPr>
              <a:t>, </a:t>
            </a:r>
            <a:r>
              <a:rPr lang="fr-FR" sz="1600" noProof="0" dirty="0" err="1" smtClean="0">
                <a:latin typeface="Courier New" pitchFamily="49" charset="0"/>
                <a:cs typeface="Courier New" pitchFamily="49" charset="0"/>
              </a:rPr>
              <a:t>nw</a:t>
            </a:r>
            <a:r>
              <a:rPr lang="fr-FR" sz="1600" noProof="0" dirty="0" smtClean="0">
                <a:latin typeface="Arial" pitchFamily="34" charset="0"/>
              </a:rPr>
              <a:t>, </a:t>
            </a:r>
            <a:r>
              <a:rPr lang="fr-FR" sz="1600" noProof="0" dirty="0" smtClean="0">
                <a:latin typeface="Courier New" pitchFamily="49" charset="0"/>
                <a:cs typeface="Courier New" pitchFamily="49" charset="0"/>
              </a:rPr>
              <a:t>se</a:t>
            </a:r>
            <a:r>
              <a:rPr lang="fr-FR" sz="1600" noProof="0" dirty="0" smtClean="0">
                <a:latin typeface="Arial" pitchFamily="34" charset="0"/>
              </a:rPr>
              <a:t> ou </a:t>
            </a:r>
            <a:r>
              <a:rPr lang="fr-FR" sz="1600" noProof="0" dirty="0" err="1" smtClean="0">
                <a:latin typeface="Courier New" pitchFamily="49" charset="0"/>
                <a:cs typeface="Courier New" pitchFamily="49" charset="0"/>
              </a:rPr>
              <a:t>sw</a:t>
            </a:r>
            <a:r>
              <a:rPr lang="fr-FR" sz="1600" noProof="0" dirty="0" smtClean="0">
                <a:latin typeface="Arial" pitchFamily="34" charset="0"/>
              </a:rPr>
              <a:t> pour définir des poignées visibles</a:t>
            </a:r>
          </a:p>
          <a:p>
            <a:pPr lvl="1"/>
            <a:r>
              <a:rPr lang="fr-FR" sz="1600" noProof="0" dirty="0" smtClean="0">
                <a:latin typeface="Arial" pitchFamily="34" charset="0"/>
              </a:rPr>
              <a:t>Hauteur et largeur maximales peuvent être limitées</a:t>
            </a:r>
          </a:p>
          <a:p>
            <a:pPr lvl="1"/>
            <a:r>
              <a:rPr lang="fr-FR" sz="1600" noProof="0" dirty="0" smtClean="0">
                <a:latin typeface="Arial" pitchFamily="34" charset="0"/>
              </a:rPr>
              <a:t>Le redimensionnement peut être limité à un container</a:t>
            </a:r>
          </a:p>
          <a:p>
            <a:pPr lvl="1"/>
            <a:r>
              <a:rPr lang="fr-FR" sz="1600" dirty="0" smtClean="0">
                <a:latin typeface="Arial" pitchFamily="34" charset="0"/>
              </a:rPr>
              <a:t>Les éléments enfants peuvent être redimensionnés avec </a:t>
            </a:r>
            <a:r>
              <a:rPr lang="en-US" sz="1600" dirty="0" err="1" smtClean="0">
                <a:latin typeface="Courier New" pitchFamily="49" charset="0"/>
                <a:cs typeface="Courier New" pitchFamily="49" charset="0"/>
              </a:rPr>
              <a:t>alsoResize</a:t>
            </a:r>
            <a:endParaRPr lang="fr-FR" sz="1600" noProof="0" dirty="0" smtClean="0">
              <a:latin typeface="Arial" pitchFamily="34" charset="0"/>
            </a:endParaRPr>
          </a:p>
          <a:p>
            <a:pPr lvl="1"/>
            <a:endParaRPr lang="fr-FR" sz="160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La méthode </a:t>
            </a:r>
            <a:r>
              <a:rPr lang="fr-FR" b="1" baseline="0" noProof="0" smtClean="0">
                <a:latin typeface="Courier New" pitchFamily="49" charset="0"/>
                <a:cs typeface="Courier New" pitchFamily="49" charset="0"/>
              </a:rPr>
              <a:t>.resizable()</a:t>
            </a:r>
            <a:endParaRPr lang="fr-FR" b="1" baseline="0" noProof="0" smtClean="0">
              <a:latin typeface="Arial" pitchFamily="34" charset="0"/>
            </a:endParaRPr>
          </a:p>
        </p:txBody>
      </p:sp>
      <p:sp>
        <p:nvSpPr>
          <p:cNvPr id="5" name="Rectangle 4"/>
          <p:cNvSpPr/>
          <p:nvPr/>
        </p:nvSpPr>
        <p:spPr bwMode="gray">
          <a:xfrm>
            <a:off x="1835696" y="4293096"/>
            <a:ext cx="4432855" cy="203132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"#element"</a:t>
            </a:r>
            <a:r>
              <a:rPr lang="en-GB" sz="1800" dirty="0" smtClean="0">
                <a:latin typeface="Courier New" pitchFamily="49" charset="0"/>
                <a:ea typeface="Calibri"/>
                <a:cs typeface="Courier New" pitchFamily="49" charset="0"/>
              </a:rPr>
              <a:t>).resizable({</a:t>
            </a:r>
          </a:p>
          <a:p>
            <a:pPr>
              <a:spcAft>
                <a:spcPts val="0"/>
              </a:spcAft>
            </a:pPr>
            <a:r>
              <a:rPr lang="en-GB" sz="1800" dirty="0" smtClean="0">
                <a:latin typeface="Courier New" pitchFamily="49" charset="0"/>
                <a:ea typeface="Calibri"/>
                <a:cs typeface="Courier New" pitchFamily="49" charset="0"/>
              </a:rPr>
              <a:t>    maxHeight: 500,</a:t>
            </a:r>
          </a:p>
          <a:p>
            <a:pPr>
              <a:spcAft>
                <a:spcPts val="0"/>
              </a:spcAft>
            </a:pPr>
            <a:r>
              <a:rPr lang="en-GB" sz="1800" dirty="0" smtClean="0">
                <a:latin typeface="Courier New" pitchFamily="49" charset="0"/>
                <a:ea typeface="Calibri"/>
                <a:cs typeface="Courier New" pitchFamily="49" charset="0"/>
              </a:rPr>
              <a:t>    maxWidth: 250,</a:t>
            </a:r>
          </a:p>
          <a:p>
            <a:pPr>
              <a:spcAft>
                <a:spcPts val="0"/>
              </a:spcAft>
            </a:pPr>
            <a:r>
              <a:rPr lang="en-GB" sz="1800" dirty="0" smtClean="0">
                <a:latin typeface="Courier New" pitchFamily="49" charset="0"/>
                <a:ea typeface="Calibri"/>
                <a:cs typeface="Courier New" pitchFamily="49" charset="0"/>
              </a:rPr>
              <a:t>    minHeight: 200,</a:t>
            </a:r>
          </a:p>
          <a:p>
            <a:pPr>
              <a:spcAft>
                <a:spcPts val="0"/>
              </a:spcAft>
            </a:pPr>
            <a:r>
              <a:rPr lang="en-GB" sz="1800" dirty="0" smtClean="0">
                <a:latin typeface="Courier New" pitchFamily="49" charset="0"/>
                <a:ea typeface="Calibri"/>
                <a:cs typeface="Courier New" pitchFamily="49" charset="0"/>
              </a:rPr>
              <a:t>    minWidth: 180,</a:t>
            </a:r>
          </a:p>
          <a:p>
            <a:pPr>
              <a:spcAft>
                <a:spcPts val="0"/>
              </a:spcAft>
            </a:pPr>
            <a:r>
              <a:rPr lang="en-GB" sz="1800" dirty="0">
                <a:latin typeface="Courier New" pitchFamily="49" charset="0"/>
                <a:ea typeface="Calibri"/>
                <a:cs typeface="Courier New" pitchFamily="49" charset="0"/>
              </a:rPr>
              <a:t> </a:t>
            </a:r>
            <a:r>
              <a:rPr lang="en-GB" sz="1800" dirty="0" smtClean="0">
                <a:latin typeface="Courier New" pitchFamily="49" charset="0"/>
                <a:ea typeface="Calibri"/>
                <a:cs typeface="Courier New" pitchFamily="49" charset="0"/>
              </a:rPr>
              <a:t>   alsoResize</a:t>
            </a:r>
            <a:r>
              <a:rPr lang="en-GB" sz="1800" dirty="0">
                <a:latin typeface="Courier New" pitchFamily="49" charset="0"/>
                <a:ea typeface="Calibri"/>
                <a:cs typeface="Courier New" pitchFamily="49" charset="0"/>
              </a:rPr>
              <a:t>: 'ul'</a:t>
            </a:r>
            <a:endParaRPr lang="en-GB" sz="18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a:t>
            </a:r>
            <a:endParaRPr lang="en-GB" sz="1800" dirty="0">
              <a:latin typeface="Courier New" pitchFamily="49" charset="0"/>
              <a:ea typeface="Calibri"/>
              <a:cs typeface="Courier New" pitchFamily="49" charset="0"/>
            </a:endParaRPr>
          </a:p>
        </p:txBody>
      </p:sp>
    </p:spTree>
    <p:custDataLst>
      <p:tags r:id="rId1"/>
    </p:custDataLst>
    <p:extLst>
      <p:ext uri="{BB962C8B-B14F-4D97-AF65-F5344CB8AC3E}">
        <p14:creationId xmlns:p14="http://schemas.microsoft.com/office/powerpoint/2010/main" val="334698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000" b="1" baseline="0" noProof="0" dirty="0" smtClean="0">
                <a:latin typeface="Arial" pitchFamily="34" charset="0"/>
              </a:rPr>
              <a:t>Une bibliothèque open-source de composants d’interface utilisateur</a:t>
            </a:r>
          </a:p>
          <a:p>
            <a:pPr lvl="1"/>
            <a:r>
              <a:rPr lang="fr-FR" sz="1800" noProof="0" dirty="0" smtClean="0">
                <a:latin typeface="Arial" pitchFamily="34" charset="0"/>
              </a:rPr>
              <a:t>Disponible sur </a:t>
            </a:r>
            <a:r>
              <a:rPr lang="fr-FR" sz="1800" noProof="0" dirty="0" smtClean="0">
                <a:latin typeface="Courier New" pitchFamily="49" charset="0"/>
                <a:cs typeface="Courier New" pitchFamily="49" charset="0"/>
              </a:rPr>
              <a:t>http://jqueryui.com</a:t>
            </a:r>
            <a:endParaRPr lang="fr-FR" sz="1800" baseline="0" noProof="0" dirty="0" smtClean="0">
              <a:latin typeface="Courier New" pitchFamily="49" charset="0"/>
              <a:cs typeface="Courier New" pitchFamily="49" charset="0"/>
            </a:endParaRPr>
          </a:p>
          <a:p>
            <a:pPr marR="0" lvl="0" rtl="0"/>
            <a:r>
              <a:rPr lang="fr-FR" sz="2000" b="1" baseline="0" noProof="0" dirty="0" smtClean="0">
                <a:latin typeface="Arial" pitchFamily="34" charset="0"/>
              </a:rPr>
              <a:t>Propose quatre types de composants</a:t>
            </a:r>
          </a:p>
          <a:p>
            <a:pPr marR="0" lvl="1" rtl="0"/>
            <a:r>
              <a:rPr lang="fr-FR" sz="1800" noProof="0" dirty="0" smtClean="0">
                <a:latin typeface="Arial" pitchFamily="34" charset="0"/>
              </a:rPr>
              <a:t>D</a:t>
            </a:r>
            <a:r>
              <a:rPr lang="fr-FR" sz="1800" baseline="0" noProof="0" dirty="0" smtClean="0">
                <a:latin typeface="Arial" pitchFamily="34" charset="0"/>
              </a:rPr>
              <a:t>es </a:t>
            </a:r>
            <a:r>
              <a:rPr lang="fr-FR" sz="1800" noProof="0" dirty="0" smtClean="0">
                <a:latin typeface="Arial" pitchFamily="34" charset="0"/>
              </a:rPr>
              <a:t>w</a:t>
            </a:r>
            <a:r>
              <a:rPr lang="fr-FR" sz="1800" baseline="0" noProof="0" dirty="0" smtClean="0">
                <a:latin typeface="Arial" pitchFamily="34" charset="0"/>
              </a:rPr>
              <a:t>idgets</a:t>
            </a:r>
          </a:p>
          <a:p>
            <a:pPr lvl="2"/>
            <a:r>
              <a:rPr lang="fr-FR" sz="1600" noProof="0" dirty="0" smtClean="0">
                <a:latin typeface="Arial" pitchFamily="34" charset="0"/>
              </a:rPr>
              <a:t>Contrôles comme </a:t>
            </a:r>
            <a:r>
              <a:rPr lang="fr-FR" sz="1600" baseline="0" noProof="0" dirty="0" err="1" smtClean="0">
                <a:latin typeface="Courier New" pitchFamily="49" charset="0"/>
                <a:cs typeface="Courier New" pitchFamily="49" charset="0"/>
              </a:rPr>
              <a:t>DatePicker</a:t>
            </a:r>
            <a:r>
              <a:rPr lang="fr-FR" sz="1600" baseline="0" noProof="0" dirty="0" smtClean="0">
                <a:latin typeface="Arial" pitchFamily="34" charset="0"/>
              </a:rPr>
              <a:t>,  </a:t>
            </a:r>
            <a:r>
              <a:rPr lang="fr-FR" sz="1600" baseline="0" noProof="0" dirty="0" err="1" smtClean="0">
                <a:latin typeface="Courier New" pitchFamily="49" charset="0"/>
                <a:cs typeface="Courier New" pitchFamily="49" charset="0"/>
              </a:rPr>
              <a:t>Accordion</a:t>
            </a:r>
            <a:r>
              <a:rPr lang="fr-FR" sz="1600" baseline="0" noProof="0" dirty="0" smtClean="0">
                <a:latin typeface="Arial" pitchFamily="34" charset="0"/>
              </a:rPr>
              <a:t> et</a:t>
            </a:r>
            <a:r>
              <a:rPr lang="fr-FR" sz="1600" noProof="0" dirty="0" smtClean="0">
                <a:latin typeface="Arial" pitchFamily="34" charset="0"/>
              </a:rPr>
              <a:t> </a:t>
            </a:r>
            <a:r>
              <a:rPr lang="fr-FR" sz="1600" baseline="0" noProof="0" dirty="0" err="1" smtClean="0">
                <a:latin typeface="Courier New" pitchFamily="49" charset="0"/>
                <a:cs typeface="Courier New" pitchFamily="49" charset="0"/>
              </a:rPr>
              <a:t>AutoSuggest</a:t>
            </a:r>
            <a:endParaRPr lang="fr-FR" sz="1600" baseline="0" noProof="0" dirty="0" smtClean="0">
              <a:latin typeface="Courier New" pitchFamily="49" charset="0"/>
              <a:cs typeface="Courier New" pitchFamily="49" charset="0"/>
            </a:endParaRPr>
          </a:p>
          <a:p>
            <a:pPr marR="0" lvl="1" rtl="0"/>
            <a:r>
              <a:rPr lang="fr-FR" sz="1800" baseline="0" noProof="0" dirty="0" smtClean="0">
                <a:latin typeface="Arial" pitchFamily="34" charset="0"/>
              </a:rPr>
              <a:t>Des effets</a:t>
            </a:r>
          </a:p>
          <a:p>
            <a:pPr marR="0" lvl="2" rtl="0"/>
            <a:r>
              <a:rPr lang="fr-FR" sz="1600" baseline="0" noProof="0" dirty="0" smtClean="0">
                <a:latin typeface="Arial" pitchFamily="34" charset="0"/>
              </a:rPr>
              <a:t>Une bibliothèque</a:t>
            </a:r>
            <a:r>
              <a:rPr lang="fr-FR" sz="1600" noProof="0" dirty="0" smtClean="0">
                <a:latin typeface="Arial" pitchFamily="34" charset="0"/>
              </a:rPr>
              <a:t> </a:t>
            </a:r>
            <a:r>
              <a:rPr lang="fr-FR" sz="1600" baseline="0" noProof="0" dirty="0" smtClean="0">
                <a:latin typeface="Arial" pitchFamily="34" charset="0"/>
              </a:rPr>
              <a:t>d’</a:t>
            </a:r>
            <a:r>
              <a:rPr lang="fr-FR" sz="1600" noProof="0" dirty="0" smtClean="0">
                <a:latin typeface="Arial" pitchFamily="34" charset="0"/>
              </a:rPr>
              <a:t>animations, de transitions et d’</a:t>
            </a:r>
            <a:r>
              <a:rPr lang="fr-FR" sz="1600" noProof="0" dirty="0" err="1" smtClean="0">
                <a:latin typeface="Arial" pitchFamily="34" charset="0"/>
              </a:rPr>
              <a:t>easings</a:t>
            </a:r>
            <a:r>
              <a:rPr lang="fr-FR" sz="1600" noProof="0" dirty="0" smtClean="0">
                <a:latin typeface="Arial" pitchFamily="34" charset="0"/>
              </a:rPr>
              <a:t> avancés</a:t>
            </a:r>
            <a:endParaRPr lang="fr-FR" sz="1600" baseline="0" noProof="0" dirty="0" smtClean="0">
              <a:latin typeface="Arial" pitchFamily="34" charset="0"/>
            </a:endParaRPr>
          </a:p>
          <a:p>
            <a:pPr marR="0" lvl="1" rtl="0"/>
            <a:r>
              <a:rPr lang="fr-FR" sz="1800" noProof="0" dirty="0" smtClean="0">
                <a:latin typeface="Arial" pitchFamily="34" charset="0"/>
              </a:rPr>
              <a:t>Des i</a:t>
            </a:r>
            <a:r>
              <a:rPr lang="fr-FR" sz="1800" baseline="0" noProof="0" dirty="0" smtClean="0">
                <a:latin typeface="Arial" pitchFamily="34" charset="0"/>
              </a:rPr>
              <a:t>nteractions</a:t>
            </a:r>
          </a:p>
          <a:p>
            <a:pPr marR="0" lvl="2" rtl="0"/>
            <a:r>
              <a:rPr lang="fr-FR" sz="1600" baseline="0" noProof="0" dirty="0" smtClean="0">
                <a:latin typeface="Arial" pitchFamily="34" charset="0"/>
              </a:rPr>
              <a:t>Des méthodes pour créer des effets complexes comme </a:t>
            </a:r>
            <a:r>
              <a:rPr lang="fr-FR" sz="1600" noProof="0" dirty="0" smtClean="0">
                <a:latin typeface="Arial" pitchFamily="34" charset="0"/>
              </a:rPr>
              <a:t>glisser-déposer</a:t>
            </a:r>
            <a:endParaRPr lang="fr-FR" sz="1600" baseline="0" noProof="0" dirty="0" smtClean="0">
              <a:latin typeface="Arial" pitchFamily="34" charset="0"/>
            </a:endParaRPr>
          </a:p>
          <a:p>
            <a:pPr marR="0" lvl="1" rtl="0"/>
            <a:r>
              <a:rPr lang="fr-FR" sz="1800" baseline="0" noProof="0" dirty="0" smtClean="0">
                <a:latin typeface="Arial" pitchFamily="34" charset="0"/>
              </a:rPr>
              <a:t>Des utilitaires</a:t>
            </a:r>
          </a:p>
          <a:p>
            <a:pPr marR="0" lvl="2" rtl="0"/>
            <a:r>
              <a:rPr lang="fr-FR" sz="1600" baseline="0" noProof="0" dirty="0" smtClean="0">
                <a:latin typeface="Arial" pitchFamily="34" charset="0"/>
              </a:rPr>
              <a:t>La méthode </a:t>
            </a:r>
            <a:r>
              <a:rPr lang="fr-FR" sz="1600" baseline="0" noProof="0" dirty="0" smtClean="0">
                <a:latin typeface="Courier New" pitchFamily="49" charset="0"/>
                <a:cs typeface="Courier New" pitchFamily="49" charset="0"/>
              </a:rPr>
              <a:t>.position()</a:t>
            </a:r>
            <a:r>
              <a:rPr lang="fr-FR" sz="1600" baseline="0" noProof="0" dirty="0" smtClean="0">
                <a:latin typeface="Arial" pitchFamily="34" charset="0"/>
              </a:rPr>
              <a:t> pour positionner</a:t>
            </a:r>
            <a:r>
              <a:rPr lang="fr-FR" sz="1600" noProof="0" dirty="0" smtClean="0">
                <a:latin typeface="Arial" pitchFamily="34" charset="0"/>
              </a:rPr>
              <a:t> des éléments de bas niveau</a:t>
            </a:r>
          </a:p>
          <a:p>
            <a:pPr marR="0" lvl="2" rtl="0"/>
            <a:r>
              <a:rPr lang="fr-FR" sz="1600" dirty="0" smtClean="0">
                <a:latin typeface="Arial" pitchFamily="34" charset="0"/>
              </a:rPr>
              <a:t>Une fabrique de widgets pour créer de nouveaux widgets</a:t>
            </a:r>
            <a:endParaRPr lang="fr-FR" sz="1600" noProof="0" dirty="0" smtClean="0">
              <a:latin typeface="Arial" pitchFamily="34" charset="0"/>
            </a:endParaRPr>
          </a:p>
          <a:p>
            <a:r>
              <a:rPr lang="fr-FR" sz="2000" baseline="0" noProof="0" dirty="0" smtClean="0">
                <a:latin typeface="Arial" pitchFamily="34" charset="0"/>
              </a:rPr>
              <a:t>Les composants peuvent être téléchargés comme un </a:t>
            </a:r>
            <a:r>
              <a:rPr lang="fr-FR" sz="2000" noProof="0" dirty="0" smtClean="0">
                <a:latin typeface="Arial" pitchFamily="34" charset="0"/>
              </a:rPr>
              <a:t>bundle ou séparément</a:t>
            </a:r>
            <a:endParaRPr lang="fr-FR" sz="2000" baseline="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jQuery UI</a:t>
            </a:r>
          </a:p>
        </p:txBody>
      </p:sp>
    </p:spTree>
    <p:custDataLst>
      <p:tags r:id="rId1"/>
    </p:custDataLst>
    <p:extLst>
      <p:ext uri="{BB962C8B-B14F-4D97-AF65-F5344CB8AC3E}">
        <p14:creationId xmlns:p14="http://schemas.microsoft.com/office/powerpoint/2010/main" val="2524730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b="1" baseline="0" noProof="0" dirty="0" smtClean="0">
                <a:latin typeface="Arial" pitchFamily="34" charset="0"/>
              </a:rPr>
              <a:t>Tous les widgets jQuer</a:t>
            </a:r>
            <a:r>
              <a:rPr lang="fr-FR" noProof="0" dirty="0" smtClean="0">
                <a:latin typeface="Arial" pitchFamily="34" charset="0"/>
              </a:rPr>
              <a:t>y </a:t>
            </a:r>
            <a:r>
              <a:rPr lang="fr-FR" noProof="0" dirty="0" err="1" smtClean="0">
                <a:latin typeface="Arial" pitchFamily="34" charset="0"/>
              </a:rPr>
              <a:t>UI</a:t>
            </a:r>
            <a:r>
              <a:rPr lang="fr-FR" noProof="0" dirty="0" smtClean="0">
                <a:latin typeface="Arial" pitchFamily="34" charset="0"/>
              </a:rPr>
              <a:t> peuvent être mis en forme </a:t>
            </a:r>
            <a:r>
              <a:rPr lang="fr-FR" i="1" noProof="0" dirty="0" smtClean="0">
                <a:latin typeface="Arial" pitchFamily="34" charset="0"/>
              </a:rPr>
              <a:t>via</a:t>
            </a:r>
            <a:r>
              <a:rPr lang="fr-FR" noProof="0" dirty="0" smtClean="0">
                <a:latin typeface="Arial" pitchFamily="34" charset="0"/>
              </a:rPr>
              <a:t> des </a:t>
            </a:r>
            <a:r>
              <a:rPr lang="fr-FR" i="1" noProof="0" dirty="0" smtClean="0">
                <a:latin typeface="Century Schoolbook" pitchFamily="18" charset="0"/>
                <a:cs typeface="Courier New" pitchFamily="49" charset="0"/>
              </a:rPr>
              <a:t>thèmes</a:t>
            </a:r>
          </a:p>
          <a:p>
            <a:pPr lvl="1"/>
            <a:r>
              <a:rPr lang="fr-FR" baseline="0" noProof="0" dirty="0" smtClean="0">
                <a:latin typeface="Arial" pitchFamily="34" charset="0"/>
              </a:rPr>
              <a:t>Utilise un ensemble standard d’images et de classes </a:t>
            </a:r>
            <a:r>
              <a:rPr lang="fr-FR" baseline="0" noProof="0" dirty="0" err="1" smtClean="0">
                <a:latin typeface="Arial" pitchFamily="34" charset="0"/>
              </a:rPr>
              <a:t>CSS</a:t>
            </a:r>
            <a:endParaRPr lang="fr-FR" noProof="0" dirty="0" smtClean="0">
              <a:latin typeface="Arial" pitchFamily="34" charset="0"/>
            </a:endParaRPr>
          </a:p>
          <a:p>
            <a:pPr lvl="1"/>
            <a:r>
              <a:rPr lang="fr-FR" baseline="0" noProof="0" dirty="0" smtClean="0">
                <a:latin typeface="Arial" pitchFamily="34" charset="0"/>
              </a:rPr>
              <a:t>Permet de modifier l’apparence sans toucher au </a:t>
            </a:r>
            <a:r>
              <a:rPr lang="fr-FR" noProof="0" dirty="0" smtClean="0">
                <a:latin typeface="Arial" pitchFamily="34" charset="0"/>
              </a:rPr>
              <a:t>HTML</a:t>
            </a:r>
            <a:endParaRPr lang="fr-FR" baseline="0" noProof="0" dirty="0" smtClean="0">
              <a:latin typeface="Arial" pitchFamily="34" charset="0"/>
            </a:endParaRPr>
          </a:p>
          <a:p>
            <a:pPr marR="0" lvl="0" rtl="0"/>
            <a:r>
              <a:rPr lang="fr-FR" b="1" baseline="0" noProof="0" dirty="0" smtClean="0">
                <a:latin typeface="Arial" pitchFamily="34" charset="0"/>
              </a:rPr>
              <a:t>Beaucoup de thèmes prédéfinis sont disponibles</a:t>
            </a:r>
          </a:p>
          <a:p>
            <a:pPr marR="0" lvl="0" rtl="0"/>
            <a:r>
              <a:rPr lang="fr-FR" noProof="0" dirty="0" smtClean="0">
                <a:latin typeface="Arial" pitchFamily="34" charset="0"/>
              </a:rPr>
              <a:t>Des thèmes personnalisés peuvent être créés avec l’outil en ligne </a:t>
            </a:r>
            <a:r>
              <a:rPr lang="fr-FR" i="1" noProof="0" dirty="0" err="1" smtClean="0">
                <a:latin typeface="Century Schoolbook" pitchFamily="18" charset="0"/>
                <a:cs typeface="Times New Roman" pitchFamily="18" charset="0"/>
              </a:rPr>
              <a:t>ThemeRoller</a:t>
            </a:r>
            <a:endParaRPr lang="fr-FR" baseline="0" noProof="0" dirty="0" smtClean="0">
              <a:latin typeface="Arial" pitchFamily="34" charset="0"/>
            </a:endParaRPr>
          </a:p>
          <a:p>
            <a:pPr marR="0" lvl="1" rtl="0"/>
            <a:r>
              <a:rPr lang="fr-FR" noProof="0" dirty="0" smtClean="0">
                <a:cs typeface="Courier New" pitchFamily="49" charset="0"/>
              </a:rPr>
              <a:t>Disponible sur</a:t>
            </a:r>
            <a:r>
              <a:rPr lang="fr-FR" baseline="0" noProof="0" dirty="0" smtClean="0">
                <a:cs typeface="Courier New" pitchFamily="49" charset="0"/>
              </a:rPr>
              <a:t> </a:t>
            </a:r>
            <a:r>
              <a:rPr lang="fr-FR" baseline="0" noProof="0" dirty="0" smtClean="0">
                <a:latin typeface="Courier New" pitchFamily="49" charset="0"/>
                <a:cs typeface="Courier New" pitchFamily="49" charset="0"/>
              </a:rPr>
              <a:t>jqueryui.com/</a:t>
            </a:r>
            <a:r>
              <a:rPr lang="fr-FR" baseline="0" noProof="0" dirty="0" err="1" smtClean="0">
                <a:latin typeface="Courier New" pitchFamily="49" charset="0"/>
                <a:cs typeface="Courier New" pitchFamily="49" charset="0"/>
              </a:rPr>
              <a:t>themeroller</a:t>
            </a:r>
            <a:endParaRPr lang="fr-FR" baseline="0" noProof="0" dirty="0" smtClean="0">
              <a:latin typeface="Courier New" pitchFamily="49" charset="0"/>
              <a:cs typeface="Courier New" pitchFamily="49" charset="0"/>
            </a:endParaRPr>
          </a:p>
          <a:p>
            <a:pPr marR="0" lvl="1" rtl="0"/>
            <a:r>
              <a:rPr lang="fr-FR" baseline="0" noProof="0" dirty="0" smtClean="0">
                <a:latin typeface="Arial" pitchFamily="34" charset="0"/>
              </a:rPr>
              <a:t>Génère</a:t>
            </a:r>
            <a:r>
              <a:rPr lang="fr-FR" noProof="0" dirty="0" smtClean="0">
                <a:latin typeface="Arial" pitchFamily="34" charset="0"/>
              </a:rPr>
              <a:t> un fichier</a:t>
            </a:r>
            <a:r>
              <a:rPr lang="fr-FR" baseline="0" noProof="0" dirty="0" smtClean="0">
                <a:latin typeface="Arial" pitchFamily="34" charset="0"/>
              </a:rPr>
              <a:t> </a:t>
            </a:r>
            <a:r>
              <a:rPr lang="fr-FR" baseline="0" noProof="0" dirty="0" smtClean="0">
                <a:latin typeface="Courier New" pitchFamily="49" charset="0"/>
                <a:cs typeface="Courier New" pitchFamily="49" charset="0"/>
              </a:rPr>
              <a:t>.zip</a:t>
            </a:r>
            <a:endParaRPr lang="fr-FR" baseline="0" noProof="0" dirty="0" smtClean="0">
              <a:latin typeface="Arial" pitchFamily="34" charset="0"/>
            </a:endParaRPr>
          </a:p>
          <a:p>
            <a:pPr lvl="2"/>
            <a:r>
              <a:rPr lang="fr-FR" baseline="0" noProof="0" dirty="0" smtClean="0">
                <a:latin typeface="Arial" pitchFamily="34" charset="0"/>
              </a:rPr>
              <a:t>Inclut</a:t>
            </a:r>
            <a:r>
              <a:rPr lang="fr-FR" noProof="0" dirty="0" smtClean="0">
                <a:latin typeface="Arial" pitchFamily="34" charset="0"/>
              </a:rPr>
              <a:t> tous les fichiers</a:t>
            </a:r>
            <a:r>
              <a:rPr lang="fr-FR" baseline="0" noProof="0" dirty="0" smtClean="0">
                <a:latin typeface="Arial" pitchFamily="34" charset="0"/>
              </a:rPr>
              <a:t> </a:t>
            </a:r>
            <a:r>
              <a:rPr lang="fr-FR" baseline="0" noProof="0" dirty="0" smtClean="0">
                <a:latin typeface="Courier New" pitchFamily="49" charset="0"/>
                <a:cs typeface="Courier New" pitchFamily="49" charset="0"/>
              </a:rPr>
              <a:t>.</a:t>
            </a:r>
            <a:r>
              <a:rPr lang="fr-FR" baseline="0" noProof="0" dirty="0" err="1" smtClean="0">
                <a:latin typeface="Courier New" pitchFamily="49" charset="0"/>
                <a:cs typeface="Courier New" pitchFamily="49" charset="0"/>
              </a:rPr>
              <a:t>js</a:t>
            </a:r>
            <a:r>
              <a:rPr lang="fr-FR" baseline="0" noProof="0" dirty="0" smtClean="0">
                <a:latin typeface="Arial" pitchFamily="34" charset="0"/>
              </a:rPr>
              <a:t> et </a:t>
            </a:r>
            <a:r>
              <a:rPr lang="fr-FR" baseline="0" noProof="0" dirty="0" smtClean="0">
                <a:latin typeface="Courier New" pitchFamily="49" charset="0"/>
                <a:cs typeface="Courier New" pitchFamily="49" charset="0"/>
              </a:rPr>
              <a:t>.</a:t>
            </a:r>
            <a:r>
              <a:rPr lang="fr-FR" baseline="0" noProof="0" dirty="0" err="1" smtClean="0">
                <a:latin typeface="Courier New" pitchFamily="49" charset="0"/>
                <a:cs typeface="Courier New" pitchFamily="49" charset="0"/>
              </a:rPr>
              <a:t>css</a:t>
            </a:r>
            <a:r>
              <a:rPr lang="fr-FR" baseline="0" noProof="0" dirty="0" smtClean="0">
                <a:latin typeface="Arial" pitchFamily="34" charset="0"/>
              </a:rPr>
              <a:t> nécessaires</a:t>
            </a:r>
          </a:p>
        </p:txBody>
      </p:sp>
      <p:sp>
        <p:nvSpPr>
          <p:cNvPr id="2" name="Title 1"/>
          <p:cNvSpPr>
            <a:spLocks noGrp="1"/>
          </p:cNvSpPr>
          <p:nvPr>
            <p:ph type="title"/>
          </p:nvPr>
        </p:nvSpPr>
        <p:spPr/>
        <p:txBody>
          <a:bodyPr/>
          <a:lstStyle/>
          <a:p>
            <a:pPr marR="0" rtl="0"/>
            <a:r>
              <a:rPr lang="fr-FR" b="1" baseline="0" noProof="0" smtClean="0">
                <a:latin typeface="Arial" pitchFamily="34" charset="0"/>
              </a:rPr>
              <a:t>Les thèmes jQuery UI</a:t>
            </a:r>
          </a:p>
        </p:txBody>
      </p:sp>
    </p:spTree>
    <p:custDataLst>
      <p:tags r:id="rId1"/>
    </p:custDataLst>
    <p:extLst>
      <p:ext uri="{BB962C8B-B14F-4D97-AF65-F5344CB8AC3E}">
        <p14:creationId xmlns:p14="http://schemas.microsoft.com/office/powerpoint/2010/main" val="100041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t>Les thèmes jQuery : Exemple</a:t>
            </a:r>
            <a:endParaRPr lang="fr-FR" noProof="0"/>
          </a:p>
        </p:txBody>
      </p:sp>
      <p:pic>
        <p:nvPicPr>
          <p:cNvPr id="4" name="Picture 3" descr="theme3.tiff"/>
          <p:cNvPicPr>
            <a:picLocks noChangeAspect="1"/>
          </p:cNvPicPr>
          <p:nvPr/>
        </p:nvPicPr>
        <p:blipFill>
          <a:blip r:embed="rId4" cstate="print"/>
          <a:stretch>
            <a:fillRect/>
          </a:stretch>
        </p:blipFill>
        <p:spPr>
          <a:xfrm>
            <a:off x="4411316" y="978124"/>
            <a:ext cx="4484205" cy="3330182"/>
          </a:xfrm>
          <a:prstGeom prst="rect">
            <a:avLst/>
          </a:prstGeom>
          <a:ln>
            <a:solidFill>
              <a:schemeClr val="tx1"/>
            </a:solidFill>
          </a:ln>
        </p:spPr>
      </p:pic>
      <p:pic>
        <p:nvPicPr>
          <p:cNvPr id="5" name="Picture 4" descr="theme1.tiff"/>
          <p:cNvPicPr>
            <a:picLocks noChangeAspect="1"/>
          </p:cNvPicPr>
          <p:nvPr/>
        </p:nvPicPr>
        <p:blipFill>
          <a:blip r:embed="rId5" cstate="print"/>
          <a:stretch>
            <a:fillRect/>
          </a:stretch>
        </p:blipFill>
        <p:spPr>
          <a:xfrm>
            <a:off x="2732434" y="1600354"/>
            <a:ext cx="4354167" cy="3242852"/>
          </a:xfrm>
          <a:prstGeom prst="rect">
            <a:avLst/>
          </a:prstGeom>
          <a:ln>
            <a:solidFill>
              <a:schemeClr val="tx1"/>
            </a:solidFill>
          </a:ln>
        </p:spPr>
      </p:pic>
      <p:pic>
        <p:nvPicPr>
          <p:cNvPr id="6" name="Picture 5" descr="theme2.tiff"/>
          <p:cNvPicPr>
            <a:picLocks noChangeAspect="1"/>
          </p:cNvPicPr>
          <p:nvPr/>
        </p:nvPicPr>
        <p:blipFill>
          <a:blip r:embed="rId6" cstate="print"/>
          <a:stretch>
            <a:fillRect/>
          </a:stretch>
        </p:blipFill>
        <p:spPr>
          <a:xfrm>
            <a:off x="298175" y="2137480"/>
            <a:ext cx="4621696" cy="3469917"/>
          </a:xfrm>
          <a:prstGeom prst="rect">
            <a:avLst/>
          </a:prstGeom>
          <a:ln>
            <a:solidFill>
              <a:schemeClr val="tx1"/>
            </a:solidFill>
          </a:ln>
        </p:spPr>
      </p:pic>
      <p:sp>
        <p:nvSpPr>
          <p:cNvPr id="7" name="Rectangular Callout 6"/>
          <p:cNvSpPr/>
          <p:nvPr/>
        </p:nvSpPr>
        <p:spPr bwMode="gray">
          <a:xfrm>
            <a:off x="217650" y="761758"/>
            <a:ext cx="3936905" cy="923330"/>
          </a:xfrm>
          <a:prstGeom prst="wedgeRectCallout">
            <a:avLst>
              <a:gd name="adj1" fmla="val -20833"/>
              <a:gd name="adj2" fmla="val 510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err="1" smtClean="0">
                <a:latin typeface="+mn-lt"/>
                <a:cs typeface="Courier New" pitchFamily="49" charset="0"/>
              </a:rPr>
              <a:t>ThemeRoller</a:t>
            </a:r>
            <a:r>
              <a:rPr lang="en-US" sz="1800" dirty="0" smtClean="0">
                <a:latin typeface="+mn-lt"/>
                <a:cs typeface="Courier New" pitchFamily="49" charset="0"/>
              </a:rPr>
              <a:t> </a:t>
            </a:r>
            <a:r>
              <a:rPr lang="en-US" sz="1800" dirty="0" err="1" smtClean="0">
                <a:latin typeface="+mn-lt"/>
                <a:cs typeface="Courier New" pitchFamily="49" charset="0"/>
              </a:rPr>
              <a:t>vous</a:t>
            </a:r>
            <a:r>
              <a:rPr lang="en-US" sz="1800" dirty="0" smtClean="0">
                <a:latin typeface="+mn-lt"/>
                <a:cs typeface="Courier New" pitchFamily="49" charset="0"/>
              </a:rPr>
              <a:t> </a:t>
            </a:r>
            <a:r>
              <a:rPr lang="en-US" sz="1800" dirty="0" err="1" smtClean="0">
                <a:latin typeface="+mn-lt"/>
                <a:cs typeface="Courier New" pitchFamily="49" charset="0"/>
              </a:rPr>
              <a:t>permet</a:t>
            </a:r>
            <a:r>
              <a:rPr lang="en-US" sz="1800" dirty="0" smtClean="0">
                <a:latin typeface="+mn-lt"/>
                <a:cs typeface="Courier New" pitchFamily="49" charset="0"/>
              </a:rPr>
              <a:t> de </a:t>
            </a:r>
            <a:r>
              <a:rPr lang="en-US" sz="1800" dirty="0" err="1" smtClean="0">
                <a:latin typeface="+mn-lt"/>
                <a:cs typeface="Courier New" pitchFamily="49" charset="0"/>
              </a:rPr>
              <a:t>sélectionner</a:t>
            </a:r>
            <a:r>
              <a:rPr lang="en-US" sz="1800" dirty="0" smtClean="0">
                <a:latin typeface="+mn-lt"/>
                <a:cs typeface="Courier New" pitchFamily="49" charset="0"/>
              </a:rPr>
              <a:t> un </a:t>
            </a:r>
            <a:r>
              <a:rPr lang="en-US" sz="1800" dirty="0" err="1" smtClean="0">
                <a:latin typeface="+mn-lt"/>
                <a:cs typeface="Courier New" pitchFamily="49" charset="0"/>
              </a:rPr>
              <a:t>thème</a:t>
            </a:r>
            <a:r>
              <a:rPr lang="en-US" sz="1800" dirty="0" smtClean="0">
                <a:latin typeface="+mn-lt"/>
                <a:cs typeface="Courier New" pitchFamily="49" charset="0"/>
              </a:rPr>
              <a:t> </a:t>
            </a:r>
            <a:r>
              <a:rPr lang="en-US" sz="1800" dirty="0" err="1" smtClean="0">
                <a:latin typeface="+mn-lt"/>
                <a:cs typeface="Courier New" pitchFamily="49" charset="0"/>
              </a:rPr>
              <a:t>existant</a:t>
            </a:r>
            <a:r>
              <a:rPr lang="en-US" sz="1800" dirty="0" smtClean="0">
                <a:latin typeface="+mn-lt"/>
                <a:cs typeface="Courier New" pitchFamily="49" charset="0"/>
              </a:rPr>
              <a:t> </a:t>
            </a:r>
            <a:r>
              <a:rPr lang="en-US" sz="1800" dirty="0" err="1" smtClean="0">
                <a:latin typeface="+mn-lt"/>
                <a:cs typeface="Courier New" pitchFamily="49" charset="0"/>
              </a:rPr>
              <a:t>ou</a:t>
            </a:r>
            <a:r>
              <a:rPr lang="en-US" sz="1800" dirty="0" smtClean="0">
                <a:latin typeface="+mn-lt"/>
                <a:cs typeface="Courier New" pitchFamily="49" charset="0"/>
              </a:rPr>
              <a:t> de </a:t>
            </a:r>
            <a:r>
              <a:rPr lang="en-US" sz="1800" dirty="0" err="1" smtClean="0">
                <a:latin typeface="+mn-lt"/>
                <a:cs typeface="Courier New" pitchFamily="49" charset="0"/>
              </a:rPr>
              <a:t>créer</a:t>
            </a:r>
            <a:r>
              <a:rPr lang="en-US" sz="1800" dirty="0" smtClean="0">
                <a:latin typeface="+mn-lt"/>
                <a:cs typeface="Courier New" pitchFamily="49" charset="0"/>
              </a:rPr>
              <a:t> le </a:t>
            </a:r>
            <a:r>
              <a:rPr lang="en-US" sz="1800" dirty="0" err="1" smtClean="0">
                <a:latin typeface="+mn-lt"/>
                <a:cs typeface="Courier New" pitchFamily="49" charset="0"/>
              </a:rPr>
              <a:t>vôtre</a:t>
            </a:r>
            <a:endParaRPr lang="en-US" sz="1800" dirty="0" smtClean="0">
              <a:latin typeface="+mn-lt"/>
              <a:cs typeface="Courier New" pitchFamily="49" charset="0"/>
            </a:endParaRPr>
          </a:p>
        </p:txBody>
      </p:sp>
      <p:cxnSp>
        <p:nvCxnSpPr>
          <p:cNvPr id="8" name="Straight Arrow Connector 7"/>
          <p:cNvCxnSpPr/>
          <p:nvPr/>
        </p:nvCxnSpPr>
        <p:spPr bwMode="auto">
          <a:xfrm rot="5400000">
            <a:off x="611259" y="2023430"/>
            <a:ext cx="725554" cy="59633"/>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2172083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2400" b="1" baseline="0" noProof="0" dirty="0" smtClean="0">
                <a:latin typeface="Arial" pitchFamily="34" charset="0"/>
              </a:rPr>
              <a:t>Fournit des interfaces sophistiquées</a:t>
            </a:r>
            <a:r>
              <a:rPr lang="fr-FR" sz="2400" noProof="0" dirty="0" smtClean="0">
                <a:latin typeface="Arial" pitchFamily="34" charset="0"/>
              </a:rPr>
              <a:t> pour tous navigateurs</a:t>
            </a:r>
            <a:endParaRPr lang="fr-FR" sz="2400" b="1" baseline="0" noProof="0" dirty="0" smtClean="0">
              <a:latin typeface="Arial" pitchFamily="34" charset="0"/>
            </a:endParaRPr>
          </a:p>
          <a:p>
            <a:pPr lvl="1"/>
            <a:r>
              <a:rPr lang="fr-FR" sz="2000" noProof="0" dirty="0" smtClean="0">
                <a:latin typeface="Arial" pitchFamily="34" charset="0"/>
              </a:rPr>
              <a:t>Simplifie la création de sites Web élégants, hautement interactifs et accessibles</a:t>
            </a:r>
            <a:endParaRPr lang="fr-FR" sz="2000" baseline="0" noProof="0" dirty="0" smtClean="0">
              <a:latin typeface="Arial" pitchFamily="34" charset="0"/>
            </a:endParaRPr>
          </a:p>
          <a:p>
            <a:pPr marR="0" lvl="0" rtl="0"/>
            <a:r>
              <a:rPr lang="fr-FR" sz="2400" b="1" baseline="0" noProof="0" dirty="0" smtClean="0">
                <a:latin typeface="Arial" pitchFamily="34" charset="0"/>
              </a:rPr>
              <a:t>Une liste de contrôles </a:t>
            </a:r>
            <a:r>
              <a:rPr lang="fr-FR" sz="2400" b="1" baseline="0" noProof="0" dirty="0" err="1" smtClean="0">
                <a:latin typeface="Arial" pitchFamily="34" charset="0"/>
              </a:rPr>
              <a:t>UI</a:t>
            </a:r>
            <a:r>
              <a:rPr lang="fr-FR" sz="2400" b="1" baseline="0" noProof="0" dirty="0" smtClean="0">
                <a:latin typeface="Arial" pitchFamily="34" charset="0"/>
              </a:rPr>
              <a:t> qui continue à s’enrichir</a:t>
            </a:r>
          </a:p>
          <a:p>
            <a:pPr marR="0" lvl="1" rtl="0"/>
            <a:r>
              <a:rPr lang="fr-FR" sz="2000" baseline="0" noProof="0" dirty="0" smtClean="0">
                <a:cs typeface="Courier New" pitchFamily="49" charset="0"/>
              </a:rPr>
              <a:t>Accordéon</a:t>
            </a:r>
          </a:p>
          <a:p>
            <a:pPr marR="0" lvl="1" rtl="0"/>
            <a:r>
              <a:rPr lang="fr-FR" sz="2000" baseline="0" noProof="0" dirty="0" smtClean="0">
                <a:cs typeface="Courier New" pitchFamily="49" charset="0"/>
              </a:rPr>
              <a:t>Onglets</a:t>
            </a:r>
          </a:p>
          <a:p>
            <a:pPr marR="0" lvl="1" rtl="0"/>
            <a:r>
              <a:rPr lang="fr-FR" sz="2000" baseline="0" noProof="0" dirty="0" smtClean="0">
                <a:cs typeface="Courier New" pitchFamily="49" charset="0"/>
              </a:rPr>
              <a:t>Dialogue</a:t>
            </a:r>
          </a:p>
          <a:p>
            <a:pPr marR="0" lvl="1" rtl="0"/>
            <a:r>
              <a:rPr lang="fr-FR" sz="2000" noProof="0" dirty="0" smtClean="0">
                <a:cs typeface="Courier New" pitchFamily="49" charset="0"/>
              </a:rPr>
              <a:t>C</a:t>
            </a:r>
            <a:r>
              <a:rPr lang="fr-FR" sz="2000" baseline="0" noProof="0" dirty="0" smtClean="0">
                <a:cs typeface="Courier New" pitchFamily="49" charset="0"/>
              </a:rPr>
              <a:t>hoix de</a:t>
            </a:r>
            <a:r>
              <a:rPr lang="fr-FR" sz="2000" noProof="0" dirty="0" smtClean="0">
                <a:cs typeface="Courier New" pitchFamily="49" charset="0"/>
              </a:rPr>
              <a:t> dates</a:t>
            </a:r>
            <a:endParaRPr lang="fr-FR" sz="2000" baseline="0" noProof="0" dirty="0" smtClean="0">
              <a:cs typeface="Courier New" pitchFamily="49" charset="0"/>
            </a:endParaRPr>
          </a:p>
          <a:p>
            <a:pPr marR="0" lvl="1" rtl="0"/>
            <a:r>
              <a:rPr lang="fr-FR" sz="2000" baseline="0" noProof="0" dirty="0" smtClean="0">
                <a:cs typeface="Courier New" pitchFamily="49" charset="0"/>
              </a:rPr>
              <a:t>Auto-complétion</a:t>
            </a:r>
          </a:p>
          <a:p>
            <a:pPr marR="0" lvl="1" rtl="0"/>
            <a:r>
              <a:rPr lang="fr-FR" sz="2000" baseline="0" noProof="0" dirty="0" smtClean="0">
                <a:cs typeface="Courier New" pitchFamily="49" charset="0"/>
              </a:rPr>
              <a:t>Bouton </a:t>
            </a:r>
          </a:p>
          <a:p>
            <a:pPr marR="0" lvl="1" rtl="0"/>
            <a:r>
              <a:rPr lang="fr-FR" sz="2000" baseline="0" noProof="0" dirty="0" smtClean="0">
                <a:cs typeface="Courier New" pitchFamily="49" charset="0"/>
              </a:rPr>
              <a:t>Barre de progression</a:t>
            </a:r>
          </a:p>
          <a:p>
            <a:pPr marR="0" lvl="1" rtl="0"/>
            <a:r>
              <a:rPr lang="fr-FR" sz="2000" baseline="0" noProof="0" dirty="0" err="1" smtClean="0">
                <a:cs typeface="Courier New" pitchFamily="49" charset="0"/>
              </a:rPr>
              <a:t>Slider</a:t>
            </a:r>
            <a:endParaRPr lang="fr-FR" sz="2000" baseline="0" noProof="0" dirty="0" smtClean="0">
              <a:cs typeface="Courier New" pitchFamily="49"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Les widgets jQuery UI</a:t>
            </a:r>
          </a:p>
        </p:txBody>
      </p:sp>
    </p:spTree>
    <p:custDataLst>
      <p:tags r:id="rId1"/>
    </p:custDataLst>
    <p:extLst>
      <p:ext uri="{BB962C8B-B14F-4D97-AF65-F5344CB8AC3E}">
        <p14:creationId xmlns:p14="http://schemas.microsoft.com/office/powerpoint/2010/main" val="2562974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1600" b="1" baseline="0" noProof="0" dirty="0" smtClean="0">
                <a:latin typeface="Arial" pitchFamily="34" charset="0"/>
              </a:rPr>
              <a:t>Fournit une fonctionnalité d’accordéon</a:t>
            </a:r>
            <a:r>
              <a:rPr lang="fr-FR" sz="1600" b="1" noProof="0" dirty="0" smtClean="0">
                <a:latin typeface="Arial" pitchFamily="34" charset="0"/>
              </a:rPr>
              <a:t> prête à l’emploi</a:t>
            </a:r>
          </a:p>
          <a:p>
            <a:pPr lvl="1"/>
            <a:r>
              <a:rPr lang="fr-FR" sz="1400" baseline="0" noProof="0" dirty="0" smtClean="0">
                <a:latin typeface="Arial" pitchFamily="34" charset="0"/>
              </a:rPr>
              <a:t>Les panneaux s’ouvrent et se ferment automatiquement lors d’in clic</a:t>
            </a:r>
            <a:endParaRPr lang="fr-FR" sz="1400" noProof="0" dirty="0" smtClean="0">
              <a:latin typeface="Arial" pitchFamily="34" charset="0"/>
            </a:endParaRPr>
          </a:p>
          <a:p>
            <a:pPr lvl="1"/>
            <a:r>
              <a:rPr lang="fr-FR" sz="1400" noProof="0" dirty="0" smtClean="0">
                <a:latin typeface="Arial" pitchFamily="34" charset="0"/>
              </a:rPr>
              <a:t>Peut être personnalisé : survol, redimensionnement, animation, icônes, etc.</a:t>
            </a:r>
          </a:p>
          <a:p>
            <a:r>
              <a:rPr lang="fr-FR" sz="1600" noProof="0" dirty="0" smtClean="0">
                <a:latin typeface="Arial" pitchFamily="34" charset="0"/>
              </a:rPr>
              <a:t>A une méthode </a:t>
            </a:r>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accordion</a:t>
            </a:r>
            <a:r>
              <a:rPr lang="fr-FR" sz="1600" noProof="0" dirty="0" smtClean="0">
                <a:latin typeface="Courier New" pitchFamily="49" charset="0"/>
                <a:cs typeface="Courier New" pitchFamily="49" charset="0"/>
              </a:rPr>
              <a:t>()</a:t>
            </a:r>
            <a:r>
              <a:rPr lang="fr-FR" sz="1600" noProof="0" dirty="0" smtClean="0">
                <a:latin typeface="Arial" pitchFamily="34" charset="0"/>
              </a:rPr>
              <a:t>, personnalisée </a:t>
            </a:r>
            <a:r>
              <a:rPr lang="fr-FR" sz="1600" i="1" noProof="0" dirty="0" smtClean="0">
                <a:latin typeface="Arial" pitchFamily="34" charset="0"/>
              </a:rPr>
              <a:t>via</a:t>
            </a:r>
            <a:r>
              <a:rPr lang="fr-FR" sz="1600" noProof="0" dirty="0" smtClean="0">
                <a:latin typeface="Arial" pitchFamily="34" charset="0"/>
              </a:rPr>
              <a:t> un littéral objet</a:t>
            </a:r>
          </a:p>
          <a:p>
            <a:pPr lvl="1"/>
            <a:r>
              <a:rPr lang="fr-FR" sz="1400" noProof="0" dirty="0" smtClean="0">
                <a:latin typeface="Arial" pitchFamily="34" charset="0"/>
              </a:rPr>
              <a:t>Comme n’importe quel autre plugin</a:t>
            </a:r>
          </a:p>
          <a:p>
            <a:pPr lvl="1"/>
            <a:endParaRPr lang="fr-FR" sz="1400" noProof="0" dirty="0" smtClean="0">
              <a:latin typeface="Arial" pitchFamily="34" charset="0"/>
            </a:endParaRPr>
          </a:p>
          <a:p>
            <a:pPr lvl="1"/>
            <a:endParaRPr lang="fr-FR" sz="1400" noProof="0" dirty="0" smtClean="0">
              <a:latin typeface="Arial" pitchFamily="34" charset="0"/>
            </a:endParaRPr>
          </a:p>
          <a:p>
            <a:r>
              <a:rPr lang="fr-FR" sz="1600" noProof="0" dirty="0" smtClean="0">
                <a:latin typeface="Arial" pitchFamily="34" charset="0"/>
              </a:rPr>
              <a:t>Repose sur une </a:t>
            </a:r>
            <a:r>
              <a:rPr lang="fr-FR" sz="1600" noProof="0" dirty="0" smtClean="0">
                <a:latin typeface="Courier New" pitchFamily="49" charset="0"/>
                <a:cs typeface="Courier New" pitchFamily="49" charset="0"/>
              </a:rPr>
              <a:t>&lt;</a:t>
            </a:r>
            <a:r>
              <a:rPr lang="fr-FR" sz="1600" noProof="0" dirty="0" err="1" smtClean="0">
                <a:latin typeface="Courier New" pitchFamily="49" charset="0"/>
                <a:cs typeface="Courier New" pitchFamily="49" charset="0"/>
              </a:rPr>
              <a:t>div</a:t>
            </a:r>
            <a:r>
              <a:rPr lang="fr-FR" sz="1600" noProof="0" dirty="0" smtClean="0">
                <a:latin typeface="Courier New" pitchFamily="49" charset="0"/>
                <a:cs typeface="Courier New" pitchFamily="49" charset="0"/>
              </a:rPr>
              <a:t>&gt; </a:t>
            </a:r>
            <a:r>
              <a:rPr lang="fr-FR" sz="1600" noProof="0" dirty="0" smtClean="0">
                <a:latin typeface="Arial" pitchFamily="34" charset="0"/>
              </a:rPr>
              <a:t>extérieure qui entoure le contenu</a:t>
            </a:r>
            <a:endParaRPr lang="fr-FR" sz="1600" noProof="0" dirty="0" smtClean="0">
              <a:latin typeface="Courier New" pitchFamily="49" charset="0"/>
              <a:cs typeface="Courier New" pitchFamily="49" charset="0"/>
            </a:endParaRPr>
          </a:p>
          <a:p>
            <a:pPr lvl="1"/>
            <a:r>
              <a:rPr lang="fr-FR" sz="1400" noProof="0" dirty="0" smtClean="0">
                <a:latin typeface="Arial" pitchFamily="34" charset="0"/>
              </a:rPr>
              <a:t>Puis une paire d’éléments header et contenu</a:t>
            </a:r>
            <a:endParaRPr lang="fr-FR" sz="1400" baseline="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Le widget accordéon</a:t>
            </a:r>
          </a:p>
        </p:txBody>
      </p:sp>
      <p:sp>
        <p:nvSpPr>
          <p:cNvPr id="4" name="Rectangle 3"/>
          <p:cNvSpPr/>
          <p:nvPr/>
        </p:nvSpPr>
        <p:spPr bwMode="gray">
          <a:xfrm>
            <a:off x="861668" y="2508624"/>
            <a:ext cx="6999622" cy="41088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nSpc>
                <a:spcPct val="115000"/>
              </a:lnSpc>
              <a:spcAft>
                <a:spcPts val="0"/>
              </a:spcAft>
            </a:pPr>
            <a:r>
              <a:rPr lang="en-GB" sz="1800" dirty="0" smtClean="0">
                <a:latin typeface="Courier New" pitchFamily="49" charset="0"/>
                <a:ea typeface="Calibri"/>
                <a:cs typeface="Courier New" pitchFamily="49" charset="0"/>
              </a:rPr>
              <a:t>$(</a:t>
            </a:r>
            <a:r>
              <a:rPr lang="en-GB" sz="1800" dirty="0" smtClean="0">
                <a:solidFill>
                  <a:srgbClr val="800000"/>
                </a:solidFill>
                <a:latin typeface="Courier New" pitchFamily="49" charset="0"/>
                <a:ea typeface="Calibri"/>
                <a:cs typeface="Courier New" pitchFamily="49" charset="0"/>
              </a:rPr>
              <a:t>"#accordion"</a:t>
            </a:r>
            <a:r>
              <a:rPr lang="en-GB" sz="1800" dirty="0" smtClean="0">
                <a:latin typeface="Courier New" pitchFamily="49" charset="0"/>
                <a:ea typeface="Calibri"/>
                <a:cs typeface="Courier New" pitchFamily="49" charset="0"/>
              </a:rPr>
              <a:t>).accordion({ collapsible: </a:t>
            </a:r>
            <a:r>
              <a:rPr lang="en-GB" sz="1800" dirty="0" smtClean="0">
                <a:solidFill>
                  <a:srgbClr val="0000FF"/>
                </a:solidFill>
                <a:latin typeface="Courier New" pitchFamily="49" charset="0"/>
                <a:ea typeface="Calibri"/>
                <a:cs typeface="Courier New" pitchFamily="49" charset="0"/>
              </a:rPr>
              <a:t>true </a:t>
            </a:r>
            <a:r>
              <a:rPr lang="en-GB" sz="1800" dirty="0" smtClean="0">
                <a:latin typeface="Courier New" pitchFamily="49" charset="0"/>
                <a:ea typeface="Calibri"/>
                <a:cs typeface="Courier New" pitchFamily="49" charset="0"/>
              </a:rPr>
              <a:t>});</a:t>
            </a:r>
            <a:endParaRPr lang="en-GB" sz="2400" dirty="0">
              <a:latin typeface="Courier New" pitchFamily="49" charset="0"/>
              <a:ea typeface="Calibri"/>
              <a:cs typeface="Courier New" pitchFamily="49" charset="0"/>
            </a:endParaRPr>
          </a:p>
        </p:txBody>
      </p:sp>
      <p:sp>
        <p:nvSpPr>
          <p:cNvPr id="5" name="Rectangle 4"/>
          <p:cNvSpPr/>
          <p:nvPr/>
        </p:nvSpPr>
        <p:spPr bwMode="gray">
          <a:xfrm>
            <a:off x="1401695" y="3804024"/>
            <a:ext cx="5968959" cy="175432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Aft>
                <a:spcPts val="0"/>
              </a:spcAft>
            </a:pP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div</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id</a:t>
            </a:r>
            <a:r>
              <a:rPr lang="en-GB" sz="1800" dirty="0" smtClean="0">
                <a:solidFill>
                  <a:srgbClr val="0000FF"/>
                </a:solidFill>
                <a:latin typeface="Courier New" pitchFamily="49" charset="0"/>
                <a:ea typeface="Calibri"/>
                <a:cs typeface="Courier New" pitchFamily="49" charset="0"/>
              </a:rPr>
              <a:t>="accordion"&gt;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h2</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a</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href</a:t>
            </a:r>
            <a:r>
              <a:rPr lang="en-GB" sz="1800" dirty="0" smtClean="0">
                <a:solidFill>
                  <a:srgbClr val="0000FF"/>
                </a:solidFill>
                <a:latin typeface="Courier New" pitchFamily="49" charset="0"/>
                <a:ea typeface="Calibri"/>
                <a:cs typeface="Courier New" pitchFamily="49" charset="0"/>
              </a:rPr>
              <a:t>="#"&gt;</a:t>
            </a:r>
            <a:r>
              <a:rPr lang="en-GB" sz="1800" dirty="0" smtClean="0">
                <a:latin typeface="Courier New" pitchFamily="49" charset="0"/>
                <a:ea typeface="Calibri"/>
                <a:cs typeface="Courier New" pitchFamily="49" charset="0"/>
              </a:rPr>
              <a:t>Bill Jobs</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a</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h2</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&gt;Panel 1&lt;/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h2</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a</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href</a:t>
            </a:r>
            <a:r>
              <a:rPr lang="en-GB" sz="1800" dirty="0" smtClean="0">
                <a:solidFill>
                  <a:srgbClr val="0000FF"/>
                </a:solidFill>
                <a:latin typeface="Courier New" pitchFamily="49" charset="0"/>
                <a:ea typeface="Calibri"/>
                <a:cs typeface="Courier New" pitchFamily="49" charset="0"/>
              </a:rPr>
              <a:t>="#"&gt;</a:t>
            </a:r>
            <a:r>
              <a:rPr lang="en-GB" sz="1800" dirty="0" smtClean="0">
                <a:latin typeface="Courier New" pitchFamily="49" charset="0"/>
                <a:ea typeface="Calibri"/>
                <a:cs typeface="Courier New" pitchFamily="49" charset="0"/>
              </a:rPr>
              <a:t>Steve Gates</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a</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h2</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&gt;Panel 2&lt;/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a:t>
            </a:r>
            <a:endParaRPr lang="en-GB" sz="2400" dirty="0">
              <a:latin typeface="Courier New" pitchFamily="49" charset="0"/>
              <a:ea typeface="Calibri"/>
              <a:cs typeface="Courier New" pitchFamily="49" charset="0"/>
            </a:endParaRPr>
          </a:p>
        </p:txBody>
      </p:sp>
    </p:spTree>
    <p:custDataLst>
      <p:tags r:id="rId1"/>
    </p:custDataLst>
    <p:extLst>
      <p:ext uri="{BB962C8B-B14F-4D97-AF65-F5344CB8AC3E}">
        <p14:creationId xmlns:p14="http://schemas.microsoft.com/office/powerpoint/2010/main" val="64829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latin typeface="Arial" pitchFamily="34" charset="0"/>
              </a:rPr>
              <a:t>Le widget accordéon : Exemple</a:t>
            </a:r>
            <a:endParaRPr lang="fr-FR" b="1" baseline="0" noProof="0" smtClean="0">
              <a:latin typeface="Arial" pitchFamily="34" charset="0"/>
            </a:endParaRPr>
          </a:p>
        </p:txBody>
      </p:sp>
      <p:pic>
        <p:nvPicPr>
          <p:cNvPr id="4" name="Picture 3" descr="accordion.tiff"/>
          <p:cNvPicPr>
            <a:picLocks noChangeAspect="1"/>
          </p:cNvPicPr>
          <p:nvPr/>
        </p:nvPicPr>
        <p:blipFill>
          <a:blip r:embed="rId4" cstate="print"/>
          <a:stretch>
            <a:fillRect/>
          </a:stretch>
        </p:blipFill>
        <p:spPr>
          <a:xfrm>
            <a:off x="2971800" y="813575"/>
            <a:ext cx="5619750" cy="4810125"/>
          </a:xfrm>
          <a:prstGeom prst="rect">
            <a:avLst/>
          </a:prstGeom>
          <a:ln>
            <a:solidFill>
              <a:schemeClr val="tx1"/>
            </a:solidFill>
          </a:ln>
        </p:spPr>
      </p:pic>
      <p:sp>
        <p:nvSpPr>
          <p:cNvPr id="5" name="Rectangular Callout 4"/>
          <p:cNvSpPr/>
          <p:nvPr/>
        </p:nvSpPr>
        <p:spPr bwMode="gray">
          <a:xfrm>
            <a:off x="552680" y="3024427"/>
            <a:ext cx="1839749" cy="830997"/>
          </a:xfrm>
          <a:prstGeom prst="wedgeRectCallout">
            <a:avLst>
              <a:gd name="adj1" fmla="val -21798"/>
              <a:gd name="adj2" fmla="val 45255"/>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600" dirty="0" err="1" smtClean="0">
                <a:latin typeface="+mn-lt"/>
                <a:cs typeface="Courier New" pitchFamily="49" charset="0"/>
              </a:rPr>
              <a:t>L’apparence</a:t>
            </a:r>
            <a:r>
              <a:rPr lang="en-US" sz="1600" dirty="0" smtClean="0">
                <a:latin typeface="+mn-lt"/>
                <a:cs typeface="Courier New" pitchFamily="49" charset="0"/>
              </a:rPr>
              <a:t> </a:t>
            </a:r>
            <a:r>
              <a:rPr lang="en-US" sz="1600" dirty="0" err="1" smtClean="0">
                <a:latin typeface="+mn-lt"/>
                <a:cs typeface="Courier New" pitchFamily="49" charset="0"/>
              </a:rPr>
              <a:t>dépend</a:t>
            </a:r>
            <a:r>
              <a:rPr lang="en-US" sz="1600" dirty="0" smtClean="0">
                <a:latin typeface="+mn-lt"/>
                <a:cs typeface="Courier New" pitchFamily="49" charset="0"/>
              </a:rPr>
              <a:t> du </a:t>
            </a:r>
            <a:r>
              <a:rPr lang="en-US" sz="1600" dirty="0" err="1" smtClean="0">
                <a:latin typeface="+mn-lt"/>
                <a:cs typeface="Courier New" pitchFamily="49" charset="0"/>
              </a:rPr>
              <a:t>thème</a:t>
            </a:r>
            <a:r>
              <a:rPr lang="en-US" sz="1600" dirty="0" smtClean="0">
                <a:latin typeface="+mn-lt"/>
                <a:cs typeface="Courier New" pitchFamily="49" charset="0"/>
              </a:rPr>
              <a:t> </a:t>
            </a:r>
            <a:r>
              <a:rPr lang="en-US" sz="1600" dirty="0" err="1" smtClean="0">
                <a:latin typeface="+mn-lt"/>
                <a:cs typeface="Courier New" pitchFamily="49" charset="0"/>
              </a:rPr>
              <a:t>choisi</a:t>
            </a:r>
            <a:endParaRPr lang="en-US" sz="1600" dirty="0" smtClean="0">
              <a:latin typeface="+mn-lt"/>
              <a:cs typeface="Courier New" pitchFamily="49" charset="0"/>
            </a:endParaRPr>
          </a:p>
        </p:txBody>
      </p:sp>
      <p:cxnSp>
        <p:nvCxnSpPr>
          <p:cNvPr id="6" name="Straight Arrow Connector 5"/>
          <p:cNvCxnSpPr/>
          <p:nvPr/>
        </p:nvCxnSpPr>
        <p:spPr bwMode="gray">
          <a:xfrm flipV="1">
            <a:off x="2392432" y="3288212"/>
            <a:ext cx="854765" cy="188846"/>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cxnSp>
        <p:nvCxnSpPr>
          <p:cNvPr id="9" name="Straight Arrow Connector 8"/>
          <p:cNvCxnSpPr/>
          <p:nvPr/>
        </p:nvCxnSpPr>
        <p:spPr bwMode="gray">
          <a:xfrm>
            <a:off x="2392432" y="3695716"/>
            <a:ext cx="894522" cy="626166"/>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12" name="Rectangular Callout 11"/>
          <p:cNvSpPr/>
          <p:nvPr/>
        </p:nvSpPr>
        <p:spPr bwMode="gray">
          <a:xfrm>
            <a:off x="406905" y="851070"/>
            <a:ext cx="1839749" cy="1077218"/>
          </a:xfrm>
          <a:prstGeom prst="wedgeRectCallout">
            <a:avLst>
              <a:gd name="adj1" fmla="val -20833"/>
              <a:gd name="adj2" fmla="val 4717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600" dirty="0" smtClean="0">
                <a:latin typeface="+mn-lt"/>
                <a:cs typeface="Courier New" pitchFamily="49" charset="0"/>
              </a:rPr>
              <a:t>Les </a:t>
            </a:r>
            <a:r>
              <a:rPr lang="en-US" sz="1600" dirty="0" err="1" smtClean="0">
                <a:latin typeface="+mn-lt"/>
                <a:cs typeface="Courier New" pitchFamily="49" charset="0"/>
              </a:rPr>
              <a:t>icônes</a:t>
            </a:r>
            <a:r>
              <a:rPr lang="en-US" sz="1600" dirty="0" smtClean="0">
                <a:latin typeface="+mn-lt"/>
                <a:cs typeface="Courier New" pitchFamily="49" charset="0"/>
              </a:rPr>
              <a:t> </a:t>
            </a:r>
            <a:r>
              <a:rPr lang="en-US" sz="1600" dirty="0" err="1" smtClean="0">
                <a:latin typeface="+mn-lt"/>
                <a:cs typeface="Courier New" pitchFamily="49" charset="0"/>
              </a:rPr>
              <a:t>sont</a:t>
            </a:r>
            <a:r>
              <a:rPr lang="en-US" sz="1600" dirty="0" smtClean="0">
                <a:latin typeface="+mn-lt"/>
                <a:cs typeface="Courier New" pitchFamily="49" charset="0"/>
              </a:rPr>
              <a:t> </a:t>
            </a:r>
            <a:r>
              <a:rPr lang="en-US" sz="1600" dirty="0" err="1" smtClean="0">
                <a:latin typeface="+mn-lt"/>
                <a:cs typeface="Courier New" pitchFamily="49" charset="0"/>
              </a:rPr>
              <a:t>ajoutées</a:t>
            </a:r>
            <a:r>
              <a:rPr lang="en-US" sz="1600" dirty="0" smtClean="0">
                <a:latin typeface="+mn-lt"/>
                <a:cs typeface="Courier New" pitchFamily="49" charset="0"/>
              </a:rPr>
              <a:t> et </a:t>
            </a:r>
            <a:r>
              <a:rPr lang="en-US" sz="1600" dirty="0" err="1" smtClean="0">
                <a:latin typeface="+mn-lt"/>
                <a:cs typeface="Courier New" pitchFamily="49" charset="0"/>
              </a:rPr>
              <a:t>modifiées</a:t>
            </a:r>
            <a:r>
              <a:rPr lang="en-US" sz="1600" dirty="0" smtClean="0">
                <a:latin typeface="+mn-lt"/>
                <a:cs typeface="Courier New" pitchFamily="49" charset="0"/>
              </a:rPr>
              <a:t> </a:t>
            </a:r>
            <a:r>
              <a:rPr lang="en-US" sz="1600" dirty="0" err="1" smtClean="0">
                <a:latin typeface="+mn-lt"/>
                <a:cs typeface="Courier New" pitchFamily="49" charset="0"/>
              </a:rPr>
              <a:t>automatiquement</a:t>
            </a:r>
            <a:endParaRPr lang="en-US" sz="1600" dirty="0" smtClean="0">
              <a:latin typeface="+mn-lt"/>
              <a:cs typeface="Courier New" pitchFamily="49" charset="0"/>
            </a:endParaRPr>
          </a:p>
        </p:txBody>
      </p:sp>
      <p:cxnSp>
        <p:nvCxnSpPr>
          <p:cNvPr id="13" name="Straight Arrow Connector 12"/>
          <p:cNvCxnSpPr/>
          <p:nvPr/>
        </p:nvCxnSpPr>
        <p:spPr bwMode="gray">
          <a:xfrm flipV="1">
            <a:off x="2256597" y="1489229"/>
            <a:ext cx="781876" cy="102707"/>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cxnSp>
        <p:nvCxnSpPr>
          <p:cNvPr id="15" name="Straight Arrow Connector 14"/>
          <p:cNvCxnSpPr/>
          <p:nvPr/>
        </p:nvCxnSpPr>
        <p:spPr bwMode="gray">
          <a:xfrm flipV="1">
            <a:off x="2236719" y="1071786"/>
            <a:ext cx="821632" cy="152403"/>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510029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R="0" lvl="0" rtl="0"/>
            <a:r>
              <a:rPr lang="fr-FR" sz="1600" b="1" baseline="0" noProof="0" dirty="0" smtClean="0">
                <a:latin typeface="Arial" pitchFamily="34" charset="0"/>
              </a:rPr>
              <a:t>Les onglets sont une alternative à l’accordéon</a:t>
            </a:r>
            <a:endParaRPr lang="fr-FR" sz="1600" b="1" noProof="0" dirty="0" smtClean="0">
              <a:latin typeface="Arial" pitchFamily="34" charset="0"/>
            </a:endParaRPr>
          </a:p>
          <a:p>
            <a:pPr lvl="1"/>
            <a:r>
              <a:rPr lang="fr-FR" sz="1400" baseline="0" noProof="0" dirty="0" smtClean="0">
                <a:latin typeface="Arial" pitchFamily="34" charset="0"/>
              </a:rPr>
              <a:t>Les deux rentabilisent au maximum l’espace d’écran </a:t>
            </a:r>
            <a:r>
              <a:rPr lang="fr-FR" sz="1400" noProof="0" dirty="0" smtClean="0">
                <a:latin typeface="Arial" pitchFamily="34" charset="0"/>
              </a:rPr>
              <a:t>disponible</a:t>
            </a:r>
          </a:p>
          <a:p>
            <a:pPr lvl="1"/>
            <a:r>
              <a:rPr lang="fr-FR" sz="1400" baseline="0" noProof="0" dirty="0" smtClean="0">
                <a:latin typeface="Arial" pitchFamily="34" charset="0"/>
              </a:rPr>
              <a:t>Permet d’intégrer </a:t>
            </a:r>
            <a:r>
              <a:rPr lang="fr-FR" sz="1400" noProof="0" dirty="0" smtClean="0">
                <a:latin typeface="Arial" pitchFamily="34" charset="0"/>
              </a:rPr>
              <a:t>beaucoup de contenus dans une page non scrollable</a:t>
            </a:r>
          </a:p>
          <a:p>
            <a:r>
              <a:rPr lang="fr-FR" sz="1600" noProof="0" dirty="0" smtClean="0">
                <a:latin typeface="Arial" pitchFamily="34" charset="0"/>
              </a:rPr>
              <a:t>La méthode </a:t>
            </a:r>
            <a:r>
              <a:rPr lang="fr-FR" sz="1600" noProof="0" dirty="0" smtClean="0">
                <a:latin typeface="Courier New" pitchFamily="49" charset="0"/>
                <a:cs typeface="Courier New" pitchFamily="49" charset="0"/>
              </a:rPr>
              <a:t>.</a:t>
            </a:r>
            <a:r>
              <a:rPr lang="fr-FR" sz="1600" noProof="0" dirty="0" err="1" smtClean="0">
                <a:latin typeface="Courier New" pitchFamily="49" charset="0"/>
                <a:cs typeface="Courier New" pitchFamily="49" charset="0"/>
              </a:rPr>
              <a:t>tabs</a:t>
            </a:r>
            <a:r>
              <a:rPr lang="fr-FR" sz="1600" noProof="0" dirty="0" smtClean="0">
                <a:latin typeface="Courier New" pitchFamily="49" charset="0"/>
                <a:cs typeface="Courier New" pitchFamily="49" charset="0"/>
              </a:rPr>
              <a:t>()</a:t>
            </a:r>
            <a:r>
              <a:rPr lang="fr-FR" sz="1600" noProof="0" dirty="0" smtClean="0">
                <a:latin typeface="Arial" pitchFamily="34" charset="0"/>
              </a:rPr>
              <a:t>  crée une interface d’onglets</a:t>
            </a:r>
          </a:p>
          <a:p>
            <a:pPr lvl="1"/>
            <a:r>
              <a:rPr lang="fr-FR" sz="1400" noProof="0" dirty="0" smtClean="0">
                <a:latin typeface="Arial" pitchFamily="34" charset="0"/>
              </a:rPr>
              <a:t>Accepte un littéral objet pour la personnalisation</a:t>
            </a:r>
          </a:p>
          <a:p>
            <a:r>
              <a:rPr lang="fr-FR" sz="1600" noProof="0" dirty="0" smtClean="0">
                <a:latin typeface="Arial" pitchFamily="34" charset="0"/>
              </a:rPr>
              <a:t>Le widget onglets exige des</a:t>
            </a:r>
            <a:r>
              <a:rPr lang="fr-FR" sz="1600" baseline="0" noProof="0" dirty="0" smtClean="0">
                <a:latin typeface="Arial" pitchFamily="34" charset="0"/>
              </a:rPr>
              <a:t> headers</a:t>
            </a:r>
            <a:r>
              <a:rPr lang="fr-FR" sz="1600" noProof="0" dirty="0" smtClean="0">
                <a:latin typeface="Arial" pitchFamily="34" charset="0"/>
              </a:rPr>
              <a:t> dans un </a:t>
            </a:r>
            <a:r>
              <a:rPr lang="fr-FR" sz="1600" noProof="0" dirty="0" smtClean="0">
                <a:latin typeface="Courier New" pitchFamily="49" charset="0"/>
                <a:cs typeface="Courier New" pitchFamily="49" charset="0"/>
              </a:rPr>
              <a:t>&lt;</a:t>
            </a:r>
            <a:r>
              <a:rPr lang="fr-FR" sz="1600" noProof="0" dirty="0" err="1" smtClean="0">
                <a:latin typeface="Courier New" pitchFamily="49" charset="0"/>
                <a:cs typeface="Courier New" pitchFamily="49" charset="0"/>
              </a:rPr>
              <a:t>ul</a:t>
            </a:r>
            <a:r>
              <a:rPr lang="fr-FR" sz="1600" noProof="0" dirty="0" smtClean="0">
                <a:latin typeface="Courier New" pitchFamily="49" charset="0"/>
                <a:cs typeface="Courier New" pitchFamily="49" charset="0"/>
              </a:rPr>
              <a:t>&gt; </a:t>
            </a:r>
            <a:r>
              <a:rPr lang="fr-FR" sz="1600" noProof="0" dirty="0" smtClean="0">
                <a:latin typeface="Arial" pitchFamily="34" charset="0"/>
              </a:rPr>
              <a:t>avant les </a:t>
            </a:r>
            <a:r>
              <a:rPr lang="fr-FR" sz="1600" noProof="0" dirty="0" smtClean="0">
                <a:latin typeface="Courier New" pitchFamily="49" charset="0"/>
                <a:cs typeface="Courier New" pitchFamily="49" charset="0"/>
              </a:rPr>
              <a:t>&lt;</a:t>
            </a:r>
            <a:r>
              <a:rPr lang="fr-FR" sz="1600" noProof="0" dirty="0" err="1" smtClean="0">
                <a:latin typeface="Courier New" pitchFamily="49" charset="0"/>
                <a:cs typeface="Courier New" pitchFamily="49" charset="0"/>
              </a:rPr>
              <a:t>div</a:t>
            </a:r>
            <a:r>
              <a:rPr lang="fr-FR" sz="1600" noProof="0" dirty="0" smtClean="0">
                <a:latin typeface="Courier New" pitchFamily="49" charset="0"/>
                <a:cs typeface="Courier New" pitchFamily="49" charset="0"/>
              </a:rPr>
              <a:t>&gt; </a:t>
            </a:r>
            <a:r>
              <a:rPr lang="fr-FR" sz="1600" dirty="0" smtClean="0"/>
              <a:t>des </a:t>
            </a:r>
            <a:r>
              <a:rPr lang="fr-FR" sz="1600" noProof="0" dirty="0" smtClean="0">
                <a:latin typeface="Arial" pitchFamily="34" charset="0"/>
              </a:rPr>
              <a:t>panneaux</a:t>
            </a:r>
            <a:endParaRPr lang="fr-FR" sz="1600" baseline="0" noProof="0" dirty="0" smtClean="0">
              <a:latin typeface="Arial" pitchFamily="34" charset="0"/>
            </a:endParaRPr>
          </a:p>
        </p:txBody>
      </p:sp>
      <p:sp>
        <p:nvSpPr>
          <p:cNvPr id="2" name="Title 1"/>
          <p:cNvSpPr>
            <a:spLocks noGrp="1"/>
          </p:cNvSpPr>
          <p:nvPr>
            <p:ph type="title"/>
          </p:nvPr>
        </p:nvSpPr>
        <p:spPr/>
        <p:txBody>
          <a:bodyPr/>
          <a:lstStyle/>
          <a:p>
            <a:pPr marR="0" rtl="0"/>
            <a:r>
              <a:rPr lang="fr-FR" b="1" baseline="0" noProof="0" smtClean="0">
                <a:latin typeface="Arial" pitchFamily="34" charset="0"/>
              </a:rPr>
              <a:t>Le widget onglets</a:t>
            </a:r>
          </a:p>
        </p:txBody>
      </p:sp>
      <p:sp>
        <p:nvSpPr>
          <p:cNvPr id="4" name="Rectangle 3"/>
          <p:cNvSpPr/>
          <p:nvPr/>
        </p:nvSpPr>
        <p:spPr bwMode="gray">
          <a:xfrm>
            <a:off x="883220" y="3253809"/>
            <a:ext cx="7852075" cy="230832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Aft>
                <a:spcPts val="0"/>
              </a:spcAft>
            </a:pP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div</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id</a:t>
            </a:r>
            <a:r>
              <a:rPr lang="en-GB" sz="1800" dirty="0" smtClean="0">
                <a:solidFill>
                  <a:srgbClr val="0000FF"/>
                </a:solidFill>
                <a:latin typeface="Courier New" pitchFamily="49" charset="0"/>
                <a:ea typeface="Calibri"/>
                <a:cs typeface="Courier New" pitchFamily="49" charset="0"/>
              </a:rPr>
              <a:t>="tabs"</a:t>
            </a:r>
            <a:r>
              <a:rPr lang="en-GB" sz="1800" dirty="0" smtClean="0">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ul</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li</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a</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href</a:t>
            </a:r>
            <a:r>
              <a:rPr lang="en-GB" sz="1800" dirty="0" smtClean="0">
                <a:solidFill>
                  <a:srgbClr val="0000FF"/>
                </a:solidFill>
                <a:latin typeface="Courier New" pitchFamily="49" charset="0"/>
                <a:ea typeface="Calibri"/>
                <a:cs typeface="Courier New" pitchFamily="49" charset="0"/>
              </a:rPr>
              <a:t>="#BillJobs"&gt;</a:t>
            </a:r>
            <a:r>
              <a:rPr lang="en-GB" sz="1800" dirty="0" smtClean="0">
                <a:latin typeface="Courier New" pitchFamily="49" charset="0"/>
                <a:ea typeface="Calibri"/>
                <a:cs typeface="Courier New" pitchFamily="49" charset="0"/>
              </a:rPr>
              <a:t>Bill Jobs</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a</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li</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li</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a</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href</a:t>
            </a:r>
            <a:r>
              <a:rPr lang="en-GB" sz="1800" dirty="0" smtClean="0">
                <a:solidFill>
                  <a:srgbClr val="0000FF"/>
                </a:solidFill>
                <a:latin typeface="Courier New" pitchFamily="49" charset="0"/>
                <a:ea typeface="Calibri"/>
                <a:cs typeface="Courier New" pitchFamily="49" charset="0"/>
              </a:rPr>
              <a:t>="#SteveGates"&gt;</a:t>
            </a:r>
            <a:r>
              <a:rPr lang="en-GB" sz="1800" dirty="0" smtClean="0">
                <a:latin typeface="Courier New" pitchFamily="49" charset="0"/>
                <a:ea typeface="Calibri"/>
                <a:cs typeface="Courier New" pitchFamily="49" charset="0"/>
              </a:rPr>
              <a:t>Steve Gates</a:t>
            </a: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a</a:t>
            </a:r>
            <a:r>
              <a:rPr lang="en-GB" sz="1800" dirty="0" smtClean="0">
                <a:solidFill>
                  <a:srgbClr val="0000FF"/>
                </a:solidFill>
                <a:latin typeface="Courier New" pitchFamily="49" charset="0"/>
                <a:ea typeface="Calibri"/>
                <a:cs typeface="Courier New" pitchFamily="49" charset="0"/>
              </a:rPr>
              <a:t>&gt;&lt;/</a:t>
            </a:r>
            <a:r>
              <a:rPr lang="en-GB" sz="1800" dirty="0" smtClean="0">
                <a:solidFill>
                  <a:srgbClr val="800000"/>
                </a:solidFill>
                <a:latin typeface="Courier New" pitchFamily="49" charset="0"/>
                <a:ea typeface="Calibri"/>
                <a:cs typeface="Courier New" pitchFamily="49" charset="0"/>
              </a:rPr>
              <a:t>li</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ul</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div</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id</a:t>
            </a:r>
            <a:r>
              <a:rPr lang="en-GB" sz="1800" dirty="0" smtClean="0">
                <a:solidFill>
                  <a:srgbClr val="0000FF"/>
                </a:solidFill>
                <a:latin typeface="Courier New" pitchFamily="49" charset="0"/>
                <a:ea typeface="Calibri"/>
                <a:cs typeface="Courier New" pitchFamily="49" charset="0"/>
              </a:rPr>
              <a:t>="BillJobs"&gt;panel content&lt;/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    &lt;</a:t>
            </a:r>
            <a:r>
              <a:rPr lang="en-GB" sz="1800" dirty="0" smtClean="0">
                <a:solidFill>
                  <a:srgbClr val="800000"/>
                </a:solidFill>
                <a:latin typeface="Courier New" pitchFamily="49" charset="0"/>
                <a:ea typeface="Calibri"/>
                <a:cs typeface="Courier New" pitchFamily="49" charset="0"/>
              </a:rPr>
              <a:t>div</a:t>
            </a:r>
            <a:r>
              <a:rPr lang="en-GB" sz="1800" dirty="0" smtClean="0">
                <a:latin typeface="Courier New" pitchFamily="49" charset="0"/>
                <a:ea typeface="Calibri"/>
                <a:cs typeface="Courier New" pitchFamily="49" charset="0"/>
              </a:rPr>
              <a:t> </a:t>
            </a:r>
            <a:r>
              <a:rPr lang="en-GB" sz="1800" dirty="0" smtClean="0">
                <a:solidFill>
                  <a:srgbClr val="FF0000"/>
                </a:solidFill>
                <a:latin typeface="Courier New" pitchFamily="49" charset="0"/>
                <a:ea typeface="Calibri"/>
                <a:cs typeface="Courier New" pitchFamily="49" charset="0"/>
              </a:rPr>
              <a:t>id</a:t>
            </a:r>
            <a:r>
              <a:rPr lang="en-GB" sz="1800" dirty="0" smtClean="0">
                <a:solidFill>
                  <a:srgbClr val="0000FF"/>
                </a:solidFill>
                <a:latin typeface="Courier New" pitchFamily="49" charset="0"/>
                <a:ea typeface="Calibri"/>
                <a:cs typeface="Courier New" pitchFamily="49" charset="0"/>
              </a:rPr>
              <a:t>="SteveGates"&gt;panel content&lt;/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a:t>
            </a:r>
            <a:endParaRPr lang="en-GB" sz="2400" dirty="0" smtClean="0">
              <a:latin typeface="Courier New" pitchFamily="49" charset="0"/>
              <a:ea typeface="Calibri"/>
              <a:cs typeface="Courier New" pitchFamily="49" charset="0"/>
            </a:endParaRPr>
          </a:p>
          <a:p>
            <a:pPr>
              <a:spcAft>
                <a:spcPts val="0"/>
              </a:spcAft>
            </a:pPr>
            <a:r>
              <a:rPr lang="en-GB" sz="1800" dirty="0" smtClean="0">
                <a:solidFill>
                  <a:srgbClr val="0000FF"/>
                </a:solidFill>
                <a:latin typeface="Courier New" pitchFamily="49" charset="0"/>
                <a:ea typeface="Calibri"/>
                <a:cs typeface="Courier New" pitchFamily="49" charset="0"/>
              </a:rPr>
              <a:t>&lt;/</a:t>
            </a:r>
            <a:r>
              <a:rPr lang="en-GB" sz="1800" dirty="0" smtClean="0">
                <a:solidFill>
                  <a:srgbClr val="800000"/>
                </a:solidFill>
                <a:latin typeface="Courier New" pitchFamily="49" charset="0"/>
                <a:ea typeface="Calibri"/>
                <a:cs typeface="Courier New" pitchFamily="49" charset="0"/>
              </a:rPr>
              <a:t>div</a:t>
            </a:r>
            <a:r>
              <a:rPr lang="en-GB" sz="1800" dirty="0" smtClean="0">
                <a:solidFill>
                  <a:srgbClr val="0000FF"/>
                </a:solidFill>
                <a:latin typeface="Courier New" pitchFamily="49" charset="0"/>
                <a:ea typeface="Calibri"/>
                <a:cs typeface="Courier New" pitchFamily="49" charset="0"/>
              </a:rPr>
              <a:t>&gt;</a:t>
            </a:r>
            <a:endParaRPr lang="en-GB" sz="2400" dirty="0">
              <a:latin typeface="Courier New" pitchFamily="49" charset="0"/>
              <a:ea typeface="Calibri"/>
              <a:cs typeface="Courier New" pitchFamily="49" charset="0"/>
            </a:endParaRPr>
          </a:p>
        </p:txBody>
      </p:sp>
    </p:spTree>
    <p:custDataLst>
      <p:tags r:id="rId1"/>
    </p:custDataLst>
    <p:extLst>
      <p:ext uri="{BB962C8B-B14F-4D97-AF65-F5344CB8AC3E}">
        <p14:creationId xmlns:p14="http://schemas.microsoft.com/office/powerpoint/2010/main" val="30918741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PF" val="4C2C6A5175657279205549"/>
</p:tagLst>
</file>

<file path=ppt/tags/tag10.xml><?xml version="1.0" encoding="utf-8"?>
<p:tagLst xmlns:a="http://schemas.openxmlformats.org/drawingml/2006/main" xmlns:r="http://schemas.openxmlformats.org/officeDocument/2006/relationships" xmlns:p="http://schemas.openxmlformats.org/presentationml/2006/main">
  <p:tag name="IPF" val="522C546865204469616C6F672057696467657420496C6C7573747261746564"/>
</p:tagLst>
</file>

<file path=ppt/tags/tag11.xml><?xml version="1.0" encoding="utf-8"?>
<p:tagLst xmlns:a="http://schemas.openxmlformats.org/drawingml/2006/main" xmlns:r="http://schemas.openxmlformats.org/officeDocument/2006/relationships" xmlns:p="http://schemas.openxmlformats.org/presentationml/2006/main">
  <p:tag name="IPF" val="4C2C546865204469616C6F672057696467657420496C6C7573747261746564"/>
</p:tagLst>
</file>

<file path=ppt/tags/tag12.xml><?xml version="1.0" encoding="utf-8"?>
<p:tagLst xmlns:a="http://schemas.openxmlformats.org/drawingml/2006/main" xmlns:r="http://schemas.openxmlformats.org/officeDocument/2006/relationships" xmlns:p="http://schemas.openxmlformats.org/presentationml/2006/main">
  <p:tag name="IPF" val="522C54686520446174657069636B657220576964676574"/>
</p:tagLst>
</file>

<file path=ppt/tags/tag13.xml><?xml version="1.0" encoding="utf-8"?>
<p:tagLst xmlns:a="http://schemas.openxmlformats.org/drawingml/2006/main" xmlns:r="http://schemas.openxmlformats.org/officeDocument/2006/relationships" xmlns:p="http://schemas.openxmlformats.org/presentationml/2006/main">
  <p:tag name="IPF" val="522C546865204175746F636F6D706C65746520576964676574"/>
</p:tagLst>
</file>

<file path=ppt/tags/tag14.xml><?xml version="1.0" encoding="utf-8"?>
<p:tagLst xmlns:a="http://schemas.openxmlformats.org/drawingml/2006/main" xmlns:r="http://schemas.openxmlformats.org/officeDocument/2006/relationships" xmlns:p="http://schemas.openxmlformats.org/presentationml/2006/main">
  <p:tag name="IPF" val="4C2C546865204175746F636F6D706C65746520576964676574202028636F6E74696E75656429"/>
</p:tagLst>
</file>

<file path=ppt/tags/tag15.xml><?xml version="1.0" encoding="utf-8"?>
<p:tagLst xmlns:a="http://schemas.openxmlformats.org/drawingml/2006/main" xmlns:r="http://schemas.openxmlformats.org/officeDocument/2006/relationships" xmlns:p="http://schemas.openxmlformats.org/presentationml/2006/main">
  <p:tag name="IPF" val="522C4F766572726964696E67204175746F636F6D706C65746520416A6178204265686176696F72"/>
</p:tagLst>
</file>

<file path=ppt/tags/tag16.xml><?xml version="1.0" encoding="utf-8"?>
<p:tagLst xmlns:a="http://schemas.openxmlformats.org/drawingml/2006/main" xmlns:r="http://schemas.openxmlformats.org/officeDocument/2006/relationships" xmlns:p="http://schemas.openxmlformats.org/presentationml/2006/main">
  <p:tag name="IPF" val="4C2C4F766572726964696E67204175746F636F6D706C65746520496C6C7573747261746564"/>
</p:tagLst>
</file>

<file path=ppt/tags/tag17.xml><?xml version="1.0" encoding="utf-8"?>
<p:tagLst xmlns:a="http://schemas.openxmlformats.org/drawingml/2006/main" xmlns:r="http://schemas.openxmlformats.org/officeDocument/2006/relationships" xmlns:p="http://schemas.openxmlformats.org/presentationml/2006/main">
  <p:tag name="IPF" val="4C2C45666665637473"/>
</p:tagLst>
</file>

<file path=ppt/tags/tag18.xml><?xml version="1.0" encoding="utf-8"?>
<p:tagLst xmlns:a="http://schemas.openxmlformats.org/drawingml/2006/main" xmlns:r="http://schemas.openxmlformats.org/officeDocument/2006/relationships" xmlns:p="http://schemas.openxmlformats.org/presentationml/2006/main">
  <p:tag name="IPF" val="522C436F6C6F7220416E696D6174696F6E"/>
</p:tagLst>
</file>

<file path=ppt/tags/tag19.xml><?xml version="1.0" encoding="utf-8"?>
<p:tagLst xmlns:a="http://schemas.openxmlformats.org/drawingml/2006/main" xmlns:r="http://schemas.openxmlformats.org/officeDocument/2006/relationships" xmlns:p="http://schemas.openxmlformats.org/presentationml/2006/main">
  <p:tag name="IPF" val="522C546865202E6566666563742829204D6574686F64"/>
</p:tagLst>
</file>

<file path=ppt/tags/tag2.xml><?xml version="1.0" encoding="utf-8"?>
<p:tagLst xmlns:a="http://schemas.openxmlformats.org/drawingml/2006/main" xmlns:r="http://schemas.openxmlformats.org/officeDocument/2006/relationships" xmlns:p="http://schemas.openxmlformats.org/presentationml/2006/main">
  <p:tag name="IPF" val="522C6A5175657279205549205468656D6573"/>
</p:tagLst>
</file>

<file path=ppt/tags/tag20.xml><?xml version="1.0" encoding="utf-8"?>
<p:tagLst xmlns:a="http://schemas.openxmlformats.org/drawingml/2006/main" xmlns:r="http://schemas.openxmlformats.org/officeDocument/2006/relationships" xmlns:p="http://schemas.openxmlformats.org/presentationml/2006/main">
  <p:tag name="IPF" val="522C546865202E726573697A61626C652829204D6574686F64"/>
</p:tagLst>
</file>

<file path=ppt/tags/tag3.xml><?xml version="1.0" encoding="utf-8"?>
<p:tagLst xmlns:a="http://schemas.openxmlformats.org/drawingml/2006/main" xmlns:r="http://schemas.openxmlformats.org/officeDocument/2006/relationships" xmlns:p="http://schemas.openxmlformats.org/presentationml/2006/main">
  <p:tag name="IPF" val="4C2C6A5175657279205549205468656D657320496C6C7573747261746564"/>
</p:tagLst>
</file>

<file path=ppt/tags/tag4.xml><?xml version="1.0" encoding="utf-8"?>
<p:tagLst xmlns:a="http://schemas.openxmlformats.org/drawingml/2006/main" xmlns:r="http://schemas.openxmlformats.org/officeDocument/2006/relationships" xmlns:p="http://schemas.openxmlformats.org/presentationml/2006/main">
  <p:tag name="IPF" val="4C2C6A51756572792055492057696467657473"/>
</p:tagLst>
</file>

<file path=ppt/tags/tag5.xml><?xml version="1.0" encoding="utf-8"?>
<p:tagLst xmlns:a="http://schemas.openxmlformats.org/drawingml/2006/main" xmlns:r="http://schemas.openxmlformats.org/officeDocument/2006/relationships" xmlns:p="http://schemas.openxmlformats.org/presentationml/2006/main">
  <p:tag name="IPF" val="522C546865204163636F7264696F6E20576964676574"/>
</p:tagLst>
</file>

<file path=ppt/tags/tag6.xml><?xml version="1.0" encoding="utf-8"?>
<p:tagLst xmlns:a="http://schemas.openxmlformats.org/drawingml/2006/main" xmlns:r="http://schemas.openxmlformats.org/officeDocument/2006/relationships" xmlns:p="http://schemas.openxmlformats.org/presentationml/2006/main">
  <p:tag name="IPF" val="4C2C546865204163636F7264696F6E2057696467657420496C6C7573747261746564"/>
</p:tagLst>
</file>

<file path=ppt/tags/tag7.xml><?xml version="1.0" encoding="utf-8"?>
<p:tagLst xmlns:a="http://schemas.openxmlformats.org/drawingml/2006/main" xmlns:r="http://schemas.openxmlformats.org/officeDocument/2006/relationships" xmlns:p="http://schemas.openxmlformats.org/presentationml/2006/main">
  <p:tag name="IPF" val="522C546865205461627320576964676574"/>
</p:tagLst>
</file>

<file path=ppt/tags/tag8.xml><?xml version="1.0" encoding="utf-8"?>
<p:tagLst xmlns:a="http://schemas.openxmlformats.org/drawingml/2006/main" xmlns:r="http://schemas.openxmlformats.org/officeDocument/2006/relationships" xmlns:p="http://schemas.openxmlformats.org/presentationml/2006/main">
  <p:tag name="IPF" val="4C2C54686520546162732057696467657420496C6C7573747261746564"/>
</p:tagLst>
</file>

<file path=ppt/tags/tag9.xml><?xml version="1.0" encoding="utf-8"?>
<p:tagLst xmlns:a="http://schemas.openxmlformats.org/drawingml/2006/main" xmlns:r="http://schemas.openxmlformats.org/officeDocument/2006/relationships" xmlns:p="http://schemas.openxmlformats.org/presentationml/2006/main">
  <p:tag name="IPF" val="4C2C546865204469616C6F67205769646765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2911</TotalTime>
  <Words>2201</Words>
  <Application>Microsoft Office PowerPoint</Application>
  <PresentationFormat>Affichage à l'écran (4:3)</PresentationFormat>
  <Paragraphs>343</Paragraphs>
  <Slides>22</Slides>
  <Notes>20</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cvc</vt:lpstr>
      <vt:lpstr>Présentation PowerPoint</vt:lpstr>
      <vt:lpstr>jQuery UI</vt:lpstr>
      <vt:lpstr>jQuery UI</vt:lpstr>
      <vt:lpstr>Les thèmes jQuery UI</vt:lpstr>
      <vt:lpstr>Les thèmes jQuery : Exemple</vt:lpstr>
      <vt:lpstr>Les widgets jQuery UI</vt:lpstr>
      <vt:lpstr>Le widget accordéon</vt:lpstr>
      <vt:lpstr>Le widget accordéon : Exemple</vt:lpstr>
      <vt:lpstr>Le widget onglets</vt:lpstr>
      <vt:lpstr>Le widget onglets : Exemple</vt:lpstr>
      <vt:lpstr>Le widget dialogue</vt:lpstr>
      <vt:lpstr>Le widget dialogue : Exemple</vt:lpstr>
      <vt:lpstr>Le widget dialogue : Exemple (suite)</vt:lpstr>
      <vt:lpstr>Le widget de choix de dates</vt:lpstr>
      <vt:lpstr>Le widget d’auto-complétion</vt:lpstr>
      <vt:lpstr>Le widget d’auto-complétion (suite)</vt:lpstr>
      <vt:lpstr>Surcharger le comportement d’auto-complétion Ajax </vt:lpstr>
      <vt:lpstr>Surcharger l’auto-complétion : Exemple</vt:lpstr>
      <vt:lpstr>Les effets</vt:lpstr>
      <vt:lpstr>Animation de couleur</vt:lpstr>
      <vt:lpstr>La méthode .effect()</vt:lpstr>
      <vt:lpstr>La méthode .resizable()</vt:lpstr>
    </vt:vector>
  </TitlesOfParts>
  <Company>jkhjkjkh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181</cp:revision>
  <dcterms:created xsi:type="dcterms:W3CDTF">2000-04-10T19:33:12Z</dcterms:created>
  <dcterms:modified xsi:type="dcterms:W3CDTF">2015-06-19T09:12:43Z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