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tags/tag7.xml" ContentType="application/vnd.openxmlformats-officedocument.presentationml.tags+xml"/>
  <Override PartName="/ppt/notesSlides/notesSlide7.xml" ContentType="application/vnd.openxmlformats-officedocument.presentationml.notesSlide+xml"/>
  <Override PartName="/ppt/tags/tag8.xml" ContentType="application/vnd.openxmlformats-officedocument.presentationml.tags+xml"/>
  <Override PartName="/ppt/notesSlides/notesSlide8.xml" ContentType="application/vnd.openxmlformats-officedocument.presentationml.notesSlide+xml"/>
  <Override PartName="/ppt/tags/tag9.xml" ContentType="application/vnd.openxmlformats-officedocument.presentationml.tags+xml"/>
  <Override PartName="/ppt/notesSlides/notesSlide9.xml" ContentType="application/vnd.openxmlformats-officedocument.presentationml.notesSlide+xml"/>
  <Override PartName="/ppt/tags/tag10.xml" ContentType="application/vnd.openxmlformats-officedocument.presentationml.tags+xml"/>
  <Override PartName="/ppt/notesSlides/notesSlide10.xml" ContentType="application/vnd.openxmlformats-officedocument.presentationml.notesSlide+xml"/>
  <Override PartName="/ppt/tags/tag11.xml" ContentType="application/vnd.openxmlformats-officedocument.presentationml.tags+xml"/>
  <Override PartName="/ppt/notesSlides/notesSlide11.xml" ContentType="application/vnd.openxmlformats-officedocument.presentationml.notesSlide+xml"/>
  <Override PartName="/ppt/tags/tag12.xml" ContentType="application/vnd.openxmlformats-officedocument.presentationml.tags+xml"/>
  <Override PartName="/ppt/notesSlides/notesSlide12.xml" ContentType="application/vnd.openxmlformats-officedocument.presentationml.notesSlide+xml"/>
  <Override PartName="/ppt/tags/tag13.xml" ContentType="application/vnd.openxmlformats-officedocument.presentationml.tags+xml"/>
  <Override PartName="/ppt/notesSlides/notesSlide13.xml" ContentType="application/vnd.openxmlformats-officedocument.presentationml.notesSlide+xml"/>
  <Override PartName="/ppt/tags/tag14.xml" ContentType="application/vnd.openxmlformats-officedocument.presentationml.tags+xml"/>
  <Override PartName="/ppt/notesSlides/notesSlide14.xml" ContentType="application/vnd.openxmlformats-officedocument.presentationml.notesSlide+xml"/>
  <Override PartName="/ppt/tags/tag15.xml" ContentType="application/vnd.openxmlformats-officedocument.presentationml.tags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29"/>
  </p:notesMasterIdLst>
  <p:handoutMasterIdLst>
    <p:handoutMasterId r:id="rId30"/>
  </p:handoutMasterIdLst>
  <p:sldIdLst>
    <p:sldId id="264" r:id="rId2"/>
    <p:sldId id="338" r:id="rId3"/>
    <p:sldId id="339" r:id="rId4"/>
    <p:sldId id="340" r:id="rId5"/>
    <p:sldId id="265" r:id="rId6"/>
    <p:sldId id="293" r:id="rId7"/>
    <p:sldId id="295" r:id="rId8"/>
    <p:sldId id="297" r:id="rId9"/>
    <p:sldId id="299" r:id="rId10"/>
    <p:sldId id="300" r:id="rId11"/>
    <p:sldId id="301" r:id="rId12"/>
    <p:sldId id="302" r:id="rId13"/>
    <p:sldId id="303" r:id="rId14"/>
    <p:sldId id="304" r:id="rId15"/>
    <p:sldId id="307" r:id="rId16"/>
    <p:sldId id="311" r:id="rId17"/>
    <p:sldId id="312" r:id="rId18"/>
    <p:sldId id="330" r:id="rId19"/>
    <p:sldId id="341" r:id="rId20"/>
    <p:sldId id="331" r:id="rId21"/>
    <p:sldId id="332" r:id="rId22"/>
    <p:sldId id="343" r:id="rId23"/>
    <p:sldId id="344" r:id="rId24"/>
    <p:sldId id="342" r:id="rId25"/>
    <p:sldId id="335" r:id="rId26"/>
    <p:sldId id="346" r:id="rId27"/>
    <p:sldId id="347" r:id="rId28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590" autoAdjust="0"/>
  </p:normalViewPr>
  <p:slideViewPr>
    <p:cSldViewPr>
      <p:cViewPr varScale="1">
        <p:scale>
          <a:sx n="68" d="100"/>
          <a:sy n="68" d="100"/>
        </p:scale>
        <p:origin x="1398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2721" name="TextBox 5" hidden="1"/>
          <p:cNvSpPr txBox="1">
            <a:spLocks noChangeArrowheads="1"/>
          </p:cNvSpPr>
          <p:nvPr/>
        </p:nvSpPr>
        <p:spPr bwMode="auto">
          <a:xfrm>
            <a:off x="2171907" y="401457"/>
            <a:ext cx="361984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pt-BR" sz="800">
                <a:solidFill>
                  <a:srgbClr val="000000"/>
                </a:solidFill>
              </a:rPr>
              <a:t>&lt;*s*o*u*r*c*e*&gt;*5*7*7*g*3*-*7*-*1*5*&lt;*/*s*o*u*r*c*e*&gt;</a:t>
            </a:r>
            <a:endParaRPr lang="en-US" sz="800" dirty="0">
              <a:solidFill>
                <a:srgbClr val="000000"/>
              </a:solidFill>
            </a:endParaRPr>
          </a:p>
        </p:txBody>
      </p:sp>
      <p:sp>
        <p:nvSpPr>
          <p:cNvPr id="1182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7888" y="733425"/>
            <a:ext cx="4892675" cy="3670300"/>
          </a:xfrm>
          <a:ln/>
        </p:spPr>
      </p:sp>
      <p:sp>
        <p:nvSpPr>
          <p:cNvPr id="1182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7191" y="4175156"/>
            <a:ext cx="6164296" cy="1303064"/>
          </a:xfrm>
          <a:ln/>
        </p:spPr>
        <p:txBody>
          <a:bodyPr/>
          <a:lstStyle/>
          <a:p>
            <a:pPr eaLnBrk="1" hangingPunct="1"/>
            <a:r>
              <a:rPr lang="en-US" smtClean="0"/>
              <a:t>Jogger text: REST</a:t>
            </a:r>
          </a:p>
          <a:p>
            <a:pPr eaLnBrk="1" hangingPunct="1"/>
            <a:r>
              <a:rPr lang="en-US" smtClean="0"/>
              <a:t>Direction: Left</a:t>
            </a:r>
          </a:p>
          <a:p>
            <a:pPr eaLnBrk="1" hangingPunct="1"/>
            <a:r>
              <a:rPr lang="en-US" smtClean="0"/>
              <a:t>Instructor notes:</a:t>
            </a:r>
          </a:p>
          <a:p>
            <a:pPr eaLnBrk="1" hangingPunct="1"/>
            <a:r>
              <a:rPr lang="en-US" smtClean="0"/>
              <a:t>MySQL, Oracle, etc. all support Xpath.  Lead in to next slide.</a:t>
            </a:r>
          </a:p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79251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8977" name="TextBox 3" hidden="1"/>
          <p:cNvSpPr txBox="1">
            <a:spLocks noChangeArrowheads="1"/>
          </p:cNvSpPr>
          <p:nvPr/>
        </p:nvSpPr>
        <p:spPr bwMode="auto">
          <a:xfrm>
            <a:off x="2171907" y="401457"/>
            <a:ext cx="361984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pt-BR" sz="800">
                <a:solidFill>
                  <a:srgbClr val="000000"/>
                </a:solidFill>
              </a:rPr>
              <a:t>&lt;*s*o*u*r*c*e*&gt;*5*7*7*g*3*-*7*-*2*6*&lt;*/*s*o*u*r*c*e*&gt;</a:t>
            </a:r>
            <a:endParaRPr lang="en-US" sz="800" dirty="0">
              <a:solidFill>
                <a:srgbClr val="000000"/>
              </a:solidFill>
            </a:endParaRPr>
          </a:p>
        </p:txBody>
      </p:sp>
      <p:sp>
        <p:nvSpPr>
          <p:cNvPr id="1278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27175" y="241300"/>
            <a:ext cx="5100638" cy="3827463"/>
          </a:xfrm>
          <a:ln/>
        </p:spPr>
      </p:sp>
      <p:sp>
        <p:nvSpPr>
          <p:cNvPr id="1278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7191" y="4175156"/>
            <a:ext cx="6167313" cy="1303064"/>
          </a:xfrm>
          <a:ln/>
        </p:spPr>
        <p:txBody>
          <a:bodyPr/>
          <a:lstStyle/>
          <a:p>
            <a:pPr eaLnBrk="1" hangingPunct="1"/>
            <a:r>
              <a:rPr lang="en-US" smtClean="0"/>
              <a:t>Jogger text: Writing a RESTful Service</a:t>
            </a:r>
          </a:p>
          <a:p>
            <a:pPr eaLnBrk="1" hangingPunct="1"/>
            <a:r>
              <a:rPr lang="en-US" smtClean="0"/>
              <a:t>Direction: Left</a:t>
            </a:r>
          </a:p>
          <a:p>
            <a:pPr eaLnBrk="1" hangingPunct="1"/>
            <a:r>
              <a:rPr lang="en-US" smtClean="0"/>
              <a:t>Instructor notes:Use last bullet as lead-in to next slide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Jersey appears to require @Path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38871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1025" name="TextBox 5" hidden="1"/>
          <p:cNvSpPr txBox="1">
            <a:spLocks noChangeArrowheads="1"/>
          </p:cNvSpPr>
          <p:nvPr/>
        </p:nvSpPr>
        <p:spPr bwMode="auto">
          <a:xfrm>
            <a:off x="2171907" y="401457"/>
            <a:ext cx="361984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pt-BR" sz="800">
                <a:solidFill>
                  <a:srgbClr val="000000"/>
                </a:solidFill>
              </a:rPr>
              <a:t>&lt;*s*o*u*r*c*e*&gt;*5*7*7*g*3*-*7*-*2*7*&lt;*/*s*o*u*r*c*e*&gt;</a:t>
            </a:r>
            <a:endParaRPr lang="en-US" sz="800" dirty="0">
              <a:solidFill>
                <a:srgbClr val="000000"/>
              </a:solidFill>
            </a:endParaRPr>
          </a:p>
        </p:txBody>
      </p:sp>
      <p:sp>
        <p:nvSpPr>
          <p:cNvPr id="1281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7888" y="733425"/>
            <a:ext cx="4892675" cy="3670300"/>
          </a:xfrm>
          <a:ln/>
        </p:spPr>
      </p:sp>
      <p:sp>
        <p:nvSpPr>
          <p:cNvPr id="128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7191" y="4175156"/>
            <a:ext cx="6164296" cy="2003941"/>
          </a:xfrm>
          <a:ln/>
        </p:spPr>
        <p:txBody>
          <a:bodyPr/>
          <a:lstStyle/>
          <a:p>
            <a:pPr eaLnBrk="1" hangingPunct="1"/>
            <a:r>
              <a:rPr lang="en-US" smtClean="0"/>
              <a:t>Jogger text: Sending Back a Source</a:t>
            </a:r>
          </a:p>
          <a:p>
            <a:pPr eaLnBrk="1" hangingPunct="1"/>
            <a:r>
              <a:rPr lang="en-US" smtClean="0"/>
              <a:t>Direction: Left</a:t>
            </a:r>
          </a:p>
          <a:p>
            <a:pPr eaLnBrk="1" hangingPunct="1"/>
            <a:r>
              <a:rPr lang="en-US" smtClean="0"/>
              <a:t>Instructor notes:</a:t>
            </a:r>
          </a:p>
          <a:p>
            <a:pPr eaLnBrk="1" hangingPunct="1"/>
            <a:r>
              <a:rPr lang="en-US" smtClean="0"/>
              <a:t>Earlier, they created JAXBContext by passing in a package name.  May want to explain the difference, depending on audience level.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208522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1025" name="TextBox 5" hidden="1"/>
          <p:cNvSpPr txBox="1">
            <a:spLocks noChangeArrowheads="1"/>
          </p:cNvSpPr>
          <p:nvPr/>
        </p:nvSpPr>
        <p:spPr bwMode="auto">
          <a:xfrm>
            <a:off x="2171907" y="401457"/>
            <a:ext cx="361984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pt-BR" sz="800">
                <a:solidFill>
                  <a:srgbClr val="000000"/>
                </a:solidFill>
              </a:rPr>
              <a:t>&lt;*s*o*u*r*c*e*&gt;*5*7*7*g*3*-*7*-*2*7*&lt;*/*s*o*u*r*c*e*&gt;</a:t>
            </a:r>
            <a:endParaRPr lang="en-US" sz="800" dirty="0">
              <a:solidFill>
                <a:srgbClr val="000000"/>
              </a:solidFill>
            </a:endParaRPr>
          </a:p>
        </p:txBody>
      </p:sp>
      <p:sp>
        <p:nvSpPr>
          <p:cNvPr id="1281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7888" y="733425"/>
            <a:ext cx="4892675" cy="3670300"/>
          </a:xfrm>
          <a:ln/>
        </p:spPr>
      </p:sp>
      <p:sp>
        <p:nvSpPr>
          <p:cNvPr id="128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7191" y="4175156"/>
            <a:ext cx="6164296" cy="2003941"/>
          </a:xfrm>
          <a:ln/>
        </p:spPr>
        <p:txBody>
          <a:bodyPr/>
          <a:lstStyle/>
          <a:p>
            <a:pPr eaLnBrk="1" hangingPunct="1"/>
            <a:r>
              <a:rPr lang="en-US" smtClean="0"/>
              <a:t>Jogger text: Sending Back a Source</a:t>
            </a:r>
          </a:p>
          <a:p>
            <a:pPr eaLnBrk="1" hangingPunct="1"/>
            <a:r>
              <a:rPr lang="en-US" smtClean="0"/>
              <a:t>Direction: Left</a:t>
            </a:r>
          </a:p>
          <a:p>
            <a:pPr eaLnBrk="1" hangingPunct="1"/>
            <a:r>
              <a:rPr lang="en-US" smtClean="0"/>
              <a:t>Instructor notes:</a:t>
            </a:r>
          </a:p>
          <a:p>
            <a:pPr eaLnBrk="1" hangingPunct="1"/>
            <a:r>
              <a:rPr lang="en-US" smtClean="0"/>
              <a:t>Earlier, they created JAXBContext by passing in a package name.  May want to explain the difference, depending on audience level.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95599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5121" name="TextBox 5" hidden="1"/>
          <p:cNvSpPr txBox="1">
            <a:spLocks noChangeArrowheads="1"/>
          </p:cNvSpPr>
          <p:nvPr/>
        </p:nvSpPr>
        <p:spPr bwMode="auto">
          <a:xfrm>
            <a:off x="2171907" y="401457"/>
            <a:ext cx="361984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pt-BR" sz="800">
                <a:solidFill>
                  <a:srgbClr val="000000"/>
                </a:solidFill>
              </a:rPr>
              <a:t>&lt;*s*o*u*r*c*e*&gt;*5*7*7*g*3*-*7*-*2*9*&lt;*/*s*o*u*r*c*e*&gt;</a:t>
            </a:r>
            <a:endParaRPr lang="en-US" sz="800" dirty="0">
              <a:solidFill>
                <a:srgbClr val="000000"/>
              </a:solidFill>
            </a:endParaRPr>
          </a:p>
        </p:txBody>
      </p:sp>
      <p:sp>
        <p:nvSpPr>
          <p:cNvPr id="128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7888" y="733425"/>
            <a:ext cx="4892675" cy="3670300"/>
          </a:xfrm>
          <a:ln/>
        </p:spPr>
      </p:sp>
      <p:sp>
        <p:nvSpPr>
          <p:cNvPr id="128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7191" y="4175156"/>
            <a:ext cx="6164296" cy="1692811"/>
          </a:xfrm>
          <a:ln/>
        </p:spPr>
        <p:txBody>
          <a:bodyPr/>
          <a:lstStyle/>
          <a:p>
            <a:pPr eaLnBrk="1" hangingPunct="1"/>
            <a:r>
              <a:rPr lang="en-US" smtClean="0"/>
              <a:t>Jogger text: Parsing URL</a:t>
            </a:r>
          </a:p>
          <a:p>
            <a:pPr eaLnBrk="1" hangingPunct="1"/>
            <a:r>
              <a:rPr lang="en-US" smtClean="0"/>
              <a:t>Direction: Left</a:t>
            </a:r>
          </a:p>
          <a:p>
            <a:pPr eaLnBrk="1" hangingPunct="1"/>
            <a:r>
              <a:rPr lang="en-US" smtClean="0"/>
              <a:t>Instructor notes:Because the method doesn’t take any client input beyond the URL; it returns a HTTP success/error code, not XML</a:t>
            </a:r>
          </a:p>
          <a:p>
            <a:pPr eaLnBrk="1" hangingPunct="1"/>
            <a:r>
              <a:rPr lang="en-US" smtClean="0"/>
              <a:t>Use the question as a lead-in to point out the return type of method (Response rather than Source), which leads you to the next slide.</a:t>
            </a:r>
          </a:p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801577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1025" name="TextBox 5" hidden="1"/>
          <p:cNvSpPr txBox="1">
            <a:spLocks noChangeArrowheads="1"/>
          </p:cNvSpPr>
          <p:nvPr/>
        </p:nvSpPr>
        <p:spPr bwMode="auto">
          <a:xfrm>
            <a:off x="2171907" y="401457"/>
            <a:ext cx="361984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pt-BR" sz="800">
                <a:solidFill>
                  <a:srgbClr val="000000"/>
                </a:solidFill>
              </a:rPr>
              <a:t>&lt;*s*o*u*r*c*e*&gt;*5*7*7*g*3*-*7*-*2*7*&lt;*/*s*o*u*r*c*e*&gt;</a:t>
            </a:r>
            <a:endParaRPr lang="en-US" sz="800" dirty="0">
              <a:solidFill>
                <a:srgbClr val="000000"/>
              </a:solidFill>
            </a:endParaRPr>
          </a:p>
        </p:txBody>
      </p:sp>
      <p:sp>
        <p:nvSpPr>
          <p:cNvPr id="1281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7888" y="733425"/>
            <a:ext cx="4892675" cy="3670300"/>
          </a:xfrm>
          <a:ln/>
        </p:spPr>
      </p:sp>
      <p:sp>
        <p:nvSpPr>
          <p:cNvPr id="128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7191" y="4175156"/>
            <a:ext cx="6164296" cy="2003941"/>
          </a:xfrm>
          <a:ln/>
        </p:spPr>
        <p:txBody>
          <a:bodyPr/>
          <a:lstStyle/>
          <a:p>
            <a:pPr eaLnBrk="1" hangingPunct="1"/>
            <a:r>
              <a:rPr lang="en-US" smtClean="0"/>
              <a:t>Jogger text: Sending Back a Source</a:t>
            </a:r>
          </a:p>
          <a:p>
            <a:pPr eaLnBrk="1" hangingPunct="1"/>
            <a:r>
              <a:rPr lang="en-US" smtClean="0"/>
              <a:t>Direction: Left</a:t>
            </a:r>
          </a:p>
          <a:p>
            <a:pPr eaLnBrk="1" hangingPunct="1"/>
            <a:r>
              <a:rPr lang="en-US" smtClean="0"/>
              <a:t>Instructor notes:</a:t>
            </a:r>
          </a:p>
          <a:p>
            <a:pPr eaLnBrk="1" hangingPunct="1"/>
            <a:r>
              <a:rPr lang="en-US" smtClean="0"/>
              <a:t>Earlier, they created JAXBContext by passing in a package name.  May want to explain the difference, depending on audience level.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914500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1025" name="TextBox 5" hidden="1"/>
          <p:cNvSpPr txBox="1">
            <a:spLocks noChangeArrowheads="1"/>
          </p:cNvSpPr>
          <p:nvPr/>
        </p:nvSpPr>
        <p:spPr bwMode="auto">
          <a:xfrm>
            <a:off x="2171907" y="401457"/>
            <a:ext cx="361984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pt-BR" sz="800">
                <a:solidFill>
                  <a:srgbClr val="000000"/>
                </a:solidFill>
              </a:rPr>
              <a:t>&lt;*s*o*u*r*c*e*&gt;*5*7*7*g*3*-*7*-*2*7*&lt;*/*s*o*u*r*c*e*&gt;</a:t>
            </a:r>
            <a:endParaRPr lang="en-US" sz="800" dirty="0">
              <a:solidFill>
                <a:srgbClr val="000000"/>
              </a:solidFill>
            </a:endParaRPr>
          </a:p>
        </p:txBody>
      </p:sp>
      <p:sp>
        <p:nvSpPr>
          <p:cNvPr id="1281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7888" y="733425"/>
            <a:ext cx="4892675" cy="3670300"/>
          </a:xfrm>
          <a:ln/>
        </p:spPr>
      </p:sp>
      <p:sp>
        <p:nvSpPr>
          <p:cNvPr id="128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7191" y="4175156"/>
            <a:ext cx="6164296" cy="2003941"/>
          </a:xfrm>
          <a:ln/>
        </p:spPr>
        <p:txBody>
          <a:bodyPr/>
          <a:lstStyle/>
          <a:p>
            <a:pPr eaLnBrk="1" hangingPunct="1"/>
            <a:r>
              <a:rPr lang="en-US" smtClean="0"/>
              <a:t>Jogger text: Sending Back a Source</a:t>
            </a:r>
          </a:p>
          <a:p>
            <a:pPr eaLnBrk="1" hangingPunct="1"/>
            <a:r>
              <a:rPr lang="en-US" smtClean="0"/>
              <a:t>Direction: Left</a:t>
            </a:r>
          </a:p>
          <a:p>
            <a:pPr eaLnBrk="1" hangingPunct="1"/>
            <a:r>
              <a:rPr lang="en-US" smtClean="0"/>
              <a:t>Instructor notes:</a:t>
            </a:r>
          </a:p>
          <a:p>
            <a:pPr eaLnBrk="1" hangingPunct="1"/>
            <a:r>
              <a:rPr lang="en-US" smtClean="0"/>
              <a:t>Earlier, they created JAXBContext by passing in a package name.  May want to explain the difference, depending on audience level.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408852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8497" name="TextBox 5" hidden="1"/>
          <p:cNvSpPr txBox="1">
            <a:spLocks noChangeArrowheads="1"/>
          </p:cNvSpPr>
          <p:nvPr/>
        </p:nvSpPr>
        <p:spPr bwMode="auto">
          <a:xfrm>
            <a:off x="2171907" y="401457"/>
            <a:ext cx="361984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pt-BR" sz="800">
                <a:solidFill>
                  <a:srgbClr val="000000"/>
                </a:solidFill>
              </a:rPr>
              <a:t>&lt;*s*o*u*r*c*e*&gt;*5*7*7*g*3*-*7*-*1*6*&lt;*/*s*o*u*r*c*e*&gt;</a:t>
            </a:r>
            <a:endParaRPr lang="en-US" sz="800" dirty="0">
              <a:solidFill>
                <a:srgbClr val="000000"/>
              </a:solidFill>
            </a:endParaRPr>
          </a:p>
        </p:txBody>
      </p:sp>
      <p:sp>
        <p:nvSpPr>
          <p:cNvPr id="1258498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7888" y="733425"/>
            <a:ext cx="4892675" cy="3670300"/>
          </a:xfrm>
          <a:ln/>
        </p:spPr>
      </p:sp>
      <p:sp>
        <p:nvSpPr>
          <p:cNvPr id="1258499" name="Notes Placeholder 2"/>
          <p:cNvSpPr>
            <a:spLocks noGrp="1"/>
          </p:cNvSpPr>
          <p:nvPr>
            <p:ph type="body" idx="1"/>
          </p:nvPr>
        </p:nvSpPr>
        <p:spPr>
          <a:xfrm>
            <a:off x="217191" y="4175155"/>
            <a:ext cx="6164296" cy="291551"/>
          </a:xfrm>
          <a:ln/>
        </p:spPr>
        <p:txBody>
          <a:bodyPr/>
          <a:lstStyle/>
          <a:p>
            <a:pPr eaLnBrk="1" hangingPunct="1"/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4235506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0545" name="TextBox 5" hidden="1"/>
          <p:cNvSpPr txBox="1">
            <a:spLocks noChangeArrowheads="1"/>
          </p:cNvSpPr>
          <p:nvPr/>
        </p:nvSpPr>
        <p:spPr bwMode="auto">
          <a:xfrm>
            <a:off x="2171907" y="401457"/>
            <a:ext cx="361984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pt-BR" sz="800">
                <a:solidFill>
                  <a:srgbClr val="000000"/>
                </a:solidFill>
              </a:rPr>
              <a:t>&lt;*s*o*u*r*c*e*&gt;*5*7*7*g*3*-*7*-*1*7*&lt;*/*s*o*u*r*c*e*&gt;</a:t>
            </a:r>
            <a:endParaRPr lang="en-US" sz="800" dirty="0">
              <a:solidFill>
                <a:srgbClr val="000000"/>
              </a:solidFill>
            </a:endParaRPr>
          </a:p>
        </p:txBody>
      </p:sp>
      <p:sp>
        <p:nvSpPr>
          <p:cNvPr id="1260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7888" y="733425"/>
            <a:ext cx="4892675" cy="3670300"/>
          </a:xfrm>
          <a:ln/>
        </p:spPr>
      </p:sp>
      <p:sp>
        <p:nvSpPr>
          <p:cNvPr id="1260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7191" y="4175156"/>
            <a:ext cx="6164296" cy="1555647"/>
          </a:xfrm>
          <a:ln/>
        </p:spPr>
        <p:txBody>
          <a:bodyPr/>
          <a:lstStyle/>
          <a:p>
            <a:pPr eaLnBrk="1" hangingPunct="1"/>
            <a:r>
              <a:rPr lang="en-US" smtClean="0"/>
              <a:t>Jogger text: Implementing a Provider</a:t>
            </a:r>
          </a:p>
          <a:p>
            <a:pPr eaLnBrk="1" hangingPunct="1"/>
            <a:r>
              <a:rPr lang="en-US" smtClean="0"/>
              <a:t>Direction: Left</a:t>
            </a:r>
          </a:p>
          <a:p>
            <a:pPr eaLnBrk="1" hangingPunct="1"/>
            <a:r>
              <a:rPr lang="en-US" smtClean="0"/>
              <a:t>Instructor notes:</a:t>
            </a:r>
          </a:p>
          <a:p>
            <a:pPr eaLnBrk="1" hangingPunct="1"/>
            <a:r>
              <a:rPr lang="en-US" smtClean="0"/>
              <a:t>Tell them that we are concerned with server-side.  So they will not learn JavaScript today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86120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 hidden="1"/>
          <p:cNvSpPr txBox="1"/>
          <p:nvPr/>
        </p:nvSpPr>
        <p:spPr>
          <a:xfrm>
            <a:off x="2171907" y="401457"/>
            <a:ext cx="3619846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&lt;*s*o*u*r*c*e*&gt;*9*7*7*f*2*-*9*-*3*5*&lt;*/*s*o*u*r*c*e*&gt;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7888" y="733425"/>
            <a:ext cx="4892675" cy="3670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217194" y="4175850"/>
            <a:ext cx="6164296" cy="1846437"/>
          </a:xfrm>
        </p:spPr>
        <p:txBody>
          <a:bodyPr>
            <a:spAutoFit/>
          </a:bodyPr>
          <a:lstStyle/>
          <a:p>
            <a:r>
              <a:rPr lang="en-US" smtClean="0"/>
              <a:t>Jogger text: ASP.NET Web API</a:t>
            </a:r>
          </a:p>
          <a:p>
            <a:r>
              <a:rPr lang="en-US" smtClean="0"/>
              <a:t>Direction: Right</a:t>
            </a:r>
          </a:p>
          <a:p>
            <a:r>
              <a:rPr lang="en-US" smtClean="0"/>
              <a:t>Instructor notes:</a:t>
            </a:r>
          </a:p>
          <a:p>
            <a:r>
              <a:rPr lang="en-GB" smtClean="0"/>
              <a:t>Aim </a:t>
            </a:r>
            <a:r>
              <a:rPr lang="en-GB" dirty="0" smtClean="0"/>
              <a:t>of this section is to just provide a very high level overview of what the Web API can do</a:t>
            </a:r>
          </a:p>
          <a:p>
            <a:endParaRPr lang="en-GB" dirty="0" smtClean="0"/>
          </a:p>
          <a:p>
            <a:r>
              <a:rPr lang="en-GB" dirty="0" smtClean="0"/>
              <a:t>The new Web course covers this in much more detail.</a:t>
            </a:r>
          </a:p>
          <a:p>
            <a:endParaRPr lang="en-GB" dirty="0" smtClean="0"/>
          </a:p>
          <a:p>
            <a:r>
              <a:rPr lang="en-GB" dirty="0" smtClean="0"/>
              <a:t>Feel free to expand on this section of you wish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293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 hidden="1"/>
          <p:cNvSpPr txBox="1"/>
          <p:nvPr/>
        </p:nvSpPr>
        <p:spPr>
          <a:xfrm>
            <a:off x="2171907" y="401457"/>
            <a:ext cx="3619846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&lt;*s*o*u*r*c*e*&gt;*9*7*7*f*2*-*9*-*3*8*&lt;*/*s*o*u*r*c*e*&gt;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7888" y="733425"/>
            <a:ext cx="4892675" cy="3670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217194" y="4175850"/>
            <a:ext cx="6164296" cy="846163"/>
          </a:xfrm>
        </p:spPr>
        <p:txBody>
          <a:bodyPr>
            <a:spAutoFit/>
          </a:bodyPr>
          <a:lstStyle/>
          <a:p>
            <a:r>
              <a:rPr lang="en-US" smtClean="0"/>
              <a:t>Jogger text: Step 2: Implement Web API Controller  (C#)</a:t>
            </a:r>
          </a:p>
          <a:p>
            <a:r>
              <a:rPr lang="en-US" smtClean="0"/>
              <a:t>Direction: Left</a:t>
            </a:r>
          </a:p>
          <a:p>
            <a:r>
              <a:rPr lang="en-US" smtClean="0"/>
              <a:t>Instructor notes: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9970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 hidden="1"/>
          <p:cNvSpPr txBox="1"/>
          <p:nvPr/>
        </p:nvSpPr>
        <p:spPr>
          <a:xfrm>
            <a:off x="2171907" y="401457"/>
            <a:ext cx="3619846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&lt;*s*o*u*r*c*e*&gt;*9*7*7*f*2*-*9*-*4*0*&lt;*/*s*o*u*r*c*e*&gt;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7888" y="733425"/>
            <a:ext cx="4892675" cy="3670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217194" y="4175850"/>
            <a:ext cx="6164296" cy="846163"/>
          </a:xfrm>
        </p:spPr>
        <p:txBody>
          <a:bodyPr>
            <a:spAutoFit/>
          </a:bodyPr>
          <a:lstStyle/>
          <a:p>
            <a:r>
              <a:rPr lang="en-US" smtClean="0"/>
              <a:t>Jogger text: Step 3: Define Routing Rule for Web API Controller (C#)</a:t>
            </a:r>
          </a:p>
          <a:p>
            <a:r>
              <a:rPr lang="en-US" smtClean="0"/>
              <a:t>Direction: Left</a:t>
            </a:r>
          </a:p>
          <a:p>
            <a:r>
              <a:rPr lang="en-US" smtClean="0"/>
              <a:t>Instructor notes: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5017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 hidden="1"/>
          <p:cNvSpPr txBox="1"/>
          <p:nvPr/>
        </p:nvSpPr>
        <p:spPr>
          <a:xfrm>
            <a:off x="2171907" y="401457"/>
            <a:ext cx="3619846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&lt;*s*o*u*r*c*e*&gt;*9*7*7*f*2*-*9*-*4*2*&lt;*/*s*o*u*r*c*e*&gt;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7888" y="733425"/>
            <a:ext cx="4892675" cy="3670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217194" y="4175850"/>
            <a:ext cx="6164296" cy="846163"/>
          </a:xfrm>
        </p:spPr>
        <p:txBody>
          <a:bodyPr>
            <a:spAutoFit/>
          </a:bodyPr>
          <a:lstStyle/>
          <a:p>
            <a:r>
              <a:rPr lang="en-US" smtClean="0"/>
              <a:t>Jogger text: Request Structure</a:t>
            </a:r>
          </a:p>
          <a:p>
            <a:r>
              <a:rPr lang="en-US" smtClean="0"/>
              <a:t>Direction: Left</a:t>
            </a:r>
          </a:p>
          <a:p>
            <a:r>
              <a:rPr lang="en-US" smtClean="0"/>
              <a:t>Instructor notes: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6340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4881" name="TextBox 5" hidden="1"/>
          <p:cNvSpPr txBox="1">
            <a:spLocks noChangeArrowheads="1"/>
          </p:cNvSpPr>
          <p:nvPr/>
        </p:nvSpPr>
        <p:spPr bwMode="auto">
          <a:xfrm>
            <a:off x="2171907" y="401457"/>
            <a:ext cx="361984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pt-BR" sz="800">
                <a:solidFill>
                  <a:srgbClr val="000000"/>
                </a:solidFill>
              </a:rPr>
              <a:t>&lt;*s*o*u*r*c*e*&gt;*5*7*7*g*3*-*7*-*2*4*&lt;*/*s*o*u*r*c*e*&gt;</a:t>
            </a:r>
            <a:endParaRPr lang="en-US" sz="800" dirty="0">
              <a:solidFill>
                <a:srgbClr val="000000"/>
              </a:solidFill>
            </a:endParaRPr>
          </a:p>
        </p:txBody>
      </p:sp>
      <p:sp>
        <p:nvSpPr>
          <p:cNvPr id="1274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7888" y="733425"/>
            <a:ext cx="4892675" cy="3670300"/>
          </a:xfrm>
          <a:ln/>
        </p:spPr>
      </p:sp>
      <p:sp>
        <p:nvSpPr>
          <p:cNvPr id="1274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7191" y="4175155"/>
            <a:ext cx="6164296" cy="1498774"/>
          </a:xfrm>
          <a:ln/>
        </p:spPr>
        <p:txBody>
          <a:bodyPr/>
          <a:lstStyle/>
          <a:p>
            <a:pPr eaLnBrk="1" hangingPunct="1"/>
            <a:r>
              <a:rPr lang="en-US" smtClean="0"/>
              <a:t>Jogger text: A RESTful Inventory Control Application</a:t>
            </a:r>
          </a:p>
          <a:p>
            <a:pPr eaLnBrk="1" hangingPunct="1"/>
            <a:r>
              <a:rPr lang="en-US" smtClean="0"/>
              <a:t>Direction: Right</a:t>
            </a:r>
          </a:p>
          <a:p>
            <a:pPr eaLnBrk="1" hangingPunct="1"/>
            <a:r>
              <a:rPr lang="en-US" smtClean="0"/>
              <a:t>Instructor notes:The course load has Glassfish updated.  The “bonus” exercise at the back has the steps to install and use Jersey.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996989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6929" name="TextBox 5" hidden="1"/>
          <p:cNvSpPr txBox="1">
            <a:spLocks noChangeArrowheads="1"/>
          </p:cNvSpPr>
          <p:nvPr/>
        </p:nvSpPr>
        <p:spPr bwMode="auto">
          <a:xfrm>
            <a:off x="2171907" y="401457"/>
            <a:ext cx="361984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pt-BR" sz="800">
                <a:solidFill>
                  <a:srgbClr val="000000"/>
                </a:solidFill>
              </a:rPr>
              <a:t>&lt;*s*o*u*r*c*e*&gt;*5*7*7*g*3*-*7*-*2*5*&lt;*/*s*o*u*r*c*e*&gt;</a:t>
            </a:r>
            <a:endParaRPr lang="en-US" sz="800" dirty="0">
              <a:solidFill>
                <a:srgbClr val="000000"/>
              </a:solidFill>
            </a:endParaRPr>
          </a:p>
        </p:txBody>
      </p:sp>
      <p:sp>
        <p:nvSpPr>
          <p:cNvPr id="1276930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7888" y="733425"/>
            <a:ext cx="4892675" cy="3670300"/>
          </a:xfrm>
          <a:ln/>
        </p:spPr>
      </p:sp>
      <p:sp>
        <p:nvSpPr>
          <p:cNvPr id="1276931" name="Notes Placeholder 2"/>
          <p:cNvSpPr>
            <a:spLocks noGrp="1"/>
          </p:cNvSpPr>
          <p:nvPr>
            <p:ph type="body" idx="1"/>
          </p:nvPr>
        </p:nvSpPr>
        <p:spPr>
          <a:xfrm>
            <a:off x="217191" y="4175155"/>
            <a:ext cx="6164296" cy="2509778"/>
          </a:xfrm>
          <a:ln/>
        </p:spPr>
        <p:txBody>
          <a:bodyPr/>
          <a:lstStyle/>
          <a:p>
            <a:pPr eaLnBrk="1" hangingPunct="1"/>
            <a:r>
              <a:rPr lang="en-US" smtClean="0"/>
              <a:t>Jogger text: Configuring web.xml</a:t>
            </a:r>
          </a:p>
          <a:p>
            <a:pPr eaLnBrk="1" hangingPunct="1"/>
            <a:r>
              <a:rPr lang="en-US" smtClean="0"/>
              <a:t>Direction: Left</a:t>
            </a:r>
          </a:p>
          <a:p>
            <a:pPr eaLnBrk="1" hangingPunct="1"/>
            <a:r>
              <a:rPr lang="en-US" smtClean="0"/>
              <a:t>Instructor notes:No need for sun-jaxws.xml unless you have Metro stuff in your application of course.</a:t>
            </a:r>
          </a:p>
          <a:p>
            <a:pPr eaLnBrk="1" hangingPunct="1"/>
            <a:r>
              <a:rPr lang="en-US" smtClean="0"/>
              <a:t>Can always include different URL pattern for Metro.</a:t>
            </a:r>
          </a:p>
          <a:p>
            <a:pPr eaLnBrk="1" hangingPunct="1"/>
            <a:r>
              <a:rPr lang="en-US" smtClean="0"/>
              <a:t>Careful about using /* in URL pattern -- Jersey doesn’t do the “no-surprise” thing of rendering *.html correctly, so your index.html, etc. may get hosed!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Inventory is the application context: in our class, the name of the war file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340762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 smtClean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 err="1" smtClean="0"/>
              <a:t>AngularJS</a:t>
            </a:r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  <a:p>
            <a:pPr lvl="3"/>
            <a:r>
              <a:rPr lang="fr-FR" altLang="fr-FR" smtClean="0"/>
              <a:t>Quatrième niveau</a:t>
            </a:r>
          </a:p>
          <a:p>
            <a:pPr lvl="4"/>
            <a:r>
              <a:rPr lang="fr-FR" altLang="fr-FR" smtClean="0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smtClean="0"/>
              <a:t>© Cyril Vincent Conseil</a:t>
            </a:r>
            <a:endParaRPr lang="fr-FR" smtClean="0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3" Type="http://schemas.openxmlformats.org/officeDocument/2006/relationships/slideLayout" Target="../slideLayouts/slideLayout2.xml"/><Relationship Id="rId7" Type="http://schemas.openxmlformats.org/officeDocument/2006/relationships/oleObject" Target="../embeddings/oleObject2.bin"/><Relationship Id="rId2" Type="http://schemas.openxmlformats.org/officeDocument/2006/relationships/tags" Target="../tags/tag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1.bin"/><Relationship Id="rId4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smtClean="0"/>
              <a:t>Chapitre 16</a:t>
            </a:r>
            <a:endParaRPr lang="fr-FR" altLang="fr-FR" dirty="0" smtClean="0"/>
          </a:p>
          <a:p>
            <a:pPr eaLnBrk="1" hangingPunct="1"/>
            <a:r>
              <a:rPr lang="fr-FR" altLang="fr-FR" dirty="0" smtClean="0"/>
              <a:t>REST</a:t>
            </a:r>
          </a:p>
        </p:txBody>
      </p:sp>
      <p:pic>
        <p:nvPicPr>
          <p:cNvPr id="2051" name="Picture 5" descr="AngularJS logo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2060575"/>
            <a:ext cx="6619875" cy="176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 </a:t>
            </a:r>
            <a:r>
              <a:rPr lang="fr-FR" dirty="0" err="1" smtClean="0"/>
              <a:t>Get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79400" y="1312863"/>
            <a:ext cx="8599488" cy="369332"/>
          </a:xfrm>
        </p:spPr>
        <p:txBody>
          <a:bodyPr/>
          <a:lstStyle/>
          <a:p>
            <a:r>
              <a:rPr lang="fr-FR" dirty="0" smtClean="0"/>
              <a:t>Par convention, si </a:t>
            </a:r>
            <a:r>
              <a:rPr lang="fr-FR" dirty="0" err="1" smtClean="0"/>
              <a:t>Get</a:t>
            </a:r>
            <a:r>
              <a:rPr lang="fr-FR" dirty="0" smtClean="0"/>
              <a:t> sans paramètre n'est pas utilisé, il document l'API</a:t>
            </a:r>
            <a:endParaRPr lang="fr-F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8641" y="3076575"/>
            <a:ext cx="5442056" cy="1360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11478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méthodes </a:t>
            </a:r>
            <a:r>
              <a:rPr lang="fr-FR" dirty="0" err="1" smtClean="0"/>
              <a:t>Get</a:t>
            </a:r>
            <a:r>
              <a:rPr lang="fr-FR" dirty="0" smtClean="0"/>
              <a:t> peuvent être surchargées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79400" y="1312863"/>
            <a:ext cx="8599488" cy="369332"/>
          </a:xfrm>
        </p:spPr>
        <p:txBody>
          <a:bodyPr/>
          <a:lstStyle/>
          <a:p>
            <a:r>
              <a:rPr lang="fr-FR" dirty="0" smtClean="0"/>
              <a:t>Discrimination par le nom des paramètres</a:t>
            </a:r>
            <a:endParaRPr lang="fr-F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2531" y="2168732"/>
            <a:ext cx="6006199" cy="3197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8368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Requêtes POST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79400" y="1312863"/>
            <a:ext cx="8599488" cy="671979"/>
          </a:xfrm>
        </p:spPr>
        <p:txBody>
          <a:bodyPr/>
          <a:lstStyle/>
          <a:p>
            <a:r>
              <a:rPr lang="fr-FR" dirty="0" err="1" smtClean="0"/>
              <a:t>FromBody</a:t>
            </a:r>
            <a:r>
              <a:rPr lang="fr-FR" dirty="0" smtClean="0"/>
              <a:t> récupère les données du corps de la requêtes</a:t>
            </a:r>
          </a:p>
          <a:p>
            <a:pPr lvl="1"/>
            <a:r>
              <a:rPr lang="fr-FR" dirty="0" smtClean="0"/>
              <a:t>Limitation : une seule valeur</a:t>
            </a:r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7746" y="2952749"/>
            <a:ext cx="5777225" cy="1694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3738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Discrimination POST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79400" y="1312863"/>
            <a:ext cx="8599488" cy="646331"/>
          </a:xfrm>
        </p:spPr>
        <p:txBody>
          <a:bodyPr/>
          <a:lstStyle/>
          <a:p>
            <a:r>
              <a:rPr lang="fr-FR" dirty="0" smtClean="0"/>
              <a:t>Comme il n'y a qu'un seul paramètre en POST, la discrimination se fait par une ou plusieurs propriété du </a:t>
            </a:r>
            <a:r>
              <a:rPr lang="fr-FR" dirty="0" err="1" smtClean="0"/>
              <a:t>ViewModel</a:t>
            </a:r>
            <a:endParaRPr lang="fr-F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2564904"/>
            <a:ext cx="3873489" cy="39019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01186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 multi-protocoles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79400" y="1312863"/>
            <a:ext cx="4112718" cy="3052118"/>
          </a:xfrm>
        </p:spPr>
        <p:txBody>
          <a:bodyPr/>
          <a:lstStyle/>
          <a:p>
            <a:r>
              <a:rPr lang="fr-FR" dirty="0" smtClean="0"/>
              <a:t>Il est possible de mixer GET et POST</a:t>
            </a:r>
          </a:p>
          <a:p>
            <a:pPr lvl="1"/>
            <a:r>
              <a:rPr lang="fr-FR" dirty="0" smtClean="0"/>
              <a:t>Le </a:t>
            </a:r>
            <a:r>
              <a:rPr lang="fr-FR" dirty="0" err="1" smtClean="0"/>
              <a:t>FromBody</a:t>
            </a:r>
            <a:r>
              <a:rPr lang="fr-FR" dirty="0" smtClean="0"/>
              <a:t> doit être le dernier paramètre</a:t>
            </a:r>
          </a:p>
          <a:p>
            <a:r>
              <a:rPr lang="fr-FR" dirty="0" err="1" smtClean="0"/>
              <a:t>Get</a:t>
            </a:r>
            <a:r>
              <a:rPr lang="fr-FR" dirty="0" smtClean="0"/>
              <a:t> = </a:t>
            </a:r>
            <a:r>
              <a:rPr lang="fr-FR" dirty="0" err="1" smtClean="0"/>
              <a:t>Request</a:t>
            </a:r>
            <a:endParaRPr lang="fr-FR" dirty="0" smtClean="0"/>
          </a:p>
          <a:p>
            <a:r>
              <a:rPr lang="fr-FR" dirty="0" smtClean="0"/>
              <a:t>Post = </a:t>
            </a:r>
            <a:r>
              <a:rPr lang="fr-FR" dirty="0" err="1" smtClean="0"/>
              <a:t>Create</a:t>
            </a:r>
            <a:endParaRPr lang="fr-FR" dirty="0" smtClean="0"/>
          </a:p>
          <a:p>
            <a:r>
              <a:rPr lang="fr-FR" dirty="0" smtClean="0"/>
              <a:t>Put = Update</a:t>
            </a:r>
          </a:p>
          <a:p>
            <a:r>
              <a:rPr lang="fr-FR" dirty="0" err="1" smtClean="0"/>
              <a:t>Delete</a:t>
            </a:r>
            <a:r>
              <a:rPr lang="fr-FR" dirty="0" smtClean="0"/>
              <a:t> = </a:t>
            </a:r>
            <a:r>
              <a:rPr lang="fr-FR" dirty="0" err="1" smtClean="0"/>
              <a:t>Delete</a:t>
            </a:r>
            <a:endParaRPr lang="fr-F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4952" y="899411"/>
            <a:ext cx="4437247" cy="5958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4379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Surcharger les protocoles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79400" y="1312863"/>
            <a:ext cx="8599488" cy="4160113"/>
          </a:xfrm>
        </p:spPr>
        <p:txBody>
          <a:bodyPr/>
          <a:lstStyle/>
          <a:p>
            <a:r>
              <a:rPr lang="fr-FR" dirty="0" smtClean="0"/>
              <a:t>Depuis Web API 2 il est possible de ne pas utiliser la convention par défaut</a:t>
            </a:r>
          </a:p>
          <a:p>
            <a:r>
              <a:rPr lang="fr-FR" dirty="0" smtClean="0"/>
              <a:t>Liste des annotation :</a:t>
            </a:r>
          </a:p>
          <a:p>
            <a:pPr lvl="1"/>
            <a:r>
              <a:rPr lang="fr-FR" dirty="0" err="1" smtClean="0"/>
              <a:t>HttpDelete</a:t>
            </a:r>
            <a:endParaRPr lang="fr-FR" b="0" dirty="0"/>
          </a:p>
          <a:p>
            <a:pPr lvl="1"/>
            <a:r>
              <a:rPr lang="fr-FR" dirty="0" err="1" smtClean="0"/>
              <a:t>HttpGet</a:t>
            </a:r>
            <a:endParaRPr lang="fr-FR" b="0" dirty="0"/>
          </a:p>
          <a:p>
            <a:pPr lvl="1"/>
            <a:r>
              <a:rPr lang="fr-FR" dirty="0" err="1" smtClean="0"/>
              <a:t>HttpHead</a:t>
            </a:r>
            <a:endParaRPr lang="fr-FR" b="0" dirty="0"/>
          </a:p>
          <a:p>
            <a:pPr lvl="1"/>
            <a:r>
              <a:rPr lang="fr-FR" dirty="0" err="1" smtClean="0"/>
              <a:t>HttpOptions</a:t>
            </a:r>
            <a:endParaRPr lang="fr-FR" b="0" dirty="0"/>
          </a:p>
          <a:p>
            <a:pPr lvl="1"/>
            <a:r>
              <a:rPr lang="fr-FR" dirty="0" err="1" smtClean="0"/>
              <a:t>HttpPatch</a:t>
            </a:r>
            <a:endParaRPr lang="fr-FR" b="0" dirty="0"/>
          </a:p>
          <a:p>
            <a:pPr lvl="1"/>
            <a:r>
              <a:rPr lang="fr-FR" dirty="0" err="1" smtClean="0"/>
              <a:t>HttpPost</a:t>
            </a:r>
            <a:endParaRPr lang="fr-FR" b="0" dirty="0"/>
          </a:p>
          <a:p>
            <a:pPr lvl="1"/>
            <a:r>
              <a:rPr lang="fr-FR" dirty="0" err="1" smtClean="0"/>
              <a:t>HttpPut</a:t>
            </a:r>
            <a:endParaRPr lang="fr-FR" dirty="0" smtClean="0"/>
          </a:p>
          <a:p>
            <a:r>
              <a:rPr lang="fr-FR" dirty="0" err="1" smtClean="0"/>
              <a:t>Accept</a:t>
            </a:r>
            <a:r>
              <a:rPr lang="fr-FR" dirty="0" smtClean="0"/>
              <a:t> </a:t>
            </a:r>
            <a:r>
              <a:rPr lang="fr-FR" dirty="0" err="1" smtClean="0"/>
              <a:t>Verb</a:t>
            </a:r>
            <a:r>
              <a:rPr lang="fr-FR" dirty="0" smtClean="0"/>
              <a:t> autorise de nouveaux protocoles non normalisés</a:t>
            </a:r>
          </a:p>
          <a:p>
            <a:pPr lvl="1"/>
            <a:endParaRPr lang="fr-FR" b="0" dirty="0"/>
          </a:p>
          <a:p>
            <a:endParaRPr lang="fr-FR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0146" y="2852936"/>
            <a:ext cx="7083420" cy="713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4221088"/>
            <a:ext cx="4892260" cy="863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63750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Exemples jQuery </a:t>
            </a:r>
            <a:r>
              <a:rPr lang="fr-FR" dirty="0" err="1" smtClean="0"/>
              <a:t>getJSON</a:t>
            </a:r>
            <a:endParaRPr lang="fr-FR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318" y="1212641"/>
            <a:ext cx="8594117" cy="21301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840" y="3492318"/>
            <a:ext cx="8667596" cy="5700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7046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jQuery Post et autres</a:t>
            </a:r>
            <a:endParaRPr lang="fr-FR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8921" y="2653259"/>
            <a:ext cx="6145966" cy="3185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197" y="1461697"/>
            <a:ext cx="9004804" cy="1191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7353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3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dirty="0" smtClean="0"/>
              <a:t>Implémenter des services RESTful  avec JAX-RS</a:t>
            </a:r>
            <a:r>
              <a:rPr lang="fr-FR" dirty="0" smtClean="0">
                <a:latin typeface="Courier New" pitchFamily="49" charset="0"/>
              </a:rPr>
              <a:t> </a:t>
            </a:r>
            <a:endParaRPr lang="fr-FR" dirty="0"/>
          </a:p>
        </p:txBody>
      </p:sp>
      <p:sp>
        <p:nvSpPr>
          <p:cNvPr id="1273858" name="Rectangle 3"/>
          <p:cNvSpPr>
            <a:spLocks noGrp="1" noChangeArrowheads="1"/>
          </p:cNvSpPr>
          <p:nvPr>
            <p:ph idx="1"/>
          </p:nvPr>
        </p:nvSpPr>
        <p:spPr>
          <a:xfrm>
            <a:off x="279400" y="1312863"/>
            <a:ext cx="8599488" cy="4546600"/>
          </a:xfrm>
        </p:spPr>
        <p:txBody>
          <a:bodyPr/>
          <a:lstStyle/>
          <a:p>
            <a:r>
              <a:rPr lang="fr-FR" sz="1800" dirty="0" smtClean="0"/>
              <a:t>JAX-RS simplifie le développement de services RESTful</a:t>
            </a:r>
          </a:p>
          <a:p>
            <a:pPr lvl="1"/>
            <a:r>
              <a:rPr lang="fr-FR" sz="1800" dirty="0" smtClean="0"/>
              <a:t>JAX-RS est une API standard définie par la JSR 311</a:t>
            </a:r>
          </a:p>
          <a:p>
            <a:pPr lvl="1"/>
            <a:r>
              <a:rPr lang="fr-FR" sz="1800" dirty="0" smtClean="0"/>
              <a:t>Mais JAX-RS n’est pas associé à JAX-WS et n’en dépend pas</a:t>
            </a:r>
          </a:p>
          <a:p>
            <a:pPr lvl="2"/>
            <a:r>
              <a:rPr lang="fr-FR" sz="1800" dirty="0" smtClean="0"/>
              <a:t>Pas besoin de </a:t>
            </a: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sun-jaxws.xml</a:t>
            </a:r>
            <a:r>
              <a:rPr lang="fr-FR" sz="1800" dirty="0" smtClean="0">
                <a:cs typeface="Arial" charset="0"/>
              </a:rPr>
              <a:t>, </a:t>
            </a: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wsgen</a:t>
            </a:r>
            <a:r>
              <a:rPr lang="fr-FR" sz="1800" dirty="0" smtClean="0">
                <a:cs typeface="Arial" charset="0"/>
              </a:rPr>
              <a:t>, </a:t>
            </a: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wsimport</a:t>
            </a:r>
            <a:r>
              <a:rPr lang="fr-FR" sz="1800" dirty="0" smtClean="0"/>
              <a:t>, etc.</a:t>
            </a:r>
          </a:p>
          <a:p>
            <a:pPr lvl="1"/>
            <a:r>
              <a:rPr lang="fr-FR" sz="1800" dirty="0" smtClean="0">
                <a:latin typeface="Courier New" pitchFamily="49" charset="0"/>
              </a:rPr>
              <a:t>jsr311-api.jar</a:t>
            </a:r>
            <a:r>
              <a:rPr lang="fr-FR" sz="1800" dirty="0" smtClean="0"/>
              <a:t> doit être dans le classpath durant la compilation</a:t>
            </a:r>
          </a:p>
          <a:p>
            <a:r>
              <a:rPr lang="fr-FR" sz="1800" dirty="0" smtClean="0"/>
              <a:t>L’implémentation de référence pour JAX-RS s’appelle Jersey</a:t>
            </a:r>
          </a:p>
          <a:p>
            <a:pPr lvl="1"/>
            <a:r>
              <a:rPr lang="fr-FR" sz="1800" dirty="0" smtClean="0">
                <a:latin typeface="Courier New" pitchFamily="49" charset="0"/>
              </a:rPr>
              <a:t>jsr311-api.jar</a:t>
            </a:r>
            <a:r>
              <a:rPr lang="fr-FR" sz="1800" dirty="0" smtClean="0"/>
              <a:t> distribué avec Jersey</a:t>
            </a:r>
          </a:p>
          <a:p>
            <a:r>
              <a:rPr lang="fr-FR" sz="1800" dirty="0" smtClean="0"/>
              <a:t>Pour implémenter un service RESTful avec JAX-RS :</a:t>
            </a:r>
          </a:p>
          <a:p>
            <a:pPr lvl="1"/>
            <a:r>
              <a:rPr lang="fr-FR" sz="1800" dirty="0" smtClean="0">
                <a:solidFill>
                  <a:schemeClr val="tx1"/>
                </a:solidFill>
              </a:rPr>
              <a:t>Configurer l’association d’URL dans </a:t>
            </a:r>
            <a:r>
              <a:rPr lang="fr-FR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web.xml</a:t>
            </a:r>
          </a:p>
          <a:p>
            <a:pPr lvl="1"/>
            <a:r>
              <a:rPr lang="fr-FR" sz="1800" dirty="0" smtClean="0"/>
              <a:t>Écrire le service Web avec des annotations JAX-RS </a:t>
            </a:r>
          </a:p>
          <a:p>
            <a:pPr lvl="1"/>
            <a:r>
              <a:rPr lang="fr-FR" sz="1800" dirty="0" smtClean="0"/>
              <a:t>Créer et déployer le fichier WAR comme d’habitude</a:t>
            </a:r>
          </a:p>
          <a:p>
            <a:pPr lvl="1"/>
            <a:endParaRPr lang="fr-FR" sz="1800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38251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Jersey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Jersey est l'implémentation JAX-RS de référence</a:t>
            </a:r>
          </a:p>
          <a:p>
            <a:r>
              <a:rPr lang="fr-FR" dirty="0" smtClean="0"/>
              <a:t>Présence de </a:t>
            </a:r>
            <a:r>
              <a:rPr lang="fr-FR" dirty="0" err="1" smtClean="0"/>
              <a:t>Tomcat</a:t>
            </a:r>
            <a:r>
              <a:rPr lang="fr-FR" dirty="0" smtClean="0"/>
              <a:t> ou </a:t>
            </a:r>
            <a:r>
              <a:rPr lang="fr-FR" dirty="0" err="1" smtClean="0"/>
              <a:t>Glassfish</a:t>
            </a:r>
            <a:r>
              <a:rPr lang="fr-FR" dirty="0" smtClean="0"/>
              <a:t> obligatoire</a:t>
            </a:r>
          </a:p>
          <a:p>
            <a:r>
              <a:rPr lang="fr-FR" dirty="0" smtClean="0"/>
              <a:t>Développement JEE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43355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6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dirty="0" smtClean="0"/>
              <a:t>REST</a:t>
            </a:r>
            <a:endParaRPr lang="fr-FR" dirty="0"/>
          </a:p>
        </p:txBody>
      </p:sp>
      <p:sp>
        <p:nvSpPr>
          <p:cNvPr id="1181698" name="Rectangle 3"/>
          <p:cNvSpPr>
            <a:spLocks noGrp="1" noChangeArrowheads="1"/>
          </p:cNvSpPr>
          <p:nvPr>
            <p:ph idx="1"/>
          </p:nvPr>
        </p:nvSpPr>
        <p:spPr>
          <a:xfrm>
            <a:off x="252413" y="1271588"/>
            <a:ext cx="8599487" cy="4940300"/>
          </a:xfrm>
        </p:spPr>
        <p:txBody>
          <a:bodyPr/>
          <a:lstStyle/>
          <a:p>
            <a:r>
              <a:rPr lang="fr-FR" sz="1800" dirty="0" smtClean="0"/>
              <a:t>REST (</a:t>
            </a:r>
            <a:r>
              <a:rPr lang="fr-FR" sz="1800" i="1" u="sng" dirty="0" smtClean="0"/>
              <a:t>Re</a:t>
            </a:r>
            <a:r>
              <a:rPr lang="fr-FR" sz="1800" i="1" dirty="0" smtClean="0"/>
              <a:t>presentational </a:t>
            </a:r>
            <a:r>
              <a:rPr lang="fr-FR" sz="1800" i="1" u="sng" dirty="0" smtClean="0"/>
              <a:t>S</a:t>
            </a:r>
            <a:r>
              <a:rPr lang="fr-FR" sz="1800" i="1" dirty="0" smtClean="0"/>
              <a:t>tate </a:t>
            </a:r>
            <a:r>
              <a:rPr lang="fr-FR" sz="1800" i="1" u="sng" dirty="0" smtClean="0"/>
              <a:t>T</a:t>
            </a:r>
            <a:r>
              <a:rPr lang="fr-FR" sz="1800" i="1" dirty="0" smtClean="0"/>
              <a:t>ransfer </a:t>
            </a:r>
            <a:r>
              <a:rPr lang="fr-FR" sz="1800" dirty="0" smtClean="0"/>
              <a:t>) est un type</a:t>
            </a:r>
            <a:br>
              <a:rPr lang="fr-FR" sz="1800" dirty="0" smtClean="0"/>
            </a:br>
            <a:r>
              <a:rPr lang="fr-FR" sz="1800" dirty="0" smtClean="0"/>
              <a:t>d’architecture logicielle</a:t>
            </a:r>
          </a:p>
          <a:p>
            <a:pPr lvl="1"/>
            <a:r>
              <a:rPr lang="fr-FR" sz="1800" dirty="0" smtClean="0"/>
              <a:t>Décrit des architectures distribuées constituées de services </a:t>
            </a:r>
            <a:br>
              <a:rPr lang="fr-FR" sz="1800" dirty="0" smtClean="0"/>
            </a:br>
            <a:r>
              <a:rPr lang="fr-FR" sz="1800" dirty="0" smtClean="0"/>
              <a:t>sans états</a:t>
            </a:r>
          </a:p>
          <a:p>
            <a:pPr lvl="1"/>
            <a:r>
              <a:rPr lang="fr-FR" sz="1800" dirty="0" smtClean="0"/>
              <a:t>Forgé par Roy Fielding pour décrire l’architecture du World Wide Web</a:t>
            </a:r>
          </a:p>
          <a:p>
            <a:r>
              <a:rPr lang="fr-FR" sz="1800" dirty="0" smtClean="0"/>
              <a:t>Dans les services Web SOAP/WSDL, toutes les opérations vont à l’URL du service est sont déterminées par le type du message reçu</a:t>
            </a:r>
          </a:p>
          <a:p>
            <a:r>
              <a:rPr lang="fr-FR" sz="1800" dirty="0" smtClean="0"/>
              <a:t>Dans REST, chaque opération a une URL unique </a:t>
            </a:r>
          </a:p>
          <a:p>
            <a:pPr lvl="1"/>
            <a:r>
              <a:rPr lang="fr-FR" sz="1800" dirty="0" smtClean="0"/>
              <a:t>Le  client envoie la requête HTTP a une « ressource » sur le serveur</a:t>
            </a:r>
          </a:p>
          <a:p>
            <a:pPr lvl="1"/>
            <a:r>
              <a:rPr lang="fr-FR" sz="1800" dirty="0" smtClean="0"/>
              <a:t>Les données sont généralement envoyées et reçues par le serveur sous forme de messages XML ou JSON ordinaires</a:t>
            </a:r>
          </a:p>
          <a:p>
            <a:pPr lvl="1"/>
            <a:r>
              <a:rPr lang="fr-FR" sz="1800" dirty="0" smtClean="0"/>
              <a:t>REST est plus simple et moins formel que l’emploi de SOAP/WSDL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6829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2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dirty="0" smtClean="0"/>
              <a:t>Configurer </a:t>
            </a:r>
            <a:r>
              <a:rPr lang="fr-FR" dirty="0" smtClean="0">
                <a:latin typeface="Courier New" pitchFamily="49" charset="0"/>
              </a:rPr>
              <a:t>web.xml</a:t>
            </a:r>
            <a:endParaRPr lang="fr-FR" dirty="0">
              <a:latin typeface="Courier New" pitchFamily="49" charset="0"/>
            </a:endParaRPr>
          </a:p>
        </p:txBody>
      </p:sp>
      <p:sp>
        <p:nvSpPr>
          <p:cNvPr id="1275906" name="Rectangle 3"/>
          <p:cNvSpPr>
            <a:spLocks noGrp="1" noChangeArrowheads="1"/>
          </p:cNvSpPr>
          <p:nvPr>
            <p:ph idx="1"/>
          </p:nvPr>
        </p:nvSpPr>
        <p:spPr>
          <a:xfrm>
            <a:off x="279400" y="1312863"/>
            <a:ext cx="8599488" cy="666750"/>
          </a:xfrm>
        </p:spPr>
        <p:txBody>
          <a:bodyPr/>
          <a:lstStyle/>
          <a:p>
            <a:r>
              <a:rPr lang="fr-FR" sz="1800" dirty="0" smtClean="0">
                <a:solidFill>
                  <a:schemeClr val="tx1"/>
                </a:solidFill>
              </a:rPr>
              <a:t>Dans </a:t>
            </a:r>
            <a:r>
              <a:rPr lang="fr-FR" sz="1800" dirty="0" smtClean="0">
                <a:solidFill>
                  <a:schemeClr val="tx1"/>
                </a:solidFill>
                <a:latin typeface="Courier New" pitchFamily="49" charset="0"/>
              </a:rPr>
              <a:t>web.xml</a:t>
            </a:r>
            <a:r>
              <a:rPr lang="fr-FR" sz="1800" dirty="0" smtClean="0">
                <a:solidFill>
                  <a:schemeClr val="tx1"/>
                </a:solidFill>
              </a:rPr>
              <a:t>, associez le motif d’URL à une servlet Jersey 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gray">
          <a:xfrm>
            <a:off x="328613" y="2208213"/>
            <a:ext cx="8097837" cy="3754874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sz="1400" dirty="0">
                <a:latin typeface="Courier New" pitchFamily="49" charset="0"/>
              </a:rPr>
              <a:t>&lt;servlet&gt;</a:t>
            </a:r>
          </a:p>
          <a:p>
            <a:pPr eaLnBrk="0" hangingPunct="0">
              <a:defRPr/>
            </a:pPr>
            <a:r>
              <a:rPr lang="en-US" sz="1400" dirty="0">
                <a:latin typeface="Courier New" pitchFamily="49" charset="0"/>
              </a:rPr>
              <a:t>	&lt;servlet-name&gt;Jersey Web Application&lt;/servlet-name&gt;</a:t>
            </a:r>
          </a:p>
          <a:p>
            <a:pPr eaLnBrk="0" hangingPunct="0">
              <a:defRPr/>
            </a:pPr>
            <a:r>
              <a:rPr lang="en-US" sz="1400" dirty="0">
                <a:latin typeface="Courier New" pitchFamily="49" charset="0"/>
              </a:rPr>
              <a:t>	&lt;servlet-class&gt;</a:t>
            </a:r>
          </a:p>
          <a:p>
            <a:pPr eaLnBrk="0" hangingPunct="0">
              <a:defRPr/>
            </a:pPr>
            <a:r>
              <a:rPr lang="en-US" sz="1400" dirty="0">
                <a:latin typeface="Courier New" pitchFamily="49" charset="0"/>
              </a:rPr>
              <a:t>		com.sun.</a:t>
            </a:r>
            <a:r>
              <a:rPr lang="en-US" sz="1400" b="1" dirty="0">
                <a:latin typeface="Courier New" pitchFamily="49" charset="0"/>
              </a:rPr>
              <a:t>jersey.</a:t>
            </a:r>
            <a:r>
              <a:rPr lang="en-US" sz="1400" dirty="0">
                <a:latin typeface="Courier New" pitchFamily="49" charset="0"/>
              </a:rPr>
              <a:t>spi.container.servlet.ServletContainer</a:t>
            </a:r>
          </a:p>
          <a:p>
            <a:pPr eaLnBrk="0" hangingPunct="0">
              <a:defRPr/>
            </a:pPr>
            <a:r>
              <a:rPr lang="en-US" sz="1400" dirty="0">
                <a:latin typeface="Courier New" pitchFamily="49" charset="0"/>
              </a:rPr>
              <a:t>	&lt;/servlet-class&gt;</a:t>
            </a:r>
          </a:p>
          <a:p>
            <a:pPr eaLnBrk="0" hangingPunct="0">
              <a:defRPr/>
            </a:pPr>
            <a:r>
              <a:rPr lang="en-US" sz="1400" dirty="0">
                <a:latin typeface="Courier New" pitchFamily="49" charset="0"/>
              </a:rPr>
              <a:t>	&lt;init-param&gt;</a:t>
            </a:r>
          </a:p>
          <a:p>
            <a:pPr eaLnBrk="0" hangingPunct="0">
              <a:defRPr/>
            </a:pPr>
            <a:r>
              <a:rPr lang="en-US" sz="1400" dirty="0">
                <a:latin typeface="Courier New" pitchFamily="49" charset="0"/>
              </a:rPr>
              <a:t>		&lt;param-name&gt;</a:t>
            </a:r>
          </a:p>
          <a:p>
            <a:pPr eaLnBrk="0" hangingPunct="0">
              <a:defRPr/>
            </a:pPr>
            <a:r>
              <a:rPr lang="en-US" sz="1400" dirty="0">
                <a:latin typeface="Courier New" pitchFamily="49" charset="0"/>
              </a:rPr>
              <a:t>			</a:t>
            </a:r>
            <a:r>
              <a:rPr lang="en-US" sz="1400" b="1" dirty="0">
                <a:latin typeface="Courier New" pitchFamily="49" charset="0"/>
              </a:rPr>
              <a:t>com.sun.jersey.config.property.packages</a:t>
            </a:r>
          </a:p>
          <a:p>
            <a:pPr eaLnBrk="0" hangingPunct="0">
              <a:defRPr/>
            </a:pPr>
            <a:r>
              <a:rPr lang="en-US" sz="1400" dirty="0">
                <a:latin typeface="Courier New" pitchFamily="49" charset="0"/>
              </a:rPr>
              <a:t>		&lt;/param-name&gt;</a:t>
            </a:r>
          </a:p>
          <a:p>
            <a:pPr eaLnBrk="0" hangingPunct="0">
              <a:defRPr/>
            </a:pPr>
            <a:r>
              <a:rPr lang="en-US" sz="1400" dirty="0">
                <a:latin typeface="Courier New" pitchFamily="49" charset="0"/>
              </a:rPr>
              <a:t>		&lt;</a:t>
            </a:r>
            <a:r>
              <a:rPr lang="en-US" sz="1400" dirty="0" err="1" smtClean="0">
                <a:latin typeface="Courier New" pitchFamily="49" charset="0"/>
              </a:rPr>
              <a:t>param</a:t>
            </a:r>
            <a:r>
              <a:rPr lang="en-US" sz="1400" dirty="0" smtClean="0">
                <a:latin typeface="Courier New" pitchFamily="49" charset="0"/>
              </a:rPr>
              <a:t>-value&gt;</a:t>
            </a:r>
            <a:r>
              <a:rPr lang="en-US" sz="1400" b="1" dirty="0" err="1" smtClean="0">
                <a:latin typeface="Courier New" pitchFamily="49" charset="0"/>
              </a:rPr>
              <a:t>com.rf.inventory.webapps</a:t>
            </a:r>
            <a:r>
              <a:rPr lang="en-US" sz="1400" dirty="0">
                <a:latin typeface="Courier New" pitchFamily="49" charset="0"/>
              </a:rPr>
              <a:t>&lt;/param-value&gt;</a:t>
            </a:r>
          </a:p>
          <a:p>
            <a:pPr eaLnBrk="0" hangingPunct="0">
              <a:defRPr/>
            </a:pPr>
            <a:r>
              <a:rPr lang="en-US" sz="1400" dirty="0">
                <a:latin typeface="Courier New" pitchFamily="49" charset="0"/>
              </a:rPr>
              <a:t>	&lt;/init-param&gt;</a:t>
            </a:r>
          </a:p>
          <a:p>
            <a:pPr eaLnBrk="0" hangingPunct="0">
              <a:defRPr/>
            </a:pPr>
            <a:r>
              <a:rPr lang="en-US" sz="1400" dirty="0">
                <a:latin typeface="Courier New" pitchFamily="49" charset="0"/>
              </a:rPr>
              <a:t>	&lt;load-on-startup&gt;1&lt;/load-on-startup&gt;</a:t>
            </a:r>
          </a:p>
          <a:p>
            <a:pPr eaLnBrk="0" hangingPunct="0">
              <a:defRPr/>
            </a:pPr>
            <a:r>
              <a:rPr lang="en-US" sz="1400" dirty="0">
                <a:latin typeface="Courier New" pitchFamily="49" charset="0"/>
              </a:rPr>
              <a:t>&lt;/servlet&gt;</a:t>
            </a:r>
          </a:p>
          <a:p>
            <a:pPr eaLnBrk="0" hangingPunct="0">
              <a:defRPr/>
            </a:pPr>
            <a:r>
              <a:rPr lang="en-US" sz="1400" dirty="0">
                <a:latin typeface="Courier New" pitchFamily="49" charset="0"/>
              </a:rPr>
              <a:t>&lt;servlet-mapping&gt;</a:t>
            </a:r>
          </a:p>
          <a:p>
            <a:pPr eaLnBrk="0" hangingPunct="0">
              <a:defRPr/>
            </a:pPr>
            <a:r>
              <a:rPr lang="en-US" sz="1400" dirty="0">
                <a:latin typeface="Courier New" pitchFamily="49" charset="0"/>
              </a:rPr>
              <a:t>	&lt;servlet-name&gt;Jersey Web Application&lt;/servlet-name&gt;</a:t>
            </a:r>
          </a:p>
          <a:p>
            <a:pPr eaLnBrk="0" hangingPunct="0">
              <a:defRPr/>
            </a:pPr>
            <a:r>
              <a:rPr lang="en-US" sz="1400" dirty="0">
                <a:latin typeface="Courier New" pitchFamily="49" charset="0"/>
              </a:rPr>
              <a:t>	&lt;url-pattern&gt;</a:t>
            </a:r>
            <a:r>
              <a:rPr lang="en-US" sz="1400" b="1" dirty="0">
                <a:latin typeface="Courier New" pitchFamily="49" charset="0"/>
              </a:rPr>
              <a:t>/rs/*</a:t>
            </a:r>
            <a:r>
              <a:rPr lang="en-US" sz="1400" dirty="0">
                <a:latin typeface="Courier New" pitchFamily="49" charset="0"/>
              </a:rPr>
              <a:t>&lt;/url-pattern&gt;</a:t>
            </a:r>
          </a:p>
          <a:p>
            <a:pPr eaLnBrk="0" hangingPunct="0">
              <a:defRPr/>
            </a:pPr>
            <a:r>
              <a:rPr lang="en-US" sz="1400" dirty="0">
                <a:latin typeface="Courier New" pitchFamily="49" charset="0"/>
              </a:rPr>
              <a:t>&lt;/servlet-mapping&gt;</a:t>
            </a:r>
            <a:endParaRPr lang="en-US" sz="1050" dirty="0">
              <a:latin typeface="Courier New" pitchFamily="49" charset="0"/>
            </a:endParaRPr>
          </a:p>
        </p:txBody>
      </p:sp>
      <p:sp>
        <p:nvSpPr>
          <p:cNvPr id="1275908" name="AutoShape 5"/>
          <p:cNvSpPr>
            <a:spLocks noChangeArrowheads="1"/>
          </p:cNvSpPr>
          <p:nvPr/>
        </p:nvSpPr>
        <p:spPr bwMode="gray">
          <a:xfrm>
            <a:off x="5783263" y="4487863"/>
            <a:ext cx="2122487" cy="571500"/>
          </a:xfrm>
          <a:prstGeom prst="wedgeRectCallout">
            <a:avLst>
              <a:gd name="adj1" fmla="val -108222"/>
              <a:gd name="adj2" fmla="val -70444"/>
            </a:avLst>
          </a:prstGeom>
          <a:solidFill>
            <a:srgbClr val="D5EA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 anchorCtr="1"/>
          <a:lstStyle/>
          <a:p>
            <a:pPr algn="ctr"/>
            <a:r>
              <a:rPr lang="en-US" sz="1600" dirty="0"/>
              <a:t>Package contenant le service RESTful</a:t>
            </a:r>
          </a:p>
        </p:txBody>
      </p:sp>
      <p:sp>
        <p:nvSpPr>
          <p:cNvPr id="1275909" name="AutoShape 6"/>
          <p:cNvSpPr>
            <a:spLocks noChangeArrowheads="1"/>
          </p:cNvSpPr>
          <p:nvPr/>
        </p:nvSpPr>
        <p:spPr bwMode="gray">
          <a:xfrm>
            <a:off x="2843808" y="5963087"/>
            <a:ext cx="6145832" cy="445855"/>
          </a:xfrm>
          <a:prstGeom prst="wedgeRectCallout">
            <a:avLst>
              <a:gd name="adj1" fmla="val -47747"/>
              <a:gd name="adj2" fmla="val -114764"/>
            </a:avLst>
          </a:prstGeom>
          <a:solidFill>
            <a:srgbClr val="D5EA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 anchorCtr="1"/>
          <a:lstStyle/>
          <a:p>
            <a:pPr algn="ctr"/>
            <a:r>
              <a:rPr lang="en-US" sz="1600" dirty="0">
                <a:latin typeface="Courier New" pitchFamily="49" charset="0"/>
                <a:cs typeface="Courier New" pitchFamily="49" charset="0"/>
              </a:rPr>
              <a:t>http://localhost:8080/inventory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/rs/i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tem/XX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23276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dirty="0" smtClean="0"/>
              <a:t>Écrire un service RESTful</a:t>
            </a:r>
            <a:endParaRPr lang="fr-FR" dirty="0">
              <a:latin typeface="Courier New" pitchFamily="49" charset="0"/>
            </a:endParaRPr>
          </a:p>
        </p:txBody>
      </p:sp>
      <p:sp>
        <p:nvSpPr>
          <p:cNvPr id="1277954" name="Rectangle 3"/>
          <p:cNvSpPr>
            <a:spLocks noGrp="1" noChangeArrowheads="1"/>
          </p:cNvSpPr>
          <p:nvPr>
            <p:ph idx="1"/>
          </p:nvPr>
        </p:nvSpPr>
        <p:spPr>
          <a:xfrm>
            <a:off x="279400" y="1243013"/>
            <a:ext cx="8599488" cy="52990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fr-FR" sz="2000" dirty="0" smtClean="0"/>
              <a:t>Ajoutez des annotations JAX-RS à la classe d’implémentation du service </a:t>
            </a:r>
          </a:p>
          <a:p>
            <a:pPr lvl="1">
              <a:lnSpc>
                <a:spcPct val="90000"/>
              </a:lnSpc>
            </a:pPr>
            <a:r>
              <a:rPr lang="fr-FR" sz="2000" dirty="0" smtClean="0"/>
              <a:t>La classe doit être dans le package spécifié dans </a:t>
            </a:r>
            <a:r>
              <a:rPr lang="fr-FR" sz="2000" dirty="0" smtClean="0">
                <a:latin typeface="Courier New" pitchFamily="49" charset="0"/>
              </a:rPr>
              <a:t>web.xml</a:t>
            </a:r>
          </a:p>
          <a:p>
            <a:pPr lvl="1">
              <a:lnSpc>
                <a:spcPct val="90000"/>
              </a:lnSpc>
            </a:pPr>
            <a:r>
              <a:rPr lang="fr-FR" sz="2000" dirty="0" smtClean="0">
                <a:latin typeface="Courier New" pitchFamily="49" charset="0"/>
              </a:rPr>
              <a:t>@Path</a:t>
            </a:r>
            <a:r>
              <a:rPr lang="fr-FR" sz="2000" dirty="0" smtClean="0"/>
              <a:t> identifie le chemin de l’URL géré par la class par rapport à l’association de </a:t>
            </a: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web.xml</a:t>
            </a:r>
            <a:endParaRPr lang="fr-FR" sz="2000" dirty="0" smtClean="0"/>
          </a:p>
          <a:p>
            <a:pPr lvl="2">
              <a:lnSpc>
                <a:spcPct val="90000"/>
              </a:lnSpc>
            </a:pPr>
            <a:r>
              <a:rPr lang="fr-FR" dirty="0" smtClean="0"/>
              <a:t>Spécifiez une chaîne vide si l’association de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web.xml</a:t>
            </a:r>
            <a:r>
              <a:rPr lang="fr-FR" dirty="0" smtClean="0">
                <a:cs typeface="Arial" charset="0"/>
              </a:rPr>
              <a:t> </a:t>
            </a:r>
            <a:r>
              <a:rPr lang="fr-FR" dirty="0" smtClean="0"/>
              <a:t>suffit</a:t>
            </a:r>
          </a:p>
          <a:p>
            <a:pPr>
              <a:lnSpc>
                <a:spcPct val="90000"/>
              </a:lnSpc>
            </a:pPr>
            <a:endParaRPr lang="fr-FR" sz="2000" dirty="0" smtClean="0"/>
          </a:p>
          <a:p>
            <a:pPr>
              <a:lnSpc>
                <a:spcPct val="90000"/>
              </a:lnSpc>
            </a:pPr>
            <a:endParaRPr lang="fr-FR" sz="2000" dirty="0" smtClean="0"/>
          </a:p>
          <a:p>
            <a:pPr>
              <a:lnSpc>
                <a:spcPct val="90000"/>
              </a:lnSpc>
            </a:pPr>
            <a:endParaRPr lang="fr-FR" sz="2000" dirty="0" smtClean="0"/>
          </a:p>
          <a:p>
            <a:pPr>
              <a:lnSpc>
                <a:spcPct val="90000"/>
              </a:lnSpc>
            </a:pPr>
            <a:endParaRPr lang="fr-FR" sz="2000" dirty="0" smtClean="0"/>
          </a:p>
          <a:p>
            <a:pPr>
              <a:lnSpc>
                <a:spcPct val="90000"/>
              </a:lnSpc>
              <a:buFont typeface="Arial" charset="0"/>
              <a:buNone/>
            </a:pPr>
            <a:endParaRPr lang="fr-FR" sz="2000" dirty="0" smtClean="0"/>
          </a:p>
          <a:p>
            <a:pPr>
              <a:lnSpc>
                <a:spcPct val="90000"/>
              </a:lnSpc>
            </a:pPr>
            <a:endParaRPr lang="fr-FR" sz="2000" dirty="0" smtClean="0"/>
          </a:p>
          <a:p>
            <a:pPr>
              <a:lnSpc>
                <a:spcPct val="90000"/>
              </a:lnSpc>
            </a:pPr>
            <a:r>
              <a:rPr lang="fr-FR" sz="2000" dirty="0" smtClean="0"/>
              <a:t>Associez la méthode  HTTP et les URL aux méthodes publiques</a:t>
            </a:r>
          </a:p>
          <a:p>
            <a:pPr lvl="1">
              <a:lnSpc>
                <a:spcPct val="90000"/>
              </a:lnSpc>
            </a:pPr>
            <a:r>
              <a:rPr lang="fr-FR" sz="2000" dirty="0" smtClean="0"/>
              <a:t>Les noms de méthode et les exceptions qu’elles lancent ne sont pas fixés</a:t>
            </a:r>
          </a:p>
          <a:p>
            <a:pPr lvl="1">
              <a:lnSpc>
                <a:spcPct val="90000"/>
              </a:lnSpc>
            </a:pPr>
            <a:endParaRPr lang="fr-FR" sz="2000" dirty="0" smtClean="0">
              <a:latin typeface="NewCenturySchlbk"/>
            </a:endParaRPr>
          </a:p>
        </p:txBody>
      </p:sp>
      <p:sp>
        <p:nvSpPr>
          <p:cNvPr id="470020" name="Text Box 4"/>
          <p:cNvSpPr txBox="1">
            <a:spLocks noChangeArrowheads="1"/>
          </p:cNvSpPr>
          <p:nvPr/>
        </p:nvSpPr>
        <p:spPr bwMode="gray">
          <a:xfrm>
            <a:off x="899592" y="3068960"/>
            <a:ext cx="8097838" cy="1923604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sz="1400" dirty="0">
                <a:latin typeface="Courier New" pitchFamily="49" charset="0"/>
              </a:rPr>
              <a:t>package </a:t>
            </a:r>
            <a:r>
              <a:rPr lang="en-US" sz="1400" b="1" dirty="0">
                <a:latin typeface="Courier New" pitchFamily="49" charset="0"/>
              </a:rPr>
              <a:t>com.rf.inventory.webapps; // listed in web.xml</a:t>
            </a:r>
          </a:p>
          <a:p>
            <a:pPr eaLnBrk="0" hangingPunct="0">
              <a:defRPr/>
            </a:pPr>
            <a:r>
              <a:rPr lang="en-US" sz="1400" dirty="0">
                <a:latin typeface="Courier New" pitchFamily="49" charset="0"/>
              </a:rPr>
              <a:t>import javax.ws.rs.*;</a:t>
            </a:r>
          </a:p>
          <a:p>
            <a:pPr eaLnBrk="0" hangingPunct="0">
              <a:defRPr/>
            </a:pPr>
            <a:r>
              <a:rPr lang="en-US" sz="1400" dirty="0">
                <a:latin typeface="Courier New" pitchFamily="49" charset="0"/>
              </a:rPr>
              <a:t>import javax.ws.rs.core.*;</a:t>
            </a:r>
          </a:p>
          <a:p>
            <a:pPr eaLnBrk="0" hangingPunct="0">
              <a:defRPr/>
            </a:pPr>
            <a:endParaRPr lang="en-US" sz="700" dirty="0">
              <a:latin typeface="Courier New" pitchFamily="49" charset="0"/>
            </a:endParaRPr>
          </a:p>
          <a:p>
            <a:pPr eaLnBrk="0" hangingPunct="0">
              <a:defRPr/>
            </a:pPr>
            <a:r>
              <a:rPr lang="en-US" sz="1400" b="1" dirty="0">
                <a:latin typeface="Courier New" pitchFamily="49" charset="0"/>
              </a:rPr>
              <a:t>@Path("/item")</a:t>
            </a:r>
            <a:r>
              <a:rPr lang="en-US" sz="1400" dirty="0">
                <a:latin typeface="Courier New" pitchFamily="49" charset="0"/>
              </a:rPr>
              <a:t> // http://localhost:8080/inventory/rs</a:t>
            </a:r>
            <a:r>
              <a:rPr lang="en-US" sz="1400" b="1" dirty="0">
                <a:latin typeface="Courier New" pitchFamily="49" charset="0"/>
              </a:rPr>
              <a:t>/item</a:t>
            </a:r>
            <a:r>
              <a:rPr lang="en-US" sz="1400" dirty="0">
                <a:latin typeface="Courier New" pitchFamily="49" charset="0"/>
              </a:rPr>
              <a:t>/3012</a:t>
            </a:r>
          </a:p>
          <a:p>
            <a:pPr eaLnBrk="0" hangingPunct="0">
              <a:defRPr/>
            </a:pPr>
            <a:r>
              <a:rPr lang="en-US" sz="1400" dirty="0">
                <a:latin typeface="Courier New" pitchFamily="49" charset="0"/>
              </a:rPr>
              <a:t>public class InventoryEndpointImpl {</a:t>
            </a:r>
          </a:p>
          <a:p>
            <a:pPr eaLnBrk="0" hangingPunct="0">
              <a:defRPr/>
            </a:pPr>
            <a:endParaRPr lang="en-US" sz="1400" dirty="0">
              <a:latin typeface="Courier New" pitchFamily="49" charset="0"/>
            </a:endParaRPr>
          </a:p>
          <a:p>
            <a:pPr eaLnBrk="0" hangingPunct="0">
              <a:defRPr/>
            </a:pPr>
            <a:r>
              <a:rPr lang="en-US" sz="1400" dirty="0">
                <a:latin typeface="Courier New" pitchFamily="49" charset="0"/>
              </a:rPr>
              <a:t>   // methods</a:t>
            </a:r>
          </a:p>
          <a:p>
            <a:pPr eaLnBrk="0" hangingPunct="0">
              <a:defRPr/>
            </a:pPr>
            <a:r>
              <a:rPr lang="en-US" sz="1400" dirty="0">
                <a:latin typeface="Courier New" pitchFamily="49" charset="0"/>
              </a:rPr>
              <a:t>}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23744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dirty="0" smtClean="0"/>
              <a:t>Envoyer un type simple au client</a:t>
            </a:r>
            <a:endParaRPr lang="fr-FR" dirty="0"/>
          </a:p>
        </p:txBody>
      </p:sp>
      <p:sp>
        <p:nvSpPr>
          <p:cNvPr id="1198083" name="Rectangle 3"/>
          <p:cNvSpPr>
            <a:spLocks noGrp="1" noChangeArrowheads="1"/>
          </p:cNvSpPr>
          <p:nvPr>
            <p:ph idx="1"/>
          </p:nvPr>
        </p:nvSpPr>
        <p:spPr>
          <a:xfrm>
            <a:off x="279400" y="1232181"/>
            <a:ext cx="8599488" cy="5213350"/>
          </a:xfrm>
        </p:spPr>
        <p:txBody>
          <a:bodyPr/>
          <a:lstStyle/>
          <a:p>
            <a:pPr>
              <a:lnSpc>
                <a:spcPts val="2000"/>
              </a:lnSpc>
            </a:pPr>
            <a:r>
              <a:rPr lang="fr-FR" sz="1800" dirty="0" smtClean="0"/>
              <a:t>Pour retourner des valeurs</a:t>
            </a:r>
            <a:r>
              <a:rPr lang="fr-FR" sz="1800" dirty="0"/>
              <a:t>	</a:t>
            </a:r>
            <a:r>
              <a:rPr lang="fr-FR" sz="1800" dirty="0" smtClean="0"/>
              <a:t> </a:t>
            </a:r>
          </a:p>
          <a:p>
            <a:pPr>
              <a:lnSpc>
                <a:spcPts val="2000"/>
              </a:lnSpc>
            </a:pPr>
            <a:r>
              <a:rPr lang="fr-FR" sz="1800" dirty="0" smtClean="0">
                <a:latin typeface="Courier New" pitchFamily="49" charset="0"/>
              </a:rPr>
              <a:t>@GET</a:t>
            </a:r>
            <a:r>
              <a:rPr lang="fr-FR" sz="1800" dirty="0" smtClean="0"/>
              <a:t> identifie la  méthode HTTP</a:t>
            </a:r>
          </a:p>
          <a:p>
            <a:pPr>
              <a:lnSpc>
                <a:spcPts val="2000"/>
              </a:lnSpc>
            </a:pP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@Path</a:t>
            </a:r>
            <a:r>
              <a:rPr lang="fr-FR" sz="1800" dirty="0" smtClean="0"/>
              <a:t> identifie le chemin de l’URL géré par la méthode (relatif au chemin de l’URL de la classe)</a:t>
            </a:r>
          </a:p>
          <a:p>
            <a:pPr lvl="1"/>
            <a:endParaRPr lang="fr-FR" sz="1100" dirty="0" smtClean="0"/>
          </a:p>
          <a:p>
            <a:pPr lvl="1">
              <a:lnSpc>
                <a:spcPts val="2000"/>
              </a:lnSpc>
            </a:pPr>
            <a:endParaRPr lang="fr-FR" sz="1800" dirty="0" smtClean="0"/>
          </a:p>
          <a:p>
            <a:pPr lvl="1">
              <a:lnSpc>
                <a:spcPts val="2000"/>
              </a:lnSpc>
            </a:pPr>
            <a:endParaRPr lang="fr-FR" sz="1800" dirty="0" smtClean="0"/>
          </a:p>
          <a:p>
            <a:pPr lvl="1">
              <a:lnSpc>
                <a:spcPts val="2000"/>
              </a:lnSpc>
            </a:pPr>
            <a:endParaRPr lang="fr-FR" sz="1800" dirty="0" smtClean="0"/>
          </a:p>
          <a:p>
            <a:pPr marL="457200" lvl="1" indent="0">
              <a:lnSpc>
                <a:spcPts val="2000"/>
              </a:lnSpc>
              <a:buNone/>
            </a:pPr>
            <a:endParaRPr lang="fr-FR" sz="1800" dirty="0" smtClean="0"/>
          </a:p>
          <a:p>
            <a:pPr lvl="1">
              <a:lnSpc>
                <a:spcPts val="1800"/>
              </a:lnSpc>
            </a:pPr>
            <a:r>
              <a:rPr lang="fr-FR" sz="1800" dirty="0" smtClean="0"/>
              <a:t>Utiliser </a:t>
            </a:r>
            <a:r>
              <a:rPr lang="fr-FR" sz="1800" dirty="0" smtClean="0">
                <a:latin typeface="Courier New" pitchFamily="49" charset="0"/>
              </a:rPr>
              <a:t>Source</a:t>
            </a:r>
            <a:r>
              <a:rPr lang="fr-FR" sz="1800" dirty="0" smtClean="0"/>
              <a:t>, </a:t>
            </a:r>
            <a:r>
              <a:rPr lang="fr-FR" sz="1800" dirty="0" smtClean="0">
                <a:latin typeface="Courier New" pitchFamily="49" charset="0"/>
              </a:rPr>
              <a:t>String, </a:t>
            </a:r>
            <a:r>
              <a:rPr lang="fr-FR" sz="1800" dirty="0" err="1" smtClean="0">
                <a:latin typeface="Courier New" pitchFamily="49" charset="0"/>
              </a:rPr>
              <a:t>int</a:t>
            </a:r>
            <a:r>
              <a:rPr lang="fr-FR" sz="1800" dirty="0" smtClean="0">
                <a:latin typeface="Courier New" pitchFamily="49" charset="0"/>
              </a:rPr>
              <a:t>, double</a:t>
            </a:r>
            <a:r>
              <a:rPr lang="fr-FR" sz="1800" dirty="0" smtClean="0"/>
              <a:t> ou </a:t>
            </a:r>
            <a:r>
              <a:rPr lang="fr-FR" sz="1800" dirty="0" smtClean="0">
                <a:latin typeface="Courier New" pitchFamily="49" charset="0"/>
              </a:rPr>
              <a:t>OutputStream</a:t>
            </a:r>
            <a:r>
              <a:rPr lang="fr-FR" sz="1800" dirty="0" smtClean="0"/>
              <a:t> comme type de retour de la méthode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gray">
          <a:xfrm>
            <a:off x="280988" y="2418417"/>
            <a:ext cx="8612187" cy="1323439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sz="1600" b="1" dirty="0" smtClean="0">
                <a:latin typeface="Courier New" pitchFamily="49" charset="0"/>
              </a:rPr>
              <a:t>    </a:t>
            </a:r>
            <a:r>
              <a:rPr lang="en-US" sz="1600" b="1" dirty="0">
                <a:latin typeface="Courier New" pitchFamily="49" charset="0"/>
              </a:rPr>
              <a:t>@GET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i="1" dirty="0">
                <a:latin typeface="Courier New" pitchFamily="49" charset="0"/>
              </a:rPr>
              <a:t>// One of GET/PUT/POST/DELETE</a:t>
            </a:r>
          </a:p>
          <a:p>
            <a:pPr eaLnBrk="0" hangingPunct="0">
              <a:defRPr/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b="1" dirty="0">
                <a:latin typeface="Courier New" pitchFamily="49" charset="0"/>
              </a:rPr>
              <a:t>@Path</a:t>
            </a:r>
            <a:r>
              <a:rPr lang="en-US" sz="1600" b="1" dirty="0" smtClean="0">
                <a:latin typeface="Courier New" pitchFamily="49" charset="0"/>
              </a:rPr>
              <a:t>("/doc")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i="1" dirty="0">
                <a:latin typeface="Courier New" pitchFamily="49" charset="0"/>
              </a:rPr>
              <a:t>// http://</a:t>
            </a:r>
            <a:r>
              <a:rPr lang="en-US" sz="1600" i="1" dirty="0" smtClean="0">
                <a:latin typeface="Courier New" pitchFamily="49" charset="0"/>
              </a:rPr>
              <a:t>localhost:8080/inventory/rs/item</a:t>
            </a:r>
            <a:r>
              <a:rPr lang="en-US" sz="1600" b="1" i="1" dirty="0" smtClean="0">
                <a:latin typeface="Courier New" pitchFamily="49" charset="0"/>
              </a:rPr>
              <a:t>/doc</a:t>
            </a:r>
            <a:r>
              <a:rPr lang="en-US" sz="1600" dirty="0" smtClean="0">
                <a:latin typeface="Courier New" pitchFamily="49" charset="0"/>
              </a:rPr>
              <a:t> </a:t>
            </a:r>
            <a:endParaRPr lang="en-US" sz="1600" dirty="0">
              <a:latin typeface="Courier New" pitchFamily="49" charset="0"/>
            </a:endParaRPr>
          </a:p>
          <a:p>
            <a:pPr eaLnBrk="0" hangingPunct="0">
              <a:defRPr/>
            </a:pP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</a:rPr>
              <a:t>   public </a:t>
            </a:r>
            <a:r>
              <a:rPr lang="en-US" sz="1600" b="1" dirty="0" smtClean="0">
                <a:latin typeface="Courier New" pitchFamily="49" charset="0"/>
              </a:rPr>
              <a:t>String </a:t>
            </a:r>
            <a:r>
              <a:rPr lang="en-US" sz="1600" dirty="0" err="1" smtClean="0">
                <a:latin typeface="Courier New" pitchFamily="49" charset="0"/>
              </a:rPr>
              <a:t>doGet</a:t>
            </a:r>
            <a:r>
              <a:rPr lang="en-US" sz="1600" dirty="0" smtClean="0">
                <a:latin typeface="Courier New" pitchFamily="49" charset="0"/>
              </a:rPr>
              <a:t>() </a:t>
            </a:r>
            <a:r>
              <a:rPr lang="en-US" sz="1600" dirty="0">
                <a:latin typeface="Courier New" pitchFamily="49" charset="0"/>
              </a:rPr>
              <a:t>throws JAXBException {</a:t>
            </a:r>
          </a:p>
          <a:p>
            <a:pPr eaLnBrk="0" hangingPunct="0">
              <a:defRPr/>
            </a:pPr>
            <a:r>
              <a:rPr lang="en-US" sz="1600" dirty="0">
                <a:latin typeface="Courier New" pitchFamily="49" charset="0"/>
              </a:rPr>
              <a:t>       </a:t>
            </a:r>
            <a:r>
              <a:rPr lang="en-US" sz="1600" dirty="0" smtClean="0">
                <a:latin typeface="Courier New" pitchFamily="49" charset="0"/>
              </a:rPr>
              <a:t>return "documentation";</a:t>
            </a:r>
            <a:endParaRPr lang="en-US" sz="1600" dirty="0">
              <a:latin typeface="Courier New" pitchFamily="49" charset="0"/>
            </a:endParaRPr>
          </a:p>
          <a:p>
            <a:pPr eaLnBrk="0" hangingPunct="0">
              <a:defRPr/>
            </a:pPr>
            <a:r>
              <a:rPr lang="en-US" sz="1600" dirty="0">
                <a:latin typeface="Courier New" pitchFamily="49" charset="0"/>
              </a:rPr>
              <a:t>    }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58214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Jackson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Jackson est une implémentation d'un </a:t>
            </a:r>
            <a:r>
              <a:rPr lang="fr-FR" dirty="0" err="1" smtClean="0"/>
              <a:t>serialiseur</a:t>
            </a:r>
            <a:r>
              <a:rPr lang="fr-FR" dirty="0" smtClean="0"/>
              <a:t> JSON pour Jersey</a:t>
            </a:r>
          </a:p>
          <a:p>
            <a:pPr lvl="1"/>
            <a:r>
              <a:rPr lang="fr-FR" dirty="0" smtClean="0"/>
              <a:t>Jersey-json.jar est le pont entre le </a:t>
            </a:r>
            <a:r>
              <a:rPr lang="fr-FR" dirty="0" err="1" smtClean="0"/>
              <a:t>sérialiseur</a:t>
            </a:r>
            <a:r>
              <a:rPr lang="fr-FR" dirty="0" smtClean="0"/>
              <a:t> et Jersey</a:t>
            </a:r>
          </a:p>
          <a:p>
            <a:pPr lvl="1"/>
            <a:r>
              <a:rPr lang="fr-FR" dirty="0" smtClean="0"/>
              <a:t>Genson.jar </a:t>
            </a:r>
            <a:r>
              <a:rPr lang="fr-FR" dirty="0" smtClean="0"/>
              <a:t>est le </a:t>
            </a:r>
            <a:r>
              <a:rPr lang="fr-FR" dirty="0" err="1" smtClean="0"/>
              <a:t>sérialiseur</a:t>
            </a:r>
            <a:endParaRPr lang="fr-FR" dirty="0" smtClean="0"/>
          </a:p>
          <a:p>
            <a:pPr lvl="1"/>
            <a:r>
              <a:rPr lang="fr-FR" dirty="0" smtClean="0"/>
              <a:t>Code à ajouter dans Web.xml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gray">
          <a:xfrm>
            <a:off x="611560" y="4156466"/>
            <a:ext cx="8097838" cy="954107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init-param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param-name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com.sun.jersey.api.json.POJOMappingFeature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param-name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-value&gt;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-value&gt;</a:t>
            </a:r>
          </a:p>
          <a:p>
            <a:pPr marL="0" indent="0">
              <a:buNone/>
            </a:pP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init-param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383441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dirty="0" smtClean="0"/>
              <a:t>Envoyer du JSON au client</a:t>
            </a:r>
            <a:endParaRPr lang="fr-FR" dirty="0"/>
          </a:p>
        </p:txBody>
      </p:sp>
      <p:sp>
        <p:nvSpPr>
          <p:cNvPr id="1198083" name="Rectangle 3"/>
          <p:cNvSpPr>
            <a:spLocks noGrp="1" noChangeArrowheads="1"/>
          </p:cNvSpPr>
          <p:nvPr>
            <p:ph idx="1"/>
          </p:nvPr>
        </p:nvSpPr>
        <p:spPr>
          <a:xfrm>
            <a:off x="279400" y="1232181"/>
            <a:ext cx="8599488" cy="5213350"/>
          </a:xfrm>
        </p:spPr>
        <p:txBody>
          <a:bodyPr/>
          <a:lstStyle/>
          <a:p>
            <a:pPr>
              <a:lnSpc>
                <a:spcPts val="2000"/>
              </a:lnSpc>
            </a:pPr>
            <a:r>
              <a:rPr lang="fr-FR" sz="1800" dirty="0" smtClean="0"/>
              <a:t>Pour retourner tous les articles, créer le JSON de tous les articles en stock</a:t>
            </a:r>
          </a:p>
          <a:p>
            <a:pPr lvl="1">
              <a:lnSpc>
                <a:spcPts val="1800"/>
              </a:lnSpc>
              <a:spcBef>
                <a:spcPts val="1400"/>
              </a:spcBef>
              <a:buSzPct val="115000"/>
              <a:buFont typeface="Arial" charset="0"/>
              <a:buChar char="•"/>
            </a:pPr>
            <a:r>
              <a:rPr lang="fr-FR" sz="1800" dirty="0"/>
              <a:t>Pour retourner le JSON, spécifier le type MIME de la réponse avec </a:t>
            </a:r>
            <a:r>
              <a:rPr lang="fr-FR" sz="1800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fr-FR" sz="1800" dirty="0" err="1">
                <a:latin typeface="Courier New" pitchFamily="49" charset="0"/>
                <a:cs typeface="Courier New" pitchFamily="49" charset="0"/>
              </a:rPr>
              <a:t>Produces</a:t>
            </a:r>
            <a:endParaRPr lang="fr-FR" sz="1800" dirty="0"/>
          </a:p>
          <a:p>
            <a:pPr lvl="1"/>
            <a:endParaRPr lang="fr-FR" sz="1100" dirty="0" smtClean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gray">
          <a:xfrm>
            <a:off x="251520" y="2492896"/>
            <a:ext cx="8612187" cy="1815882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sz="1600" b="1" dirty="0" smtClean="0">
                <a:latin typeface="Courier New" pitchFamily="49" charset="0"/>
              </a:rPr>
              <a:t>    </a:t>
            </a:r>
            <a:r>
              <a:rPr lang="en-US" sz="1600" b="1" dirty="0">
                <a:latin typeface="Courier New" pitchFamily="49" charset="0"/>
              </a:rPr>
              <a:t>@GET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i="1" dirty="0">
                <a:latin typeface="Courier New" pitchFamily="49" charset="0"/>
              </a:rPr>
              <a:t>// One of GET/PUT/POST/DELETE</a:t>
            </a:r>
          </a:p>
          <a:p>
            <a:pPr eaLnBrk="0" hangingPunct="0">
              <a:defRPr/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b="1" dirty="0">
                <a:latin typeface="Courier New" pitchFamily="49" charset="0"/>
              </a:rPr>
              <a:t>@Path("/all")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i="1" dirty="0">
                <a:latin typeface="Courier New" pitchFamily="49" charset="0"/>
              </a:rPr>
              <a:t>// http://localhost:8080/inventory/rs/item</a:t>
            </a:r>
            <a:r>
              <a:rPr lang="en-US" sz="1600" b="1" i="1" dirty="0">
                <a:latin typeface="Courier New" pitchFamily="49" charset="0"/>
              </a:rPr>
              <a:t>/all</a:t>
            </a:r>
            <a:r>
              <a:rPr lang="en-US" sz="1600" dirty="0">
                <a:latin typeface="Courier New" pitchFamily="49" charset="0"/>
              </a:rPr>
              <a:t> </a:t>
            </a:r>
          </a:p>
          <a:p>
            <a:pPr eaLnBrk="0" hangingPunct="0">
              <a:defRPr/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b="1" dirty="0">
                <a:latin typeface="Courier New" pitchFamily="49" charset="0"/>
              </a:rPr>
              <a:t>@Produces("</a:t>
            </a:r>
            <a:r>
              <a:rPr lang="en-US" sz="1600" b="1" dirty="0" smtClean="0">
                <a:latin typeface="Courier New" pitchFamily="49" charset="0"/>
              </a:rPr>
              <a:t>application/</a:t>
            </a:r>
            <a:r>
              <a:rPr lang="en-US" sz="1600" b="1" dirty="0" err="1" smtClean="0">
                <a:latin typeface="Courier New" pitchFamily="49" charset="0"/>
              </a:rPr>
              <a:t>json</a:t>
            </a:r>
            <a:r>
              <a:rPr lang="en-US" sz="1600" b="1" dirty="0" smtClean="0">
                <a:latin typeface="Courier New" pitchFamily="49" charset="0"/>
              </a:rPr>
              <a:t>")</a:t>
            </a:r>
            <a:r>
              <a:rPr lang="en-US" sz="1600" i="1" dirty="0" smtClean="0">
                <a:latin typeface="Courier New" pitchFamily="49" charset="0"/>
              </a:rPr>
              <a:t> </a:t>
            </a:r>
            <a:r>
              <a:rPr lang="en-US" sz="1600" i="1" dirty="0">
                <a:latin typeface="Courier New" pitchFamily="49" charset="0"/>
              </a:rPr>
              <a:t>// MIME type of response</a:t>
            </a:r>
            <a:r>
              <a:rPr lang="en-US" sz="1600" dirty="0">
                <a:latin typeface="Courier New" pitchFamily="49" charset="0"/>
              </a:rPr>
              <a:t> </a:t>
            </a:r>
          </a:p>
          <a:p>
            <a:pPr eaLnBrk="0" hangingPunct="0">
              <a:defRPr/>
            </a:pPr>
            <a:r>
              <a:rPr lang="en-US" sz="1600" dirty="0">
                <a:latin typeface="Courier New" pitchFamily="49" charset="0"/>
              </a:rPr>
              <a:t>    public </a:t>
            </a:r>
            <a:r>
              <a:rPr lang="en-US" sz="1600" b="1" dirty="0" smtClean="0">
                <a:latin typeface="Courier New" pitchFamily="49" charset="0"/>
              </a:rPr>
              <a:t>List&lt;Phone&gt; </a:t>
            </a:r>
            <a:r>
              <a:rPr lang="en-US" sz="1600" dirty="0" err="1" smtClean="0">
                <a:latin typeface="Courier New" pitchFamily="49" charset="0"/>
              </a:rPr>
              <a:t>doGetPhones</a:t>
            </a:r>
            <a:r>
              <a:rPr lang="en-US" sz="1600" dirty="0" smtClean="0">
                <a:latin typeface="Courier New" pitchFamily="49" charset="0"/>
              </a:rPr>
              <a:t>() {</a:t>
            </a:r>
            <a:endParaRPr lang="en-US" sz="1600" dirty="0">
              <a:latin typeface="Courier New" pitchFamily="49" charset="0"/>
            </a:endParaRPr>
          </a:p>
          <a:p>
            <a:pPr eaLnBrk="0" hangingPunct="0">
              <a:defRPr/>
            </a:pPr>
            <a:r>
              <a:rPr lang="en-US" sz="1600" dirty="0">
                <a:latin typeface="Courier New" pitchFamily="49" charset="0"/>
              </a:rPr>
              <a:t>       </a:t>
            </a:r>
            <a:r>
              <a:rPr lang="en-US" sz="1600" dirty="0" smtClean="0">
                <a:latin typeface="Courier New" pitchFamily="49" charset="0"/>
              </a:rPr>
              <a:t>List&lt;Phone&gt; l = </a:t>
            </a:r>
            <a:r>
              <a:rPr lang="en-US" sz="1600" dirty="0" err="1" smtClean="0">
                <a:latin typeface="Courier New" pitchFamily="49" charset="0"/>
              </a:rPr>
              <a:t>DAO.GetAllPhones</a:t>
            </a:r>
            <a:r>
              <a:rPr lang="en-US" sz="1600" dirty="0" smtClean="0">
                <a:latin typeface="Courier New" pitchFamily="49" charset="0"/>
              </a:rPr>
              <a:t>();</a:t>
            </a:r>
          </a:p>
          <a:p>
            <a:pPr eaLnBrk="0" hangingPunct="0">
              <a:defRPr/>
            </a:pPr>
            <a:r>
              <a:rPr lang="en-US" sz="1600" dirty="0" smtClean="0">
                <a:latin typeface="Courier New" pitchFamily="49" charset="0"/>
              </a:rPr>
              <a:t>       return l;</a:t>
            </a:r>
            <a:endParaRPr lang="en-US" sz="1600" dirty="0">
              <a:latin typeface="Courier New" pitchFamily="49" charset="0"/>
            </a:endParaRPr>
          </a:p>
          <a:p>
            <a:pPr eaLnBrk="0" hangingPunct="0">
              <a:defRPr/>
            </a:pPr>
            <a:r>
              <a:rPr lang="en-US" sz="1600" dirty="0">
                <a:latin typeface="Courier New" pitchFamily="49" charset="0"/>
              </a:rPr>
              <a:t>    }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40836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2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dirty="0" smtClean="0"/>
              <a:t>Analyser l’URL</a:t>
            </a:r>
            <a:endParaRPr lang="fr-FR" dirty="0"/>
          </a:p>
        </p:txBody>
      </p:sp>
      <p:sp>
        <p:nvSpPr>
          <p:cNvPr id="1284098" name="Rectangle 3"/>
          <p:cNvSpPr>
            <a:spLocks noGrp="1" noChangeArrowheads="1"/>
          </p:cNvSpPr>
          <p:nvPr>
            <p:ph idx="1"/>
          </p:nvPr>
        </p:nvSpPr>
        <p:spPr>
          <a:xfrm>
            <a:off x="279400" y="1312863"/>
            <a:ext cx="8599488" cy="4533900"/>
          </a:xfrm>
        </p:spPr>
        <p:txBody>
          <a:bodyPr/>
          <a:lstStyle/>
          <a:p>
            <a:r>
              <a:rPr lang="fr-FR" sz="1800" dirty="0" smtClean="0"/>
              <a:t>Pour supprimer un article, le client émettra </a:t>
            </a: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DELETE</a:t>
            </a:r>
            <a:r>
              <a:rPr lang="fr-FR" sz="1800" dirty="0" smtClean="0"/>
              <a:t> vers une URL telle que </a:t>
            </a:r>
            <a:r>
              <a:rPr lang="fr-FR" sz="1800" dirty="0" smtClean="0">
                <a:latin typeface="Courier New" pitchFamily="49" charset="0"/>
              </a:rPr>
              <a:t>/rs/item/3012</a:t>
            </a:r>
          </a:p>
          <a:p>
            <a:pPr lvl="1"/>
            <a:r>
              <a:rPr lang="fr-FR" sz="1800" dirty="0" smtClean="0"/>
              <a:t>Il faut retourner un code de HTTP de succès ou d’erreur</a:t>
            </a:r>
          </a:p>
          <a:p>
            <a:r>
              <a:rPr lang="fr-FR" sz="1800" dirty="0" smtClean="0"/>
              <a:t>Notez la syntaxe avec accolades et annotation pour capturer la paramètre du chemin</a:t>
            </a:r>
          </a:p>
          <a:p>
            <a:pPr lvl="1"/>
            <a:r>
              <a:rPr lang="fr-FR" sz="1800" dirty="0" smtClean="0"/>
              <a:t>La variable </a:t>
            </a:r>
            <a:r>
              <a:rPr lang="fr-FR" sz="1800" dirty="0" smtClean="0">
                <a:latin typeface="Courier New" pitchFamily="49" charset="0"/>
              </a:rPr>
              <a:t>id</a:t>
            </a:r>
            <a:r>
              <a:rPr lang="fr-FR" sz="1800" dirty="0" smtClean="0"/>
              <a:t> contiendra la valeur entière </a:t>
            </a:r>
            <a:r>
              <a:rPr lang="fr-FR" sz="1800" dirty="0" smtClean="0">
                <a:latin typeface="Courier New" pitchFamily="49" charset="0"/>
              </a:rPr>
              <a:t>3012</a:t>
            </a:r>
          </a:p>
          <a:p>
            <a:pPr lvl="1"/>
            <a:r>
              <a:rPr lang="fr-FR" sz="1800" dirty="0" smtClean="0"/>
              <a:t>JAX-RS effectue les conversions logiques</a:t>
            </a:r>
          </a:p>
          <a:p>
            <a:pPr lvl="2"/>
            <a:endParaRPr lang="fr-FR" sz="1800" dirty="0" smtClean="0"/>
          </a:p>
          <a:p>
            <a:pPr lvl="2"/>
            <a:endParaRPr lang="fr-FR" sz="1800" dirty="0" smtClean="0"/>
          </a:p>
          <a:p>
            <a:pPr lvl="2"/>
            <a:endParaRPr lang="fr-FR" sz="1800" dirty="0" smtClean="0"/>
          </a:p>
          <a:p>
            <a:pPr lvl="2"/>
            <a:endParaRPr lang="fr-FR" sz="1800" dirty="0" smtClean="0"/>
          </a:p>
        </p:txBody>
      </p:sp>
      <p:sp>
        <p:nvSpPr>
          <p:cNvPr id="1284099" name="Rectangle 4"/>
          <p:cNvSpPr>
            <a:spLocks noChangeArrowheads="1"/>
          </p:cNvSpPr>
          <p:nvPr/>
        </p:nvSpPr>
        <p:spPr bwMode="gray">
          <a:xfrm>
            <a:off x="1028700" y="3694113"/>
            <a:ext cx="7070725" cy="1754326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1800" dirty="0">
                <a:latin typeface="Courier New" pitchFamily="49" charset="0"/>
              </a:rPr>
              <a:t>    @DELETE</a:t>
            </a:r>
          </a:p>
          <a:p>
            <a:pPr eaLnBrk="0" hangingPunct="0"/>
            <a:r>
              <a:rPr lang="en-US" sz="1800" dirty="0">
                <a:latin typeface="Courier New" pitchFamily="49" charset="0"/>
              </a:rPr>
              <a:t>    </a:t>
            </a:r>
            <a:r>
              <a:rPr lang="en-US" sz="1800" b="1" dirty="0">
                <a:latin typeface="Courier New" pitchFamily="49" charset="0"/>
              </a:rPr>
              <a:t>@Path</a:t>
            </a:r>
            <a:r>
              <a:rPr lang="en-US" sz="1800" b="1" dirty="0" smtClean="0">
                <a:latin typeface="Courier New" pitchFamily="49" charset="0"/>
              </a:rPr>
              <a:t>("/{</a:t>
            </a:r>
            <a:r>
              <a:rPr lang="en-US" sz="1800" b="1" dirty="0" err="1" smtClean="0">
                <a:latin typeface="Courier New" pitchFamily="49" charset="0"/>
              </a:rPr>
              <a:t>phoneId</a:t>
            </a:r>
            <a:r>
              <a:rPr lang="en-US" sz="1800" b="1" dirty="0">
                <a:latin typeface="Courier New" pitchFamily="49" charset="0"/>
              </a:rPr>
              <a:t>}")</a:t>
            </a:r>
          </a:p>
          <a:p>
            <a:pPr eaLnBrk="0" hangingPunct="0"/>
            <a:r>
              <a:rPr lang="en-US" sz="1800" dirty="0">
                <a:latin typeface="Courier New" pitchFamily="49" charset="0"/>
              </a:rPr>
              <a:t>    public Response </a:t>
            </a:r>
            <a:r>
              <a:rPr lang="en-US" sz="1800" dirty="0" err="1">
                <a:latin typeface="Courier New" pitchFamily="49" charset="0"/>
              </a:rPr>
              <a:t>doDelete</a:t>
            </a:r>
            <a:r>
              <a:rPr lang="en-US" sz="1800" dirty="0" smtClean="0">
                <a:latin typeface="Courier New" pitchFamily="49" charset="0"/>
              </a:rPr>
              <a:t>( </a:t>
            </a:r>
            <a:r>
              <a:rPr lang="en-US" sz="1800" b="1" dirty="0" smtClean="0">
                <a:latin typeface="Courier New" pitchFamily="49" charset="0"/>
              </a:rPr>
              <a:t>@</a:t>
            </a:r>
            <a:r>
              <a:rPr lang="en-US" sz="1800" b="1" dirty="0" err="1">
                <a:latin typeface="Courier New" pitchFamily="49" charset="0"/>
              </a:rPr>
              <a:t>PathParam</a:t>
            </a:r>
            <a:r>
              <a:rPr lang="en-US" sz="1800" b="1" dirty="0" smtClean="0">
                <a:latin typeface="Courier New" pitchFamily="49" charset="0"/>
              </a:rPr>
              <a:t>("</a:t>
            </a:r>
            <a:r>
              <a:rPr lang="en-US" sz="1800" b="1" dirty="0" err="1" smtClean="0">
                <a:latin typeface="Courier New" pitchFamily="49" charset="0"/>
              </a:rPr>
              <a:t>phoneId</a:t>
            </a:r>
            <a:r>
              <a:rPr lang="en-US" sz="1800" b="1" dirty="0">
                <a:latin typeface="Courier New" pitchFamily="49" charset="0"/>
              </a:rPr>
              <a:t>")</a:t>
            </a:r>
            <a:r>
              <a:rPr lang="en-US" sz="1800" dirty="0">
                <a:latin typeface="Courier New" pitchFamily="49" charset="0"/>
              </a:rPr>
              <a:t> int id ) {</a:t>
            </a:r>
          </a:p>
          <a:p>
            <a:pPr eaLnBrk="0" hangingPunct="0"/>
            <a:r>
              <a:rPr lang="en-US" sz="1800" dirty="0">
                <a:latin typeface="Courier New" pitchFamily="49" charset="0"/>
              </a:rPr>
              <a:t>	…</a:t>
            </a:r>
          </a:p>
          <a:p>
            <a:pPr eaLnBrk="0" hangingPunct="0"/>
            <a:r>
              <a:rPr lang="en-US" sz="1800" dirty="0">
                <a:latin typeface="Courier New" pitchFamily="49" charset="0"/>
              </a:rPr>
              <a:t>    }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88779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dirty="0" smtClean="0"/>
              <a:t>Récupérer du JSON du client</a:t>
            </a:r>
            <a:endParaRPr lang="fr-FR" dirty="0"/>
          </a:p>
        </p:txBody>
      </p:sp>
      <p:sp>
        <p:nvSpPr>
          <p:cNvPr id="1198083" name="Rectangle 3"/>
          <p:cNvSpPr>
            <a:spLocks noGrp="1" noChangeArrowheads="1"/>
          </p:cNvSpPr>
          <p:nvPr>
            <p:ph idx="1"/>
          </p:nvPr>
        </p:nvSpPr>
        <p:spPr>
          <a:xfrm>
            <a:off x="279400" y="1232181"/>
            <a:ext cx="8599488" cy="5213350"/>
          </a:xfrm>
        </p:spPr>
        <p:txBody>
          <a:bodyPr/>
          <a:lstStyle/>
          <a:p>
            <a:pPr>
              <a:lnSpc>
                <a:spcPts val="2000"/>
              </a:lnSpc>
            </a:pPr>
            <a:r>
              <a:rPr lang="fr-FR" sz="1800" dirty="0" smtClean="0"/>
              <a:t>Requête POST (update)</a:t>
            </a:r>
          </a:p>
          <a:p>
            <a:pPr lvl="1">
              <a:lnSpc>
                <a:spcPts val="1800"/>
              </a:lnSpc>
              <a:spcBef>
                <a:spcPts val="1400"/>
              </a:spcBef>
              <a:buSzPct val="115000"/>
              <a:buFont typeface="Arial" charset="0"/>
              <a:buChar char="•"/>
            </a:pP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fr-FR" sz="1800" dirty="0" err="1" smtClean="0">
                <a:latin typeface="Courier New" pitchFamily="49" charset="0"/>
                <a:cs typeface="Courier New" pitchFamily="49" charset="0"/>
              </a:rPr>
              <a:t>Produces</a:t>
            </a:r>
            <a:endParaRPr lang="fr-FR" sz="1800" dirty="0" smtClean="0"/>
          </a:p>
          <a:p>
            <a:pPr lvl="1">
              <a:lnSpc>
                <a:spcPts val="1800"/>
              </a:lnSpc>
              <a:spcBef>
                <a:spcPts val="1400"/>
              </a:spcBef>
              <a:buSzPct val="115000"/>
              <a:buFont typeface="Arial" charset="0"/>
              <a:buChar char="•"/>
            </a:pPr>
            <a:r>
              <a:rPr lang="fr-FR" sz="1800" dirty="0" smtClean="0"/>
              <a:t>Permet de récupérer du JSON</a:t>
            </a:r>
          </a:p>
          <a:p>
            <a:pPr lvl="1">
              <a:lnSpc>
                <a:spcPts val="1800"/>
              </a:lnSpc>
              <a:spcBef>
                <a:spcPts val="1400"/>
              </a:spcBef>
              <a:buSzPct val="115000"/>
              <a:buFont typeface="Arial" charset="0"/>
              <a:buChar char="•"/>
            </a:pPr>
            <a:r>
              <a:rPr lang="fr-FR" sz="1800" dirty="0" err="1" smtClean="0"/>
              <a:t>Response.Status</a:t>
            </a:r>
            <a:r>
              <a:rPr lang="fr-FR" sz="1800" dirty="0" smtClean="0"/>
              <a:t> permet de renvoyer un code HTTP d'erreur</a:t>
            </a:r>
          </a:p>
          <a:p>
            <a:pPr lvl="1">
              <a:lnSpc>
                <a:spcPts val="1800"/>
              </a:lnSpc>
              <a:spcBef>
                <a:spcPts val="1400"/>
              </a:spcBef>
              <a:buSzPct val="115000"/>
              <a:buFont typeface="Arial" charset="0"/>
              <a:buChar char="•"/>
            </a:pPr>
            <a:endParaRPr lang="fr-FR" sz="1100" dirty="0" smtClean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gray">
          <a:xfrm>
            <a:off x="251520" y="2811809"/>
            <a:ext cx="8612187" cy="4031873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sz="1600" dirty="0" smtClean="0">
                <a:latin typeface="Courier New" pitchFamily="49" charset="0"/>
              </a:rPr>
              <a:t>@</a:t>
            </a:r>
            <a:r>
              <a:rPr lang="en-US" sz="1600" dirty="0">
                <a:latin typeface="Courier New" pitchFamily="49" charset="0"/>
              </a:rPr>
              <a:t>POST</a:t>
            </a:r>
          </a:p>
          <a:p>
            <a:pPr eaLnBrk="0" hangingPunct="0">
              <a:defRPr/>
            </a:pPr>
            <a:r>
              <a:rPr lang="en-US" sz="1600" dirty="0" smtClean="0">
                <a:latin typeface="Courier New" pitchFamily="49" charset="0"/>
              </a:rPr>
              <a:t>@</a:t>
            </a:r>
            <a:r>
              <a:rPr lang="en-US" sz="1600" dirty="0">
                <a:latin typeface="Courier New" pitchFamily="49" charset="0"/>
              </a:rPr>
              <a:t>Path("/phone")</a:t>
            </a:r>
          </a:p>
          <a:p>
            <a:pPr eaLnBrk="0" hangingPunct="0">
              <a:defRPr/>
            </a:pPr>
            <a:r>
              <a:rPr lang="en-US" sz="1600" dirty="0" smtClean="0">
                <a:latin typeface="Courier New" pitchFamily="49" charset="0"/>
              </a:rPr>
              <a:t>@</a:t>
            </a:r>
            <a:r>
              <a:rPr lang="en-US" sz="1600" dirty="0">
                <a:latin typeface="Courier New" pitchFamily="49" charset="0"/>
              </a:rPr>
              <a:t>Consumes(</a:t>
            </a:r>
            <a:r>
              <a:rPr lang="en-US" sz="1600" dirty="0" err="1">
                <a:latin typeface="Courier New" pitchFamily="49" charset="0"/>
              </a:rPr>
              <a:t>MediaType.APPLICATION_JSON</a:t>
            </a:r>
            <a:r>
              <a:rPr lang="en-US" sz="1600" dirty="0">
                <a:latin typeface="Courier New" pitchFamily="49" charset="0"/>
              </a:rPr>
              <a:t>)</a:t>
            </a:r>
          </a:p>
          <a:p>
            <a:pPr eaLnBrk="0" hangingPunct="0">
              <a:defRPr/>
            </a:pPr>
            <a:r>
              <a:rPr lang="en-US" sz="1600" dirty="0" smtClean="0">
                <a:latin typeface="Courier New" pitchFamily="49" charset="0"/>
              </a:rPr>
              <a:t>public </a:t>
            </a:r>
            <a:r>
              <a:rPr lang="en-US" sz="1600" dirty="0">
                <a:latin typeface="Courier New" pitchFamily="49" charset="0"/>
              </a:rPr>
              <a:t>Response </a:t>
            </a:r>
            <a:r>
              <a:rPr lang="en-US" sz="1600" dirty="0" err="1">
                <a:latin typeface="Courier New" pitchFamily="49" charset="0"/>
              </a:rPr>
              <a:t>doPost</a:t>
            </a:r>
            <a:r>
              <a:rPr lang="en-US" sz="1600" dirty="0">
                <a:latin typeface="Courier New" pitchFamily="49" charset="0"/>
              </a:rPr>
              <a:t>(Phone p) {</a:t>
            </a:r>
          </a:p>
          <a:p>
            <a:pPr eaLnBrk="0" hangingPunct="0">
              <a:defRPr/>
            </a:pPr>
            <a:r>
              <a:rPr lang="en-US" sz="1600" dirty="0">
                <a:latin typeface="Courier New" pitchFamily="49" charset="0"/>
              </a:rPr>
              <a:t>	try {</a:t>
            </a:r>
          </a:p>
          <a:p>
            <a:pPr eaLnBrk="0" hangingPunct="0">
              <a:defRPr/>
            </a:pPr>
            <a:r>
              <a:rPr lang="en-US" sz="1600" dirty="0">
                <a:latin typeface="Courier New" pitchFamily="49" charset="0"/>
              </a:rPr>
              <a:t>		// Save p</a:t>
            </a:r>
          </a:p>
          <a:p>
            <a:pPr eaLnBrk="0" hangingPunct="0">
              <a:defRPr/>
            </a:pPr>
            <a:r>
              <a:rPr lang="en-US" sz="1600" dirty="0">
                <a:latin typeface="Courier New" pitchFamily="49" charset="0"/>
              </a:rPr>
              <a:t>		String result = "Phone saved : " + </a:t>
            </a:r>
            <a:r>
              <a:rPr lang="en-US" sz="1600" dirty="0" err="1">
                <a:latin typeface="Courier New" pitchFamily="49" charset="0"/>
              </a:rPr>
              <a:t>p.getId</a:t>
            </a:r>
            <a:r>
              <a:rPr lang="en-US" sz="1600" dirty="0">
                <a:latin typeface="Courier New" pitchFamily="49" charset="0"/>
              </a:rPr>
              <a:t>();</a:t>
            </a:r>
          </a:p>
          <a:p>
            <a:pPr eaLnBrk="0" hangingPunct="0">
              <a:defRPr/>
            </a:pPr>
            <a:r>
              <a:rPr lang="en-US" sz="1600" dirty="0">
                <a:latin typeface="Courier New" pitchFamily="49" charset="0"/>
              </a:rPr>
              <a:t>		return </a:t>
            </a:r>
            <a:r>
              <a:rPr lang="en-US" sz="1600" dirty="0" err="1">
                <a:latin typeface="Courier New" pitchFamily="49" charset="0"/>
              </a:rPr>
              <a:t>Response.status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Status.CREATED</a:t>
            </a:r>
            <a:r>
              <a:rPr lang="en-US" sz="1600" dirty="0">
                <a:latin typeface="Courier New" pitchFamily="49" charset="0"/>
              </a:rPr>
              <a:t>).entity(result).build();</a:t>
            </a:r>
          </a:p>
          <a:p>
            <a:pPr eaLnBrk="0" hangingPunct="0">
              <a:defRPr/>
            </a:pPr>
            <a:r>
              <a:rPr lang="en-US" sz="1600" dirty="0">
                <a:latin typeface="Courier New" pitchFamily="49" charset="0"/>
              </a:rPr>
              <a:t>	}</a:t>
            </a:r>
          </a:p>
          <a:p>
            <a:pPr eaLnBrk="0" hangingPunct="0">
              <a:defRPr/>
            </a:pPr>
            <a:r>
              <a:rPr lang="en-US" sz="1600" dirty="0">
                <a:latin typeface="Courier New" pitchFamily="49" charset="0"/>
              </a:rPr>
              <a:t>	catch(Exception e) {</a:t>
            </a:r>
          </a:p>
          <a:p>
            <a:pPr eaLnBrk="0" hangingPunct="0">
              <a:defRPr/>
            </a:pPr>
            <a:r>
              <a:rPr lang="en-US" sz="1600" dirty="0">
                <a:latin typeface="Courier New" pitchFamily="49" charset="0"/>
              </a:rPr>
              <a:t>		return </a:t>
            </a:r>
            <a:r>
              <a:rPr lang="en-US" sz="1600" dirty="0" err="1">
                <a:latin typeface="Courier New" pitchFamily="49" charset="0"/>
              </a:rPr>
              <a:t>Response.status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Status.INTERNAL_SERVER_ERROR</a:t>
            </a:r>
            <a:r>
              <a:rPr lang="en-US" sz="1600" dirty="0">
                <a:latin typeface="Courier New" pitchFamily="49" charset="0"/>
              </a:rPr>
              <a:t>).entity(</a:t>
            </a:r>
            <a:r>
              <a:rPr lang="en-US" sz="1600" dirty="0" err="1">
                <a:latin typeface="Courier New" pitchFamily="49" charset="0"/>
              </a:rPr>
              <a:t>e.getMessage</a:t>
            </a:r>
            <a:r>
              <a:rPr lang="en-US" sz="1600" dirty="0">
                <a:latin typeface="Courier New" pitchFamily="49" charset="0"/>
              </a:rPr>
              <a:t>()).build();</a:t>
            </a:r>
          </a:p>
          <a:p>
            <a:pPr eaLnBrk="0" hangingPunct="0">
              <a:defRPr/>
            </a:pPr>
            <a:r>
              <a:rPr lang="en-US" sz="1600" dirty="0">
                <a:latin typeface="Courier New" pitchFamily="49" charset="0"/>
              </a:rPr>
              <a:t>	}</a:t>
            </a:r>
          </a:p>
          <a:p>
            <a:pPr eaLnBrk="0" hangingPunct="0">
              <a:defRPr/>
            </a:pPr>
            <a:r>
              <a:rPr lang="en-US" sz="1600" dirty="0" smtClean="0">
                <a:latin typeface="Courier New" pitchFamily="49" charset="0"/>
              </a:rPr>
              <a:t>}</a:t>
            </a:r>
            <a:endParaRPr lang="en-US" sz="1600" dirty="0">
              <a:latin typeface="Courier New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4093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dirty="0" smtClean="0"/>
              <a:t>Récupérer du JSON PUT</a:t>
            </a:r>
            <a:endParaRPr lang="fr-FR" dirty="0"/>
          </a:p>
        </p:txBody>
      </p:sp>
      <p:sp>
        <p:nvSpPr>
          <p:cNvPr id="1198083" name="Rectangle 3"/>
          <p:cNvSpPr>
            <a:spLocks noGrp="1" noChangeArrowheads="1"/>
          </p:cNvSpPr>
          <p:nvPr>
            <p:ph idx="1"/>
          </p:nvPr>
        </p:nvSpPr>
        <p:spPr>
          <a:xfrm>
            <a:off x="279400" y="1232181"/>
            <a:ext cx="8599488" cy="5213350"/>
          </a:xfrm>
        </p:spPr>
        <p:txBody>
          <a:bodyPr/>
          <a:lstStyle/>
          <a:p>
            <a:pPr>
              <a:lnSpc>
                <a:spcPts val="2000"/>
              </a:lnSpc>
            </a:pPr>
            <a:r>
              <a:rPr lang="fr-FR" sz="1800" dirty="0" smtClean="0"/>
              <a:t>Requête PUT permet de faire un insert</a:t>
            </a:r>
            <a:endParaRPr lang="fr-FR" sz="1400" dirty="0" smtClean="0"/>
          </a:p>
          <a:p>
            <a:pPr lvl="1">
              <a:lnSpc>
                <a:spcPts val="1800"/>
              </a:lnSpc>
              <a:spcBef>
                <a:spcPts val="1400"/>
              </a:spcBef>
              <a:buSzPct val="115000"/>
              <a:buFont typeface="Arial" charset="0"/>
              <a:buChar char="•"/>
            </a:pPr>
            <a:r>
              <a:rPr lang="fr-FR" sz="1800" dirty="0" smtClean="0"/>
              <a:t>Mélange de GET et POST, peut avoir des paramètres {}</a:t>
            </a:r>
          </a:p>
          <a:p>
            <a:pPr lvl="1">
              <a:lnSpc>
                <a:spcPts val="1800"/>
              </a:lnSpc>
              <a:spcBef>
                <a:spcPts val="1400"/>
              </a:spcBef>
              <a:buSzPct val="115000"/>
              <a:buFont typeface="Arial" charset="0"/>
              <a:buChar char="•"/>
            </a:pPr>
            <a:r>
              <a:rPr lang="fr-FR" sz="1800" dirty="0" smtClean="0"/>
              <a:t>Peut à la fois produire et consommer du JSON</a:t>
            </a:r>
          </a:p>
          <a:p>
            <a:pPr lvl="1">
              <a:lnSpc>
                <a:spcPts val="1800"/>
              </a:lnSpc>
              <a:spcBef>
                <a:spcPts val="1400"/>
              </a:spcBef>
              <a:buSzPct val="115000"/>
              <a:buFont typeface="Arial" charset="0"/>
              <a:buChar char="•"/>
            </a:pPr>
            <a:r>
              <a:rPr lang="fr-FR" sz="1800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fr-FR" sz="1800" dirty="0" err="1" smtClean="0">
                <a:latin typeface="Courier New" pitchFamily="49" charset="0"/>
                <a:cs typeface="Courier New" pitchFamily="49" charset="0"/>
              </a:rPr>
              <a:t>Produces</a:t>
            </a: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 @Consumes</a:t>
            </a:r>
            <a:endParaRPr lang="fr-FR" sz="1800" dirty="0"/>
          </a:p>
          <a:p>
            <a:pPr lvl="1">
              <a:lnSpc>
                <a:spcPts val="1800"/>
              </a:lnSpc>
              <a:spcBef>
                <a:spcPts val="1400"/>
              </a:spcBef>
              <a:buSzPct val="115000"/>
              <a:buFont typeface="Arial" charset="0"/>
              <a:buChar char="•"/>
            </a:pPr>
            <a:endParaRPr lang="fr-FR" sz="1100" dirty="0" smtClean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gray">
          <a:xfrm>
            <a:off x="251520" y="2811809"/>
            <a:ext cx="8612187" cy="3539430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sz="1600" dirty="0" smtClean="0">
                <a:latin typeface="Courier New" pitchFamily="49" charset="0"/>
              </a:rPr>
              <a:t>@PUT</a:t>
            </a:r>
            <a:endParaRPr lang="en-US" sz="1600" dirty="0">
              <a:latin typeface="Courier New" pitchFamily="49" charset="0"/>
            </a:endParaRPr>
          </a:p>
          <a:p>
            <a:pPr eaLnBrk="0" hangingPunct="0">
              <a:defRPr/>
            </a:pPr>
            <a:r>
              <a:rPr lang="en-US" sz="1600" dirty="0" smtClean="0">
                <a:latin typeface="Courier New" pitchFamily="49" charset="0"/>
              </a:rPr>
              <a:t>@</a:t>
            </a:r>
            <a:r>
              <a:rPr lang="en-US" sz="1600" dirty="0">
                <a:latin typeface="Courier New" pitchFamily="49" charset="0"/>
              </a:rPr>
              <a:t>Path</a:t>
            </a:r>
            <a:r>
              <a:rPr lang="en-US" sz="1600">
                <a:latin typeface="Courier New" pitchFamily="49" charset="0"/>
              </a:rPr>
              <a:t>("/</a:t>
            </a:r>
            <a:r>
              <a:rPr lang="en-US" sz="1600" smtClean="0">
                <a:latin typeface="Courier New" pitchFamily="49" charset="0"/>
              </a:rPr>
              <a:t>phone")</a:t>
            </a:r>
            <a:endParaRPr lang="en-US" sz="1600" dirty="0">
              <a:latin typeface="Courier New" pitchFamily="49" charset="0"/>
            </a:endParaRPr>
          </a:p>
          <a:p>
            <a:pPr eaLnBrk="0" hangingPunct="0">
              <a:defRPr/>
            </a:pPr>
            <a:r>
              <a:rPr lang="en-US" sz="1600" dirty="0" smtClean="0">
                <a:latin typeface="Courier New" pitchFamily="49" charset="0"/>
              </a:rPr>
              <a:t>@</a:t>
            </a:r>
            <a:r>
              <a:rPr lang="en-US" sz="1600" dirty="0">
                <a:latin typeface="Courier New" pitchFamily="49" charset="0"/>
              </a:rPr>
              <a:t>Consumes(</a:t>
            </a:r>
            <a:r>
              <a:rPr lang="en-US" sz="1600" dirty="0" err="1">
                <a:latin typeface="Courier New" pitchFamily="49" charset="0"/>
              </a:rPr>
              <a:t>MediaType.APPLICATION_JSON</a:t>
            </a:r>
            <a:r>
              <a:rPr lang="en-US" sz="1600" dirty="0" smtClean="0">
                <a:latin typeface="Courier New" pitchFamily="49" charset="0"/>
              </a:rPr>
              <a:t>)</a:t>
            </a:r>
          </a:p>
          <a:p>
            <a:pPr eaLnBrk="0" hangingPunct="0">
              <a:defRPr/>
            </a:pPr>
            <a:r>
              <a:rPr lang="en-US" sz="1600" dirty="0" smtClean="0">
                <a:latin typeface="Courier New" pitchFamily="49" charset="0"/>
              </a:rPr>
              <a:t>@Produces(</a:t>
            </a:r>
            <a:r>
              <a:rPr lang="en-US" sz="1600" dirty="0" err="1" smtClean="0">
                <a:latin typeface="Courier New" pitchFamily="49" charset="0"/>
              </a:rPr>
              <a:t>MediaType.APPLICATION_JSON</a:t>
            </a:r>
            <a:r>
              <a:rPr lang="en-US" sz="1600" dirty="0">
                <a:latin typeface="Courier New" pitchFamily="49" charset="0"/>
              </a:rPr>
              <a:t>)</a:t>
            </a:r>
          </a:p>
          <a:p>
            <a:pPr eaLnBrk="0" hangingPunct="0">
              <a:defRPr/>
            </a:pPr>
            <a:r>
              <a:rPr lang="en-US" sz="1600" dirty="0" smtClean="0">
                <a:latin typeface="Courier New" pitchFamily="49" charset="0"/>
              </a:rPr>
              <a:t>public Phone </a:t>
            </a:r>
            <a:r>
              <a:rPr lang="en-US" sz="1600" dirty="0" err="1" smtClean="0">
                <a:latin typeface="Courier New" pitchFamily="49" charset="0"/>
              </a:rPr>
              <a:t>doPut</a:t>
            </a:r>
            <a:r>
              <a:rPr lang="en-US" sz="1600" dirty="0" smtClean="0">
                <a:latin typeface="Courier New" pitchFamily="49" charset="0"/>
              </a:rPr>
              <a:t>(Phone </a:t>
            </a:r>
            <a:r>
              <a:rPr lang="en-US" sz="1600" dirty="0">
                <a:latin typeface="Courier New" pitchFamily="49" charset="0"/>
              </a:rPr>
              <a:t>p) {</a:t>
            </a:r>
          </a:p>
          <a:p>
            <a:pPr eaLnBrk="0" hangingPunct="0">
              <a:defRPr/>
            </a:pPr>
            <a:r>
              <a:rPr lang="en-US" sz="1600" dirty="0">
                <a:latin typeface="Courier New" pitchFamily="49" charset="0"/>
              </a:rPr>
              <a:t>	try {</a:t>
            </a:r>
          </a:p>
          <a:p>
            <a:pPr eaLnBrk="0" hangingPunct="0">
              <a:defRPr/>
            </a:pPr>
            <a:r>
              <a:rPr lang="en-US" sz="1600" dirty="0">
                <a:latin typeface="Courier New" pitchFamily="49" charset="0"/>
              </a:rPr>
              <a:t>		// Save p</a:t>
            </a:r>
          </a:p>
          <a:p>
            <a:pPr eaLnBrk="0" hangingPunct="0">
              <a:defRPr/>
            </a:pPr>
            <a:r>
              <a:rPr lang="en-US" sz="1600" dirty="0">
                <a:latin typeface="Courier New" pitchFamily="49" charset="0"/>
              </a:rPr>
              <a:t>		String result = "Phone saved : " + </a:t>
            </a:r>
            <a:r>
              <a:rPr lang="en-US" sz="1600" dirty="0" err="1">
                <a:latin typeface="Courier New" pitchFamily="49" charset="0"/>
              </a:rPr>
              <a:t>p.getId</a:t>
            </a:r>
            <a:r>
              <a:rPr lang="en-US" sz="1600" dirty="0">
                <a:latin typeface="Courier New" pitchFamily="49" charset="0"/>
              </a:rPr>
              <a:t>();</a:t>
            </a:r>
          </a:p>
          <a:p>
            <a:pPr eaLnBrk="0" hangingPunct="0">
              <a:defRPr/>
            </a:pPr>
            <a:r>
              <a:rPr lang="en-US" sz="1600" dirty="0">
                <a:latin typeface="Courier New" pitchFamily="49" charset="0"/>
              </a:rPr>
              <a:t>		return </a:t>
            </a:r>
            <a:r>
              <a:rPr lang="en-US" sz="1600" dirty="0" smtClean="0">
                <a:latin typeface="Courier New" pitchFamily="49" charset="0"/>
              </a:rPr>
              <a:t>p;</a:t>
            </a:r>
            <a:endParaRPr lang="en-US" sz="1600" dirty="0">
              <a:latin typeface="Courier New" pitchFamily="49" charset="0"/>
            </a:endParaRPr>
          </a:p>
          <a:p>
            <a:pPr eaLnBrk="0" hangingPunct="0">
              <a:defRPr/>
            </a:pPr>
            <a:r>
              <a:rPr lang="en-US" sz="1600" dirty="0">
                <a:latin typeface="Courier New" pitchFamily="49" charset="0"/>
              </a:rPr>
              <a:t>	}</a:t>
            </a:r>
          </a:p>
          <a:p>
            <a:pPr eaLnBrk="0" hangingPunct="0">
              <a:defRPr/>
            </a:pPr>
            <a:r>
              <a:rPr lang="en-US" sz="1600" dirty="0">
                <a:latin typeface="Courier New" pitchFamily="49" charset="0"/>
              </a:rPr>
              <a:t>	catch(Exception e) {</a:t>
            </a:r>
          </a:p>
          <a:p>
            <a:pPr eaLnBrk="0" hangingPunct="0">
              <a:defRPr/>
            </a:pPr>
            <a:r>
              <a:rPr lang="en-US" sz="1600" dirty="0">
                <a:latin typeface="Courier New" pitchFamily="49" charset="0"/>
              </a:rPr>
              <a:t>		return </a:t>
            </a:r>
            <a:r>
              <a:rPr lang="en-US" sz="1600" dirty="0" smtClean="0">
                <a:latin typeface="Courier New" pitchFamily="49" charset="0"/>
              </a:rPr>
              <a:t>null;</a:t>
            </a:r>
            <a:endParaRPr lang="en-US" sz="1600" dirty="0">
              <a:latin typeface="Courier New" pitchFamily="49" charset="0"/>
            </a:endParaRPr>
          </a:p>
          <a:p>
            <a:pPr eaLnBrk="0" hangingPunct="0">
              <a:defRPr/>
            </a:pPr>
            <a:r>
              <a:rPr lang="en-US" sz="1600" dirty="0">
                <a:latin typeface="Courier New" pitchFamily="49" charset="0"/>
              </a:rPr>
              <a:t>	}</a:t>
            </a:r>
          </a:p>
          <a:p>
            <a:pPr eaLnBrk="0" hangingPunct="0">
              <a:defRPr/>
            </a:pPr>
            <a:r>
              <a:rPr lang="en-US" sz="1600" dirty="0" smtClean="0">
                <a:latin typeface="Courier New" pitchFamily="49" charset="0"/>
              </a:rPr>
              <a:t>}</a:t>
            </a:r>
            <a:endParaRPr lang="en-US" sz="1600" dirty="0">
              <a:latin typeface="Courier New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61450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3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dirty="0" smtClean="0"/>
              <a:t>Qu’est-ce qui rend Ajax différent?</a:t>
            </a:r>
            <a:endParaRPr lang="fr-FR" dirty="0"/>
          </a:p>
        </p:txBody>
      </p:sp>
      <p:sp>
        <p:nvSpPr>
          <p:cNvPr id="1257477" name="Rectangle 3"/>
          <p:cNvSpPr>
            <a:spLocks noGrp="1" noChangeArrowheads="1"/>
          </p:cNvSpPr>
          <p:nvPr>
            <p:ph idx="1"/>
          </p:nvPr>
        </p:nvSpPr>
        <p:spPr>
          <a:xfrm>
            <a:off x="279400" y="1312863"/>
            <a:ext cx="8599488" cy="1431925"/>
          </a:xfrm>
        </p:spPr>
        <p:txBody>
          <a:bodyPr/>
          <a:lstStyle/>
          <a:p>
            <a:r>
              <a:rPr lang="fr-FR" sz="1800" dirty="0" smtClean="0"/>
              <a:t>Dans les applications Web classiques, les requêtes sont synchrones</a:t>
            </a:r>
          </a:p>
          <a:p>
            <a:pPr lvl="1"/>
            <a:r>
              <a:rPr lang="fr-FR" sz="1800" dirty="0" smtClean="0"/>
              <a:t>La réponse du serveur amène le client à une page différente </a:t>
            </a:r>
          </a:p>
          <a:p>
            <a:r>
              <a:rPr lang="fr-FR" sz="1800" dirty="0" smtClean="0"/>
              <a:t>Les applications Ajax émettent les requêtes de manière asynchrone</a:t>
            </a:r>
          </a:p>
          <a:p>
            <a:pPr lvl="1"/>
            <a:r>
              <a:rPr lang="fr-FR" sz="1800" dirty="0" smtClean="0"/>
              <a:t>Quand la réponse arrive, le client met à jour la page Web courante</a:t>
            </a:r>
          </a:p>
        </p:txBody>
      </p:sp>
      <p:graphicFrame>
        <p:nvGraphicFramePr>
          <p:cNvPr id="1257474" name="Object 2"/>
          <p:cNvGraphicFramePr>
            <a:graphicFrameLocks noChangeAspect="1"/>
          </p:cNvGraphicFramePr>
          <p:nvPr/>
        </p:nvGraphicFramePr>
        <p:xfrm>
          <a:off x="484188" y="3017838"/>
          <a:ext cx="3392487" cy="277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" name="Visio" r:id="rId5" imgW="3391939" imgH="2771706" progId="">
                  <p:embed/>
                </p:oleObj>
              </mc:Choice>
              <mc:Fallback>
                <p:oleObj name="Visio" r:id="rId5" imgW="3391939" imgH="2771706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188" y="3017838"/>
                        <a:ext cx="3392487" cy="2771775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7475" name="Object 3"/>
          <p:cNvGraphicFramePr>
            <a:graphicFrameLocks noChangeAspect="1"/>
          </p:cNvGraphicFramePr>
          <p:nvPr/>
        </p:nvGraphicFramePr>
        <p:xfrm>
          <a:off x="4187825" y="3327400"/>
          <a:ext cx="4581525" cy="206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" name="Visio" r:id="rId7" imgW="4644189" imgH="2187953" progId="">
                  <p:embed/>
                </p:oleObj>
              </mc:Choice>
              <mc:Fallback>
                <p:oleObj name="Visio" r:id="rId7" imgW="4644189" imgH="2187953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87825" y="3327400"/>
                        <a:ext cx="4581525" cy="2066925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3590994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4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dirty="0" smtClean="0"/>
              <a:t>Ajax</a:t>
            </a:r>
            <a:endParaRPr lang="fr-FR" dirty="0"/>
          </a:p>
        </p:txBody>
      </p:sp>
      <p:sp>
        <p:nvSpPr>
          <p:cNvPr id="1259522" name="Rectangle 3"/>
          <p:cNvSpPr>
            <a:spLocks noGrp="1" noChangeArrowheads="1"/>
          </p:cNvSpPr>
          <p:nvPr>
            <p:ph idx="1"/>
          </p:nvPr>
        </p:nvSpPr>
        <p:spPr>
          <a:xfrm>
            <a:off x="279400" y="1316038"/>
            <a:ext cx="8599488" cy="4503737"/>
          </a:xfrm>
        </p:spPr>
        <p:txBody>
          <a:bodyPr/>
          <a:lstStyle/>
          <a:p>
            <a:r>
              <a:rPr lang="fr-FR" sz="1800" dirty="0" smtClean="0"/>
              <a:t>Acronyme de </a:t>
            </a:r>
            <a:r>
              <a:rPr lang="fr-FR" sz="1800" i="1" dirty="0" smtClean="0"/>
              <a:t>Asynchronous JavaScript &amp; XML</a:t>
            </a:r>
          </a:p>
          <a:p>
            <a:pPr lvl="1"/>
            <a:r>
              <a:rPr lang="fr-FR" sz="1800" dirty="0" smtClean="0"/>
              <a:t>Terme forgé par Jesse James Garrett dans un article de 2005 : 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www.adaptivepath.com/ideas/essays/archives/000385.php</a:t>
            </a:r>
          </a:p>
          <a:p>
            <a:r>
              <a:rPr lang="fr-FR" sz="1800" dirty="0" smtClean="0"/>
              <a:t>En Ajax, le code JavaScript est exécuté par le navigateur Web</a:t>
            </a:r>
          </a:p>
          <a:p>
            <a:pPr lvl="1"/>
            <a:r>
              <a:rPr lang="fr-FR" sz="1800" dirty="0" smtClean="0">
                <a:latin typeface="Courier New" pitchFamily="49" charset="0"/>
              </a:rPr>
              <a:t>XmlHttpRequest</a:t>
            </a:r>
            <a:r>
              <a:rPr lang="fr-FR" sz="1800" dirty="0" smtClean="0"/>
              <a:t> est émis par le code JavaScript</a:t>
            </a:r>
          </a:p>
          <a:p>
            <a:pPr lvl="2"/>
            <a:r>
              <a:rPr lang="fr-FR" sz="1800" dirty="0" smtClean="0"/>
              <a:t>Un objet spécial peut demander les données du serveur sans recharger la page</a:t>
            </a:r>
          </a:p>
          <a:p>
            <a:pPr lvl="2"/>
            <a:r>
              <a:rPr lang="fr-FR" sz="1800" dirty="0" smtClean="0"/>
              <a:t>La page Web courante est actualisée avec la réponse quand elle</a:t>
            </a:r>
            <a:br>
              <a:rPr lang="fr-FR" sz="1800" dirty="0" smtClean="0"/>
            </a:br>
            <a:r>
              <a:rPr lang="fr-FR" sz="1800" dirty="0" smtClean="0"/>
              <a:t>est disponible</a:t>
            </a:r>
          </a:p>
          <a:p>
            <a:pPr lvl="1"/>
            <a:r>
              <a:rPr lang="fr-FR" sz="1800" dirty="0" smtClean="0"/>
              <a:t>XML est utilisée pour renvoyer les données depuis le serveur</a:t>
            </a:r>
          </a:p>
          <a:p>
            <a:pPr lvl="2"/>
            <a:r>
              <a:rPr lang="fr-FR" sz="1800" dirty="0" smtClean="0"/>
              <a:t>XML est analysé par JavaScript et utilisé pour actualiser l’affichage</a:t>
            </a:r>
          </a:p>
          <a:p>
            <a:r>
              <a:rPr lang="fr-FR" sz="1800" dirty="0" smtClean="0"/>
              <a:t>L’essentiel d’Ajax se trouve côté client</a:t>
            </a:r>
          </a:p>
          <a:p>
            <a:pPr lvl="1"/>
            <a:r>
              <a:rPr lang="fr-FR" sz="1800" dirty="0" smtClean="0"/>
              <a:t>JavaScript dépasse la portée de ce cours</a:t>
            </a:r>
          </a:p>
          <a:p>
            <a:pPr lvl="1"/>
            <a:r>
              <a:rPr lang="fr-FR" sz="1800" dirty="0" smtClean="0"/>
              <a:t>Nous nous intéressons plus à ce qui doit être fait côté serveur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73475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re 1"/>
          <p:cNvSpPr>
            <a:spLocks noGrp="1"/>
          </p:cNvSpPr>
          <p:nvPr>
            <p:ph type="title"/>
          </p:nvPr>
        </p:nvSpPr>
        <p:spPr>
          <a:xfrm>
            <a:off x="1187450" y="12700"/>
            <a:ext cx="7829550" cy="1143000"/>
          </a:xfrm>
        </p:spPr>
        <p:txBody>
          <a:bodyPr/>
          <a:lstStyle/>
          <a:p>
            <a:r>
              <a:rPr lang="fr-FR" altLang="fr-FR" dirty="0" smtClean="0"/>
              <a:t>REST</a:t>
            </a:r>
          </a:p>
        </p:txBody>
      </p:sp>
      <p:sp>
        <p:nvSpPr>
          <p:cNvPr id="8195" name="Espace réservé du contenu 2"/>
          <p:cNvSpPr>
            <a:spLocks noGrp="1"/>
          </p:cNvSpPr>
          <p:nvPr>
            <p:ph idx="1"/>
          </p:nvPr>
        </p:nvSpPr>
        <p:spPr>
          <a:xfrm>
            <a:off x="179388" y="1412875"/>
            <a:ext cx="8766175" cy="5040313"/>
          </a:xfrm>
        </p:spPr>
        <p:txBody>
          <a:bodyPr/>
          <a:lstStyle/>
          <a:p>
            <a:r>
              <a:rPr lang="fr-FR" altLang="fr-FR" dirty="0" smtClean="0"/>
              <a:t>Plusieurs technologies coté serveur permettent de faire du REST</a:t>
            </a:r>
          </a:p>
          <a:p>
            <a:r>
              <a:rPr lang="fr-FR" altLang="fr-FR" dirty="0" smtClean="0"/>
              <a:t>Microsoft .NET Web API</a:t>
            </a:r>
          </a:p>
          <a:p>
            <a:r>
              <a:rPr lang="fr-FR" altLang="fr-FR" dirty="0" smtClean="0"/>
              <a:t>Oracle </a:t>
            </a:r>
            <a:r>
              <a:rPr lang="fr-FR" altLang="fr-FR" smtClean="0"/>
              <a:t>JEE JAX-RS</a:t>
            </a:r>
            <a:endParaRPr lang="fr-FR" altLang="fr-FR" dirty="0" smtClean="0"/>
          </a:p>
          <a:p>
            <a:r>
              <a:rPr lang="fr-FR" altLang="fr-FR" dirty="0" smtClean="0"/>
              <a:t>PHP</a:t>
            </a:r>
          </a:p>
          <a:p>
            <a:endParaRPr lang="fr-FR" altLang="fr-FR" dirty="0" smtClean="0"/>
          </a:p>
          <a:p>
            <a:endParaRPr lang="fr-FR" altLang="fr-FR" dirty="0" smtClean="0"/>
          </a:p>
        </p:txBody>
      </p:sp>
    </p:spTree>
    <p:extLst>
      <p:ext uri="{BB962C8B-B14F-4D97-AF65-F5344CB8AC3E}">
        <p14:creationId xmlns:p14="http://schemas.microsoft.com/office/powerpoint/2010/main" val="2349734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ASP.NET Web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400" y="1312863"/>
            <a:ext cx="8599488" cy="4765407"/>
          </a:xfrm>
        </p:spPr>
        <p:txBody>
          <a:bodyPr/>
          <a:lstStyle/>
          <a:p>
            <a:r>
              <a:rPr lang="en-GB" sz="2000" dirty="0" smtClean="0"/>
              <a:t>Framework for building Web APIs on top of .NET framework</a:t>
            </a:r>
          </a:p>
          <a:p>
            <a:r>
              <a:rPr lang="en-GB" sz="2000" dirty="0" smtClean="0"/>
              <a:t>HTTP is a powerful platform for building APIs to expose services and data</a:t>
            </a:r>
            <a:endParaRPr lang="en-US" sz="2000" dirty="0" smtClean="0"/>
          </a:p>
          <a:p>
            <a:pPr lvl="1"/>
            <a:r>
              <a:rPr lang="en-GB" sz="1800" dirty="0" smtClean="0"/>
              <a:t>Simple, flexible, ubiquitous</a:t>
            </a:r>
          </a:p>
          <a:p>
            <a:pPr lvl="1"/>
            <a:r>
              <a:rPr lang="en-GB" sz="1800" dirty="0" smtClean="0"/>
              <a:t>Data transferred using XML, JSON, or other formats by same service</a:t>
            </a:r>
          </a:p>
          <a:p>
            <a:r>
              <a:rPr lang="en-GB" sz="2000" dirty="0" smtClean="0"/>
              <a:t>Web API provides support for</a:t>
            </a:r>
          </a:p>
          <a:p>
            <a:pPr lvl="1"/>
            <a:r>
              <a:rPr lang="en-GB" sz="1800" dirty="0" smtClean="0"/>
              <a:t>Modern HTTP programming model</a:t>
            </a:r>
          </a:p>
          <a:p>
            <a:pPr lvl="1"/>
            <a:r>
              <a:rPr lang="en-GB" sz="1800" dirty="0" smtClean="0"/>
              <a:t>MVC routing </a:t>
            </a:r>
          </a:p>
          <a:p>
            <a:pPr lvl="1"/>
            <a:r>
              <a:rPr lang="en-GB" sz="1800" dirty="0" smtClean="0"/>
              <a:t>Content negotiation between client and server</a:t>
            </a:r>
          </a:p>
          <a:p>
            <a:pPr lvl="1"/>
            <a:r>
              <a:rPr lang="en-GB" sz="1800" dirty="0" smtClean="0"/>
              <a:t>MVC filters; e.g., </a:t>
            </a:r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Authorize</a:t>
            </a:r>
          </a:p>
          <a:p>
            <a:r>
              <a:rPr lang="en-GB" sz="2000" dirty="0" smtClean="0"/>
              <a:t>Data services make use of HTTP verbs to indicate action</a:t>
            </a:r>
          </a:p>
          <a:p>
            <a:pPr lvl="1"/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GET</a:t>
            </a:r>
            <a:r>
              <a:rPr lang="en-GB" sz="1800" dirty="0" smtClean="0"/>
              <a:t> 	retrieve data</a:t>
            </a:r>
          </a:p>
          <a:p>
            <a:pPr lvl="1"/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POST</a:t>
            </a:r>
            <a:r>
              <a:rPr lang="en-GB" sz="1800" dirty="0" smtClean="0"/>
              <a:t>	insert new data</a:t>
            </a:r>
          </a:p>
          <a:p>
            <a:pPr lvl="1"/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PUT</a:t>
            </a:r>
            <a:r>
              <a:rPr lang="en-GB" sz="1800" dirty="0" smtClean="0"/>
              <a:t> 	update data</a:t>
            </a:r>
          </a:p>
          <a:p>
            <a:pPr lvl="1"/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DELETE</a:t>
            </a:r>
            <a:r>
              <a:rPr lang="en-GB" sz="1800" dirty="0" smtClean="0"/>
              <a:t>	remove existing data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05811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Step 2: </a:t>
            </a:r>
            <a:r>
              <a:rPr lang="en-GB" dirty="0" err="1" smtClean="0"/>
              <a:t>Implémenter</a:t>
            </a:r>
            <a:r>
              <a:rPr lang="en-GB" dirty="0" smtClean="0"/>
              <a:t> </a:t>
            </a:r>
            <a:r>
              <a:rPr lang="en-GB" dirty="0" err="1" smtClean="0"/>
              <a:t>ApiController</a:t>
            </a:r>
            <a:r>
              <a:rPr lang="en-GB" dirty="0" smtClean="0"/>
              <a:t> (C#)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0350" y="1312863"/>
            <a:ext cx="8226425" cy="948978"/>
          </a:xfrm>
        </p:spPr>
        <p:txBody>
          <a:bodyPr/>
          <a:lstStyle/>
          <a:p>
            <a:r>
              <a:rPr lang="en-GB" dirty="0" err="1" smtClean="0"/>
              <a:t>Etendre</a:t>
            </a:r>
            <a:r>
              <a:rPr lang="en-GB" dirty="0" smtClean="0"/>
              <a:t> la </a:t>
            </a:r>
            <a:r>
              <a:rPr lang="en-GB" dirty="0" err="1" smtClean="0"/>
              <a:t>classe</a:t>
            </a:r>
            <a:r>
              <a:rPr lang="en-GB" dirty="0" smtClean="0"/>
              <a:t> 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ApiController</a:t>
            </a:r>
            <a:endParaRPr lang="en-GB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GB" dirty="0" smtClean="0"/>
              <a:t>Par convention, les </a:t>
            </a:r>
            <a:r>
              <a:rPr lang="en-GB" dirty="0" err="1" smtClean="0"/>
              <a:t>méthodes</a:t>
            </a:r>
            <a:r>
              <a:rPr lang="en-GB" dirty="0" smtClean="0"/>
              <a:t> </a:t>
            </a:r>
            <a:r>
              <a:rPr lang="en-GB" dirty="0" err="1" smtClean="0"/>
              <a:t>doivent</a:t>
            </a:r>
            <a:r>
              <a:rPr lang="en-GB" dirty="0" smtClean="0"/>
              <a:t> commencer par Get pour le </a:t>
            </a:r>
            <a:r>
              <a:rPr lang="en-GB" dirty="0" err="1" smtClean="0"/>
              <a:t>protocole</a:t>
            </a:r>
            <a:r>
              <a:rPr lang="en-GB" dirty="0" smtClean="0"/>
              <a:t> HTTP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GET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 bwMode="blackWhite">
          <a:xfrm>
            <a:off x="55772" y="2489709"/>
            <a:ext cx="9012926" cy="353943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>
            <a:outerShdw dist="35560" dir="2700000" algn="ctr" rotWithShape="0">
              <a:schemeClr val="tx1"/>
            </a:outerShdw>
          </a:effectLst>
        </p:spPr>
        <p:txBody>
          <a:bodyPr wrap="square" rtlCol="0">
            <a:spAutoFit/>
          </a:bodyPr>
          <a:lstStyle/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public class MusicServiceController : </a:t>
            </a:r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ApiController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private IMusicRepository musicRepository;</a:t>
            </a:r>
          </a:p>
          <a:p>
            <a:endParaRPr lang="en-GB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public MusicRecording </a:t>
            </a:r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Get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MusicRecording(int id)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	return musicRepository.GetMusicRecording(id);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endParaRPr lang="en-GB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public Ienumerable&lt;MusicRecording&gt; </a:t>
            </a:r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Get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MusicRecordings(string category)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	return musicRepository.GetMusicRecordings(category);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32654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387" y="160338"/>
            <a:ext cx="8477915" cy="725487"/>
          </a:xfrm>
        </p:spPr>
        <p:txBody>
          <a:bodyPr/>
          <a:lstStyle/>
          <a:p>
            <a:r>
              <a:rPr lang="en-GB" dirty="0" smtClean="0"/>
              <a:t>Step 3: </a:t>
            </a:r>
            <a:r>
              <a:rPr lang="en-GB" dirty="0" err="1" smtClean="0"/>
              <a:t>Définir</a:t>
            </a:r>
            <a:r>
              <a:rPr lang="en-GB" dirty="0" smtClean="0"/>
              <a:t> les routes(C#)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9875" y="1322388"/>
            <a:ext cx="8599488" cy="369332"/>
          </a:xfrm>
        </p:spPr>
        <p:txBody>
          <a:bodyPr/>
          <a:lstStyle/>
          <a:p>
            <a:r>
              <a:rPr lang="en-GB" dirty="0" err="1" smtClean="0"/>
              <a:t>Comme</a:t>
            </a:r>
            <a:r>
              <a:rPr lang="en-GB" dirty="0" smtClean="0"/>
              <a:t> pour MVC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 bwMode="blackWhite">
          <a:xfrm>
            <a:off x="55772" y="2197389"/>
            <a:ext cx="9012926" cy="378565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>
            <a:outerShdw dist="35560" dir="2700000" algn="ctr" rotWithShape="0">
              <a:schemeClr val="tx1"/>
            </a:outerShdw>
          </a:effectLst>
        </p:spPr>
        <p:txBody>
          <a:bodyPr wrap="square" rtlCol="0">
            <a:spAutoFit/>
          </a:bodyPr>
          <a:lstStyle/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public static void Register(HttpConfiguration config) </a:t>
            </a:r>
            <a:endParaRPr lang="en-GB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	config.Routes.MapHttpRoute(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	   name: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Recordings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	   routeTemplate: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api/{controller}/{category}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"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	   defaults: new {category=RouteParameter.Optional},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	   constraints : new {category = @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w[A-Za-z&amp;=- ]{2,50}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     };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	config.Routes.MapHttpRoute(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	   name: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Recording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	   routeTemplate: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api/{controller}/{id}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"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	   defaults: new {id=RouteParameter.Optional},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	};</a:t>
            </a:r>
          </a:p>
          <a:p>
            <a:endParaRPr lang="en-GB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17677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Structure des </a:t>
            </a:r>
            <a:r>
              <a:rPr lang="en-GB" dirty="0" err="1" smtClean="0"/>
              <a:t>requêtes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400" y="1344393"/>
            <a:ext cx="8599488" cy="2949525"/>
          </a:xfrm>
        </p:spPr>
        <p:txBody>
          <a:bodyPr/>
          <a:lstStyle/>
          <a:p>
            <a:r>
              <a:rPr lang="en-GB" dirty="0" err="1" smtClean="0"/>
              <a:t>Voici</a:t>
            </a:r>
            <a:r>
              <a:rPr lang="en-GB" dirty="0" smtClean="0"/>
              <a:t> les </a:t>
            </a:r>
            <a:r>
              <a:rPr lang="en-GB" dirty="0" err="1" smtClean="0"/>
              <a:t>exemples</a:t>
            </a:r>
            <a:r>
              <a:rPr lang="en-GB" dirty="0" smtClean="0"/>
              <a:t> de </a:t>
            </a:r>
            <a:r>
              <a:rPr lang="en-GB" dirty="0" err="1" smtClean="0"/>
              <a:t>requêtes</a:t>
            </a:r>
            <a:endParaRPr lang="en-GB" dirty="0" smtClean="0"/>
          </a:p>
          <a:p>
            <a:pPr marL="342900" indent="-342900">
              <a:buSzPct val="100000"/>
              <a:buFont typeface="+mj-lt"/>
              <a:buAutoNum type="arabicPeriod"/>
            </a:pPr>
            <a:r>
              <a:rPr lang="en-GB" dirty="0" smtClean="0">
                <a:latin typeface="+mj-lt"/>
                <a:cs typeface="Courier New" pitchFamily="49" charset="0"/>
              </a:rPr>
              <a:t>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HTTP GET</a:t>
            </a:r>
            <a:r>
              <a:rPr lang="en-GB" dirty="0" smtClean="0">
                <a:latin typeface="+mj-lt"/>
                <a:cs typeface="Courier New" pitchFamily="49" charset="0"/>
              </a:rPr>
              <a:t> </a:t>
            </a:r>
          </a:p>
          <a:p>
            <a:pPr marL="798512" lvl="1" indent="-342900"/>
            <a:r>
              <a:rPr lang="en-GB" dirty="0" smtClean="0">
                <a:latin typeface="Courier New" pitchFamily="49" charset="0"/>
                <a:cs typeface="Courier New" pitchFamily="49" charset="0"/>
              </a:rPr>
              <a:t>/api/MusicService/Jazz</a:t>
            </a:r>
          </a:p>
          <a:p>
            <a:pPr marL="1130300" lvl="2" indent="-342900"/>
            <a:r>
              <a:rPr lang="en-GB" dirty="0" err="1" smtClean="0"/>
              <a:t>Invoque</a:t>
            </a:r>
            <a:r>
              <a:rPr lang="en-GB" dirty="0" smtClean="0"/>
              <a:t> 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GetMusicRecordings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(Jazz)</a:t>
            </a:r>
          </a:p>
          <a:p>
            <a:pPr marL="342900" indent="-342900">
              <a:buSzPct val="100000"/>
              <a:buFont typeface="+mj-lt"/>
              <a:buAutoNum type="arabicPeriod"/>
            </a:pPr>
            <a:r>
              <a:rPr lang="en-GB" dirty="0" smtClean="0">
                <a:latin typeface="+mj-lt"/>
                <a:cs typeface="Courier New" pitchFamily="49" charset="0"/>
              </a:rPr>
              <a:t>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HTTP GET</a:t>
            </a:r>
            <a:r>
              <a:rPr lang="en-GB" dirty="0" smtClean="0">
                <a:latin typeface="+mj-lt"/>
                <a:cs typeface="Courier New" pitchFamily="49" charset="0"/>
              </a:rPr>
              <a:t> </a:t>
            </a:r>
          </a:p>
          <a:p>
            <a:pPr marL="798512" lvl="1" indent="-342900"/>
            <a:r>
              <a:rPr lang="en-GB" dirty="0" smtClean="0">
                <a:latin typeface="Courier New" pitchFamily="49" charset="0"/>
                <a:cs typeface="Courier New" pitchFamily="49" charset="0"/>
              </a:rPr>
              <a:t>/api/MusicService/2000</a:t>
            </a:r>
          </a:p>
          <a:p>
            <a:pPr marL="1130300" lvl="2" indent="-342900"/>
            <a:r>
              <a:rPr lang="en-GB" dirty="0" err="1" smtClean="0"/>
              <a:t>Invoque</a:t>
            </a:r>
            <a:r>
              <a:rPr lang="en-GB" dirty="0" smtClean="0"/>
              <a:t> 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GetMusicRecording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(2000)</a:t>
            </a:r>
          </a:p>
          <a:p>
            <a:pPr marL="342900" indent="-342900"/>
            <a:r>
              <a:rPr lang="en-GB" dirty="0" smtClean="0"/>
              <a:t> 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14688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5245535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57726974696E672061205245535466756C205365727669636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53656E64696E67204261636B206120536F7572636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53656E64696E67204261636B206120536F7572636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50617273696E672055524C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53656E64696E67204261636B206120536F75726365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53656E64696E67204261636B206120536F7572636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496D706C656D656E74696E6720612050726F766964657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496D706C656D656E74696E6720612050726F766964657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4153502E4E4554205765622041504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5374657020323A20496D706C656D656E74205765622041504920436F6E74726F6C6C657220202843232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5374657020333A20446566696E6520526F7574696E672052756C6520666F72205765622041504920436F6E74726F6C6C6572202843232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526571756573742053747275637475726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41205245535466756C20496E76656E746F727920436F6E74726F6C204170706C69636174696F6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436F6E6669677572696E67207765622E786D6C"/>
</p:tagLst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3045</TotalTime>
  <Words>1701</Words>
  <Application>Microsoft Office PowerPoint</Application>
  <PresentationFormat>Affichage à l'écran (4:3)</PresentationFormat>
  <Paragraphs>342</Paragraphs>
  <Slides>27</Slides>
  <Notes>15</Notes>
  <HiddenSlides>0</HiddenSlides>
  <MMClips>0</MMClips>
  <ScaleCrop>false</ScaleCrop>
  <HeadingPairs>
    <vt:vector size="8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27</vt:i4>
      </vt:variant>
    </vt:vector>
  </HeadingPairs>
  <TitlesOfParts>
    <vt:vector size="34" baseType="lpstr">
      <vt:lpstr>Arial</vt:lpstr>
      <vt:lpstr>Courier New</vt:lpstr>
      <vt:lpstr>Monotype Sorts</vt:lpstr>
      <vt:lpstr>NewCenturySchlbk</vt:lpstr>
      <vt:lpstr>Times New Roman</vt:lpstr>
      <vt:lpstr>cvc</vt:lpstr>
      <vt:lpstr>Visio</vt:lpstr>
      <vt:lpstr>Présentation PowerPoint</vt:lpstr>
      <vt:lpstr>REST</vt:lpstr>
      <vt:lpstr>Qu’est-ce qui rend Ajax différent?</vt:lpstr>
      <vt:lpstr>Ajax</vt:lpstr>
      <vt:lpstr>REST</vt:lpstr>
      <vt:lpstr>ASP.NET Web API</vt:lpstr>
      <vt:lpstr>Step 2: Implémenter ApiController (C#)</vt:lpstr>
      <vt:lpstr>Step 3: Définir les routes(C#)</vt:lpstr>
      <vt:lpstr>Structure des requêtes</vt:lpstr>
      <vt:lpstr>Exemple Get</vt:lpstr>
      <vt:lpstr>Les méthodes Get peuvent être surchargées</vt:lpstr>
      <vt:lpstr>Requêtes POST</vt:lpstr>
      <vt:lpstr>Discrimination POST</vt:lpstr>
      <vt:lpstr>Exemple multi-protocoles</vt:lpstr>
      <vt:lpstr>Surcharger les protocoles</vt:lpstr>
      <vt:lpstr>Exemples jQuery getJSON</vt:lpstr>
      <vt:lpstr>jQuery Post et autres</vt:lpstr>
      <vt:lpstr>Implémenter des services RESTful  avec JAX-RS </vt:lpstr>
      <vt:lpstr>Jersey</vt:lpstr>
      <vt:lpstr>Configurer web.xml</vt:lpstr>
      <vt:lpstr>Écrire un service RESTful</vt:lpstr>
      <vt:lpstr>Envoyer un type simple au client</vt:lpstr>
      <vt:lpstr>Jackson</vt:lpstr>
      <vt:lpstr>Envoyer du JSON au client</vt:lpstr>
      <vt:lpstr>Analyser l’URL</vt:lpstr>
      <vt:lpstr>Récupérer du JSON du client</vt:lpstr>
      <vt:lpstr>Récupérer du JSON PUT</vt:lpstr>
    </vt:vector>
  </TitlesOfParts>
  <Company>jkhjkjkh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191</cp:revision>
  <dcterms:created xsi:type="dcterms:W3CDTF">2000-04-10T19:33:12Z</dcterms:created>
  <dcterms:modified xsi:type="dcterms:W3CDTF">2016-05-20T13:49:57Z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