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61" r:id="rId3"/>
    <p:sldId id="262" r:id="rId4"/>
    <p:sldId id="263" r:id="rId5"/>
    <p:sldId id="258" r:id="rId6"/>
    <p:sldId id="264" r:id="rId7"/>
    <p:sldId id="265" r:id="rId8"/>
    <p:sldId id="266" r:id="rId9"/>
    <p:sldId id="269" r:id="rId10"/>
    <p:sldId id="274" r:id="rId11"/>
    <p:sldId id="270" r:id="rId12"/>
    <p:sldId id="271" r:id="rId13"/>
    <p:sldId id="268" r:id="rId14"/>
    <p:sldId id="272" r:id="rId15"/>
    <p:sldId id="273" r:id="rId16"/>
    <p:sldId id="267"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5183A37-8FF1-4A2E-BA93-FDAF3077A63F}" type="datetimeFigureOut">
              <a:rPr lang="fr-FR" smtClean="0"/>
              <a:t>18/08/2022</a:t>
            </a:fld>
            <a:endParaRPr lang="fr-FR"/>
          </a:p>
        </p:txBody>
      </p:sp>
      <p:sp>
        <p:nvSpPr>
          <p:cNvPr id="5" name="Footer Placeholder 4"/>
          <p:cNvSpPr>
            <a:spLocks noGrp="1"/>
          </p:cNvSpPr>
          <p:nvPr>
            <p:ph type="ftr" sz="quarter" idx="11"/>
          </p:nvPr>
        </p:nvSpPr>
        <p:spPr>
          <a:xfrm>
            <a:off x="1371600" y="4323845"/>
            <a:ext cx="6400800" cy="365125"/>
          </a:xfrm>
        </p:spPr>
        <p:txBody>
          <a:bodyPr/>
          <a:lstStyle/>
          <a:p>
            <a:endParaRPr lang="fr-FR"/>
          </a:p>
        </p:txBody>
      </p:sp>
      <p:sp>
        <p:nvSpPr>
          <p:cNvPr id="6" name="Slide Number Placeholder 5"/>
          <p:cNvSpPr>
            <a:spLocks noGrp="1"/>
          </p:cNvSpPr>
          <p:nvPr>
            <p:ph type="sldNum" sz="quarter" idx="12"/>
          </p:nvPr>
        </p:nvSpPr>
        <p:spPr>
          <a:xfrm>
            <a:off x="8077200" y="1430866"/>
            <a:ext cx="2743200" cy="365125"/>
          </a:xfrm>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246096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183A37-8FF1-4A2E-BA93-FDAF3077A63F}" type="datetimeFigureOut">
              <a:rPr lang="fr-FR" smtClean="0"/>
              <a:t>18/08/2022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368090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5183A37-8FF1-4A2E-BA93-FDAF3077A63F}" type="datetimeFigureOut">
              <a:rPr lang="fr-FR" smtClean="0"/>
              <a:t>18/08/2022</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1135346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5183A37-8FF1-4A2E-BA93-FDAF3077A63F}" type="datetimeFigureOut">
              <a:rPr lang="fr-FR" smtClean="0"/>
              <a:t>18/08/2022</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0E2F6FE9-FDEE-4C83-A8B4-2BB45C3325AC}" type="slidenum">
              <a:rPr lang="fr-FR" smtClean="0"/>
              <a:t>‹N°›</a:t>
            </a:fld>
            <a:endParaRPr lang="fr-F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8732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5183A37-8FF1-4A2E-BA93-FDAF3077A63F}" type="datetimeFigureOut">
              <a:rPr lang="fr-FR" smtClean="0"/>
              <a:t>18/08/2022</a:t>
            </a:fld>
            <a:endParaRPr lang="fr-FR"/>
          </a:p>
        </p:txBody>
      </p:sp>
      <p:sp>
        <p:nvSpPr>
          <p:cNvPr id="6" name="Footer Placeholder 5"/>
          <p:cNvSpPr>
            <a:spLocks noGrp="1"/>
          </p:cNvSpPr>
          <p:nvPr>
            <p:ph type="ftr" sz="quarter" idx="11"/>
          </p:nvPr>
        </p:nvSpPr>
        <p:spPr>
          <a:xfrm>
            <a:off x="685800" y="378883"/>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300273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5183A37-8FF1-4A2E-BA93-FDAF3077A63F}" type="datetimeFigureOut">
              <a:rPr lang="fr-FR" smtClean="0"/>
              <a:t>18/08/2022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3858539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5183A37-8FF1-4A2E-BA93-FDAF3077A63F}" type="datetimeFigureOut">
              <a:rPr lang="fr-FR" smtClean="0"/>
              <a:t>18/08/2022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2165254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183A37-8FF1-4A2E-BA93-FDAF3077A63F}" type="datetimeFigureOut">
              <a:rPr lang="fr-FR" smtClean="0"/>
              <a:t>18/08/2022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258422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5183A37-8FF1-4A2E-BA93-FDAF3077A63F}" type="datetimeFigureOut">
              <a:rPr lang="fr-FR" smtClean="0"/>
              <a:t>18/08/2022</a:t>
            </a:fld>
            <a:endParaRPr lang="fr-FR"/>
          </a:p>
        </p:txBody>
      </p:sp>
      <p:sp>
        <p:nvSpPr>
          <p:cNvPr id="5" name="Footer Placeholder 4"/>
          <p:cNvSpPr>
            <a:spLocks noGrp="1"/>
          </p:cNvSpPr>
          <p:nvPr>
            <p:ph type="ftr" sz="quarter" idx="11"/>
          </p:nvPr>
        </p:nvSpPr>
        <p:spPr>
          <a:xfrm>
            <a:off x="685800" y="381000"/>
            <a:ext cx="6991492" cy="36512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105545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968752" y="186186"/>
            <a:ext cx="8610600" cy="1293028"/>
          </a:xfrm>
        </p:spPr>
        <p:txBody>
          <a:bodyPr>
            <a:normAutofit/>
          </a:bodyPr>
          <a:lstStyle>
            <a:lvl1pPr>
              <a:defRPr sz="3600" cap="none" baseline="0">
                <a:latin typeface="Arial" panose="020B0604020202020204" pitchFamily="34" charset="0"/>
                <a:cs typeface="Arial" panose="020B0604020202020204" pitchFamily="34" charset="0"/>
              </a:defRPr>
            </a:lvl1pPr>
          </a:lstStyle>
          <a:p>
            <a:r>
              <a:rPr lang="fr-FR" dirty="0"/>
              <a:t>Modifiez le style du titre</a:t>
            </a:r>
            <a:endParaRPr lang="en-US" dirty="0"/>
          </a:p>
        </p:txBody>
      </p:sp>
      <p:sp>
        <p:nvSpPr>
          <p:cNvPr id="3" name="Content Placeholder 2"/>
          <p:cNvSpPr>
            <a:spLocks noGrp="1"/>
          </p:cNvSpPr>
          <p:nvPr>
            <p:ph idx="1"/>
          </p:nvPr>
        </p:nvSpPr>
        <p:spPr>
          <a:xfrm>
            <a:off x="685800" y="1252728"/>
            <a:ext cx="10820400" cy="5340096"/>
          </a:xfrm>
        </p:spPr>
        <p:txBody>
          <a:bodyPr>
            <a:normAutofit/>
          </a:bodyPr>
          <a:lstStyle>
            <a:lvl1pPr>
              <a:defRPr sz="28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46164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5183A37-8FF1-4A2E-BA93-FDAF3077A63F}" type="datetimeFigureOut">
              <a:rPr lang="fr-FR" smtClean="0"/>
              <a:t>18/08/2022</a:t>
            </a:fld>
            <a:endParaRPr lang="fr-FR"/>
          </a:p>
        </p:txBody>
      </p:sp>
      <p:sp>
        <p:nvSpPr>
          <p:cNvPr id="5" name="Footer Placeholder 4"/>
          <p:cNvSpPr>
            <a:spLocks noGrp="1"/>
          </p:cNvSpPr>
          <p:nvPr>
            <p:ph type="ftr" sz="quarter" idx="11"/>
          </p:nvPr>
        </p:nvSpPr>
        <p:spPr>
          <a:xfrm>
            <a:off x="685800" y="381001"/>
            <a:ext cx="6991492" cy="36406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5131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5183A37-8FF1-4A2E-BA93-FDAF3077A63F}" type="datetimeFigureOut">
              <a:rPr lang="fr-FR" smtClean="0"/>
              <a:t>18/08/2022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2154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5183A37-8FF1-4A2E-BA93-FDAF3077A63F}" type="datetimeFigureOut">
              <a:rPr lang="fr-FR" smtClean="0"/>
              <a:t>18/08/2022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278808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183A37-8FF1-4A2E-BA93-FDAF3077A63F}" type="datetimeFigureOut">
              <a:rPr lang="fr-FR" smtClean="0"/>
              <a:t>18/08/2022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143141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83A37-8FF1-4A2E-BA93-FDAF3077A63F}" type="datetimeFigureOut">
              <a:rPr lang="fr-FR" smtClean="0"/>
              <a:t>18/08/2022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534203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183A37-8FF1-4A2E-BA93-FDAF3077A63F}" type="datetimeFigureOut">
              <a:rPr lang="fr-FR" smtClean="0"/>
              <a:t>18/08/2022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63289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183A37-8FF1-4A2E-BA93-FDAF3077A63F}" type="datetimeFigureOut">
              <a:rPr lang="fr-FR" smtClean="0"/>
              <a:t>18/08/2022</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2F6FE9-FDEE-4C83-A8B4-2BB45C3325AC}" type="slidenum">
              <a:rPr lang="fr-FR" smtClean="0"/>
              <a:t>‹N°›</a:t>
            </a:fld>
            <a:endParaRPr lang="fr-FR"/>
          </a:p>
        </p:txBody>
      </p:sp>
    </p:spTree>
    <p:extLst>
      <p:ext uri="{BB962C8B-B14F-4D97-AF65-F5344CB8AC3E}">
        <p14:creationId xmlns:p14="http://schemas.microsoft.com/office/powerpoint/2010/main" val="308035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alphaModFix amt="32000"/>
            <a:extLst>
              <a:ext uri="{28A0092B-C50C-407E-A947-70E740481C1C}">
                <a14:useLocalDpi xmlns:a14="http://schemas.microsoft.com/office/drawing/2010/main" val="0"/>
              </a:ext>
            </a:extLst>
          </a:blip>
          <a:stretch>
            <a:fillRect/>
          </a:stretch>
        </p:blipFill>
        <p:spPr>
          <a:xfrm>
            <a:off x="0" y="-40300"/>
            <a:ext cx="12192000" cy="1448475"/>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183A37-8FF1-4A2E-BA93-FDAF3077A63F}" type="datetimeFigureOut">
              <a:rPr lang="fr-FR" smtClean="0"/>
              <a:t>18/08/2022</a:t>
            </a:fld>
            <a:endParaRPr lang="fr-F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2F6FE9-FDEE-4C83-A8B4-2BB45C3325AC}" type="slidenum">
              <a:rPr lang="fr-FR" smtClean="0"/>
              <a:t>‹N°›</a:t>
            </a:fld>
            <a:endParaRPr lang="fr-FR"/>
          </a:p>
        </p:txBody>
      </p:sp>
    </p:spTree>
    <p:extLst>
      <p:ext uri="{BB962C8B-B14F-4D97-AF65-F5344CB8AC3E}">
        <p14:creationId xmlns:p14="http://schemas.microsoft.com/office/powerpoint/2010/main" val="147006449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https://www.youtube.com/embed/dQLPo8d-Pc0?feature=oembed" TargetMode="Externa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EaCBxQjoV74?start=151&amp;feature=oembed" TargetMode="Externa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B8FAE-B1AA-4051-133E-318CF3295016}"/>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48E54B3D-D1D5-A688-65A3-D81AB3ABFCC0}"/>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4647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2C98F-ABD9-29CC-4171-5215B18CD2B8}"/>
              </a:ext>
            </a:extLst>
          </p:cNvPr>
          <p:cNvSpPr>
            <a:spLocks noGrp="1"/>
          </p:cNvSpPr>
          <p:nvPr>
            <p:ph type="title"/>
          </p:nvPr>
        </p:nvSpPr>
        <p:spPr/>
        <p:txBody>
          <a:bodyPr/>
          <a:lstStyle/>
          <a:p>
            <a:r>
              <a:rPr lang="fr-FR" dirty="0"/>
              <a:t>Les ordinateurs 8 bits</a:t>
            </a:r>
          </a:p>
        </p:txBody>
      </p:sp>
      <p:sp>
        <p:nvSpPr>
          <p:cNvPr id="3" name="Espace réservé du contenu 2">
            <a:extLst>
              <a:ext uri="{FF2B5EF4-FFF2-40B4-BE49-F238E27FC236}">
                <a16:creationId xmlns:a16="http://schemas.microsoft.com/office/drawing/2014/main" id="{CFE1237F-75FD-A032-317C-8827878D6ACB}"/>
              </a:ext>
            </a:extLst>
          </p:cNvPr>
          <p:cNvSpPr>
            <a:spLocks noGrp="1"/>
          </p:cNvSpPr>
          <p:nvPr>
            <p:ph idx="1"/>
          </p:nvPr>
        </p:nvSpPr>
        <p:spPr/>
        <p:txBody>
          <a:bodyPr/>
          <a:lstStyle/>
          <a:p>
            <a:r>
              <a:rPr lang="fr-FR" dirty="0"/>
              <a:t>Au début des années 80, l’Apple II trop chère est réservé aux adultes fortunés et aux entreprises</a:t>
            </a:r>
          </a:p>
          <a:p>
            <a:r>
              <a:rPr lang="fr-FR" dirty="0"/>
              <a:t>Des nouvelles marques arrivent avec pour objectif le marché des teenagers, le protectionnisme économique étant encore à l’</a:t>
            </a:r>
            <a:r>
              <a:rPr lang="fr-FR" dirty="0" err="1"/>
              <a:t>oeuvre</a:t>
            </a:r>
            <a:r>
              <a:rPr lang="fr-FR" dirty="0"/>
              <a:t>, les succès ne sont pas les mêmes sur chaque continent</a:t>
            </a:r>
          </a:p>
          <a:p>
            <a:r>
              <a:rPr lang="fr-FR" dirty="0"/>
              <a:t>Commodore : Le plus gros vendeur au monde, mais surtout aux US et en Europe</a:t>
            </a:r>
          </a:p>
          <a:p>
            <a:r>
              <a:rPr lang="fr-FR" dirty="0"/>
              <a:t>Sinclair : Le plus gros vendeur en Angleterre</a:t>
            </a:r>
          </a:p>
          <a:p>
            <a:r>
              <a:rPr lang="fr-FR" dirty="0"/>
              <a:t>Amstrad : Le plus gros vendeur en France et Espagne</a:t>
            </a:r>
          </a:p>
          <a:p>
            <a:r>
              <a:rPr lang="fr-FR" dirty="0"/>
              <a:t>MSX : Le plus gros vendeur en Asie</a:t>
            </a:r>
          </a:p>
        </p:txBody>
      </p:sp>
    </p:spTree>
    <p:extLst>
      <p:ext uri="{BB962C8B-B14F-4D97-AF65-F5344CB8AC3E}">
        <p14:creationId xmlns:p14="http://schemas.microsoft.com/office/powerpoint/2010/main" val="125456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5933C5-CA7D-C800-1148-71DD5E7A512D}"/>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560410FC-60A1-1ED5-86C4-29860A5F3217}"/>
              </a:ext>
            </a:extLst>
          </p:cNvPr>
          <p:cNvSpPr>
            <a:spLocks noGrp="1"/>
          </p:cNvSpPr>
          <p:nvPr>
            <p:ph idx="1"/>
          </p:nvPr>
        </p:nvSpPr>
        <p:spPr>
          <a:xfrm>
            <a:off x="685800" y="1252728"/>
            <a:ext cx="8186723" cy="5340096"/>
          </a:xfrm>
        </p:spPr>
        <p:txBody>
          <a:bodyPr/>
          <a:lstStyle/>
          <a:p>
            <a:r>
              <a:rPr lang="fr-FR" dirty="0"/>
              <a:t>En 1977 Commodore (US) lance le PET qui est au gros succès, conçu sous l'égide de Jack </a:t>
            </a:r>
            <a:r>
              <a:rPr lang="fr-FR" dirty="0" err="1"/>
              <a:t>Tramiel</a:t>
            </a:r>
            <a:endParaRPr lang="fr-FR" dirty="0"/>
          </a:p>
          <a:p>
            <a:r>
              <a:rPr lang="fr-FR" dirty="0"/>
              <a:t>En 1980 Commodore lance le VIC-20 qui est un des premiers micro-ordinateur abordable</a:t>
            </a:r>
          </a:p>
          <a:p>
            <a:r>
              <a:rPr lang="fr-FR" dirty="0"/>
              <a:t>Le VIC-20 sera remplacé par le C64 en 1982</a:t>
            </a:r>
          </a:p>
        </p:txBody>
      </p:sp>
      <p:pic>
        <p:nvPicPr>
          <p:cNvPr id="4" name="Image 3" descr="Image dans Infobox.">
            <a:extLst>
              <a:ext uri="{FF2B5EF4-FFF2-40B4-BE49-F238E27FC236}">
                <a16:creationId xmlns:a16="http://schemas.microsoft.com/office/drawing/2014/main" id="{3963CCD1-3ED0-DC15-EB24-5D83562F4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2523" y="2590800"/>
            <a:ext cx="2961033" cy="1676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Jack Tramiel, le fondateur de Commodore, nous a quittés – Le Mag de MO5.COM">
            <a:extLst>
              <a:ext uri="{FF2B5EF4-FFF2-40B4-BE49-F238E27FC236}">
                <a16:creationId xmlns:a16="http://schemas.microsoft.com/office/drawing/2014/main" id="{A766FD8F-C82F-F53C-7FA6-B9C88A507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6544" y="4541520"/>
            <a:ext cx="2265456" cy="23164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ogo de Commodore International">
            <a:extLst>
              <a:ext uri="{FF2B5EF4-FFF2-40B4-BE49-F238E27FC236}">
                <a16:creationId xmlns:a16="http://schemas.microsoft.com/office/drawing/2014/main" id="{C9958C50-6748-3497-31BF-0258C08BA7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5352" y="618387"/>
            <a:ext cx="2667000"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20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5933C5-CA7D-C800-1148-71DD5E7A512D}"/>
              </a:ext>
            </a:extLst>
          </p:cNvPr>
          <p:cNvSpPr>
            <a:spLocks noGrp="1"/>
          </p:cNvSpPr>
          <p:nvPr>
            <p:ph type="title"/>
          </p:nvPr>
        </p:nvSpPr>
        <p:spPr/>
        <p:txBody>
          <a:bodyPr/>
          <a:lstStyle/>
          <a:p>
            <a:r>
              <a:rPr lang="fr-FR" dirty="0"/>
              <a:t>Commodore 64</a:t>
            </a:r>
          </a:p>
        </p:txBody>
      </p:sp>
      <p:sp>
        <p:nvSpPr>
          <p:cNvPr id="3" name="Espace réservé du contenu 2">
            <a:extLst>
              <a:ext uri="{FF2B5EF4-FFF2-40B4-BE49-F238E27FC236}">
                <a16:creationId xmlns:a16="http://schemas.microsoft.com/office/drawing/2014/main" id="{560410FC-60A1-1ED5-86C4-29860A5F3217}"/>
              </a:ext>
            </a:extLst>
          </p:cNvPr>
          <p:cNvSpPr>
            <a:spLocks noGrp="1"/>
          </p:cNvSpPr>
          <p:nvPr>
            <p:ph idx="1"/>
          </p:nvPr>
        </p:nvSpPr>
        <p:spPr>
          <a:xfrm>
            <a:off x="685800" y="1252728"/>
            <a:ext cx="10988040" cy="5340096"/>
          </a:xfrm>
        </p:spPr>
        <p:txBody>
          <a:bodyPr/>
          <a:lstStyle/>
          <a:p>
            <a:r>
              <a:rPr lang="fr-FR" dirty="0"/>
              <a:t>Le Commodore 64 est un ordinateur personnel </a:t>
            </a:r>
          </a:p>
          <a:p>
            <a:r>
              <a:rPr lang="fr-FR" dirty="0"/>
              <a:t>Il fut la première machine vendue à plusieurs millions d'exemplaires (de 17 à 25 millions selon les estimations), et il reste le modèle d'ordinateur personnel le plus vendu à ce jour</a:t>
            </a:r>
          </a:p>
          <a:p>
            <a:r>
              <a:rPr lang="fr-FR" dirty="0"/>
              <a:t>Le C64 utilise un processeur 8 bits 6510 et dispose de 64 Ko de mémoire vive. Au Royaume-Uni, il a rivalisé en popularité avec le ZX Spectrum et a tiré bénéfice d'un clavier de taille normale et de puces graphiques et son plus avancées.</a:t>
            </a:r>
          </a:p>
        </p:txBody>
      </p:sp>
      <p:pic>
        <p:nvPicPr>
          <p:cNvPr id="4098" name="Picture 2" descr="Image dans Infobox.">
            <a:extLst>
              <a:ext uri="{FF2B5EF4-FFF2-40B4-BE49-F238E27FC236}">
                <a16:creationId xmlns:a16="http://schemas.microsoft.com/office/drawing/2014/main" id="{6DA24980-BB4D-F7FB-D394-F9C7C9EFF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5990" y="4634352"/>
            <a:ext cx="3503930" cy="2223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19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95A6C28-5BC1-1E90-EA31-23F7D152717D}"/>
              </a:ext>
            </a:extLst>
          </p:cNvPr>
          <p:cNvSpPr txBox="1">
            <a:spLocks/>
          </p:cNvSpPr>
          <p:nvPr/>
        </p:nvSpPr>
        <p:spPr>
          <a:xfrm>
            <a:off x="6256767" y="8183"/>
            <a:ext cx="53680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600" dirty="0">
                <a:latin typeface="Arial" panose="020B0604020202020204" pitchFamily="34" charset="0"/>
                <a:cs typeface="Arial" panose="020B0604020202020204" pitchFamily="34" charset="0"/>
              </a:rPr>
              <a:t>Commodore 68</a:t>
            </a:r>
          </a:p>
        </p:txBody>
      </p:sp>
      <p:sp>
        <p:nvSpPr>
          <p:cNvPr id="5" name="Espace réservé du contenu 2">
            <a:extLst>
              <a:ext uri="{FF2B5EF4-FFF2-40B4-BE49-F238E27FC236}">
                <a16:creationId xmlns:a16="http://schemas.microsoft.com/office/drawing/2014/main" id="{80A2A0E9-FAD3-1822-F502-9C3FF255171E}"/>
              </a:ext>
            </a:extLst>
          </p:cNvPr>
          <p:cNvSpPr txBox="1">
            <a:spLocks/>
          </p:cNvSpPr>
          <p:nvPr/>
        </p:nvSpPr>
        <p:spPr>
          <a:xfrm>
            <a:off x="5789579" y="1333746"/>
            <a:ext cx="53680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Arial" panose="020B0604020202020204" pitchFamily="34" charset="0"/>
                <a:cs typeface="Arial" panose="020B0604020202020204" pitchFamily="34" charset="0"/>
              </a:rPr>
              <a:t>Vitesse : 1Mz en 8 bits</a:t>
            </a:r>
          </a:p>
          <a:p>
            <a:r>
              <a:rPr lang="fr-FR" dirty="0">
                <a:latin typeface="Arial" panose="020B0604020202020204" pitchFamily="34" charset="0"/>
                <a:cs typeface="Arial" panose="020B0604020202020204" pitchFamily="34" charset="0"/>
              </a:rPr>
              <a:t>Mémoire : 64 Ko (x16)</a:t>
            </a:r>
          </a:p>
          <a:p>
            <a:r>
              <a:rPr lang="fr-FR" dirty="0">
                <a:latin typeface="Arial" panose="020B0604020202020204" pitchFamily="34" charset="0"/>
                <a:cs typeface="Arial" panose="020B0604020202020204" pitchFamily="34" charset="0"/>
              </a:rPr>
              <a:t>Stockage : K7</a:t>
            </a:r>
          </a:p>
          <a:p>
            <a:r>
              <a:rPr lang="fr-FR" dirty="0">
                <a:latin typeface="Arial" panose="020B0604020202020204" pitchFamily="34" charset="0"/>
                <a:cs typeface="Arial" panose="020B0604020202020204" pitchFamily="34" charset="0"/>
              </a:rPr>
              <a:t>Résolution : 320x200 en 16 couleurs (x8)</a:t>
            </a:r>
          </a:p>
          <a:p>
            <a:r>
              <a:rPr lang="fr-FR" dirty="0">
                <a:latin typeface="Arial" panose="020B0604020202020204" pitchFamily="34" charset="0"/>
                <a:cs typeface="Arial" panose="020B0604020202020204" pitchFamily="34" charset="0"/>
              </a:rPr>
              <a:t>Tarif : 1990F soit 820€</a:t>
            </a:r>
          </a:p>
        </p:txBody>
      </p:sp>
      <p:sp>
        <p:nvSpPr>
          <p:cNvPr id="9" name="Espace réservé du contenu 2">
            <a:extLst>
              <a:ext uri="{FF2B5EF4-FFF2-40B4-BE49-F238E27FC236}">
                <a16:creationId xmlns:a16="http://schemas.microsoft.com/office/drawing/2014/main" id="{546F1584-25EE-983D-FC43-94D0F2ED5EDD}"/>
              </a:ext>
            </a:extLst>
          </p:cNvPr>
          <p:cNvSpPr txBox="1">
            <a:spLocks/>
          </p:cNvSpPr>
          <p:nvPr/>
        </p:nvSpPr>
        <p:spPr>
          <a:xfrm>
            <a:off x="421532" y="1333745"/>
            <a:ext cx="53680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Arial" panose="020B0604020202020204" pitchFamily="34" charset="0"/>
                <a:cs typeface="Arial" panose="020B0604020202020204" pitchFamily="34" charset="0"/>
              </a:rPr>
              <a:t>Vitesse : 1.1Mz en 8 bits</a:t>
            </a:r>
          </a:p>
          <a:p>
            <a:r>
              <a:rPr lang="fr-FR" dirty="0">
                <a:latin typeface="Arial" panose="020B0604020202020204" pitchFamily="34" charset="0"/>
                <a:cs typeface="Arial" panose="020B0604020202020204" pitchFamily="34" charset="0"/>
              </a:rPr>
              <a:t>Mémoire : 4 Ko</a:t>
            </a:r>
          </a:p>
          <a:p>
            <a:r>
              <a:rPr lang="fr-FR" dirty="0">
                <a:latin typeface="Arial" panose="020B0604020202020204" pitchFamily="34" charset="0"/>
                <a:cs typeface="Arial" panose="020B0604020202020204" pitchFamily="34" charset="0"/>
              </a:rPr>
              <a:t>Stockage : K7</a:t>
            </a:r>
          </a:p>
          <a:p>
            <a:r>
              <a:rPr lang="fr-FR" dirty="0">
                <a:latin typeface="Arial" panose="020B0604020202020204" pitchFamily="34" charset="0"/>
                <a:cs typeface="Arial" panose="020B0604020202020204" pitchFamily="34" charset="0"/>
              </a:rPr>
              <a:t>Résolution : 167x92 en 8 couleurs</a:t>
            </a:r>
          </a:p>
          <a:p>
            <a:r>
              <a:rPr lang="fr-FR" dirty="0">
                <a:latin typeface="Arial" panose="020B0604020202020204" pitchFamily="34" charset="0"/>
                <a:cs typeface="Arial" panose="020B0604020202020204" pitchFamily="34" charset="0"/>
              </a:rPr>
              <a:t>Tarif : 300$ soit 900€ aujourd’hui</a:t>
            </a:r>
          </a:p>
        </p:txBody>
      </p:sp>
      <p:sp>
        <p:nvSpPr>
          <p:cNvPr id="11" name="Titre 1">
            <a:extLst>
              <a:ext uri="{FF2B5EF4-FFF2-40B4-BE49-F238E27FC236}">
                <a16:creationId xmlns:a16="http://schemas.microsoft.com/office/drawing/2014/main" id="{175430D5-1E06-DB5D-321D-B91FC78A10A6}"/>
              </a:ext>
            </a:extLst>
          </p:cNvPr>
          <p:cNvSpPr txBox="1">
            <a:spLocks/>
          </p:cNvSpPr>
          <p:nvPr/>
        </p:nvSpPr>
        <p:spPr>
          <a:xfrm>
            <a:off x="421532" y="8181"/>
            <a:ext cx="53680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600" dirty="0">
                <a:latin typeface="Arial" panose="020B0604020202020204" pitchFamily="34" charset="0"/>
                <a:cs typeface="Arial" panose="020B0604020202020204" pitchFamily="34" charset="0"/>
              </a:rPr>
              <a:t>Commodore VIC-20</a:t>
            </a:r>
          </a:p>
        </p:txBody>
      </p:sp>
      <p:pic>
        <p:nvPicPr>
          <p:cNvPr id="2" name="Image 1" descr="Image dans Infobox.">
            <a:extLst>
              <a:ext uri="{FF2B5EF4-FFF2-40B4-BE49-F238E27FC236}">
                <a16:creationId xmlns:a16="http://schemas.microsoft.com/office/drawing/2014/main" id="{1246C805-F389-FAC3-95F2-056AFACAF0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0690" y="4418138"/>
            <a:ext cx="3186430" cy="201740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descr="Image dans Infobox.">
            <a:extLst>
              <a:ext uri="{FF2B5EF4-FFF2-40B4-BE49-F238E27FC236}">
                <a16:creationId xmlns:a16="http://schemas.microsoft.com/office/drawing/2014/main" id="{3963CCD1-3ED0-DC15-EB24-5D83562F4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207" y="4686055"/>
            <a:ext cx="2961033"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1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1E58EC-DF48-D025-841B-ACF0668CF9FC}"/>
              </a:ext>
            </a:extLst>
          </p:cNvPr>
          <p:cNvSpPr>
            <a:spLocks noGrp="1"/>
          </p:cNvSpPr>
          <p:nvPr>
            <p:ph type="title"/>
          </p:nvPr>
        </p:nvSpPr>
        <p:spPr/>
        <p:txBody>
          <a:bodyPr/>
          <a:lstStyle/>
          <a:p>
            <a:r>
              <a:rPr lang="fr-FR" dirty="0"/>
              <a:t> ZX80</a:t>
            </a:r>
          </a:p>
        </p:txBody>
      </p:sp>
      <p:sp>
        <p:nvSpPr>
          <p:cNvPr id="3" name="Espace réservé du contenu 2">
            <a:extLst>
              <a:ext uri="{FF2B5EF4-FFF2-40B4-BE49-F238E27FC236}">
                <a16:creationId xmlns:a16="http://schemas.microsoft.com/office/drawing/2014/main" id="{5CD6EBCF-FBD4-A28E-FD32-328B203DF105}"/>
              </a:ext>
            </a:extLst>
          </p:cNvPr>
          <p:cNvSpPr>
            <a:spLocks noGrp="1"/>
          </p:cNvSpPr>
          <p:nvPr>
            <p:ph idx="1"/>
          </p:nvPr>
        </p:nvSpPr>
        <p:spPr>
          <a:xfrm>
            <a:off x="685800" y="1252728"/>
            <a:ext cx="9029700" cy="5340096"/>
          </a:xfrm>
        </p:spPr>
        <p:txBody>
          <a:bodyPr>
            <a:normAutofit/>
          </a:bodyPr>
          <a:lstStyle/>
          <a:p>
            <a:r>
              <a:rPr lang="fr-FR" dirty="0"/>
              <a:t>Le ZX80 est un ordinateur 8 bits conçu par la société Sinclair (GB) en 1980</a:t>
            </a:r>
          </a:p>
          <a:p>
            <a:r>
              <a:rPr lang="fr-FR" dirty="0"/>
              <a:t>C'est le premier micro-ordinateur à moins de 1 000F</a:t>
            </a:r>
          </a:p>
          <a:p>
            <a:r>
              <a:rPr lang="fr-FR" dirty="0"/>
              <a:t>Architecturé autour d'un microprocesseur </a:t>
            </a:r>
            <a:r>
              <a:rPr lang="fr-FR" dirty="0" err="1"/>
              <a:t>Zilog</a:t>
            </a:r>
            <a:r>
              <a:rPr lang="fr-FR" dirty="0"/>
              <a:t> Z80 et d’1Ko de mémoire, le ZX80 intègre en ROM (4Ko) un langage BASIC qui le rend opérationnel dès l'allumage. Il est vendu initialement en kit à monter. Il dispose d'un clavier à membrane peu pratique.</a:t>
            </a:r>
          </a:p>
          <a:p>
            <a:r>
              <a:rPr lang="fr-FR" dirty="0"/>
              <a:t>Le ZX80 connaît un grand succès commercial, qui propulse la société Sinclair sur le devant de la scène. Il est suivi du ZX81, puis du ZX Spectrum (gigantesque succès technique et commercial)</a:t>
            </a:r>
          </a:p>
        </p:txBody>
      </p:sp>
      <p:pic>
        <p:nvPicPr>
          <p:cNvPr id="5122" name="Picture 2" descr="Image dans Infobox.">
            <a:extLst>
              <a:ext uri="{FF2B5EF4-FFF2-40B4-BE49-F238E27FC236}">
                <a16:creationId xmlns:a16="http://schemas.microsoft.com/office/drawing/2014/main" id="{3AAC739A-72BC-0000-FCD5-0367CA841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2793365"/>
            <a:ext cx="247650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ogo de Sinclair Research">
            <a:extLst>
              <a:ext uri="{FF2B5EF4-FFF2-40B4-BE49-F238E27FC236}">
                <a16:creationId xmlns:a16="http://schemas.microsoft.com/office/drawing/2014/main" id="{340EDFCF-D27A-E3A5-0765-783E09744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7061" y="556006"/>
            <a:ext cx="2667000"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877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1E58EC-DF48-D025-841B-ACF0668CF9FC}"/>
              </a:ext>
            </a:extLst>
          </p:cNvPr>
          <p:cNvSpPr>
            <a:spLocks noGrp="1"/>
          </p:cNvSpPr>
          <p:nvPr>
            <p:ph type="title"/>
          </p:nvPr>
        </p:nvSpPr>
        <p:spPr/>
        <p:txBody>
          <a:bodyPr/>
          <a:lstStyle/>
          <a:p>
            <a:r>
              <a:rPr lang="fr-FR" dirty="0"/>
              <a:t>Sinclair ZX Spectrum</a:t>
            </a:r>
          </a:p>
        </p:txBody>
      </p:sp>
      <p:sp>
        <p:nvSpPr>
          <p:cNvPr id="3" name="Espace réservé du contenu 2">
            <a:extLst>
              <a:ext uri="{FF2B5EF4-FFF2-40B4-BE49-F238E27FC236}">
                <a16:creationId xmlns:a16="http://schemas.microsoft.com/office/drawing/2014/main" id="{5CD6EBCF-FBD4-A28E-FD32-328B203DF105}"/>
              </a:ext>
            </a:extLst>
          </p:cNvPr>
          <p:cNvSpPr>
            <a:spLocks noGrp="1"/>
          </p:cNvSpPr>
          <p:nvPr>
            <p:ph idx="1"/>
          </p:nvPr>
        </p:nvSpPr>
        <p:spPr>
          <a:xfrm>
            <a:off x="685800" y="1252728"/>
            <a:ext cx="11282680" cy="5340096"/>
          </a:xfrm>
        </p:spPr>
        <p:txBody>
          <a:bodyPr>
            <a:normAutofit/>
          </a:bodyPr>
          <a:lstStyle/>
          <a:p>
            <a:r>
              <a:rPr lang="fr-FR" dirty="0"/>
              <a:t>Le ZX Spectrum est mis sur le marché en 1982. Basé sur le processeur </a:t>
            </a:r>
            <a:r>
              <a:rPr lang="fr-FR" dirty="0" err="1"/>
              <a:t>Zilog</a:t>
            </a:r>
            <a:r>
              <a:rPr lang="fr-FR" dirty="0"/>
              <a:t> Z80 tournant à 3,5 MHz, le Spectrum était équipé avec 16 ou 48 ko de mémoire vive</a:t>
            </a:r>
          </a:p>
          <a:p>
            <a:r>
              <a:rPr lang="fr-FR" dirty="0"/>
              <a:t>Vendu pour 125 £ pour le modèle 16 ko et 175 £ pour le modèle 48 ko, le Spectrum fut le premier ordinateur personnel grand public au Royaume-Uni, semblable en importance au Commodore 64 aux États-Unis</a:t>
            </a:r>
          </a:p>
        </p:txBody>
      </p:sp>
      <p:pic>
        <p:nvPicPr>
          <p:cNvPr id="6146" name="Picture 2" descr="Image dans Infobox.">
            <a:extLst>
              <a:ext uri="{FF2B5EF4-FFF2-40B4-BE49-F238E27FC236}">
                <a16:creationId xmlns:a16="http://schemas.microsoft.com/office/drawing/2014/main" id="{7310CE51-11E2-D199-A896-6400BF3C7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0060" y="3897187"/>
            <a:ext cx="3776980" cy="2774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799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95A6C28-5BC1-1E90-EA31-23F7D152717D}"/>
              </a:ext>
            </a:extLst>
          </p:cNvPr>
          <p:cNvSpPr txBox="1">
            <a:spLocks/>
          </p:cNvSpPr>
          <p:nvPr/>
        </p:nvSpPr>
        <p:spPr>
          <a:xfrm>
            <a:off x="6256767" y="8183"/>
            <a:ext cx="53680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600" dirty="0">
                <a:latin typeface="Arial" panose="020B0604020202020204" pitchFamily="34" charset="0"/>
                <a:cs typeface="Arial" panose="020B0604020202020204" pitchFamily="34" charset="0"/>
              </a:rPr>
              <a:t>ZX Spectrum</a:t>
            </a:r>
          </a:p>
        </p:txBody>
      </p:sp>
      <p:sp>
        <p:nvSpPr>
          <p:cNvPr id="5" name="Espace réservé du contenu 2">
            <a:extLst>
              <a:ext uri="{FF2B5EF4-FFF2-40B4-BE49-F238E27FC236}">
                <a16:creationId xmlns:a16="http://schemas.microsoft.com/office/drawing/2014/main" id="{80A2A0E9-FAD3-1822-F502-9C3FF255171E}"/>
              </a:ext>
            </a:extLst>
          </p:cNvPr>
          <p:cNvSpPr txBox="1">
            <a:spLocks/>
          </p:cNvSpPr>
          <p:nvPr/>
        </p:nvSpPr>
        <p:spPr>
          <a:xfrm>
            <a:off x="5789579" y="1333746"/>
            <a:ext cx="53680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Arial" panose="020B0604020202020204" pitchFamily="34" charset="0"/>
                <a:cs typeface="Arial" panose="020B0604020202020204" pitchFamily="34" charset="0"/>
              </a:rPr>
              <a:t>Vitesse : 3.5Mz en 8 bits (+10%)</a:t>
            </a:r>
          </a:p>
          <a:p>
            <a:r>
              <a:rPr lang="fr-FR" dirty="0">
                <a:latin typeface="Arial" panose="020B0604020202020204" pitchFamily="34" charset="0"/>
                <a:cs typeface="Arial" panose="020B0604020202020204" pitchFamily="34" charset="0"/>
              </a:rPr>
              <a:t>Mémoire : 48 Ko (x48)</a:t>
            </a:r>
          </a:p>
          <a:p>
            <a:r>
              <a:rPr lang="fr-FR" dirty="0">
                <a:latin typeface="Arial" panose="020B0604020202020204" pitchFamily="34" charset="0"/>
                <a:cs typeface="Arial" panose="020B0604020202020204" pitchFamily="34" charset="0"/>
              </a:rPr>
              <a:t>Stockage : K7</a:t>
            </a:r>
          </a:p>
          <a:p>
            <a:r>
              <a:rPr lang="fr-FR" dirty="0">
                <a:latin typeface="Arial" panose="020B0604020202020204" pitchFamily="34" charset="0"/>
                <a:cs typeface="Arial" panose="020B0604020202020204" pitchFamily="34" charset="0"/>
              </a:rPr>
              <a:t>Résolution : 256x192 en 64 couleurs (x32)</a:t>
            </a:r>
          </a:p>
          <a:p>
            <a:r>
              <a:rPr lang="fr-FR" dirty="0">
                <a:latin typeface="Arial" panose="020B0604020202020204" pitchFamily="34" charset="0"/>
                <a:cs typeface="Arial" panose="020B0604020202020204" pitchFamily="34" charset="0"/>
              </a:rPr>
              <a:t>Tarif : 175£ soit 530€ aujourd’hui</a:t>
            </a:r>
          </a:p>
        </p:txBody>
      </p:sp>
      <p:sp>
        <p:nvSpPr>
          <p:cNvPr id="9" name="Espace réservé du contenu 2">
            <a:extLst>
              <a:ext uri="{FF2B5EF4-FFF2-40B4-BE49-F238E27FC236}">
                <a16:creationId xmlns:a16="http://schemas.microsoft.com/office/drawing/2014/main" id="{546F1584-25EE-983D-FC43-94D0F2ED5EDD}"/>
              </a:ext>
            </a:extLst>
          </p:cNvPr>
          <p:cNvSpPr txBox="1">
            <a:spLocks/>
          </p:cNvSpPr>
          <p:nvPr/>
        </p:nvSpPr>
        <p:spPr>
          <a:xfrm>
            <a:off x="421532" y="1333745"/>
            <a:ext cx="53680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Arial" panose="020B0604020202020204" pitchFamily="34" charset="0"/>
                <a:cs typeface="Arial" panose="020B0604020202020204" pitchFamily="34" charset="0"/>
              </a:rPr>
              <a:t>Vitesse : 3.25Mz en 8 bits</a:t>
            </a:r>
          </a:p>
          <a:p>
            <a:r>
              <a:rPr lang="fr-FR" dirty="0">
                <a:latin typeface="Arial" panose="020B0604020202020204" pitchFamily="34" charset="0"/>
                <a:cs typeface="Arial" panose="020B0604020202020204" pitchFamily="34" charset="0"/>
              </a:rPr>
              <a:t>Mémoire : 1 Ko</a:t>
            </a:r>
          </a:p>
          <a:p>
            <a:r>
              <a:rPr lang="fr-FR" dirty="0">
                <a:latin typeface="Arial" panose="020B0604020202020204" pitchFamily="34" charset="0"/>
                <a:cs typeface="Arial" panose="020B0604020202020204" pitchFamily="34" charset="0"/>
              </a:rPr>
              <a:t>Stockage : K7</a:t>
            </a:r>
          </a:p>
          <a:p>
            <a:r>
              <a:rPr lang="fr-FR" dirty="0">
                <a:latin typeface="Arial" panose="020B0604020202020204" pitchFamily="34" charset="0"/>
                <a:cs typeface="Arial" panose="020B0604020202020204" pitchFamily="34" charset="0"/>
              </a:rPr>
              <a:t>Résolution : 256x192 en 2 couleurs</a:t>
            </a:r>
          </a:p>
          <a:p>
            <a:r>
              <a:rPr lang="fr-FR" dirty="0">
                <a:latin typeface="Arial" panose="020B0604020202020204" pitchFamily="34" charset="0"/>
                <a:cs typeface="Arial" panose="020B0604020202020204" pitchFamily="34" charset="0"/>
              </a:rPr>
              <a:t>Tarif : 46£ soit 150€ aujourd’hui</a:t>
            </a:r>
          </a:p>
        </p:txBody>
      </p:sp>
      <p:sp>
        <p:nvSpPr>
          <p:cNvPr id="11" name="Titre 1">
            <a:extLst>
              <a:ext uri="{FF2B5EF4-FFF2-40B4-BE49-F238E27FC236}">
                <a16:creationId xmlns:a16="http://schemas.microsoft.com/office/drawing/2014/main" id="{175430D5-1E06-DB5D-321D-B91FC78A10A6}"/>
              </a:ext>
            </a:extLst>
          </p:cNvPr>
          <p:cNvSpPr txBox="1">
            <a:spLocks/>
          </p:cNvSpPr>
          <p:nvPr/>
        </p:nvSpPr>
        <p:spPr>
          <a:xfrm>
            <a:off x="421532" y="8181"/>
            <a:ext cx="53680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600" dirty="0">
                <a:latin typeface="Arial" panose="020B0604020202020204" pitchFamily="34" charset="0"/>
                <a:cs typeface="Arial" panose="020B0604020202020204" pitchFamily="34" charset="0"/>
              </a:rPr>
              <a:t>ZX81</a:t>
            </a:r>
          </a:p>
        </p:txBody>
      </p:sp>
      <p:pic>
        <p:nvPicPr>
          <p:cNvPr id="2" name="Picture 2" descr="Image dans Infobox.">
            <a:extLst>
              <a:ext uri="{FF2B5EF4-FFF2-40B4-BE49-F238E27FC236}">
                <a16:creationId xmlns:a16="http://schemas.microsoft.com/office/drawing/2014/main" id="{B3538573-5296-64B7-2FDD-B65FADF99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260" y="4648562"/>
            <a:ext cx="2821940" cy="207304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BB0060BD-4136-8E92-543C-2905A42BD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240" y="4597044"/>
            <a:ext cx="2821939" cy="2077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643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3E42B9-2261-D239-F05E-03B799C6DF57}"/>
              </a:ext>
            </a:extLst>
          </p:cNvPr>
          <p:cNvSpPr>
            <a:spLocks noGrp="1"/>
          </p:cNvSpPr>
          <p:nvPr>
            <p:ph type="title"/>
          </p:nvPr>
        </p:nvSpPr>
        <p:spPr>
          <a:xfrm>
            <a:off x="6548336" y="131662"/>
            <a:ext cx="5368047" cy="1325563"/>
          </a:xfrm>
        </p:spPr>
        <p:txBody>
          <a:bodyPr>
            <a:normAutofit/>
          </a:bodyPr>
          <a:lstStyle/>
          <a:p>
            <a:pPr algn="ctr"/>
            <a:r>
              <a:rPr lang="fr-FR" dirty="0"/>
              <a:t>Un smartphone moderne</a:t>
            </a:r>
          </a:p>
        </p:txBody>
      </p:sp>
      <p:sp>
        <p:nvSpPr>
          <p:cNvPr id="3" name="Espace réservé du contenu 2">
            <a:extLst>
              <a:ext uri="{FF2B5EF4-FFF2-40B4-BE49-F238E27FC236}">
                <a16:creationId xmlns:a16="http://schemas.microsoft.com/office/drawing/2014/main" id="{03A585E5-E888-121F-E315-81D49C2C3071}"/>
              </a:ext>
            </a:extLst>
          </p:cNvPr>
          <p:cNvSpPr>
            <a:spLocks noGrp="1"/>
          </p:cNvSpPr>
          <p:nvPr>
            <p:ph idx="1"/>
          </p:nvPr>
        </p:nvSpPr>
        <p:spPr>
          <a:xfrm>
            <a:off x="5966147" y="1333745"/>
            <a:ext cx="6090017" cy="4351338"/>
          </a:xfrm>
        </p:spPr>
        <p:txBody>
          <a:bodyPr>
            <a:normAutofit/>
          </a:bodyPr>
          <a:lstStyle/>
          <a:p>
            <a:r>
              <a:rPr lang="fr-FR" sz="2800" dirty="0"/>
              <a:t>Vitesse : 4x3GHz en 64 bits </a:t>
            </a:r>
            <a:r>
              <a:rPr lang="fr-FR" sz="2000" dirty="0"/>
              <a:t>(x24 000)</a:t>
            </a:r>
            <a:endParaRPr lang="fr-FR" sz="2800" dirty="0"/>
          </a:p>
          <a:p>
            <a:r>
              <a:rPr lang="fr-FR" sz="2800" dirty="0"/>
              <a:t>Mémoire : 6 Go (x50 000)</a:t>
            </a:r>
          </a:p>
          <a:p>
            <a:r>
              <a:rPr lang="fr-FR" sz="2800" dirty="0"/>
              <a:t>Stockage : 512 Go (x3 millions)</a:t>
            </a:r>
          </a:p>
          <a:p>
            <a:r>
              <a:rPr lang="fr-FR" sz="2800" dirty="0"/>
              <a:t>Résolution : 2532x1170 en vrai couleur (x13 millions)</a:t>
            </a:r>
          </a:p>
        </p:txBody>
      </p:sp>
      <p:pic>
        <p:nvPicPr>
          <p:cNvPr id="1028" name="Picture 4" descr="iPhone X - The iPhone Wiki">
            <a:extLst>
              <a:ext uri="{FF2B5EF4-FFF2-40B4-BE49-F238E27FC236}">
                <a16:creationId xmlns:a16="http://schemas.microsoft.com/office/drawing/2014/main" id="{F7BD4B10-5350-2E1E-3878-3F572D150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5331" y="4494178"/>
            <a:ext cx="1109060" cy="223215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B95A6C28-5BC1-1E90-EA31-23F7D152717D}"/>
              </a:ext>
            </a:extLst>
          </p:cNvPr>
          <p:cNvSpPr txBox="1">
            <a:spLocks/>
          </p:cNvSpPr>
          <p:nvPr/>
        </p:nvSpPr>
        <p:spPr>
          <a:xfrm>
            <a:off x="421532" y="131662"/>
            <a:ext cx="53680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600" dirty="0">
                <a:latin typeface="Arial" panose="020B0604020202020204" pitchFamily="34" charset="0"/>
                <a:cs typeface="Arial" panose="020B0604020202020204" pitchFamily="34" charset="0"/>
              </a:rPr>
              <a:t>Amstrad CPC 6128</a:t>
            </a:r>
          </a:p>
        </p:txBody>
      </p:sp>
      <p:sp>
        <p:nvSpPr>
          <p:cNvPr id="5" name="Espace réservé du contenu 2">
            <a:extLst>
              <a:ext uri="{FF2B5EF4-FFF2-40B4-BE49-F238E27FC236}">
                <a16:creationId xmlns:a16="http://schemas.microsoft.com/office/drawing/2014/main" id="{80A2A0E9-FAD3-1822-F502-9C3FF255171E}"/>
              </a:ext>
            </a:extLst>
          </p:cNvPr>
          <p:cNvSpPr txBox="1">
            <a:spLocks/>
          </p:cNvSpPr>
          <p:nvPr/>
        </p:nvSpPr>
        <p:spPr>
          <a:xfrm>
            <a:off x="421532" y="1333745"/>
            <a:ext cx="53680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Arial" panose="020B0604020202020204" pitchFamily="34" charset="0"/>
                <a:cs typeface="Arial" panose="020B0604020202020204" pitchFamily="34" charset="0"/>
              </a:rPr>
              <a:t>Vitesse : 4Mz en 8 bits</a:t>
            </a:r>
          </a:p>
          <a:p>
            <a:r>
              <a:rPr lang="fr-FR" dirty="0">
                <a:latin typeface="Arial" panose="020B0604020202020204" pitchFamily="34" charset="0"/>
                <a:cs typeface="Arial" panose="020B0604020202020204" pitchFamily="34" charset="0"/>
              </a:rPr>
              <a:t>Mémoire : 128 Ko</a:t>
            </a:r>
          </a:p>
          <a:p>
            <a:r>
              <a:rPr lang="fr-FR" dirty="0">
                <a:latin typeface="Arial" panose="020B0604020202020204" pitchFamily="34" charset="0"/>
                <a:cs typeface="Arial" panose="020B0604020202020204" pitchFamily="34" charset="0"/>
              </a:rPr>
              <a:t>Stockage : 178 Ko</a:t>
            </a:r>
          </a:p>
          <a:p>
            <a:r>
              <a:rPr lang="fr-FR" dirty="0">
                <a:latin typeface="Arial" panose="020B0604020202020204" pitchFamily="34" charset="0"/>
                <a:cs typeface="Arial" panose="020B0604020202020204" pitchFamily="34" charset="0"/>
              </a:rPr>
              <a:t>Résolution : 192x272 en 16 couleurs</a:t>
            </a:r>
          </a:p>
          <a:p>
            <a:r>
              <a:rPr lang="fr-FR" dirty="0">
                <a:latin typeface="Arial" panose="020B0604020202020204" pitchFamily="34" charset="0"/>
                <a:cs typeface="Arial" panose="020B0604020202020204" pitchFamily="34" charset="0"/>
              </a:rPr>
              <a:t>Tarif :</a:t>
            </a:r>
          </a:p>
        </p:txBody>
      </p:sp>
      <p:pic>
        <p:nvPicPr>
          <p:cNvPr id="1030" name="Picture 6" descr="Image dans Infobox.">
            <a:extLst>
              <a:ext uri="{FF2B5EF4-FFF2-40B4-BE49-F238E27FC236}">
                <a16:creationId xmlns:a16="http://schemas.microsoft.com/office/drawing/2014/main" id="{62DE7806-C433-7628-1DDD-3117D770D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846" y="4951379"/>
            <a:ext cx="1991898" cy="1774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50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56AB67-8ACF-3A5F-3452-D348FA0C15FD}"/>
              </a:ext>
            </a:extLst>
          </p:cNvPr>
          <p:cNvSpPr>
            <a:spLocks noGrp="1"/>
          </p:cNvSpPr>
          <p:nvPr>
            <p:ph type="title"/>
          </p:nvPr>
        </p:nvSpPr>
        <p:spPr/>
        <p:txBody>
          <a:bodyPr/>
          <a:lstStyle/>
          <a:p>
            <a:r>
              <a:rPr lang="fr-FR" dirty="0"/>
              <a:t>L’informatique des années 50 et 60</a:t>
            </a:r>
          </a:p>
        </p:txBody>
      </p:sp>
      <p:sp>
        <p:nvSpPr>
          <p:cNvPr id="3" name="Espace réservé du contenu 2">
            <a:extLst>
              <a:ext uri="{FF2B5EF4-FFF2-40B4-BE49-F238E27FC236}">
                <a16:creationId xmlns:a16="http://schemas.microsoft.com/office/drawing/2014/main" id="{FF8F1709-83CB-DB23-BCA7-DE4A382B3936}"/>
              </a:ext>
            </a:extLst>
          </p:cNvPr>
          <p:cNvSpPr>
            <a:spLocks noGrp="1"/>
          </p:cNvSpPr>
          <p:nvPr>
            <p:ph idx="1"/>
          </p:nvPr>
        </p:nvSpPr>
        <p:spPr/>
        <p:txBody>
          <a:bodyPr/>
          <a:lstStyle/>
          <a:p>
            <a:r>
              <a:rPr lang="fr-FR" dirty="0"/>
              <a:t>Naissance de l’informatique par Alan Turing pendant la 2</a:t>
            </a:r>
            <a:r>
              <a:rPr lang="fr-FR" baseline="30000" dirty="0"/>
              <a:t>ème</a:t>
            </a:r>
            <a:r>
              <a:rPr lang="fr-FR" dirty="0"/>
              <a:t> guerre mondiale</a:t>
            </a:r>
          </a:p>
          <a:p>
            <a:r>
              <a:rPr lang="fr-FR" dirty="0"/>
              <a:t>Dans les années 60 un ordinateur est volumineux (1 pièce entière) et extrêmement chère, il est réservé aux grandes entreprise</a:t>
            </a:r>
          </a:p>
          <a:p>
            <a:r>
              <a:rPr lang="fr-FR" dirty="0"/>
              <a:t>La marque leader est IBM</a:t>
            </a:r>
          </a:p>
        </p:txBody>
      </p:sp>
      <p:pic>
        <p:nvPicPr>
          <p:cNvPr id="2050" name="Picture 2" descr=" WHY  Did the IBM 7094 Die Off?">
            <a:extLst>
              <a:ext uri="{FF2B5EF4-FFF2-40B4-BE49-F238E27FC236}">
                <a16:creationId xmlns:a16="http://schemas.microsoft.com/office/drawing/2014/main" id="{A63B7634-659B-5D54-D96E-26FB331F5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3524250"/>
            <a:ext cx="6667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o de IBM">
            <a:extLst>
              <a:ext uri="{FF2B5EF4-FFF2-40B4-BE49-F238E27FC236}">
                <a16:creationId xmlns:a16="http://schemas.microsoft.com/office/drawing/2014/main" id="{8BF483F2-A3F5-FA91-AD8A-461E3023C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29" y="4512126"/>
            <a:ext cx="26670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98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188E6-582F-CD92-029F-43E7CC2E6013}"/>
              </a:ext>
            </a:extLst>
          </p:cNvPr>
          <p:cNvSpPr>
            <a:spLocks noGrp="1"/>
          </p:cNvSpPr>
          <p:nvPr>
            <p:ph type="title"/>
          </p:nvPr>
        </p:nvSpPr>
        <p:spPr>
          <a:xfrm>
            <a:off x="2968752" y="137548"/>
            <a:ext cx="8610600" cy="1293028"/>
          </a:xfrm>
        </p:spPr>
        <p:txBody>
          <a:bodyPr/>
          <a:lstStyle/>
          <a:p>
            <a:r>
              <a:rPr lang="fr-FR" dirty="0"/>
              <a:t>1971</a:t>
            </a:r>
          </a:p>
        </p:txBody>
      </p:sp>
      <p:sp>
        <p:nvSpPr>
          <p:cNvPr id="3" name="Espace réservé du contenu 2">
            <a:extLst>
              <a:ext uri="{FF2B5EF4-FFF2-40B4-BE49-F238E27FC236}">
                <a16:creationId xmlns:a16="http://schemas.microsoft.com/office/drawing/2014/main" id="{03848E6E-B8E2-3A3F-1FB8-0B316FDF8B97}"/>
              </a:ext>
            </a:extLst>
          </p:cNvPr>
          <p:cNvSpPr>
            <a:spLocks noGrp="1"/>
          </p:cNvSpPr>
          <p:nvPr>
            <p:ph idx="1"/>
          </p:nvPr>
        </p:nvSpPr>
        <p:spPr/>
        <p:txBody>
          <a:bodyPr/>
          <a:lstStyle/>
          <a:p>
            <a:r>
              <a:rPr lang="fr-FR" dirty="0"/>
              <a:t>Naissance des premiers jeux vidéos en borne d’arcade</a:t>
            </a:r>
          </a:p>
          <a:p>
            <a:r>
              <a:rPr lang="fr-FR" dirty="0"/>
              <a:t>Galaxy Game</a:t>
            </a:r>
          </a:p>
          <a:p>
            <a:r>
              <a:rPr lang="fr-FR" dirty="0"/>
              <a:t>Computer </a:t>
            </a:r>
            <a:r>
              <a:rPr lang="fr-FR" dirty="0" err="1"/>
              <a:t>Space</a:t>
            </a:r>
            <a:endParaRPr lang="fr-FR" dirty="0"/>
          </a:p>
          <a:p>
            <a:endParaRPr lang="fr-FR" dirty="0"/>
          </a:p>
          <a:p>
            <a:endParaRPr lang="fr-FR" dirty="0"/>
          </a:p>
          <a:p>
            <a:endParaRPr lang="fr-FR" dirty="0"/>
          </a:p>
        </p:txBody>
      </p:sp>
      <p:pic>
        <p:nvPicPr>
          <p:cNvPr id="4098" name="Picture 2">
            <a:extLst>
              <a:ext uri="{FF2B5EF4-FFF2-40B4-BE49-F238E27FC236}">
                <a16:creationId xmlns:a16="http://schemas.microsoft.com/office/drawing/2014/main" id="{D32ED5AC-7FD0-1578-CCCA-C86A9BB45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447" y="3188676"/>
            <a:ext cx="5095170" cy="333502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mputer Space launched the video game industry 50 years ago – here's the  real reason you probably haven't heard of it">
            <a:extLst>
              <a:ext uri="{FF2B5EF4-FFF2-40B4-BE49-F238E27FC236}">
                <a16:creationId xmlns:a16="http://schemas.microsoft.com/office/drawing/2014/main" id="{78247BAA-B775-14A4-FD98-F11AD9C2F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094" y="3276381"/>
            <a:ext cx="3247316" cy="3247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78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5D2A4-30ED-CE34-B8D6-2AF0E8EFE04C}"/>
              </a:ext>
            </a:extLst>
          </p:cNvPr>
          <p:cNvSpPr>
            <a:spLocks noGrp="1"/>
          </p:cNvSpPr>
          <p:nvPr>
            <p:ph type="title"/>
          </p:nvPr>
        </p:nvSpPr>
        <p:spPr/>
        <p:txBody>
          <a:bodyPr/>
          <a:lstStyle/>
          <a:p>
            <a:pPr algn="ctr"/>
            <a:r>
              <a:rPr lang="fr-FR" dirty="0"/>
              <a:t>1972 PONG</a:t>
            </a:r>
          </a:p>
        </p:txBody>
      </p:sp>
      <p:sp>
        <p:nvSpPr>
          <p:cNvPr id="3" name="Espace réservé du contenu 2">
            <a:extLst>
              <a:ext uri="{FF2B5EF4-FFF2-40B4-BE49-F238E27FC236}">
                <a16:creationId xmlns:a16="http://schemas.microsoft.com/office/drawing/2014/main" id="{BFFC7133-61C3-852A-084C-0BF46F237E66}"/>
              </a:ext>
            </a:extLst>
          </p:cNvPr>
          <p:cNvSpPr>
            <a:spLocks noGrp="1"/>
          </p:cNvSpPr>
          <p:nvPr>
            <p:ph idx="1"/>
          </p:nvPr>
        </p:nvSpPr>
        <p:spPr>
          <a:xfrm>
            <a:off x="685800" y="1252728"/>
            <a:ext cx="5003800" cy="5340096"/>
          </a:xfrm>
        </p:spPr>
        <p:txBody>
          <a:bodyPr/>
          <a:lstStyle/>
          <a:p>
            <a:r>
              <a:rPr lang="fr-FR" dirty="0"/>
              <a:t>Atari créé le célèbre PONG en 1972</a:t>
            </a:r>
          </a:p>
          <a:p>
            <a:pPr lvl="1"/>
            <a:r>
              <a:rPr lang="fr-FR" dirty="0"/>
              <a:t>Programmé par Alan </a:t>
            </a:r>
            <a:r>
              <a:rPr lang="fr-FR" dirty="0" err="1"/>
              <a:t>Alcorn</a:t>
            </a:r>
            <a:endParaRPr lang="fr-FR" dirty="0"/>
          </a:p>
          <a:p>
            <a:r>
              <a:rPr lang="fr-FR" dirty="0"/>
              <a:t>En borne d’arcade</a:t>
            </a:r>
          </a:p>
          <a:p>
            <a:r>
              <a:rPr lang="fr-FR" dirty="0"/>
              <a:t>Puis en console de jeux vidéo</a:t>
            </a:r>
          </a:p>
        </p:txBody>
      </p:sp>
      <p:pic>
        <p:nvPicPr>
          <p:cNvPr id="5124" name="Picture 4" descr="Photo d'une borne d'arcade jaune Pong.">
            <a:extLst>
              <a:ext uri="{FF2B5EF4-FFF2-40B4-BE49-F238E27FC236}">
                <a16:creationId xmlns:a16="http://schemas.microsoft.com/office/drawing/2014/main" id="{6CB85069-080B-1C36-33D5-9D67D6448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0613" y="186186"/>
            <a:ext cx="2844762" cy="2495632"/>
          </a:xfrm>
          <a:prstGeom prst="rect">
            <a:avLst/>
          </a:prstGeom>
          <a:noFill/>
          <a:extLst>
            <a:ext uri="{909E8E84-426E-40DD-AFC4-6F175D3DCCD1}">
              <a14:hiddenFill xmlns:a14="http://schemas.microsoft.com/office/drawing/2010/main">
                <a:solidFill>
                  <a:srgbClr val="FFFFFF"/>
                </a:solidFill>
              </a14:hiddenFill>
            </a:ext>
          </a:extLst>
        </p:spPr>
      </p:pic>
      <p:pic>
        <p:nvPicPr>
          <p:cNvPr id="4" name="Média en ligne 3" title="Pong! Le jeu vidéo branché des années 1970!">
            <a:hlinkClick r:id="" action="ppaction://media"/>
            <a:extLst>
              <a:ext uri="{FF2B5EF4-FFF2-40B4-BE49-F238E27FC236}">
                <a16:creationId xmlns:a16="http://schemas.microsoft.com/office/drawing/2014/main" id="{D6ADC725-636A-DFAB-F657-6D6FF96F4AC4}"/>
              </a:ext>
            </a:extLst>
          </p:cNvPr>
          <p:cNvPicPr>
            <a:picLocks noRot="1" noChangeAspect="1"/>
          </p:cNvPicPr>
          <p:nvPr>
            <a:videoFile r:link="rId1"/>
          </p:nvPr>
        </p:nvPicPr>
        <p:blipFill>
          <a:blip r:embed="rId4"/>
          <a:stretch>
            <a:fillRect/>
          </a:stretch>
        </p:blipFill>
        <p:spPr>
          <a:xfrm>
            <a:off x="4793823" y="2681818"/>
            <a:ext cx="7491238" cy="4232551"/>
          </a:xfrm>
          <a:prstGeom prst="rect">
            <a:avLst/>
          </a:prstGeom>
        </p:spPr>
      </p:pic>
    </p:spTree>
    <p:extLst>
      <p:ext uri="{BB962C8B-B14F-4D97-AF65-F5344CB8AC3E}">
        <p14:creationId xmlns:p14="http://schemas.microsoft.com/office/powerpoint/2010/main" val="26514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F65C5-FDA7-EB57-3DD7-295B6FF5A979}"/>
              </a:ext>
            </a:extLst>
          </p:cNvPr>
          <p:cNvSpPr>
            <a:spLocks noGrp="1"/>
          </p:cNvSpPr>
          <p:nvPr>
            <p:ph type="title"/>
          </p:nvPr>
        </p:nvSpPr>
        <p:spPr/>
        <p:txBody>
          <a:bodyPr/>
          <a:lstStyle/>
          <a:p>
            <a:pPr algn="ctr"/>
            <a:r>
              <a:rPr lang="fr-FR" dirty="0"/>
              <a:t>Les unités informatiques</a:t>
            </a:r>
          </a:p>
        </p:txBody>
      </p:sp>
      <p:sp>
        <p:nvSpPr>
          <p:cNvPr id="3" name="Espace réservé du contenu 2">
            <a:extLst>
              <a:ext uri="{FF2B5EF4-FFF2-40B4-BE49-F238E27FC236}">
                <a16:creationId xmlns:a16="http://schemas.microsoft.com/office/drawing/2014/main" id="{FED9FC7B-1F99-F058-7482-FD906F5B736B}"/>
              </a:ext>
            </a:extLst>
          </p:cNvPr>
          <p:cNvSpPr>
            <a:spLocks noGrp="1"/>
          </p:cNvSpPr>
          <p:nvPr>
            <p:ph idx="1"/>
          </p:nvPr>
        </p:nvSpPr>
        <p:spPr/>
        <p:txBody>
          <a:bodyPr>
            <a:normAutofit/>
          </a:bodyPr>
          <a:lstStyle/>
          <a:p>
            <a:r>
              <a:rPr lang="fr-FR" dirty="0">
                <a:latin typeface="Arial" panose="020B0604020202020204" pitchFamily="34" charset="0"/>
                <a:cs typeface="Arial" panose="020B0604020202020204" pitchFamily="34" charset="0"/>
              </a:rPr>
              <a:t>1 octet = 1 lettre d’un mot</a:t>
            </a:r>
          </a:p>
          <a:p>
            <a:r>
              <a:rPr lang="fr-FR" dirty="0">
                <a:latin typeface="Arial" panose="020B0604020202020204" pitchFamily="34" charset="0"/>
                <a:cs typeface="Arial" panose="020B0604020202020204" pitchFamily="34" charset="0"/>
              </a:rPr>
              <a:t>1 Ko = 1 kilo-octet </a:t>
            </a:r>
            <a:r>
              <a:rPr lang="fr-FR" b="0" i="0" dirty="0">
                <a:solidFill>
                  <a:srgbClr val="363531"/>
                </a:solidFill>
                <a:effectLst/>
                <a:latin typeface="Arial" panose="020B0604020202020204" pitchFamily="34" charset="0"/>
                <a:cs typeface="Arial" panose="020B0604020202020204" pitchFamily="34" charset="0"/>
              </a:rPr>
              <a:t>≈ 1000 lettres ≈ ½ page</a:t>
            </a:r>
          </a:p>
          <a:p>
            <a:r>
              <a:rPr lang="fr-FR" dirty="0">
                <a:solidFill>
                  <a:srgbClr val="363531"/>
                </a:solidFill>
                <a:latin typeface="Arial" panose="020B0604020202020204" pitchFamily="34" charset="0"/>
                <a:cs typeface="Arial" panose="020B0604020202020204" pitchFamily="34" charset="0"/>
              </a:rPr>
              <a:t>1 Mo = 1 méga-octet </a:t>
            </a:r>
            <a:r>
              <a:rPr lang="fr-FR" b="0" i="0" dirty="0">
                <a:solidFill>
                  <a:srgbClr val="363531"/>
                </a:solidFill>
                <a:effectLst/>
                <a:latin typeface="Arial" panose="020B0604020202020204" pitchFamily="34" charset="0"/>
                <a:cs typeface="Arial" panose="020B0604020202020204" pitchFamily="34" charset="0"/>
              </a:rPr>
              <a:t>≈ 1 000 000 lettres ≈ 1 livre</a:t>
            </a:r>
            <a:endParaRPr lang="fr-FR" dirty="0">
              <a:solidFill>
                <a:srgbClr val="363531"/>
              </a:solidFill>
              <a:latin typeface="Arial" panose="020B0604020202020204" pitchFamily="34" charset="0"/>
              <a:cs typeface="Arial" panose="020B0604020202020204" pitchFamily="34" charset="0"/>
            </a:endParaRPr>
          </a:p>
          <a:p>
            <a:r>
              <a:rPr lang="fr-FR" dirty="0">
                <a:solidFill>
                  <a:srgbClr val="363531"/>
                </a:solidFill>
                <a:latin typeface="Arial" panose="020B0604020202020204" pitchFamily="34" charset="0"/>
                <a:cs typeface="Arial" panose="020B0604020202020204" pitchFamily="34" charset="0"/>
              </a:rPr>
              <a:t>1 Go = 1 giga-octet </a:t>
            </a:r>
            <a:r>
              <a:rPr lang="fr-FR" b="0" i="0" dirty="0">
                <a:solidFill>
                  <a:srgbClr val="363531"/>
                </a:solidFill>
                <a:effectLst/>
                <a:latin typeface="Arial" panose="020B0604020202020204" pitchFamily="34" charset="0"/>
                <a:cs typeface="Arial" panose="020B0604020202020204" pitchFamily="34" charset="0"/>
              </a:rPr>
              <a:t>≈ 1 000 000 000 lettres ≈ 1 bibliothèque</a:t>
            </a:r>
            <a:endParaRPr lang="fr-FR" dirty="0">
              <a:solidFill>
                <a:srgbClr val="363531"/>
              </a:solidFill>
              <a:latin typeface="Arial" panose="020B0604020202020204" pitchFamily="34" charset="0"/>
              <a:cs typeface="Arial" panose="020B0604020202020204" pitchFamily="34" charset="0"/>
            </a:endParaRPr>
          </a:p>
          <a:p>
            <a:pPr marL="0" indent="0">
              <a:buNone/>
            </a:pPr>
            <a:endParaRPr lang="fr-FR" dirty="0">
              <a:solidFill>
                <a:srgbClr val="363531"/>
              </a:solidFill>
              <a:latin typeface="Arial" panose="020B0604020202020204" pitchFamily="34" charset="0"/>
              <a:cs typeface="Arial" panose="020B0604020202020204" pitchFamily="34" charset="0"/>
            </a:endParaRPr>
          </a:p>
          <a:p>
            <a:r>
              <a:rPr lang="fr-FR" b="0" i="0" dirty="0">
                <a:solidFill>
                  <a:srgbClr val="363531"/>
                </a:solidFill>
                <a:effectLst/>
                <a:latin typeface="Arial" panose="020B0604020202020204" pitchFamily="34" charset="0"/>
                <a:cs typeface="Arial" panose="020B0604020202020204" pitchFamily="34" charset="0"/>
              </a:rPr>
              <a:t>1 MHz = 1 000 000 opérations par seconde</a:t>
            </a:r>
          </a:p>
          <a:p>
            <a:r>
              <a:rPr lang="fr-FR" dirty="0">
                <a:solidFill>
                  <a:srgbClr val="363531"/>
                </a:solidFill>
                <a:latin typeface="Arial" panose="020B0604020202020204" pitchFamily="34" charset="0"/>
                <a:cs typeface="Arial" panose="020B0604020202020204" pitchFamily="34" charset="0"/>
              </a:rPr>
              <a:t>1 GHz = 1 000 MHz</a:t>
            </a:r>
          </a:p>
          <a:p>
            <a:endParaRPr lang="fr-FR" b="0" i="0" dirty="0">
              <a:solidFill>
                <a:srgbClr val="363531"/>
              </a:solidFill>
              <a:effectLst/>
              <a:latin typeface="Arial" panose="020B0604020202020204" pitchFamily="34" charset="0"/>
              <a:cs typeface="Arial" panose="020B0604020202020204" pitchFamily="34" charset="0"/>
            </a:endParaRPr>
          </a:p>
          <a:p>
            <a:r>
              <a:rPr lang="fr-FR" dirty="0">
                <a:solidFill>
                  <a:srgbClr val="363531"/>
                </a:solidFill>
                <a:latin typeface="Arial" panose="020B0604020202020204" pitchFamily="34" charset="0"/>
                <a:cs typeface="Arial" panose="020B0604020202020204" pitchFamily="34" charset="0"/>
              </a:rPr>
              <a:t>8 bits = 1 octet = 1 lettre traitée par opération</a:t>
            </a:r>
          </a:p>
          <a:p>
            <a:r>
              <a:rPr lang="fr-FR" b="0" i="0" dirty="0">
                <a:solidFill>
                  <a:srgbClr val="363531"/>
                </a:solidFill>
                <a:effectLst/>
                <a:latin typeface="Arial" panose="020B0604020202020204" pitchFamily="34" charset="0"/>
                <a:cs typeface="Arial" panose="020B0604020202020204" pitchFamily="34" charset="0"/>
              </a:rPr>
              <a:t>16 bits = 2 octets = 2 lettres traitées par opération</a:t>
            </a:r>
          </a:p>
          <a:p>
            <a:endParaRPr lang="fr-FR" dirty="0"/>
          </a:p>
        </p:txBody>
      </p:sp>
    </p:spTree>
    <p:extLst>
      <p:ext uri="{BB962C8B-B14F-4D97-AF65-F5344CB8AC3E}">
        <p14:creationId xmlns:p14="http://schemas.microsoft.com/office/powerpoint/2010/main" val="424050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9F600-1138-891F-EFC0-66633D62208D}"/>
              </a:ext>
            </a:extLst>
          </p:cNvPr>
          <p:cNvSpPr>
            <a:spLocks noGrp="1"/>
          </p:cNvSpPr>
          <p:nvPr>
            <p:ph type="title"/>
          </p:nvPr>
        </p:nvSpPr>
        <p:spPr>
          <a:xfrm>
            <a:off x="2968752" y="186186"/>
            <a:ext cx="7605214" cy="1293028"/>
          </a:xfrm>
        </p:spPr>
        <p:txBody>
          <a:bodyPr/>
          <a:lstStyle/>
          <a:p>
            <a:r>
              <a:rPr lang="fr-FR" dirty="0"/>
              <a:t>1977 Apple II</a:t>
            </a:r>
          </a:p>
        </p:txBody>
      </p:sp>
      <p:sp>
        <p:nvSpPr>
          <p:cNvPr id="3" name="Espace réservé du contenu 2">
            <a:extLst>
              <a:ext uri="{FF2B5EF4-FFF2-40B4-BE49-F238E27FC236}">
                <a16:creationId xmlns:a16="http://schemas.microsoft.com/office/drawing/2014/main" id="{B7C7B7A2-C131-554C-754E-869057B713D1}"/>
              </a:ext>
            </a:extLst>
          </p:cNvPr>
          <p:cNvSpPr>
            <a:spLocks noGrp="1"/>
          </p:cNvSpPr>
          <p:nvPr>
            <p:ph idx="1"/>
          </p:nvPr>
        </p:nvSpPr>
        <p:spPr>
          <a:xfrm>
            <a:off x="1" y="992221"/>
            <a:ext cx="7762671" cy="5865779"/>
          </a:xfrm>
        </p:spPr>
        <p:txBody>
          <a:bodyPr>
            <a:normAutofit/>
          </a:bodyPr>
          <a:lstStyle/>
          <a:p>
            <a:r>
              <a:rPr lang="fr-FR" dirty="0"/>
              <a:t>L'Apple II est l'un des premiers ordinateurs personnels au monde fabriqué à grande échelle</a:t>
            </a:r>
          </a:p>
          <a:p>
            <a:pPr lvl="1"/>
            <a:r>
              <a:rPr lang="fr-FR" dirty="0"/>
              <a:t>Conçu par Steve Wozniak, il commence sa carrière auprès des particuliers passionnés, mais la sortie du premier tableur, </a:t>
            </a:r>
            <a:r>
              <a:rPr lang="fr-FR" dirty="0" err="1"/>
              <a:t>VisiCalc</a:t>
            </a:r>
            <a:r>
              <a:rPr lang="fr-FR" dirty="0"/>
              <a:t> en 1979 permit son entrée dans le monde professionnel et une augmentation très importante de ses ventes, faisant la richesse subite de la société Apple</a:t>
            </a:r>
          </a:p>
          <a:p>
            <a:pPr lvl="1"/>
            <a:r>
              <a:rPr lang="fr-FR" dirty="0"/>
              <a:t>D’autres ordinateurs comme le Tandy TRS-80 et le Commodore PET virent le jour en 1977</a:t>
            </a:r>
          </a:p>
        </p:txBody>
      </p:sp>
      <p:pic>
        <p:nvPicPr>
          <p:cNvPr id="6146" name="Picture 2">
            <a:extLst>
              <a:ext uri="{FF2B5EF4-FFF2-40B4-BE49-F238E27FC236}">
                <a16:creationId xmlns:a16="http://schemas.microsoft.com/office/drawing/2014/main" id="{7D74E9E2-1F7B-5A1B-C502-D7BD88836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6574" y="0"/>
            <a:ext cx="1515426" cy="1970054"/>
          </a:xfrm>
          <a:prstGeom prst="rect">
            <a:avLst/>
          </a:prstGeom>
          <a:noFill/>
          <a:extLst>
            <a:ext uri="{909E8E84-426E-40DD-AFC4-6F175D3DCCD1}">
              <a14:hiddenFill xmlns:a14="http://schemas.microsoft.com/office/drawing/2010/main">
                <a:solidFill>
                  <a:srgbClr val="FFFFFF"/>
                </a:solidFill>
              </a14:hiddenFill>
            </a:ext>
          </a:extLst>
        </p:spPr>
      </p:pic>
      <p:pic>
        <p:nvPicPr>
          <p:cNvPr id="4" name="Média en ligne 3" title="À la découverte de l'Apple II en vidéo : l'ordinateur anti-Apple de Steve... Wozniak">
            <a:hlinkClick r:id="" action="ppaction://media"/>
            <a:extLst>
              <a:ext uri="{FF2B5EF4-FFF2-40B4-BE49-F238E27FC236}">
                <a16:creationId xmlns:a16="http://schemas.microsoft.com/office/drawing/2014/main" id="{8B3061A7-31D1-5CAB-98DA-6CB10527914B}"/>
              </a:ext>
            </a:extLst>
          </p:cNvPr>
          <p:cNvPicPr>
            <a:picLocks noRot="1" noChangeAspect="1"/>
          </p:cNvPicPr>
          <p:nvPr>
            <a:videoFile r:link="rId1"/>
          </p:nvPr>
        </p:nvPicPr>
        <p:blipFill>
          <a:blip r:embed="rId4"/>
          <a:stretch>
            <a:fillRect/>
          </a:stretch>
        </p:blipFill>
        <p:spPr>
          <a:xfrm>
            <a:off x="7601595" y="2776089"/>
            <a:ext cx="4590405" cy="2593579"/>
          </a:xfrm>
          <a:prstGeom prst="rect">
            <a:avLst/>
          </a:prstGeom>
        </p:spPr>
      </p:pic>
    </p:spTree>
    <p:extLst>
      <p:ext uri="{BB962C8B-B14F-4D97-AF65-F5344CB8AC3E}">
        <p14:creationId xmlns:p14="http://schemas.microsoft.com/office/powerpoint/2010/main" val="248158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3E42B9-2261-D239-F05E-03B799C6DF57}"/>
              </a:ext>
            </a:extLst>
          </p:cNvPr>
          <p:cNvSpPr>
            <a:spLocks noGrp="1"/>
          </p:cNvSpPr>
          <p:nvPr>
            <p:ph type="title"/>
          </p:nvPr>
        </p:nvSpPr>
        <p:spPr>
          <a:xfrm>
            <a:off x="6548336" y="131662"/>
            <a:ext cx="5368047" cy="1325563"/>
          </a:xfrm>
        </p:spPr>
        <p:txBody>
          <a:bodyPr>
            <a:normAutofit/>
          </a:bodyPr>
          <a:lstStyle/>
          <a:p>
            <a:pPr algn="ctr"/>
            <a:r>
              <a:rPr lang="fr-FR" dirty="0"/>
              <a:t>Un smartphone moderne</a:t>
            </a:r>
          </a:p>
        </p:txBody>
      </p:sp>
      <p:sp>
        <p:nvSpPr>
          <p:cNvPr id="3" name="Espace réservé du contenu 2">
            <a:extLst>
              <a:ext uri="{FF2B5EF4-FFF2-40B4-BE49-F238E27FC236}">
                <a16:creationId xmlns:a16="http://schemas.microsoft.com/office/drawing/2014/main" id="{03A585E5-E888-121F-E315-81D49C2C3071}"/>
              </a:ext>
            </a:extLst>
          </p:cNvPr>
          <p:cNvSpPr>
            <a:spLocks noGrp="1"/>
          </p:cNvSpPr>
          <p:nvPr>
            <p:ph idx="1"/>
          </p:nvPr>
        </p:nvSpPr>
        <p:spPr>
          <a:xfrm>
            <a:off x="5966147" y="1333745"/>
            <a:ext cx="6090017" cy="4351338"/>
          </a:xfrm>
        </p:spPr>
        <p:txBody>
          <a:bodyPr>
            <a:normAutofit/>
          </a:bodyPr>
          <a:lstStyle/>
          <a:p>
            <a:r>
              <a:rPr lang="fr-FR" sz="2800" dirty="0"/>
              <a:t>Vitesse : 4x3GHz en 64 bits </a:t>
            </a:r>
            <a:r>
              <a:rPr lang="fr-FR" sz="1800" dirty="0"/>
              <a:t>(x100 000)</a:t>
            </a:r>
            <a:endParaRPr lang="fr-FR" sz="2400" dirty="0"/>
          </a:p>
          <a:p>
            <a:r>
              <a:rPr lang="fr-FR" sz="2800" dirty="0"/>
              <a:t>Mémoire : 6 Go (x1.5 millions)</a:t>
            </a:r>
          </a:p>
          <a:p>
            <a:r>
              <a:rPr lang="fr-FR" sz="2800" dirty="0"/>
              <a:t>Stockage : 512 Go (x3 millions)</a:t>
            </a:r>
          </a:p>
          <a:p>
            <a:r>
              <a:rPr lang="fr-FR" sz="2800" dirty="0"/>
              <a:t>Résolution : 2532x1170 en vrai couleur (x150 millions)</a:t>
            </a:r>
          </a:p>
        </p:txBody>
      </p:sp>
      <p:pic>
        <p:nvPicPr>
          <p:cNvPr id="1028" name="Picture 4" descr="iPhone X - The iPhone Wiki">
            <a:extLst>
              <a:ext uri="{FF2B5EF4-FFF2-40B4-BE49-F238E27FC236}">
                <a16:creationId xmlns:a16="http://schemas.microsoft.com/office/drawing/2014/main" id="{F7BD4B10-5350-2E1E-3878-3F572D150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5331" y="4494178"/>
            <a:ext cx="1109060" cy="223215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B95A6C28-5BC1-1E90-EA31-23F7D152717D}"/>
              </a:ext>
            </a:extLst>
          </p:cNvPr>
          <p:cNvSpPr txBox="1">
            <a:spLocks/>
          </p:cNvSpPr>
          <p:nvPr/>
        </p:nvSpPr>
        <p:spPr>
          <a:xfrm>
            <a:off x="421532" y="131662"/>
            <a:ext cx="53680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600" dirty="0">
                <a:latin typeface="Arial" panose="020B0604020202020204" pitchFamily="34" charset="0"/>
                <a:cs typeface="Arial" panose="020B0604020202020204" pitchFamily="34" charset="0"/>
              </a:rPr>
              <a:t>Apple II</a:t>
            </a:r>
          </a:p>
        </p:txBody>
      </p:sp>
      <p:sp>
        <p:nvSpPr>
          <p:cNvPr id="5" name="Espace réservé du contenu 2">
            <a:extLst>
              <a:ext uri="{FF2B5EF4-FFF2-40B4-BE49-F238E27FC236}">
                <a16:creationId xmlns:a16="http://schemas.microsoft.com/office/drawing/2014/main" id="{80A2A0E9-FAD3-1822-F502-9C3FF255171E}"/>
              </a:ext>
            </a:extLst>
          </p:cNvPr>
          <p:cNvSpPr txBox="1">
            <a:spLocks/>
          </p:cNvSpPr>
          <p:nvPr/>
        </p:nvSpPr>
        <p:spPr>
          <a:xfrm>
            <a:off x="421532" y="1333745"/>
            <a:ext cx="53680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Arial" panose="020B0604020202020204" pitchFamily="34" charset="0"/>
                <a:cs typeface="Arial" panose="020B0604020202020204" pitchFamily="34" charset="0"/>
              </a:rPr>
              <a:t>Vitesse : 1Mz en 8 bits</a:t>
            </a:r>
          </a:p>
          <a:p>
            <a:r>
              <a:rPr lang="fr-FR" dirty="0">
                <a:latin typeface="Arial" panose="020B0604020202020204" pitchFamily="34" charset="0"/>
                <a:cs typeface="Arial" panose="020B0604020202020204" pitchFamily="34" charset="0"/>
              </a:rPr>
              <a:t>Mémoire : 4 Ko</a:t>
            </a:r>
          </a:p>
          <a:p>
            <a:r>
              <a:rPr lang="fr-FR" dirty="0">
                <a:latin typeface="Arial" panose="020B0604020202020204" pitchFamily="34" charset="0"/>
                <a:cs typeface="Arial" panose="020B0604020202020204" pitchFamily="34" charset="0"/>
              </a:rPr>
              <a:t>Stockage : 160 Ko</a:t>
            </a:r>
          </a:p>
          <a:p>
            <a:r>
              <a:rPr lang="fr-FR" dirty="0">
                <a:latin typeface="Arial" panose="020B0604020202020204" pitchFamily="34" charset="0"/>
                <a:cs typeface="Arial" panose="020B0604020202020204" pitchFamily="34" charset="0"/>
              </a:rPr>
              <a:t>Résolution : 192x280 en 6 couleurs</a:t>
            </a:r>
          </a:p>
          <a:p>
            <a:r>
              <a:rPr lang="fr-FR" dirty="0">
                <a:latin typeface="Arial" panose="020B0604020202020204" pitchFamily="34" charset="0"/>
                <a:cs typeface="Arial" panose="020B0604020202020204" pitchFamily="34" charset="0"/>
              </a:rPr>
              <a:t>Tarif : 1300$ soit 6400€ aujourd’hui</a:t>
            </a:r>
          </a:p>
        </p:txBody>
      </p:sp>
      <p:pic>
        <p:nvPicPr>
          <p:cNvPr id="7170" name="Picture 2" descr="Image dans Infobox.">
            <a:extLst>
              <a:ext uri="{FF2B5EF4-FFF2-40B4-BE49-F238E27FC236}">
                <a16:creationId xmlns:a16="http://schemas.microsoft.com/office/drawing/2014/main" id="{A658EF45-0749-8B3A-E9C2-E1B766F44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219" y="4249837"/>
            <a:ext cx="24765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6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84066D-87D4-E448-FCDB-601E253D528F}"/>
              </a:ext>
            </a:extLst>
          </p:cNvPr>
          <p:cNvSpPr>
            <a:spLocks noGrp="1"/>
          </p:cNvSpPr>
          <p:nvPr>
            <p:ph type="title"/>
          </p:nvPr>
        </p:nvSpPr>
        <p:spPr/>
        <p:txBody>
          <a:bodyPr/>
          <a:lstStyle/>
          <a:p>
            <a:r>
              <a:rPr lang="fr-FR" dirty="0"/>
              <a:t>VCS 2600</a:t>
            </a:r>
          </a:p>
        </p:txBody>
      </p:sp>
      <p:sp>
        <p:nvSpPr>
          <p:cNvPr id="3" name="Espace réservé du contenu 2">
            <a:extLst>
              <a:ext uri="{FF2B5EF4-FFF2-40B4-BE49-F238E27FC236}">
                <a16:creationId xmlns:a16="http://schemas.microsoft.com/office/drawing/2014/main" id="{32689CAD-D34B-F87A-BFBD-A4396BE49F93}"/>
              </a:ext>
            </a:extLst>
          </p:cNvPr>
          <p:cNvSpPr>
            <a:spLocks noGrp="1"/>
          </p:cNvSpPr>
          <p:nvPr>
            <p:ph idx="1"/>
          </p:nvPr>
        </p:nvSpPr>
        <p:spPr/>
        <p:txBody>
          <a:bodyPr>
            <a:normAutofit/>
          </a:bodyPr>
          <a:lstStyle/>
          <a:p>
            <a:r>
              <a:rPr lang="fr-FR" dirty="0"/>
              <a:t>L’Atari VCS 2600 est lancée en 1977</a:t>
            </a:r>
          </a:p>
          <a:p>
            <a:pPr lvl="1"/>
            <a:r>
              <a:rPr lang="fr-FR" sz="2600" dirty="0"/>
              <a:t>C’est la troisième console à cartouches, après la Channel F de Fairchild et la RCA Studio II</a:t>
            </a:r>
          </a:p>
          <a:p>
            <a:r>
              <a:rPr lang="fr-FR" dirty="0"/>
              <a:t>Le succès est historique, marquant l’avènement d’un marché de masse pour le jeu vidéo. La console rapporte beaucoup d’argent à la société Atari jusqu’en 1983 et la crise du marché du jeu vidéo aux États-Unis</a:t>
            </a:r>
          </a:p>
          <a:p>
            <a:r>
              <a:rPr lang="fr-FR" dirty="0"/>
              <a:t>La console est commercialisée en France en 1981</a:t>
            </a:r>
          </a:p>
          <a:p>
            <a:r>
              <a:rPr lang="fr-FR" dirty="0"/>
              <a:t>Ses principaux concurrents à l'époque sont la </a:t>
            </a:r>
            <a:r>
              <a:rPr lang="fr-FR" dirty="0" err="1"/>
              <a:t>Videopac</a:t>
            </a:r>
            <a:r>
              <a:rPr lang="fr-FR" dirty="0"/>
              <a:t> de Philips, l'</a:t>
            </a:r>
            <a:r>
              <a:rPr lang="fr-FR" dirty="0" err="1"/>
              <a:t>Intellivision</a:t>
            </a:r>
            <a:r>
              <a:rPr lang="fr-FR" dirty="0"/>
              <a:t> de Mattel, la </a:t>
            </a:r>
            <a:r>
              <a:rPr lang="fr-FR" dirty="0" err="1"/>
              <a:t>Vectrex</a:t>
            </a:r>
            <a:r>
              <a:rPr lang="fr-FR" dirty="0"/>
              <a:t> de MB et la </a:t>
            </a:r>
            <a:r>
              <a:rPr lang="fr-FR" dirty="0" err="1"/>
              <a:t>ColecoVision</a:t>
            </a:r>
            <a:r>
              <a:rPr lang="fr-FR" dirty="0"/>
              <a:t> de </a:t>
            </a:r>
            <a:r>
              <a:rPr lang="fr-FR" dirty="0" err="1"/>
              <a:t>Coleco</a:t>
            </a:r>
            <a:endParaRPr lang="fr-FR" dirty="0"/>
          </a:p>
          <a:p>
            <a:r>
              <a:rPr lang="fr-FR" dirty="0"/>
              <a:t>Il se vendra 25 000 Atari 2600 en France en 1986</a:t>
            </a:r>
          </a:p>
        </p:txBody>
      </p:sp>
      <p:pic>
        <p:nvPicPr>
          <p:cNvPr id="1026" name="Picture 2">
            <a:extLst>
              <a:ext uri="{FF2B5EF4-FFF2-40B4-BE49-F238E27FC236}">
                <a16:creationId xmlns:a16="http://schemas.microsoft.com/office/drawing/2014/main" id="{00004300-2797-F459-443B-A5C103D8E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2150" y="5316220"/>
            <a:ext cx="24765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de Atari">
            <a:extLst>
              <a:ext uri="{FF2B5EF4-FFF2-40B4-BE49-F238E27FC236}">
                <a16:creationId xmlns:a16="http://schemas.microsoft.com/office/drawing/2014/main" id="{3F7D80B1-D721-EB05-C4AD-029B6013F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248" y="462407"/>
            <a:ext cx="2667000" cy="61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82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986B39-E1EA-3144-DDEA-C966CF99112C}"/>
              </a:ext>
            </a:extLst>
          </p:cNvPr>
          <p:cNvSpPr>
            <a:spLocks noGrp="1"/>
          </p:cNvSpPr>
          <p:nvPr>
            <p:ph type="title"/>
          </p:nvPr>
        </p:nvSpPr>
        <p:spPr/>
        <p:txBody>
          <a:bodyPr/>
          <a:lstStyle/>
          <a:p>
            <a:r>
              <a:rPr lang="fr-FR" dirty="0"/>
              <a:t>Atari VCS 2600</a:t>
            </a:r>
          </a:p>
        </p:txBody>
      </p:sp>
      <p:sp>
        <p:nvSpPr>
          <p:cNvPr id="3" name="Espace réservé du contenu 2">
            <a:extLst>
              <a:ext uri="{FF2B5EF4-FFF2-40B4-BE49-F238E27FC236}">
                <a16:creationId xmlns:a16="http://schemas.microsoft.com/office/drawing/2014/main" id="{36658E57-7E88-BB95-17B6-E3B2207AD02C}"/>
              </a:ext>
            </a:extLst>
          </p:cNvPr>
          <p:cNvSpPr>
            <a:spLocks noGrp="1"/>
          </p:cNvSpPr>
          <p:nvPr>
            <p:ph idx="1"/>
          </p:nvPr>
        </p:nvSpPr>
        <p:spPr/>
        <p:txBody>
          <a:bodyPr/>
          <a:lstStyle/>
          <a:p>
            <a:r>
              <a:rPr lang="fr-FR" dirty="0"/>
              <a:t>Les 2 jeux les plus légendaires d’Atari sont </a:t>
            </a:r>
            <a:r>
              <a:rPr lang="fr-FR" dirty="0" err="1"/>
              <a:t>Space</a:t>
            </a:r>
            <a:r>
              <a:rPr lang="fr-FR" dirty="0"/>
              <a:t> </a:t>
            </a:r>
            <a:r>
              <a:rPr lang="fr-FR" dirty="0" err="1"/>
              <a:t>Invaders</a:t>
            </a:r>
            <a:r>
              <a:rPr lang="fr-FR" dirty="0"/>
              <a:t> et </a:t>
            </a:r>
            <a:r>
              <a:rPr lang="fr-FR" dirty="0" err="1"/>
              <a:t>Pac</a:t>
            </a:r>
            <a:r>
              <a:rPr lang="fr-FR" dirty="0"/>
              <a:t> Man</a:t>
            </a:r>
          </a:p>
        </p:txBody>
      </p:sp>
      <p:pic>
        <p:nvPicPr>
          <p:cNvPr id="2050" name="Picture 2" descr="Atari 2600 Space Invaders - YouTube">
            <a:extLst>
              <a:ext uri="{FF2B5EF4-FFF2-40B4-BE49-F238E27FC236}">
                <a16:creationId xmlns:a16="http://schemas.microsoft.com/office/drawing/2014/main" id="{2A45D446-D549-080A-0936-8EA350E9B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2244"/>
            <a:ext cx="4939262" cy="37044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pace Invaders - Atari 2600 : Référence Gaming">
            <a:extLst>
              <a:ext uri="{FF2B5EF4-FFF2-40B4-BE49-F238E27FC236}">
                <a16:creationId xmlns:a16="http://schemas.microsoft.com/office/drawing/2014/main" id="{55F30A96-B656-7230-0244-EEE91256A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8223" y="2093592"/>
            <a:ext cx="1678467" cy="23672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ameTronik - Pac-Man (Atari 2600)">
            <a:extLst>
              <a:ext uri="{FF2B5EF4-FFF2-40B4-BE49-F238E27FC236}">
                <a16:creationId xmlns:a16="http://schemas.microsoft.com/office/drawing/2014/main" id="{27AEE6FE-8C0F-45E3-A484-2FD66D8DF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7908" y="2418080"/>
            <a:ext cx="5234091" cy="364722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rix de Pac-Man sur Atari 2600 | Comparer les Prix en Loose, Complet, Neuf">
            <a:extLst>
              <a:ext uri="{FF2B5EF4-FFF2-40B4-BE49-F238E27FC236}">
                <a16:creationId xmlns:a16="http://schemas.microsoft.com/office/drawing/2014/main" id="{653AACAF-3C57-E49A-A6FD-EE72C98328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672" y="4572000"/>
            <a:ext cx="16478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079787"/>
      </p:ext>
    </p:extLst>
  </p:cSld>
  <p:clrMapOvr>
    <a:masterClrMapping/>
  </p:clrMapOvr>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806</TotalTime>
  <Words>1042</Words>
  <Application>Microsoft Office PowerPoint</Application>
  <PresentationFormat>Grand écran</PresentationFormat>
  <Paragraphs>106</Paragraphs>
  <Slides>17</Slides>
  <Notes>0</Notes>
  <HiddenSlides>0</HiddenSlides>
  <MMClips>2</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17</vt:i4>
      </vt:variant>
    </vt:vector>
  </HeadingPairs>
  <TitlesOfParts>
    <vt:vector size="20" baseType="lpstr">
      <vt:lpstr>Arial</vt:lpstr>
      <vt:lpstr>Century Gothic</vt:lpstr>
      <vt:lpstr>Traînée de condensation</vt:lpstr>
      <vt:lpstr>Présentation PowerPoint</vt:lpstr>
      <vt:lpstr>L’informatique des années 50 et 60</vt:lpstr>
      <vt:lpstr>1971</vt:lpstr>
      <vt:lpstr>1972 PONG</vt:lpstr>
      <vt:lpstr>Les unités informatiques</vt:lpstr>
      <vt:lpstr>1977 Apple II</vt:lpstr>
      <vt:lpstr>Un smartphone moderne</vt:lpstr>
      <vt:lpstr>VCS 2600</vt:lpstr>
      <vt:lpstr>Atari VCS 2600</vt:lpstr>
      <vt:lpstr>Les ordinateurs 8 bits</vt:lpstr>
      <vt:lpstr>Présentation PowerPoint</vt:lpstr>
      <vt:lpstr>Commodore 64</vt:lpstr>
      <vt:lpstr>Présentation PowerPoint</vt:lpstr>
      <vt:lpstr> ZX80</vt:lpstr>
      <vt:lpstr>Sinclair ZX Spectrum</vt:lpstr>
      <vt:lpstr>Présentation PowerPoint</vt:lpstr>
      <vt:lpstr>Un smartphone moderne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Cyril Vincent</dc:creator>
  <cp:lastModifiedBy>Cyril Vincent</cp:lastModifiedBy>
  <cp:revision>9</cp:revision>
  <dcterms:created xsi:type="dcterms:W3CDTF">2022-08-17T09:57:59Z</dcterms:created>
  <dcterms:modified xsi:type="dcterms:W3CDTF">2022-08-18T20:56:36Z</dcterms:modified>
</cp:coreProperties>
</file>