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9"/>
  </p:notesMasterIdLst>
  <p:handoutMasterIdLst>
    <p:handoutMasterId r:id="rId20"/>
  </p:handoutMasterIdLst>
  <p:sldIdLst>
    <p:sldId id="264" r:id="rId2"/>
    <p:sldId id="334" r:id="rId3"/>
    <p:sldId id="279" r:id="rId4"/>
    <p:sldId id="280" r:id="rId5"/>
    <p:sldId id="281" r:id="rId6"/>
    <p:sldId id="282" r:id="rId7"/>
    <p:sldId id="283" r:id="rId8"/>
    <p:sldId id="284" r:id="rId9"/>
    <p:sldId id="285" r:id="rId10"/>
    <p:sldId id="308" r:id="rId11"/>
    <p:sldId id="309" r:id="rId12"/>
    <p:sldId id="286" r:id="rId13"/>
    <p:sldId id="333" r:id="rId14"/>
    <p:sldId id="322" r:id="rId15"/>
    <p:sldId id="340" r:id="rId16"/>
    <p:sldId id="341" r:id="rId17"/>
    <p:sldId id="310" r:id="rId18"/>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1" d="100"/>
          <a:sy n="71" d="100"/>
        </p:scale>
        <p:origin x="48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a:t>IA</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a:t>Chapitre 1</a:t>
            </a:r>
          </a:p>
          <a:p>
            <a:pPr eaLnBrk="1" hangingPunct="1"/>
            <a:r>
              <a:rPr lang="fr-FR" altLang="fr-FR"/>
              <a:t>Introduction</a:t>
            </a:r>
            <a:endParaRPr lang="fr-FR" altLang="fr-FR" dirty="0"/>
          </a:p>
        </p:txBody>
      </p:sp>
      <p:sp>
        <p:nvSpPr>
          <p:cNvPr id="3" name="ZoneTexte 2"/>
          <p:cNvSpPr txBox="1"/>
          <p:nvPr/>
        </p:nvSpPr>
        <p:spPr>
          <a:xfrm>
            <a:off x="1382575" y="1771471"/>
            <a:ext cx="6699655" cy="1200329"/>
          </a:xfrm>
          <a:prstGeom prst="rect">
            <a:avLst/>
          </a:prstGeom>
          <a:noFill/>
        </p:spPr>
        <p:txBody>
          <a:bodyPr wrap="none" rtlCol="0">
            <a:spAutoFit/>
          </a:bodyPr>
          <a:lstStyle/>
          <a:p>
            <a:pPr algn="ctr"/>
            <a:r>
              <a:rPr lang="fr-FR" sz="3600" dirty="0"/>
              <a:t>IA et Transformation Numérique</a:t>
            </a:r>
          </a:p>
          <a:p>
            <a:pPr algn="ctr"/>
            <a:r>
              <a:rPr lang="fr-FR" sz="3600" dirty="0"/>
              <a:t>dans le Secteur Bancaire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Difficultés</a:t>
            </a:r>
          </a:p>
        </p:txBody>
      </p:sp>
      <p:sp>
        <p:nvSpPr>
          <p:cNvPr id="3" name="Espace réservé du contenu 2"/>
          <p:cNvSpPr>
            <a:spLocks noGrp="1"/>
          </p:cNvSpPr>
          <p:nvPr>
            <p:ph idx="1"/>
          </p:nvPr>
        </p:nvSpPr>
        <p:spPr/>
        <p:txBody>
          <a:bodyPr/>
          <a:lstStyle/>
          <a:p>
            <a:r>
              <a:rPr lang="fr-FR" dirty="0"/>
              <a:t>Certains problèmes sont trop complexes pour être résolus par un algorithme</a:t>
            </a:r>
          </a:p>
          <a:p>
            <a:pPr lvl="1"/>
            <a:r>
              <a:rPr lang="fr-FR" dirty="0"/>
              <a:t>Comment reconnaitre un visage ?</a:t>
            </a:r>
          </a:p>
          <a:p>
            <a:pPr lvl="1"/>
            <a:r>
              <a:rPr lang="fr-FR" dirty="0"/>
              <a:t>Comment conduire une voiture ?</a:t>
            </a:r>
          </a:p>
          <a:p>
            <a:pPr lvl="1"/>
            <a:r>
              <a:rPr lang="fr-FR" dirty="0"/>
              <a:t>Est-ce la même personne ?</a:t>
            </a:r>
          </a:p>
          <a:p>
            <a:pPr lvl="1"/>
            <a:endParaRPr lang="fr-FR" dirty="0"/>
          </a:p>
          <a:p>
            <a:pPr lvl="1"/>
            <a:r>
              <a:rPr lang="fr-FR" dirty="0"/>
              <a:t>Les mesures anthropométriques ne suffisent pas</a:t>
            </a:r>
          </a:p>
        </p:txBody>
      </p:sp>
      <p:pic>
        <p:nvPicPr>
          <p:cNvPr id="1026" name="Picture 2" descr="RÃ©sultat de recherche d'images pour &quot;ia reconnaissance visage katy perry&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7259" y="1823841"/>
            <a:ext cx="3584552" cy="23897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Ã©sultat de recherche d'images pour &quot;deep learning  visage katy perry&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52" y="1851480"/>
            <a:ext cx="1821722" cy="2362063"/>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4"/>
          <a:stretch>
            <a:fillRect/>
          </a:stretch>
        </p:blipFill>
        <p:spPr>
          <a:xfrm>
            <a:off x="2339752" y="4529861"/>
            <a:ext cx="3751511" cy="2298271"/>
          </a:xfrm>
          <a:prstGeom prst="rect">
            <a:avLst/>
          </a:prstGeom>
        </p:spPr>
      </p:pic>
    </p:spTree>
    <p:extLst>
      <p:ext uri="{BB962C8B-B14F-4D97-AF65-F5344CB8AC3E}">
        <p14:creationId xmlns:p14="http://schemas.microsoft.com/office/powerpoint/2010/main" val="3995539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026" name="Picture 2" descr="RÃ©sultat de recherche d'images pour &quot;voiture autonom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672"/>
            <a:ext cx="9230645" cy="5733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982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L'intelligence artificielle</a:t>
            </a:r>
          </a:p>
        </p:txBody>
      </p:sp>
      <p:sp>
        <p:nvSpPr>
          <p:cNvPr id="3" name="Espace réservé du contenu 2"/>
          <p:cNvSpPr>
            <a:spLocks noGrp="1"/>
          </p:cNvSpPr>
          <p:nvPr>
            <p:ph idx="1"/>
          </p:nvPr>
        </p:nvSpPr>
        <p:spPr>
          <a:xfrm>
            <a:off x="179513" y="1412776"/>
            <a:ext cx="4392488" cy="5040560"/>
          </a:xfrm>
        </p:spPr>
        <p:txBody>
          <a:bodyPr/>
          <a:lstStyle/>
          <a:p>
            <a:r>
              <a:rPr lang="fr-FR" dirty="0"/>
              <a:t>l'IA est l'ensemble des théories et des techniques mises en œuvre en vue de réaliser des machines capables de simuler l'intelligence </a:t>
            </a:r>
          </a:p>
        </p:txBody>
      </p:sp>
      <p:pic>
        <p:nvPicPr>
          <p:cNvPr id="3074" name="Picture 2" descr="Image associÃ©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412776"/>
            <a:ext cx="5238750" cy="3924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201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3CA38B-3BB0-4629-BF22-7D4D4C6D2943}"/>
              </a:ext>
            </a:extLst>
          </p:cNvPr>
          <p:cNvSpPr>
            <a:spLocks noGrp="1"/>
          </p:cNvSpPr>
          <p:nvPr>
            <p:ph type="title"/>
          </p:nvPr>
        </p:nvSpPr>
        <p:spPr/>
        <p:txBody>
          <a:bodyPr/>
          <a:lstStyle/>
          <a:p>
            <a:r>
              <a:rPr lang="fr-FR" dirty="0"/>
              <a:t>Les enjeux 1/3</a:t>
            </a:r>
          </a:p>
        </p:txBody>
      </p:sp>
      <p:sp>
        <p:nvSpPr>
          <p:cNvPr id="7" name="Espace réservé du contenu 2">
            <a:extLst>
              <a:ext uri="{FF2B5EF4-FFF2-40B4-BE49-F238E27FC236}">
                <a16:creationId xmlns:a16="http://schemas.microsoft.com/office/drawing/2014/main" id="{62CAC85E-A812-47F9-A7C5-91F75568AA15}"/>
              </a:ext>
            </a:extLst>
          </p:cNvPr>
          <p:cNvSpPr txBox="1">
            <a:spLocks/>
          </p:cNvSpPr>
          <p:nvPr/>
        </p:nvSpPr>
        <p:spPr>
          <a:xfrm>
            <a:off x="628650" y="2226469"/>
            <a:ext cx="7886700" cy="32635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100" b="1" dirty="0">
                <a:solidFill>
                  <a:srgbClr val="111111"/>
                </a:solidFill>
                <a:latin typeface="Arial" panose="020B0604020202020204" pitchFamily="34" charset="0"/>
              </a:rPr>
              <a:t>Constituer et donner accès à de très grands jeux de données de qualité</a:t>
            </a:r>
          </a:p>
          <a:p>
            <a:pPr lvl="1"/>
            <a:r>
              <a:rPr lang="fr-FR" sz="1800" dirty="0"/>
              <a:t>le principal facteur limitant à l’heure actuelle n’est pas la technologie mais l’accès à des données de qualité.</a:t>
            </a:r>
          </a:p>
          <a:p>
            <a:pPr lvl="1"/>
            <a:r>
              <a:rPr lang="fr-FR" sz="1800" dirty="0"/>
              <a:t>L’accès à des données massives, corrélées, complètes, qualifiées, historisées, est une clé technologique majeure de mise au point de technologies d’intelligence artificielle aujourd’hui</a:t>
            </a:r>
          </a:p>
        </p:txBody>
      </p:sp>
    </p:spTree>
    <p:extLst>
      <p:ext uri="{BB962C8B-B14F-4D97-AF65-F5344CB8AC3E}">
        <p14:creationId xmlns:p14="http://schemas.microsoft.com/office/powerpoint/2010/main" val="3326188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nouvelles sources de données</a:t>
            </a:r>
          </a:p>
        </p:txBody>
      </p:sp>
      <p:sp>
        <p:nvSpPr>
          <p:cNvPr id="3" name="Espace réservé du contenu 2"/>
          <p:cNvSpPr>
            <a:spLocks noGrp="1"/>
          </p:cNvSpPr>
          <p:nvPr>
            <p:ph idx="1"/>
          </p:nvPr>
        </p:nvSpPr>
        <p:spPr/>
        <p:txBody>
          <a:bodyPr/>
          <a:lstStyle/>
          <a:p>
            <a:endParaRPr lang="fr-FR" dirty="0"/>
          </a:p>
        </p:txBody>
      </p:sp>
      <p:pic>
        <p:nvPicPr>
          <p:cNvPr id="1026" name="Picture 2" descr="Nouvelles sources de données Big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9682" y="2186862"/>
            <a:ext cx="5837663" cy="3269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66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3CA38B-3BB0-4629-BF22-7D4D4C6D2943}"/>
              </a:ext>
            </a:extLst>
          </p:cNvPr>
          <p:cNvSpPr>
            <a:spLocks noGrp="1"/>
          </p:cNvSpPr>
          <p:nvPr>
            <p:ph type="title"/>
          </p:nvPr>
        </p:nvSpPr>
        <p:spPr/>
        <p:txBody>
          <a:bodyPr/>
          <a:lstStyle/>
          <a:p>
            <a:r>
              <a:rPr lang="fr-FR" dirty="0"/>
              <a:t>Les enjeux 2/3</a:t>
            </a:r>
          </a:p>
        </p:txBody>
      </p:sp>
      <p:sp>
        <p:nvSpPr>
          <p:cNvPr id="7" name="Espace réservé du contenu 2">
            <a:extLst>
              <a:ext uri="{FF2B5EF4-FFF2-40B4-BE49-F238E27FC236}">
                <a16:creationId xmlns:a16="http://schemas.microsoft.com/office/drawing/2014/main" id="{62CAC85E-A812-47F9-A7C5-91F75568AA15}"/>
              </a:ext>
            </a:extLst>
          </p:cNvPr>
          <p:cNvSpPr txBox="1">
            <a:spLocks/>
          </p:cNvSpPr>
          <p:nvPr/>
        </p:nvSpPr>
        <p:spPr>
          <a:xfrm>
            <a:off x="628650" y="2226469"/>
            <a:ext cx="7886700" cy="32635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100" b="1" dirty="0">
                <a:solidFill>
                  <a:srgbClr val="111111"/>
                </a:solidFill>
                <a:latin typeface="Arial" panose="020B0604020202020204" pitchFamily="34" charset="0"/>
              </a:rPr>
              <a:t>Embaucher, capitaliser et former</a:t>
            </a:r>
          </a:p>
          <a:p>
            <a:r>
              <a:rPr lang="fr-FR" sz="2100" dirty="0">
                <a:solidFill>
                  <a:srgbClr val="111111"/>
                </a:solidFill>
                <a:latin typeface="Arial" panose="020B0604020202020204" pitchFamily="34" charset="0"/>
              </a:rPr>
              <a:t>Créer des équipes autonomes</a:t>
            </a:r>
          </a:p>
          <a:p>
            <a:r>
              <a:rPr lang="en-US" sz="2100" dirty="0"/>
              <a:t>Data Scientist (n.): Person who is better at statistics than any software engineer and better at software engineering than any statistician</a:t>
            </a:r>
            <a:endParaRPr lang="fr-FR" sz="2100" dirty="0"/>
          </a:p>
          <a:p>
            <a:endParaRPr lang="fr-FR" sz="2100" b="1" dirty="0">
              <a:solidFill>
                <a:srgbClr val="111111"/>
              </a:solidFill>
              <a:latin typeface="Arial" panose="020B0604020202020204" pitchFamily="34" charset="0"/>
            </a:endParaRPr>
          </a:p>
        </p:txBody>
      </p:sp>
      <p:pic>
        <p:nvPicPr>
          <p:cNvPr id="4" name="Picture 2" descr="https://upload.wikimedia.org/wikipedia/commons/4/44/DataScienceDisciplines.png">
            <a:extLst>
              <a:ext uri="{FF2B5EF4-FFF2-40B4-BE49-F238E27FC236}">
                <a16:creationId xmlns:a16="http://schemas.microsoft.com/office/drawing/2014/main" id="{55A7E1B0-1946-4E1F-92C7-9D63F94A7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4753" y="3667033"/>
            <a:ext cx="3184055" cy="2388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774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3CA38B-3BB0-4629-BF22-7D4D4C6D2943}"/>
              </a:ext>
            </a:extLst>
          </p:cNvPr>
          <p:cNvSpPr>
            <a:spLocks noGrp="1"/>
          </p:cNvSpPr>
          <p:nvPr>
            <p:ph type="title"/>
          </p:nvPr>
        </p:nvSpPr>
        <p:spPr/>
        <p:txBody>
          <a:bodyPr/>
          <a:lstStyle/>
          <a:p>
            <a:r>
              <a:rPr lang="fr-FR" dirty="0"/>
              <a:t>Les enjeux 3/3</a:t>
            </a:r>
          </a:p>
        </p:txBody>
      </p:sp>
      <p:sp>
        <p:nvSpPr>
          <p:cNvPr id="7" name="Espace réservé du contenu 2">
            <a:extLst>
              <a:ext uri="{FF2B5EF4-FFF2-40B4-BE49-F238E27FC236}">
                <a16:creationId xmlns:a16="http://schemas.microsoft.com/office/drawing/2014/main" id="{62CAC85E-A812-47F9-A7C5-91F75568AA15}"/>
              </a:ext>
            </a:extLst>
          </p:cNvPr>
          <p:cNvSpPr txBox="1">
            <a:spLocks/>
          </p:cNvSpPr>
          <p:nvPr/>
        </p:nvSpPr>
        <p:spPr>
          <a:xfrm>
            <a:off x="628650" y="2226469"/>
            <a:ext cx="7886700" cy="32635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100" b="1" dirty="0">
                <a:solidFill>
                  <a:srgbClr val="111111"/>
                </a:solidFill>
                <a:latin typeface="Arial" panose="020B0604020202020204" pitchFamily="34" charset="0"/>
              </a:rPr>
              <a:t>Mettre en pratique et industrialiser</a:t>
            </a:r>
          </a:p>
        </p:txBody>
      </p:sp>
    </p:spTree>
    <p:extLst>
      <p:ext uri="{BB962C8B-B14F-4D97-AF65-F5344CB8AC3E}">
        <p14:creationId xmlns:p14="http://schemas.microsoft.com/office/powerpoint/2010/main" val="2372488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endParaRPr lang="fr-FR" dirty="0"/>
          </a:p>
        </p:txBody>
      </p:sp>
      <p:pic>
        <p:nvPicPr>
          <p:cNvPr id="3074" name="Picture 2" descr="https://cdn.technologyreview.com/i/images/Face%20detection.png?sw=6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209"/>
            <a:ext cx="9252520" cy="518141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Ã©sultat de recherche d'images pour &quot;deep learning face recognition&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5999" y="5073942"/>
            <a:ext cx="5280521" cy="1760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161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3579DF-66D0-4E22-BB39-CB7A8E021BB1}"/>
              </a:ext>
            </a:extLst>
          </p:cNvPr>
          <p:cNvSpPr>
            <a:spLocks noGrp="1"/>
          </p:cNvSpPr>
          <p:nvPr>
            <p:ph type="title"/>
          </p:nvPr>
        </p:nvSpPr>
        <p:spPr/>
        <p:txBody>
          <a:bodyPr/>
          <a:lstStyle/>
          <a:p>
            <a:endParaRPr lang="fr-FR"/>
          </a:p>
        </p:txBody>
      </p:sp>
      <p:pic>
        <p:nvPicPr>
          <p:cNvPr id="4" name="Picture 6" descr="Le rapport Villani sur l'intelligence artificielle est attendu pour janvier">
            <a:extLst>
              <a:ext uri="{FF2B5EF4-FFF2-40B4-BE49-F238E27FC236}">
                <a16:creationId xmlns:a16="http://schemas.microsoft.com/office/drawing/2014/main" id="{D868BDFA-9D78-4025-96A8-732E051C3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7250"/>
            <a:ext cx="9144000" cy="5177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459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026" name="Picture 2" descr="Image associÃ©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616" y="0"/>
            <a:ext cx="7215842" cy="6785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559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Wikipedia</a:t>
            </a:r>
            <a:endParaRPr lang="fr-FR" dirty="0"/>
          </a:p>
        </p:txBody>
      </p:sp>
      <p:sp>
        <p:nvSpPr>
          <p:cNvPr id="3" name="Espace réservé du contenu 2"/>
          <p:cNvSpPr>
            <a:spLocks noGrp="1"/>
          </p:cNvSpPr>
          <p:nvPr>
            <p:ph idx="1"/>
          </p:nvPr>
        </p:nvSpPr>
        <p:spPr/>
        <p:txBody>
          <a:bodyPr/>
          <a:lstStyle/>
          <a:p>
            <a:r>
              <a:rPr lang="fr-FR" dirty="0"/>
              <a:t>La science des données est l'extraction de connaissance d'ensembles de données</a:t>
            </a:r>
          </a:p>
          <a:p>
            <a:r>
              <a:rPr lang="fr-FR" dirty="0"/>
              <a:t>Elle emploie des techniques et des théories tirées de plusieurs autres domaines plus larges :</a:t>
            </a:r>
          </a:p>
          <a:p>
            <a:pPr lvl="1"/>
            <a:r>
              <a:rPr lang="fr-FR" dirty="0"/>
              <a:t>des mathématiques, la statistique principalement, la théorie de l'information et la technologie de l'information, notamment le traitement de signal, des modèles probabilistes, l'apprentissage automatique, l'apprentissage statistique, la programmation informatique, l'ingénierie de données, la reconnaissance de formes et l'apprentissage, la visualisation, l'analytique prophétique, la modélisation d'incertitude, le stockage de données, …</a:t>
            </a:r>
          </a:p>
        </p:txBody>
      </p:sp>
    </p:spTree>
    <p:extLst>
      <p:ext uri="{BB962C8B-B14F-4D97-AF65-F5344CB8AC3E}">
        <p14:creationId xmlns:p14="http://schemas.microsoft.com/office/powerpoint/2010/main" val="1773936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Data Science</a:t>
            </a:r>
          </a:p>
        </p:txBody>
      </p:sp>
      <p:pic>
        <p:nvPicPr>
          <p:cNvPr id="1026" name="Picture 2" descr="https://upload.wikimedia.org/wikipedia/commons/4/44/DataScienceDisciplin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2267" y="1412875"/>
            <a:ext cx="6720417" cy="5040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90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Data Science</a:t>
            </a:r>
          </a:p>
        </p:txBody>
      </p:sp>
      <p:sp>
        <p:nvSpPr>
          <p:cNvPr id="3" name="Espace réservé du contenu 2"/>
          <p:cNvSpPr>
            <a:spLocks noGrp="1"/>
          </p:cNvSpPr>
          <p:nvPr>
            <p:ph idx="1"/>
          </p:nvPr>
        </p:nvSpPr>
        <p:spPr/>
        <p:txBody>
          <a:bodyPr/>
          <a:lstStyle/>
          <a:p>
            <a:r>
              <a:rPr lang="fr-FR" dirty="0"/>
              <a:t>S’appuie sur plusieurs technologies</a:t>
            </a:r>
          </a:p>
          <a:p>
            <a:r>
              <a:rPr lang="fr-FR" dirty="0"/>
              <a:t>Développement</a:t>
            </a:r>
          </a:p>
          <a:p>
            <a:pPr lvl="1"/>
            <a:r>
              <a:rPr lang="fr-FR" dirty="0"/>
              <a:t>Python, R</a:t>
            </a:r>
          </a:p>
          <a:p>
            <a:r>
              <a:rPr lang="fr-FR" dirty="0"/>
              <a:t>Stockage</a:t>
            </a:r>
          </a:p>
          <a:p>
            <a:pPr lvl="1"/>
            <a:r>
              <a:rPr lang="fr-FR" dirty="0"/>
              <a:t>File, Base de données, </a:t>
            </a:r>
            <a:r>
              <a:rPr lang="fr-FR" dirty="0" err="1"/>
              <a:t>Big</a:t>
            </a:r>
            <a:r>
              <a:rPr lang="fr-FR" dirty="0"/>
              <a:t> Data</a:t>
            </a:r>
          </a:p>
          <a:p>
            <a:r>
              <a:rPr lang="fr-FR" dirty="0"/>
              <a:t>Math</a:t>
            </a:r>
          </a:p>
          <a:p>
            <a:pPr lvl="1"/>
            <a:r>
              <a:rPr lang="fr-FR" dirty="0"/>
              <a:t>Régression, </a:t>
            </a:r>
            <a:r>
              <a:rPr lang="fr-FR" dirty="0" err="1"/>
              <a:t>Stats</a:t>
            </a:r>
            <a:r>
              <a:rPr lang="fr-FR" dirty="0"/>
              <a:t>, Algèbre linéaire</a:t>
            </a:r>
          </a:p>
          <a:p>
            <a:r>
              <a:rPr lang="fr-FR" dirty="0"/>
              <a:t>IA</a:t>
            </a:r>
          </a:p>
          <a:p>
            <a:pPr lvl="1"/>
            <a:r>
              <a:rPr lang="fr-FR" dirty="0"/>
              <a:t>Réseaux neuronaux</a:t>
            </a:r>
          </a:p>
        </p:txBody>
      </p:sp>
    </p:spTree>
    <p:extLst>
      <p:ext uri="{BB962C8B-B14F-4D97-AF65-F5344CB8AC3E}">
        <p14:creationId xmlns:p14="http://schemas.microsoft.com/office/powerpoint/2010/main" val="3961684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Ã©sultat de recherche d'images pour &quot;nuage de mot langages informatique&quo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764704"/>
            <a:ext cx="8762692" cy="5296979"/>
          </a:xfrm>
          <a:prstGeom prst="rect">
            <a:avLst/>
          </a:prstGeom>
          <a:noFill/>
          <a:extLst>
            <a:ext uri="{909E8E84-426E-40DD-AFC4-6F175D3DCCD1}">
              <a14:hiddenFill xmlns:a14="http://schemas.microsoft.com/office/drawing/2010/main">
                <a:solidFill>
                  <a:srgbClr val="FFFFFF"/>
                </a:solidFill>
              </a14:hiddenFill>
            </a:ext>
          </a:extLst>
        </p:spPr>
      </p:pic>
      <p:sp>
        <p:nvSpPr>
          <p:cNvPr id="4" name="Titre 3"/>
          <p:cNvSpPr>
            <a:spLocks noGrp="1"/>
          </p:cNvSpPr>
          <p:nvPr>
            <p:ph type="title"/>
          </p:nvPr>
        </p:nvSpPr>
        <p:spPr/>
        <p:txBody>
          <a:bodyPr/>
          <a:lstStyle/>
          <a:p>
            <a:endParaRPr lang="fr-FR"/>
          </a:p>
        </p:txBody>
      </p:sp>
    </p:spTree>
    <p:extLst>
      <p:ext uri="{BB962C8B-B14F-4D97-AF65-F5344CB8AC3E}">
        <p14:creationId xmlns:p14="http://schemas.microsoft.com/office/powerpoint/2010/main" val="190864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langages</a:t>
            </a:r>
          </a:p>
        </p:txBody>
      </p:sp>
      <p:sp>
        <p:nvSpPr>
          <p:cNvPr id="3" name="Espace réservé du contenu 2"/>
          <p:cNvSpPr>
            <a:spLocks noGrp="1"/>
          </p:cNvSpPr>
          <p:nvPr>
            <p:ph idx="1"/>
          </p:nvPr>
        </p:nvSpPr>
        <p:spPr/>
        <p:txBody>
          <a:bodyPr/>
          <a:lstStyle/>
          <a:p>
            <a:r>
              <a:rPr lang="fr-FR" dirty="0"/>
              <a:t>Les "nouveaux"</a:t>
            </a:r>
          </a:p>
          <a:p>
            <a:pPr lvl="1"/>
            <a:r>
              <a:rPr lang="fr-FR" dirty="0"/>
              <a:t>Python, R, Scala, </a:t>
            </a:r>
            <a:r>
              <a:rPr lang="fr-FR" dirty="0" err="1"/>
              <a:t>Kotlin</a:t>
            </a:r>
            <a:r>
              <a:rPr lang="fr-FR" dirty="0"/>
              <a:t>, …</a:t>
            </a:r>
          </a:p>
          <a:p>
            <a:r>
              <a:rPr lang="fr-FR" dirty="0"/>
              <a:t>Les "anciens"</a:t>
            </a:r>
          </a:p>
          <a:p>
            <a:pPr lvl="1"/>
            <a:r>
              <a:rPr lang="fr-FR" dirty="0"/>
              <a:t>Java, C#</a:t>
            </a:r>
          </a:p>
        </p:txBody>
      </p:sp>
    </p:spTree>
    <p:extLst>
      <p:ext uri="{BB962C8B-B14F-4D97-AF65-F5344CB8AC3E}">
        <p14:creationId xmlns:p14="http://schemas.microsoft.com/office/powerpoint/2010/main" val="3006852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Data </a:t>
            </a:r>
            <a:r>
              <a:rPr lang="fr-FR" dirty="0" err="1"/>
              <a:t>Scientist</a:t>
            </a:r>
            <a:endParaRPr lang="fr-FR" dirty="0"/>
          </a:p>
        </p:txBody>
      </p:sp>
      <p:sp>
        <p:nvSpPr>
          <p:cNvPr id="3" name="Espace réservé du contenu 2"/>
          <p:cNvSpPr>
            <a:spLocks noGrp="1"/>
          </p:cNvSpPr>
          <p:nvPr>
            <p:ph idx="1"/>
          </p:nvPr>
        </p:nvSpPr>
        <p:spPr/>
        <p:txBody>
          <a:bodyPr/>
          <a:lstStyle/>
          <a:p>
            <a:r>
              <a:rPr lang="fr-FR" dirty="0"/>
              <a:t>Le premier objectif du data </a:t>
            </a:r>
            <a:r>
              <a:rPr lang="fr-FR" dirty="0" err="1"/>
              <a:t>scientist</a:t>
            </a:r>
            <a:r>
              <a:rPr lang="fr-FR" dirty="0"/>
              <a:t> est de produire des méthodes (automatisées, autant que possible) de tri et d'analyse de données de masse et de sources plus ou moins complexes ou disjointes de données, afin d'en extraire des informations utiles ou potentiellement utiles</a:t>
            </a:r>
          </a:p>
          <a:p>
            <a:r>
              <a:rPr lang="fr-FR" dirty="0"/>
              <a:t>Terme inventé en 2001 par William Cleveland</a:t>
            </a:r>
          </a:p>
          <a:p>
            <a:r>
              <a:rPr lang="en-US" dirty="0"/>
              <a:t>Data Scientist (n.): Person who is better at statistics than any software engineer and better at software engineering than any statistician</a:t>
            </a:r>
            <a:endParaRPr lang="fr-FR" dirty="0"/>
          </a:p>
          <a:p>
            <a:endParaRPr lang="fr-FR" dirty="0"/>
          </a:p>
        </p:txBody>
      </p:sp>
    </p:spTree>
    <p:extLst>
      <p:ext uri="{BB962C8B-B14F-4D97-AF65-F5344CB8AC3E}">
        <p14:creationId xmlns:p14="http://schemas.microsoft.com/office/powerpoint/2010/main" val="2049857567"/>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3248</TotalTime>
  <Words>402</Words>
  <Application>Microsoft Office PowerPoint</Application>
  <PresentationFormat>Affichage à l'écran (4:3)</PresentationFormat>
  <Paragraphs>48</Paragraphs>
  <Slides>17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17</vt:i4>
      </vt:variant>
    </vt:vector>
  </HeadingPairs>
  <TitlesOfParts>
    <vt:vector size="21" baseType="lpstr">
      <vt:lpstr>Arial</vt:lpstr>
      <vt:lpstr>Monotype Sorts</vt:lpstr>
      <vt:lpstr>Times New Roman</vt:lpstr>
      <vt:lpstr>cvc</vt:lpstr>
      <vt:lpstr>Présentation PowerPoint</vt:lpstr>
      <vt:lpstr>Présentation PowerPoint</vt:lpstr>
      <vt:lpstr>Présentation PowerPoint</vt:lpstr>
      <vt:lpstr>Wikipedia</vt:lpstr>
      <vt:lpstr>Data Science</vt:lpstr>
      <vt:lpstr>Data Science</vt:lpstr>
      <vt:lpstr>Présentation PowerPoint</vt:lpstr>
      <vt:lpstr>Les langages</vt:lpstr>
      <vt:lpstr>Data Scientist</vt:lpstr>
      <vt:lpstr>Difficultés</vt:lpstr>
      <vt:lpstr>Présentation PowerPoint</vt:lpstr>
      <vt:lpstr>L'intelligence artificielle</vt:lpstr>
      <vt:lpstr>Les enjeux 1/3</vt:lpstr>
      <vt:lpstr>Les nouvelles sources de données</vt:lpstr>
      <vt:lpstr>Les enjeux 2/3</vt:lpstr>
      <vt:lpstr>Les enjeux 3/3</vt:lpstr>
      <vt:lpstr>Présentation PowerPoint</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233</cp:revision>
  <dcterms:created xsi:type="dcterms:W3CDTF">2000-04-10T19:33:12Z</dcterms:created>
  <dcterms:modified xsi:type="dcterms:W3CDTF">2023-12-13T12:29:55Z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