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4" r:id="rId2"/>
    <p:sldId id="342" r:id="rId3"/>
    <p:sldId id="343" r:id="rId4"/>
    <p:sldId id="344" r:id="rId5"/>
    <p:sldId id="347" r:id="rId6"/>
    <p:sldId id="345" r:id="rId7"/>
    <p:sldId id="346" r:id="rId8"/>
    <p:sldId id="352" r:id="rId9"/>
    <p:sldId id="348" r:id="rId10"/>
    <p:sldId id="349" r:id="rId11"/>
    <p:sldId id="353" r:id="rId12"/>
    <p:sldId id="350" r:id="rId13"/>
    <p:sldId id="351" r:id="rId14"/>
    <p:sldId id="356" r:id="rId15"/>
    <p:sldId id="354" r:id="rId16"/>
    <p:sldId id="355" r:id="rId17"/>
    <p:sldId id="357" r:id="rId18"/>
    <p:sldId id="358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930" y="-1428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IA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</a:t>
            </a:r>
          </a:p>
          <a:p>
            <a:pPr eaLnBrk="1" hangingPunct="1"/>
            <a:r>
              <a:rPr lang="fr-FR" altLang="fr-FR" dirty="0"/>
              <a:t>Historique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382575" y="1771471"/>
            <a:ext cx="6699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IA et Transformation Numérique</a:t>
            </a:r>
          </a:p>
          <a:p>
            <a:pPr algn="ctr"/>
            <a:r>
              <a:rPr lang="fr-FR" sz="3600" dirty="0"/>
              <a:t>dans le Secteur Bancaire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CB0ED-65D4-39F2-E45C-052E7E6D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VGG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3E91A1-3C30-33B8-2455-1F49484FE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2014</a:t>
            </a:r>
          </a:p>
          <a:p>
            <a:r>
              <a:rPr lang="fr-FR" dirty="0"/>
              <a:t>VGG16 par Oxford</a:t>
            </a:r>
          </a:p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réseau très profond</a:t>
            </a:r>
          </a:p>
          <a:p>
            <a:r>
              <a:rPr lang="fr-FR" dirty="0"/>
              <a:t>Résout le problème </a:t>
            </a:r>
            <a:r>
              <a:rPr lang="fr-FR" dirty="0" err="1"/>
              <a:t>ImageNet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FF34E1C-52C7-20FD-AA8F-B6727372D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45111"/>
            <a:ext cx="58483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79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CAAE6-C6C5-D465-3A8E-9683C2AA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FEE219-CE8D-2567-752B-A218BA28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industrielle des réseaux profonds</a:t>
            </a:r>
          </a:p>
          <a:p>
            <a:r>
              <a:rPr lang="fr-FR" dirty="0"/>
              <a:t>Pari de Tesla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F3C9CA-2783-2588-121F-0078EF735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64904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9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D93AE-A5EA-CF64-7194-4AF7463A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RNN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A0C432-CCE1-F1F6-5235-BE16929E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2015</a:t>
            </a:r>
          </a:p>
          <a:p>
            <a:r>
              <a:rPr lang="fr-FR" dirty="0"/>
              <a:t>Invention des réseaux récurrents</a:t>
            </a:r>
          </a:p>
          <a:p>
            <a:r>
              <a:rPr lang="fr-FR" dirty="0"/>
              <a:t>Google</a:t>
            </a:r>
          </a:p>
          <a:p>
            <a:r>
              <a:rPr lang="fr-FR" dirty="0" err="1"/>
              <a:t>ResNet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935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13A96-8EAA-B9B7-4531-18277295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PyTorch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8C799A-C0BC-D394-ECF5-A31A72310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2016</a:t>
            </a:r>
          </a:p>
          <a:p>
            <a:r>
              <a:rPr lang="fr-FR" dirty="0"/>
              <a:t>Facebook </a:t>
            </a:r>
            <a:r>
              <a:rPr lang="fr-FR" dirty="0" err="1"/>
              <a:t>PyTorch</a:t>
            </a:r>
            <a:endParaRPr lang="fr-FR" dirty="0"/>
          </a:p>
          <a:p>
            <a:r>
              <a:rPr lang="fr-FR" dirty="0"/>
              <a:t>Premier </a:t>
            </a:r>
            <a:r>
              <a:rPr lang="fr-FR" dirty="0" err="1"/>
              <a:t>framework</a:t>
            </a:r>
            <a:r>
              <a:rPr lang="fr-FR" dirty="0"/>
              <a:t> de Deep Learning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F78859-9FCF-D6DB-9288-0B7213020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33056"/>
            <a:ext cx="2875756" cy="71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8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E2F2-5441-BE0A-1D7E-B769C080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AlphaGo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0F41E3-D883-D743-C8BE-506BECAC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2016</a:t>
            </a:r>
          </a:p>
          <a:p>
            <a:r>
              <a:rPr lang="fr-FR" dirty="0"/>
              <a:t>Google</a:t>
            </a:r>
          </a:p>
          <a:p>
            <a:pPr lvl="1"/>
            <a:r>
              <a:rPr lang="fr-FR" dirty="0"/>
              <a:t>Va donner </a:t>
            </a:r>
            <a:r>
              <a:rPr lang="fr-FR" dirty="0" err="1"/>
              <a:t>Tensorflow</a:t>
            </a:r>
            <a:endParaRPr lang="fr-FR" dirty="0"/>
          </a:p>
          <a:p>
            <a:pPr lvl="1"/>
            <a:r>
              <a:rPr lang="fr-FR" dirty="0"/>
              <a:t>Bat Lee </a:t>
            </a:r>
            <a:r>
              <a:rPr lang="fr-FR" dirty="0" err="1"/>
              <a:t>Sedol</a:t>
            </a:r>
            <a:r>
              <a:rPr lang="fr-FR" dirty="0"/>
              <a:t> au jeu de Go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9954A02-CB08-7A37-DBD0-7126861C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96539"/>
            <a:ext cx="5148064" cy="134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29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E9AE9-80F0-1F2C-FCB3-B433C06E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61EEEE-245E-34C7-F82C-0AB2EF37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2015 en beta, 2017 en release</a:t>
            </a:r>
          </a:p>
          <a:p>
            <a:r>
              <a:rPr lang="fr-FR" dirty="0"/>
              <a:t>Google </a:t>
            </a:r>
            <a:r>
              <a:rPr lang="fr-FR" dirty="0" err="1"/>
              <a:t>TensorFlow</a:t>
            </a:r>
            <a:endParaRPr lang="fr-FR" dirty="0"/>
          </a:p>
          <a:p>
            <a:r>
              <a:rPr lang="fr-FR" dirty="0"/>
              <a:t>Utilisation des GPU</a:t>
            </a:r>
          </a:p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 au monde</a:t>
            </a:r>
          </a:p>
        </p:txBody>
      </p:sp>
      <p:pic>
        <p:nvPicPr>
          <p:cNvPr id="4098" name="Picture 2" descr="TensorFlow logo">
            <a:extLst>
              <a:ext uri="{FF2B5EF4-FFF2-40B4-BE49-F238E27FC236}">
                <a16:creationId xmlns:a16="http://schemas.microsoft.com/office/drawing/2014/main" id="{DE6586B3-1C9E-BE54-03E4-981881EC5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29000"/>
            <a:ext cx="3559278" cy="227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470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E9AE9-80F0-1F2C-FCB3-B433C06E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r>
              <a:rPr lang="fr-FR" dirty="0"/>
              <a:t> 2 -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61EEEE-245E-34C7-F82C-0AB2EF37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2019</a:t>
            </a:r>
          </a:p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Framework au monde</a:t>
            </a:r>
          </a:p>
          <a:p>
            <a:r>
              <a:rPr lang="fr-FR" dirty="0"/>
              <a:t>François Chollet</a:t>
            </a:r>
          </a:p>
        </p:txBody>
      </p:sp>
      <p:pic>
        <p:nvPicPr>
          <p:cNvPr id="5122" name="Picture 2" descr="François Chollet - Wikipedia">
            <a:extLst>
              <a:ext uri="{FF2B5EF4-FFF2-40B4-BE49-F238E27FC236}">
                <a16:creationId xmlns:a16="http://schemas.microsoft.com/office/drawing/2014/main" id="{B47AADDA-EB4C-2F3A-DDBE-93444F660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537" y="3438414"/>
            <a:ext cx="30480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61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CE167-CDC1-5F6C-9BF5-EC413207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DialoGPT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329C1-B091-AD0E-E5D3-1BC83CD4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2019</a:t>
            </a:r>
          </a:p>
          <a:p>
            <a:r>
              <a:rPr lang="fr-FR" dirty="0"/>
              <a:t>Microsoft </a:t>
            </a:r>
            <a:r>
              <a:rPr lang="fr-FR" dirty="0" err="1"/>
              <a:t>DialoGPT</a:t>
            </a:r>
            <a:endParaRPr lang="fr-FR" dirty="0"/>
          </a:p>
          <a:p>
            <a:pPr lvl="1"/>
            <a:r>
              <a:rPr lang="fr-FR" dirty="0"/>
              <a:t>Model </a:t>
            </a:r>
            <a:r>
              <a:rPr lang="fr-FR" dirty="0" err="1"/>
              <a:t>Godel</a:t>
            </a:r>
            <a:endParaRPr lang="fr-FR" dirty="0"/>
          </a:p>
          <a:p>
            <a:pPr lvl="1"/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Chat à passer le test de </a:t>
            </a:r>
            <a:r>
              <a:rPr lang="fr-FR" dirty="0" err="1"/>
              <a:t>turing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64E24B-583E-93CB-8015-E4305EF67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15" y="3573016"/>
            <a:ext cx="3261643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58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1464F-263D-B415-3DDC-C811C78A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ChatGPT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DD7C77-0018-4A75-16AC-4EF0D0C77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2022</a:t>
            </a:r>
          </a:p>
          <a:p>
            <a:r>
              <a:rPr lang="fr-FR" dirty="0" err="1"/>
              <a:t>ChatGPT</a:t>
            </a:r>
            <a:r>
              <a:rPr lang="fr-FR" dirty="0"/>
              <a:t> 3</a:t>
            </a:r>
          </a:p>
          <a:p>
            <a:pPr lvl="1"/>
            <a:r>
              <a:rPr lang="fr-FR" dirty="0"/>
              <a:t>Puis </a:t>
            </a:r>
            <a:r>
              <a:rPr lang="fr-FR" dirty="0" err="1"/>
              <a:t>ChatGPT</a:t>
            </a:r>
            <a:r>
              <a:rPr lang="fr-FR" dirty="0"/>
              <a:t> 4</a:t>
            </a:r>
          </a:p>
          <a:p>
            <a:r>
              <a:rPr lang="fr-FR" dirty="0" err="1"/>
              <a:t>OpenAI</a:t>
            </a:r>
            <a:endParaRPr lang="fr-FR" dirty="0"/>
          </a:p>
          <a:p>
            <a:pPr lvl="1"/>
            <a:r>
              <a:rPr lang="fr-FR" dirty="0"/>
              <a:t>Elon Musk - Sam Altman - Greg </a:t>
            </a:r>
            <a:r>
              <a:rPr lang="fr-FR" dirty="0" err="1"/>
              <a:t>Brockman</a:t>
            </a:r>
            <a:r>
              <a:rPr lang="fr-FR" dirty="0"/>
              <a:t> - Ilya </a:t>
            </a:r>
            <a:r>
              <a:rPr lang="fr-FR" dirty="0" err="1"/>
              <a:t>Sutskever</a:t>
            </a:r>
            <a:endParaRPr lang="fr-FR" dirty="0"/>
          </a:p>
          <a:p>
            <a:pPr lvl="1"/>
            <a:r>
              <a:rPr lang="fr-FR" dirty="0"/>
              <a:t>Microsoft – AWS</a:t>
            </a:r>
          </a:p>
          <a:p>
            <a:pPr lvl="1"/>
            <a:r>
              <a:rPr lang="fr-FR" dirty="0" err="1"/>
              <a:t>Dal-E</a:t>
            </a:r>
            <a:endParaRPr lang="fr-FR" dirty="0"/>
          </a:p>
          <a:p>
            <a:pPr lvl="1"/>
            <a:r>
              <a:rPr lang="fr-FR" dirty="0" err="1"/>
              <a:t>Whisper</a:t>
            </a:r>
            <a:endParaRPr lang="fr-FR" dirty="0"/>
          </a:p>
          <a:p>
            <a:pPr lvl="1"/>
            <a:r>
              <a:rPr lang="fr-FR" dirty="0"/>
              <a:t>1M$ de fonds levés</a:t>
            </a:r>
          </a:p>
          <a:p>
            <a:pPr lvl="1"/>
            <a:r>
              <a:rPr lang="fr-FR" dirty="0"/>
              <a:t>Valorisé à 30M$ en 2023</a:t>
            </a:r>
          </a:p>
          <a:p>
            <a:pPr lvl="1"/>
            <a:endParaRPr lang="fr-FR" dirty="0"/>
          </a:p>
        </p:txBody>
      </p:sp>
      <p:pic>
        <p:nvPicPr>
          <p:cNvPr id="7172" name="Picture 4" descr="undefined">
            <a:extLst>
              <a:ext uri="{FF2B5EF4-FFF2-40B4-BE49-F238E27FC236}">
                <a16:creationId xmlns:a16="http://schemas.microsoft.com/office/drawing/2014/main" id="{9CADB9D8-2401-A512-7447-19D7ED1F7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264095"/>
            <a:ext cx="4572000" cy="124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71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A7218-FE4F-FA73-7B1C-72C948B8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Alan Turing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97E4E-A504-1F41-2E27-2E8C094A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5904656" cy="5040560"/>
          </a:xfrm>
        </p:spPr>
        <p:txBody>
          <a:bodyPr/>
          <a:lstStyle/>
          <a:p>
            <a:r>
              <a:rPr lang="fr-FR" dirty="0"/>
              <a:t>1950</a:t>
            </a:r>
          </a:p>
          <a:p>
            <a:r>
              <a:rPr lang="fr-FR" dirty="0"/>
              <a:t>Création du test du Turing</a:t>
            </a:r>
          </a:p>
          <a:p>
            <a:r>
              <a:rPr lang="fr-FR" sz="2400" dirty="0"/>
              <a:t>Le test de Turing est une proposition de test d’intelligence artificielle fondée sur la faculté d'une machine à imiter la conversation humaine</a:t>
            </a:r>
          </a:p>
          <a:p>
            <a:pPr lvl="1"/>
            <a:r>
              <a:rPr lang="fr-FR" sz="2000" dirty="0"/>
              <a:t>Ce test consiste à mettre un humain en confrontation verbale à l’aveugle avec un ordinateur et un autre humain</a:t>
            </a:r>
          </a:p>
          <a:p>
            <a:pPr lvl="1"/>
            <a:r>
              <a:rPr lang="fr-FR" sz="2000" dirty="0"/>
              <a:t>Si la personne qui engage les conversations n’est pas capable de dire lequel de ses interlocuteurs est un ordinateur, on peut considérer que le logiciel de l’ordinateur a passé avec succès le test</a:t>
            </a:r>
          </a:p>
          <a:p>
            <a:endParaRPr lang="fr-FR" dirty="0"/>
          </a:p>
        </p:txBody>
      </p:sp>
      <p:pic>
        <p:nvPicPr>
          <p:cNvPr id="1026" name="Picture 2" descr="Description de cette image, également commentée ci-après">
            <a:extLst>
              <a:ext uri="{FF2B5EF4-FFF2-40B4-BE49-F238E27FC236}">
                <a16:creationId xmlns:a16="http://schemas.microsoft.com/office/drawing/2014/main" id="{D2BF50A6-4E99-B113-4CE4-B82BCD3DE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43" y="89409"/>
            <a:ext cx="2095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upload.wikimedia.org/wikipedia/commons/thumb/e/e4/Turing_Test_version_3.png/220px-Turing_Test_version_3.png">
            <a:extLst>
              <a:ext uri="{FF2B5EF4-FFF2-40B4-BE49-F238E27FC236}">
                <a16:creationId xmlns:a16="http://schemas.microsoft.com/office/drawing/2014/main" id="{6884AA95-AF96-EBC1-4423-ECA7CEAF7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24944"/>
            <a:ext cx="2095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6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188F0-93DA-A8B9-DDF6-DC3C448F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0F740-5A97-9DE7-AE89-88BD1E217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1957</a:t>
            </a:r>
          </a:p>
          <a:p>
            <a:r>
              <a:rPr lang="fr-FR" dirty="0"/>
              <a:t>Franck </a:t>
            </a:r>
            <a:r>
              <a:rPr lang="fr-FR" dirty="0" err="1"/>
              <a:t>Rosenblatt</a:t>
            </a:r>
            <a:endParaRPr lang="fr-FR" dirty="0"/>
          </a:p>
          <a:p>
            <a:r>
              <a:rPr lang="fr-FR" dirty="0"/>
              <a:t>Représentation mathématique d’un neurone</a:t>
            </a:r>
          </a:p>
        </p:txBody>
      </p:sp>
      <p:pic>
        <p:nvPicPr>
          <p:cNvPr id="2052" name="Picture 4" descr="Schéma d'un perceptron à n entrées.">
            <a:extLst>
              <a:ext uri="{FF2B5EF4-FFF2-40B4-BE49-F238E27FC236}">
                <a16:creationId xmlns:a16="http://schemas.microsoft.com/office/drawing/2014/main" id="{BC462255-9650-EB96-E6DE-36EC93DF5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29000"/>
            <a:ext cx="4255098" cy="3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45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84F0E-7182-BAF9-3A8E-D27FDE2B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38BE8D-0C43-2FD7-D681-23E89DA04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Années 80</a:t>
            </a:r>
          </a:p>
          <a:p>
            <a:pPr lvl="1"/>
            <a:r>
              <a:rPr lang="fr-FR" dirty="0"/>
              <a:t>K </a:t>
            </a:r>
            <a:r>
              <a:rPr lang="fr-FR" dirty="0" err="1"/>
              <a:t>Nearest</a:t>
            </a:r>
            <a:r>
              <a:rPr lang="fr-FR" dirty="0"/>
              <a:t> Neighbors</a:t>
            </a:r>
          </a:p>
          <a:p>
            <a:r>
              <a:rPr lang="fr-FR" dirty="0"/>
              <a:t>Années 90</a:t>
            </a:r>
          </a:p>
          <a:p>
            <a:pPr lvl="1"/>
            <a:r>
              <a:rPr lang="fr-FR" dirty="0"/>
              <a:t>SVM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737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1D680-7795-8045-536E-CD2EF0D9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Systèmes experts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E576A4-B4E5-4E2A-EBC5-96939073C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608512" cy="5040560"/>
          </a:xfrm>
        </p:spPr>
        <p:txBody>
          <a:bodyPr/>
          <a:lstStyle/>
          <a:p>
            <a:r>
              <a:rPr lang="fr-FR" dirty="0"/>
              <a:t>Années 90</a:t>
            </a:r>
          </a:p>
          <a:p>
            <a:pPr lvl="1"/>
            <a:r>
              <a:rPr lang="fr-FR" dirty="0"/>
              <a:t>Moteur d’inférence</a:t>
            </a:r>
          </a:p>
          <a:p>
            <a:pPr lvl="1"/>
            <a:r>
              <a:rPr lang="fr-FR" dirty="0"/>
              <a:t>Logique floue</a:t>
            </a:r>
          </a:p>
          <a:p>
            <a:r>
              <a:rPr lang="fr-FR" dirty="0"/>
              <a:t>1997 : IBM Deep Blue</a:t>
            </a:r>
          </a:p>
          <a:p>
            <a:pPr lvl="1"/>
            <a:r>
              <a:rPr lang="fr-FR" dirty="0"/>
              <a:t>Bat Garry Kasparov aux échecs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18D601D-6417-6667-9D90-8F2072982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350" y="995281"/>
            <a:ext cx="2095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2407BE6-303A-8867-BC85-5B360944E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4358592"/>
            <a:ext cx="1409822" cy="624894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6023E13-7780-D1A8-13C5-DF6B64522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850" y="995281"/>
            <a:ext cx="2095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9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EAF4F-AC76-D7BE-2929-1F72F3B5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D6CBA7-5974-9C9D-8D42-5B14D43E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Années 90</a:t>
            </a:r>
          </a:p>
          <a:p>
            <a:r>
              <a:rPr lang="fr-FR" dirty="0"/>
              <a:t>Multi Layer Perceptron</a:t>
            </a:r>
          </a:p>
          <a:p>
            <a:r>
              <a:rPr lang="fr-FR" dirty="0"/>
              <a:t>Descente du Gradient Stochastique (SGD)</a:t>
            </a:r>
          </a:p>
          <a:p>
            <a:pPr lvl="1"/>
            <a:r>
              <a:rPr lang="fr-FR" dirty="0"/>
              <a:t>1997</a:t>
            </a:r>
          </a:p>
        </p:txBody>
      </p:sp>
    </p:spTree>
    <p:extLst>
      <p:ext uri="{BB962C8B-B14F-4D97-AF65-F5344CB8AC3E}">
        <p14:creationId xmlns:p14="http://schemas.microsoft.com/office/powerpoint/2010/main" val="411335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9B952-9AAE-53B8-3018-510225C3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B5F83F-29FA-4E7F-0C79-63801329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2001</a:t>
            </a:r>
          </a:p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  <a:p>
            <a:r>
              <a:rPr lang="fr-FR" dirty="0"/>
              <a:t>Leo </a:t>
            </a:r>
            <a:r>
              <a:rPr lang="fr-FR" dirty="0" err="1"/>
              <a:t>Breiman</a:t>
            </a:r>
            <a:r>
              <a:rPr lang="fr-FR" dirty="0"/>
              <a:t> et </a:t>
            </a:r>
            <a:r>
              <a:rPr lang="fr-FR" dirty="0" err="1"/>
              <a:t>Adele</a:t>
            </a:r>
            <a:r>
              <a:rPr lang="fr-FR" dirty="0"/>
              <a:t> Cutler</a:t>
            </a:r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7689EC90-3425-5FAC-52C4-4790260BC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12976"/>
            <a:ext cx="4572000" cy="272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33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EB293-A55A-BA52-65DB-8D07E74F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Scikit-Learn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B61B26-B838-DAC8-505C-4BF22798B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2007</a:t>
            </a:r>
          </a:p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Framework de Machine Learning</a:t>
            </a:r>
          </a:p>
          <a:p>
            <a:r>
              <a:rPr lang="fr-FR" dirty="0"/>
              <a:t>Python</a:t>
            </a:r>
          </a:p>
          <a:p>
            <a:r>
              <a:rPr lang="fr-FR" dirty="0"/>
              <a:t>INRIA – Telecom Paris Tech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4D5D4907-A76E-6FE4-2D8F-A0394B9E6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918766"/>
            <a:ext cx="3203848" cy="172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1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A587B-B782-485D-EE00-84D31B78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Yann </a:t>
            </a:r>
            <a:r>
              <a:rPr lang="fr-FR" dirty="0" err="1"/>
              <a:t>Lecun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9FABD6-564D-A6D8-CE3B-18FD75D3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2012 : Premier réseau profond</a:t>
            </a:r>
          </a:p>
          <a:p>
            <a:pPr lvl="1"/>
            <a:r>
              <a:rPr lang="fr-FR" dirty="0"/>
              <a:t>En fait inventé 10 ans + tôt</a:t>
            </a:r>
          </a:p>
          <a:p>
            <a:pPr lvl="1"/>
            <a:r>
              <a:rPr lang="fr-FR" dirty="0"/>
              <a:t>Réseau Convolutif</a:t>
            </a:r>
          </a:p>
          <a:p>
            <a:pPr lvl="1"/>
            <a:r>
              <a:rPr lang="fr-FR" dirty="0"/>
              <a:t>Résout le problème CIFAR10</a:t>
            </a:r>
          </a:p>
          <a:p>
            <a:pPr lvl="1"/>
            <a:r>
              <a:rPr lang="fr-FR" dirty="0"/>
              <a:t>Patron de Facebook AI</a:t>
            </a:r>
          </a:p>
          <a:p>
            <a:pPr lvl="1"/>
            <a:r>
              <a:rPr lang="fr-FR" dirty="0"/>
              <a:t>Prix Turing</a:t>
            </a:r>
          </a:p>
          <a:p>
            <a:pPr lvl="1"/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E604F90-CA44-197E-5F5B-90D6D492F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32856"/>
            <a:ext cx="3456384" cy="397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48881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3354</TotalTime>
  <Words>324</Words>
  <Application>Microsoft Office PowerPoint</Application>
  <PresentationFormat>Affichage à l'écran (4:3)</PresentationFormat>
  <Paragraphs>93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Monotype Sorts</vt:lpstr>
      <vt:lpstr>Times New Roman</vt:lpstr>
      <vt:lpstr>cvc</vt:lpstr>
      <vt:lpstr>Présentation PowerPoint</vt:lpstr>
      <vt:lpstr>Alan Turing</vt:lpstr>
      <vt:lpstr>Perceptron</vt:lpstr>
      <vt:lpstr>Machine Learning</vt:lpstr>
      <vt:lpstr>Systèmes experts</vt:lpstr>
      <vt:lpstr>Réseaux de neurones</vt:lpstr>
      <vt:lpstr>Random Forest</vt:lpstr>
      <vt:lpstr>Scikit-Learn</vt:lpstr>
      <vt:lpstr>Yann Lecun</vt:lpstr>
      <vt:lpstr>VGG</vt:lpstr>
      <vt:lpstr>Tesla</vt:lpstr>
      <vt:lpstr>RNN</vt:lpstr>
      <vt:lpstr>PyTorch</vt:lpstr>
      <vt:lpstr>AlphaGo</vt:lpstr>
      <vt:lpstr>TensorFlow</vt:lpstr>
      <vt:lpstr>TensorFlow 2 - Keras</vt:lpstr>
      <vt:lpstr>DialoGPT</vt:lpstr>
      <vt:lpstr>ChatGPT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236</cp:revision>
  <dcterms:created xsi:type="dcterms:W3CDTF">2000-04-10T19:33:12Z</dcterms:created>
  <dcterms:modified xsi:type="dcterms:W3CDTF">2023-12-13T14:40:11Z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