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0691813" cy="7559675"/>
  <p:notesSz cx="7772400" cy="10058400"/>
  <p:defaultTextStyle>
    <a:defPPr>
      <a:defRPr lang="en-GB"/>
    </a:defPPr>
    <a:lvl1pPr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742950" indent="-28575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1430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6002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057400" indent="-228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7E8E9"/>
    <a:srgbClr val="5B799E"/>
    <a:srgbClr val="5BC000"/>
    <a:srgbClr val="5B7A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411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254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67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5A2D74-C5FE-4D38-92D1-780B84908B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3C85E-670B-4D94-82E8-41EEB5C3E7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F2C2A9-FBE6-4985-8CAD-91522F71E7D4}" type="datetimeFigureOut">
              <a:rPr lang="en-US" altLang="fr-FR"/>
              <a:pPr/>
              <a:t>12/10/2021</a:t>
            </a:fld>
            <a:endParaRPr lang="en-US" alt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0E6DD-2367-4276-B9D9-AEE6DD7CC8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Times New Roman" charset="0"/>
              <a:buNone/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C5D54-FFD3-4748-9168-DD017ADCE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FD7FD5-2AB6-459A-9DAD-D835920D6FBD}" type="slidenum">
              <a:rPr lang="en-US" altLang="fr-FR"/>
              <a:pPr/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>
            <a:extLst>
              <a:ext uri="{FF2B5EF4-FFF2-40B4-BE49-F238E27FC236}">
                <a16:creationId xmlns:a16="http://schemas.microsoft.com/office/drawing/2014/main" id="{A73D46D4-9C59-48A6-8D8F-E8C77C00F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 Unicode MS" charset="0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ADB130DD-D18A-4A7B-9247-48610B021E0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F4323F0-A06C-4207-B957-4288C9115C2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15FFE69D-D4A6-47DA-9ABA-F495C3EDD8D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114B1E8F-B0BC-4F16-8418-3F6FAAAFF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2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EDE70A0E-FA36-411C-AB24-B690595A918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A71BF84B-836F-48B4-9EAD-C5B00F60F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N</a:t>
            </a: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38C036BA-D5A6-47FE-9257-C33834ED933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8AA28CC6-63DC-45B7-BDEE-9191C5445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N</a:t>
            </a: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193807C3-730B-450A-8A0A-BDBCD507349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54760873-954C-4344-9145-E7B834D42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N</a:t>
            </a: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5CB5D4CE-5CE9-4C13-A12A-E7917DF8ED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D8DC5F6D-F66D-4A86-A6B5-97C903266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N</a:t>
            </a: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884F6CD9-4AA4-423A-831D-78D56243FAD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AF5B1B7D-9053-4957-A5EA-62EEAA022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58484C9A-BFDA-4C43-B8AE-63AB359D6FF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1493D5DB-788A-4F39-96C4-AEA382505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fr-FR">
                <a:latin typeface="Times New Roman" panose="02020603050405020304" pitchFamily="18" charset="0"/>
              </a:rPr>
              <a:t>Une session est établie lorsqu’on un client (PgAdmin, Qgis, PSQL, etc.) se connecte au serveur PG.</a:t>
            </a:r>
          </a:p>
          <a:p>
            <a:r>
              <a:rPr lang="en-US" altLang="fr-FR">
                <a:latin typeface="Times New Roman" panose="02020603050405020304" pitchFamily="18" charset="0"/>
              </a:rPr>
              <a:t>Le processus principal postgres reste disponible pour répondre à de nouvelles demandes de connexions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0DAB48CE-756D-43C4-B081-E6779885732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AFD29BD5-6D1E-41C3-B744-EBBDC5FBF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fr-FR">
                <a:latin typeface="Times New Roman" panose="02020603050405020304" pitchFamily="18" charset="0"/>
              </a:rPr>
              <a:t>Une session est établie lorsqu’on un client (PgAdmin, Qgis, PSQL, etc.) se connecte au serveur PG.</a:t>
            </a:r>
          </a:p>
          <a:p>
            <a:r>
              <a:rPr lang="en-US" altLang="fr-FR">
                <a:latin typeface="Times New Roman" panose="02020603050405020304" pitchFamily="18" charset="0"/>
              </a:rPr>
              <a:t>Le processus principal postgres reste disponible pour répondre à de nouvelles demandes de connexions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6BD00195-66C3-4103-BB76-FE8747C3076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73D5097A-D69E-483E-8B63-F66439EB4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fr-FR">
                <a:latin typeface="Times New Roman" panose="02020603050405020304" pitchFamily="18" charset="0"/>
              </a:rPr>
              <a:t>Une session est établie lorsqu’on un client (PgAdmin, Qgis, PSQL, etc.) se connecte au serveur PG.</a:t>
            </a:r>
          </a:p>
          <a:p>
            <a:r>
              <a:rPr lang="en-US" altLang="fr-FR">
                <a:latin typeface="Times New Roman" panose="02020603050405020304" pitchFamily="18" charset="0"/>
              </a:rPr>
              <a:t>Le processus principal postgres reste disponible pour répondre à de nouvelles demandes de connexions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5D8B84AA-0551-46D8-8280-EAE10E36138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5B47520E-E102-4AA8-9A57-141CC9296B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CADBF557-D708-4924-8A14-D0601D6FC41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3279A0FE-CB7F-4650-A34B-9DB81741F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fr-FR">
                <a:latin typeface="Times New Roman" panose="02020603050405020304" pitchFamily="18" charset="0"/>
              </a:rPr>
              <a:t>Une session est établie lorsqu’on un client (PgAdmin, Qgis, PSQL, etc.) se connecte au serveur PG.</a:t>
            </a:r>
          </a:p>
          <a:p>
            <a:r>
              <a:rPr lang="en-US" altLang="fr-FR">
                <a:latin typeface="Times New Roman" panose="02020603050405020304" pitchFamily="18" charset="0"/>
              </a:rPr>
              <a:t>Le processus principal postgres reste disponible pour répondre à de nouvelles demandes de connexions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AA0FD477-7281-4D92-B547-20225FCBC91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103223E6-65C2-40FA-9FCB-E8C8C8482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C2ED98EC-A5DF-4958-AD9E-352CA888237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A45953D7-288B-4A7C-981B-3172CE4A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N</a:t>
            </a: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2347913"/>
            <a:ext cx="9088437" cy="16208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3075"/>
            <a:ext cx="74850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622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988" y="3246438"/>
            <a:ext cx="8399462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486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554" y="319088"/>
            <a:ext cx="8257530" cy="65243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775" y="1547985"/>
            <a:ext cx="10188575" cy="57602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6E6FBAB9-659C-48DC-864B-9DA9D872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25723A-5572-4A4D-8033-7DBFF1A7F7F5}" type="datetimeFigureOut">
              <a:rPr lang="en-US" altLang="fr-FR"/>
              <a:pPr/>
              <a:t>12/10/2021</a:t>
            </a:fld>
            <a:endParaRPr lang="en-US" altLang="fr-FR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C767608-AE9E-4231-8953-9A70627104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BFC4D6-F48E-4617-A673-563C64409F23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50171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546" y="391096"/>
            <a:ext cx="8257530" cy="65243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1775" y="1573038"/>
            <a:ext cx="5018088" cy="559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2263" y="1573038"/>
            <a:ext cx="5018087" cy="5591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CE4EC3DF-F226-4265-A409-79F78CE8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2BFF2F-FD78-412D-9DA0-48D18362B3FB}" type="datetimeFigureOut">
              <a:rPr lang="en-US" altLang="fr-FR"/>
              <a:pPr/>
              <a:t>12/10/2021</a:t>
            </a:fld>
            <a:endParaRPr lang="en-US" altLang="fr-FR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CDC742F-B13D-42CD-9919-A64A2443A0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68EE6E-294B-4369-A82D-5A6011786297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0264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546" y="452958"/>
            <a:ext cx="8051279" cy="66258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0838" y="1692275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0838" y="2397125"/>
            <a:ext cx="4725987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78896822-3ACD-49CB-BCE8-72EAA091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56B8E9-66B6-4FB1-AF55-69BB847AE79D}" type="datetimeFigureOut">
              <a:rPr lang="en-US" altLang="fr-FR"/>
              <a:pPr/>
              <a:t>12/10/2021</a:t>
            </a:fld>
            <a:endParaRPr lang="en-US" altLang="fr-FR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34B2CE2-47C9-4935-9B47-942DA49D2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83BE7-E0F0-47B7-8957-E5CBB7BCA287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25678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554" y="319087"/>
            <a:ext cx="8257530" cy="72444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6D692-71B1-456D-BCA1-2EB1B72D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F78D22-172E-482E-AFAB-80F38AA39DC7}" type="datetimeFigureOut">
              <a:rPr lang="en-US" altLang="fr-FR"/>
              <a:pPr/>
              <a:t>12/10/2021</a:t>
            </a:fld>
            <a:endParaRPr lang="en-US" alt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7135E-48CA-4679-A98C-F2C5B5A012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A62F49-4250-456B-9D55-5CFFD11C57E7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13042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1187549"/>
            <a:ext cx="3517900" cy="12795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9888" y="1216669"/>
            <a:ext cx="5976937" cy="6019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2555701"/>
            <a:ext cx="3517900" cy="47018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702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E5BF2343-FDCC-4938-B8A9-00DB80AB6D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9625" y="2782888"/>
            <a:ext cx="9072563" cy="142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41000">
                <a:srgbClr val="FFFFFF"/>
              </a:gs>
              <a:gs pos="100000">
                <a:srgbClr val="E7E8E9"/>
              </a:gs>
            </a:gsLst>
            <a:lin ang="5400000"/>
          </a:gradFill>
          <a:ln w="9525" cap="rnd">
            <a:solidFill>
              <a:srgbClr val="D9D9D9"/>
            </a:solidFill>
            <a:round/>
            <a:headEnd/>
            <a:tailEnd/>
          </a:ln>
          <a:effectLst>
            <a:outerShdw blurRad="41275" dist="38100" dir="2700000" sx="99001" sy="99001" algn="tl" rotWithShape="0">
              <a:srgbClr val="7F7F7F">
                <a:alpha val="42999"/>
              </a:srgbClr>
            </a:outerShdw>
          </a:effectLst>
        </p:spPr>
        <p:txBody>
          <a:bodyPr lIns="0" tIns="0" rIns="0" bIns="0" anchor="ctr"/>
          <a:lstStyle/>
          <a:p>
            <a:pPr algn="ctr" eaLnBrk="0" hangingPunct="0">
              <a:buFont typeface="Times New Roman" charset="0"/>
              <a:buNone/>
              <a:defRPr/>
            </a:pPr>
            <a:r>
              <a:rPr lang="en-US" sz="3600" b="1" dirty="0">
                <a:solidFill>
                  <a:srgbClr val="5B7A9F"/>
                </a:solidFill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656161"/>
            <a:ext cx="74850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044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199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4246563"/>
            <a:ext cx="3841750" cy="39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3763" y="4246563"/>
            <a:ext cx="3843337" cy="39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927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postgis-logo.png">
            <a:extLst>
              <a:ext uri="{FF2B5EF4-FFF2-40B4-BE49-F238E27FC236}">
                <a16:creationId xmlns:a16="http://schemas.microsoft.com/office/drawing/2014/main" id="{1DC196B6-1E40-4816-BE50-486BB323C21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07950"/>
            <a:ext cx="1839913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C0B96299-AF1D-4C02-BA3C-665E1AEFE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476375"/>
            <a:ext cx="9755188" cy="568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2FDEE-6DAC-491C-A106-FA74B967B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69488" y="7158038"/>
            <a:ext cx="822325" cy="401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C415A4F-9023-48EA-B6E5-84ACBD3CF02C}" type="datetimeFigureOut">
              <a:rPr lang="en-US" altLang="fr-FR"/>
              <a:pPr/>
              <a:t>12/10/2021</a:t>
            </a:fld>
            <a:endParaRPr lang="en-US" alt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C2B67-B3AC-4D35-B9EB-0022121FD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158038"/>
            <a:ext cx="449263" cy="401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2470220-4693-4189-8E20-2B552402E550}" type="slidenum">
              <a:rPr lang="en-US" altLang="fr-FR"/>
              <a:pPr/>
              <a:t>‹N°›</a:t>
            </a:fld>
            <a:endParaRPr lang="en-US" altLang="fr-FR"/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A668622F-24CA-47D4-BDF6-450F5896BC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463" y="0"/>
            <a:ext cx="10674350" cy="7559675"/>
          </a:xfrm>
          <a:prstGeom prst="rect">
            <a:avLst/>
          </a:prstGeom>
          <a:noFill/>
          <a:ln w="57150" cap="rnd">
            <a:solidFill>
              <a:srgbClr val="5B799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fr-FR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5D15E390-1AC1-477F-AF1C-8E0DBC114B7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49488" y="250825"/>
            <a:ext cx="8064500" cy="7413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41000">
                <a:srgbClr val="FFFFFF"/>
              </a:gs>
              <a:gs pos="100000">
                <a:srgbClr val="E7E8E9"/>
              </a:gs>
            </a:gsLst>
            <a:lin ang="5400000"/>
          </a:gradFill>
          <a:ln w="9525" cap="rnd">
            <a:solidFill>
              <a:srgbClr val="D9D9D9"/>
            </a:solidFill>
            <a:miter lim="800000"/>
            <a:headEnd/>
            <a:tailEnd/>
          </a:ln>
          <a:effectLst>
            <a:outerShdw blurRad="41275" dist="38100" dir="2700000" sx="99001" sy="99001" algn="tl" rotWithShape="0">
              <a:srgbClr val="7F7F7F">
                <a:alpha val="42999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95" r:id="rId2"/>
    <p:sldLayoutId id="2147483796" r:id="rId3"/>
    <p:sldLayoutId id="2147483797" r:id="rId4"/>
    <p:sldLayoutId id="2147483798" r:id="rId5"/>
    <p:sldLayoutId id="2147483803" r:id="rId6"/>
  </p:sldLayoutIdLst>
  <p:txStyles>
    <p:titleStyle>
      <a:lvl1pPr marL="182563" indent="-182563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lang="en-US" sz="3200" b="1" kern="1200" dirty="0">
          <a:solidFill>
            <a:srgbClr val="5B7A9F"/>
          </a:solidFill>
          <a:latin typeface="Verdana"/>
          <a:ea typeface="MS PGothic" panose="020B0600070205080204" pitchFamily="34" charset="-128"/>
          <a:cs typeface="Verdana"/>
        </a:defRPr>
      </a:lvl1pPr>
      <a:lvl2pPr marL="182563" indent="-182563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5B7A9F"/>
          </a:solidFill>
          <a:latin typeface="Verdana" charset="0"/>
          <a:ea typeface="MS PGothic" panose="020B0600070205080204" pitchFamily="34" charset="-128"/>
          <a:cs typeface="Arial Unicode MS" charset="0"/>
        </a:defRPr>
      </a:lvl2pPr>
      <a:lvl3pPr marL="182563" indent="-182563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5B7A9F"/>
          </a:solidFill>
          <a:latin typeface="Verdana" charset="0"/>
          <a:ea typeface="MS PGothic" panose="020B0600070205080204" pitchFamily="34" charset="-128"/>
          <a:cs typeface="Arial Unicode MS" charset="0"/>
        </a:defRPr>
      </a:lvl3pPr>
      <a:lvl4pPr marL="182563" indent="-182563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5B7A9F"/>
          </a:solidFill>
          <a:latin typeface="Verdana" charset="0"/>
          <a:ea typeface="MS PGothic" panose="020B0600070205080204" pitchFamily="34" charset="-128"/>
          <a:cs typeface="Arial Unicode MS" charset="0"/>
        </a:defRPr>
      </a:lvl4pPr>
      <a:lvl5pPr marL="182563" indent="-182563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5B7A9F"/>
          </a:solidFill>
          <a:latin typeface="Verdana" charset="0"/>
          <a:ea typeface="MS PGothic" panose="020B0600070205080204" pitchFamily="34" charset="-128"/>
          <a:cs typeface="Arial Unicode MS" charset="0"/>
        </a:defRPr>
      </a:lvl5pPr>
      <a:lvl6pPr marL="25146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 b="1">
          <a:solidFill>
            <a:srgbClr val="0099FF"/>
          </a:solidFill>
          <a:latin typeface="Arial" charset="0"/>
          <a:ea typeface="ＭＳ Ｐゴシック" charset="0"/>
          <a:cs typeface="Arial Unicode MS" charset="0"/>
        </a:defRPr>
      </a:lvl6pPr>
      <a:lvl7pPr marL="29718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 b="1">
          <a:solidFill>
            <a:srgbClr val="0099FF"/>
          </a:solidFill>
          <a:latin typeface="Arial" charset="0"/>
          <a:ea typeface="ＭＳ Ｐゴシック" charset="0"/>
          <a:cs typeface="Arial Unicode MS" charset="0"/>
        </a:defRPr>
      </a:lvl7pPr>
      <a:lvl8pPr marL="34290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 b="1">
          <a:solidFill>
            <a:srgbClr val="0099FF"/>
          </a:solidFill>
          <a:latin typeface="Arial" charset="0"/>
          <a:ea typeface="ＭＳ Ｐゴシック" charset="0"/>
          <a:cs typeface="Arial Unicode MS" charset="0"/>
        </a:defRPr>
      </a:lvl8pPr>
      <a:lvl9pPr marL="38862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 b="1">
          <a:solidFill>
            <a:srgbClr val="0099FF"/>
          </a:solidFill>
          <a:latin typeface="Arial" charset="0"/>
          <a:ea typeface="ＭＳ Ｐゴシック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5B7A9F"/>
        </a:buClr>
        <a:buSzPct val="123000"/>
        <a:buFont typeface="Arial" panose="020B0604020202020204" pitchFamily="34" charset="0"/>
        <a:defRPr sz="28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4572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5B7A9F"/>
        </a:buClr>
        <a:buSzPct val="123000"/>
        <a:buFont typeface="Arial" panose="020B0604020202020204" pitchFamily="34" charset="0"/>
        <a:defRPr sz="24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2pPr>
      <a:lvl3pPr marL="914400" algn="l" defTabSz="449263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5B7A9F"/>
        </a:buClr>
        <a:buSzPct val="123000"/>
        <a:buFont typeface="Arial" panose="020B0604020202020204" pitchFamily="34" charset="0"/>
        <a:defRPr sz="22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3pPr>
      <a:lvl4pPr marL="1371600" algn="l" defTabSz="449263" rtl="0" eaLnBrk="0" fontAlgn="base" hangingPunct="0">
        <a:lnSpc>
          <a:spcPct val="93000"/>
        </a:lnSpc>
        <a:spcBef>
          <a:spcPts val="400"/>
        </a:spcBef>
        <a:spcAft>
          <a:spcPct val="0"/>
        </a:spcAft>
        <a:buClr>
          <a:srgbClr val="5B7A9F"/>
        </a:buClr>
        <a:buSzPct val="123000"/>
        <a:buFont typeface="Arial" panose="020B0604020202020204" pitchFamily="34" charset="0"/>
        <a:defRPr sz="20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4pPr>
      <a:lvl5pPr marL="1828800" algn="l" defTabSz="449263" rtl="0" eaLnBrk="0" fontAlgn="base" hangingPunct="0">
        <a:lnSpc>
          <a:spcPct val="93000"/>
        </a:lnSpc>
        <a:spcBef>
          <a:spcPts val="400"/>
        </a:spcBef>
        <a:spcAft>
          <a:spcPct val="0"/>
        </a:spcAft>
        <a:buClr>
          <a:srgbClr val="5B7A9F"/>
        </a:buClr>
        <a:buSzPct val="123000"/>
        <a:buFont typeface="Arial" panose="020B0604020202020204" pitchFamily="34" charset="0"/>
        <a:defRPr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49263" rtl="0" fontAlgn="base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EC1BEBE-9935-4C3F-94FA-E85A40912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85888" y="3419475"/>
            <a:ext cx="8132762" cy="7127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41000">
                <a:srgbClr val="FFFFFF"/>
              </a:gs>
              <a:gs pos="100000">
                <a:srgbClr val="E7E8E9"/>
              </a:gs>
            </a:gsLst>
            <a:lin ang="5400000"/>
          </a:gradFill>
          <a:ln w="9525">
            <a:solidFill>
              <a:srgbClr val="D9D9D9"/>
            </a:solidFill>
            <a:miter lim="800000"/>
            <a:headEnd/>
            <a:tailEnd/>
          </a:ln>
          <a:effectLst>
            <a:outerShdw blurRad="41275" dist="38100" dir="2700000" sx="99001" sy="99001" algn="tl" rotWithShape="0">
              <a:srgbClr val="7F7F7F">
                <a:alpha val="42999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066DB8D-63FB-445E-9E5D-02D41D1A7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89125" y="4897438"/>
            <a:ext cx="732790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116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</p:txBody>
      </p:sp>
      <p:sp>
        <p:nvSpPr>
          <p:cNvPr id="6148" name="Rounded Rectangle 1">
            <a:extLst>
              <a:ext uri="{FF2B5EF4-FFF2-40B4-BE49-F238E27FC236}">
                <a16:creationId xmlns:a16="http://schemas.microsoft.com/office/drawing/2014/main" id="{8F730091-19A8-4DF7-A49A-EF8BDE573E7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8" y="-36513"/>
            <a:ext cx="10602912" cy="7596188"/>
          </a:xfrm>
          <a:prstGeom prst="roundRect">
            <a:avLst>
              <a:gd name="adj" fmla="val 1852"/>
            </a:avLst>
          </a:prstGeom>
          <a:noFill/>
          <a:ln w="174625">
            <a:solidFill>
              <a:srgbClr val="5B799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fr-FR"/>
          </a:p>
        </p:txBody>
      </p:sp>
      <p:pic>
        <p:nvPicPr>
          <p:cNvPr id="6149" name="Picture 2" descr="postgis-logo.png">
            <a:extLst>
              <a:ext uri="{FF2B5EF4-FFF2-40B4-BE49-F238E27FC236}">
                <a16:creationId xmlns:a16="http://schemas.microsoft.com/office/drawing/2014/main" id="{55065D5A-3686-43C1-BC71-A7E3E24B2D8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587375"/>
            <a:ext cx="33401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1">
            <a:extLst>
              <a:ext uri="{FF2B5EF4-FFF2-40B4-BE49-F238E27FC236}">
                <a16:creationId xmlns:a16="http://schemas.microsoft.com/office/drawing/2014/main" id="{2E558A3A-93C3-4846-85BA-237D1EE42D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3363" y="7164388"/>
            <a:ext cx="1728787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fr-FR" sz="1200">
                <a:solidFill>
                  <a:srgbClr val="7F7F7F"/>
                </a:solidFill>
              </a:rPr>
              <a:t>Nicolas Ribot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9" r:id="rId2"/>
    <p:sldLayoutId id="2147483800" r:id="rId3"/>
    <p:sldLayoutId id="2147483801" r:id="rId4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lang="en-GB" sz="3600" b="1" dirty="0">
          <a:solidFill>
            <a:srgbClr val="5B7A9F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5B7A9F"/>
          </a:solidFill>
          <a:latin typeface="Arial" charset="0"/>
          <a:ea typeface="MS PGothic" panose="020B0600070205080204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5B7A9F"/>
          </a:solidFill>
          <a:latin typeface="Arial" charset="0"/>
          <a:ea typeface="MS PGothic" panose="020B0600070205080204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5B7A9F"/>
          </a:solidFill>
          <a:latin typeface="Arial" charset="0"/>
          <a:ea typeface="MS PGothic" panose="020B0600070205080204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5B7A9F"/>
          </a:solidFill>
          <a:latin typeface="Arial" charset="0"/>
          <a:ea typeface="MS PGothic" panose="020B0600070205080204" pitchFamily="34" charset="-128"/>
          <a:cs typeface="Arial Unicode MS" charset="0"/>
        </a:defRPr>
      </a:lvl5pPr>
      <a:lvl6pPr marL="25146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 b="1">
          <a:solidFill>
            <a:srgbClr val="0099FF"/>
          </a:solidFill>
          <a:latin typeface="Arial" charset="0"/>
          <a:ea typeface="ＭＳ Ｐゴシック" charset="0"/>
          <a:cs typeface="Arial Unicode MS" charset="0"/>
        </a:defRPr>
      </a:lvl6pPr>
      <a:lvl7pPr marL="29718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 b="1">
          <a:solidFill>
            <a:srgbClr val="0099FF"/>
          </a:solidFill>
          <a:latin typeface="Arial" charset="0"/>
          <a:ea typeface="ＭＳ Ｐゴシック" charset="0"/>
          <a:cs typeface="Arial Unicode MS" charset="0"/>
        </a:defRPr>
      </a:lvl7pPr>
      <a:lvl8pPr marL="34290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 b="1">
          <a:solidFill>
            <a:srgbClr val="0099FF"/>
          </a:solidFill>
          <a:latin typeface="Arial" charset="0"/>
          <a:ea typeface="ＭＳ Ｐゴシック" charset="0"/>
          <a:cs typeface="Arial Unicode MS" charset="0"/>
        </a:defRPr>
      </a:lvl8pPr>
      <a:lvl9pPr marL="38862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 b="1">
          <a:solidFill>
            <a:srgbClr val="0099FF"/>
          </a:solidFill>
          <a:latin typeface="Arial" charset="0"/>
          <a:ea typeface="ＭＳ Ｐゴシック" charset="0"/>
          <a:cs typeface="Arial Unicode MS" charset="0"/>
        </a:defRPr>
      </a:lvl9pPr>
    </p:titleStyle>
    <p:bodyStyle>
      <a:lvl1pPr marL="342900" indent="-342900" algn="ctr" defTabSz="449263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Verdana"/>
          <a:ea typeface="MS PGothic" panose="020B0600070205080204" pitchFamily="34" charset="-128"/>
          <a:cs typeface="Verdana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49263" rtl="0" fontAlgn="base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A6DEF01-5D11-4DDF-AB67-EC1A996A00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7988" y="3425825"/>
            <a:ext cx="7485062" cy="714375"/>
          </a:xfrm>
        </p:spPr>
        <p:txBody>
          <a:bodyPr tIns="31752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CH" altLang="fr-FR"/>
              <a:t>PostgreSQL – Présentation		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CB23ACA-1CDB-4D6A-9E12-54E61BA2B4D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800225" y="4391025"/>
            <a:ext cx="8020050" cy="396875"/>
          </a:xfrm>
        </p:spPr>
        <p:txBody>
          <a:bodyPr tIns="15876" anchor="ctr"/>
          <a:lstStyle/>
          <a:p>
            <a:pPr marL="0" indent="0" eaLnBrk="1" hangingPunct="1">
              <a:spcBef>
                <a:spcPts val="450"/>
              </a:spcBef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CH" sz="1800" b="1" dirty="0">
                <a:ea typeface="+mn-ea"/>
              </a:rPr>
              <a:t>  Licence GNU FDL  -  Version 1.0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196B0AFF-AE60-4809-B6DC-81AEA50FD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8050" y="319088"/>
            <a:ext cx="8256588" cy="652462"/>
          </a:xfrm>
        </p:spPr>
        <p:txBody>
          <a:bodyPr tIns="31752">
            <a:normAutofit/>
          </a:bodyPr>
          <a:lstStyle/>
          <a:p>
            <a:pPr indent="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>
                <a:latin typeface="Verdana" panose="020B0604030504040204" pitchFamily="34" charset="0"/>
              </a:rPr>
              <a:t>Les types de données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374DF59A-016E-44F5-A7AD-C8D6426DFB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1775" y="1547813"/>
            <a:ext cx="10188575" cy="5761037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numCol="2"/>
          <a:lstStyle/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 err="1">
                <a:ea typeface="+mn-ea"/>
              </a:rPr>
              <a:t>smallint</a:t>
            </a:r>
            <a:r>
              <a:rPr lang="fr-FR" dirty="0">
                <a:ea typeface="+mn-ea"/>
              </a:rPr>
              <a:t>        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 err="1">
                <a:ea typeface="+mn-ea"/>
              </a:rPr>
              <a:t>integer</a:t>
            </a:r>
            <a:r>
              <a:rPr lang="fr-FR" dirty="0">
                <a:ea typeface="+mn-ea"/>
              </a:rPr>
              <a:t>         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 err="1">
                <a:ea typeface="+mn-ea"/>
              </a:rPr>
              <a:t>bigint</a:t>
            </a:r>
            <a:r>
              <a:rPr lang="fr-FR" dirty="0">
                <a:ea typeface="+mn-ea"/>
              </a:rPr>
              <a:t>          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 err="1">
                <a:ea typeface="+mn-ea"/>
              </a:rPr>
              <a:t>decimal</a:t>
            </a:r>
            <a:r>
              <a:rPr lang="fr-FR" dirty="0">
                <a:ea typeface="+mn-ea"/>
              </a:rPr>
              <a:t>         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 err="1">
                <a:ea typeface="+mn-ea"/>
              </a:rPr>
              <a:t>numeric</a:t>
            </a:r>
            <a:r>
              <a:rPr lang="fr-FR" dirty="0">
                <a:ea typeface="+mn-ea"/>
              </a:rPr>
              <a:t>         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>
                <a:ea typeface="+mn-ea"/>
              </a:rPr>
              <a:t>real            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>
                <a:ea typeface="+mn-ea"/>
              </a:rPr>
              <a:t>double </a:t>
            </a:r>
            <a:r>
              <a:rPr lang="fr-FR" dirty="0" err="1">
                <a:ea typeface="+mn-ea"/>
              </a:rPr>
              <a:t>precision</a:t>
            </a:r>
            <a:endParaRPr lang="fr-FR" dirty="0">
              <a:ea typeface="+mn-ea"/>
            </a:endParaRP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 err="1">
                <a:ea typeface="+mn-ea"/>
              </a:rPr>
              <a:t>smallserial</a:t>
            </a:r>
            <a:r>
              <a:rPr lang="fr-FR" dirty="0">
                <a:ea typeface="+mn-ea"/>
              </a:rPr>
              <a:t>	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>
                <a:ea typeface="+mn-ea"/>
              </a:rPr>
              <a:t>serial          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 err="1">
                <a:ea typeface="+mn-ea"/>
              </a:rPr>
              <a:t>Bigserial</a:t>
            </a:r>
            <a:endParaRPr lang="fr-FR" dirty="0">
              <a:ea typeface="+mn-ea"/>
            </a:endParaRP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endParaRPr lang="fr-FR" dirty="0">
              <a:ea typeface="+mn-ea"/>
            </a:endParaRP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endParaRPr lang="fr-FR" dirty="0">
              <a:ea typeface="+mn-ea"/>
            </a:endParaRP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 err="1">
                <a:ea typeface="+mn-ea"/>
              </a:rPr>
              <a:t>character</a:t>
            </a:r>
            <a:r>
              <a:rPr lang="fr-FR" dirty="0">
                <a:ea typeface="+mn-ea"/>
              </a:rPr>
              <a:t> </a:t>
            </a:r>
            <a:r>
              <a:rPr lang="fr-FR" dirty="0" err="1">
                <a:ea typeface="+mn-ea"/>
              </a:rPr>
              <a:t>varying</a:t>
            </a:r>
            <a:r>
              <a:rPr lang="fr-FR" dirty="0">
                <a:ea typeface="+mn-ea"/>
              </a:rPr>
              <a:t>(n), </a:t>
            </a:r>
            <a:r>
              <a:rPr lang="fr-FR" dirty="0" err="1">
                <a:ea typeface="+mn-ea"/>
              </a:rPr>
              <a:t>varchar</a:t>
            </a:r>
            <a:r>
              <a:rPr lang="fr-FR" dirty="0">
                <a:ea typeface="+mn-ea"/>
              </a:rPr>
              <a:t>(n)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 err="1">
                <a:ea typeface="+mn-ea"/>
              </a:rPr>
              <a:t>character</a:t>
            </a:r>
            <a:r>
              <a:rPr lang="fr-FR" dirty="0">
                <a:ea typeface="+mn-ea"/>
              </a:rPr>
              <a:t>(n), char(n)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 err="1">
                <a:ea typeface="+mn-ea"/>
              </a:rPr>
              <a:t>text</a:t>
            </a:r>
            <a:endParaRPr lang="fr-FR" dirty="0"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59DE3CE5-9695-47D9-98B9-F5F18F617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8050" y="319088"/>
            <a:ext cx="8256588" cy="652462"/>
          </a:xfrm>
        </p:spPr>
        <p:txBody>
          <a:bodyPr tIns="31752">
            <a:normAutofit/>
          </a:bodyPr>
          <a:lstStyle/>
          <a:p>
            <a:pPr marL="182880" indent="0" eaLnBrk="1" hangingPunct="1"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dirty="0">
                <a:ea typeface="+mj-ea"/>
              </a:rPr>
              <a:t>Les contraintes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391F0D4F-ABF5-4B14-B13C-64D1DF3FB6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1775" y="1547813"/>
            <a:ext cx="10188575" cy="5761037"/>
          </a:xfrm>
        </p:spPr>
        <p:txBody>
          <a:bodyPr/>
          <a:lstStyle/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Permettent de définir des règles sur des colonnes ou des tables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Garantissent la qualité des données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Interdisent l’insertion ou la mise à jour de donnés ne respectant pas les contraintes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Indispensables à mettre en place dans un modèle de données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Contraintes de vérification (check), non nullité (NOT NULL), d'unicité (UNIQUE), clés primaires, clés étrangères, d'exclusion (EXLUDE)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endParaRPr lang="fr-FR" altLang="fr-FR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0BA5B6F6-6118-4A68-A23D-CD65937A9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8050" y="319088"/>
            <a:ext cx="8256588" cy="652462"/>
          </a:xfrm>
        </p:spPr>
        <p:txBody>
          <a:bodyPr tIns="31752">
            <a:normAutofit/>
          </a:bodyPr>
          <a:lstStyle/>
          <a:p>
            <a:pPr indent="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>
                <a:latin typeface="Verdana" panose="020B0604030504040204" pitchFamily="34" charset="0"/>
              </a:rPr>
              <a:t>Les contraintes: clé primaire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3148390F-2823-461E-A5BB-FD32A15E3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1775" y="1547813"/>
            <a:ext cx="10188575" cy="2663825"/>
          </a:xfrm>
        </p:spPr>
        <p:txBody>
          <a:bodyPr/>
          <a:lstStyle/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Valeurs uniques, non nulles dans une colonne (même chose qu’une contrainte de non nullité + contrainte d’unicité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 b="1"/>
              <a:t>Indispensable sur chaque table</a:t>
            </a:r>
            <a:r>
              <a:rPr lang="fr-FR" altLang="fr-FR"/>
              <a:t> 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Permet d’identifier de façon unique une ligne de la table</a:t>
            </a:r>
          </a:p>
          <a:p>
            <a:pPr marL="457200" indent="-457200" eaLnBrk="1" hangingPunct="1">
              <a:buSzPct val="13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endParaRPr lang="fr-FR" altLang="fr-FR" sz="2000">
              <a:latin typeface="Consolas" panose="020B06090202040302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6D5B79C-0BE6-400A-9C97-54AB7AA30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3635375"/>
            <a:ext cx="5616575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24695" rIns="0" bIns="0"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5B7A9F"/>
              </a:buClr>
              <a:buSzPct val="123000"/>
              <a:buFont typeface="Arial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5B7A9F"/>
              </a:buClr>
              <a:buSzPct val="123000"/>
              <a:buFont typeface="Arial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eaLnBrk="0" fontAlgn="base" hangingPunct="0">
              <a:lnSpc>
                <a:spcPct val="93000"/>
              </a:lnSpc>
              <a:spcBef>
                <a:spcPts val="450"/>
              </a:spcBef>
              <a:spcAft>
                <a:spcPct val="0"/>
              </a:spcAft>
              <a:buClr>
                <a:srgbClr val="5B7A9F"/>
              </a:buClr>
              <a:buSzPct val="123000"/>
              <a:buFont typeface="Arial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eaLnBrk="0" fontAlgn="base" hangingPunct="0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5B7A9F"/>
              </a:buClr>
              <a:buSzPct val="123000"/>
              <a:buFont typeface="Arial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eaLnBrk="0" fontAlgn="base" hangingPunct="0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5B7A9F"/>
              </a:buClr>
              <a:buSzPct val="123000"/>
              <a:buFont typeface="Arial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SzPct val="13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sz="2000" dirty="0">
                <a:latin typeface="Consolas"/>
                <a:cs typeface="Consolas"/>
              </a:rPr>
              <a:t>CREATE TABLE produits (</a:t>
            </a:r>
          </a:p>
          <a:p>
            <a:pPr marL="0" indent="0" eaLnBrk="1" hangingPunct="1">
              <a:buSzPct val="13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sz="2000" dirty="0">
                <a:latin typeface="Consolas"/>
                <a:cs typeface="Consolas"/>
              </a:rPr>
              <a:t>   </a:t>
            </a:r>
            <a:r>
              <a:rPr lang="fr-FR" sz="2000" dirty="0" err="1">
                <a:latin typeface="Consolas"/>
                <a:cs typeface="Consolas"/>
              </a:rPr>
              <a:t>no_produit</a:t>
            </a:r>
            <a:r>
              <a:rPr lang="fr-FR" sz="2000" dirty="0">
                <a:latin typeface="Consolas"/>
                <a:cs typeface="Consolas"/>
              </a:rPr>
              <a:t> </a:t>
            </a:r>
            <a:r>
              <a:rPr lang="fr-FR" sz="2000" dirty="0" err="1">
                <a:latin typeface="Consolas"/>
                <a:cs typeface="Consolas"/>
              </a:rPr>
              <a:t>integer</a:t>
            </a:r>
            <a:r>
              <a:rPr lang="fr-FR" sz="2000" dirty="0">
                <a:latin typeface="Consolas"/>
                <a:cs typeface="Consolas"/>
              </a:rPr>
              <a:t> PRIMARY KEY,</a:t>
            </a:r>
          </a:p>
          <a:p>
            <a:pPr marL="0" indent="0" eaLnBrk="1" hangingPunct="1">
              <a:buSzPct val="13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sz="2000" dirty="0">
                <a:latin typeface="Consolas"/>
                <a:cs typeface="Consolas"/>
              </a:rPr>
              <a:t>   nom </a:t>
            </a:r>
            <a:r>
              <a:rPr lang="fr-FR" sz="2000" dirty="0" err="1">
                <a:latin typeface="Consolas"/>
                <a:cs typeface="Consolas"/>
              </a:rPr>
              <a:t>text</a:t>
            </a:r>
            <a:r>
              <a:rPr lang="fr-FR" sz="2000" dirty="0">
                <a:latin typeface="Consolas"/>
                <a:cs typeface="Consolas"/>
              </a:rPr>
              <a:t>,</a:t>
            </a:r>
          </a:p>
          <a:p>
            <a:pPr marL="0" indent="0" eaLnBrk="1" hangingPunct="1">
              <a:buSzPct val="13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sz="2000" dirty="0">
                <a:latin typeface="Consolas"/>
                <a:cs typeface="Consolas"/>
              </a:rPr>
              <a:t>   prix </a:t>
            </a:r>
            <a:r>
              <a:rPr lang="fr-FR" sz="2000" dirty="0" err="1">
                <a:latin typeface="Consolas"/>
                <a:cs typeface="Consolas"/>
              </a:rPr>
              <a:t>numeric</a:t>
            </a:r>
            <a:endParaRPr lang="fr-FR" sz="2000" dirty="0">
              <a:latin typeface="Consolas"/>
              <a:cs typeface="Consolas"/>
            </a:endParaRPr>
          </a:p>
          <a:p>
            <a:pPr marL="0" indent="0" eaLnBrk="1" hangingPunct="1">
              <a:buSzPct val="13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sz="2000" dirty="0">
                <a:latin typeface="Consolas"/>
                <a:cs typeface="Consolas"/>
              </a:rPr>
              <a:t> );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19712F-35EA-429A-9EB5-823D97FBE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3708400"/>
            <a:ext cx="3887787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24695" rIns="0" bIns="0"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5B7A9F"/>
              </a:buClr>
              <a:buSzPct val="123000"/>
              <a:buFont typeface="Arial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5B7A9F"/>
              </a:buClr>
              <a:buSzPct val="123000"/>
              <a:buFont typeface="Arial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eaLnBrk="0" fontAlgn="base" hangingPunct="0">
              <a:lnSpc>
                <a:spcPct val="93000"/>
              </a:lnSpc>
              <a:spcBef>
                <a:spcPts val="450"/>
              </a:spcBef>
              <a:spcAft>
                <a:spcPct val="0"/>
              </a:spcAft>
              <a:buClr>
                <a:srgbClr val="5B7A9F"/>
              </a:buClr>
              <a:buSzPct val="123000"/>
              <a:buFont typeface="Arial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eaLnBrk="0" fontAlgn="base" hangingPunct="0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5B7A9F"/>
              </a:buClr>
              <a:buSzPct val="123000"/>
              <a:buFont typeface="Arial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eaLnBrk="0" fontAlgn="base" hangingPunct="0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5B7A9F"/>
              </a:buClr>
              <a:buSzPct val="123000"/>
              <a:buFont typeface="Arial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SzPct val="13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nl-NL" sz="2000" dirty="0">
                <a:latin typeface="Consolas"/>
                <a:cs typeface="Consolas"/>
              </a:rPr>
              <a:t>CREATE TABLE </a:t>
            </a:r>
            <a:r>
              <a:rPr lang="nl-NL" sz="2000" dirty="0" err="1">
                <a:latin typeface="Consolas"/>
                <a:cs typeface="Consolas"/>
              </a:rPr>
              <a:t>exemple</a:t>
            </a:r>
            <a:r>
              <a:rPr lang="nl-NL" sz="2000" dirty="0">
                <a:latin typeface="Consolas"/>
                <a:cs typeface="Consolas"/>
              </a:rPr>
              <a:t> (</a:t>
            </a:r>
          </a:p>
          <a:p>
            <a:pPr marL="0" indent="0" eaLnBrk="1" hangingPunct="1">
              <a:buSzPct val="13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nl-NL" sz="2000" dirty="0">
                <a:latin typeface="Consolas"/>
                <a:cs typeface="Consolas"/>
              </a:rPr>
              <a:t>        a integer,</a:t>
            </a:r>
          </a:p>
          <a:p>
            <a:pPr marL="0" indent="0" eaLnBrk="1" hangingPunct="1">
              <a:buSzPct val="13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nl-NL" sz="2000" dirty="0">
                <a:latin typeface="Consolas"/>
                <a:cs typeface="Consolas"/>
              </a:rPr>
              <a:t>        b integer,</a:t>
            </a:r>
          </a:p>
          <a:p>
            <a:pPr marL="0" indent="0" eaLnBrk="1" hangingPunct="1">
              <a:buSzPct val="13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nl-NL" sz="2000" dirty="0">
                <a:latin typeface="Consolas"/>
                <a:cs typeface="Consolas"/>
              </a:rPr>
              <a:t>        c integer,</a:t>
            </a:r>
          </a:p>
          <a:p>
            <a:pPr marL="0" indent="0" eaLnBrk="1" hangingPunct="1">
              <a:buSzPct val="13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nl-NL" sz="2000" dirty="0">
                <a:latin typeface="Consolas"/>
                <a:cs typeface="Consolas"/>
              </a:rPr>
              <a:t>        PRIMARY KEY (a, c)</a:t>
            </a:r>
          </a:p>
          <a:p>
            <a:pPr marL="0" indent="0" eaLnBrk="1" hangingPunct="1">
              <a:buSzPct val="13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nl-NL" sz="2000" dirty="0">
                <a:latin typeface="Consolas"/>
                <a:cs typeface="Consolas"/>
              </a:rPr>
              <a:t>    );</a:t>
            </a:r>
            <a:endParaRPr lang="fr-FR" sz="20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459CE368-1A91-4EED-82F0-51950AC06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8050" y="319088"/>
            <a:ext cx="8256588" cy="652462"/>
          </a:xfrm>
        </p:spPr>
        <p:txBody>
          <a:bodyPr tIns="31752">
            <a:normAutofit/>
          </a:bodyPr>
          <a:lstStyle/>
          <a:p>
            <a:pPr indent="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>
                <a:latin typeface="Verdana" panose="020B0604030504040204" pitchFamily="34" charset="0"/>
              </a:rPr>
              <a:t>Les contraintes: clé étrangère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1F7FF87-6DE8-4AF0-907B-E30D7B9B34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1775" y="1547813"/>
            <a:ext cx="10188575" cy="5903912"/>
          </a:xfrm>
        </p:spPr>
        <p:txBody>
          <a:bodyPr/>
          <a:lstStyle/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Permet de forcer les valeurs de colonne(s) à correspondre aux valeurs d’une autre table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Intégrité référentielle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Permet de garantir que les données restent cohérentes entre elles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D9843EC-B547-4633-8817-75C7F35C6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24300"/>
            <a:ext cx="5616575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24695" rIns="0" bIns="0"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5B7A9F"/>
              </a:buClr>
              <a:buSzPct val="123000"/>
              <a:buFont typeface="Arial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5B7A9F"/>
              </a:buClr>
              <a:buSzPct val="123000"/>
              <a:buFont typeface="Arial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eaLnBrk="0" fontAlgn="base" hangingPunct="0">
              <a:lnSpc>
                <a:spcPct val="93000"/>
              </a:lnSpc>
              <a:spcBef>
                <a:spcPts val="450"/>
              </a:spcBef>
              <a:spcAft>
                <a:spcPct val="0"/>
              </a:spcAft>
              <a:buClr>
                <a:srgbClr val="5B7A9F"/>
              </a:buClr>
              <a:buSzPct val="123000"/>
              <a:buFont typeface="Arial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eaLnBrk="0" fontAlgn="base" hangingPunct="0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5B7A9F"/>
              </a:buClr>
              <a:buSzPct val="123000"/>
              <a:buFont typeface="Arial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eaLnBrk="0" fontAlgn="base" hangingPunct="0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5B7A9F"/>
              </a:buClr>
              <a:buSzPct val="123000"/>
              <a:buFont typeface="Arial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SzPct val="13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sz="2000" dirty="0">
                <a:latin typeface="Consolas"/>
                <a:cs typeface="Consolas"/>
              </a:rPr>
              <a:t>CREATE TABLE produits (</a:t>
            </a:r>
          </a:p>
          <a:p>
            <a:pPr marL="0" indent="0" eaLnBrk="1" hangingPunct="1">
              <a:buSzPct val="13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sz="2000" dirty="0">
                <a:latin typeface="Consolas"/>
                <a:cs typeface="Consolas"/>
              </a:rPr>
              <a:t>   </a:t>
            </a:r>
            <a:r>
              <a:rPr lang="fr-FR" sz="2000" dirty="0" err="1">
                <a:latin typeface="Consolas"/>
                <a:cs typeface="Consolas"/>
              </a:rPr>
              <a:t>no_produit</a:t>
            </a:r>
            <a:r>
              <a:rPr lang="fr-FR" sz="2000" dirty="0">
                <a:latin typeface="Consolas"/>
                <a:cs typeface="Consolas"/>
              </a:rPr>
              <a:t> </a:t>
            </a:r>
            <a:r>
              <a:rPr lang="fr-FR" sz="2000" dirty="0" err="1">
                <a:latin typeface="Consolas"/>
                <a:cs typeface="Consolas"/>
              </a:rPr>
              <a:t>integer</a:t>
            </a:r>
            <a:r>
              <a:rPr lang="fr-FR" sz="2000" dirty="0">
                <a:latin typeface="Consolas"/>
                <a:cs typeface="Consolas"/>
              </a:rPr>
              <a:t> PRIMARY KEY,</a:t>
            </a:r>
          </a:p>
          <a:p>
            <a:pPr marL="0" indent="0" eaLnBrk="1" hangingPunct="1">
              <a:buSzPct val="13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sz="2000" dirty="0">
                <a:latin typeface="Consolas"/>
                <a:cs typeface="Consolas"/>
              </a:rPr>
              <a:t>   nom </a:t>
            </a:r>
            <a:r>
              <a:rPr lang="fr-FR" sz="2000" dirty="0" err="1">
                <a:latin typeface="Consolas"/>
                <a:cs typeface="Consolas"/>
              </a:rPr>
              <a:t>text</a:t>
            </a:r>
            <a:r>
              <a:rPr lang="fr-FR" sz="2000" dirty="0">
                <a:latin typeface="Consolas"/>
                <a:cs typeface="Consolas"/>
              </a:rPr>
              <a:t>,</a:t>
            </a:r>
          </a:p>
          <a:p>
            <a:pPr marL="0" indent="0" eaLnBrk="1" hangingPunct="1">
              <a:buSzPct val="13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sz="2000" dirty="0">
                <a:latin typeface="Consolas"/>
                <a:cs typeface="Consolas"/>
              </a:rPr>
              <a:t>   prix </a:t>
            </a:r>
            <a:r>
              <a:rPr lang="fr-FR" sz="2000" dirty="0" err="1">
                <a:latin typeface="Consolas"/>
                <a:cs typeface="Consolas"/>
              </a:rPr>
              <a:t>numeric</a:t>
            </a:r>
            <a:endParaRPr lang="fr-FR" sz="2000" dirty="0">
              <a:latin typeface="Consolas"/>
              <a:cs typeface="Consolas"/>
            </a:endParaRPr>
          </a:p>
          <a:p>
            <a:pPr marL="0" indent="0" eaLnBrk="1" hangingPunct="1">
              <a:buSzPct val="13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sz="2000" dirty="0">
                <a:latin typeface="Consolas"/>
                <a:cs typeface="Consolas"/>
              </a:rPr>
              <a:t> );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D3FE3F0-742D-46F6-924B-F76EFED4F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8" y="5292725"/>
            <a:ext cx="5616575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24695" rIns="0" bIns="0"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5B7A9F"/>
              </a:buClr>
              <a:buSzPct val="123000"/>
              <a:buFont typeface="Arial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49263" rtl="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5B7A9F"/>
              </a:buClr>
              <a:buSzPct val="123000"/>
              <a:buFont typeface="Arial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449263" rtl="0" eaLnBrk="0" fontAlgn="base" hangingPunct="0">
              <a:lnSpc>
                <a:spcPct val="93000"/>
              </a:lnSpc>
              <a:spcBef>
                <a:spcPts val="450"/>
              </a:spcBef>
              <a:spcAft>
                <a:spcPct val="0"/>
              </a:spcAft>
              <a:buClr>
                <a:srgbClr val="5B7A9F"/>
              </a:buClr>
              <a:buSzPct val="123000"/>
              <a:buFont typeface="Arial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449263" rtl="0" eaLnBrk="0" fontAlgn="base" hangingPunct="0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5B7A9F"/>
              </a:buClr>
              <a:buSzPct val="123000"/>
              <a:buFont typeface="Arial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449263" rtl="0" eaLnBrk="0" fontAlgn="base" hangingPunct="0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5B7A9F"/>
              </a:buClr>
              <a:buSzPct val="123000"/>
              <a:buFont typeface="Arial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lnSpc>
                <a:spcPct val="93000"/>
              </a:lnSpc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SzPct val="13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sz="2000" dirty="0">
                <a:latin typeface="Consolas"/>
                <a:cs typeface="Consolas"/>
              </a:rPr>
              <a:t>CREATE TABLE commandes (</a:t>
            </a:r>
          </a:p>
          <a:p>
            <a:pPr marL="0" indent="0" eaLnBrk="1" hangingPunct="1">
              <a:buSzPct val="13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sz="2000" dirty="0">
                <a:latin typeface="Consolas"/>
                <a:cs typeface="Consolas"/>
              </a:rPr>
              <a:t>        </a:t>
            </a:r>
            <a:r>
              <a:rPr lang="fr-FR" sz="2000" dirty="0" err="1">
                <a:latin typeface="Consolas"/>
                <a:cs typeface="Consolas"/>
              </a:rPr>
              <a:t>id_commande</a:t>
            </a:r>
            <a:r>
              <a:rPr lang="fr-FR" sz="2000" dirty="0">
                <a:latin typeface="Consolas"/>
                <a:cs typeface="Consolas"/>
              </a:rPr>
              <a:t> </a:t>
            </a:r>
            <a:r>
              <a:rPr lang="fr-FR" sz="2000" dirty="0" err="1">
                <a:latin typeface="Consolas"/>
                <a:cs typeface="Consolas"/>
              </a:rPr>
              <a:t>integer</a:t>
            </a:r>
            <a:r>
              <a:rPr lang="fr-FR" sz="2000" dirty="0">
                <a:latin typeface="Consolas"/>
                <a:cs typeface="Consolas"/>
              </a:rPr>
              <a:t> PRIMARY KEY,</a:t>
            </a:r>
          </a:p>
          <a:p>
            <a:pPr marL="0" indent="0" eaLnBrk="1" hangingPunct="1">
              <a:buSzPct val="13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sz="2000" dirty="0">
                <a:latin typeface="Consolas"/>
                <a:cs typeface="Consolas"/>
              </a:rPr>
              <a:t>        </a:t>
            </a:r>
            <a:r>
              <a:rPr lang="fr-FR" sz="2000" dirty="0" err="1">
                <a:latin typeface="Consolas"/>
                <a:cs typeface="Consolas"/>
              </a:rPr>
              <a:t>no_produit</a:t>
            </a:r>
            <a:r>
              <a:rPr lang="fr-FR" sz="2000" dirty="0">
                <a:latin typeface="Consolas"/>
                <a:cs typeface="Consolas"/>
              </a:rPr>
              <a:t> </a:t>
            </a:r>
            <a:r>
              <a:rPr lang="fr-FR" sz="2000" dirty="0" err="1">
                <a:latin typeface="Consolas"/>
                <a:cs typeface="Consolas"/>
              </a:rPr>
              <a:t>integer</a:t>
            </a:r>
            <a:r>
              <a:rPr lang="fr-FR" sz="2000" dirty="0">
                <a:latin typeface="Consolas"/>
                <a:cs typeface="Consolas"/>
              </a:rPr>
              <a:t> REFERENCES produits (</a:t>
            </a:r>
            <a:r>
              <a:rPr lang="fr-FR" sz="2000" dirty="0" err="1">
                <a:latin typeface="Consolas"/>
                <a:cs typeface="Consolas"/>
              </a:rPr>
              <a:t>no_produit</a:t>
            </a:r>
            <a:r>
              <a:rPr lang="fr-FR" sz="2000" dirty="0">
                <a:latin typeface="Consolas"/>
                <a:cs typeface="Consolas"/>
              </a:rPr>
              <a:t>),</a:t>
            </a:r>
          </a:p>
          <a:p>
            <a:pPr marL="0" indent="0" eaLnBrk="1" hangingPunct="1">
              <a:buSzPct val="13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sz="2000" dirty="0">
                <a:latin typeface="Consolas"/>
                <a:cs typeface="Consolas"/>
              </a:rPr>
              <a:t>        </a:t>
            </a:r>
            <a:r>
              <a:rPr lang="fr-FR" sz="2000" dirty="0" err="1">
                <a:latin typeface="Consolas"/>
                <a:cs typeface="Consolas"/>
              </a:rPr>
              <a:t>quantite</a:t>
            </a:r>
            <a:r>
              <a:rPr lang="fr-FR" sz="2000" dirty="0">
                <a:latin typeface="Consolas"/>
                <a:cs typeface="Consolas"/>
              </a:rPr>
              <a:t> </a:t>
            </a:r>
            <a:r>
              <a:rPr lang="fr-FR" sz="2000" dirty="0" err="1">
                <a:latin typeface="Consolas"/>
                <a:cs typeface="Consolas"/>
              </a:rPr>
              <a:t>integer</a:t>
            </a:r>
            <a:endParaRPr lang="fr-FR" sz="2000" dirty="0">
              <a:latin typeface="Consolas"/>
              <a:cs typeface="Consolas"/>
            </a:endParaRPr>
          </a:p>
          <a:p>
            <a:pPr marL="0" indent="0" eaLnBrk="1" hangingPunct="1">
              <a:buSzPct val="13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sz="2000" dirty="0">
                <a:latin typeface="Consolas"/>
                <a:cs typeface="Consolas"/>
              </a:rPr>
              <a:t>    );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F385832F-9A72-4342-96B3-597D2EB66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8050" y="319088"/>
            <a:ext cx="8256588" cy="652462"/>
          </a:xfrm>
        </p:spPr>
        <p:txBody>
          <a:bodyPr tIns="31752">
            <a:normAutofit/>
          </a:bodyPr>
          <a:lstStyle/>
          <a:p>
            <a:pPr marL="182880" indent="0" eaLnBrk="1" hangingPunct="1"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>
                <a:ea typeface="+mj-ea"/>
              </a:rPr>
              <a:t>Plan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7CBB7BBA-CE04-4298-84B0-E38EF0E80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1775" y="1547813"/>
            <a:ext cx="10188575" cy="5761037"/>
          </a:xfrm>
        </p:spPr>
        <p:txBody>
          <a:bodyPr/>
          <a:lstStyle/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 Structure de PostgreSQL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Organisation d’une base de données</a:t>
            </a:r>
          </a:p>
          <a:p>
            <a:pPr marL="571500" lvl="1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Schémas</a:t>
            </a:r>
          </a:p>
          <a:p>
            <a:pPr marL="571500" lvl="1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Tables</a:t>
            </a:r>
          </a:p>
          <a:p>
            <a:pPr marL="571500" lvl="1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Colonnes</a:t>
            </a:r>
          </a:p>
          <a:p>
            <a:pPr marL="571500" lvl="1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Types</a:t>
            </a:r>
          </a:p>
          <a:p>
            <a:pPr marL="571500" lvl="1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Utilisateurs</a:t>
            </a:r>
          </a:p>
          <a:p>
            <a:pPr marL="571500" lvl="1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Contraintes</a:t>
            </a:r>
          </a:p>
          <a:p>
            <a:pPr marL="571500" lvl="2" eaLnBrk="1" hangingPunct="1">
              <a:buSzPct val="13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87ADB54D-C809-4471-B6E3-177E1A1DC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8050" y="319088"/>
            <a:ext cx="8256588" cy="652462"/>
          </a:xfrm>
        </p:spPr>
        <p:txBody>
          <a:bodyPr tIns="31752">
            <a:normAutofit/>
          </a:bodyPr>
          <a:lstStyle/>
          <a:p>
            <a:pPr marL="182880" indent="0" eaLnBrk="1" hangingPunct="1"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dirty="0">
                <a:ea typeface="+mj-ea"/>
              </a:rPr>
              <a:t>Structure de PostgreSQL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7118020-53B5-48D5-906E-CDCAC2A8FF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1775" y="1547813"/>
            <a:ext cx="10188575" cy="5761037"/>
          </a:xfrm>
        </p:spPr>
        <p:txBody>
          <a:bodyPr/>
          <a:lstStyle/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Utilise un modèle Client-Serveur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Plusieurs programmes coopèrent lors d’une </a:t>
            </a:r>
            <a:r>
              <a:rPr lang="fr-FR" altLang="fr-FR" b="1"/>
              <a:t>session</a:t>
            </a:r>
            <a:r>
              <a:rPr lang="fr-FR" altLang="fr-FR"/>
              <a:t> PG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Un processus serveur (postgres) gère les fichiers de la base, les demandes de connexions et les opérations sur la base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Une application cliente (psql, PgAdmin, Qgis, ArcGIS, PHP, etc…) se connecte à la base et réalise des </a:t>
            </a:r>
            <a:r>
              <a:rPr lang="fr-FR" altLang="fr-FR" b="1"/>
              <a:t>opérations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Client et serveur peuvent être sur des machines différentes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TCP-IP entre le client et le serveur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Le serveur gère plusieurs client: il crée un processus postgres pour chaque nouveau client 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Un serveur PG gère </a:t>
            </a:r>
            <a:r>
              <a:rPr lang="fr-FR" altLang="fr-FR" b="1"/>
              <a:t>plusieurs base de données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CB5092E6-B318-4126-BA6C-0ACF2D9FD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8050" y="319088"/>
            <a:ext cx="8256588" cy="652462"/>
          </a:xfrm>
        </p:spPr>
        <p:txBody>
          <a:bodyPr tIns="31752">
            <a:normAutofit/>
          </a:bodyPr>
          <a:lstStyle/>
          <a:p>
            <a:pPr marL="182880" indent="0" eaLnBrk="1" hangingPunct="1"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dirty="0">
                <a:ea typeface="+mj-ea"/>
              </a:rPr>
              <a:t>Structure de PostgreSQL</a:t>
            </a:r>
          </a:p>
        </p:txBody>
      </p:sp>
      <p:pic>
        <p:nvPicPr>
          <p:cNvPr id="16386" name="Picture 5" descr="postgresql_process_structure.png">
            <a:extLst>
              <a:ext uri="{FF2B5EF4-FFF2-40B4-BE49-F238E27FC236}">
                <a16:creationId xmlns:a16="http://schemas.microsoft.com/office/drawing/2014/main" id="{43F74DF8-8825-4D5C-967B-1D29DCFF2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1279525"/>
            <a:ext cx="8712200" cy="57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73B6C55F-60B7-4A97-92AD-56D8528A5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8050" y="319088"/>
            <a:ext cx="8256588" cy="652462"/>
          </a:xfrm>
        </p:spPr>
        <p:txBody>
          <a:bodyPr tIns="31752">
            <a:normAutofit/>
          </a:bodyPr>
          <a:lstStyle/>
          <a:p>
            <a:pPr indent="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>
                <a:latin typeface="Verdana" panose="020B0604030504040204" pitchFamily="34" charset="0"/>
              </a:rPr>
              <a:t>Les objets d’un SGBD</a:t>
            </a:r>
          </a:p>
        </p:txBody>
      </p:sp>
      <p:pic>
        <p:nvPicPr>
          <p:cNvPr id="20482" name="Picture 2" descr="Screen Shot 2014-06-14 at 17.15.43.png">
            <a:extLst>
              <a:ext uri="{FF2B5EF4-FFF2-40B4-BE49-F238E27FC236}">
                <a16:creationId xmlns:a16="http://schemas.microsoft.com/office/drawing/2014/main" id="{65F293B8-F701-46D8-8FE5-A72A20A18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258888"/>
            <a:ext cx="9648825" cy="620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45EDC965-EFBA-4F96-9B7B-FBE1B4084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8050" y="319088"/>
            <a:ext cx="8256588" cy="652462"/>
          </a:xfrm>
        </p:spPr>
        <p:txBody>
          <a:bodyPr tIns="31752">
            <a:normAutofit/>
          </a:bodyPr>
          <a:lstStyle/>
          <a:p>
            <a:pPr indent="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>
                <a:latin typeface="Verdana" panose="020B0604030504040204" pitchFamily="34" charset="0"/>
              </a:rPr>
              <a:t>Les objets d’un SGBD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236390F-CFDA-45D9-B530-8249D23EA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1775" y="1547813"/>
            <a:ext cx="10188575" cy="5761037"/>
          </a:xfrm>
        </p:spPr>
        <p:txBody>
          <a:bodyPr/>
          <a:lstStyle/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La base de données est organisée en </a:t>
            </a:r>
            <a:r>
              <a:rPr lang="fr-FR" altLang="fr-FR" b="1"/>
              <a:t>schémas</a:t>
            </a:r>
            <a:r>
              <a:rPr lang="fr-FR" altLang="fr-FR"/>
              <a:t> (</a:t>
            </a:r>
            <a:r>
              <a:rPr lang="fr-FR" altLang="fr-FR" i="1"/>
              <a:t>public</a:t>
            </a:r>
            <a:r>
              <a:rPr lang="fr-FR" altLang="fr-FR"/>
              <a:t> est le schéma par défaut)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Schéma = groupe </a:t>
            </a:r>
            <a:r>
              <a:rPr lang="fr-FR" altLang="fr-FR" b="1"/>
              <a:t>logique</a:t>
            </a:r>
            <a:r>
              <a:rPr lang="fr-FR" altLang="fr-FR"/>
              <a:t> de tables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Les données sont stockées dans des </a:t>
            </a:r>
            <a:r>
              <a:rPr lang="fr-FR" altLang="fr-FR" b="1"/>
              <a:t>tables</a:t>
            </a:r>
            <a:r>
              <a:rPr lang="fr-FR" altLang="fr-FR"/>
              <a:t> (lignes = records, colonnes)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Chaque colonne peut stocker un certain type de données (nombre, texte, date, géométrie, image, adresse IP, etc.)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Des utilisateurs et groupes (rôles) ont certains droits sur les objets d’une base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F4AE3E33-0D27-4BE0-884E-5F30414DA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8050" y="319088"/>
            <a:ext cx="8256588" cy="652462"/>
          </a:xfrm>
        </p:spPr>
        <p:txBody>
          <a:bodyPr tIns="31752">
            <a:normAutofit/>
          </a:bodyPr>
          <a:lstStyle/>
          <a:p>
            <a:pPr marL="182880" indent="0" eaLnBrk="1" hangingPunct="1"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fr-FR" dirty="0">
                <a:ea typeface="+mj-ea"/>
              </a:rPr>
              <a:t>Table</a:t>
            </a:r>
          </a:p>
        </p:txBody>
      </p:sp>
      <p:pic>
        <p:nvPicPr>
          <p:cNvPr id="24578" name="Picture 1" descr="Screen Shot 2014-06-14 at 17.19.34.png">
            <a:extLst>
              <a:ext uri="{FF2B5EF4-FFF2-40B4-BE49-F238E27FC236}">
                <a16:creationId xmlns:a16="http://schemas.microsoft.com/office/drawing/2014/main" id="{62E45846-5F54-4200-9B14-72BFFAC5D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117600"/>
            <a:ext cx="7943850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B3EA60D9-9134-4A76-B7C1-03A0B326C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8050" y="319088"/>
            <a:ext cx="8256588" cy="652462"/>
          </a:xfrm>
        </p:spPr>
        <p:txBody>
          <a:bodyPr tIns="31752">
            <a:normAutofit/>
          </a:bodyPr>
          <a:lstStyle/>
          <a:p>
            <a:pPr indent="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>
                <a:latin typeface="Verdana" panose="020B0604030504040204" pitchFamily="34" charset="0"/>
              </a:rPr>
              <a:t>Les types de données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491DAFF2-084E-48F1-8C0B-26AA4BF0F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1775" y="1547813"/>
            <a:ext cx="10188575" cy="5761037"/>
          </a:xfrm>
        </p:spPr>
        <p:txBody>
          <a:bodyPr/>
          <a:lstStyle/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Dans PG, </a:t>
            </a:r>
            <a:r>
              <a:rPr lang="fr-FR" altLang="fr-FR" b="1"/>
              <a:t>les données sont typées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Importance cruciale du choix des types pour les colonnes d’une table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PG gère des dizaines de types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PG permet de créer des nouveaux types (ex: </a:t>
            </a:r>
            <a:r>
              <a:rPr lang="fr-FR" altLang="fr-FR" b="1"/>
              <a:t>geometry</a:t>
            </a:r>
            <a:r>
              <a:rPr lang="fr-FR" altLang="fr-FR"/>
              <a:t>)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PG permet de restreindre certains types (entiers entre 0 et 255 par ex.): </a:t>
            </a:r>
            <a:r>
              <a:rPr lang="fr-FR" altLang="fr-FR" b="1"/>
              <a:t>DOMAIN</a:t>
            </a:r>
          </a:p>
          <a:p>
            <a:pPr marL="457200" indent="-457200" eaLnBrk="1" hangingPunct="1">
              <a:buSzPct val="13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</a:pPr>
            <a:r>
              <a:rPr lang="fr-FR" altLang="fr-FR"/>
              <a:t>Penser à contrôler les types des données importées: changer de type si nécessaire.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FA8481DB-C3F6-4D71-B2D2-27A896FB8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8050" y="319088"/>
            <a:ext cx="8256588" cy="652462"/>
          </a:xfrm>
        </p:spPr>
        <p:txBody>
          <a:bodyPr tIns="31752">
            <a:normAutofit/>
          </a:bodyPr>
          <a:lstStyle/>
          <a:p>
            <a:pPr indent="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altLang="fr-FR">
                <a:latin typeface="Verdana" panose="020B0604030504040204" pitchFamily="34" charset="0"/>
              </a:rPr>
              <a:t>Les types de données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9C89C57-3E45-4106-AE16-F7DB71CC42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1775" y="1547813"/>
            <a:ext cx="10188575" cy="5761037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numCol="2"/>
          <a:lstStyle/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>
                <a:ea typeface="+mn-ea"/>
              </a:rPr>
              <a:t>Types numériques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>
                <a:ea typeface="+mn-ea"/>
              </a:rPr>
              <a:t>Types monétaires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>
                <a:ea typeface="+mn-ea"/>
              </a:rPr>
              <a:t>Types caractère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>
                <a:ea typeface="+mn-ea"/>
              </a:rPr>
              <a:t>Types de données binaires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>
                <a:ea typeface="+mn-ea"/>
              </a:rPr>
              <a:t>Types date/heure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>
                <a:ea typeface="+mn-ea"/>
              </a:rPr>
              <a:t>Type booléen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>
                <a:ea typeface="+mn-ea"/>
              </a:rPr>
              <a:t>Types énumération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>
                <a:ea typeface="+mn-ea"/>
              </a:rPr>
              <a:t>Types géométriques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>
                <a:ea typeface="+mn-ea"/>
              </a:rPr>
              <a:t>Types adresses réseau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>
                <a:ea typeface="+mn-ea"/>
              </a:rPr>
              <a:t> Type chaîne de bits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>
                <a:ea typeface="+mn-ea"/>
              </a:rPr>
              <a:t> Types de recherche plein texte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>
                <a:ea typeface="+mn-ea"/>
              </a:rPr>
              <a:t> Type UUID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>
                <a:ea typeface="+mn-ea"/>
              </a:rPr>
              <a:t> Type XML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>
                <a:ea typeface="+mn-ea"/>
              </a:rPr>
              <a:t> Type JSON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>
                <a:ea typeface="+mn-ea"/>
              </a:rPr>
              <a:t> Tableaux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>
                <a:ea typeface="+mn-ea"/>
              </a:rPr>
              <a:t> Types composites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>
                <a:ea typeface="+mn-ea"/>
              </a:rPr>
              <a:t> Types intervalle de valeurs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>
                <a:ea typeface="+mn-ea"/>
              </a:rPr>
              <a:t> Types identifiant d'objet</a:t>
            </a:r>
          </a:p>
          <a:p>
            <a:pPr marL="457200" indent="-457200" eaLnBrk="1" hangingPunct="1">
              <a:buSzPct val="130000"/>
              <a:buFont typeface="Arial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134600" algn="l"/>
              </a:tabLst>
              <a:defRPr/>
            </a:pPr>
            <a:r>
              <a:rPr lang="fr-FR" dirty="0">
                <a:ea typeface="+mn-ea"/>
              </a:rPr>
              <a:t> Pseudo-Types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 Unicode MS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 Unicode MS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5589</TotalTime>
  <Words>773</Words>
  <Application>Microsoft Office PowerPoint</Application>
  <PresentationFormat>Personnalisé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MS PGothic</vt:lpstr>
      <vt:lpstr>Times New Roman</vt:lpstr>
      <vt:lpstr>Verdana</vt:lpstr>
      <vt:lpstr>Consolas</vt:lpstr>
      <vt:lpstr>Office Theme</vt:lpstr>
      <vt:lpstr>1_Office Theme</vt:lpstr>
      <vt:lpstr>PostgreSQL – Présentation  </vt:lpstr>
      <vt:lpstr>Plan</vt:lpstr>
      <vt:lpstr>Structure de PostgreSQL</vt:lpstr>
      <vt:lpstr>Structure de PostgreSQL</vt:lpstr>
      <vt:lpstr>Les objets d’un SGBD</vt:lpstr>
      <vt:lpstr>Les objets d’un SGBD</vt:lpstr>
      <vt:lpstr>Table</vt:lpstr>
      <vt:lpstr>Les types de données</vt:lpstr>
      <vt:lpstr>Les types de données</vt:lpstr>
      <vt:lpstr>Les types de données</vt:lpstr>
      <vt:lpstr>Les contraintes</vt:lpstr>
      <vt:lpstr>Les contraintes: clé primaire</vt:lpstr>
      <vt:lpstr>Les contraintes: clé étrangère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PostGIS – Présentation   </dc:title>
  <cp:lastModifiedBy>Cyril Vincent</cp:lastModifiedBy>
  <cp:revision>109</cp:revision>
  <cp:lastPrinted>2007-10-15T07:58:44Z</cp:lastPrinted>
  <dcterms:created xsi:type="dcterms:W3CDTF">2007-10-05T06:44:58Z</dcterms:created>
  <dcterms:modified xsi:type="dcterms:W3CDTF">2021-12-10T17:42:15Z</dcterms:modified>
</cp:coreProperties>
</file>