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2"/>
  </p:notesMasterIdLst>
  <p:handoutMasterIdLst>
    <p:handoutMasterId r:id="rId33"/>
  </p:handoutMasterIdLst>
  <p:sldIdLst>
    <p:sldId id="264" r:id="rId2"/>
    <p:sldId id="265" r:id="rId3"/>
    <p:sldId id="266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76" r:id="rId12"/>
    <p:sldId id="277" r:id="rId13"/>
    <p:sldId id="278" r:id="rId14"/>
    <p:sldId id="279" r:id="rId15"/>
    <p:sldId id="280" r:id="rId16"/>
    <p:sldId id="281" r:id="rId17"/>
    <p:sldId id="267" r:id="rId18"/>
    <p:sldId id="268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 smtClean="0"/>
              <a:t>Big</a:t>
            </a:r>
            <a:r>
              <a:rPr lang="fr-FR" sz="1600" smtClean="0"/>
              <a:t> Data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10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Cassandra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594808" y="2132856"/>
            <a:ext cx="19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 smtClean="0"/>
              <a:t>Big</a:t>
            </a:r>
            <a:r>
              <a:rPr lang="fr-FR" sz="3600" dirty="0" smtClean="0"/>
              <a:t> Data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Gossip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Gossip</a:t>
            </a:r>
            <a:r>
              <a:rPr lang="fr-FR" dirty="0"/>
              <a:t> est un protocole de communication </a:t>
            </a:r>
            <a:r>
              <a:rPr lang="fr-FR" dirty="0" err="1"/>
              <a:t>peer</a:t>
            </a:r>
            <a:r>
              <a:rPr lang="fr-FR" dirty="0"/>
              <a:t>-</a:t>
            </a:r>
            <a:r>
              <a:rPr lang="fr-FR" dirty="0" err="1"/>
              <a:t>to-peer</a:t>
            </a:r>
            <a:r>
              <a:rPr lang="fr-FR" dirty="0"/>
              <a:t> dans lequel les nœuds échangent périodiquement des informations d'état sur eux-mêmes et sur d'autres nœuds qu'ils </a:t>
            </a:r>
            <a:r>
              <a:rPr lang="fr-FR" dirty="0" smtClean="0"/>
              <a:t>connaissent</a:t>
            </a:r>
          </a:p>
          <a:p>
            <a:r>
              <a:rPr lang="fr-FR" dirty="0" smtClean="0"/>
              <a:t>Le </a:t>
            </a:r>
            <a:r>
              <a:rPr lang="fr-FR" dirty="0"/>
              <a:t>processus </a:t>
            </a:r>
            <a:r>
              <a:rPr lang="fr-FR" dirty="0" err="1"/>
              <a:t>Gossip</a:t>
            </a:r>
            <a:r>
              <a:rPr lang="fr-FR" dirty="0"/>
              <a:t> s'exécute toutes les secondes et échange des messages d'état avec jusqu'à trois autres nœuds dans le cluster</a:t>
            </a:r>
          </a:p>
        </p:txBody>
      </p:sp>
    </p:spTree>
    <p:extLst>
      <p:ext uri="{BB962C8B-B14F-4D97-AF65-F5344CB8AC3E}">
        <p14:creationId xmlns:p14="http://schemas.microsoft.com/office/powerpoint/2010/main" val="23514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Bloom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filtres Bloom sont </a:t>
            </a:r>
            <a:r>
              <a:rPr lang="fr-FR" dirty="0"/>
              <a:t>des algorithmes rapides, non déterministes, pour tester si un élément est membre d'un </a:t>
            </a:r>
            <a:r>
              <a:rPr lang="fr-FR" dirty="0" smtClean="0"/>
              <a:t>ensemble</a:t>
            </a:r>
          </a:p>
          <a:p>
            <a:r>
              <a:rPr lang="fr-FR" dirty="0" smtClean="0"/>
              <a:t>Les </a:t>
            </a:r>
            <a:r>
              <a:rPr lang="fr-FR" dirty="0"/>
              <a:t>filtres Bloom sont accessibles après chaque requête</a:t>
            </a:r>
          </a:p>
        </p:txBody>
      </p:sp>
    </p:spTree>
    <p:extLst>
      <p:ext uri="{BB962C8B-B14F-4D97-AF65-F5344CB8AC3E}">
        <p14:creationId xmlns:p14="http://schemas.microsoft.com/office/powerpoint/2010/main" val="3650645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Cassandra résout le problème des défaillances en utilisant un système distribué </a:t>
            </a:r>
            <a:r>
              <a:rPr lang="fr-FR" dirty="0" err="1"/>
              <a:t>peer</a:t>
            </a:r>
            <a:r>
              <a:rPr lang="fr-FR" dirty="0"/>
              <a:t>-</a:t>
            </a:r>
            <a:r>
              <a:rPr lang="fr-FR" dirty="0" err="1"/>
              <a:t>to-peer</a:t>
            </a:r>
            <a:r>
              <a:rPr lang="fr-FR" dirty="0"/>
              <a:t> sur des nœuds homogènes où les données sont réparties entre tous les nœuds du </a:t>
            </a:r>
            <a:r>
              <a:rPr lang="fr-FR" dirty="0" smtClean="0"/>
              <a:t>cluster</a:t>
            </a:r>
          </a:p>
          <a:p>
            <a:r>
              <a:rPr lang="fr-FR" dirty="0" smtClean="0"/>
              <a:t>Chaque </a:t>
            </a:r>
            <a:r>
              <a:rPr lang="fr-FR" dirty="0"/>
              <a:t>nœud échange des informations sur le cluster toutes les </a:t>
            </a:r>
            <a:r>
              <a:rPr lang="fr-FR" dirty="0" smtClean="0"/>
              <a:t>secondes</a:t>
            </a:r>
          </a:p>
          <a:p>
            <a:pPr lvl="1"/>
            <a:r>
              <a:rPr lang="fr-FR" dirty="0" smtClean="0"/>
              <a:t>Un </a:t>
            </a:r>
            <a:r>
              <a:rPr lang="fr-FR" dirty="0"/>
              <a:t>journal de validation écrit séquentiellement sur chaque nœud capture l'activité d'écriture pour assurer la durabilité des </a:t>
            </a:r>
            <a:r>
              <a:rPr lang="fr-FR" dirty="0" smtClean="0"/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1781729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/>
              <a:t>données sont ensuite indexées et écrites dans une structure en mémoire, appelée </a:t>
            </a:r>
            <a:r>
              <a:rPr lang="fr-FR" dirty="0" err="1"/>
              <a:t>memtable</a:t>
            </a:r>
            <a:r>
              <a:rPr lang="fr-FR" dirty="0"/>
              <a:t>, qui ressemble à un cache en écriture </a:t>
            </a:r>
            <a:r>
              <a:rPr lang="fr-FR" dirty="0" smtClean="0"/>
              <a:t>différée</a:t>
            </a:r>
          </a:p>
          <a:p>
            <a:pPr lvl="1"/>
            <a:r>
              <a:rPr lang="fr-FR" dirty="0" smtClean="0"/>
              <a:t>Une </a:t>
            </a:r>
            <a:r>
              <a:rPr lang="fr-FR" dirty="0"/>
              <a:t>fois la structure de données en mémoire saturée, les données sont écrites sur le disque dans un fichier de données </a:t>
            </a:r>
            <a:r>
              <a:rPr lang="fr-FR" dirty="0" err="1" smtClean="0"/>
              <a:t>SSTable</a:t>
            </a:r>
            <a:endParaRPr lang="fr-FR" dirty="0" smtClean="0"/>
          </a:p>
          <a:p>
            <a:pPr lvl="1"/>
            <a:r>
              <a:rPr lang="fr-FR" dirty="0" smtClean="0"/>
              <a:t>Toutes </a:t>
            </a:r>
            <a:r>
              <a:rPr lang="fr-FR" dirty="0"/>
              <a:t>les écritures sont automatiquement partitionnées et répliquées dans le </a:t>
            </a:r>
            <a:r>
              <a:rPr lang="fr-FR" dirty="0" smtClean="0"/>
              <a:t>cluster</a:t>
            </a:r>
          </a:p>
          <a:p>
            <a:pPr lvl="1"/>
            <a:r>
              <a:rPr lang="fr-FR" dirty="0" smtClean="0"/>
              <a:t>En </a:t>
            </a:r>
            <a:r>
              <a:rPr lang="fr-FR" dirty="0"/>
              <a:t>utilisant un processus appelé compactage, Cassandra consolide périodiquement les </a:t>
            </a:r>
            <a:r>
              <a:rPr lang="fr-FR" dirty="0" err="1"/>
              <a:t>SSTables</a:t>
            </a:r>
            <a:r>
              <a:rPr lang="fr-FR" dirty="0"/>
              <a:t>, en supprimant les données obsolètes et les pierres tombales (un indicateur indiquant que les données ont été </a:t>
            </a:r>
            <a:r>
              <a:rPr lang="fr-FR" dirty="0" smtClean="0"/>
              <a:t>supprimées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62286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Fonctionnement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Les </a:t>
            </a:r>
            <a:r>
              <a:rPr lang="fr-FR" sz="2400" dirty="0"/>
              <a:t>demandes de lecture ou d'écriture du client peuvent être envoyées à n'importe quel nœud du </a:t>
            </a:r>
            <a:r>
              <a:rPr lang="fr-FR" sz="2400" dirty="0" smtClean="0"/>
              <a:t>cluster</a:t>
            </a:r>
          </a:p>
          <a:p>
            <a:r>
              <a:rPr lang="fr-FR" sz="2400" dirty="0" smtClean="0"/>
              <a:t>Lorsqu'un </a:t>
            </a:r>
            <a:r>
              <a:rPr lang="fr-FR" sz="2400" dirty="0"/>
              <a:t>client se connecte à un nœud avec une requête, ce nœud sert de coordinateur pour cette opération client </a:t>
            </a:r>
            <a:r>
              <a:rPr lang="fr-FR" sz="2400" dirty="0" smtClean="0"/>
              <a:t>particulière</a:t>
            </a:r>
          </a:p>
          <a:p>
            <a:r>
              <a:rPr lang="fr-FR" sz="2400" dirty="0" smtClean="0"/>
              <a:t>Le </a:t>
            </a:r>
            <a:r>
              <a:rPr lang="fr-FR" sz="2400" dirty="0"/>
              <a:t>coordinateur agit en tant que proxy entre l'application client et les nœuds qui possèdent les données </a:t>
            </a:r>
            <a:r>
              <a:rPr lang="fr-FR" sz="2400" dirty="0" smtClean="0"/>
              <a:t>demandées</a:t>
            </a:r>
          </a:p>
          <a:p>
            <a:r>
              <a:rPr lang="fr-FR" sz="2400" dirty="0" smtClean="0"/>
              <a:t>Le </a:t>
            </a:r>
            <a:r>
              <a:rPr lang="fr-FR" sz="2400" dirty="0"/>
              <a:t>coordinateur détermine quels nœuds de l'anneau doivent recevoir la requête en fonction de la configuration du cluster</a:t>
            </a:r>
          </a:p>
        </p:txBody>
      </p:sp>
    </p:spTree>
    <p:extLst>
      <p:ext uri="{BB962C8B-B14F-4D97-AF65-F5344CB8AC3E}">
        <p14:creationId xmlns:p14="http://schemas.microsoft.com/office/powerpoint/2010/main" val="636538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keyspace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</a:t>
            </a:r>
            <a:r>
              <a:rPr lang="fr-FR" dirty="0" err="1" smtClean="0"/>
              <a:t>keyspaces</a:t>
            </a:r>
            <a:r>
              <a:rPr lang="fr-FR" dirty="0" smtClean="0"/>
              <a:t> sont les schémas de Cassandra</a:t>
            </a:r>
          </a:p>
          <a:p>
            <a:r>
              <a:rPr lang="fr-FR" dirty="0" smtClean="0"/>
              <a:t>Ils déterminent l’emplacement, la réplication, …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9305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CQL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Cassandra </a:t>
            </a:r>
            <a:r>
              <a:rPr lang="fr-FR" dirty="0" err="1" smtClean="0"/>
              <a:t>Query</a:t>
            </a:r>
            <a:r>
              <a:rPr lang="fr-FR" dirty="0" smtClean="0"/>
              <a:t> </a:t>
            </a:r>
            <a:r>
              <a:rPr lang="fr-FR" dirty="0" err="1" smtClean="0"/>
              <a:t>Language</a:t>
            </a:r>
            <a:r>
              <a:rPr lang="fr-FR" dirty="0" smtClean="0"/>
              <a:t> ressemble beaucoup à SQL</a:t>
            </a:r>
          </a:p>
          <a:p>
            <a:pPr lvl="1"/>
            <a:r>
              <a:rPr lang="fr-FR" dirty="0" smtClean="0"/>
              <a:t>Mais dispose de commandes propres aux </a:t>
            </a:r>
            <a:r>
              <a:rPr lang="fr-FR" dirty="0" err="1" smtClean="0"/>
              <a:t>big</a:t>
            </a:r>
            <a:r>
              <a:rPr lang="fr-FR" dirty="0" smtClean="0"/>
              <a:t> data</a:t>
            </a:r>
          </a:p>
          <a:p>
            <a:pPr lvl="1"/>
            <a:r>
              <a:rPr lang="fr-FR" dirty="0" smtClean="0"/>
              <a:t>Comme les requêtes asynchrones ou la </a:t>
            </a:r>
            <a:r>
              <a:rPr lang="fr-FR" dirty="0" err="1" smtClean="0"/>
              <a:t>consistence</a:t>
            </a:r>
            <a:r>
              <a:rPr lang="fr-FR" dirty="0" smtClean="0"/>
              <a:t> par quorum</a:t>
            </a:r>
          </a:p>
        </p:txBody>
      </p:sp>
    </p:spTree>
    <p:extLst>
      <p:ext uri="{BB962C8B-B14F-4D97-AF65-F5344CB8AC3E}">
        <p14:creationId xmlns:p14="http://schemas.microsoft.com/office/powerpoint/2010/main" val="332378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CQL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388" y="1640753"/>
            <a:ext cx="8766175" cy="458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74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cassandra</a:t>
            </a:r>
            <a:r>
              <a:rPr lang="fr-FR" dirty="0" smtClean="0"/>
              <a:t>-driver</a:t>
            </a:r>
          </a:p>
          <a:p>
            <a:pPr lvl="1"/>
            <a:r>
              <a:rPr lang="fr-FR" dirty="0" smtClean="0"/>
              <a:t>Bug Windows </a:t>
            </a:r>
            <a:r>
              <a:rPr lang="fr-FR" dirty="0" err="1" smtClean="0"/>
              <a:t>encoding</a:t>
            </a:r>
            <a:r>
              <a:rPr lang="fr-FR" dirty="0"/>
              <a:t> dans </a:t>
            </a:r>
            <a:r>
              <a:rPr lang="fr-FR" dirty="0" smtClean="0"/>
              <a:t>Python36\Lib\site-packages\pip\__init__.py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3128962"/>
            <a:ext cx="3114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8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Connection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Connexion à un cluster</a:t>
            </a:r>
          </a:p>
          <a:p>
            <a:pPr lvl="1"/>
            <a:r>
              <a:rPr lang="fr-FR" dirty="0"/>
              <a:t>cluster = Cluster()</a:t>
            </a:r>
          </a:p>
          <a:p>
            <a:pPr lvl="1"/>
            <a:r>
              <a:rPr lang="fr-FR" dirty="0"/>
              <a:t>session = </a:t>
            </a:r>
            <a:r>
              <a:rPr lang="fr-FR" dirty="0" err="1"/>
              <a:t>cluster.connect</a:t>
            </a:r>
            <a:r>
              <a:rPr lang="fr-FR" dirty="0" smtClean="0"/>
              <a:t>()</a:t>
            </a:r>
          </a:p>
          <a:p>
            <a:pPr lvl="1"/>
            <a:r>
              <a:rPr lang="fr-FR" dirty="0"/>
              <a:t>session = </a:t>
            </a:r>
            <a:r>
              <a:rPr lang="fr-FR" dirty="0" err="1"/>
              <a:t>cluster.connect</a:t>
            </a:r>
            <a:r>
              <a:rPr lang="fr-FR" dirty="0"/>
              <a:t>('</a:t>
            </a:r>
            <a:r>
              <a:rPr lang="fr-FR" dirty="0" err="1"/>
              <a:t>mykeyspace</a:t>
            </a:r>
            <a:r>
              <a:rPr lang="fr-FR" dirty="0" smtClean="0"/>
              <a:t>')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295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 smtClean="0"/>
              <a:t>Datastax</a:t>
            </a:r>
            <a:r>
              <a:rPr lang="fr-FR" sz="2400" dirty="0" smtClean="0"/>
              <a:t> Cassandra est une base de données d’Apache</a:t>
            </a:r>
          </a:p>
          <a:p>
            <a:r>
              <a:rPr lang="fr-FR" sz="2400" dirty="0" err="1" smtClean="0"/>
              <a:t>NoSql</a:t>
            </a:r>
            <a:endParaRPr lang="fr-FR" sz="2400" dirty="0" smtClean="0"/>
          </a:p>
          <a:p>
            <a:pPr lvl="1"/>
            <a:r>
              <a:rPr lang="fr-FR" sz="2000" dirty="0" smtClean="0"/>
              <a:t>Mais tabulaire</a:t>
            </a:r>
          </a:p>
          <a:p>
            <a:r>
              <a:rPr lang="fr-FR" sz="2400" dirty="0" err="1" smtClean="0"/>
              <a:t>Big</a:t>
            </a:r>
            <a:r>
              <a:rPr lang="fr-FR" sz="2400" dirty="0" smtClean="0"/>
              <a:t> Data</a:t>
            </a:r>
          </a:p>
          <a:p>
            <a:pPr lvl="1"/>
            <a:r>
              <a:rPr lang="fr-FR" sz="2000" dirty="0" err="1" smtClean="0"/>
              <a:t>Peta</a:t>
            </a:r>
            <a:r>
              <a:rPr lang="fr-FR" sz="2000" dirty="0" smtClean="0"/>
              <a:t> octets</a:t>
            </a:r>
          </a:p>
          <a:p>
            <a:r>
              <a:rPr lang="fr-FR" sz="2400" dirty="0" smtClean="0"/>
              <a:t>Démarrage</a:t>
            </a:r>
          </a:p>
          <a:p>
            <a:pPr lvl="1"/>
            <a:r>
              <a:rPr lang="fr-FR" sz="2000" dirty="0" err="1" smtClean="0"/>
              <a:t>cassandra</a:t>
            </a:r>
            <a:endParaRPr lang="fr-FR" sz="2000" dirty="0" smtClean="0"/>
          </a:p>
          <a:p>
            <a:r>
              <a:rPr lang="fr-FR" sz="2400" dirty="0" smtClean="0"/>
              <a:t>Administration</a:t>
            </a:r>
          </a:p>
          <a:p>
            <a:pPr lvl="1"/>
            <a:r>
              <a:rPr lang="fr-FR" sz="2000" dirty="0" smtClean="0"/>
              <a:t>CQL, </a:t>
            </a:r>
            <a:r>
              <a:rPr lang="fr-FR" sz="2000" dirty="0" err="1" smtClean="0"/>
              <a:t>DevCenter</a:t>
            </a:r>
            <a:endParaRPr lang="fr-FR" sz="2000" dirty="0" smtClean="0"/>
          </a:p>
          <a:p>
            <a:r>
              <a:rPr lang="fr-FR" sz="2400" dirty="0" smtClean="0"/>
              <a:t>Perte de l’ACID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404664"/>
            <a:ext cx="1476375" cy="64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2717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Exécution de requêtes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session.execute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email FROM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rows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user_row.name,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user_row.age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user_row.email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fr-FR" dirty="0" err="1" smtClean="0"/>
              <a:t>Yield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450011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paramétrées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paramétrées</a:t>
            </a:r>
          </a:p>
          <a:p>
            <a:pPr marL="457200" lvl="1" indent="0">
              <a:buNone/>
            </a:pP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session.execute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 INTO users (name, credits,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VALUES (%s, %s, %s)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""",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("John O'Reilly", 42, uuid.uuid1())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5016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Requêtes paramétrées nommés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Paramètres nommés</a:t>
            </a: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session.execute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"""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 INTO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username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VALUES (%(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)s, %(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)s, %(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)s, %(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)s)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""",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{'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': "John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O'Reilly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", '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credits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': 42, '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user_id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': uuid.uuid1()}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23965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ACID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Perte de l’acidité</a:t>
            </a:r>
          </a:p>
          <a:p>
            <a:r>
              <a:rPr lang="fr-FR" dirty="0" smtClean="0"/>
              <a:t>Cohérence</a:t>
            </a:r>
          </a:p>
          <a:p>
            <a:pPr lvl="1"/>
            <a:r>
              <a:rPr lang="fr-FR" dirty="0" smtClean="0"/>
              <a:t>Différents nœuds peuvent êtres dans un état différent</a:t>
            </a:r>
          </a:p>
          <a:p>
            <a:r>
              <a:rPr lang="fr-FR" dirty="0" smtClean="0"/>
              <a:t>Disponible</a:t>
            </a:r>
          </a:p>
          <a:p>
            <a:pPr lvl="1"/>
            <a:r>
              <a:rPr lang="fr-FR" dirty="0" smtClean="0"/>
              <a:t>Certains nœuds peuvent être down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751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Asynchrone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Cassandra est asynchrone par nature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2204864"/>
            <a:ext cx="5081736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01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Asynchrone </a:t>
            </a:r>
            <a:r>
              <a:rPr lang="fr-FR" dirty="0" err="1" smtClean="0"/>
              <a:t>Yield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Requêtes multiples et </a:t>
            </a:r>
            <a:r>
              <a:rPr lang="fr-FR" dirty="0" err="1" smtClean="0"/>
              <a:t>yieldées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28" y="2568612"/>
            <a:ext cx="7319018" cy="272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8206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Asynchrone et callback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664" y="1844824"/>
            <a:ext cx="6193394" cy="338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0639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Niveau de </a:t>
            </a:r>
            <a:r>
              <a:rPr lang="fr-FR" dirty="0" err="1" smtClean="0"/>
              <a:t>Consistence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Le </a:t>
            </a:r>
            <a:r>
              <a:rPr lang="fr-FR" sz="2400" dirty="0"/>
              <a:t>niveau de cohérence utilisé pour une requête détermine combien de répliques des données avec lesquelles vous interagissez doivent répondre pour que la requête soit considérée comme un </a:t>
            </a:r>
            <a:r>
              <a:rPr lang="fr-FR" sz="2400" dirty="0" smtClean="0"/>
              <a:t>succès</a:t>
            </a:r>
          </a:p>
          <a:p>
            <a:r>
              <a:rPr lang="fr-FR" sz="2400" dirty="0"/>
              <a:t>Par </a:t>
            </a:r>
            <a:r>
              <a:rPr lang="fr-FR" sz="2400" dirty="0" smtClean="0"/>
              <a:t>défaut</a:t>
            </a:r>
          </a:p>
          <a:p>
            <a:pPr lvl="1"/>
            <a:r>
              <a:rPr lang="fr-FR" sz="2000" dirty="0" err="1" smtClean="0"/>
              <a:t>ConsistencyLevel.LOCAL_ONE</a:t>
            </a:r>
            <a:endParaRPr lang="fr-FR" sz="2000" dirty="0" smtClean="0"/>
          </a:p>
          <a:p>
            <a:r>
              <a:rPr lang="fr-FR" sz="2400" dirty="0" smtClean="0"/>
              <a:t>Peut être modifié pour toutes les requêtes</a:t>
            </a:r>
          </a:p>
          <a:p>
            <a:pPr lvl="1"/>
            <a:r>
              <a:rPr lang="fr-FR" sz="2000" dirty="0" err="1" smtClean="0"/>
              <a:t>Session.default_consistency_level</a:t>
            </a:r>
            <a:endParaRPr lang="fr-FR" sz="2000" dirty="0" smtClean="0"/>
          </a:p>
          <a:p>
            <a:r>
              <a:rPr lang="fr-FR" sz="2400" dirty="0" smtClean="0"/>
              <a:t>Peut être modifié pour une requête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989" y="4941169"/>
            <a:ext cx="6500897" cy="1891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7386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Quorum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LOCAL_ONE</a:t>
            </a:r>
          </a:p>
          <a:p>
            <a:pPr lvl="1"/>
            <a:r>
              <a:rPr lang="fr-FR" dirty="0" smtClean="0"/>
              <a:t>Retourne la données du data center le plus proche</a:t>
            </a:r>
          </a:p>
          <a:p>
            <a:r>
              <a:rPr lang="fr-FR" dirty="0" smtClean="0"/>
              <a:t>QUORUM</a:t>
            </a:r>
          </a:p>
          <a:p>
            <a:pPr lvl="1"/>
            <a:r>
              <a:rPr lang="fr-FR" dirty="0" smtClean="0"/>
              <a:t>Agit sur un quorum de de réplica</a:t>
            </a:r>
          </a:p>
          <a:p>
            <a:pPr lvl="1"/>
            <a:r>
              <a:rPr lang="fr-FR" dirty="0" smtClean="0"/>
              <a:t>Utilise plusieurs </a:t>
            </a:r>
            <a:r>
              <a:rPr lang="fr-FR" dirty="0" err="1" smtClean="0"/>
              <a:t>DataCenter</a:t>
            </a:r>
            <a:endParaRPr lang="fr-FR" dirty="0" smtClean="0"/>
          </a:p>
          <a:p>
            <a:pPr lvl="1"/>
            <a:r>
              <a:rPr lang="fr-FR" dirty="0" smtClean="0"/>
              <a:t>Fiable</a:t>
            </a:r>
          </a:p>
          <a:p>
            <a:pPr lvl="1"/>
            <a:r>
              <a:rPr lang="fr-FR" dirty="0" smtClean="0"/>
              <a:t>Tolérant à la panne</a:t>
            </a:r>
          </a:p>
          <a:p>
            <a:pPr lvl="1"/>
            <a:r>
              <a:rPr lang="fr-FR" dirty="0"/>
              <a:t>Quorum = (</a:t>
            </a:r>
            <a:r>
              <a:rPr lang="fr-FR" dirty="0" err="1"/>
              <a:t>sum_of_replication_factors</a:t>
            </a:r>
            <a:r>
              <a:rPr lang="fr-FR" dirty="0"/>
              <a:t> / 2) + </a:t>
            </a:r>
            <a:r>
              <a:rPr lang="fr-FR" dirty="0" smtClean="0"/>
              <a:t>1</a:t>
            </a:r>
          </a:p>
          <a:p>
            <a:pPr lvl="1"/>
            <a:r>
              <a:rPr lang="fr-FR" dirty="0" smtClean="0"/>
              <a:t>Si la </a:t>
            </a:r>
            <a:r>
              <a:rPr lang="fr-FR" dirty="0" err="1" smtClean="0"/>
              <a:t>consistence</a:t>
            </a:r>
            <a:r>
              <a:rPr lang="fr-FR" dirty="0" smtClean="0"/>
              <a:t> de la donnée est </a:t>
            </a:r>
            <a:r>
              <a:rPr lang="fr-FR" dirty="0"/>
              <a:t>une priorité il </a:t>
            </a:r>
            <a:r>
              <a:rPr lang="fr-FR" dirty="0" smtClean="0"/>
              <a:t>faut</a:t>
            </a:r>
          </a:p>
          <a:p>
            <a:pPr lvl="1"/>
            <a:r>
              <a:rPr lang="fr-FR" dirty="0" smtClean="0"/>
              <a:t>(</a:t>
            </a:r>
            <a:r>
              <a:rPr lang="fr-FR" dirty="0" err="1"/>
              <a:t>nodes_written</a:t>
            </a:r>
            <a:r>
              <a:rPr lang="fr-FR" dirty="0"/>
              <a:t> + </a:t>
            </a:r>
            <a:r>
              <a:rPr lang="fr-FR" dirty="0" err="1"/>
              <a:t>nodes_read</a:t>
            </a:r>
            <a:r>
              <a:rPr lang="fr-FR" dirty="0"/>
              <a:t>) &gt; </a:t>
            </a:r>
            <a:r>
              <a:rPr lang="fr-FR" dirty="0" err="1"/>
              <a:t>replication_factor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9362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Quorum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ALL</a:t>
            </a:r>
          </a:p>
          <a:p>
            <a:pPr lvl="1"/>
            <a:r>
              <a:rPr lang="fr-FR" dirty="0" smtClean="0"/>
              <a:t>Tous les </a:t>
            </a:r>
            <a:r>
              <a:rPr lang="fr-FR" dirty="0" err="1" smtClean="0"/>
              <a:t>DataCenter</a:t>
            </a:r>
            <a:r>
              <a:rPr lang="fr-FR" dirty="0" smtClean="0"/>
              <a:t> doivent répondre</a:t>
            </a:r>
          </a:p>
          <a:p>
            <a:pPr lvl="1"/>
            <a:r>
              <a:rPr lang="fr-FR" dirty="0" smtClean="0"/>
              <a:t>Fiabilité maximale</a:t>
            </a:r>
          </a:p>
          <a:p>
            <a:pPr lvl="1"/>
            <a:r>
              <a:rPr lang="fr-FR" dirty="0" smtClean="0"/>
              <a:t>Aucune tolérance à la panne</a:t>
            </a:r>
          </a:p>
          <a:p>
            <a:r>
              <a:rPr lang="fr-FR" dirty="0" smtClean="0"/>
              <a:t>EACH_QUORUM</a:t>
            </a:r>
          </a:p>
          <a:p>
            <a:pPr lvl="1"/>
            <a:r>
              <a:rPr lang="fr-FR" dirty="0" smtClean="0"/>
              <a:t>Tous les Quorums de tous les </a:t>
            </a:r>
            <a:r>
              <a:rPr lang="fr-FR" dirty="0" err="1" smtClean="0"/>
              <a:t>DataCenter</a:t>
            </a:r>
            <a:r>
              <a:rPr lang="fr-FR" dirty="0" smtClean="0"/>
              <a:t> doivent être atteints</a:t>
            </a:r>
          </a:p>
          <a:p>
            <a:pPr lvl="1"/>
            <a:r>
              <a:rPr lang="fr-FR" dirty="0" smtClean="0"/>
              <a:t>Très fiable</a:t>
            </a:r>
          </a:p>
          <a:p>
            <a:pPr lvl="1"/>
            <a:r>
              <a:rPr lang="fr-FR" dirty="0" smtClean="0"/>
              <a:t>Utile pour voir un même niveau de consistance sur tous les Data Center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91511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Architecture</a:t>
            </a: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img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980728"/>
            <a:ext cx="7056784" cy="529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404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Quorum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LOCAL_QUORUM</a:t>
            </a:r>
          </a:p>
          <a:p>
            <a:pPr lvl="1"/>
            <a:r>
              <a:rPr lang="fr-FR" dirty="0" smtClean="0"/>
              <a:t>Uniquement sur le Quorum du nœud le plus proche</a:t>
            </a:r>
          </a:p>
          <a:p>
            <a:r>
              <a:rPr lang="fr-FR" dirty="0" smtClean="0"/>
              <a:t>ONE, TWO, THREE</a:t>
            </a:r>
          </a:p>
          <a:p>
            <a:pPr lvl="1"/>
            <a:r>
              <a:rPr lang="fr-FR" dirty="0" smtClean="0"/>
              <a:t>Lecture ou </a:t>
            </a:r>
            <a:r>
              <a:rPr lang="fr-FR" dirty="0" err="1" smtClean="0"/>
              <a:t>ecriture</a:t>
            </a:r>
            <a:r>
              <a:rPr lang="fr-FR" dirty="0" smtClean="0"/>
              <a:t> sur la </a:t>
            </a:r>
            <a:r>
              <a:rPr lang="fr-FR" dirty="0" err="1" smtClean="0"/>
              <a:t>memtable</a:t>
            </a:r>
            <a:r>
              <a:rPr lang="fr-FR" dirty="0" smtClean="0"/>
              <a:t> d’un (2 ou 3) nœud</a:t>
            </a:r>
            <a:endParaRPr lang="fr-FR" dirty="0"/>
          </a:p>
          <a:p>
            <a:r>
              <a:rPr lang="fr-FR" dirty="0" smtClean="0"/>
              <a:t>ANY</a:t>
            </a:r>
          </a:p>
          <a:p>
            <a:pPr lvl="1"/>
            <a:r>
              <a:rPr lang="fr-FR" dirty="0" smtClean="0"/>
              <a:t>Utilise au moins un nœud</a:t>
            </a:r>
          </a:p>
          <a:p>
            <a:r>
              <a:rPr lang="fr-FR" dirty="0" smtClean="0"/>
              <a:t>SERIAL, LOCAL_SERIAL</a:t>
            </a:r>
          </a:p>
          <a:p>
            <a:pPr lvl="1"/>
            <a:r>
              <a:rPr lang="fr-FR" dirty="0" smtClean="0"/>
              <a:t>Peut lire des données non </a:t>
            </a:r>
            <a:r>
              <a:rPr lang="fr-FR" smtClean="0"/>
              <a:t>commité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0487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Node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Serveur sur </a:t>
            </a:r>
            <a:r>
              <a:rPr lang="fr-FR" dirty="0"/>
              <a:t>lequel vous stockez vos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C'est </a:t>
            </a:r>
            <a:r>
              <a:rPr lang="fr-FR" dirty="0"/>
              <a:t>la composante d'infrastructure de base de </a:t>
            </a:r>
            <a:r>
              <a:rPr lang="fr-FR" dirty="0" smtClean="0"/>
              <a:t>Cassandra</a:t>
            </a:r>
          </a:p>
          <a:p>
            <a:r>
              <a:rPr lang="fr-FR" dirty="0" smtClean="0"/>
              <a:t>Port 9042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6350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Data Center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</a:t>
            </a:r>
            <a:r>
              <a:rPr lang="fr-FR" dirty="0"/>
              <a:t>collection de nœuds </a:t>
            </a:r>
            <a:r>
              <a:rPr lang="fr-FR" dirty="0" smtClean="0"/>
              <a:t>connexes</a:t>
            </a:r>
          </a:p>
          <a:p>
            <a:r>
              <a:rPr lang="fr-FR" dirty="0" smtClean="0"/>
              <a:t>Un </a:t>
            </a:r>
            <a:r>
              <a:rPr lang="fr-FR" dirty="0"/>
              <a:t>centre de données peut être un centre de données physique ou un centre de données </a:t>
            </a:r>
            <a:r>
              <a:rPr lang="fr-FR" dirty="0" smtClean="0"/>
              <a:t>virtuel</a:t>
            </a:r>
          </a:p>
          <a:p>
            <a:r>
              <a:rPr lang="fr-FR" dirty="0" smtClean="0"/>
              <a:t>La </a:t>
            </a:r>
            <a:r>
              <a:rPr lang="fr-FR" dirty="0"/>
              <a:t>réplication est définie par le centre de données. Selon le facteur de réplication, les données peuvent être écrites dans plusieurs centres de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Cependant</a:t>
            </a:r>
            <a:r>
              <a:rPr lang="fr-FR" dirty="0"/>
              <a:t>, les centres de données ne doivent jamais s'étendre sur des emplacements physiques</a:t>
            </a:r>
          </a:p>
        </p:txBody>
      </p:sp>
    </p:spTree>
    <p:extLst>
      <p:ext uri="{BB962C8B-B14F-4D97-AF65-F5344CB8AC3E}">
        <p14:creationId xmlns:p14="http://schemas.microsoft.com/office/powerpoint/2010/main" val="357984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Cluster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U</a:t>
            </a:r>
            <a:r>
              <a:rPr lang="fr-FR" smtClean="0"/>
              <a:t>n </a:t>
            </a:r>
            <a:r>
              <a:rPr lang="fr-FR" dirty="0"/>
              <a:t>cluster contient un ou plusieurs centres de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Il </a:t>
            </a:r>
            <a:r>
              <a:rPr lang="fr-FR" dirty="0"/>
              <a:t>peut s'étendre sur des emplacements physiques.</a:t>
            </a:r>
          </a:p>
        </p:txBody>
      </p:sp>
    </p:spTree>
    <p:extLst>
      <p:ext uri="{BB962C8B-B14F-4D97-AF65-F5344CB8AC3E}">
        <p14:creationId xmlns:p14="http://schemas.microsoft.com/office/powerpoint/2010/main" val="140533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Commit Log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Commit log est </a:t>
            </a:r>
            <a:r>
              <a:rPr lang="fr-FR" dirty="0"/>
              <a:t>un mécanisme de récupération après </a:t>
            </a:r>
            <a:r>
              <a:rPr lang="fr-FR" dirty="0" smtClean="0"/>
              <a:t>incident</a:t>
            </a:r>
          </a:p>
          <a:p>
            <a:r>
              <a:rPr lang="fr-FR" dirty="0" smtClean="0"/>
              <a:t>Toutes </a:t>
            </a:r>
            <a:r>
              <a:rPr lang="fr-FR" dirty="0"/>
              <a:t>les données sont écrites en premier dans le journal de </a:t>
            </a:r>
            <a:r>
              <a:rPr lang="fr-FR" dirty="0" smtClean="0"/>
              <a:t>validation pour </a:t>
            </a:r>
            <a:r>
              <a:rPr lang="fr-FR" dirty="0"/>
              <a:t>la </a:t>
            </a:r>
            <a:r>
              <a:rPr lang="fr-FR" dirty="0" smtClean="0"/>
              <a:t>durabilité</a:t>
            </a:r>
          </a:p>
          <a:p>
            <a:r>
              <a:rPr lang="fr-FR" dirty="0" smtClean="0"/>
              <a:t>Une </a:t>
            </a:r>
            <a:r>
              <a:rPr lang="fr-FR" dirty="0"/>
              <a:t>fois que toutes ses données ont été vidées dans </a:t>
            </a:r>
            <a:r>
              <a:rPr lang="fr-FR" dirty="0" err="1"/>
              <a:t>SSTables</a:t>
            </a:r>
            <a:r>
              <a:rPr lang="fr-FR" dirty="0"/>
              <a:t>, elles peuvent être archivées, supprimées ou recyclées</a:t>
            </a:r>
          </a:p>
        </p:txBody>
      </p:sp>
    </p:spTree>
    <p:extLst>
      <p:ext uri="{BB962C8B-B14F-4D97-AF65-F5344CB8AC3E}">
        <p14:creationId xmlns:p14="http://schemas.microsoft.com/office/powerpoint/2010/main" val="2709241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</a:t>
            </a:r>
            <a:r>
              <a:rPr lang="fr-FR" dirty="0"/>
              <a:t>collection de colonnes ordonnées récupérées par </a:t>
            </a:r>
            <a:r>
              <a:rPr lang="fr-FR" dirty="0" smtClean="0"/>
              <a:t>ligne</a:t>
            </a:r>
          </a:p>
        </p:txBody>
      </p:sp>
    </p:spTree>
    <p:extLst>
      <p:ext uri="{BB962C8B-B14F-4D97-AF65-F5344CB8AC3E}">
        <p14:creationId xmlns:p14="http://schemas.microsoft.com/office/powerpoint/2010/main" val="140878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SSTable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SSTable</a:t>
            </a:r>
            <a:r>
              <a:rPr lang="fr-FR" dirty="0" smtClean="0"/>
              <a:t> est une </a:t>
            </a:r>
            <a:r>
              <a:rPr lang="fr-FR" dirty="0"/>
              <a:t>table de chaînes </a:t>
            </a:r>
            <a:r>
              <a:rPr lang="fr-FR" dirty="0" smtClean="0"/>
              <a:t>triée</a:t>
            </a:r>
          </a:p>
          <a:p>
            <a:pPr lvl="1"/>
            <a:r>
              <a:rPr lang="fr-FR" dirty="0" err="1" smtClean="0"/>
              <a:t>Sorted</a:t>
            </a:r>
            <a:r>
              <a:rPr lang="fr-FR" dirty="0" smtClean="0"/>
              <a:t> String</a:t>
            </a:r>
          </a:p>
          <a:p>
            <a:r>
              <a:rPr lang="fr-FR" dirty="0" smtClean="0"/>
              <a:t>C’est </a:t>
            </a:r>
            <a:r>
              <a:rPr lang="fr-FR" dirty="0"/>
              <a:t>un fichier de données immuable auquel Cassandra écrit des </a:t>
            </a:r>
            <a:r>
              <a:rPr lang="fr-FR" dirty="0" err="1"/>
              <a:t>memtables</a:t>
            </a:r>
            <a:r>
              <a:rPr lang="fr-FR" dirty="0"/>
              <a:t> </a:t>
            </a:r>
            <a:r>
              <a:rPr lang="fr-FR" dirty="0" smtClean="0"/>
              <a:t>périodiquement</a:t>
            </a:r>
          </a:p>
          <a:p>
            <a:r>
              <a:rPr lang="fr-FR" dirty="0" smtClean="0"/>
              <a:t>Les </a:t>
            </a:r>
            <a:r>
              <a:rPr lang="fr-FR" dirty="0" err="1"/>
              <a:t>SSTables</a:t>
            </a:r>
            <a:r>
              <a:rPr lang="fr-FR" dirty="0"/>
              <a:t> sont ajoutés uniquement et stockés sur le disque de manière séquentielle et conservés pour chaque table Cassandra</a:t>
            </a:r>
          </a:p>
        </p:txBody>
      </p:sp>
    </p:spTree>
    <p:extLst>
      <p:ext uri="{BB962C8B-B14F-4D97-AF65-F5344CB8AC3E}">
        <p14:creationId xmlns:p14="http://schemas.microsoft.com/office/powerpoint/2010/main" val="397451443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5492</TotalTime>
  <Words>945</Words>
  <Application>Microsoft Office PowerPoint</Application>
  <PresentationFormat>Affichage à l'écran (4:3)</PresentationFormat>
  <Paragraphs>144</Paragraphs>
  <Slides>30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5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Architecture</vt:lpstr>
      <vt:lpstr>Node</vt:lpstr>
      <vt:lpstr>Data Center</vt:lpstr>
      <vt:lpstr>Cluster</vt:lpstr>
      <vt:lpstr>Commit Log</vt:lpstr>
      <vt:lpstr>Table</vt:lpstr>
      <vt:lpstr>SSTable</vt:lpstr>
      <vt:lpstr>Gossip</vt:lpstr>
      <vt:lpstr>Bloom</vt:lpstr>
      <vt:lpstr>Fonctionnement</vt:lpstr>
      <vt:lpstr>Fonctionnement</vt:lpstr>
      <vt:lpstr>Fonctionnement</vt:lpstr>
      <vt:lpstr>keyspace</vt:lpstr>
      <vt:lpstr>CQL</vt:lpstr>
      <vt:lpstr>CQL</vt:lpstr>
      <vt:lpstr>Python</vt:lpstr>
      <vt:lpstr>Connection</vt:lpstr>
      <vt:lpstr>Requêtes</vt:lpstr>
      <vt:lpstr>Requêtes paramétrées</vt:lpstr>
      <vt:lpstr>Requêtes paramétrées nommés</vt:lpstr>
      <vt:lpstr>ACID</vt:lpstr>
      <vt:lpstr>Asynchrone</vt:lpstr>
      <vt:lpstr>Asynchrone Yield</vt:lpstr>
      <vt:lpstr>Asynchrone et callback</vt:lpstr>
      <vt:lpstr>Niveau de Consistence</vt:lpstr>
      <vt:lpstr>Quorum</vt:lpstr>
      <vt:lpstr>Quorum</vt:lpstr>
      <vt:lpstr>Quorum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244</cp:revision>
  <dcterms:created xsi:type="dcterms:W3CDTF">2000-04-10T19:33:12Z</dcterms:created>
  <dcterms:modified xsi:type="dcterms:W3CDTF">2019-05-17T13:32:01Z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