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4"/>
  </p:notesMasterIdLst>
  <p:handoutMasterIdLst>
    <p:handoutMasterId r:id="rId15"/>
  </p:handoutMasterIdLst>
  <p:sldIdLst>
    <p:sldId id="264" r:id="rId2"/>
    <p:sldId id="279" r:id="rId3"/>
    <p:sldId id="280" r:id="rId4"/>
    <p:sldId id="281" r:id="rId5"/>
    <p:sldId id="282" r:id="rId6"/>
    <p:sldId id="283" r:id="rId7"/>
    <p:sldId id="284" r:id="rId8"/>
    <p:sldId id="285" r:id="rId9"/>
    <p:sldId id="308" r:id="rId10"/>
    <p:sldId id="309" r:id="rId11"/>
    <p:sldId id="286" r:id="rId12"/>
    <p:sldId id="289" r:id="rId13"/>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0" d="100"/>
          <a:sy n="70" d="100"/>
        </p:scale>
        <p:origin x="1810" y="2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1386"/>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a:t>Big</a:t>
            </a:r>
            <a:r>
              <a:rPr lang="fr-FR" sz="1600" dirty="0"/>
              <a:t> Data</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1</a:t>
            </a:r>
          </a:p>
          <a:p>
            <a:pPr eaLnBrk="1" hangingPunct="1"/>
            <a:r>
              <a:rPr lang="fr-FR" altLang="fr-FR"/>
              <a:t>Introduction</a:t>
            </a:r>
            <a:endParaRPr lang="fr-FR" altLang="fr-FR" dirty="0"/>
          </a:p>
        </p:txBody>
      </p:sp>
      <p:pic>
        <p:nvPicPr>
          <p:cNvPr id="2" name="Image 1"/>
          <p:cNvPicPr>
            <a:picLocks noChangeAspect="1"/>
          </p:cNvPicPr>
          <p:nvPr/>
        </p:nvPicPr>
        <p:blipFill>
          <a:blip r:embed="rId2"/>
          <a:stretch>
            <a:fillRect/>
          </a:stretch>
        </p:blipFill>
        <p:spPr>
          <a:xfrm>
            <a:off x="1214437" y="5023445"/>
            <a:ext cx="6715125" cy="1285875"/>
          </a:xfrm>
          <a:prstGeom prst="rect">
            <a:avLst/>
          </a:prstGeom>
        </p:spPr>
      </p:pic>
      <p:sp>
        <p:nvSpPr>
          <p:cNvPr id="3" name="ZoneTexte 2"/>
          <p:cNvSpPr txBox="1"/>
          <p:nvPr/>
        </p:nvSpPr>
        <p:spPr>
          <a:xfrm>
            <a:off x="3594808" y="2132856"/>
            <a:ext cx="1954381" cy="646331"/>
          </a:xfrm>
          <a:prstGeom prst="rect">
            <a:avLst/>
          </a:prstGeom>
          <a:noFill/>
        </p:spPr>
        <p:txBody>
          <a:bodyPr wrap="none" rtlCol="0">
            <a:spAutoFit/>
          </a:bodyPr>
          <a:lstStyle/>
          <a:p>
            <a:r>
              <a:rPr lang="fr-FR" sz="3600" dirty="0" err="1"/>
              <a:t>Big</a:t>
            </a:r>
            <a:r>
              <a:rPr lang="fr-FR" sz="3600" dirty="0"/>
              <a:t>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RÃ©sultat de recherche d'images pour &quot;voiture autonom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230645"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8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L'intelligence artificielle</a:t>
            </a:r>
          </a:p>
        </p:txBody>
      </p:sp>
      <p:sp>
        <p:nvSpPr>
          <p:cNvPr id="3" name="Espace réservé du contenu 2"/>
          <p:cNvSpPr>
            <a:spLocks noGrp="1"/>
          </p:cNvSpPr>
          <p:nvPr>
            <p:ph idx="1"/>
          </p:nvPr>
        </p:nvSpPr>
        <p:spPr>
          <a:xfrm>
            <a:off x="179513" y="1412776"/>
            <a:ext cx="4392488" cy="5040560"/>
          </a:xfrm>
        </p:spPr>
        <p:txBody>
          <a:bodyPr/>
          <a:lstStyle/>
          <a:p>
            <a:r>
              <a:rPr lang="fr-FR" dirty="0"/>
              <a:t>l'IA est l'ensemble des théories et des techniques mises en œuvre en vue de réaliser des machines capables de simuler l'intelligence </a:t>
            </a:r>
          </a:p>
        </p:txBody>
      </p:sp>
      <p:pic>
        <p:nvPicPr>
          <p:cNvPr id="3074"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12776"/>
            <a:ext cx="52387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0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IA - ML - DL</a:t>
            </a:r>
          </a:p>
        </p:txBody>
      </p:sp>
      <p:pic>
        <p:nvPicPr>
          <p:cNvPr id="1026" name="Picture 2" descr="https://www.mytectra.com/media/wysiwyg/Blog/deep-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399"/>
            <a:ext cx="9144000" cy="581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8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16" y="0"/>
            <a:ext cx="7215842" cy="678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59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Wikipedia</a:t>
            </a:r>
            <a:endParaRPr lang="fr-FR" dirty="0"/>
          </a:p>
        </p:txBody>
      </p:sp>
      <p:sp>
        <p:nvSpPr>
          <p:cNvPr id="3" name="Espace réservé du contenu 2"/>
          <p:cNvSpPr>
            <a:spLocks noGrp="1"/>
          </p:cNvSpPr>
          <p:nvPr>
            <p:ph idx="1"/>
          </p:nvPr>
        </p:nvSpPr>
        <p:spPr/>
        <p:txBody>
          <a:bodyPr/>
          <a:lstStyle/>
          <a:p>
            <a:r>
              <a:rPr lang="fr-FR" dirty="0"/>
              <a:t>La science des données est l'extraction de connaissance d'ensembles de données</a:t>
            </a:r>
          </a:p>
          <a:p>
            <a:r>
              <a:rPr lang="fr-FR" dirty="0"/>
              <a:t>Elle emploie des techniques et des théories tirées de plusieurs autres domaines plus larges :</a:t>
            </a:r>
          </a:p>
          <a:p>
            <a:pPr lvl="1"/>
            <a:r>
              <a:rPr lang="fr-FR" dirty="0"/>
              <a:t>des 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p>
        </p:txBody>
      </p:sp>
    </p:spTree>
    <p:extLst>
      <p:ext uri="{BB962C8B-B14F-4D97-AF65-F5344CB8AC3E}">
        <p14:creationId xmlns:p14="http://schemas.microsoft.com/office/powerpoint/2010/main" val="177393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0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sp>
        <p:nvSpPr>
          <p:cNvPr id="3" name="Espace réservé du contenu 2"/>
          <p:cNvSpPr>
            <a:spLocks noGrp="1"/>
          </p:cNvSpPr>
          <p:nvPr>
            <p:ph idx="1"/>
          </p:nvPr>
        </p:nvSpPr>
        <p:spPr/>
        <p:txBody>
          <a:bodyPr/>
          <a:lstStyle/>
          <a:p>
            <a:r>
              <a:rPr lang="fr-FR" dirty="0"/>
              <a:t>S’appuie sur plusieurs technologies</a:t>
            </a:r>
          </a:p>
          <a:p>
            <a:r>
              <a:rPr lang="fr-FR" dirty="0"/>
              <a:t>Développement</a:t>
            </a:r>
          </a:p>
          <a:p>
            <a:pPr lvl="1"/>
            <a:r>
              <a:rPr lang="fr-FR" dirty="0"/>
              <a:t>Python, R</a:t>
            </a:r>
          </a:p>
          <a:p>
            <a:r>
              <a:rPr lang="fr-FR" dirty="0"/>
              <a:t>Stockage</a:t>
            </a:r>
          </a:p>
          <a:p>
            <a:pPr lvl="1"/>
            <a:r>
              <a:rPr lang="fr-FR" dirty="0"/>
              <a:t>File, Base de données, </a:t>
            </a:r>
            <a:r>
              <a:rPr lang="fr-FR" dirty="0" err="1"/>
              <a:t>Big</a:t>
            </a:r>
            <a:r>
              <a:rPr lang="fr-FR" dirty="0"/>
              <a:t> Data</a:t>
            </a:r>
          </a:p>
          <a:p>
            <a:r>
              <a:rPr lang="fr-FR" dirty="0"/>
              <a:t>Math</a:t>
            </a:r>
          </a:p>
          <a:p>
            <a:pPr lvl="1"/>
            <a:r>
              <a:rPr lang="fr-FR" dirty="0"/>
              <a:t>Régression, </a:t>
            </a:r>
            <a:r>
              <a:rPr lang="fr-FR" dirty="0" err="1"/>
              <a:t>Stats</a:t>
            </a:r>
            <a:r>
              <a:rPr lang="fr-FR" dirty="0"/>
              <a:t>, Algèbre linéaire</a:t>
            </a:r>
          </a:p>
          <a:p>
            <a:r>
              <a:rPr lang="fr-FR" dirty="0"/>
              <a:t>IA</a:t>
            </a:r>
          </a:p>
          <a:p>
            <a:pPr lvl="1"/>
            <a:r>
              <a:rPr lang="fr-FR" dirty="0"/>
              <a:t>Réseaux neuronaux</a:t>
            </a:r>
          </a:p>
        </p:txBody>
      </p:sp>
    </p:spTree>
    <p:extLst>
      <p:ext uri="{BB962C8B-B14F-4D97-AF65-F5344CB8AC3E}">
        <p14:creationId xmlns:p14="http://schemas.microsoft.com/office/powerpoint/2010/main" val="396168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nuage de mot langages informatiq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62692" cy="529697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9086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langages</a:t>
            </a:r>
          </a:p>
        </p:txBody>
      </p:sp>
      <p:sp>
        <p:nvSpPr>
          <p:cNvPr id="3" name="Espace réservé du contenu 2"/>
          <p:cNvSpPr>
            <a:spLocks noGrp="1"/>
          </p:cNvSpPr>
          <p:nvPr>
            <p:ph idx="1"/>
          </p:nvPr>
        </p:nvSpPr>
        <p:spPr/>
        <p:txBody>
          <a:bodyPr/>
          <a:lstStyle/>
          <a:p>
            <a:r>
              <a:rPr lang="fr-FR" dirty="0"/>
              <a:t>Les "nouveaux"</a:t>
            </a:r>
          </a:p>
          <a:p>
            <a:pPr lvl="1"/>
            <a:r>
              <a:rPr lang="fr-FR" dirty="0"/>
              <a:t>Python, R, Scala, </a:t>
            </a:r>
            <a:r>
              <a:rPr lang="fr-FR" dirty="0" err="1"/>
              <a:t>Kotlin</a:t>
            </a:r>
            <a:r>
              <a:rPr lang="fr-FR" dirty="0"/>
              <a:t>, …</a:t>
            </a:r>
          </a:p>
          <a:p>
            <a:r>
              <a:rPr lang="fr-FR" dirty="0"/>
              <a:t>Les "anciens"</a:t>
            </a:r>
          </a:p>
          <a:p>
            <a:pPr lvl="1"/>
            <a:r>
              <a:rPr lang="fr-FR" dirty="0"/>
              <a:t>Java, C#</a:t>
            </a:r>
          </a:p>
        </p:txBody>
      </p:sp>
    </p:spTree>
    <p:extLst>
      <p:ext uri="{BB962C8B-B14F-4D97-AF65-F5344CB8AC3E}">
        <p14:creationId xmlns:p14="http://schemas.microsoft.com/office/powerpoint/2010/main" val="300685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a:t>
            </a:r>
            <a:r>
              <a:rPr lang="fr-FR" dirty="0" err="1"/>
              <a:t>Scientist</a:t>
            </a:r>
            <a:endParaRPr lang="fr-FR" dirty="0"/>
          </a:p>
        </p:txBody>
      </p:sp>
      <p:sp>
        <p:nvSpPr>
          <p:cNvPr id="3" name="Espace réservé du contenu 2"/>
          <p:cNvSpPr>
            <a:spLocks noGrp="1"/>
          </p:cNvSpPr>
          <p:nvPr>
            <p:ph idx="1"/>
          </p:nvPr>
        </p:nvSpPr>
        <p:spPr/>
        <p:txBody>
          <a:bodyPr/>
          <a:lstStyle/>
          <a:p>
            <a:r>
              <a:rPr lang="fr-FR" dirty="0"/>
              <a:t>Le premier objectif du data </a:t>
            </a:r>
            <a:r>
              <a:rPr lang="fr-FR" dirty="0" err="1"/>
              <a:t>scientist</a:t>
            </a:r>
            <a:r>
              <a:rPr lang="fr-FR" dirty="0"/>
              <a:t> est de produire des méthodes (automatisées, autant que possible) de tri et d'analyse de données de masse et de sources plus ou moins complexes ou disjointes de données, afin d'en extraire des informations utiles ou potentiellement utiles</a:t>
            </a:r>
          </a:p>
          <a:p>
            <a:r>
              <a:rPr lang="fr-FR" dirty="0"/>
              <a:t>Terme inventé en 2001 par William Cleveland</a:t>
            </a:r>
          </a:p>
          <a:p>
            <a:r>
              <a:rPr lang="en-US" dirty="0"/>
              <a:t>Data Scientist (n.): Person who is better at statistics than any software engineer and better at software engineering than any statistician</a:t>
            </a:r>
            <a:endParaRPr lang="fr-FR" dirty="0"/>
          </a:p>
          <a:p>
            <a:endParaRPr lang="fr-FR" dirty="0"/>
          </a:p>
        </p:txBody>
      </p:sp>
    </p:spTree>
    <p:extLst>
      <p:ext uri="{BB962C8B-B14F-4D97-AF65-F5344CB8AC3E}">
        <p14:creationId xmlns:p14="http://schemas.microsoft.com/office/powerpoint/2010/main" val="204985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Difficultés</a:t>
            </a:r>
          </a:p>
        </p:txBody>
      </p:sp>
      <p:sp>
        <p:nvSpPr>
          <p:cNvPr id="3" name="Espace réservé du contenu 2"/>
          <p:cNvSpPr>
            <a:spLocks noGrp="1"/>
          </p:cNvSpPr>
          <p:nvPr>
            <p:ph idx="1"/>
          </p:nvPr>
        </p:nvSpPr>
        <p:spPr/>
        <p:txBody>
          <a:bodyPr/>
          <a:lstStyle/>
          <a:p>
            <a:r>
              <a:rPr lang="fr-FR" dirty="0"/>
              <a:t>Certains problèmes sont trop complexes pour être résolus par un algorithme</a:t>
            </a:r>
          </a:p>
          <a:p>
            <a:pPr lvl="1"/>
            <a:r>
              <a:rPr lang="fr-FR" dirty="0"/>
              <a:t>Comment reconnaitre un visage ?</a:t>
            </a:r>
          </a:p>
          <a:p>
            <a:pPr lvl="1"/>
            <a:r>
              <a:rPr lang="fr-FR" dirty="0"/>
              <a:t>Comment conduire une voiture ?</a:t>
            </a:r>
          </a:p>
          <a:p>
            <a:pPr lvl="1"/>
            <a:r>
              <a:rPr lang="fr-FR" dirty="0"/>
              <a:t>Est-ce la même personne ?</a:t>
            </a:r>
          </a:p>
          <a:p>
            <a:pPr lvl="1"/>
            <a:endParaRPr lang="fr-FR" dirty="0"/>
          </a:p>
          <a:p>
            <a:pPr lvl="1"/>
            <a:r>
              <a:rPr lang="fr-FR" dirty="0"/>
              <a:t>Les mesures anthropométriques ne suffisent pas</a:t>
            </a:r>
          </a:p>
        </p:txBody>
      </p:sp>
      <p:pic>
        <p:nvPicPr>
          <p:cNvPr id="1026" name="Picture 2" descr="RÃ©sultat de recherche d'images pour &quot;ia reconnaissance visage katy perr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59" y="1823841"/>
            <a:ext cx="3584552" cy="2389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deep learning  visage katy perr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851480"/>
            <a:ext cx="1821722" cy="23620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2339752" y="4529861"/>
            <a:ext cx="3751511" cy="2298271"/>
          </a:xfrm>
          <a:prstGeom prst="rect">
            <a:avLst/>
          </a:prstGeom>
        </p:spPr>
      </p:pic>
    </p:spTree>
    <p:extLst>
      <p:ext uri="{BB962C8B-B14F-4D97-AF65-F5344CB8AC3E}">
        <p14:creationId xmlns:p14="http://schemas.microsoft.com/office/powerpoint/2010/main" val="3995539023"/>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3109</TotalTime>
  <Words>290</Words>
  <Application>Microsoft Office PowerPoint</Application>
  <PresentationFormat>Affichage à l'écran (4:3)</PresentationFormat>
  <Paragraphs>37</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Monotype Sorts</vt:lpstr>
      <vt:lpstr>Times New Roman</vt:lpstr>
      <vt:lpstr>cvc</vt:lpstr>
      <vt:lpstr>Présentation PowerPoint</vt:lpstr>
      <vt:lpstr>Présentation PowerPoint</vt:lpstr>
      <vt:lpstr>Wikipedia</vt:lpstr>
      <vt:lpstr>Data Science</vt:lpstr>
      <vt:lpstr>Data Science</vt:lpstr>
      <vt:lpstr>Présentation PowerPoint</vt:lpstr>
      <vt:lpstr>Les langages</vt:lpstr>
      <vt:lpstr>Data Scientist</vt:lpstr>
      <vt:lpstr>Difficultés</vt:lpstr>
      <vt:lpstr>Présentation PowerPoint</vt:lpstr>
      <vt:lpstr>L'intelligence artificielle</vt:lpstr>
      <vt:lpstr>IA - ML - DL</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231</cp:revision>
  <dcterms:created xsi:type="dcterms:W3CDTF">2000-04-10T19:33:12Z</dcterms:created>
  <dcterms:modified xsi:type="dcterms:W3CDTF">2025-07-14T09:31:03Z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