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handoutMasterIdLst>
    <p:handoutMasterId r:id="rId43"/>
  </p:handoutMasterIdLst>
  <p:sldIdLst>
    <p:sldId id="264" r:id="rId2"/>
    <p:sldId id="323" r:id="rId3"/>
    <p:sldId id="320" r:id="rId4"/>
    <p:sldId id="266" r:id="rId5"/>
    <p:sldId id="267" r:id="rId6"/>
    <p:sldId id="268" r:id="rId7"/>
    <p:sldId id="269" r:id="rId8"/>
    <p:sldId id="271" r:id="rId9"/>
    <p:sldId id="272" r:id="rId10"/>
    <p:sldId id="287" r:id="rId11"/>
    <p:sldId id="273" r:id="rId12"/>
    <p:sldId id="274" r:id="rId13"/>
    <p:sldId id="275" r:id="rId14"/>
    <p:sldId id="276" r:id="rId15"/>
    <p:sldId id="336" r:id="rId16"/>
    <p:sldId id="277" r:id="rId17"/>
    <p:sldId id="348" r:id="rId18"/>
    <p:sldId id="293" r:id="rId19"/>
    <p:sldId id="319" r:id="rId20"/>
    <p:sldId id="278" r:id="rId21"/>
    <p:sldId id="279" r:id="rId22"/>
    <p:sldId id="280" r:id="rId23"/>
    <p:sldId id="281" r:id="rId24"/>
    <p:sldId id="283" r:id="rId25"/>
    <p:sldId id="349" r:id="rId26"/>
    <p:sldId id="314" r:id="rId27"/>
    <p:sldId id="305" r:id="rId28"/>
    <p:sldId id="324" r:id="rId29"/>
    <p:sldId id="318" r:id="rId30"/>
    <p:sldId id="333" r:id="rId31"/>
    <p:sldId id="383" r:id="rId32"/>
    <p:sldId id="384" r:id="rId33"/>
    <p:sldId id="386" r:id="rId34"/>
    <p:sldId id="380" r:id="rId35"/>
    <p:sldId id="367" r:id="rId36"/>
    <p:sldId id="377" r:id="rId37"/>
    <p:sldId id="394" r:id="rId38"/>
    <p:sldId id="322" r:id="rId39"/>
    <p:sldId id="340" r:id="rId40"/>
    <p:sldId id="341" r:id="rId4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226469"/>
            <a:ext cx="4262005" cy="3263504"/>
          </a:xfrm>
        </p:spPr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Deep</a:t>
            </a:r>
            <a:r>
              <a:rPr lang="fr-FR" dirty="0"/>
              <a:t> Learning, l'idée est que l'algorithme construise une "représentation interne" tout seul </a:t>
            </a:r>
          </a:p>
          <a:p>
            <a:pPr lvl="1"/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</a:t>
            </a:r>
          </a:p>
          <a:p>
            <a:endParaRPr lang="fr-FR" dirty="0"/>
          </a:p>
        </p:txBody>
      </p:sp>
      <p:pic>
        <p:nvPicPr>
          <p:cNvPr id="5122" name="Picture 2" descr="MNIST - Lecture de la base de chiffres manuscrits | Intelligence  Artificielle">
            <a:extLst>
              <a:ext uri="{FF2B5EF4-FFF2-40B4-BE49-F238E27FC236}">
                <a16:creationId xmlns:a16="http://schemas.microsoft.com/office/drawing/2014/main" id="{1A4D7DB9-6909-4529-A857-5E2BF0AC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280914"/>
            <a:ext cx="4171950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5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D51E5-13D3-4051-959E-71DF6575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E44763-AE4C-46F7-BB16-F40FA40A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fois l'apprentissage effectué le modèle est capable d'effectuer des prédictions sur des nouvelles données</a:t>
            </a:r>
          </a:p>
        </p:txBody>
      </p:sp>
      <p:pic>
        <p:nvPicPr>
          <p:cNvPr id="4098" name="Picture 2" descr="Applied Sciences | Free Full-Text | A Survey of Handwritten Character  Recognition with MNIST and EMNIST | HTML">
            <a:extLst>
              <a:ext uri="{FF2B5EF4-FFF2-40B4-BE49-F238E27FC236}">
                <a16:creationId xmlns:a16="http://schemas.microsoft.com/office/drawing/2014/main" id="{FE728249-27BB-4C95-91AD-87A5086EA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96" y="2947082"/>
            <a:ext cx="4847208" cy="254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3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040037"/>
            <a:ext cx="7886700" cy="3263504"/>
          </a:xfrm>
        </p:spPr>
        <p:txBody>
          <a:bodyPr/>
          <a:lstStyle/>
          <a:p>
            <a:r>
              <a:rPr lang="fr-FR" dirty="0"/>
              <a:t>En Machine Learning, l'objectif est de trouver un modèle mathématique du phénomène à l'origine des données par apprentissage</a:t>
            </a:r>
          </a:p>
        </p:txBody>
      </p:sp>
      <p:pic>
        <p:nvPicPr>
          <p:cNvPr id="1026" name="Picture 2" descr="Machine learning en E-commerce : une expérience client optimale - Arkheus">
            <a:extLst>
              <a:ext uri="{FF2B5EF4-FFF2-40B4-BE49-F238E27FC236}">
                <a16:creationId xmlns:a16="http://schemas.microsoft.com/office/drawing/2014/main" id="{AB55968D-DE43-4613-BCDF-B4584C36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01008"/>
            <a:ext cx="3515592" cy="248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6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ED8F-11AB-C149-14DE-0ECEEA2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126B-6D65-4283-A1F1-8A8BB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0248DE54-DD5F-56BD-F121-1923D3F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1156208"/>
            <a:ext cx="9123224" cy="52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B347E-A3C6-4FD1-B000-9BF2AD49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langages et </a:t>
            </a:r>
            <a:r>
              <a:rPr lang="fr-FR" dirty="0" err="1"/>
              <a:t>Frameworks</a:t>
            </a:r>
            <a:endParaRPr lang="fr-FR" dirty="0"/>
          </a:p>
        </p:txBody>
      </p:sp>
      <p:pic>
        <p:nvPicPr>
          <p:cNvPr id="6" name="Picture 2" descr="Python et intelligence artificielle">
            <a:extLst>
              <a:ext uri="{FF2B5EF4-FFF2-40B4-BE49-F238E27FC236}">
                <a16:creationId xmlns:a16="http://schemas.microsoft.com/office/drawing/2014/main" id="{FB769AA8-F524-42F6-A99C-EBEF407B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80" y="3015391"/>
            <a:ext cx="3671455" cy="19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ensorFlow — Wikipédia">
            <a:extLst>
              <a:ext uri="{FF2B5EF4-FFF2-40B4-BE49-F238E27FC236}">
                <a16:creationId xmlns:a16="http://schemas.microsoft.com/office/drawing/2014/main" id="{7B92E35F-DA87-4345-A44E-D4B0F9977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541" y="1873856"/>
            <a:ext cx="1304594" cy="10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4E86258-C244-48B5-ADC8-901B50E0DF47}"/>
              </a:ext>
            </a:extLst>
          </p:cNvPr>
          <p:cNvSpPr txBox="1">
            <a:spLocks/>
          </p:cNvSpPr>
          <p:nvPr/>
        </p:nvSpPr>
        <p:spPr>
          <a:xfrm>
            <a:off x="217264" y="1851422"/>
            <a:ext cx="4670318" cy="3780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Apprentissage</a:t>
            </a:r>
          </a:p>
          <a:p>
            <a:pPr lvl="1"/>
            <a:r>
              <a:rPr lang="fr-FR" sz="2100" dirty="0"/>
              <a:t>Python</a:t>
            </a:r>
          </a:p>
          <a:p>
            <a:pPr lvl="1"/>
            <a:r>
              <a:rPr lang="fr-FR" sz="2100" dirty="0" err="1"/>
              <a:t>Scikit-learn</a:t>
            </a:r>
            <a:endParaRPr lang="fr-FR" sz="2100" dirty="0"/>
          </a:p>
          <a:p>
            <a:pPr lvl="2"/>
            <a:r>
              <a:rPr lang="fr-FR" sz="1500" dirty="0"/>
              <a:t>INRIA et Télécom ParisTech</a:t>
            </a:r>
          </a:p>
          <a:p>
            <a:pPr lvl="1"/>
            <a:r>
              <a:rPr lang="fr-FR" sz="2100" dirty="0" err="1"/>
              <a:t>TensorFlow</a:t>
            </a:r>
            <a:endParaRPr lang="fr-FR" sz="2100" dirty="0"/>
          </a:p>
          <a:p>
            <a:pPr lvl="2"/>
            <a:r>
              <a:rPr lang="fr-FR" sz="1500" dirty="0"/>
              <a:t>Google</a:t>
            </a:r>
          </a:p>
          <a:p>
            <a:pPr lvl="1"/>
            <a:r>
              <a:rPr lang="fr-FR" sz="1900" dirty="0" err="1"/>
              <a:t>PyTorch</a:t>
            </a:r>
            <a:endParaRPr lang="fr-FR" sz="1900" dirty="0"/>
          </a:p>
          <a:p>
            <a:pPr lvl="2"/>
            <a:r>
              <a:rPr lang="fr-FR" sz="1500" dirty="0"/>
              <a:t>Facebook</a:t>
            </a:r>
          </a:p>
          <a:p>
            <a:r>
              <a:rPr lang="fr-FR" sz="2400" dirty="0"/>
              <a:t>Prédiction</a:t>
            </a:r>
          </a:p>
          <a:p>
            <a:pPr lvl="1"/>
            <a:r>
              <a:rPr lang="fr-FR" sz="1800" dirty="0"/>
              <a:t>N'importe quel langage !</a:t>
            </a:r>
          </a:p>
          <a:p>
            <a:pPr lvl="1"/>
            <a:r>
              <a:rPr lang="fr-FR" sz="1800" dirty="0"/>
              <a:t>Embarqué : C++, JS, …</a:t>
            </a:r>
          </a:p>
          <a:p>
            <a:pPr lvl="1"/>
            <a:endParaRPr lang="fr-FR" sz="15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2C0264F-CF05-444C-A3C0-924199BBF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679" y="1873856"/>
            <a:ext cx="230028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98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9BEBE-6249-4EE9-A3DE-988A6532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Frameworks</a:t>
            </a:r>
            <a:r>
              <a:rPr lang="fr-FR" dirty="0"/>
              <a:t> ML et DL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C81630E-520F-4640-A4D7-4C649ED09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507" y="1851422"/>
            <a:ext cx="5938352" cy="340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ensorFlow — Wikipédia">
            <a:extLst>
              <a:ext uri="{FF2B5EF4-FFF2-40B4-BE49-F238E27FC236}">
                <a16:creationId xmlns:a16="http://schemas.microsoft.com/office/drawing/2014/main" id="{C4B0032F-A73B-40A0-917F-E14A99B3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34" y="2089516"/>
            <a:ext cx="1304594" cy="108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24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</a:t>
            </a:r>
            <a:r>
              <a:rPr lang="fr-FR"/>
              <a:t>cellule connectée </a:t>
            </a:r>
            <a:r>
              <a:rPr lang="fr-FR" dirty="0"/>
              <a:t>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vs DL</a:t>
            </a:r>
          </a:p>
        </p:txBody>
      </p:sp>
      <p:pic>
        <p:nvPicPr>
          <p:cNvPr id="1026" name="Picture 2" descr="RÃ©sultat de recherche d'images pour &quot;ia vs machine learning vs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82" y="1556792"/>
            <a:ext cx="704078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64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BC988-F01C-4106-917E-AE983E84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68C33-4D93-4A91-AD97-0B3E2D5A02AA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/>
              <a:t>Passage de l'image aux données</a:t>
            </a:r>
          </a:p>
          <a:p>
            <a:r>
              <a:rPr lang="fr-FR" sz="2100" dirty="0"/>
              <a:t>ML : par mesure</a:t>
            </a:r>
          </a:p>
          <a:p>
            <a:r>
              <a:rPr lang="fr-FR" sz="2100" dirty="0"/>
              <a:t>DL : automatique</a:t>
            </a:r>
          </a:p>
          <a:p>
            <a:endParaRPr lang="fr-FR" sz="2100" dirty="0"/>
          </a:p>
        </p:txBody>
      </p:sp>
      <p:pic>
        <p:nvPicPr>
          <p:cNvPr id="6146" name="Picture 2" descr="Breast Cancer Wisconsin (Diagnostic) Data Set | Kaggle">
            <a:extLst>
              <a:ext uri="{FF2B5EF4-FFF2-40B4-BE49-F238E27FC236}">
                <a16:creationId xmlns:a16="http://schemas.microsoft.com/office/drawing/2014/main" id="{1A9AFAFD-CD3C-43B3-9D8A-CF573004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00" y="857250"/>
            <a:ext cx="3189901" cy="31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9DFB1C-CD6D-4914-B6FF-FFD47A8A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65648"/>
            <a:ext cx="9143999" cy="24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6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1BA8-4C00-4F03-8B03-C2B0CF03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vs DL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7AD50-63BF-4A4C-84F3-1AA9CC5F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Learning</a:t>
            </a:r>
          </a:p>
          <a:p>
            <a:pPr lvl="1"/>
            <a:r>
              <a:rPr lang="fr-FR" dirty="0"/>
              <a:t>Données numériques</a:t>
            </a:r>
          </a:p>
          <a:p>
            <a:pPr lvl="1"/>
            <a:r>
              <a:rPr lang="fr-FR" dirty="0"/>
              <a:t>Données déjà filtrées et extraites</a:t>
            </a:r>
          </a:p>
          <a:p>
            <a:pPr lvl="1"/>
            <a:r>
              <a:rPr lang="fr-FR" dirty="0"/>
              <a:t>Données tabulaires</a:t>
            </a:r>
          </a:p>
          <a:p>
            <a:pPr lvl="1"/>
            <a:r>
              <a:rPr lang="fr-FR" dirty="0"/>
              <a:t>Stockage : base de données SQL, fichiers CSV, TXT, XML, </a:t>
            </a:r>
            <a:r>
              <a:rPr lang="fr-FR" dirty="0" err="1"/>
              <a:t>datawharehouse</a:t>
            </a:r>
            <a:endParaRPr lang="fr-FR" dirty="0"/>
          </a:p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  <a:p>
            <a:pPr lvl="1"/>
            <a:r>
              <a:rPr lang="fr-FR" dirty="0"/>
              <a:t>Données brutes ou peu structurées</a:t>
            </a:r>
          </a:p>
          <a:p>
            <a:pPr lvl="1"/>
            <a:r>
              <a:rPr lang="fr-FR" dirty="0"/>
              <a:t>Images, Son, Vidéo, Signaux électromagnétiques</a:t>
            </a:r>
          </a:p>
          <a:p>
            <a:pPr lvl="1"/>
            <a:r>
              <a:rPr lang="fr-FR" dirty="0"/>
              <a:t>Langage naturel, traduction, moteur de recherche</a:t>
            </a:r>
          </a:p>
          <a:p>
            <a:pPr lvl="1"/>
            <a:r>
              <a:rPr lang="fr-FR" dirty="0"/>
              <a:t>Stockage : base de données SQL, file system, big data</a:t>
            </a:r>
          </a:p>
        </p:txBody>
      </p:sp>
    </p:spTree>
    <p:extLst>
      <p:ext uri="{BB962C8B-B14F-4D97-AF65-F5344CB8AC3E}">
        <p14:creationId xmlns:p14="http://schemas.microsoft.com/office/powerpoint/2010/main" val="3797644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A798C-3205-8B9D-2E1A-746C6CF2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D4E77-DBDD-07A2-5EF9-451BBE70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concurrent à </a:t>
            </a:r>
            <a:r>
              <a:rPr lang="fr-FR" dirty="0" err="1"/>
              <a:t>Tensorflow</a:t>
            </a:r>
            <a:endParaRPr lang="fr-FR" dirty="0"/>
          </a:p>
          <a:p>
            <a:r>
              <a:rPr lang="fr-FR" dirty="0"/>
              <a:t>Facebook</a:t>
            </a:r>
          </a:p>
          <a:p>
            <a:r>
              <a:rPr lang="fr-FR" dirty="0"/>
              <a:t>Très utilisé dans les LLM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224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finale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tf.keras.models.load_model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1/3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Constituer et donner accès à de très grands jeux de données de qualité</a:t>
            </a:r>
          </a:p>
          <a:p>
            <a:pPr lvl="1"/>
            <a:r>
              <a:rPr lang="fr-FR" sz="1800" dirty="0"/>
              <a:t>le principal facteur limitant à l’heure actuelle n’est pas la technologie mais l’accès à des données de qualité.</a:t>
            </a:r>
          </a:p>
          <a:p>
            <a:pPr lvl="1"/>
            <a:r>
              <a:rPr lang="fr-FR" sz="1800" dirty="0"/>
              <a:t>L’accès à des données massives, corrélées, complètes, qualifiées, historisées, est une clé technologique majeure de mise au point de technologies d’intelligence artificielle aujourd’hui</a:t>
            </a:r>
          </a:p>
        </p:txBody>
      </p:sp>
    </p:spTree>
    <p:extLst>
      <p:ext uri="{BB962C8B-B14F-4D97-AF65-F5344CB8AC3E}">
        <p14:creationId xmlns:p14="http://schemas.microsoft.com/office/powerpoint/2010/main" val="518367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682" y="2186862"/>
            <a:ext cx="5837663" cy="326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223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2/3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Embaucher, capitaliser et former</a:t>
            </a:r>
          </a:p>
          <a:p>
            <a:r>
              <a:rPr lang="fr-FR" sz="2100" dirty="0">
                <a:solidFill>
                  <a:srgbClr val="111111"/>
                </a:solidFill>
                <a:latin typeface="Arial" panose="020B0604020202020204" pitchFamily="34" charset="0"/>
              </a:rPr>
              <a:t>Créer des équipes autonomes</a:t>
            </a:r>
          </a:p>
          <a:p>
            <a:r>
              <a:rPr lang="en-US" sz="2100" dirty="0"/>
              <a:t>Data Scientist (n.): Person who is better at statistics than any software engineer and better at software engineering than any statistician</a:t>
            </a:r>
            <a:endParaRPr lang="fr-FR" sz="2100" dirty="0"/>
          </a:p>
          <a:p>
            <a:endParaRPr lang="fr-FR" sz="2100" b="1" dirty="0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2" descr="https://upload.wikimedia.org/wikipedia/commons/4/44/DataScienceDisciplines.png">
            <a:extLst>
              <a:ext uri="{FF2B5EF4-FFF2-40B4-BE49-F238E27FC236}">
                <a16:creationId xmlns:a16="http://schemas.microsoft.com/office/drawing/2014/main" id="{55A7E1B0-1946-4E1F-92C7-9D63F94A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53" y="3667033"/>
            <a:ext cx="3184055" cy="238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8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CA38B-3BB0-4629-BF22-7D4D4C6D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enjeux 3/3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2CAC85E-A812-47F9-A7C5-91F75568AA15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b="1" dirty="0">
                <a:solidFill>
                  <a:srgbClr val="111111"/>
                </a:solidFill>
                <a:latin typeface="Arial" panose="020B0604020202020204" pitchFamily="34" charset="0"/>
              </a:rPr>
              <a:t>Mettre en pratique et industrialiser</a:t>
            </a:r>
          </a:p>
        </p:txBody>
      </p:sp>
    </p:spTree>
    <p:extLst>
      <p:ext uri="{BB962C8B-B14F-4D97-AF65-F5344CB8AC3E}">
        <p14:creationId xmlns:p14="http://schemas.microsoft.com/office/powerpoint/2010/main" val="377812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3547</TotalTime>
  <Words>1039</Words>
  <Application>Microsoft Office PowerPoint</Application>
  <PresentationFormat>Affichage à l'écran (4:3)</PresentationFormat>
  <Paragraphs>149</Paragraphs>
  <Slides>40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1ère étape</vt:lpstr>
      <vt:lpstr>But</vt:lpstr>
      <vt:lpstr>Exemple</vt:lpstr>
      <vt:lpstr>Graphique</vt:lpstr>
      <vt:lpstr>Régression linéaire</vt:lpstr>
      <vt:lpstr>Erreur</vt:lpstr>
      <vt:lpstr>Classification</vt:lpstr>
      <vt:lpstr>Trouver le bon modèle</vt:lpstr>
      <vt:lpstr>Quartet d’Ascombe</vt:lpstr>
      <vt:lpstr>Machine Learning</vt:lpstr>
      <vt:lpstr>Modélisation</vt:lpstr>
      <vt:lpstr>Apprentissage</vt:lpstr>
      <vt:lpstr>Apprentissage</vt:lpstr>
      <vt:lpstr>Prédiction</vt:lpstr>
      <vt:lpstr>But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Les langages et Frameworks</vt:lpstr>
      <vt:lpstr>Les Frameworks ML et DL</vt:lpstr>
      <vt:lpstr>Neurone</vt:lpstr>
      <vt:lpstr>Perceptron</vt:lpstr>
      <vt:lpstr>MLP Complexes</vt:lpstr>
      <vt:lpstr>Asymétrie</vt:lpstr>
      <vt:lpstr>ML vs DL</vt:lpstr>
      <vt:lpstr>Cancer du sein</vt:lpstr>
      <vt:lpstr>ML vs DL</vt:lpstr>
      <vt:lpstr>PyTorch</vt:lpstr>
      <vt:lpstr>Vocabulaire</vt:lpstr>
      <vt:lpstr>Solidification du modèle</vt:lpstr>
      <vt:lpstr>Les enjeux 1/3</vt:lpstr>
      <vt:lpstr>Les nouvelles sources de données</vt:lpstr>
      <vt:lpstr>Les enjeux 2/3</vt:lpstr>
      <vt:lpstr>Les enjeux 3/3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281</cp:revision>
  <dcterms:created xsi:type="dcterms:W3CDTF">2000-04-10T19:33:12Z</dcterms:created>
  <dcterms:modified xsi:type="dcterms:W3CDTF">2025-07-14T10:55:29Z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