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264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68" r:id="rId12"/>
    <p:sldId id="308" r:id="rId13"/>
    <p:sldId id="307" r:id="rId14"/>
    <p:sldId id="297" r:id="rId15"/>
    <p:sldId id="298" r:id="rId16"/>
    <p:sldId id="299" r:id="rId17"/>
    <p:sldId id="282" r:id="rId18"/>
    <p:sldId id="283" r:id="rId19"/>
    <p:sldId id="284" r:id="rId20"/>
    <p:sldId id="285" r:id="rId21"/>
    <p:sldId id="295" r:id="rId22"/>
    <p:sldId id="281" r:id="rId23"/>
    <p:sldId id="304" r:id="rId2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74" d="100"/>
          <a:sy n="74" d="100"/>
        </p:scale>
        <p:origin x="1742" y="30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ABDEA8-EB22-42D4-B8E2-0C26FFC92FC1}" type="datetimeFigureOut">
              <a:rPr lang="fr-FR" smtClean="0"/>
              <a:t>14/07/2025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Ecran xx</a:t>
            </a:r>
            <a:br>
              <a:rPr lang="fr-FR" dirty="0"/>
            </a:br>
            <a:r>
              <a:rPr lang="fr-FR" dirty="0"/>
              <a:t>Titre de l’écran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25489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Big</a:t>
            </a:r>
            <a:r>
              <a:rPr lang="fr-FR" sz="1600"/>
              <a:t> Data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6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8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Hadoop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94808" y="2132856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Big</a:t>
            </a:r>
            <a:r>
              <a:rPr lang="fr-FR" sz="3600" dirty="0"/>
              <a:t>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d’écriture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chaque bloc</a:t>
            </a:r>
          </a:p>
        </p:txBody>
      </p:sp>
      <p:pic>
        <p:nvPicPr>
          <p:cNvPr id="3076" name="Picture 4" descr="https://user.oc-static.com/upload/2017/08/03/15017753323082_hdfs-writ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6623"/>
            <a:ext cx="67056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5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HDFS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d’accéder à HDFS</a:t>
            </a:r>
          </a:p>
          <a:p>
            <a:endParaRPr lang="fr-FR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client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hdfs.InsecureClient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("http://localhost:50070")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("/"))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client.status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("/hello.txt"))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client.read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("/hello.txt") as f: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Les scripts Python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schedulés</a:t>
            </a:r>
            <a:r>
              <a:rPr lang="en-US" dirty="0"/>
              <a:t> et executer sur Hadoop avec Yarn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8075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ACID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Perte de l’acidité</a:t>
            </a:r>
          </a:p>
          <a:p>
            <a:r>
              <a:rPr lang="fr-FR" dirty="0"/>
              <a:t>Atomique</a:t>
            </a:r>
          </a:p>
          <a:p>
            <a:pPr lvl="1"/>
            <a:r>
              <a:rPr lang="fr-FR" dirty="0"/>
              <a:t>Pas de transaction</a:t>
            </a:r>
          </a:p>
          <a:p>
            <a:r>
              <a:rPr lang="fr-FR" dirty="0"/>
              <a:t>Cohérence</a:t>
            </a:r>
          </a:p>
          <a:p>
            <a:pPr lvl="1"/>
            <a:r>
              <a:rPr lang="fr-FR" dirty="0"/>
              <a:t>Différents nœuds peuvent êtres dans un état différent</a:t>
            </a:r>
          </a:p>
          <a:p>
            <a:r>
              <a:rPr lang="fr-FR" dirty="0"/>
              <a:t>Intègre</a:t>
            </a:r>
          </a:p>
          <a:p>
            <a:pPr lvl="1"/>
            <a:r>
              <a:rPr lang="fr-FR" dirty="0"/>
              <a:t>Les champs de ne sont pas typés et les relations non vérifiées</a:t>
            </a:r>
          </a:p>
          <a:p>
            <a:r>
              <a:rPr lang="fr-FR" dirty="0"/>
              <a:t>Disponible</a:t>
            </a:r>
          </a:p>
          <a:p>
            <a:pPr lvl="1"/>
            <a:r>
              <a:rPr lang="fr-FR" dirty="0"/>
              <a:t>Certains nœuds peuvent être down</a:t>
            </a:r>
          </a:p>
        </p:txBody>
      </p:sp>
    </p:spTree>
    <p:extLst>
      <p:ext uri="{BB962C8B-B14F-4D97-AF65-F5344CB8AC3E}">
        <p14:creationId xmlns:p14="http://schemas.microsoft.com/office/powerpoint/2010/main" val="25161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HBase</a:t>
            </a:r>
            <a:endParaRPr lang="fr-FR" dirty="0"/>
          </a:p>
          <a:p>
            <a:pPr lvl="1"/>
            <a:r>
              <a:rPr lang="fr-FR" dirty="0"/>
              <a:t>Permet de stocker des données tabulaires</a:t>
            </a:r>
          </a:p>
          <a:p>
            <a:pPr lvl="1"/>
            <a:r>
              <a:rPr lang="fr-FR" dirty="0"/>
              <a:t>Relationnel</a:t>
            </a:r>
          </a:p>
          <a:p>
            <a:pPr lvl="1"/>
            <a:r>
              <a:rPr lang="fr-FR" dirty="0"/>
              <a:t>Non ACID</a:t>
            </a:r>
          </a:p>
          <a:p>
            <a:r>
              <a:rPr lang="fr-FR" dirty="0" err="1"/>
              <a:t>Hive</a:t>
            </a:r>
            <a:r>
              <a:rPr lang="fr-FR" dirty="0"/>
              <a:t> Permet de lire des tables relationnelles depuis </a:t>
            </a:r>
            <a:r>
              <a:rPr lang="fr-FR" dirty="0" err="1"/>
              <a:t>Hadoop</a:t>
            </a:r>
            <a:r>
              <a:rPr lang="fr-FR" dirty="0"/>
              <a:t> avec le format </a:t>
            </a:r>
            <a:r>
              <a:rPr lang="fr-FR" dirty="0" err="1"/>
              <a:t>Sql</a:t>
            </a:r>
            <a:endParaRPr lang="fr-FR" dirty="0"/>
          </a:p>
          <a:p>
            <a:pPr lvl="1"/>
            <a:r>
              <a:rPr lang="fr-FR" dirty="0" err="1"/>
              <a:t>HiveQL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-572705"/>
            <a:ext cx="2184177" cy="19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899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Hue est une interface graphique pour </a:t>
            </a:r>
            <a:r>
              <a:rPr lang="fr-FR" dirty="0" err="1"/>
              <a:t>Hive</a:t>
            </a:r>
            <a:endParaRPr lang="fr-FR" dirty="0"/>
          </a:p>
          <a:p>
            <a:r>
              <a:rPr lang="fr-FR" dirty="0"/>
              <a:t>Compatible Impala et </a:t>
            </a:r>
            <a:r>
              <a:rPr lang="fr-FR" dirty="0" err="1"/>
              <a:t>Hive</a:t>
            </a:r>
            <a:endParaRPr lang="fr-FR" dirty="0"/>
          </a:p>
        </p:txBody>
      </p:sp>
      <p:pic>
        <p:nvPicPr>
          <p:cNvPr id="5122" name="Picture 2" descr="Screen shot of Impala Query Editor being selec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8856984" cy="520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072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 1</a:t>
            </a:r>
            <a:r>
              <a:rPr lang="fr-FR" baseline="30000" dirty="0"/>
              <a:t>ère</a:t>
            </a:r>
            <a:r>
              <a:rPr lang="fr-FR" dirty="0"/>
              <a:t> requête</a:t>
            </a:r>
          </a:p>
        </p:txBody>
      </p:sp>
      <p:pic>
        <p:nvPicPr>
          <p:cNvPr id="7170" name="Picture 2" descr="Screen shot of table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10131133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881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Requête complexe</a:t>
            </a:r>
          </a:p>
        </p:txBody>
      </p:sp>
      <p:pic>
        <p:nvPicPr>
          <p:cNvPr id="8194" name="Picture 2" descr="Screen shot of 10 most popular product catego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10008510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39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 en Python</a:t>
            </a:r>
          </a:p>
          <a:p>
            <a:r>
              <a:rPr lang="fr-FR" dirty="0" err="1"/>
              <a:t>Map</a:t>
            </a:r>
            <a:r>
              <a:rPr lang="fr-FR" dirty="0"/>
              <a:t> applique une fonction sur une liste de données</a:t>
            </a:r>
          </a:p>
          <a:p>
            <a:r>
              <a:rPr lang="fr-FR" dirty="0" err="1"/>
              <a:t>Reduce</a:t>
            </a:r>
            <a:r>
              <a:rPr lang="fr-FR" dirty="0"/>
              <a:t> agrège le résultat</a:t>
            </a:r>
          </a:p>
          <a:p>
            <a:r>
              <a:rPr lang="fr-FR" dirty="0" err="1"/>
              <a:t>Hadoop</a:t>
            </a:r>
            <a:r>
              <a:rPr lang="fr-FR" dirty="0"/>
              <a:t> ajoute le distribué</a:t>
            </a:r>
          </a:p>
        </p:txBody>
      </p:sp>
      <p:pic>
        <p:nvPicPr>
          <p:cNvPr id="1026" name="Picture 2" descr="https://user.oc-static.com/upload/2017/03/21/14900935617221_Diapositive0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352" y="3534172"/>
            <a:ext cx="3912369" cy="293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987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2050" name="Picture 2" descr="https://user.oc-static.com/upload/2017/03/21/14900936067493_Diapositive10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57" y="1412875"/>
            <a:ext cx="7613837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996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distribué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6" name="Picture 4" descr="https://user.oc-static.com/upload/2017/03/21/1490093682024_Diapositive1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78" y="1412776"/>
            <a:ext cx="8349717" cy="438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98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Apache Hadoop est une file system </a:t>
            </a:r>
            <a:r>
              <a:rPr lang="fr-FR" dirty="0" err="1"/>
              <a:t>BigData</a:t>
            </a:r>
            <a:r>
              <a:rPr lang="fr-FR" dirty="0"/>
              <a:t> de Google désormais chez Apache</a:t>
            </a:r>
          </a:p>
          <a:p>
            <a:r>
              <a:rPr lang="fr-FR" dirty="0" err="1"/>
              <a:t>NoSql</a:t>
            </a:r>
            <a:endParaRPr lang="fr-FR" dirty="0"/>
          </a:p>
          <a:p>
            <a:r>
              <a:rPr lang="fr-FR" dirty="0"/>
              <a:t>Big Data</a:t>
            </a:r>
          </a:p>
          <a:p>
            <a:pPr lvl="1"/>
            <a:r>
              <a:rPr lang="fr-FR" dirty="0" err="1"/>
              <a:t>Peta</a:t>
            </a:r>
            <a:r>
              <a:rPr lang="fr-FR" dirty="0"/>
              <a:t> octets</a:t>
            </a:r>
          </a:p>
          <a:p>
            <a:r>
              <a:rPr lang="fr-FR" dirty="0"/>
              <a:t>Possède un file system réparti</a:t>
            </a:r>
          </a:p>
          <a:p>
            <a:pPr lvl="1"/>
            <a:r>
              <a:rPr lang="fr-FR" dirty="0"/>
              <a:t>HDFS</a:t>
            </a:r>
          </a:p>
          <a:p>
            <a:r>
              <a:rPr lang="fr-FR" dirty="0"/>
              <a:t>On peut mettre n'importe quoi dessus</a:t>
            </a:r>
          </a:p>
          <a:p>
            <a:pPr lvl="1"/>
            <a:r>
              <a:rPr lang="fr-FR" dirty="0" err="1"/>
              <a:t>Hive</a:t>
            </a:r>
            <a:endParaRPr lang="fr-FR" dirty="0"/>
          </a:p>
          <a:p>
            <a:pPr lvl="1"/>
            <a:r>
              <a:rPr lang="fr-FR" dirty="0"/>
              <a:t>Mongo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6" name="Picture 2" descr="File:Hadoop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-237831"/>
            <a:ext cx="63246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271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Reduce</a:t>
            </a:r>
            <a:endParaRPr lang="fr-FR" dirty="0"/>
          </a:p>
        </p:txBody>
      </p:sp>
      <p:pic>
        <p:nvPicPr>
          <p:cNvPr id="4098" name="Picture 2" descr="https://user.oc-static.com/upload/2017/03/21/14900937368796_Diapositive1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01179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327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Ecosystème </a:t>
            </a:r>
            <a:r>
              <a:rPr lang="fr-FR" dirty="0" err="1"/>
              <a:t>Hadoop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980728"/>
            <a:ext cx="6140921" cy="505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00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des distributions avec les principaux outils déjà installé, des consoles d’administration et des mises à jour</a:t>
            </a:r>
          </a:p>
          <a:p>
            <a:pPr lvl="1"/>
            <a:r>
              <a:rPr lang="fr-FR" dirty="0" err="1"/>
              <a:t>MapR</a:t>
            </a:r>
            <a:endParaRPr lang="fr-FR" dirty="0"/>
          </a:p>
          <a:p>
            <a:pPr lvl="1"/>
            <a:r>
              <a:rPr lang="fr-FR" dirty="0" err="1"/>
              <a:t>Cloudera</a:t>
            </a:r>
            <a:endParaRPr lang="fr-FR" dirty="0"/>
          </a:p>
          <a:p>
            <a:pPr lvl="1"/>
            <a:r>
              <a:rPr lang="fr-FR" dirty="0" err="1"/>
              <a:t>HortonWorks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9877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à coins arrondis 40"/>
          <p:cNvSpPr/>
          <p:nvPr/>
        </p:nvSpPr>
        <p:spPr>
          <a:xfrm>
            <a:off x="1265175" y="2745440"/>
            <a:ext cx="5076584" cy="2123719"/>
          </a:xfrm>
          <a:prstGeom prst="roundRect">
            <a:avLst>
              <a:gd name="adj" fmla="val 553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Apache Spark – fiche d’identité</a:t>
            </a:r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  <a:p>
            <a:pPr marL="214313" indent="-214313">
              <a:buFontTx/>
              <a:buChar char="-"/>
            </a:pPr>
            <a:endParaRPr lang="fr-FR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05" name="Groupe 104"/>
          <p:cNvGrpSpPr/>
          <p:nvPr/>
        </p:nvGrpSpPr>
        <p:grpSpPr>
          <a:xfrm>
            <a:off x="559081" y="1597264"/>
            <a:ext cx="5299520" cy="414060"/>
            <a:chOff x="2691257" y="529120"/>
            <a:chExt cx="7066026" cy="552080"/>
          </a:xfrm>
        </p:grpSpPr>
        <p:sp>
          <p:nvSpPr>
            <p:cNvPr id="106" name="Pentagone 105"/>
            <p:cNvSpPr/>
            <p:nvPr/>
          </p:nvSpPr>
          <p:spPr>
            <a:xfrm>
              <a:off x="2691257" y="667723"/>
              <a:ext cx="7066026" cy="288000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5381632" y="529121"/>
              <a:ext cx="551453" cy="54903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21" name="Ellipse 120"/>
            <p:cNvSpPr/>
            <p:nvPr/>
          </p:nvSpPr>
          <p:spPr>
            <a:xfrm>
              <a:off x="4264756" y="529120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19" name="Ellipse 118"/>
            <p:cNvSpPr/>
            <p:nvPr/>
          </p:nvSpPr>
          <p:spPr>
            <a:xfrm>
              <a:off x="3147880" y="529120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6498508" y="529122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grpSp>
          <p:nvGrpSpPr>
            <p:cNvPr id="111" name="Groupe 110"/>
            <p:cNvGrpSpPr/>
            <p:nvPr/>
          </p:nvGrpSpPr>
          <p:grpSpPr>
            <a:xfrm>
              <a:off x="8732261" y="529120"/>
              <a:ext cx="551453" cy="549030"/>
              <a:chOff x="9401004" y="529120"/>
              <a:chExt cx="551453" cy="549030"/>
            </a:xfrm>
          </p:grpSpPr>
          <p:sp>
            <p:nvSpPr>
              <p:cNvPr id="115" name="Ellipse 114"/>
              <p:cNvSpPr/>
              <p:nvPr/>
            </p:nvSpPr>
            <p:spPr>
              <a:xfrm>
                <a:off x="9401004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/>
              </a:p>
            </p:txBody>
          </p:sp>
          <p:pic>
            <p:nvPicPr>
              <p:cNvPr id="116" name="Image 115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54466" y="667723"/>
                <a:ext cx="288000" cy="288000"/>
              </a:xfrm>
              <a:prstGeom prst="rect">
                <a:avLst/>
              </a:prstGeom>
            </p:spPr>
          </p:pic>
        </p:grpSp>
        <p:sp>
          <p:nvSpPr>
            <p:cNvPr id="113" name="Ellipse 112"/>
            <p:cNvSpPr/>
            <p:nvPr/>
          </p:nvSpPr>
          <p:spPr>
            <a:xfrm>
              <a:off x="7615384" y="532170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</p:grpSp>
      <p:pic>
        <p:nvPicPr>
          <p:cNvPr id="27" name="Image 2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87" y="1675400"/>
            <a:ext cx="243000" cy="24300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04" y="1675400"/>
            <a:ext cx="243000" cy="24300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618" y="1685636"/>
            <a:ext cx="243000" cy="24300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77" y="1684669"/>
            <a:ext cx="220909" cy="220909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14" y="1684896"/>
            <a:ext cx="243000" cy="24300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51977"/>
          <a:stretch/>
        </p:blipFill>
        <p:spPr>
          <a:xfrm>
            <a:off x="8439" y="2339575"/>
            <a:ext cx="1101286" cy="2399717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199" y="5218466"/>
            <a:ext cx="1691986" cy="699529"/>
          </a:xfrm>
          <a:prstGeom prst="rect">
            <a:avLst/>
          </a:prstGeom>
        </p:spPr>
      </p:pic>
      <p:grpSp>
        <p:nvGrpSpPr>
          <p:cNvPr id="35" name="Groupe 34"/>
          <p:cNvGrpSpPr/>
          <p:nvPr/>
        </p:nvGrpSpPr>
        <p:grpSpPr>
          <a:xfrm>
            <a:off x="1420398" y="2882594"/>
            <a:ext cx="1634151" cy="840869"/>
            <a:chOff x="3824998" y="3986656"/>
            <a:chExt cx="2178868" cy="1121159"/>
          </a:xfrm>
        </p:grpSpPr>
        <p:sp>
          <p:nvSpPr>
            <p:cNvPr id="36" name="Rectangle à coins arrondis 35"/>
            <p:cNvSpPr/>
            <p:nvPr/>
          </p:nvSpPr>
          <p:spPr>
            <a:xfrm>
              <a:off x="3824998" y="3986656"/>
              <a:ext cx="2178868" cy="11211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9310" y="4097235"/>
              <a:ext cx="1690245" cy="9000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3176449" y="2957350"/>
            <a:ext cx="3104462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Spark est un moteur de traitement permettant le traitement de large volumes de données, de manière distribuée.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389127" y="3883001"/>
            <a:ext cx="4815731" cy="860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Langage(s) : 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R, Python, Scala, Java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1400" i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Spark propose aussi des bibliothèques de Machine Learning</a:t>
            </a: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68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Très utile pour un </a:t>
            </a:r>
            <a:r>
              <a:rPr lang="fr-FR" dirty="0" err="1"/>
              <a:t>DataLake</a:t>
            </a:r>
            <a:endParaRPr lang="fr-FR" dirty="0"/>
          </a:p>
          <a:p>
            <a:r>
              <a:rPr lang="fr-FR" dirty="0"/>
              <a:t>Complètement 3V</a:t>
            </a:r>
          </a:p>
          <a:p>
            <a:r>
              <a:rPr lang="fr-FR" dirty="0" err="1"/>
              <a:t>Possèble</a:t>
            </a:r>
            <a:r>
              <a:rPr lang="fr-FR" dirty="0"/>
              <a:t> un ETL pour importer et exporter des données depuis un système classique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45A3126-CF93-DEC2-C5B2-69260044C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3645024"/>
            <a:ext cx="2943636" cy="1428949"/>
          </a:xfrm>
          <a:prstGeom prst="rect">
            <a:avLst/>
          </a:prstGeom>
        </p:spPr>
      </p:pic>
      <p:sp>
        <p:nvSpPr>
          <p:cNvPr id="6" name="AutoShape 2" descr="undefined">
            <a:extLst>
              <a:ext uri="{FF2B5EF4-FFF2-40B4-BE49-F238E27FC236}">
                <a16:creationId xmlns:a16="http://schemas.microsoft.com/office/drawing/2014/main" id="{D56F3C8C-B920-FEFD-B757-CB70697EA9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93BCFE3-CFB5-53EF-E5F1-2D0504B35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29" y="3710833"/>
            <a:ext cx="3858163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3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</a:t>
            </a:r>
            <a:r>
              <a:rPr lang="fr-FR" dirty="0" err="1"/>
              <a:t>hadoop</a:t>
            </a:r>
            <a:r>
              <a:rPr lang="fr-FR" dirty="0"/>
              <a:t>/</a:t>
            </a:r>
            <a:r>
              <a:rPr lang="fr-FR" dirty="0" err="1"/>
              <a:t>sbin</a:t>
            </a:r>
            <a:endParaRPr lang="fr-FR" dirty="0"/>
          </a:p>
          <a:p>
            <a:r>
              <a:rPr lang="fr-FR" dirty="0"/>
              <a:t>Nécessite Java</a:t>
            </a:r>
          </a:p>
          <a:p>
            <a:r>
              <a:rPr lang="fr-FR" dirty="0"/>
              <a:t>Commandes HDFS</a:t>
            </a:r>
          </a:p>
          <a:p>
            <a:pPr lvl="1"/>
            <a:r>
              <a:rPr lang="fr-FR" dirty="0" err="1"/>
              <a:t>hdfs</a:t>
            </a:r>
            <a:r>
              <a:rPr lang="fr-FR" dirty="0"/>
              <a:t> </a:t>
            </a:r>
            <a:r>
              <a:rPr lang="fr-FR" dirty="0" err="1"/>
              <a:t>namenode</a:t>
            </a:r>
            <a:r>
              <a:rPr lang="fr-FR" dirty="0"/>
              <a:t> –format</a:t>
            </a:r>
          </a:p>
          <a:p>
            <a:pPr lvl="1"/>
            <a:r>
              <a:rPr lang="fr-FR" dirty="0" err="1"/>
              <a:t>hdfs</a:t>
            </a:r>
            <a:r>
              <a:rPr lang="fr-FR" dirty="0"/>
              <a:t> </a:t>
            </a:r>
            <a:r>
              <a:rPr lang="fr-FR" dirty="0" err="1"/>
              <a:t>dfs</a:t>
            </a:r>
            <a:r>
              <a:rPr lang="fr-FR" dirty="0"/>
              <a:t> -</a:t>
            </a:r>
            <a:r>
              <a:rPr lang="fr-FR" dirty="0" err="1"/>
              <a:t>ls</a:t>
            </a:r>
            <a:r>
              <a:rPr lang="fr-FR" dirty="0"/>
              <a:t> /</a:t>
            </a:r>
          </a:p>
          <a:p>
            <a:pPr lvl="1"/>
            <a:r>
              <a:rPr lang="fr-FR" dirty="0" err="1"/>
              <a:t>hdfs</a:t>
            </a:r>
            <a:r>
              <a:rPr lang="fr-FR" dirty="0"/>
              <a:t> </a:t>
            </a:r>
            <a:r>
              <a:rPr lang="fr-FR" dirty="0" err="1"/>
              <a:t>dfs</a:t>
            </a:r>
            <a:r>
              <a:rPr lang="fr-FR" dirty="0"/>
              <a:t> -put /d:/hello.txt /</a:t>
            </a:r>
          </a:p>
        </p:txBody>
      </p:sp>
    </p:spTree>
    <p:extLst>
      <p:ext uri="{BB962C8B-B14F-4D97-AF65-F5344CB8AC3E}">
        <p14:creationId xmlns:p14="http://schemas.microsoft.com/office/powerpoint/2010/main" val="341038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HDFS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HDFS est un système de fichiers distribué</a:t>
            </a:r>
          </a:p>
          <a:p>
            <a:r>
              <a:rPr lang="fr-FR" sz="2000" dirty="0"/>
              <a:t>Dans un cluster, où les données et les services sont stockées sur plusieurs machines différentes, HDFS fonctionne selon un principe maître/esclaves classique</a:t>
            </a:r>
          </a:p>
          <a:p>
            <a:pPr lvl="1"/>
            <a:r>
              <a:rPr lang="fr-FR" sz="1800" dirty="0"/>
              <a:t>Les données y sont stockées sur les </a:t>
            </a:r>
            <a:r>
              <a:rPr lang="fr-FR" sz="1800" dirty="0" err="1"/>
              <a:t>datanodes</a:t>
            </a:r>
            <a:r>
              <a:rPr lang="fr-FR" sz="1800" dirty="0"/>
              <a:t> (esclaves)</a:t>
            </a:r>
          </a:p>
          <a:p>
            <a:pPr lvl="1"/>
            <a:r>
              <a:rPr lang="fr-FR" sz="1800" dirty="0"/>
              <a:t>tandis que les localisations des blocs de données sont répertoriées par le </a:t>
            </a:r>
            <a:r>
              <a:rPr lang="fr-FR" sz="1800" dirty="0" err="1"/>
              <a:t>namenode</a:t>
            </a:r>
            <a:r>
              <a:rPr lang="fr-FR" sz="1800" dirty="0"/>
              <a:t> (maître).</a:t>
            </a:r>
          </a:p>
          <a:p>
            <a:r>
              <a:rPr lang="fr-FR" sz="2000" dirty="0"/>
              <a:t>Chaque fichier est décomposé en blocs de taille maximale fixe</a:t>
            </a:r>
          </a:p>
          <a:p>
            <a:pPr lvl="1"/>
            <a:r>
              <a:rPr lang="fr-FR" sz="1800" dirty="0"/>
              <a:t>Par défaut, cette taille est de 64 Mo</a:t>
            </a:r>
          </a:p>
          <a:p>
            <a:r>
              <a:rPr lang="fr-FR" sz="2000" dirty="0"/>
              <a:t>Ces blocs seront répartis de manière redondante sur les différents data </a:t>
            </a:r>
            <a:r>
              <a:rPr lang="fr-FR" sz="2000" dirty="0" err="1"/>
              <a:t>nodes</a:t>
            </a:r>
            <a:endParaRPr lang="fr-FR" sz="2000" dirty="0"/>
          </a:p>
          <a:p>
            <a:r>
              <a:rPr lang="fr-FR" sz="2000" dirty="0"/>
              <a:t>C'est le </a:t>
            </a:r>
            <a:r>
              <a:rPr lang="fr-FR" sz="2000" dirty="0" err="1"/>
              <a:t>namenode</a:t>
            </a:r>
            <a:r>
              <a:rPr lang="fr-FR" sz="2000" dirty="0"/>
              <a:t> qui sait comment sont décomposés les fichiers et sur quels </a:t>
            </a:r>
            <a:r>
              <a:rPr lang="fr-FR" sz="2000" dirty="0" err="1"/>
              <a:t>datanodes</a:t>
            </a:r>
            <a:r>
              <a:rPr lang="fr-FR" sz="2000" dirty="0"/>
              <a:t> sont stockés ces blocs</a:t>
            </a:r>
          </a:p>
          <a:p>
            <a:r>
              <a:rPr lang="fr-FR" sz="2000" dirty="0"/>
              <a:t>Limite théorique de 512 </a:t>
            </a:r>
            <a:r>
              <a:rPr lang="fr-FR" sz="2000" dirty="0" err="1"/>
              <a:t>Yo</a:t>
            </a:r>
            <a:r>
              <a:rPr lang="fr-FR" sz="2000" dirty="0"/>
              <a:t> (10^12 To)</a:t>
            </a:r>
          </a:p>
        </p:txBody>
      </p:sp>
    </p:spTree>
    <p:extLst>
      <p:ext uri="{BB962C8B-B14F-4D97-AF65-F5344CB8AC3E}">
        <p14:creationId xmlns:p14="http://schemas.microsoft.com/office/powerpoint/2010/main" val="128322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HDFS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fonctionnement nominal, chaque bloc est stocké sur deux </a:t>
            </a:r>
            <a:r>
              <a:rPr lang="fr-FR" dirty="0" err="1"/>
              <a:t>datanodes</a:t>
            </a:r>
            <a:r>
              <a:rPr lang="fr-FR" dirty="0"/>
              <a:t> différents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64904"/>
            <a:ext cx="5043463" cy="355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HDFS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datanodes</a:t>
            </a:r>
            <a:r>
              <a:rPr lang="fr-FR" dirty="0"/>
              <a:t> ont très peu d'intelligence et ils ne servent qu'à stocker les données</a:t>
            </a:r>
          </a:p>
          <a:p>
            <a:r>
              <a:rPr lang="fr-FR" dirty="0"/>
              <a:t>Les adresses des blocs ainsi que les noms des fichiers sont tous stockés par le </a:t>
            </a:r>
            <a:r>
              <a:rPr lang="fr-FR" dirty="0" err="1"/>
              <a:t>namenode</a:t>
            </a:r>
            <a:r>
              <a:rPr lang="fr-FR" dirty="0"/>
              <a:t>, dont le rôle est critique</a:t>
            </a:r>
          </a:p>
        </p:txBody>
      </p:sp>
    </p:spTree>
    <p:extLst>
      <p:ext uri="{BB962C8B-B14F-4D97-AF65-F5344CB8AC3E}">
        <p14:creationId xmlns:p14="http://schemas.microsoft.com/office/powerpoint/2010/main" val="12119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HDFS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Détaillons ce qui se passe lorsqu'un client (nommé Jules) veut lire un fichier stocké dans HDFS :</a:t>
            </a:r>
          </a:p>
          <a:p>
            <a:pPr lvl="1"/>
            <a:r>
              <a:rPr lang="fr-FR" dirty="0"/>
              <a:t>Jules indique au </a:t>
            </a:r>
            <a:r>
              <a:rPr lang="fr-FR" dirty="0" err="1"/>
              <a:t>namenode</a:t>
            </a:r>
            <a:r>
              <a:rPr lang="fr-FR" dirty="0"/>
              <a:t> qu'il souhaite lire un fichier.</a:t>
            </a:r>
          </a:p>
          <a:p>
            <a:pPr lvl="1"/>
            <a:r>
              <a:rPr lang="fr-FR" dirty="0"/>
              <a:t>Le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indique à Jules la taille du fichier ainsi que les différents data </a:t>
            </a:r>
            <a:r>
              <a:rPr lang="fr-FR" dirty="0" err="1"/>
              <a:t>nodes</a:t>
            </a:r>
            <a:r>
              <a:rPr lang="fr-FR" dirty="0"/>
              <a:t> contenant les blocs qui composent ce fichier.</a:t>
            </a:r>
          </a:p>
          <a:p>
            <a:pPr lvl="1"/>
            <a:r>
              <a:rPr lang="fr-FR" dirty="0"/>
              <a:t>Jules récupère chacun des blocs sur l'un des data </a:t>
            </a:r>
            <a:r>
              <a:rPr lang="fr-FR" dirty="0" err="1"/>
              <a:t>nodes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Si un des </a:t>
            </a:r>
            <a:r>
              <a:rPr lang="fr-FR" dirty="0" err="1"/>
              <a:t>datanodes</a:t>
            </a:r>
            <a:r>
              <a:rPr lang="fr-FR" dirty="0"/>
              <a:t> est indisponible, Jules en contacte un autre.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34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HDFS</a:t>
            </a:r>
          </a:p>
        </p:txBody>
      </p:sp>
      <p:pic>
        <p:nvPicPr>
          <p:cNvPr id="2050" name="Picture 2" descr="https://user.oc-static.com/upload/2017/08/03/15017751645123_hdfs-read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95" y="1412875"/>
            <a:ext cx="7060360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24197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3894</TotalTime>
  <Words>597</Words>
  <Application>Microsoft Office PowerPoint</Application>
  <PresentationFormat>Affichage à l'écran (4:3)</PresentationFormat>
  <Paragraphs>100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Yu Gothic Light</vt:lpstr>
      <vt:lpstr>Arial</vt:lpstr>
      <vt:lpstr>Calibri</vt:lpstr>
      <vt:lpstr>Courier New</vt:lpstr>
      <vt:lpstr>Monotype Sorts</vt:lpstr>
      <vt:lpstr>Times New Roman</vt:lpstr>
      <vt:lpstr>cvc</vt:lpstr>
      <vt:lpstr>Présentation PowerPoint</vt:lpstr>
      <vt:lpstr>Hadoop</vt:lpstr>
      <vt:lpstr>Hadoop</vt:lpstr>
      <vt:lpstr>Démarrage</vt:lpstr>
      <vt:lpstr>HDFS</vt:lpstr>
      <vt:lpstr>HDFS</vt:lpstr>
      <vt:lpstr>HDFS</vt:lpstr>
      <vt:lpstr>Exemple HDFS</vt:lpstr>
      <vt:lpstr>Exemple HDFS</vt:lpstr>
      <vt:lpstr>Exemple d’écriture</vt:lpstr>
      <vt:lpstr>Python HDFS</vt:lpstr>
      <vt:lpstr>ACID</vt:lpstr>
      <vt:lpstr>Hive</vt:lpstr>
      <vt:lpstr>Hue</vt:lpstr>
      <vt:lpstr>Ma 1ère requête</vt:lpstr>
      <vt:lpstr>Requête complexe</vt:lpstr>
      <vt:lpstr>Map Reduce</vt:lpstr>
      <vt:lpstr>Map</vt:lpstr>
      <vt:lpstr>Map distribué</vt:lpstr>
      <vt:lpstr>Reduce</vt:lpstr>
      <vt:lpstr>Ecosystème Hadoop</vt:lpstr>
      <vt:lpstr>Distributions</vt:lpstr>
      <vt:lpstr>Apache Spark – fiche d’identité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274</cp:revision>
  <dcterms:created xsi:type="dcterms:W3CDTF">2000-04-10T19:33:12Z</dcterms:created>
  <dcterms:modified xsi:type="dcterms:W3CDTF">2025-07-14T11:32:29Z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