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337" r:id="rId3"/>
    <p:sldId id="338" r:id="rId4"/>
    <p:sldId id="339" r:id="rId5"/>
    <p:sldId id="355" r:id="rId6"/>
    <p:sldId id="356" r:id="rId7"/>
    <p:sldId id="342" r:id="rId8"/>
    <p:sldId id="345" r:id="rId9"/>
    <p:sldId id="375" r:id="rId10"/>
    <p:sldId id="376" r:id="rId11"/>
    <p:sldId id="377" r:id="rId12"/>
    <p:sldId id="346" r:id="rId13"/>
    <p:sldId id="279" r:id="rId14"/>
    <p:sldId id="348" r:id="rId15"/>
    <p:sldId id="349" r:id="rId16"/>
    <p:sldId id="350" r:id="rId17"/>
    <p:sldId id="333" r:id="rId18"/>
    <p:sldId id="322" r:id="rId19"/>
    <p:sldId id="340" r:id="rId20"/>
    <p:sldId id="341" r:id="rId21"/>
    <p:sldId id="351" r:id="rId22"/>
    <p:sldId id="352" r:id="rId23"/>
    <p:sldId id="354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3720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3.wdp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3.wdp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3.wdp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483768" y="86461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Gestion de projet ML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B0E3DE-7929-40C3-8F88-CAF151B2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59" y="3429000"/>
            <a:ext cx="9142310" cy="2241220"/>
          </a:xfrm>
          <a:prstGeom prst="rect">
            <a:avLst/>
          </a:prstGeom>
        </p:spPr>
      </p:pic>
      <p:sp>
        <p:nvSpPr>
          <p:cNvPr id="2" name="Sous-titre 1">
            <a:extLst>
              <a:ext uri="{FF2B5EF4-FFF2-40B4-BE49-F238E27FC236}">
                <a16:creationId xmlns:a16="http://schemas.microsoft.com/office/drawing/2014/main" id="{6EAD2491-A082-B8C0-3676-3CBD05038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56815" y="130809"/>
            <a:ext cx="4284966" cy="542700"/>
          </a:xfrm>
        </p:spPr>
        <p:txBody>
          <a:bodyPr/>
          <a:lstStyle/>
          <a:p>
            <a:r>
              <a:rPr lang="fr-FR" sz="1500" dirty="0">
                <a:latin typeface="+mn-lt"/>
              </a:rPr>
              <a:t>La demande d’industrialisation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203281" y="4607151"/>
            <a:ext cx="6121285" cy="146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responsable DataLab m’indique que nous allons faire une demande pour industrialiser les livrables de mon expérimentation.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Ces travaux d’industrialisation vont permettre de rendre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robustes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et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sécurisés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les traitements conçus et de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permettre l’automatisation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leur exécution sur des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rafraichies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0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67759" y="138778"/>
            <a:ext cx="4284966" cy="542700"/>
          </a:xfrm>
        </p:spPr>
        <p:txBody>
          <a:bodyPr/>
          <a:lstStyle/>
          <a:p>
            <a:r>
              <a:rPr lang="fr-FR" sz="1500" dirty="0">
                <a:latin typeface="+mn-lt"/>
              </a:rPr>
              <a:t>Passage par la Data Factory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-102784" y="4607150"/>
            <a:ext cx="6733413" cy="178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 m’indique que 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c’est la Data Factory qui va prendre en charge ces travaux 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d’industrialisation et mettre en conformité mon travail avec les exigences de production.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 chantier vise à intégrer complétement mon travail à la chaîne opérationnelle du SI.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 me précise que cela peut donc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nécessiter un délai plus long que l’expérimentation.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0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ED7E48-4372-254C-18E1-9FE8ECF4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MLOps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56BCD-5891-7793-EDDA-58281F53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 dirty="0" err="1"/>
              <a:t>Operational</a:t>
            </a:r>
            <a:endParaRPr lang="fr-FR" dirty="0"/>
          </a:p>
          <a:p>
            <a:r>
              <a:rPr lang="fr-FR" dirty="0" err="1"/>
              <a:t>Wikipedia</a:t>
            </a:r>
            <a:endParaRPr lang="fr-FR" dirty="0"/>
          </a:p>
          <a:p>
            <a:pPr lvl="1"/>
            <a:r>
              <a:rPr lang="fr-FR" dirty="0" err="1"/>
              <a:t>MLOps</a:t>
            </a:r>
            <a:r>
              <a:rPr lang="fr-FR" dirty="0"/>
              <a:t> est un ensemble de pratiques qui vise à déployer et maintenir des modèles de Machine Learning en production de manière fiable et efficace</a:t>
            </a:r>
          </a:p>
          <a:p>
            <a:pPr lvl="1"/>
            <a:r>
              <a:rPr lang="fr-FR" dirty="0"/>
              <a:t>Ce terme est composé de Machine Learning et de la pratique de développement continu de </a:t>
            </a:r>
            <a:r>
              <a:rPr lang="fr-FR" dirty="0" err="1"/>
              <a:t>devops</a:t>
            </a:r>
            <a:r>
              <a:rPr lang="fr-FR" dirty="0"/>
              <a:t> dans le domaine des logiciels</a:t>
            </a:r>
          </a:p>
        </p:txBody>
      </p:sp>
    </p:spTree>
    <p:extLst>
      <p:ext uri="{BB962C8B-B14F-4D97-AF65-F5344CB8AC3E}">
        <p14:creationId xmlns:p14="http://schemas.microsoft.com/office/powerpoint/2010/main" val="135304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4886B57-CFA4-B182-0DD9-92B983D5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4" y="764704"/>
            <a:ext cx="7978291" cy="573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5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ADE81-96B1-1054-A0E8-BDF6D81D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DE6DE-1C41-6938-2F22-19D9EE7E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phase d’apprentissage consiste à estimer un modèle à partir de données, appelées observations, qui sont disponibles et en nombre fini, lors de la phase de conception du système</a:t>
            </a:r>
          </a:p>
          <a:p>
            <a:r>
              <a:rPr lang="fr-FR" dirty="0"/>
              <a:t>Cette phase est généralement réalisée préalablement à l'utilisation pratique du modèle</a:t>
            </a:r>
          </a:p>
        </p:txBody>
      </p:sp>
    </p:spTree>
    <p:extLst>
      <p:ext uri="{BB962C8B-B14F-4D97-AF65-F5344CB8AC3E}">
        <p14:creationId xmlns:p14="http://schemas.microsoft.com/office/powerpoint/2010/main" val="19938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E8E8F-5715-5783-5BFC-E0889C24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AE4E8-C46C-1612-D06A-AA82B8DE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seconde phase à la prédiction</a:t>
            </a:r>
          </a:p>
          <a:p>
            <a:r>
              <a:rPr lang="fr-FR" dirty="0"/>
              <a:t>Le modèle étant déterminé, de nouvelles données peuvent alors être soumises afin d'obtenir le résultat correspondant à la tâche souhaitée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75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E8E8F-5715-5783-5BFC-E0889C24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AE4E8-C46C-1612-D06A-AA82B8DE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3</a:t>
            </a:r>
            <a:r>
              <a:rPr lang="fr-FR" baseline="30000" dirty="0"/>
              <a:t>ème</a:t>
            </a:r>
            <a:r>
              <a:rPr lang="fr-FR" dirty="0"/>
              <a:t> phase correspond à la mise en production</a:t>
            </a:r>
          </a:p>
          <a:p>
            <a:r>
              <a:rPr lang="fr-FR" dirty="0"/>
              <a:t>Le modèle figé, de nouvelles données peuvent alors être soumises afin d'obtenir le résultat correspondant à la tâche souhaitée dans un environnement de production</a:t>
            </a:r>
          </a:p>
          <a:p>
            <a:pPr lvl="1"/>
            <a:r>
              <a:rPr lang="fr-FR" dirty="0"/>
              <a:t>En pratique, certains systèmes peuvent poursuivre leur apprentissage une fois en production, pour peu qu'ils aient un moyen d'obtenir un retour sur la qualité des résultats produits.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78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1/3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Constituer et donner accès à de très grands jeux de données de qualité</a:t>
            </a:r>
          </a:p>
          <a:p>
            <a:pPr lvl="1"/>
            <a:r>
              <a:rPr lang="fr-FR" sz="1800" dirty="0"/>
              <a:t>le principal facteur limitant à l’heure actuelle n’est pas la technologie mais l’accès à des données de qualité.</a:t>
            </a:r>
          </a:p>
          <a:p>
            <a:pPr lvl="1"/>
            <a:r>
              <a:rPr lang="fr-FR" sz="1800" dirty="0"/>
              <a:t>L’accès à des données massives, corrélées, complètes, qualifiées, historisées, est une clé technologique majeure de mise au point de technologies d’intelligence artificielle aujourd’hui</a:t>
            </a:r>
          </a:p>
        </p:txBody>
      </p:sp>
    </p:spTree>
    <p:extLst>
      <p:ext uri="{BB962C8B-B14F-4D97-AF65-F5344CB8AC3E}">
        <p14:creationId xmlns:p14="http://schemas.microsoft.com/office/powerpoint/2010/main" val="332618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2" y="2186862"/>
            <a:ext cx="5837663" cy="32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66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2/3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Embaucher, capitaliser et former</a:t>
            </a:r>
          </a:p>
          <a:p>
            <a:r>
              <a:rPr lang="fr-FR" sz="2100" dirty="0">
                <a:solidFill>
                  <a:srgbClr val="111111"/>
                </a:solidFill>
                <a:latin typeface="Arial" panose="020B0604020202020204" pitchFamily="34" charset="0"/>
              </a:rPr>
              <a:t>Créer des équipes autonomes</a:t>
            </a:r>
          </a:p>
          <a:p>
            <a:r>
              <a:rPr lang="en-US" sz="2100" dirty="0"/>
              <a:t>Data Scientist (n.): Person who is better at statistics than any software engineer and better at software engineering than any statistician</a:t>
            </a:r>
            <a:endParaRPr lang="fr-FR" sz="2100" dirty="0"/>
          </a:p>
          <a:p>
            <a:endParaRPr lang="fr-FR" sz="2100" b="1" dirty="0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2" descr="https://upload.wikimedia.org/wikipedia/commons/4/44/DataScienceDisciplines.png">
            <a:extLst>
              <a:ext uri="{FF2B5EF4-FFF2-40B4-BE49-F238E27FC236}">
                <a16:creationId xmlns:a16="http://schemas.microsoft.com/office/drawing/2014/main" id="{55A7E1B0-1946-4E1F-92C7-9D63F94A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53" y="3667033"/>
            <a:ext cx="3184055" cy="238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77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la photo de famille !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8153" y="2149189"/>
            <a:ext cx="629304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responsable DataLab me présente les profils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d’experts qui l’accompagnent dans sa tâche 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8806" y="5380010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Steward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1430260" y="2871281"/>
            <a:ext cx="3833075" cy="2321499"/>
            <a:chOff x="1290034" y="2954428"/>
            <a:chExt cx="5110766" cy="3095332"/>
          </a:xfrm>
        </p:grpSpPr>
        <p:grpSp>
          <p:nvGrpSpPr>
            <p:cNvPr id="4" name="Groupe 3"/>
            <p:cNvGrpSpPr/>
            <p:nvPr/>
          </p:nvGrpSpPr>
          <p:grpSpPr>
            <a:xfrm>
              <a:off x="1639152" y="2954428"/>
              <a:ext cx="4761648" cy="3095332"/>
              <a:chOff x="1639152" y="2954428"/>
              <a:chExt cx="4761648" cy="3095332"/>
            </a:xfrm>
          </p:grpSpPr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 r="-26120"/>
              <a:stretch/>
            </p:blipFill>
            <p:spPr>
              <a:xfrm>
                <a:off x="1639152" y="2954428"/>
                <a:ext cx="4761648" cy="2922223"/>
              </a:xfrm>
              <a:prstGeom prst="rect">
                <a:avLst/>
              </a:prstGeom>
            </p:spPr>
          </p:pic>
          <p:pic>
            <p:nvPicPr>
              <p:cNvPr id="38" name="Image 37"/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5260"/>
              <a:stretch/>
            </p:blipFill>
            <p:spPr>
              <a:xfrm>
                <a:off x="5413244" y="2959065"/>
                <a:ext cx="781934" cy="3090695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290034" y="3561999"/>
              <a:ext cx="456623" cy="3886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cxnSp>
        <p:nvCxnSpPr>
          <p:cNvPr id="14" name="Connecteur droit 13"/>
          <p:cNvCxnSpPr/>
          <p:nvPr/>
        </p:nvCxnSpPr>
        <p:spPr>
          <a:xfrm flipV="1">
            <a:off x="2345631" y="5073185"/>
            <a:ext cx="232515" cy="455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1918" y="5527913"/>
            <a:ext cx="20807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6"/>
          <a:srcRect l="20444"/>
          <a:stretch/>
        </p:blipFill>
        <p:spPr>
          <a:xfrm flipH="1">
            <a:off x="831322" y="3114015"/>
            <a:ext cx="779960" cy="201529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08657" y="5319823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Scientist</a:t>
            </a:r>
          </a:p>
        </p:txBody>
      </p:sp>
      <p:grpSp>
        <p:nvGrpSpPr>
          <p:cNvPr id="18" name="Groupe 17"/>
          <p:cNvGrpSpPr/>
          <p:nvPr/>
        </p:nvGrpSpPr>
        <p:grpSpPr>
          <a:xfrm flipH="1">
            <a:off x="4746476" y="5238267"/>
            <a:ext cx="326438" cy="240499"/>
            <a:chOff x="6099805" y="6154395"/>
            <a:chExt cx="435250" cy="320665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6371423" y="6154395"/>
              <a:ext cx="163632" cy="3206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2551392" y="5322080"/>
            <a:ext cx="118169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Responsable DataLab</a:t>
            </a:r>
          </a:p>
        </p:txBody>
      </p:sp>
      <p:grpSp>
        <p:nvGrpSpPr>
          <p:cNvPr id="59" name="Groupe 58"/>
          <p:cNvGrpSpPr/>
          <p:nvPr/>
        </p:nvGrpSpPr>
        <p:grpSpPr>
          <a:xfrm>
            <a:off x="3724011" y="5069473"/>
            <a:ext cx="402524" cy="389603"/>
            <a:chOff x="6099805" y="5955590"/>
            <a:chExt cx="536698" cy="519471"/>
          </a:xfrm>
        </p:grpSpPr>
        <p:cxnSp>
          <p:nvCxnSpPr>
            <p:cNvPr id="60" name="Connecteur droit 59"/>
            <p:cNvCxnSpPr/>
            <p:nvPr/>
          </p:nvCxnSpPr>
          <p:spPr>
            <a:xfrm flipV="1">
              <a:off x="6371423" y="5955590"/>
              <a:ext cx="265080" cy="51947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193933" y="4527566"/>
            <a:ext cx="70138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CDMO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901644" y="4567471"/>
            <a:ext cx="290146" cy="106121"/>
            <a:chOff x="6099805" y="6332333"/>
            <a:chExt cx="386861" cy="141494"/>
          </a:xfrm>
        </p:grpSpPr>
        <p:cxnSp>
          <p:nvCxnSpPr>
            <p:cNvPr id="65" name="Connecteur droit 64"/>
            <p:cNvCxnSpPr/>
            <p:nvPr/>
          </p:nvCxnSpPr>
          <p:spPr>
            <a:xfrm flipV="1">
              <a:off x="6373804" y="6332333"/>
              <a:ext cx="112862" cy="1411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 rot="10800000" flipH="1">
            <a:off x="1284844" y="2889520"/>
            <a:ext cx="592853" cy="307361"/>
            <a:chOff x="6099805" y="6065245"/>
            <a:chExt cx="790470" cy="409815"/>
          </a:xfrm>
        </p:grpSpPr>
        <p:cxnSp>
          <p:nvCxnSpPr>
            <p:cNvPr id="68" name="Connecteur droit 67"/>
            <p:cNvCxnSpPr/>
            <p:nvPr/>
          </p:nvCxnSpPr>
          <p:spPr>
            <a:xfrm rot="10800000" flipH="1">
              <a:off x="6371423" y="6065245"/>
              <a:ext cx="518852" cy="409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150850" y="27317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Engineer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749906" y="2342191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Analyst</a:t>
            </a:r>
          </a:p>
        </p:txBody>
      </p:sp>
      <p:grpSp>
        <p:nvGrpSpPr>
          <p:cNvPr id="90" name="Groupe 89"/>
          <p:cNvGrpSpPr/>
          <p:nvPr/>
        </p:nvGrpSpPr>
        <p:grpSpPr>
          <a:xfrm flipH="1" flipV="1">
            <a:off x="5457405" y="2607824"/>
            <a:ext cx="301216" cy="329124"/>
            <a:chOff x="6099805" y="6036228"/>
            <a:chExt cx="401621" cy="438832"/>
          </a:xfrm>
        </p:grpSpPr>
        <p:cxnSp>
          <p:nvCxnSpPr>
            <p:cNvPr id="91" name="Connecteur droit 90"/>
            <p:cNvCxnSpPr/>
            <p:nvPr/>
          </p:nvCxnSpPr>
          <p:spPr>
            <a:xfrm flipV="1">
              <a:off x="6371423" y="6036228"/>
              <a:ext cx="130003" cy="438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88" name="Groupe 87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98" name="Pentagone 97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103" name="Groupe 102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106" name="Image 10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104" name="Ellipse 103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94" name="Image 93"/>
            <p:cNvPicPr>
              <a:picLocks noChangeAspect="1"/>
            </p:cNvPicPr>
            <p:nvPr/>
          </p:nvPicPr>
          <p:blipFill>
            <a:blip r:embed="rId9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95" name="Image 94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96" name="Image 9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97" name="Image 96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46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3/3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Mettre en pratique et industrialiser</a:t>
            </a:r>
          </a:p>
        </p:txBody>
      </p:sp>
    </p:spTree>
    <p:extLst>
      <p:ext uri="{BB962C8B-B14F-4D97-AF65-F5344CB8AC3E}">
        <p14:creationId xmlns:p14="http://schemas.microsoft.com/office/powerpoint/2010/main" val="2372488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53DFA8-ADE3-92F4-F517-C4E45DC3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790CE-8B57-2F85-5E0B-E9811E97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DevOps est un mouvement en ingénierie informatique et une pratique technique visant à l'unification du développement logiciel (dev) et de l'administration des infrastructures informatiques (</a:t>
            </a:r>
            <a:r>
              <a:rPr lang="fr-FR" dirty="0" err="1"/>
              <a:t>ops</a:t>
            </a:r>
            <a:r>
              <a:rPr lang="fr-FR" dirty="0"/>
              <a:t>), notamment l'administration système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353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2D1B0-D225-AF12-B07D-AE796A92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mur de la confusion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E8835-D19A-50E2-8328-A00FF137C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savoir qu'à cette époque, l'informatique d'entreprise a "siloté" les aspects dev et </a:t>
            </a:r>
            <a:r>
              <a:rPr lang="fr-FR" dirty="0" err="1"/>
              <a:t>ops</a:t>
            </a:r>
            <a:r>
              <a:rPr lang="fr-FR" dirty="0"/>
              <a:t> des applications, en plaçant les responsabilités respectives dans des équipes séparées</a:t>
            </a:r>
          </a:p>
          <a:p>
            <a:r>
              <a:rPr lang="fr-FR" dirty="0"/>
              <a:t>Il s'est alors créé ce qu'on appelle le mur de la confusion. Ce mur est apparu car les deux équipes ont des objectifs respectifs antagonistes.</a:t>
            </a:r>
          </a:p>
        </p:txBody>
      </p:sp>
      <p:pic>
        <p:nvPicPr>
          <p:cNvPr id="1026" name="Picture 2" descr="Le mur de la confusion entre les équipes Dev et Ops">
            <a:extLst>
              <a:ext uri="{FF2B5EF4-FFF2-40B4-BE49-F238E27FC236}">
                <a16:creationId xmlns:a16="http://schemas.microsoft.com/office/drawing/2014/main" id="{7ED0BEE7-5774-D00B-8D13-52A4F967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75" y="4641563"/>
            <a:ext cx="3160130" cy="178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847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55D1D-7A7E-23A5-901C-3D720DA0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30454-E3AE-9B85-7AF8-8EB9CA22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Culture</a:t>
            </a:r>
          </a:p>
          <a:p>
            <a:pPr lvl="1"/>
            <a:r>
              <a:rPr lang="fr-FR" dirty="0"/>
              <a:t>Culture DevOps</a:t>
            </a:r>
          </a:p>
          <a:p>
            <a:r>
              <a:rPr lang="fr-FR" dirty="0"/>
              <a:t>Automatisation</a:t>
            </a:r>
          </a:p>
          <a:p>
            <a:pPr lvl="1"/>
            <a:r>
              <a:rPr lang="fr-FR" dirty="0"/>
              <a:t>Pipelines</a:t>
            </a:r>
          </a:p>
          <a:p>
            <a:r>
              <a:rPr lang="fr-FR" dirty="0"/>
              <a:t>Lean</a:t>
            </a:r>
          </a:p>
          <a:p>
            <a:pPr lvl="1"/>
            <a:r>
              <a:rPr lang="fr-FR" dirty="0"/>
              <a:t>Chaine de valeurs sans gaspillage</a:t>
            </a:r>
          </a:p>
          <a:p>
            <a:r>
              <a:rPr lang="fr-FR" dirty="0"/>
              <a:t>Mesure</a:t>
            </a:r>
          </a:p>
          <a:p>
            <a:pPr lvl="1"/>
            <a:r>
              <a:rPr lang="fr-FR" dirty="0"/>
              <a:t>Watch, surveillance</a:t>
            </a:r>
          </a:p>
          <a:p>
            <a:r>
              <a:rPr lang="fr-FR" dirty="0"/>
              <a:t>Share</a:t>
            </a:r>
          </a:p>
          <a:p>
            <a:pPr lvl="1"/>
            <a:r>
              <a:rPr lang="fr-FR" dirty="0"/>
              <a:t>Partage Dev et Ops</a:t>
            </a:r>
          </a:p>
        </p:txBody>
      </p:sp>
    </p:spTree>
    <p:extLst>
      <p:ext uri="{BB962C8B-B14F-4D97-AF65-F5344CB8AC3E}">
        <p14:creationId xmlns:p14="http://schemas.microsoft.com/office/powerpoint/2010/main" val="88061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9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9581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Scientist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08657" y="5319823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Scientist</a:t>
            </a:r>
          </a:p>
        </p:txBody>
      </p:sp>
      <p:grpSp>
        <p:nvGrpSpPr>
          <p:cNvPr id="18" name="Groupe 17"/>
          <p:cNvGrpSpPr/>
          <p:nvPr/>
        </p:nvGrpSpPr>
        <p:grpSpPr>
          <a:xfrm flipH="1">
            <a:off x="4746476" y="5238267"/>
            <a:ext cx="326438" cy="240499"/>
            <a:chOff x="6099805" y="6154395"/>
            <a:chExt cx="435250" cy="320665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6371423" y="6154395"/>
              <a:ext cx="163632" cy="3206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82695" r="2288"/>
          <a:stretch/>
        </p:blipFill>
        <p:spPr>
          <a:xfrm>
            <a:off x="4493521" y="2884088"/>
            <a:ext cx="665328" cy="2318205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 rotWithShape="1">
          <a:blip r:embed="rId3"/>
          <a:srcRect l="79229" t="56069" r="16150"/>
          <a:stretch/>
        </p:blipFill>
        <p:spPr>
          <a:xfrm>
            <a:off x="4339983" y="4183892"/>
            <a:ext cx="204718" cy="1018401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35522" y="4483126"/>
            <a:ext cx="4203511" cy="97284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Le </a:t>
            </a:r>
            <a:r>
              <a:rPr lang="fr-FR" sz="1800" b="1" dirty="0"/>
              <a:t>DATA SCIENTIST </a:t>
            </a:r>
            <a:r>
              <a:rPr lang="fr-FR" sz="1800" dirty="0"/>
              <a:t>met au point les modèles de traitement des données et de production d’indicateurs </a:t>
            </a:r>
            <a:endParaRPr lang="fr-FR" sz="18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4" name="Groupe 33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0" name="Pentagone 39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5" name="Groupe 44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2" name="Ellipse 51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3" name="Image 52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6" name="Ellipse 45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50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053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Steward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998806" y="5380010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Steward</a:t>
            </a: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345631" y="5073185"/>
            <a:ext cx="232515" cy="455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1918" y="5527913"/>
            <a:ext cx="20807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33945" r="52655"/>
          <a:stretch/>
        </p:blipFill>
        <p:spPr>
          <a:xfrm>
            <a:off x="2354234" y="2884088"/>
            <a:ext cx="593678" cy="2318205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3527164" y="4129135"/>
            <a:ext cx="2822322" cy="1542397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b="1" dirty="0"/>
              <a:t>DATA STEWARD </a:t>
            </a:r>
            <a:r>
              <a:rPr lang="fr-FR" sz="1400" dirty="0"/>
              <a:t>vous accompagne sur l’organisation et </a:t>
            </a:r>
            <a:br>
              <a:rPr lang="fr-FR" sz="1400" dirty="0"/>
            </a:br>
            <a:r>
              <a:rPr lang="fr-FR" sz="1400" dirty="0"/>
              <a:t>la gestion des données </a:t>
            </a:r>
            <a:br>
              <a:rPr lang="fr-FR" sz="1400" dirty="0"/>
            </a:br>
            <a:r>
              <a:rPr lang="fr-FR" sz="1400" dirty="0"/>
              <a:t>dans le DataLake. Il vous guide pour identifier les données disponibles pour vos besoins.</a:t>
            </a:r>
            <a:endParaRPr lang="fr-FR" sz="1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0" name="Pentagone 39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6" name="Groupe 45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52" name="Ellipse 51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599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9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817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Engineer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40614" y="27317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Engineer</a:t>
            </a:r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19857" r="65357"/>
          <a:stretch/>
        </p:blipFill>
        <p:spPr>
          <a:xfrm>
            <a:off x="1719614" y="2884088"/>
            <a:ext cx="655092" cy="2318205"/>
          </a:xfrm>
          <a:prstGeom prst="rect">
            <a:avLst/>
          </a:prstGeom>
        </p:spPr>
      </p:pic>
      <p:grpSp>
        <p:nvGrpSpPr>
          <p:cNvPr id="67" name="Groupe 66"/>
          <p:cNvGrpSpPr/>
          <p:nvPr/>
        </p:nvGrpSpPr>
        <p:grpSpPr>
          <a:xfrm rot="10800000" flipH="1">
            <a:off x="1274608" y="2889520"/>
            <a:ext cx="592853" cy="307361"/>
            <a:chOff x="6099805" y="6065245"/>
            <a:chExt cx="790470" cy="409815"/>
          </a:xfrm>
        </p:grpSpPr>
        <p:cxnSp>
          <p:nvCxnSpPr>
            <p:cNvPr id="68" name="Connecteur droit 67"/>
            <p:cNvCxnSpPr/>
            <p:nvPr/>
          </p:nvCxnSpPr>
          <p:spPr>
            <a:xfrm rot="10800000" flipH="1">
              <a:off x="6371423" y="6065245"/>
              <a:ext cx="518852" cy="409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à coins arrondis 52"/>
          <p:cNvSpPr/>
          <p:nvPr/>
        </p:nvSpPr>
        <p:spPr>
          <a:xfrm>
            <a:off x="2794379" y="4231495"/>
            <a:ext cx="3555107" cy="1364942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 </a:t>
            </a:r>
            <a:r>
              <a:rPr lang="fr-FR" sz="1200" b="1" dirty="0"/>
              <a:t>DATA ENGINEER </a:t>
            </a:r>
            <a:r>
              <a:rPr lang="fr-FR" sz="1200" dirty="0"/>
              <a:t>prépare les données </a:t>
            </a:r>
            <a:br>
              <a:rPr lang="fr-FR" sz="1200" dirty="0"/>
            </a:br>
            <a:r>
              <a:rPr lang="fr-FR" sz="1200" dirty="0"/>
              <a:t>pour vos besoins d’analyse ou opérationnels.</a:t>
            </a:r>
            <a:br>
              <a:rPr lang="fr-FR" sz="1200" dirty="0"/>
            </a:br>
            <a:r>
              <a:rPr lang="fr-FR" sz="1200" dirty="0"/>
              <a:t> Il met en place les espaces DataLab et DataSpace ainsi que l’ensemble des traitements associés </a:t>
            </a:r>
            <a:r>
              <a:rPr lang="fr-FR" sz="1200" i="1" dirty="0"/>
              <a:t>(désensibilisation, industrialisation…).</a:t>
            </a:r>
            <a:endParaRPr lang="fr-FR" sz="1200" b="1" i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9" name="Pentagone 3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5" name="Ellipse 4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87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817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Engineer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479092" y="3868059"/>
            <a:ext cx="4072436" cy="1257530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Le </a:t>
            </a:r>
            <a:r>
              <a:rPr lang="fr-FR" sz="1600" b="1" dirty="0"/>
              <a:t>DATA ANALYST </a:t>
            </a:r>
            <a:r>
              <a:rPr lang="fr-FR" sz="1600" dirty="0"/>
              <a:t>industrialise </a:t>
            </a:r>
            <a:br>
              <a:rPr lang="fr-FR" sz="1600" dirty="0"/>
            </a:br>
            <a:r>
              <a:rPr lang="fr-FR" sz="1600" dirty="0"/>
              <a:t>des modèles de traitement des données et </a:t>
            </a:r>
            <a:br>
              <a:rPr lang="fr-FR" sz="1600" dirty="0"/>
            </a:br>
            <a:r>
              <a:rPr lang="fr-FR" sz="1600" dirty="0"/>
              <a:t>développe les écrans de restitutions </a:t>
            </a:r>
            <a:br>
              <a:rPr lang="fr-FR" sz="1600" dirty="0"/>
            </a:br>
            <a:r>
              <a:rPr lang="fr-FR" sz="1600" dirty="0"/>
              <a:t>des données et indicateurs.</a:t>
            </a:r>
            <a:endParaRPr lang="fr-FR" sz="1600" b="1" i="1" dirty="0"/>
          </a:p>
        </p:txBody>
      </p:sp>
      <p:sp>
        <p:nvSpPr>
          <p:cNvPr id="32" name="Rectangle 31"/>
          <p:cNvSpPr/>
          <p:nvPr/>
        </p:nvSpPr>
        <p:spPr>
          <a:xfrm>
            <a:off x="4156506" y="24405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Analyst</a:t>
            </a:r>
          </a:p>
        </p:txBody>
      </p:sp>
      <p:grpSp>
        <p:nvGrpSpPr>
          <p:cNvPr id="33" name="Groupe 32"/>
          <p:cNvGrpSpPr/>
          <p:nvPr/>
        </p:nvGrpSpPr>
        <p:grpSpPr>
          <a:xfrm flipV="1">
            <a:off x="5212445" y="2589532"/>
            <a:ext cx="301216" cy="329124"/>
            <a:chOff x="6099805" y="6036228"/>
            <a:chExt cx="401621" cy="438832"/>
          </a:xfrm>
        </p:grpSpPr>
        <p:cxnSp>
          <p:nvCxnSpPr>
            <p:cNvPr id="34" name="Connecteur droit 33"/>
            <p:cNvCxnSpPr/>
            <p:nvPr/>
          </p:nvCxnSpPr>
          <p:spPr>
            <a:xfrm flipV="1">
              <a:off x="6371423" y="6036228"/>
              <a:ext cx="130003" cy="438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7" name="Groupe 36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3" name="Pentagone 42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6" name="Ellipse 5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7" name="Image 5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55" name="Ellipse 5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12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053" y="2884088"/>
            <a:ext cx="4430652" cy="2318205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-1169" r="81531"/>
          <a:stretch/>
        </p:blipFill>
        <p:spPr>
          <a:xfrm>
            <a:off x="798389" y="2884088"/>
            <a:ext cx="870045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Chief Data Management </a:t>
            </a:r>
            <a:r>
              <a:rPr lang="fr-FR" sz="1500" dirty="0" err="1">
                <a:latin typeface="+mn-lt"/>
              </a:rPr>
              <a:t>Officer</a:t>
            </a:r>
            <a:r>
              <a:rPr lang="fr-FR" sz="1500" dirty="0">
                <a:latin typeface="+mn-lt"/>
              </a:rPr>
              <a:t> 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91250" y="4527566"/>
            <a:ext cx="7040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CDMO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901644" y="4567471"/>
            <a:ext cx="290146" cy="106121"/>
            <a:chOff x="6099805" y="6332333"/>
            <a:chExt cx="386861" cy="141494"/>
          </a:xfrm>
        </p:grpSpPr>
        <p:cxnSp>
          <p:nvCxnSpPr>
            <p:cNvPr id="65" name="Connecteur droit 64"/>
            <p:cNvCxnSpPr/>
            <p:nvPr/>
          </p:nvCxnSpPr>
          <p:spPr>
            <a:xfrm flipV="1">
              <a:off x="6373804" y="6332333"/>
              <a:ext cx="112862" cy="1411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à coins arrondis 87"/>
          <p:cNvSpPr/>
          <p:nvPr/>
        </p:nvSpPr>
        <p:spPr>
          <a:xfrm>
            <a:off x="2078253" y="3412001"/>
            <a:ext cx="4203511" cy="10380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b="1" dirty="0"/>
              <a:t>CHIEF DATA MANAGEMENT OFFICER </a:t>
            </a:r>
            <a:r>
              <a:rPr lang="fr-FR" sz="1400" dirty="0"/>
              <a:t>est responsable de la mise en œuvre et du respect des règles de gestion des données</a:t>
            </a:r>
            <a:r>
              <a:rPr lang="fr-FR" sz="1400" i="1" dirty="0"/>
              <a:t> (sécurité, conformité, réglementaire…)</a:t>
            </a:r>
            <a:r>
              <a:rPr lang="fr-FR" sz="1400" dirty="0"/>
              <a:t>.</a:t>
            </a:r>
            <a:endParaRPr lang="fr-FR" sz="1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9" name="Pentagone 3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5" name="Ellipse 4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28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Faciliter l’instruction de ma demande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05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Marc et le bureau reste affiché de l’écran précédent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Affichage du texte 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6" y="2207416"/>
            <a:ext cx="3103580" cy="332526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946000" y="2422046"/>
            <a:ext cx="419297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Bien décrire mon besoin est essentiel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permettre une qualification améliorer de celui-ci par les équipes DataLab et 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permettre de valider la pertinence de l’usage de la Plateforme </a:t>
            </a: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DataLake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et du DataLab.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27" name="Groupe 26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5" name="Pentagone 3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1" name="Ellipse 40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pic>
        <p:nvPicPr>
          <p:cNvPr id="44" name="Imag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2884" y="5223488"/>
            <a:ext cx="1691986" cy="7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1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0312" y="116331"/>
            <a:ext cx="4284966" cy="542700"/>
          </a:xfrm>
        </p:spPr>
        <p:txBody>
          <a:bodyPr/>
          <a:lstStyle/>
          <a:p>
            <a:r>
              <a:rPr lang="fr-FR" sz="1500" dirty="0">
                <a:latin typeface="+mn-lt"/>
              </a:rPr>
              <a:t>Bilan et industrialisation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203281" y="4679339"/>
            <a:ext cx="6121285" cy="173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planifie une rencontre avec mon responsable DataLab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faire le bilan 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mon expérimentation et travailler sur la suite de celle-ci.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lui indique que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souhaite disposer en production au quotidien des traitements et tableaux de bord mis en œuvre dans le cadre expérimental.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844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3361</TotalTime>
  <Words>991</Words>
  <Application>Microsoft Office PowerPoint</Application>
  <PresentationFormat>Affichage à l'écran 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Yu Gothic Light</vt:lpstr>
      <vt:lpstr>Arial</vt:lpstr>
      <vt:lpstr>Calibri</vt:lpstr>
      <vt:lpstr>Monotype Sorts</vt:lpstr>
      <vt:lpstr>Times New Roman</vt:lpstr>
      <vt:lpstr>cvc</vt:lpstr>
      <vt:lpstr>Présentation PowerPoint</vt:lpstr>
      <vt:lpstr>L’équipe DataLab – la photo de famille ! </vt:lpstr>
      <vt:lpstr>L’équipe DataLab – le Data Scientist </vt:lpstr>
      <vt:lpstr>L’équipe DataLab – le Data Steward </vt:lpstr>
      <vt:lpstr>L’équipe DataLab – le Data Engineer </vt:lpstr>
      <vt:lpstr>L’équipe DataLab – le Data Engineer </vt:lpstr>
      <vt:lpstr>L’équipe DataLab – le Chief Data Management Officer  </vt:lpstr>
      <vt:lpstr>Faciliter l’instruction de ma demande</vt:lpstr>
      <vt:lpstr>Bilan et industrialisation</vt:lpstr>
      <vt:lpstr>La demande d’industrialisation</vt:lpstr>
      <vt:lpstr>Passage par la Data Factory</vt:lpstr>
      <vt:lpstr>MLOps</vt:lpstr>
      <vt:lpstr>Présentation PowerPoint</vt:lpstr>
      <vt:lpstr>Apprentissage</vt:lpstr>
      <vt:lpstr>Prédiction</vt:lpstr>
      <vt:lpstr>Production</vt:lpstr>
      <vt:lpstr>Les enjeux 1/3</vt:lpstr>
      <vt:lpstr>Les nouvelles sources de données</vt:lpstr>
      <vt:lpstr>Les enjeux 2/3</vt:lpstr>
      <vt:lpstr>Les enjeux 3/3</vt:lpstr>
      <vt:lpstr>DevOps</vt:lpstr>
      <vt:lpstr>Le mur de la confusion</vt:lpstr>
      <vt:lpstr>CALMS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241</cp:revision>
  <dcterms:created xsi:type="dcterms:W3CDTF">2000-04-10T19:33:12Z</dcterms:created>
  <dcterms:modified xsi:type="dcterms:W3CDTF">2025-07-14T11:33:11Z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