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5"/>
  </p:notesMasterIdLst>
  <p:handoutMasterIdLst>
    <p:handoutMasterId r:id="rId46"/>
  </p:handoutMasterIdLst>
  <p:sldIdLst>
    <p:sldId id="264" r:id="rId2"/>
    <p:sldId id="381" r:id="rId3"/>
    <p:sldId id="382" r:id="rId4"/>
    <p:sldId id="383" r:id="rId5"/>
    <p:sldId id="384" r:id="rId6"/>
    <p:sldId id="318" r:id="rId7"/>
    <p:sldId id="299"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400" r:id="rId21"/>
    <p:sldId id="399" r:id="rId22"/>
    <p:sldId id="401" r:id="rId23"/>
    <p:sldId id="398" r:id="rId24"/>
    <p:sldId id="402" r:id="rId25"/>
    <p:sldId id="403" r:id="rId26"/>
    <p:sldId id="404" r:id="rId27"/>
    <p:sldId id="408" r:id="rId28"/>
    <p:sldId id="385" r:id="rId29"/>
    <p:sldId id="405" r:id="rId30"/>
    <p:sldId id="406" r:id="rId31"/>
    <p:sldId id="407" r:id="rId32"/>
    <p:sldId id="324" r:id="rId33"/>
    <p:sldId id="325" r:id="rId34"/>
    <p:sldId id="326" r:id="rId35"/>
    <p:sldId id="378" r:id="rId36"/>
    <p:sldId id="379" r:id="rId37"/>
    <p:sldId id="409" r:id="rId38"/>
    <p:sldId id="410" r:id="rId39"/>
    <p:sldId id="275" r:id="rId40"/>
    <p:sldId id="278" r:id="rId41"/>
    <p:sldId id="411" r:id="rId42"/>
    <p:sldId id="412" r:id="rId43"/>
    <p:sldId id="413" r:id="rId4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810" y="2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Big</a:t>
            </a:r>
            <a:r>
              <a:rPr lang="fr-FR" sz="1600" dirty="0"/>
              <a:t> Data</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endParaRPr lang="fr-FR" altLang="fr-FR" dirty="0"/>
          </a:p>
          <a:p>
            <a:pPr eaLnBrk="1" hangingPunct="1"/>
            <a:r>
              <a:rPr lang="fr-FR" altLang="fr-FR" dirty="0"/>
              <a:t>Définitions</a:t>
            </a:r>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594808" y="2204864"/>
            <a:ext cx="1954381" cy="646331"/>
          </a:xfrm>
          <a:prstGeom prst="rect">
            <a:avLst/>
          </a:prstGeom>
          <a:noFill/>
        </p:spPr>
        <p:txBody>
          <a:bodyPr wrap="none" rtlCol="0">
            <a:spAutoFit/>
          </a:bodyPr>
          <a:lstStyle/>
          <a:p>
            <a:r>
              <a:rPr lang="fr-FR" sz="3600" dirty="0" err="1"/>
              <a:t>Big</a:t>
            </a:r>
            <a:r>
              <a:rPr lang="fr-FR" sz="3600" dirty="0"/>
              <a:t>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25EC5F-D7EA-61C1-781B-231F48C5DA1C}"/>
              </a:ext>
            </a:extLst>
          </p:cNvPr>
          <p:cNvSpPr>
            <a:spLocks noGrp="1"/>
          </p:cNvSpPr>
          <p:nvPr>
            <p:ph type="title"/>
          </p:nvPr>
        </p:nvSpPr>
        <p:spPr/>
        <p:txBody>
          <a:bodyPr/>
          <a:lstStyle/>
          <a:p>
            <a:r>
              <a:rPr lang="fr-FR" dirty="0"/>
              <a:t>Les données non (ou peu) structurées</a:t>
            </a:r>
          </a:p>
        </p:txBody>
      </p:sp>
      <p:sp>
        <p:nvSpPr>
          <p:cNvPr id="3" name="Espace réservé du contenu 2">
            <a:extLst>
              <a:ext uri="{FF2B5EF4-FFF2-40B4-BE49-F238E27FC236}">
                <a16:creationId xmlns:a16="http://schemas.microsoft.com/office/drawing/2014/main" id="{A01E00B0-8DA1-DED0-20CE-0A87B8FAAE18}"/>
              </a:ext>
            </a:extLst>
          </p:cNvPr>
          <p:cNvSpPr>
            <a:spLocks noGrp="1"/>
          </p:cNvSpPr>
          <p:nvPr>
            <p:ph idx="1"/>
          </p:nvPr>
        </p:nvSpPr>
        <p:spPr/>
        <p:txBody>
          <a:bodyPr/>
          <a:lstStyle/>
          <a:p>
            <a:r>
              <a:rPr lang="fr-FR" dirty="0"/>
              <a:t>Généralement des fichiers en vrac</a:t>
            </a:r>
          </a:p>
          <a:p>
            <a:pPr lvl="1"/>
            <a:r>
              <a:rPr lang="fr-FR" dirty="0"/>
              <a:t>Les fichiers binaires</a:t>
            </a:r>
          </a:p>
          <a:p>
            <a:r>
              <a:rPr lang="fr-FR" dirty="0"/>
              <a:t>Peu structurées</a:t>
            </a:r>
          </a:p>
          <a:p>
            <a:pPr lvl="1"/>
            <a:r>
              <a:rPr lang="fr-FR" dirty="0"/>
              <a:t>Les images, les vidéos, les scans, les </a:t>
            </a:r>
            <a:r>
              <a:rPr lang="fr-FR" dirty="0" err="1"/>
              <a:t>PDFs</a:t>
            </a:r>
            <a:r>
              <a:rPr lang="fr-FR" dirty="0"/>
              <a:t>, …</a:t>
            </a:r>
          </a:p>
          <a:p>
            <a:pPr lvl="1"/>
            <a:endParaRPr lang="fr-FR" dirty="0"/>
          </a:p>
        </p:txBody>
      </p:sp>
    </p:spTree>
    <p:extLst>
      <p:ext uri="{BB962C8B-B14F-4D97-AF65-F5344CB8AC3E}">
        <p14:creationId xmlns:p14="http://schemas.microsoft.com/office/powerpoint/2010/main" val="615463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55394C-928A-0B52-7DD1-8F06220423DF}"/>
              </a:ext>
            </a:extLst>
          </p:cNvPr>
          <p:cNvSpPr>
            <a:spLocks noGrp="1"/>
          </p:cNvSpPr>
          <p:nvPr>
            <p:ph type="title"/>
          </p:nvPr>
        </p:nvSpPr>
        <p:spPr/>
        <p:txBody>
          <a:bodyPr/>
          <a:lstStyle/>
          <a:p>
            <a:r>
              <a:rPr lang="fr-FR" dirty="0"/>
              <a:t>Les données semi-structurées</a:t>
            </a:r>
          </a:p>
        </p:txBody>
      </p:sp>
      <p:sp>
        <p:nvSpPr>
          <p:cNvPr id="3" name="Espace réservé du contenu 2">
            <a:extLst>
              <a:ext uri="{FF2B5EF4-FFF2-40B4-BE49-F238E27FC236}">
                <a16:creationId xmlns:a16="http://schemas.microsoft.com/office/drawing/2014/main" id="{C44596A0-7345-9AFB-84E7-D40562BD84D4}"/>
              </a:ext>
            </a:extLst>
          </p:cNvPr>
          <p:cNvSpPr>
            <a:spLocks noGrp="1"/>
          </p:cNvSpPr>
          <p:nvPr>
            <p:ph idx="1"/>
          </p:nvPr>
        </p:nvSpPr>
        <p:spPr/>
        <p:txBody>
          <a:bodyPr/>
          <a:lstStyle/>
          <a:p>
            <a:r>
              <a:rPr lang="fr-FR" dirty="0"/>
              <a:t>Généralement des fichiers normalisés non typés</a:t>
            </a:r>
          </a:p>
          <a:p>
            <a:pPr lvl="1"/>
            <a:r>
              <a:rPr lang="fr-FR" dirty="0"/>
              <a:t>Fichiers textes : peu structurés</a:t>
            </a:r>
          </a:p>
          <a:p>
            <a:pPr lvl="1"/>
            <a:r>
              <a:rPr lang="fr-FR" dirty="0"/>
              <a:t>CSV : semi-structurés</a:t>
            </a:r>
          </a:p>
          <a:p>
            <a:pPr lvl="1"/>
            <a:r>
              <a:rPr lang="fr-FR" dirty="0"/>
              <a:t>XML, JSON : semi-structurés ++</a:t>
            </a:r>
          </a:p>
        </p:txBody>
      </p:sp>
    </p:spTree>
    <p:extLst>
      <p:ext uri="{BB962C8B-B14F-4D97-AF65-F5344CB8AC3E}">
        <p14:creationId xmlns:p14="http://schemas.microsoft.com/office/powerpoint/2010/main" val="304381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39F0F1-FD1D-BFA5-FB22-5F31EF52B0ED}"/>
              </a:ext>
            </a:extLst>
          </p:cNvPr>
          <p:cNvSpPr>
            <a:spLocks noGrp="1"/>
          </p:cNvSpPr>
          <p:nvPr>
            <p:ph type="title"/>
          </p:nvPr>
        </p:nvSpPr>
        <p:spPr/>
        <p:txBody>
          <a:bodyPr/>
          <a:lstStyle/>
          <a:p>
            <a:r>
              <a:rPr lang="fr-FR" dirty="0"/>
              <a:t>Les données structurées</a:t>
            </a:r>
          </a:p>
        </p:txBody>
      </p:sp>
      <p:sp>
        <p:nvSpPr>
          <p:cNvPr id="3" name="Espace réservé du contenu 2">
            <a:extLst>
              <a:ext uri="{FF2B5EF4-FFF2-40B4-BE49-F238E27FC236}">
                <a16:creationId xmlns:a16="http://schemas.microsoft.com/office/drawing/2014/main" id="{9A4A5424-D2FF-5B6A-A0E6-EBDD4B464B46}"/>
              </a:ext>
            </a:extLst>
          </p:cNvPr>
          <p:cNvSpPr>
            <a:spLocks noGrp="1"/>
          </p:cNvSpPr>
          <p:nvPr>
            <p:ph idx="1"/>
          </p:nvPr>
        </p:nvSpPr>
        <p:spPr/>
        <p:txBody>
          <a:bodyPr/>
          <a:lstStyle/>
          <a:p>
            <a:r>
              <a:rPr lang="fr-FR" dirty="0"/>
              <a:t>Généralement dans une base de données</a:t>
            </a:r>
          </a:p>
          <a:p>
            <a:r>
              <a:rPr lang="fr-FR" dirty="0"/>
              <a:t>Structuration tabulaire</a:t>
            </a:r>
          </a:p>
          <a:p>
            <a:pPr lvl="1"/>
            <a:r>
              <a:rPr lang="fr-FR" dirty="0"/>
              <a:t>Excel, SGBDR</a:t>
            </a:r>
          </a:p>
          <a:p>
            <a:r>
              <a:rPr lang="fr-FR" dirty="0"/>
              <a:t>Structuration arborescente</a:t>
            </a:r>
          </a:p>
          <a:p>
            <a:pPr lvl="1"/>
            <a:r>
              <a:rPr lang="fr-FR" dirty="0"/>
              <a:t>JSON typés, XML typés</a:t>
            </a:r>
          </a:p>
          <a:p>
            <a:r>
              <a:rPr lang="fr-FR" dirty="0"/>
              <a:t>Structuration propriétaire</a:t>
            </a:r>
          </a:p>
          <a:p>
            <a:pPr lvl="1"/>
            <a:r>
              <a:rPr lang="fr-FR" dirty="0"/>
              <a:t>Par exemple la structuration d'une protéine</a:t>
            </a:r>
          </a:p>
        </p:txBody>
      </p:sp>
    </p:spTree>
    <p:extLst>
      <p:ext uri="{BB962C8B-B14F-4D97-AF65-F5344CB8AC3E}">
        <p14:creationId xmlns:p14="http://schemas.microsoft.com/office/powerpoint/2010/main" val="280828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66B9F6-8C3F-780F-88E8-DDCA44E265A1}"/>
              </a:ext>
            </a:extLst>
          </p:cNvPr>
          <p:cNvSpPr>
            <a:spLocks noGrp="1"/>
          </p:cNvSpPr>
          <p:nvPr>
            <p:ph type="title"/>
          </p:nvPr>
        </p:nvSpPr>
        <p:spPr/>
        <p:txBody>
          <a:bodyPr/>
          <a:lstStyle/>
          <a:p>
            <a:r>
              <a:rPr lang="fr-FR" dirty="0"/>
              <a:t>SGBD</a:t>
            </a:r>
          </a:p>
        </p:txBody>
      </p:sp>
      <p:sp>
        <p:nvSpPr>
          <p:cNvPr id="3" name="Espace réservé du contenu 2">
            <a:extLst>
              <a:ext uri="{FF2B5EF4-FFF2-40B4-BE49-F238E27FC236}">
                <a16:creationId xmlns:a16="http://schemas.microsoft.com/office/drawing/2014/main" id="{ACF7FC04-F2CC-FC3C-D5C9-53081C492CC2}"/>
              </a:ext>
            </a:extLst>
          </p:cNvPr>
          <p:cNvSpPr>
            <a:spLocks noGrp="1"/>
          </p:cNvSpPr>
          <p:nvPr>
            <p:ph idx="1"/>
          </p:nvPr>
        </p:nvSpPr>
        <p:spPr/>
        <p:txBody>
          <a:bodyPr/>
          <a:lstStyle/>
          <a:p>
            <a:r>
              <a:rPr lang="fr-FR" dirty="0"/>
              <a:t>Système de Gestion de Base de Données</a:t>
            </a:r>
          </a:p>
          <a:p>
            <a:pPr lvl="1"/>
            <a:r>
              <a:rPr lang="fr-FR" dirty="0"/>
              <a:t>Logiciel de gestion de base de données</a:t>
            </a:r>
          </a:p>
        </p:txBody>
      </p:sp>
    </p:spTree>
    <p:extLst>
      <p:ext uri="{BB962C8B-B14F-4D97-AF65-F5344CB8AC3E}">
        <p14:creationId xmlns:p14="http://schemas.microsoft.com/office/powerpoint/2010/main" val="127659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7656DD-51DB-7629-78D9-EF6246A7D194}"/>
              </a:ext>
            </a:extLst>
          </p:cNvPr>
          <p:cNvSpPr>
            <a:spLocks noGrp="1"/>
          </p:cNvSpPr>
          <p:nvPr>
            <p:ph type="title"/>
          </p:nvPr>
        </p:nvSpPr>
        <p:spPr/>
        <p:txBody>
          <a:bodyPr/>
          <a:lstStyle/>
          <a:p>
            <a:r>
              <a:rPr lang="fr-FR" dirty="0"/>
              <a:t>SGBDR</a:t>
            </a:r>
          </a:p>
        </p:txBody>
      </p:sp>
      <p:sp>
        <p:nvSpPr>
          <p:cNvPr id="3" name="Espace réservé du contenu 2">
            <a:extLst>
              <a:ext uri="{FF2B5EF4-FFF2-40B4-BE49-F238E27FC236}">
                <a16:creationId xmlns:a16="http://schemas.microsoft.com/office/drawing/2014/main" id="{A9A4C2EC-2AE1-53B4-E1F3-89EE2B9DC580}"/>
              </a:ext>
            </a:extLst>
          </p:cNvPr>
          <p:cNvSpPr>
            <a:spLocks noGrp="1"/>
          </p:cNvSpPr>
          <p:nvPr>
            <p:ph idx="1"/>
          </p:nvPr>
        </p:nvSpPr>
        <p:spPr/>
        <p:txBody>
          <a:bodyPr/>
          <a:lstStyle/>
          <a:p>
            <a:r>
              <a:rPr lang="fr-FR" dirty="0"/>
              <a:t>Base de données relationnelle</a:t>
            </a:r>
          </a:p>
          <a:p>
            <a:pPr lvl="1"/>
            <a:r>
              <a:rPr lang="fr-FR" dirty="0"/>
              <a:t>Gestion des données par table</a:t>
            </a:r>
          </a:p>
          <a:p>
            <a:pPr lvl="1"/>
            <a:r>
              <a:rPr lang="fr-FR" dirty="0"/>
              <a:t>Relation entre les tables</a:t>
            </a:r>
          </a:p>
          <a:p>
            <a:pPr lvl="1"/>
            <a:r>
              <a:rPr lang="fr-FR" dirty="0"/>
              <a:t>Très utilisé</a:t>
            </a:r>
          </a:p>
          <a:p>
            <a:r>
              <a:rPr lang="fr-FR" dirty="0"/>
              <a:t>SQL</a:t>
            </a:r>
          </a:p>
          <a:p>
            <a:pPr lvl="1"/>
            <a:r>
              <a:rPr lang="fr-FR" dirty="0"/>
              <a:t>Langage très utilisé</a:t>
            </a:r>
          </a:p>
          <a:p>
            <a:pPr lvl="1"/>
            <a:r>
              <a:rPr lang="fr-FR" dirty="0"/>
              <a:t>select * </a:t>
            </a:r>
            <a:r>
              <a:rPr lang="fr-FR" dirty="0" err="1"/>
              <a:t>from</a:t>
            </a:r>
            <a:r>
              <a:rPr lang="fr-FR" dirty="0"/>
              <a:t> house</a:t>
            </a:r>
          </a:p>
        </p:txBody>
      </p:sp>
      <p:pic>
        <p:nvPicPr>
          <p:cNvPr id="5" name="Image 4">
            <a:extLst>
              <a:ext uri="{FF2B5EF4-FFF2-40B4-BE49-F238E27FC236}">
                <a16:creationId xmlns:a16="http://schemas.microsoft.com/office/drawing/2014/main" id="{5ACED73D-582A-8911-7CAC-3A0EBB3F02E3}"/>
              </a:ext>
            </a:extLst>
          </p:cNvPr>
          <p:cNvPicPr>
            <a:picLocks noChangeAspect="1"/>
          </p:cNvPicPr>
          <p:nvPr/>
        </p:nvPicPr>
        <p:blipFill>
          <a:blip r:embed="rId2"/>
          <a:stretch>
            <a:fillRect/>
          </a:stretch>
        </p:blipFill>
        <p:spPr>
          <a:xfrm>
            <a:off x="3851919" y="2924944"/>
            <a:ext cx="5118267" cy="2232248"/>
          </a:xfrm>
          <a:prstGeom prst="rect">
            <a:avLst/>
          </a:prstGeom>
        </p:spPr>
      </p:pic>
    </p:spTree>
    <p:extLst>
      <p:ext uri="{BB962C8B-B14F-4D97-AF65-F5344CB8AC3E}">
        <p14:creationId xmlns:p14="http://schemas.microsoft.com/office/powerpoint/2010/main" val="207753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E99EE-161B-E0E5-8B12-03BCB1F827CB}"/>
              </a:ext>
            </a:extLst>
          </p:cNvPr>
          <p:cNvSpPr>
            <a:spLocks noGrp="1"/>
          </p:cNvSpPr>
          <p:nvPr>
            <p:ph type="title"/>
          </p:nvPr>
        </p:nvSpPr>
        <p:spPr/>
        <p:txBody>
          <a:bodyPr/>
          <a:lstStyle/>
          <a:p>
            <a:r>
              <a:rPr lang="fr-FR" dirty="0"/>
              <a:t>Les SGBDR</a:t>
            </a:r>
          </a:p>
        </p:txBody>
      </p:sp>
      <p:sp>
        <p:nvSpPr>
          <p:cNvPr id="3" name="Espace réservé du contenu 2">
            <a:extLst>
              <a:ext uri="{FF2B5EF4-FFF2-40B4-BE49-F238E27FC236}">
                <a16:creationId xmlns:a16="http://schemas.microsoft.com/office/drawing/2014/main" id="{6AD032A7-680B-3919-AE94-1B91A90C1447}"/>
              </a:ext>
            </a:extLst>
          </p:cNvPr>
          <p:cNvSpPr>
            <a:spLocks noGrp="1"/>
          </p:cNvSpPr>
          <p:nvPr>
            <p:ph idx="1"/>
          </p:nvPr>
        </p:nvSpPr>
        <p:spPr/>
        <p:txBody>
          <a:bodyPr/>
          <a:lstStyle/>
          <a:p>
            <a:r>
              <a:rPr lang="fr-FR" dirty="0"/>
              <a:t>Oracle</a:t>
            </a:r>
          </a:p>
          <a:p>
            <a:pPr lvl="1"/>
            <a:r>
              <a:rPr lang="fr-FR" dirty="0"/>
              <a:t>Historique</a:t>
            </a:r>
          </a:p>
          <a:p>
            <a:pPr lvl="1"/>
            <a:r>
              <a:rPr lang="fr-FR" dirty="0"/>
              <a:t>Chère</a:t>
            </a:r>
          </a:p>
          <a:p>
            <a:pPr lvl="1"/>
            <a:r>
              <a:rPr lang="fr-FR" dirty="0"/>
              <a:t>Peu adapté à la </a:t>
            </a:r>
            <a:r>
              <a:rPr lang="fr-FR" dirty="0" err="1"/>
              <a:t>BigData</a:t>
            </a:r>
            <a:endParaRPr lang="fr-FR" dirty="0"/>
          </a:p>
          <a:p>
            <a:r>
              <a:rPr lang="fr-FR" dirty="0" err="1"/>
              <a:t>MySql</a:t>
            </a:r>
            <a:r>
              <a:rPr lang="fr-FR" dirty="0"/>
              <a:t> – </a:t>
            </a:r>
            <a:r>
              <a:rPr lang="fr-FR" dirty="0" err="1"/>
              <a:t>MariaDb</a:t>
            </a:r>
            <a:endParaRPr lang="fr-FR" dirty="0"/>
          </a:p>
          <a:p>
            <a:pPr lvl="1"/>
            <a:r>
              <a:rPr lang="fr-FR" dirty="0"/>
              <a:t>Libre</a:t>
            </a:r>
          </a:p>
          <a:p>
            <a:pPr lvl="1"/>
            <a:r>
              <a:rPr lang="fr-FR" dirty="0"/>
              <a:t>Non adapté à la </a:t>
            </a:r>
            <a:r>
              <a:rPr lang="fr-FR" dirty="0" err="1"/>
              <a:t>BigData</a:t>
            </a:r>
            <a:endParaRPr lang="fr-FR" dirty="0"/>
          </a:p>
        </p:txBody>
      </p:sp>
    </p:spTree>
    <p:extLst>
      <p:ext uri="{BB962C8B-B14F-4D97-AF65-F5344CB8AC3E}">
        <p14:creationId xmlns:p14="http://schemas.microsoft.com/office/powerpoint/2010/main" val="3345507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4C17CE-3729-916B-D372-FA384A158A62}"/>
              </a:ext>
            </a:extLst>
          </p:cNvPr>
          <p:cNvSpPr>
            <a:spLocks noGrp="1"/>
          </p:cNvSpPr>
          <p:nvPr>
            <p:ph type="title"/>
          </p:nvPr>
        </p:nvSpPr>
        <p:spPr/>
        <p:txBody>
          <a:bodyPr/>
          <a:lstStyle/>
          <a:p>
            <a:r>
              <a:rPr lang="fr-FR" dirty="0"/>
              <a:t>Microsoft </a:t>
            </a:r>
            <a:r>
              <a:rPr lang="fr-FR" dirty="0" err="1"/>
              <a:t>Sql</a:t>
            </a:r>
            <a:r>
              <a:rPr lang="fr-FR" dirty="0"/>
              <a:t> Server</a:t>
            </a:r>
          </a:p>
        </p:txBody>
      </p:sp>
      <p:sp>
        <p:nvSpPr>
          <p:cNvPr id="3" name="Espace réservé du contenu 2">
            <a:extLst>
              <a:ext uri="{FF2B5EF4-FFF2-40B4-BE49-F238E27FC236}">
                <a16:creationId xmlns:a16="http://schemas.microsoft.com/office/drawing/2014/main" id="{DD785195-3FC2-4930-2BC6-F09F8CE2611A}"/>
              </a:ext>
            </a:extLst>
          </p:cNvPr>
          <p:cNvSpPr>
            <a:spLocks noGrp="1"/>
          </p:cNvSpPr>
          <p:nvPr>
            <p:ph idx="1"/>
          </p:nvPr>
        </p:nvSpPr>
        <p:spPr/>
        <p:txBody>
          <a:bodyPr/>
          <a:lstStyle/>
          <a:p>
            <a:r>
              <a:rPr lang="fr-FR" dirty="0"/>
              <a:t>Microsoft </a:t>
            </a:r>
            <a:r>
              <a:rPr lang="fr-FR" dirty="0" err="1"/>
              <a:t>Sql</a:t>
            </a:r>
            <a:r>
              <a:rPr lang="fr-FR" dirty="0"/>
              <a:t> Server</a:t>
            </a:r>
          </a:p>
          <a:p>
            <a:pPr lvl="1"/>
            <a:r>
              <a:rPr lang="fr-FR" dirty="0"/>
              <a:t>Très utilisé dans le monde Windows</a:t>
            </a:r>
          </a:p>
          <a:p>
            <a:pPr lvl="1"/>
            <a:r>
              <a:rPr lang="fr-FR" dirty="0"/>
              <a:t>Peu utilisé dans le monde Linux</a:t>
            </a:r>
          </a:p>
          <a:p>
            <a:pPr lvl="1"/>
            <a:r>
              <a:rPr lang="fr-FR" dirty="0"/>
              <a:t>Solution SaaS – Microsoft Azure</a:t>
            </a:r>
          </a:p>
          <a:p>
            <a:pPr lvl="1"/>
            <a:r>
              <a:rPr lang="fr-FR" dirty="0"/>
              <a:t>Payant</a:t>
            </a:r>
          </a:p>
          <a:p>
            <a:pPr lvl="1"/>
            <a:r>
              <a:rPr lang="fr-FR" dirty="0"/>
              <a:t>Moyennement adapté au </a:t>
            </a:r>
            <a:r>
              <a:rPr lang="fr-FR" dirty="0" err="1"/>
              <a:t>BigData</a:t>
            </a:r>
            <a:endParaRPr lang="fr-FR" dirty="0"/>
          </a:p>
          <a:p>
            <a:pPr lvl="1"/>
            <a:r>
              <a:rPr lang="fr-FR" dirty="0"/>
              <a:t>Adapté pour &lt; 10 To</a:t>
            </a:r>
          </a:p>
        </p:txBody>
      </p:sp>
      <p:pic>
        <p:nvPicPr>
          <p:cNvPr id="5" name="Image 4">
            <a:extLst>
              <a:ext uri="{FF2B5EF4-FFF2-40B4-BE49-F238E27FC236}">
                <a16:creationId xmlns:a16="http://schemas.microsoft.com/office/drawing/2014/main" id="{91F6CDE7-DFD6-8E55-476D-85586C2D0F81}"/>
              </a:ext>
            </a:extLst>
          </p:cNvPr>
          <p:cNvPicPr>
            <a:picLocks noChangeAspect="1"/>
          </p:cNvPicPr>
          <p:nvPr/>
        </p:nvPicPr>
        <p:blipFill>
          <a:blip r:embed="rId2"/>
          <a:stretch>
            <a:fillRect/>
          </a:stretch>
        </p:blipFill>
        <p:spPr>
          <a:xfrm>
            <a:off x="3059832" y="13209"/>
            <a:ext cx="3915321" cy="1295581"/>
          </a:xfrm>
          <a:prstGeom prst="rect">
            <a:avLst/>
          </a:prstGeom>
        </p:spPr>
      </p:pic>
    </p:spTree>
    <p:extLst>
      <p:ext uri="{BB962C8B-B14F-4D97-AF65-F5344CB8AC3E}">
        <p14:creationId xmlns:p14="http://schemas.microsoft.com/office/powerpoint/2010/main" val="1840327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D73000-F172-8F0D-B153-B55258569B9F}"/>
              </a:ext>
            </a:extLst>
          </p:cNvPr>
          <p:cNvSpPr>
            <a:spLocks noGrp="1"/>
          </p:cNvSpPr>
          <p:nvPr>
            <p:ph type="title"/>
          </p:nvPr>
        </p:nvSpPr>
        <p:spPr/>
        <p:txBody>
          <a:bodyPr/>
          <a:lstStyle/>
          <a:p>
            <a:r>
              <a:rPr lang="fr-FR" dirty="0" err="1"/>
              <a:t>PostgreSql</a:t>
            </a:r>
            <a:endParaRPr lang="fr-FR" dirty="0"/>
          </a:p>
        </p:txBody>
      </p:sp>
      <p:sp>
        <p:nvSpPr>
          <p:cNvPr id="3" name="Espace réservé du contenu 2">
            <a:extLst>
              <a:ext uri="{FF2B5EF4-FFF2-40B4-BE49-F238E27FC236}">
                <a16:creationId xmlns:a16="http://schemas.microsoft.com/office/drawing/2014/main" id="{420E3260-AF83-4702-F915-8C8AB8C01FF9}"/>
              </a:ext>
            </a:extLst>
          </p:cNvPr>
          <p:cNvSpPr>
            <a:spLocks noGrp="1"/>
          </p:cNvSpPr>
          <p:nvPr>
            <p:ph idx="1"/>
          </p:nvPr>
        </p:nvSpPr>
        <p:spPr/>
        <p:txBody>
          <a:bodyPr/>
          <a:lstStyle/>
          <a:p>
            <a:r>
              <a:rPr lang="fr-FR" dirty="0" err="1"/>
              <a:t>PostgreSql</a:t>
            </a:r>
            <a:endParaRPr lang="fr-FR" dirty="0"/>
          </a:p>
          <a:p>
            <a:pPr lvl="1"/>
            <a:r>
              <a:rPr lang="fr-FR" dirty="0"/>
              <a:t>Très utilisé Linux – Windows, Docker – SaaS</a:t>
            </a:r>
          </a:p>
          <a:p>
            <a:pPr lvl="1"/>
            <a:r>
              <a:rPr lang="fr-FR" dirty="0"/>
              <a:t>Libre</a:t>
            </a:r>
          </a:p>
          <a:p>
            <a:pPr lvl="1"/>
            <a:r>
              <a:rPr lang="fr-FR" dirty="0"/>
              <a:t>Adapté au </a:t>
            </a:r>
            <a:r>
              <a:rPr lang="fr-FR" dirty="0" err="1"/>
              <a:t>BigData</a:t>
            </a:r>
            <a:r>
              <a:rPr lang="fr-FR" dirty="0"/>
              <a:t> avec extensions</a:t>
            </a:r>
          </a:p>
          <a:p>
            <a:pPr lvl="1"/>
            <a:r>
              <a:rPr lang="fr-FR" dirty="0"/>
              <a:t>Adapté pour &lt; 10 To</a:t>
            </a:r>
          </a:p>
          <a:p>
            <a:pPr lvl="1"/>
            <a:r>
              <a:rPr lang="fr-FR" dirty="0"/>
              <a:t>Types JSON </a:t>
            </a:r>
            <a:r>
              <a:rPr lang="fr-FR" dirty="0" err="1"/>
              <a:t>indexables</a:t>
            </a:r>
            <a:endParaRPr lang="fr-FR" dirty="0"/>
          </a:p>
          <a:p>
            <a:pPr lvl="1"/>
            <a:r>
              <a:rPr lang="fr-FR" dirty="0"/>
              <a:t>Base de données vectorielle pour le LLM</a:t>
            </a:r>
          </a:p>
        </p:txBody>
      </p:sp>
      <p:pic>
        <p:nvPicPr>
          <p:cNvPr id="5" name="Image 4">
            <a:extLst>
              <a:ext uri="{FF2B5EF4-FFF2-40B4-BE49-F238E27FC236}">
                <a16:creationId xmlns:a16="http://schemas.microsoft.com/office/drawing/2014/main" id="{95F7ABF6-ECC6-5DE8-566D-A8B9268778A1}"/>
              </a:ext>
            </a:extLst>
          </p:cNvPr>
          <p:cNvPicPr>
            <a:picLocks noChangeAspect="1"/>
          </p:cNvPicPr>
          <p:nvPr/>
        </p:nvPicPr>
        <p:blipFill>
          <a:blip r:embed="rId2"/>
          <a:stretch>
            <a:fillRect/>
          </a:stretch>
        </p:blipFill>
        <p:spPr>
          <a:xfrm>
            <a:off x="3059832" y="116632"/>
            <a:ext cx="3915321" cy="1448002"/>
          </a:xfrm>
          <a:prstGeom prst="rect">
            <a:avLst/>
          </a:prstGeom>
        </p:spPr>
      </p:pic>
    </p:spTree>
    <p:extLst>
      <p:ext uri="{BB962C8B-B14F-4D97-AF65-F5344CB8AC3E}">
        <p14:creationId xmlns:p14="http://schemas.microsoft.com/office/powerpoint/2010/main" val="213434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441AB-E680-D734-C961-C780A37A547C}"/>
              </a:ext>
            </a:extLst>
          </p:cNvPr>
          <p:cNvSpPr>
            <a:spLocks noGrp="1"/>
          </p:cNvSpPr>
          <p:nvPr>
            <p:ph type="title"/>
          </p:nvPr>
        </p:nvSpPr>
        <p:spPr/>
        <p:txBody>
          <a:bodyPr/>
          <a:lstStyle/>
          <a:p>
            <a:r>
              <a:rPr lang="fr-FR" dirty="0"/>
              <a:t>ACID</a:t>
            </a:r>
          </a:p>
        </p:txBody>
      </p:sp>
      <p:sp>
        <p:nvSpPr>
          <p:cNvPr id="3" name="Espace réservé du contenu 2">
            <a:extLst>
              <a:ext uri="{FF2B5EF4-FFF2-40B4-BE49-F238E27FC236}">
                <a16:creationId xmlns:a16="http://schemas.microsoft.com/office/drawing/2014/main" id="{D566E779-7C98-488C-AA1A-C29199A4DFB2}"/>
              </a:ext>
            </a:extLst>
          </p:cNvPr>
          <p:cNvSpPr>
            <a:spLocks noGrp="1"/>
          </p:cNvSpPr>
          <p:nvPr>
            <p:ph idx="1"/>
          </p:nvPr>
        </p:nvSpPr>
        <p:spPr/>
        <p:txBody>
          <a:bodyPr/>
          <a:lstStyle/>
          <a:p>
            <a:r>
              <a:rPr lang="fr-FR" dirty="0"/>
              <a:t>Les bases de données relationnelles sont ACID</a:t>
            </a:r>
          </a:p>
          <a:p>
            <a:pPr lvl="1"/>
            <a:r>
              <a:rPr lang="fr-FR" dirty="0"/>
              <a:t>Atomique</a:t>
            </a:r>
          </a:p>
          <a:p>
            <a:pPr lvl="1"/>
            <a:r>
              <a:rPr lang="fr-FR" dirty="0"/>
              <a:t>Cohérente</a:t>
            </a:r>
          </a:p>
          <a:p>
            <a:pPr lvl="1"/>
            <a:r>
              <a:rPr lang="fr-FR" dirty="0"/>
              <a:t>Isolation</a:t>
            </a:r>
          </a:p>
          <a:p>
            <a:pPr lvl="1"/>
            <a:r>
              <a:rPr lang="fr-FR" dirty="0"/>
              <a:t>Durabilité</a:t>
            </a:r>
          </a:p>
          <a:p>
            <a:endParaRPr lang="fr-FR" dirty="0"/>
          </a:p>
        </p:txBody>
      </p:sp>
    </p:spTree>
    <p:extLst>
      <p:ext uri="{BB962C8B-B14F-4D97-AF65-F5344CB8AC3E}">
        <p14:creationId xmlns:p14="http://schemas.microsoft.com/office/powerpoint/2010/main" val="384401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93C25-8C1A-81C3-97F4-C0FB0F23BD85}"/>
              </a:ext>
            </a:extLst>
          </p:cNvPr>
          <p:cNvSpPr>
            <a:spLocks noGrp="1"/>
          </p:cNvSpPr>
          <p:nvPr>
            <p:ph type="title"/>
          </p:nvPr>
        </p:nvSpPr>
        <p:spPr/>
        <p:txBody>
          <a:bodyPr/>
          <a:lstStyle/>
          <a:p>
            <a:r>
              <a:rPr lang="fr-FR" dirty="0"/>
              <a:t>Atomique</a:t>
            </a:r>
          </a:p>
        </p:txBody>
      </p:sp>
      <p:sp>
        <p:nvSpPr>
          <p:cNvPr id="3" name="Espace réservé du contenu 2">
            <a:extLst>
              <a:ext uri="{FF2B5EF4-FFF2-40B4-BE49-F238E27FC236}">
                <a16:creationId xmlns:a16="http://schemas.microsoft.com/office/drawing/2014/main" id="{D57F6578-6789-857D-ED28-D96312E21C7D}"/>
              </a:ext>
            </a:extLst>
          </p:cNvPr>
          <p:cNvSpPr>
            <a:spLocks noGrp="1"/>
          </p:cNvSpPr>
          <p:nvPr>
            <p:ph idx="1"/>
          </p:nvPr>
        </p:nvSpPr>
        <p:spPr/>
        <p:txBody>
          <a:bodyPr/>
          <a:lstStyle/>
          <a:p>
            <a:r>
              <a:rPr lang="fr-FR" dirty="0"/>
              <a:t>La donnée stockée est non découplable</a:t>
            </a:r>
          </a:p>
          <a:p>
            <a:pPr lvl="1"/>
            <a:r>
              <a:rPr lang="fr-FR" dirty="0"/>
              <a:t>Elle est fortement typée</a:t>
            </a:r>
          </a:p>
          <a:p>
            <a:pPr lvl="1"/>
            <a:r>
              <a:rPr lang="fr-FR" dirty="0"/>
              <a:t>Il est possible de reconstruire la donnée structurée par agrégation</a:t>
            </a:r>
          </a:p>
          <a:p>
            <a:r>
              <a:rPr lang="fr-FR" dirty="0"/>
              <a:t>L'atomicité garantit que chaque transaction est traitée comme une seule unité qui réussit complètement ou échoue complètement</a:t>
            </a:r>
          </a:p>
          <a:p>
            <a:endParaRPr lang="fr-FR" dirty="0"/>
          </a:p>
          <a:p>
            <a:endParaRPr lang="fr-FR" dirty="0"/>
          </a:p>
        </p:txBody>
      </p:sp>
    </p:spTree>
    <p:extLst>
      <p:ext uri="{BB962C8B-B14F-4D97-AF65-F5344CB8AC3E}">
        <p14:creationId xmlns:p14="http://schemas.microsoft.com/office/powerpoint/2010/main" val="352100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C12DF2-90AC-6761-B2FC-4C4C3D869FDE}"/>
              </a:ext>
            </a:extLst>
          </p:cNvPr>
          <p:cNvSpPr>
            <a:spLocks noGrp="1"/>
          </p:cNvSpPr>
          <p:nvPr>
            <p:ph type="title"/>
          </p:nvPr>
        </p:nvSpPr>
        <p:spPr/>
        <p:txBody>
          <a:bodyPr/>
          <a:lstStyle/>
          <a:p>
            <a:r>
              <a:rPr lang="fr-FR" dirty="0" err="1"/>
              <a:t>Wikipedia</a:t>
            </a:r>
            <a:endParaRPr lang="fr-FR" dirty="0"/>
          </a:p>
        </p:txBody>
      </p:sp>
      <p:sp>
        <p:nvSpPr>
          <p:cNvPr id="3" name="Espace réservé du contenu 2">
            <a:extLst>
              <a:ext uri="{FF2B5EF4-FFF2-40B4-BE49-F238E27FC236}">
                <a16:creationId xmlns:a16="http://schemas.microsoft.com/office/drawing/2014/main" id="{2CD6A462-D1AA-113D-1759-6A137FF08643}"/>
              </a:ext>
            </a:extLst>
          </p:cNvPr>
          <p:cNvSpPr>
            <a:spLocks noGrp="1"/>
          </p:cNvSpPr>
          <p:nvPr>
            <p:ph idx="1"/>
          </p:nvPr>
        </p:nvSpPr>
        <p:spPr/>
        <p:txBody>
          <a:bodyPr/>
          <a:lstStyle/>
          <a:p>
            <a:r>
              <a:rPr lang="fr-FR" dirty="0"/>
              <a:t>Le big data désigne les ressources d’informations dont les caractéristiques en termes de volume, de vélocité et de variété imposent l’utilisation de technologies et de méthodes analytiques particulières pour créer de la valeur et qui dépassent en général les capacités d'une seule et unique machine et nécessitent des traitements parallélisés</a:t>
            </a:r>
          </a:p>
        </p:txBody>
      </p:sp>
    </p:spTree>
    <p:extLst>
      <p:ext uri="{BB962C8B-B14F-4D97-AF65-F5344CB8AC3E}">
        <p14:creationId xmlns:p14="http://schemas.microsoft.com/office/powerpoint/2010/main" val="565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3588E-1FCF-E79E-BFB6-145029BF3BA3}"/>
              </a:ext>
            </a:extLst>
          </p:cNvPr>
          <p:cNvSpPr>
            <a:spLocks noGrp="1"/>
          </p:cNvSpPr>
          <p:nvPr>
            <p:ph type="title"/>
          </p:nvPr>
        </p:nvSpPr>
        <p:spPr/>
        <p:txBody>
          <a:bodyPr/>
          <a:lstStyle/>
          <a:p>
            <a:r>
              <a:rPr lang="fr-FR" dirty="0"/>
              <a:t>Cohérence</a:t>
            </a:r>
          </a:p>
        </p:txBody>
      </p:sp>
      <p:sp>
        <p:nvSpPr>
          <p:cNvPr id="3" name="Espace réservé du contenu 2">
            <a:extLst>
              <a:ext uri="{FF2B5EF4-FFF2-40B4-BE49-F238E27FC236}">
                <a16:creationId xmlns:a16="http://schemas.microsoft.com/office/drawing/2014/main" id="{3FF29E41-A53E-9B69-0A04-0971AF46232C}"/>
              </a:ext>
            </a:extLst>
          </p:cNvPr>
          <p:cNvSpPr>
            <a:spLocks noGrp="1"/>
          </p:cNvSpPr>
          <p:nvPr>
            <p:ph idx="1"/>
          </p:nvPr>
        </p:nvSpPr>
        <p:spPr/>
        <p:txBody>
          <a:bodyPr/>
          <a:lstStyle/>
          <a:p>
            <a:r>
              <a:rPr lang="fr-FR" dirty="0"/>
              <a:t>La cohérence garantit qu'une transaction ne peut faire passer la base de données que d'un état cohérent à un autre</a:t>
            </a:r>
          </a:p>
          <a:p>
            <a:pPr lvl="1"/>
            <a:r>
              <a:rPr lang="fr-FR" dirty="0"/>
              <a:t>En préservant les invariants de la base de données</a:t>
            </a:r>
          </a:p>
          <a:p>
            <a:r>
              <a:rPr lang="fr-FR" dirty="0"/>
              <a:t>Toute donnée écrite dans la base de données doit être valide selon toutes les règles définies</a:t>
            </a:r>
          </a:p>
          <a:p>
            <a:pPr lvl="1"/>
            <a:r>
              <a:rPr lang="fr-FR" dirty="0"/>
              <a:t>Types</a:t>
            </a:r>
          </a:p>
          <a:p>
            <a:pPr lvl="1"/>
            <a:r>
              <a:rPr lang="fr-FR" dirty="0"/>
              <a:t>Contraintes</a:t>
            </a:r>
          </a:p>
          <a:p>
            <a:pPr lvl="1"/>
            <a:r>
              <a:rPr lang="fr-FR" dirty="0"/>
              <a:t>PK et FK</a:t>
            </a:r>
          </a:p>
          <a:p>
            <a:pPr lvl="1"/>
            <a:r>
              <a:rPr lang="fr-FR" dirty="0"/>
              <a:t>Exemple, il est impossible d'effacer une facture sans </a:t>
            </a:r>
            <a:r>
              <a:rPr lang="fr-FR" dirty="0" err="1"/>
              <a:t>effecaer</a:t>
            </a:r>
            <a:r>
              <a:rPr lang="fr-FR" dirty="0"/>
              <a:t> les lignes de la facture</a:t>
            </a:r>
          </a:p>
        </p:txBody>
      </p:sp>
    </p:spTree>
    <p:extLst>
      <p:ext uri="{BB962C8B-B14F-4D97-AF65-F5344CB8AC3E}">
        <p14:creationId xmlns:p14="http://schemas.microsoft.com/office/powerpoint/2010/main" val="913918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C8802-0A06-46D5-4DD2-C2AA4884194E}"/>
              </a:ext>
            </a:extLst>
          </p:cNvPr>
          <p:cNvSpPr>
            <a:spLocks noGrp="1"/>
          </p:cNvSpPr>
          <p:nvPr>
            <p:ph type="title"/>
          </p:nvPr>
        </p:nvSpPr>
        <p:spPr/>
        <p:txBody>
          <a:bodyPr/>
          <a:lstStyle/>
          <a:p>
            <a:r>
              <a:rPr lang="fr-FR" dirty="0"/>
              <a:t>Isolation</a:t>
            </a:r>
          </a:p>
        </p:txBody>
      </p:sp>
      <p:sp>
        <p:nvSpPr>
          <p:cNvPr id="3" name="Espace réservé du contenu 2">
            <a:extLst>
              <a:ext uri="{FF2B5EF4-FFF2-40B4-BE49-F238E27FC236}">
                <a16:creationId xmlns:a16="http://schemas.microsoft.com/office/drawing/2014/main" id="{B5C4DC83-2CA6-7968-7041-2F5D335FF050}"/>
              </a:ext>
            </a:extLst>
          </p:cNvPr>
          <p:cNvSpPr>
            <a:spLocks noGrp="1"/>
          </p:cNvSpPr>
          <p:nvPr>
            <p:ph idx="1"/>
          </p:nvPr>
        </p:nvSpPr>
        <p:spPr/>
        <p:txBody>
          <a:bodyPr/>
          <a:lstStyle/>
          <a:p>
            <a:r>
              <a:rPr lang="fr-FR" dirty="0"/>
              <a:t>Les transactions sont souvent exécutées simultanément</a:t>
            </a:r>
          </a:p>
          <a:p>
            <a:r>
              <a:rPr lang="fr-FR" dirty="0"/>
              <a:t>L'isolation garantit que l'exécution simultanée des transactions laisse la base de données dans le même état que celui qui aurait été obtenu si les transactions avaient été exécutées séquentiellement</a:t>
            </a:r>
          </a:p>
          <a:p>
            <a:pPr lvl="1"/>
            <a:r>
              <a:rPr lang="fr-FR" dirty="0"/>
              <a:t>L'isolation est le principal objectif du contrôle de la concurrence</a:t>
            </a:r>
          </a:p>
        </p:txBody>
      </p:sp>
    </p:spTree>
    <p:extLst>
      <p:ext uri="{BB962C8B-B14F-4D97-AF65-F5344CB8AC3E}">
        <p14:creationId xmlns:p14="http://schemas.microsoft.com/office/powerpoint/2010/main" val="202627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C04CEC-BED6-3E41-D1ED-F8E02451F5A8}"/>
              </a:ext>
            </a:extLst>
          </p:cNvPr>
          <p:cNvSpPr>
            <a:spLocks noGrp="1"/>
          </p:cNvSpPr>
          <p:nvPr>
            <p:ph type="title"/>
          </p:nvPr>
        </p:nvSpPr>
        <p:spPr/>
        <p:txBody>
          <a:bodyPr/>
          <a:lstStyle/>
          <a:p>
            <a:r>
              <a:rPr lang="fr-FR" dirty="0"/>
              <a:t>Durabilité</a:t>
            </a:r>
          </a:p>
        </p:txBody>
      </p:sp>
      <p:sp>
        <p:nvSpPr>
          <p:cNvPr id="3" name="Espace réservé du contenu 2">
            <a:extLst>
              <a:ext uri="{FF2B5EF4-FFF2-40B4-BE49-F238E27FC236}">
                <a16:creationId xmlns:a16="http://schemas.microsoft.com/office/drawing/2014/main" id="{225E0B5D-43C7-514C-4BCC-880A7F82DF4C}"/>
              </a:ext>
            </a:extLst>
          </p:cNvPr>
          <p:cNvSpPr>
            <a:spLocks noGrp="1"/>
          </p:cNvSpPr>
          <p:nvPr>
            <p:ph idx="1"/>
          </p:nvPr>
        </p:nvSpPr>
        <p:spPr/>
        <p:txBody>
          <a:bodyPr/>
          <a:lstStyle/>
          <a:p>
            <a:r>
              <a:rPr lang="fr-FR" dirty="0"/>
              <a:t>La durabilité garantit qu'une fois qu'une transaction a été validée, elle le restera même en cas de défaillance du système</a:t>
            </a:r>
          </a:p>
        </p:txBody>
      </p:sp>
    </p:spTree>
    <p:extLst>
      <p:ext uri="{BB962C8B-B14F-4D97-AF65-F5344CB8AC3E}">
        <p14:creationId xmlns:p14="http://schemas.microsoft.com/office/powerpoint/2010/main" val="81208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E2FFE5-7965-FEF5-B9F3-C7F756237AA5}"/>
              </a:ext>
            </a:extLst>
          </p:cNvPr>
          <p:cNvSpPr>
            <a:spLocks noGrp="1"/>
          </p:cNvSpPr>
          <p:nvPr>
            <p:ph type="title"/>
          </p:nvPr>
        </p:nvSpPr>
        <p:spPr/>
        <p:txBody>
          <a:bodyPr/>
          <a:lstStyle/>
          <a:p>
            <a:r>
              <a:rPr lang="fr-FR" dirty="0"/>
              <a:t>Avantages d'ACID</a:t>
            </a:r>
          </a:p>
        </p:txBody>
      </p:sp>
      <p:sp>
        <p:nvSpPr>
          <p:cNvPr id="3" name="Espace réservé du contenu 2">
            <a:extLst>
              <a:ext uri="{FF2B5EF4-FFF2-40B4-BE49-F238E27FC236}">
                <a16:creationId xmlns:a16="http://schemas.microsoft.com/office/drawing/2014/main" id="{D85F95C8-CDDB-C2A5-AD5E-DB506C5C6C33}"/>
              </a:ext>
            </a:extLst>
          </p:cNvPr>
          <p:cNvSpPr>
            <a:spLocks noGrp="1"/>
          </p:cNvSpPr>
          <p:nvPr>
            <p:ph idx="1"/>
          </p:nvPr>
        </p:nvSpPr>
        <p:spPr/>
        <p:txBody>
          <a:bodyPr/>
          <a:lstStyle/>
          <a:p>
            <a:r>
              <a:rPr lang="fr-FR" dirty="0"/>
              <a:t>Fiabilité ++</a:t>
            </a:r>
          </a:p>
          <a:p>
            <a:r>
              <a:rPr lang="fr-FR" dirty="0"/>
              <a:t>Précision ++</a:t>
            </a:r>
          </a:p>
          <a:p>
            <a:r>
              <a:rPr lang="fr-FR" dirty="0"/>
              <a:t>Rapidité pour une quantité de données raisonnable</a:t>
            </a:r>
          </a:p>
          <a:p>
            <a:r>
              <a:rPr lang="fr-FR" dirty="0"/>
              <a:t>Reproductibilité</a:t>
            </a:r>
          </a:p>
          <a:p>
            <a:r>
              <a:rPr lang="fr-FR" dirty="0"/>
              <a:t>Un vrai langage : SQL</a:t>
            </a:r>
          </a:p>
          <a:p>
            <a:r>
              <a:rPr lang="fr-FR" dirty="0"/>
              <a:t>Très utilisées</a:t>
            </a:r>
          </a:p>
        </p:txBody>
      </p:sp>
    </p:spTree>
    <p:extLst>
      <p:ext uri="{BB962C8B-B14F-4D97-AF65-F5344CB8AC3E}">
        <p14:creationId xmlns:p14="http://schemas.microsoft.com/office/powerpoint/2010/main" val="664536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5513F-B642-7B65-D158-333914EA273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C9DD30F-FD61-6CF9-C2F1-B99DF7254453}"/>
              </a:ext>
            </a:extLst>
          </p:cNvPr>
          <p:cNvSpPr>
            <a:spLocks noGrp="1"/>
          </p:cNvSpPr>
          <p:nvPr>
            <p:ph type="title"/>
          </p:nvPr>
        </p:nvSpPr>
        <p:spPr/>
        <p:txBody>
          <a:bodyPr/>
          <a:lstStyle/>
          <a:p>
            <a:r>
              <a:rPr lang="fr-FR" dirty="0"/>
              <a:t>Inconvénients d'ACID</a:t>
            </a:r>
          </a:p>
        </p:txBody>
      </p:sp>
      <p:sp>
        <p:nvSpPr>
          <p:cNvPr id="3" name="Espace réservé du contenu 2">
            <a:extLst>
              <a:ext uri="{FF2B5EF4-FFF2-40B4-BE49-F238E27FC236}">
                <a16:creationId xmlns:a16="http://schemas.microsoft.com/office/drawing/2014/main" id="{01B0E2DE-22C4-45C9-7FC1-318A0B4978B4}"/>
              </a:ext>
            </a:extLst>
          </p:cNvPr>
          <p:cNvSpPr>
            <a:spLocks noGrp="1"/>
          </p:cNvSpPr>
          <p:nvPr>
            <p:ph idx="1"/>
          </p:nvPr>
        </p:nvSpPr>
        <p:spPr/>
        <p:txBody>
          <a:bodyPr/>
          <a:lstStyle/>
          <a:p>
            <a:r>
              <a:rPr lang="fr-FR" dirty="0"/>
              <a:t>Les données doivent être prétraitées avant d'être intégrée dans une SGBDR</a:t>
            </a:r>
          </a:p>
          <a:p>
            <a:pPr lvl="1"/>
            <a:r>
              <a:rPr lang="fr-FR" dirty="0"/>
              <a:t>ETL</a:t>
            </a:r>
          </a:p>
          <a:p>
            <a:pPr lvl="1"/>
            <a:r>
              <a:rPr lang="fr-FR" dirty="0"/>
              <a:t>Programmation</a:t>
            </a:r>
          </a:p>
          <a:p>
            <a:r>
              <a:rPr lang="fr-FR" dirty="0"/>
              <a:t>L'architecture de la BD nécessite des compétences</a:t>
            </a:r>
          </a:p>
          <a:p>
            <a:pPr lvl="1"/>
            <a:r>
              <a:rPr lang="fr-FR" dirty="0"/>
              <a:t>DBA</a:t>
            </a:r>
          </a:p>
          <a:p>
            <a:pPr lvl="1"/>
            <a:r>
              <a:rPr lang="fr-FR" dirty="0"/>
              <a:t>Merise</a:t>
            </a:r>
          </a:p>
          <a:p>
            <a:r>
              <a:rPr lang="fr-FR" dirty="0"/>
              <a:t>Connaissance obligatoire de SQL</a:t>
            </a:r>
          </a:p>
          <a:p>
            <a:r>
              <a:rPr lang="fr-FR" dirty="0"/>
              <a:t>Pour les données structurées</a:t>
            </a:r>
          </a:p>
          <a:p>
            <a:pPr lvl="1"/>
            <a:r>
              <a:rPr lang="fr-FR" dirty="0"/>
              <a:t>Les data doivent être structurable en table</a:t>
            </a:r>
          </a:p>
          <a:p>
            <a:pPr lvl="1"/>
            <a:r>
              <a:rPr lang="fr-FR" dirty="0"/>
              <a:t>Voir en arbre</a:t>
            </a:r>
          </a:p>
        </p:txBody>
      </p:sp>
    </p:spTree>
    <p:extLst>
      <p:ext uri="{BB962C8B-B14F-4D97-AF65-F5344CB8AC3E}">
        <p14:creationId xmlns:p14="http://schemas.microsoft.com/office/powerpoint/2010/main" val="3803354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403927-ECBD-4C8E-C909-BE4E791D3BAD}"/>
              </a:ext>
            </a:extLst>
          </p:cNvPr>
          <p:cNvSpPr>
            <a:spLocks noGrp="1"/>
          </p:cNvSpPr>
          <p:nvPr>
            <p:ph type="title"/>
          </p:nvPr>
        </p:nvSpPr>
        <p:spPr/>
        <p:txBody>
          <a:bodyPr/>
          <a:lstStyle/>
          <a:p>
            <a:r>
              <a:rPr lang="fr-FR" dirty="0"/>
              <a:t>La taille</a:t>
            </a:r>
          </a:p>
        </p:txBody>
      </p:sp>
      <p:sp>
        <p:nvSpPr>
          <p:cNvPr id="3" name="Espace réservé du contenu 2">
            <a:extLst>
              <a:ext uri="{FF2B5EF4-FFF2-40B4-BE49-F238E27FC236}">
                <a16:creationId xmlns:a16="http://schemas.microsoft.com/office/drawing/2014/main" id="{CA1C3A32-038E-5FA4-F265-0648E853485E}"/>
              </a:ext>
            </a:extLst>
          </p:cNvPr>
          <p:cNvSpPr>
            <a:spLocks noGrp="1"/>
          </p:cNvSpPr>
          <p:nvPr>
            <p:ph idx="1"/>
          </p:nvPr>
        </p:nvSpPr>
        <p:spPr/>
        <p:txBody>
          <a:bodyPr/>
          <a:lstStyle/>
          <a:p>
            <a:r>
              <a:rPr lang="fr-FR" dirty="0"/>
              <a:t>La frontière entre </a:t>
            </a:r>
            <a:r>
              <a:rPr lang="fr-FR" dirty="0" err="1"/>
              <a:t>BigData</a:t>
            </a:r>
            <a:r>
              <a:rPr lang="fr-FR" dirty="0"/>
              <a:t> et SGBD n'est pas uniquement due à la taille</a:t>
            </a:r>
          </a:p>
          <a:p>
            <a:pPr lvl="1"/>
            <a:r>
              <a:rPr lang="fr-FR" dirty="0"/>
              <a:t>Habituellement on dit que 1 Po = </a:t>
            </a:r>
            <a:r>
              <a:rPr lang="fr-FR" dirty="0" err="1"/>
              <a:t>BigData</a:t>
            </a:r>
            <a:endParaRPr lang="fr-FR" dirty="0"/>
          </a:p>
          <a:p>
            <a:pPr lvl="1"/>
            <a:r>
              <a:rPr lang="fr-FR" dirty="0"/>
              <a:t>Dans les faits au-delà de 10 à 100 To =&gt; Big Data</a:t>
            </a:r>
          </a:p>
          <a:p>
            <a:pPr lvl="1"/>
            <a:r>
              <a:rPr lang="fr-FR" dirty="0"/>
              <a:t>Il est possible de faire du Big Data pour moins de 10 To voir des Go</a:t>
            </a:r>
          </a:p>
          <a:p>
            <a:r>
              <a:rPr lang="fr-FR" dirty="0"/>
              <a:t>La frontière peut se définir par rapport aux types de données, à leur structuration et à d'autres critères</a:t>
            </a:r>
          </a:p>
          <a:p>
            <a:pPr lvl="1"/>
            <a:r>
              <a:rPr lang="fr-FR" dirty="0"/>
              <a:t>D'où l'émergence de base de données </a:t>
            </a:r>
            <a:r>
              <a:rPr lang="fr-FR" dirty="0" err="1"/>
              <a:t>NoSql</a:t>
            </a:r>
            <a:endParaRPr lang="fr-FR" dirty="0"/>
          </a:p>
        </p:txBody>
      </p:sp>
    </p:spTree>
    <p:extLst>
      <p:ext uri="{BB962C8B-B14F-4D97-AF65-F5344CB8AC3E}">
        <p14:creationId xmlns:p14="http://schemas.microsoft.com/office/powerpoint/2010/main" val="3621220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E1C9FB-F5C7-C18A-43D4-0AEBCC544D56}"/>
              </a:ext>
            </a:extLst>
          </p:cNvPr>
          <p:cNvSpPr>
            <a:spLocks noGrp="1"/>
          </p:cNvSpPr>
          <p:nvPr>
            <p:ph type="title"/>
          </p:nvPr>
        </p:nvSpPr>
        <p:spPr/>
        <p:txBody>
          <a:bodyPr/>
          <a:lstStyle/>
          <a:p>
            <a:r>
              <a:rPr lang="fr-FR" dirty="0"/>
              <a:t>Inconvénients des SGBDR</a:t>
            </a:r>
          </a:p>
        </p:txBody>
      </p:sp>
      <p:sp>
        <p:nvSpPr>
          <p:cNvPr id="3" name="Espace réservé du contenu 2">
            <a:extLst>
              <a:ext uri="{FF2B5EF4-FFF2-40B4-BE49-F238E27FC236}">
                <a16:creationId xmlns:a16="http://schemas.microsoft.com/office/drawing/2014/main" id="{B5A2E3FD-8387-971C-1EED-6E7CF7D24FEE}"/>
              </a:ext>
            </a:extLst>
          </p:cNvPr>
          <p:cNvSpPr>
            <a:spLocks noGrp="1"/>
          </p:cNvSpPr>
          <p:nvPr>
            <p:ph idx="1"/>
          </p:nvPr>
        </p:nvSpPr>
        <p:spPr/>
        <p:txBody>
          <a:bodyPr/>
          <a:lstStyle/>
          <a:p>
            <a:r>
              <a:rPr lang="fr-FR" dirty="0"/>
              <a:t>Taille limitée</a:t>
            </a:r>
          </a:p>
          <a:p>
            <a:pPr lvl="1"/>
            <a:r>
              <a:rPr lang="fr-FR" dirty="0"/>
              <a:t>10 To voir 100 To</a:t>
            </a:r>
          </a:p>
          <a:p>
            <a:pPr lvl="1"/>
            <a:r>
              <a:rPr lang="fr-FR" dirty="0"/>
              <a:t>Devient alors très lent</a:t>
            </a:r>
          </a:p>
          <a:p>
            <a:pPr lvl="1"/>
            <a:r>
              <a:rPr lang="fr-FR" dirty="0"/>
              <a:t>Gestion du Po impossible</a:t>
            </a:r>
          </a:p>
          <a:p>
            <a:r>
              <a:rPr lang="fr-FR" dirty="0"/>
              <a:t>Homogénéité</a:t>
            </a:r>
          </a:p>
          <a:p>
            <a:pPr lvl="1"/>
            <a:r>
              <a:rPr lang="fr-FR" dirty="0"/>
              <a:t>Les données doivent être structurées</a:t>
            </a:r>
          </a:p>
          <a:p>
            <a:pPr lvl="1"/>
            <a:r>
              <a:rPr lang="fr-FR" dirty="0"/>
              <a:t>De manière relativement identiques</a:t>
            </a:r>
          </a:p>
          <a:p>
            <a:pPr lvl="1"/>
            <a:r>
              <a:rPr lang="fr-FR" dirty="0"/>
              <a:t>Même si les SGBDR savent gérer des CLOB et du JSON</a:t>
            </a:r>
          </a:p>
          <a:p>
            <a:pPr marL="0" indent="0">
              <a:buNone/>
            </a:pPr>
            <a:endParaRPr lang="fr-FR" dirty="0"/>
          </a:p>
          <a:p>
            <a:pPr lvl="1"/>
            <a:endParaRPr lang="fr-FR" dirty="0"/>
          </a:p>
        </p:txBody>
      </p:sp>
    </p:spTree>
    <p:extLst>
      <p:ext uri="{BB962C8B-B14F-4D97-AF65-F5344CB8AC3E}">
        <p14:creationId xmlns:p14="http://schemas.microsoft.com/office/powerpoint/2010/main" val="1297708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56108-0734-5980-C9C2-63A1D0C76CE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E17FC6C-1458-575B-8806-E4FE2A15B220}"/>
              </a:ext>
            </a:extLst>
          </p:cNvPr>
          <p:cNvSpPr>
            <a:spLocks noGrp="1"/>
          </p:cNvSpPr>
          <p:nvPr>
            <p:ph type="title"/>
          </p:nvPr>
        </p:nvSpPr>
        <p:spPr/>
        <p:txBody>
          <a:bodyPr/>
          <a:lstStyle/>
          <a:p>
            <a:r>
              <a:rPr lang="fr-FR" dirty="0"/>
              <a:t>Inconvénients des SGBDR</a:t>
            </a:r>
          </a:p>
        </p:txBody>
      </p:sp>
      <p:sp>
        <p:nvSpPr>
          <p:cNvPr id="3" name="Espace réservé du contenu 2">
            <a:extLst>
              <a:ext uri="{FF2B5EF4-FFF2-40B4-BE49-F238E27FC236}">
                <a16:creationId xmlns:a16="http://schemas.microsoft.com/office/drawing/2014/main" id="{A3B6CF8D-F9F8-0C20-C2C6-6AFA2DD051F8}"/>
              </a:ext>
            </a:extLst>
          </p:cNvPr>
          <p:cNvSpPr>
            <a:spLocks noGrp="1"/>
          </p:cNvSpPr>
          <p:nvPr>
            <p:ph idx="1"/>
          </p:nvPr>
        </p:nvSpPr>
        <p:spPr/>
        <p:txBody>
          <a:bodyPr/>
          <a:lstStyle/>
          <a:p>
            <a:r>
              <a:rPr lang="fr-FR" dirty="0"/>
              <a:t>Stockage non réparti</a:t>
            </a:r>
          </a:p>
          <a:p>
            <a:pPr lvl="1"/>
            <a:r>
              <a:rPr lang="fr-FR" dirty="0" err="1"/>
              <a:t>Clusterisation</a:t>
            </a:r>
            <a:r>
              <a:rPr lang="fr-FR" dirty="0"/>
              <a:t> néanmoins possible</a:t>
            </a:r>
          </a:p>
          <a:p>
            <a:pPr lvl="1"/>
            <a:r>
              <a:rPr lang="fr-FR" dirty="0"/>
              <a:t>Incendies : OVH</a:t>
            </a:r>
          </a:p>
          <a:p>
            <a:r>
              <a:rPr lang="fr-FR" dirty="0"/>
              <a:t>Backup</a:t>
            </a:r>
          </a:p>
          <a:p>
            <a:pPr lvl="1"/>
            <a:r>
              <a:rPr lang="fr-FR" dirty="0"/>
              <a:t>Obligatoire</a:t>
            </a:r>
          </a:p>
          <a:p>
            <a:pPr lvl="1"/>
            <a:endParaRPr lang="fr-FR" dirty="0"/>
          </a:p>
          <a:p>
            <a:pPr marL="0" indent="0">
              <a:buNone/>
            </a:pPr>
            <a:endParaRPr lang="fr-FR" dirty="0"/>
          </a:p>
          <a:p>
            <a:pPr lvl="1"/>
            <a:endParaRPr lang="fr-FR" dirty="0"/>
          </a:p>
        </p:txBody>
      </p:sp>
    </p:spTree>
    <p:extLst>
      <p:ext uri="{BB962C8B-B14F-4D97-AF65-F5344CB8AC3E}">
        <p14:creationId xmlns:p14="http://schemas.microsoft.com/office/powerpoint/2010/main" val="2766367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D28D0B-0147-2156-3F0E-7C8202F5EE94}"/>
              </a:ext>
            </a:extLst>
          </p:cNvPr>
          <p:cNvSpPr>
            <a:spLocks noGrp="1"/>
          </p:cNvSpPr>
          <p:nvPr>
            <p:ph type="title"/>
          </p:nvPr>
        </p:nvSpPr>
        <p:spPr/>
        <p:txBody>
          <a:bodyPr/>
          <a:lstStyle/>
          <a:p>
            <a:r>
              <a:rPr lang="fr-FR" dirty="0" err="1"/>
              <a:t>NoSql</a:t>
            </a:r>
            <a:endParaRPr lang="fr-FR" dirty="0"/>
          </a:p>
        </p:txBody>
      </p:sp>
      <p:sp>
        <p:nvSpPr>
          <p:cNvPr id="3" name="Espace réservé du contenu 2">
            <a:extLst>
              <a:ext uri="{FF2B5EF4-FFF2-40B4-BE49-F238E27FC236}">
                <a16:creationId xmlns:a16="http://schemas.microsoft.com/office/drawing/2014/main" id="{65BCBF42-4AFF-E1C8-9C32-364ED2DCDEB7}"/>
              </a:ext>
            </a:extLst>
          </p:cNvPr>
          <p:cNvSpPr>
            <a:spLocks noGrp="1"/>
          </p:cNvSpPr>
          <p:nvPr>
            <p:ph idx="1"/>
          </p:nvPr>
        </p:nvSpPr>
        <p:spPr/>
        <p:txBody>
          <a:bodyPr/>
          <a:lstStyle/>
          <a:p>
            <a:r>
              <a:rPr lang="fr-FR" dirty="0"/>
              <a:t>En informatique et en bases de données, NoSQL désigne une famille de systèmes de gestion de base de données (SGBD) qui s'écarte du paradigme classique des bases relationnelles</a:t>
            </a:r>
          </a:p>
          <a:p>
            <a:r>
              <a:rPr lang="fr-FR" dirty="0"/>
              <a:t>L'explicitation la plus populaire de l'acronyme est Not </a:t>
            </a:r>
            <a:r>
              <a:rPr lang="fr-FR" dirty="0" err="1"/>
              <a:t>only</a:t>
            </a:r>
            <a:r>
              <a:rPr lang="fr-FR" dirty="0"/>
              <a:t> SQL (pas seulement SQL)</a:t>
            </a:r>
          </a:p>
        </p:txBody>
      </p:sp>
    </p:spTree>
    <p:extLst>
      <p:ext uri="{BB962C8B-B14F-4D97-AF65-F5344CB8AC3E}">
        <p14:creationId xmlns:p14="http://schemas.microsoft.com/office/powerpoint/2010/main" val="3751357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4ED55-4666-DC65-1A46-1524BAF7EB03}"/>
              </a:ext>
            </a:extLst>
          </p:cNvPr>
          <p:cNvSpPr>
            <a:spLocks noGrp="1"/>
          </p:cNvSpPr>
          <p:nvPr>
            <p:ph type="title"/>
          </p:nvPr>
        </p:nvSpPr>
        <p:spPr/>
        <p:txBody>
          <a:bodyPr/>
          <a:lstStyle/>
          <a:p>
            <a:r>
              <a:rPr lang="fr-FR" dirty="0"/>
              <a:t>Les systèmes </a:t>
            </a:r>
            <a:r>
              <a:rPr lang="fr-FR" dirty="0" err="1"/>
              <a:t>NoSql</a:t>
            </a:r>
            <a:endParaRPr lang="fr-FR" dirty="0"/>
          </a:p>
        </p:txBody>
      </p:sp>
      <p:sp>
        <p:nvSpPr>
          <p:cNvPr id="3" name="Espace réservé du contenu 2">
            <a:extLst>
              <a:ext uri="{FF2B5EF4-FFF2-40B4-BE49-F238E27FC236}">
                <a16:creationId xmlns:a16="http://schemas.microsoft.com/office/drawing/2014/main" id="{393541B4-F0E9-3C9C-FAE8-BF9F8CD2D576}"/>
              </a:ext>
            </a:extLst>
          </p:cNvPr>
          <p:cNvSpPr>
            <a:spLocks noGrp="1"/>
          </p:cNvSpPr>
          <p:nvPr>
            <p:ph idx="1"/>
          </p:nvPr>
        </p:nvSpPr>
        <p:spPr/>
        <p:txBody>
          <a:bodyPr/>
          <a:lstStyle/>
          <a:p>
            <a:r>
              <a:rPr lang="fr-FR" sz="2400" dirty="0"/>
              <a:t>Apache Hadoop</a:t>
            </a:r>
          </a:p>
          <a:p>
            <a:pPr lvl="1"/>
            <a:r>
              <a:rPr lang="fr-FR" sz="2000" dirty="0"/>
              <a:t>Pas vraiment une base de données</a:t>
            </a:r>
          </a:p>
          <a:p>
            <a:pPr lvl="1"/>
            <a:r>
              <a:rPr lang="fr-FR" sz="2000" dirty="0"/>
              <a:t>C'est un File System</a:t>
            </a:r>
          </a:p>
          <a:p>
            <a:r>
              <a:rPr lang="fr-FR" sz="2400" dirty="0"/>
              <a:t>Apache </a:t>
            </a:r>
            <a:r>
              <a:rPr lang="fr-FR" sz="2400" dirty="0" err="1"/>
              <a:t>Hive</a:t>
            </a:r>
            <a:endParaRPr lang="fr-FR" sz="2400" dirty="0"/>
          </a:p>
          <a:p>
            <a:pPr lvl="1"/>
            <a:r>
              <a:rPr lang="fr-FR" sz="2000" dirty="0" err="1"/>
              <a:t>Sql</a:t>
            </a:r>
            <a:r>
              <a:rPr lang="fr-FR" sz="2000" dirty="0"/>
              <a:t> sur Hadoop</a:t>
            </a:r>
          </a:p>
          <a:p>
            <a:r>
              <a:rPr lang="fr-FR" sz="2400" dirty="0" err="1"/>
              <a:t>MongoDb</a:t>
            </a:r>
            <a:endParaRPr lang="fr-FR" sz="2400" dirty="0"/>
          </a:p>
          <a:p>
            <a:pPr lvl="1"/>
            <a:r>
              <a:rPr lang="fr-FR" sz="2000" dirty="0"/>
              <a:t>JSON et CSV</a:t>
            </a:r>
          </a:p>
          <a:p>
            <a:r>
              <a:rPr lang="fr-FR" sz="2400" dirty="0"/>
              <a:t>Cassandra</a:t>
            </a:r>
          </a:p>
          <a:p>
            <a:pPr lvl="1"/>
            <a:r>
              <a:rPr lang="fr-FR" sz="2000" dirty="0" err="1"/>
              <a:t>Sql</a:t>
            </a:r>
            <a:endParaRPr lang="fr-FR" sz="2000" dirty="0"/>
          </a:p>
          <a:p>
            <a:r>
              <a:rPr lang="fr-FR" sz="2400" dirty="0"/>
              <a:t>S3</a:t>
            </a:r>
          </a:p>
          <a:p>
            <a:pPr lvl="1"/>
            <a:r>
              <a:rPr lang="fr-FR" sz="2000" dirty="0"/>
              <a:t>Base de données objet</a:t>
            </a:r>
          </a:p>
          <a:p>
            <a:r>
              <a:rPr lang="fr-FR" sz="2400" dirty="0"/>
              <a:t>…</a:t>
            </a:r>
          </a:p>
          <a:p>
            <a:pPr lvl="1"/>
            <a:endParaRPr lang="fr-FR" sz="2000" dirty="0"/>
          </a:p>
        </p:txBody>
      </p:sp>
    </p:spTree>
    <p:extLst>
      <p:ext uri="{BB962C8B-B14F-4D97-AF65-F5344CB8AC3E}">
        <p14:creationId xmlns:p14="http://schemas.microsoft.com/office/powerpoint/2010/main" val="25771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1C04E-8FB1-F7FE-ED33-269C0E0E7DC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AA380BA-22FF-4CD8-DC75-CF6B9D86E535}"/>
              </a:ext>
            </a:extLst>
          </p:cNvPr>
          <p:cNvSpPr>
            <a:spLocks noGrp="1"/>
          </p:cNvSpPr>
          <p:nvPr>
            <p:ph type="title"/>
          </p:nvPr>
        </p:nvSpPr>
        <p:spPr/>
        <p:txBody>
          <a:bodyPr/>
          <a:lstStyle/>
          <a:p>
            <a:r>
              <a:rPr lang="fr-FR" dirty="0" err="1"/>
              <a:t>Wikipedia</a:t>
            </a:r>
            <a:endParaRPr lang="fr-FR" dirty="0"/>
          </a:p>
        </p:txBody>
      </p:sp>
      <p:sp>
        <p:nvSpPr>
          <p:cNvPr id="3" name="Espace réservé du contenu 2">
            <a:extLst>
              <a:ext uri="{FF2B5EF4-FFF2-40B4-BE49-F238E27FC236}">
                <a16:creationId xmlns:a16="http://schemas.microsoft.com/office/drawing/2014/main" id="{96D87E4A-5A30-789E-ACE4-CAA71196A31B}"/>
              </a:ext>
            </a:extLst>
          </p:cNvPr>
          <p:cNvSpPr>
            <a:spLocks noGrp="1"/>
          </p:cNvSpPr>
          <p:nvPr>
            <p:ph idx="1"/>
          </p:nvPr>
        </p:nvSpPr>
        <p:spPr/>
        <p:txBody>
          <a:bodyPr/>
          <a:lstStyle/>
          <a:p>
            <a:r>
              <a:rPr lang="fr-FR" sz="2400" dirty="0"/>
              <a:t>L’explosion quantitative (et souvent redondante) des données numériques permet une nouvelle approche pour analyser le monde</a:t>
            </a:r>
          </a:p>
          <a:p>
            <a:r>
              <a:rPr lang="fr-FR" sz="2400" dirty="0"/>
              <a:t>Le volume colossal de données numériques disponibles, implique de mettre en œuvre de nouveaux ordres de grandeur concernant la capture, le stockage, la recherche, le partage, l'analyse et la visualisation des données</a:t>
            </a:r>
          </a:p>
          <a:p>
            <a:r>
              <a:rPr lang="fr-FR" sz="2400" dirty="0"/>
              <a:t>Le traitement des big data permet de nouvelles possibilités d'exploration de l'information et des données, celles-ci proviennent de nombreuses sources numériques : les réseaux sociaux, les médias, l'</a:t>
            </a:r>
            <a:r>
              <a:rPr lang="fr-FR" sz="2400" dirty="0" err="1"/>
              <a:t>OpenData</a:t>
            </a:r>
            <a:r>
              <a:rPr lang="fr-FR" sz="2400" dirty="0"/>
              <a:t>, le Web, des bases de données privées, publiques à caractère commercial ou scientifique</a:t>
            </a:r>
          </a:p>
        </p:txBody>
      </p:sp>
    </p:spTree>
    <p:extLst>
      <p:ext uri="{BB962C8B-B14F-4D97-AF65-F5344CB8AC3E}">
        <p14:creationId xmlns:p14="http://schemas.microsoft.com/office/powerpoint/2010/main" val="4074427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DA1CC4-6075-CE11-4B69-7152B085C5E6}"/>
              </a:ext>
            </a:extLst>
          </p:cNvPr>
          <p:cNvSpPr>
            <a:spLocks noGrp="1"/>
          </p:cNvSpPr>
          <p:nvPr>
            <p:ph type="title"/>
          </p:nvPr>
        </p:nvSpPr>
        <p:spPr/>
        <p:txBody>
          <a:bodyPr/>
          <a:lstStyle/>
          <a:p>
            <a:r>
              <a:rPr lang="fr-FR" dirty="0"/>
              <a:t>Les systèmes </a:t>
            </a:r>
            <a:r>
              <a:rPr lang="fr-FR" dirty="0" err="1"/>
              <a:t>NoSql</a:t>
            </a:r>
            <a:endParaRPr lang="fr-FR" dirty="0"/>
          </a:p>
        </p:txBody>
      </p:sp>
      <p:sp>
        <p:nvSpPr>
          <p:cNvPr id="3" name="Espace réservé du contenu 2">
            <a:extLst>
              <a:ext uri="{FF2B5EF4-FFF2-40B4-BE49-F238E27FC236}">
                <a16:creationId xmlns:a16="http://schemas.microsoft.com/office/drawing/2014/main" id="{82B37569-DA5C-83B9-4544-5DAED327FF76}"/>
              </a:ext>
            </a:extLst>
          </p:cNvPr>
          <p:cNvSpPr>
            <a:spLocks noGrp="1"/>
          </p:cNvSpPr>
          <p:nvPr>
            <p:ph idx="1"/>
          </p:nvPr>
        </p:nvSpPr>
        <p:spPr/>
        <p:txBody>
          <a:bodyPr/>
          <a:lstStyle/>
          <a:p>
            <a:r>
              <a:rPr lang="fr-FR" dirty="0"/>
              <a:t>Beaucoup moins normalisés que SGBDR</a:t>
            </a:r>
          </a:p>
          <a:p>
            <a:pPr lvl="1"/>
            <a:r>
              <a:rPr lang="fr-FR" dirty="0"/>
              <a:t>Le terme </a:t>
            </a:r>
            <a:r>
              <a:rPr lang="fr-FR" dirty="0" err="1"/>
              <a:t>NoSql</a:t>
            </a:r>
            <a:r>
              <a:rPr lang="fr-FR" dirty="0"/>
              <a:t> n'est pas très claire</a:t>
            </a:r>
          </a:p>
          <a:p>
            <a:r>
              <a:rPr lang="fr-FR" dirty="0"/>
              <a:t>Hadoop ne ressemble pas du tout à </a:t>
            </a:r>
            <a:r>
              <a:rPr lang="fr-FR" dirty="0" err="1"/>
              <a:t>MongoDb</a:t>
            </a:r>
            <a:endParaRPr lang="fr-FR" dirty="0"/>
          </a:p>
          <a:p>
            <a:pPr lvl="1"/>
            <a:r>
              <a:rPr lang="fr-FR" dirty="0"/>
              <a:t>Alors qu'un expert </a:t>
            </a:r>
            <a:r>
              <a:rPr lang="fr-FR" dirty="0" err="1"/>
              <a:t>Sql</a:t>
            </a:r>
            <a:r>
              <a:rPr lang="fr-FR" dirty="0"/>
              <a:t> Server n'aura aucun mal avec </a:t>
            </a:r>
            <a:r>
              <a:rPr lang="fr-FR" dirty="0" err="1"/>
              <a:t>PostgreSql</a:t>
            </a:r>
            <a:endParaRPr lang="fr-FR" dirty="0"/>
          </a:p>
          <a:p>
            <a:r>
              <a:rPr lang="fr-FR" dirty="0"/>
              <a:t>Les base de données Big Data partagent un seul point commun : Les 3V</a:t>
            </a:r>
          </a:p>
        </p:txBody>
      </p:sp>
    </p:spTree>
    <p:extLst>
      <p:ext uri="{BB962C8B-B14F-4D97-AF65-F5344CB8AC3E}">
        <p14:creationId xmlns:p14="http://schemas.microsoft.com/office/powerpoint/2010/main" val="801770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5981E-A258-C925-6E3F-1AE38CE6C699}"/>
              </a:ext>
            </a:extLst>
          </p:cNvPr>
          <p:cNvSpPr>
            <a:spLocks noGrp="1"/>
          </p:cNvSpPr>
          <p:nvPr>
            <p:ph type="title"/>
          </p:nvPr>
        </p:nvSpPr>
        <p:spPr/>
        <p:txBody>
          <a:bodyPr/>
          <a:lstStyle/>
          <a:p>
            <a:r>
              <a:rPr lang="fr-FR" dirty="0"/>
              <a:t>3V</a:t>
            </a:r>
          </a:p>
        </p:txBody>
      </p:sp>
      <p:sp>
        <p:nvSpPr>
          <p:cNvPr id="3" name="Espace réservé du contenu 2">
            <a:extLst>
              <a:ext uri="{FF2B5EF4-FFF2-40B4-BE49-F238E27FC236}">
                <a16:creationId xmlns:a16="http://schemas.microsoft.com/office/drawing/2014/main" id="{B05C61E2-2173-CAAF-A303-40BA500ACA76}"/>
              </a:ext>
            </a:extLst>
          </p:cNvPr>
          <p:cNvSpPr>
            <a:spLocks noGrp="1"/>
          </p:cNvSpPr>
          <p:nvPr>
            <p:ph idx="1"/>
          </p:nvPr>
        </p:nvSpPr>
        <p:spPr/>
        <p:txBody>
          <a:bodyPr/>
          <a:lstStyle/>
          <a:p>
            <a:r>
              <a:rPr lang="fr-FR" dirty="0"/>
              <a:t>Volume</a:t>
            </a:r>
          </a:p>
          <a:p>
            <a:r>
              <a:rPr lang="fr-FR" dirty="0"/>
              <a:t>Véloce</a:t>
            </a:r>
          </a:p>
          <a:p>
            <a:r>
              <a:rPr lang="fr-FR" dirty="0"/>
              <a:t>Variété</a:t>
            </a:r>
          </a:p>
          <a:p>
            <a:endParaRPr lang="fr-FR" dirty="0"/>
          </a:p>
        </p:txBody>
      </p:sp>
      <p:pic>
        <p:nvPicPr>
          <p:cNvPr id="5" name="Image 4">
            <a:extLst>
              <a:ext uri="{FF2B5EF4-FFF2-40B4-BE49-F238E27FC236}">
                <a16:creationId xmlns:a16="http://schemas.microsoft.com/office/drawing/2014/main" id="{AED6B90B-6456-2081-CED9-51E3BEB0DE30}"/>
              </a:ext>
            </a:extLst>
          </p:cNvPr>
          <p:cNvPicPr>
            <a:picLocks noChangeAspect="1"/>
          </p:cNvPicPr>
          <p:nvPr/>
        </p:nvPicPr>
        <p:blipFill>
          <a:blip r:embed="rId2"/>
          <a:stretch>
            <a:fillRect/>
          </a:stretch>
        </p:blipFill>
        <p:spPr>
          <a:xfrm>
            <a:off x="1895933" y="1268759"/>
            <a:ext cx="6357993" cy="5132455"/>
          </a:xfrm>
          <a:prstGeom prst="rect">
            <a:avLst/>
          </a:prstGeom>
        </p:spPr>
      </p:pic>
    </p:spTree>
    <p:extLst>
      <p:ext uri="{BB962C8B-B14F-4D97-AF65-F5344CB8AC3E}">
        <p14:creationId xmlns:p14="http://schemas.microsoft.com/office/powerpoint/2010/main" val="3992942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Volume</a:t>
            </a:r>
          </a:p>
        </p:txBody>
      </p:sp>
      <p:sp>
        <p:nvSpPr>
          <p:cNvPr id="3" name="Espace réservé du contenu 2"/>
          <p:cNvSpPr>
            <a:spLocks noGrp="1"/>
          </p:cNvSpPr>
          <p:nvPr>
            <p:ph idx="1"/>
          </p:nvPr>
        </p:nvSpPr>
        <p:spPr/>
        <p:txBody>
          <a:bodyPr/>
          <a:lstStyle/>
          <a:p>
            <a:r>
              <a:rPr lang="fr-FR" dirty="0"/>
              <a:t>Dans les systèmes d’information en place dans les entreprises, les volumes de données traités se mesurent en téraoctets</a:t>
            </a:r>
          </a:p>
          <a:p>
            <a:r>
              <a:rPr lang="fr-FR" dirty="0"/>
              <a:t>Le challenge immédiat de l’IT traditionnel est d’être en capacité de traiter des Pétaoctets et bientôt des Exaoctets</a:t>
            </a:r>
          </a:p>
          <a:p>
            <a:pPr lvl="1"/>
            <a:r>
              <a:rPr lang="fr-FR" dirty="0"/>
              <a:t>S’ensuivent une longue liste de questions auxquelles les spécialistes doivent apporter une réponse à plus ou moins long terme : quels sont les coûts ? Quels sont les outils de stockage et de traitement en temps réel ? Quelles sont les méthodes à adopter pour analyser l’information ? Quels sont les moyens pour archiver ? </a:t>
            </a:r>
          </a:p>
        </p:txBody>
      </p:sp>
    </p:spTree>
    <p:extLst>
      <p:ext uri="{BB962C8B-B14F-4D97-AF65-F5344CB8AC3E}">
        <p14:creationId xmlns:p14="http://schemas.microsoft.com/office/powerpoint/2010/main" val="970000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Vélocité</a:t>
            </a:r>
          </a:p>
        </p:txBody>
      </p:sp>
      <p:sp>
        <p:nvSpPr>
          <p:cNvPr id="3" name="Espace réservé du contenu 2"/>
          <p:cNvSpPr>
            <a:spLocks noGrp="1"/>
          </p:cNvSpPr>
          <p:nvPr>
            <p:ph idx="1"/>
          </p:nvPr>
        </p:nvSpPr>
        <p:spPr/>
        <p:txBody>
          <a:bodyPr/>
          <a:lstStyle/>
          <a:p>
            <a:r>
              <a:rPr lang="fr-FR" dirty="0"/>
              <a:t>L’importance de l’immédiateté et de l’instantanéité pour recevoir ou émettre des informations par chacun d’entre nous et pour toutes les activités, professionnelles ou personnelles, du quotidien contraigne les organisations à améliorer leurs vitesses de réaction et d’anticipation</a:t>
            </a:r>
          </a:p>
          <a:p>
            <a:pPr lvl="1"/>
            <a:r>
              <a:rPr lang="fr-FR" dirty="0"/>
              <a:t>L’information n’est plus statique, mais elle devient un facteur de changement dynamique</a:t>
            </a:r>
          </a:p>
          <a:p>
            <a:pPr lvl="1"/>
            <a:r>
              <a:rPr lang="fr-FR" dirty="0"/>
              <a:t>Dans ce contexte, comment l’intégrer en temps réel dans les schémas de données actuels conçus pour être alimentés en temps différé ? Comment canaliser ce déluge d’information dans des flux maîtrisés ? </a:t>
            </a:r>
          </a:p>
        </p:txBody>
      </p:sp>
    </p:spTree>
    <p:extLst>
      <p:ext uri="{BB962C8B-B14F-4D97-AF65-F5344CB8AC3E}">
        <p14:creationId xmlns:p14="http://schemas.microsoft.com/office/powerpoint/2010/main" val="1278756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Variété</a:t>
            </a:r>
          </a:p>
        </p:txBody>
      </p:sp>
      <p:sp>
        <p:nvSpPr>
          <p:cNvPr id="3" name="Espace réservé du contenu 2"/>
          <p:cNvSpPr>
            <a:spLocks noGrp="1"/>
          </p:cNvSpPr>
          <p:nvPr>
            <p:ph idx="1"/>
          </p:nvPr>
        </p:nvSpPr>
        <p:spPr/>
        <p:txBody>
          <a:bodyPr/>
          <a:lstStyle/>
          <a:p>
            <a:r>
              <a:rPr lang="fr-FR" dirty="0"/>
              <a:t>Texte, images, photos, vidéos, quel que soit le format de l’information, les données, structurées ou non structurées, requièrent un nouveau savoir-faire pour être assimilées </a:t>
            </a:r>
            <a:r>
              <a:rPr lang="fr-FR"/>
              <a:t>puis analysées</a:t>
            </a:r>
          </a:p>
          <a:p>
            <a:r>
              <a:rPr lang="fr-FR"/>
              <a:t>L’exploitation </a:t>
            </a:r>
            <a:r>
              <a:rPr lang="fr-FR" dirty="0"/>
              <a:t>et le traitement de l’information aussi variée, tant par la forme que par le contenu, sont difficilement réalisables en dehors du support initial</a:t>
            </a:r>
          </a:p>
        </p:txBody>
      </p:sp>
    </p:spTree>
    <p:extLst>
      <p:ext uri="{BB962C8B-B14F-4D97-AF65-F5344CB8AC3E}">
        <p14:creationId xmlns:p14="http://schemas.microsoft.com/office/powerpoint/2010/main" val="4227133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40C67D-0B5F-FFE4-5855-86B40ED64EEE}"/>
              </a:ext>
            </a:extLst>
          </p:cNvPr>
          <p:cNvSpPr>
            <a:spLocks noGrp="1"/>
          </p:cNvSpPr>
          <p:nvPr>
            <p:ph type="title"/>
          </p:nvPr>
        </p:nvSpPr>
        <p:spPr/>
        <p:txBody>
          <a:bodyPr/>
          <a:lstStyle/>
          <a:p>
            <a:r>
              <a:rPr lang="fr-FR" dirty="0"/>
              <a:t>Les nécessités</a:t>
            </a:r>
          </a:p>
        </p:txBody>
      </p:sp>
      <p:sp>
        <p:nvSpPr>
          <p:cNvPr id="3" name="Espace réservé du contenu 2">
            <a:extLst>
              <a:ext uri="{FF2B5EF4-FFF2-40B4-BE49-F238E27FC236}">
                <a16:creationId xmlns:a16="http://schemas.microsoft.com/office/drawing/2014/main" id="{76D3B5D2-917B-4C50-005E-19103124D47C}"/>
              </a:ext>
            </a:extLst>
          </p:cNvPr>
          <p:cNvSpPr>
            <a:spLocks noGrp="1"/>
          </p:cNvSpPr>
          <p:nvPr>
            <p:ph idx="1"/>
          </p:nvPr>
        </p:nvSpPr>
        <p:spPr/>
        <p:txBody>
          <a:bodyPr/>
          <a:lstStyle/>
          <a:p>
            <a:r>
              <a:rPr lang="fr-FR" dirty="0"/>
              <a:t>Les base </a:t>
            </a:r>
            <a:r>
              <a:rPr lang="fr-FR" dirty="0" err="1"/>
              <a:t>BigData</a:t>
            </a:r>
            <a:r>
              <a:rPr lang="fr-FR" dirty="0"/>
              <a:t> sont de 2 types</a:t>
            </a:r>
          </a:p>
          <a:p>
            <a:pPr lvl="1"/>
            <a:r>
              <a:rPr lang="fr-FR" dirty="0" err="1"/>
              <a:t>FileSystem</a:t>
            </a:r>
            <a:endParaRPr lang="fr-FR" dirty="0"/>
          </a:p>
          <a:p>
            <a:pPr lvl="1"/>
            <a:r>
              <a:rPr lang="fr-FR" dirty="0" err="1"/>
              <a:t>ObjectStorage</a:t>
            </a:r>
            <a:endParaRPr lang="fr-FR" dirty="0"/>
          </a:p>
          <a:p>
            <a:r>
              <a:rPr lang="fr-FR" dirty="0"/>
              <a:t>Elles sont réparties</a:t>
            </a:r>
          </a:p>
          <a:p>
            <a:pPr lvl="1"/>
            <a:r>
              <a:rPr lang="fr-FR" dirty="0"/>
              <a:t>Via des agents</a:t>
            </a:r>
          </a:p>
          <a:p>
            <a:pPr lvl="1"/>
            <a:r>
              <a:rPr lang="fr-FR" dirty="0"/>
              <a:t>Pas de backup</a:t>
            </a:r>
          </a:p>
          <a:p>
            <a:pPr lvl="1"/>
            <a:r>
              <a:rPr lang="fr-FR" dirty="0"/>
              <a:t>Redondance</a:t>
            </a:r>
          </a:p>
        </p:txBody>
      </p:sp>
    </p:spTree>
    <p:extLst>
      <p:ext uri="{BB962C8B-B14F-4D97-AF65-F5344CB8AC3E}">
        <p14:creationId xmlns:p14="http://schemas.microsoft.com/office/powerpoint/2010/main" val="2809077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9887A-E511-A49F-7EB9-AC067791EFF2}"/>
              </a:ext>
            </a:extLst>
          </p:cNvPr>
          <p:cNvSpPr>
            <a:spLocks noGrp="1"/>
          </p:cNvSpPr>
          <p:nvPr>
            <p:ph type="title"/>
          </p:nvPr>
        </p:nvSpPr>
        <p:spPr/>
        <p:txBody>
          <a:bodyPr/>
          <a:lstStyle/>
          <a:p>
            <a:r>
              <a:rPr lang="fr-FR" dirty="0"/>
              <a:t>Les défis supplémentaires</a:t>
            </a:r>
          </a:p>
        </p:txBody>
      </p:sp>
      <p:sp>
        <p:nvSpPr>
          <p:cNvPr id="3" name="Espace réservé du contenu 2">
            <a:extLst>
              <a:ext uri="{FF2B5EF4-FFF2-40B4-BE49-F238E27FC236}">
                <a16:creationId xmlns:a16="http://schemas.microsoft.com/office/drawing/2014/main" id="{A6A166AC-6B17-BECE-DB0D-2EC58115DCBA}"/>
              </a:ext>
            </a:extLst>
          </p:cNvPr>
          <p:cNvSpPr>
            <a:spLocks noGrp="1"/>
          </p:cNvSpPr>
          <p:nvPr>
            <p:ph idx="1"/>
          </p:nvPr>
        </p:nvSpPr>
        <p:spPr/>
        <p:txBody>
          <a:bodyPr/>
          <a:lstStyle/>
          <a:p>
            <a:r>
              <a:rPr lang="fr-FR" dirty="0"/>
              <a:t>Comment retrouver la data efficacement ?</a:t>
            </a:r>
          </a:p>
          <a:p>
            <a:r>
              <a:rPr lang="fr-FR" dirty="0"/>
              <a:t>Comment structurer la data</a:t>
            </a:r>
          </a:p>
          <a:p>
            <a:r>
              <a:rPr lang="fr-FR" dirty="0"/>
              <a:t>La sensibilité des data</a:t>
            </a:r>
          </a:p>
          <a:p>
            <a:pPr lvl="1"/>
            <a:r>
              <a:rPr lang="fr-FR" dirty="0"/>
              <a:t>Problème des SaaS non souverain</a:t>
            </a:r>
          </a:p>
          <a:p>
            <a:r>
              <a:rPr lang="fr-FR" dirty="0"/>
              <a:t>La légalité des data</a:t>
            </a:r>
          </a:p>
        </p:txBody>
      </p:sp>
    </p:spTree>
    <p:extLst>
      <p:ext uri="{BB962C8B-B14F-4D97-AF65-F5344CB8AC3E}">
        <p14:creationId xmlns:p14="http://schemas.microsoft.com/office/powerpoint/2010/main" val="2416609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A6181F-9D5A-D426-ABC3-052D1B10CF23}"/>
              </a:ext>
            </a:extLst>
          </p:cNvPr>
          <p:cNvSpPr>
            <a:spLocks noGrp="1"/>
          </p:cNvSpPr>
          <p:nvPr>
            <p:ph type="title"/>
          </p:nvPr>
        </p:nvSpPr>
        <p:spPr/>
        <p:txBody>
          <a:bodyPr/>
          <a:lstStyle/>
          <a:p>
            <a:r>
              <a:rPr lang="fr-FR" dirty="0"/>
              <a:t>RGPD</a:t>
            </a:r>
          </a:p>
        </p:txBody>
      </p:sp>
      <p:sp>
        <p:nvSpPr>
          <p:cNvPr id="3" name="Espace réservé du contenu 2">
            <a:extLst>
              <a:ext uri="{FF2B5EF4-FFF2-40B4-BE49-F238E27FC236}">
                <a16:creationId xmlns:a16="http://schemas.microsoft.com/office/drawing/2014/main" id="{C1FC03F9-B31C-671B-152D-35F800FCB39D}"/>
              </a:ext>
            </a:extLst>
          </p:cNvPr>
          <p:cNvSpPr>
            <a:spLocks noGrp="1"/>
          </p:cNvSpPr>
          <p:nvPr>
            <p:ph idx="1"/>
          </p:nvPr>
        </p:nvSpPr>
        <p:spPr/>
        <p:txBody>
          <a:bodyPr/>
          <a:lstStyle/>
          <a:p>
            <a:r>
              <a:rPr lang="fr-FR" sz="2400" dirty="0"/>
              <a:t>Le règlement général sur la protection des données</a:t>
            </a:r>
          </a:p>
          <a:p>
            <a:pPr lvl="1"/>
            <a:r>
              <a:rPr lang="fr-FR" sz="2000" dirty="0"/>
              <a:t>Officiellement appelé règlement UE 2016/679 du Parlement européen et du Conseil du 27 avril 2016 relatif à la protection des personnes physiques à l'égard du traitement des données à caractère personnel et à la libre circulation de ces données, et abrogeant la directive 95/46/CE</a:t>
            </a:r>
          </a:p>
          <a:p>
            <a:r>
              <a:rPr lang="fr-FR" sz="2400" dirty="0"/>
              <a:t>Est un règlement de l'Union européenne qui constitue le texte de référence en matière de protection des données à caractère personnel</a:t>
            </a:r>
          </a:p>
          <a:p>
            <a:r>
              <a:rPr lang="fr-FR" sz="2400" dirty="0"/>
              <a:t>Il renforce et unifie la protection des données pour les individus au sein de l'Union européenne.</a:t>
            </a:r>
          </a:p>
        </p:txBody>
      </p:sp>
    </p:spTree>
    <p:extLst>
      <p:ext uri="{BB962C8B-B14F-4D97-AF65-F5344CB8AC3E}">
        <p14:creationId xmlns:p14="http://schemas.microsoft.com/office/powerpoint/2010/main" val="4258053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7C93F9-4C33-BF82-C708-49076D21A432}"/>
              </a:ext>
            </a:extLst>
          </p:cNvPr>
          <p:cNvSpPr>
            <a:spLocks noGrp="1"/>
          </p:cNvSpPr>
          <p:nvPr>
            <p:ph type="title"/>
          </p:nvPr>
        </p:nvSpPr>
        <p:spPr/>
        <p:txBody>
          <a:bodyPr/>
          <a:lstStyle/>
          <a:p>
            <a:r>
              <a:rPr lang="fr-FR" dirty="0"/>
              <a:t>Patriot </a:t>
            </a:r>
            <a:r>
              <a:rPr lang="fr-FR" dirty="0" err="1"/>
              <a:t>Act</a:t>
            </a:r>
            <a:endParaRPr lang="fr-FR" dirty="0"/>
          </a:p>
        </p:txBody>
      </p:sp>
      <p:sp>
        <p:nvSpPr>
          <p:cNvPr id="3" name="Espace réservé du contenu 2">
            <a:extLst>
              <a:ext uri="{FF2B5EF4-FFF2-40B4-BE49-F238E27FC236}">
                <a16:creationId xmlns:a16="http://schemas.microsoft.com/office/drawing/2014/main" id="{884170DB-F868-32E6-5119-AA169BE7ADA9}"/>
              </a:ext>
            </a:extLst>
          </p:cNvPr>
          <p:cNvSpPr>
            <a:spLocks noGrp="1"/>
          </p:cNvSpPr>
          <p:nvPr>
            <p:ph idx="1"/>
          </p:nvPr>
        </p:nvSpPr>
        <p:spPr/>
        <p:txBody>
          <a:bodyPr/>
          <a:lstStyle/>
          <a:p>
            <a:r>
              <a:rPr lang="fr-FR" sz="2400" dirty="0"/>
              <a:t>Le USA PATRIOT </a:t>
            </a:r>
            <a:r>
              <a:rPr lang="fr-FR" sz="2400" dirty="0" err="1"/>
              <a:t>Act</a:t>
            </a:r>
            <a:r>
              <a:rPr lang="fr-FR" sz="2400" dirty="0"/>
              <a:t> est une loi antiterroriste qui est votée par le Congrès des États-Unis et signée par George W. Bush le 26 octobre 2001</a:t>
            </a:r>
          </a:p>
          <a:p>
            <a:pPr lvl="1"/>
            <a:r>
              <a:rPr lang="fr-FR" sz="1800" dirty="0"/>
              <a:t>L'un des axes centraux de ce long texte est d'effacer la distinction juridique entre les enquêtes effectuées par les services de renseignement extérieur et les agences fédérales responsables des enquêtes criminelles (FBI) dès lors qu'elles impliquent des terroristes étrangers</a:t>
            </a:r>
          </a:p>
          <a:p>
            <a:pPr lvl="1"/>
            <a:r>
              <a:rPr lang="fr-FR" sz="1800" dirty="0"/>
              <a:t>Elle crée aussi les statuts de combattant ennemi et combattant illégal, qui permettent au gouvernement des États-Unis de détenir sans limite et sans inculpation toute personne soupçonnée de projet terroriste.</a:t>
            </a:r>
          </a:p>
          <a:p>
            <a:r>
              <a:rPr lang="fr-FR" sz="2400" dirty="0"/>
              <a:t>Cette Loi </a:t>
            </a:r>
            <a:r>
              <a:rPr lang="fr-FR" sz="2400" b="1" dirty="0"/>
              <a:t>autorise les services de sécurité à accéder aux données informatiques détenues par les particuliers et les entreprises, sans autorisation préalable et sans en informer les utilisateurs</a:t>
            </a:r>
          </a:p>
        </p:txBody>
      </p:sp>
    </p:spTree>
    <p:extLst>
      <p:ext uri="{BB962C8B-B14F-4D97-AF65-F5344CB8AC3E}">
        <p14:creationId xmlns:p14="http://schemas.microsoft.com/office/powerpoint/2010/main" val="2164396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Collecter les données</a:t>
            </a:r>
          </a:p>
        </p:txBody>
      </p:sp>
      <p:sp>
        <p:nvSpPr>
          <p:cNvPr id="3" name="Espace réservé du contenu 2"/>
          <p:cNvSpPr>
            <a:spLocks noGrp="1"/>
          </p:cNvSpPr>
          <p:nvPr>
            <p:ph idx="1"/>
          </p:nvPr>
        </p:nvSpPr>
        <p:spPr/>
        <p:txBody>
          <a:bodyPr/>
          <a:lstStyle/>
          <a:p>
            <a:r>
              <a:rPr lang="fr-FR" dirty="0"/>
              <a:t>Collecte des données</a:t>
            </a:r>
          </a:p>
          <a:p>
            <a:pPr lvl="1"/>
            <a:r>
              <a:rPr lang="fr-FR" dirty="0"/>
              <a:t>Fichiers</a:t>
            </a:r>
          </a:p>
          <a:p>
            <a:pPr lvl="1"/>
            <a:r>
              <a:rPr lang="fr-FR" dirty="0"/>
              <a:t>Scan</a:t>
            </a:r>
          </a:p>
          <a:p>
            <a:pPr lvl="1"/>
            <a:r>
              <a:rPr lang="fr-FR" dirty="0"/>
              <a:t>Web</a:t>
            </a:r>
          </a:p>
          <a:p>
            <a:pPr lvl="1"/>
            <a:r>
              <a:rPr lang="fr-FR" dirty="0"/>
              <a:t>Base de données</a:t>
            </a:r>
          </a:p>
          <a:p>
            <a:pPr lvl="1"/>
            <a:r>
              <a:rPr lang="fr-FR" dirty="0"/>
              <a:t>Office</a:t>
            </a:r>
          </a:p>
          <a:p>
            <a:pPr lvl="1"/>
            <a:r>
              <a:rPr lang="fr-FR" dirty="0"/>
              <a:t>Les images</a:t>
            </a:r>
          </a:p>
          <a:p>
            <a:pPr lvl="1"/>
            <a:r>
              <a:rPr lang="fr-FR" dirty="0" err="1"/>
              <a:t>IoT</a:t>
            </a:r>
            <a:endParaRPr lang="fr-FR" dirty="0"/>
          </a:p>
          <a:p>
            <a:r>
              <a:rPr lang="fr-FR" dirty="0"/>
              <a:t>Difficile</a:t>
            </a:r>
          </a:p>
          <a:p>
            <a:r>
              <a:rPr lang="fr-FR" dirty="0"/>
              <a:t>Stockage dans le </a:t>
            </a:r>
            <a:r>
              <a:rPr lang="fr-FR" dirty="0" err="1"/>
              <a:t>DataLake</a:t>
            </a:r>
            <a:endParaRPr lang="fr-FR" dirty="0"/>
          </a:p>
        </p:txBody>
      </p:sp>
    </p:spTree>
    <p:extLst>
      <p:ext uri="{BB962C8B-B14F-4D97-AF65-F5344CB8AC3E}">
        <p14:creationId xmlns:p14="http://schemas.microsoft.com/office/powerpoint/2010/main" val="285331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663DC-D003-2EC4-AE0C-02BAC5BC4FDD}"/>
              </a:ext>
            </a:extLst>
          </p:cNvPr>
          <p:cNvSpPr>
            <a:spLocks noGrp="1"/>
          </p:cNvSpPr>
          <p:nvPr>
            <p:ph type="title"/>
          </p:nvPr>
        </p:nvSpPr>
        <p:spPr/>
        <p:txBody>
          <a:bodyPr/>
          <a:lstStyle/>
          <a:p>
            <a:r>
              <a:rPr lang="fr-FR" dirty="0"/>
              <a:t>Problématiques</a:t>
            </a:r>
          </a:p>
        </p:txBody>
      </p:sp>
      <p:sp>
        <p:nvSpPr>
          <p:cNvPr id="3" name="Espace réservé du contenu 2">
            <a:extLst>
              <a:ext uri="{FF2B5EF4-FFF2-40B4-BE49-F238E27FC236}">
                <a16:creationId xmlns:a16="http://schemas.microsoft.com/office/drawing/2014/main" id="{ED907044-F2EF-64D5-398A-BDECEDFB4338}"/>
              </a:ext>
            </a:extLst>
          </p:cNvPr>
          <p:cNvSpPr>
            <a:spLocks noGrp="1"/>
          </p:cNvSpPr>
          <p:nvPr>
            <p:ph idx="1"/>
          </p:nvPr>
        </p:nvSpPr>
        <p:spPr/>
        <p:txBody>
          <a:bodyPr/>
          <a:lstStyle/>
          <a:p>
            <a:r>
              <a:rPr lang="fr-FR" dirty="0"/>
              <a:t>Stockage – Volume</a:t>
            </a:r>
          </a:p>
          <a:p>
            <a:r>
              <a:rPr lang="fr-FR" dirty="0"/>
              <a:t>Variété – Hétérogénéité</a:t>
            </a:r>
          </a:p>
          <a:p>
            <a:r>
              <a:rPr lang="fr-FR" dirty="0"/>
              <a:t>Facilité et rapidité d'accès</a:t>
            </a:r>
          </a:p>
          <a:p>
            <a:r>
              <a:rPr lang="fr-FR" dirty="0"/>
              <a:t>Réglementaire</a:t>
            </a:r>
          </a:p>
          <a:p>
            <a:r>
              <a:rPr lang="fr-FR" dirty="0"/>
              <a:t>La sauvegarde</a:t>
            </a:r>
          </a:p>
        </p:txBody>
      </p:sp>
    </p:spTree>
    <p:extLst>
      <p:ext uri="{BB962C8B-B14F-4D97-AF65-F5344CB8AC3E}">
        <p14:creationId xmlns:p14="http://schemas.microsoft.com/office/powerpoint/2010/main" val="4099160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Nettoyage</a:t>
            </a:r>
          </a:p>
        </p:txBody>
      </p:sp>
      <p:sp>
        <p:nvSpPr>
          <p:cNvPr id="3" name="Espace réservé du contenu 2"/>
          <p:cNvSpPr>
            <a:spLocks noGrp="1"/>
          </p:cNvSpPr>
          <p:nvPr>
            <p:ph idx="1"/>
          </p:nvPr>
        </p:nvSpPr>
        <p:spPr/>
        <p:txBody>
          <a:bodyPr/>
          <a:lstStyle/>
          <a:p>
            <a:r>
              <a:rPr lang="fr-FR" dirty="0"/>
              <a:t>Il faut nettoyer les données</a:t>
            </a:r>
          </a:p>
          <a:p>
            <a:pPr lvl="1"/>
            <a:r>
              <a:rPr lang="fr-FR" dirty="0"/>
              <a:t>Aberration</a:t>
            </a:r>
          </a:p>
          <a:p>
            <a:pPr lvl="1"/>
            <a:r>
              <a:rPr lang="fr-FR" dirty="0"/>
              <a:t>Hors contexte</a:t>
            </a:r>
          </a:p>
          <a:p>
            <a:pPr lvl="1"/>
            <a:r>
              <a:rPr lang="fr-FR" dirty="0"/>
              <a:t>Sécurité</a:t>
            </a:r>
          </a:p>
          <a:p>
            <a:pPr lvl="1"/>
            <a:r>
              <a:rPr lang="fr-FR" dirty="0"/>
              <a:t>En dehors de la loi</a:t>
            </a:r>
          </a:p>
          <a:p>
            <a:pPr lvl="1"/>
            <a:r>
              <a:rPr lang="fr-FR" dirty="0"/>
              <a:t>Prétraitement</a:t>
            </a:r>
          </a:p>
          <a:p>
            <a:pPr lvl="1"/>
            <a:r>
              <a:rPr lang="fr-FR" dirty="0"/>
              <a:t>RGPD</a:t>
            </a:r>
          </a:p>
          <a:p>
            <a:pPr lvl="1"/>
            <a:endParaRPr lang="fr-FR" dirty="0"/>
          </a:p>
          <a:p>
            <a:endParaRPr lang="fr-FR" dirty="0"/>
          </a:p>
          <a:p>
            <a:endParaRPr lang="fr-FR" dirty="0"/>
          </a:p>
        </p:txBody>
      </p:sp>
    </p:spTree>
    <p:extLst>
      <p:ext uri="{BB962C8B-B14F-4D97-AF65-F5344CB8AC3E}">
        <p14:creationId xmlns:p14="http://schemas.microsoft.com/office/powerpoint/2010/main" val="4208764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F8782-F124-7967-99C4-48D9349EEDC9}"/>
              </a:ext>
            </a:extLst>
          </p:cNvPr>
          <p:cNvSpPr>
            <a:spLocks noGrp="1"/>
          </p:cNvSpPr>
          <p:nvPr>
            <p:ph type="title"/>
          </p:nvPr>
        </p:nvSpPr>
        <p:spPr/>
        <p:txBody>
          <a:bodyPr/>
          <a:lstStyle/>
          <a:p>
            <a:r>
              <a:rPr lang="fr-FR" dirty="0"/>
              <a:t>On </a:t>
            </a:r>
            <a:r>
              <a:rPr lang="fr-FR" dirty="0" err="1"/>
              <a:t>Premises</a:t>
            </a:r>
            <a:endParaRPr lang="fr-FR" dirty="0"/>
          </a:p>
        </p:txBody>
      </p:sp>
      <p:sp>
        <p:nvSpPr>
          <p:cNvPr id="3" name="Espace réservé du contenu 2">
            <a:extLst>
              <a:ext uri="{FF2B5EF4-FFF2-40B4-BE49-F238E27FC236}">
                <a16:creationId xmlns:a16="http://schemas.microsoft.com/office/drawing/2014/main" id="{13FD4E84-6FB9-D84F-C85C-14C5279B4178}"/>
              </a:ext>
            </a:extLst>
          </p:cNvPr>
          <p:cNvSpPr>
            <a:spLocks noGrp="1"/>
          </p:cNvSpPr>
          <p:nvPr>
            <p:ph idx="1"/>
          </p:nvPr>
        </p:nvSpPr>
        <p:spPr/>
        <p:txBody>
          <a:bodyPr/>
          <a:lstStyle/>
          <a:p>
            <a:r>
              <a:rPr lang="fr-FR" dirty="0"/>
              <a:t>Par définition, le terme "On-</a:t>
            </a:r>
            <a:r>
              <a:rPr lang="fr-FR" dirty="0" err="1"/>
              <a:t>Premises</a:t>
            </a:r>
            <a:r>
              <a:rPr lang="fr-FR" dirty="0"/>
              <a:t>" signifie "dans son propre environnement"</a:t>
            </a:r>
          </a:p>
          <a:p>
            <a:r>
              <a:rPr lang="fr-FR" dirty="0"/>
              <a:t>Les entreprises installent le logiciel sur leur propre matériel</a:t>
            </a:r>
          </a:p>
          <a:p>
            <a:pPr lvl="1"/>
            <a:r>
              <a:rPr lang="fr-FR" dirty="0"/>
              <a:t>Toutefois, un logiciel exploité On-</a:t>
            </a:r>
            <a:r>
              <a:rPr lang="fr-FR" dirty="0" err="1"/>
              <a:t>Premises</a:t>
            </a:r>
            <a:r>
              <a:rPr lang="fr-FR" dirty="0"/>
              <a:t> ne doit pas nécessairement être installé directement dans l'environnement informatique de l'entreprise</a:t>
            </a:r>
          </a:p>
          <a:p>
            <a:pPr lvl="1"/>
            <a:r>
              <a:rPr lang="fr-FR" dirty="0"/>
              <a:t>Les serveurs tiers loués que le client administre lui-même sont également considérés comme étant On-</a:t>
            </a:r>
            <a:r>
              <a:rPr lang="fr-FR" dirty="0" err="1"/>
              <a:t>Premises</a:t>
            </a:r>
            <a:r>
              <a:rPr lang="fr-FR" dirty="0"/>
              <a:t>.</a:t>
            </a:r>
          </a:p>
        </p:txBody>
      </p:sp>
    </p:spTree>
    <p:extLst>
      <p:ext uri="{BB962C8B-B14F-4D97-AF65-F5344CB8AC3E}">
        <p14:creationId xmlns:p14="http://schemas.microsoft.com/office/powerpoint/2010/main" val="1268030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529B63-8F81-2634-9907-572209F94B5B}"/>
              </a:ext>
            </a:extLst>
          </p:cNvPr>
          <p:cNvSpPr>
            <a:spLocks noGrp="1"/>
          </p:cNvSpPr>
          <p:nvPr>
            <p:ph type="title"/>
          </p:nvPr>
        </p:nvSpPr>
        <p:spPr/>
        <p:txBody>
          <a:bodyPr/>
          <a:lstStyle/>
          <a:p>
            <a:r>
              <a:rPr lang="fr-FR" dirty="0"/>
              <a:t>SaaS</a:t>
            </a:r>
          </a:p>
        </p:txBody>
      </p:sp>
      <p:sp>
        <p:nvSpPr>
          <p:cNvPr id="3" name="Espace réservé du contenu 2">
            <a:extLst>
              <a:ext uri="{FF2B5EF4-FFF2-40B4-BE49-F238E27FC236}">
                <a16:creationId xmlns:a16="http://schemas.microsoft.com/office/drawing/2014/main" id="{519ECBD7-276B-CF49-4AA0-4B9CF0DD9AAE}"/>
              </a:ext>
            </a:extLst>
          </p:cNvPr>
          <p:cNvSpPr>
            <a:spLocks noGrp="1"/>
          </p:cNvSpPr>
          <p:nvPr>
            <p:ph idx="1"/>
          </p:nvPr>
        </p:nvSpPr>
        <p:spPr/>
        <p:txBody>
          <a:bodyPr/>
          <a:lstStyle/>
          <a:p>
            <a:r>
              <a:rPr lang="fr-FR" dirty="0"/>
              <a:t>Software as a Service</a:t>
            </a:r>
          </a:p>
          <a:p>
            <a:r>
              <a:rPr lang="fr-FR" dirty="0"/>
              <a:t>Utilisation de logiciels dans le Cloud</a:t>
            </a:r>
          </a:p>
          <a:p>
            <a:r>
              <a:rPr lang="fr-FR" dirty="0"/>
              <a:t>Peut être un </a:t>
            </a:r>
            <a:r>
              <a:rPr lang="fr-FR"/>
              <a:t>cloud privatif</a:t>
            </a:r>
            <a:endParaRPr lang="fr-FR" dirty="0"/>
          </a:p>
        </p:txBody>
      </p:sp>
    </p:spTree>
    <p:extLst>
      <p:ext uri="{BB962C8B-B14F-4D97-AF65-F5344CB8AC3E}">
        <p14:creationId xmlns:p14="http://schemas.microsoft.com/office/powerpoint/2010/main" val="3231601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C908D-BC51-2816-C1A3-A3BDB745537A}"/>
              </a:ext>
            </a:extLst>
          </p:cNvPr>
          <p:cNvSpPr>
            <a:spLocks noGrp="1"/>
          </p:cNvSpPr>
          <p:nvPr>
            <p:ph type="title"/>
          </p:nvPr>
        </p:nvSpPr>
        <p:spPr/>
        <p:txBody>
          <a:bodyPr/>
          <a:lstStyle/>
          <a:p>
            <a:r>
              <a:rPr lang="fr-FR" dirty="0"/>
              <a:t>Les fournisseurs SaaS</a:t>
            </a:r>
          </a:p>
        </p:txBody>
      </p:sp>
      <p:sp>
        <p:nvSpPr>
          <p:cNvPr id="3" name="Espace réservé du contenu 2">
            <a:extLst>
              <a:ext uri="{FF2B5EF4-FFF2-40B4-BE49-F238E27FC236}">
                <a16:creationId xmlns:a16="http://schemas.microsoft.com/office/drawing/2014/main" id="{3DE036C7-733F-2ACC-DEF3-7D615CAF2328}"/>
              </a:ext>
            </a:extLst>
          </p:cNvPr>
          <p:cNvSpPr>
            <a:spLocks noGrp="1"/>
          </p:cNvSpPr>
          <p:nvPr>
            <p:ph idx="1"/>
          </p:nvPr>
        </p:nvSpPr>
        <p:spPr/>
        <p:txBody>
          <a:bodyPr/>
          <a:lstStyle/>
          <a:p>
            <a:r>
              <a:rPr lang="fr-FR" dirty="0"/>
              <a:t>Amazon AWS</a:t>
            </a:r>
          </a:p>
          <a:p>
            <a:pPr lvl="1"/>
            <a:r>
              <a:rPr lang="fr-FR" dirty="0"/>
              <a:t>S3</a:t>
            </a:r>
          </a:p>
          <a:p>
            <a:r>
              <a:rPr lang="fr-FR" dirty="0"/>
              <a:t>Microsoft Azure</a:t>
            </a:r>
          </a:p>
          <a:p>
            <a:pPr lvl="1"/>
            <a:r>
              <a:rPr lang="fr-FR" dirty="0"/>
              <a:t>Blob</a:t>
            </a:r>
          </a:p>
          <a:p>
            <a:r>
              <a:rPr lang="fr-FR" dirty="0"/>
              <a:t>Google Cloud Platform</a:t>
            </a:r>
          </a:p>
          <a:p>
            <a:pPr lvl="1"/>
            <a:r>
              <a:rPr lang="fr-FR" dirty="0"/>
              <a:t>Big </a:t>
            </a:r>
            <a:r>
              <a:rPr lang="fr-FR"/>
              <a:t>Query</a:t>
            </a:r>
            <a:endParaRPr lang="fr-FR" dirty="0"/>
          </a:p>
        </p:txBody>
      </p:sp>
    </p:spTree>
    <p:extLst>
      <p:ext uri="{BB962C8B-B14F-4D97-AF65-F5344CB8AC3E}">
        <p14:creationId xmlns:p14="http://schemas.microsoft.com/office/powerpoint/2010/main" val="155219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44C40-F904-6C38-C0CF-E8B48B18D7C1}"/>
              </a:ext>
            </a:extLst>
          </p:cNvPr>
          <p:cNvSpPr>
            <a:spLocks noGrp="1"/>
          </p:cNvSpPr>
          <p:nvPr>
            <p:ph type="title"/>
          </p:nvPr>
        </p:nvSpPr>
        <p:spPr/>
        <p:txBody>
          <a:bodyPr/>
          <a:lstStyle/>
          <a:p>
            <a:r>
              <a:rPr lang="fr-FR" dirty="0"/>
              <a:t>Rappels des unités</a:t>
            </a:r>
          </a:p>
        </p:txBody>
      </p:sp>
      <p:sp>
        <p:nvSpPr>
          <p:cNvPr id="3" name="Espace réservé du contenu 2">
            <a:extLst>
              <a:ext uri="{FF2B5EF4-FFF2-40B4-BE49-F238E27FC236}">
                <a16:creationId xmlns:a16="http://schemas.microsoft.com/office/drawing/2014/main" id="{188A52D1-C8C9-6F44-01A5-B32164508998}"/>
              </a:ext>
            </a:extLst>
          </p:cNvPr>
          <p:cNvSpPr>
            <a:spLocks noGrp="1"/>
          </p:cNvSpPr>
          <p:nvPr>
            <p:ph idx="1"/>
          </p:nvPr>
        </p:nvSpPr>
        <p:spPr/>
        <p:txBody>
          <a:bodyPr/>
          <a:lstStyle/>
          <a:p>
            <a:r>
              <a:rPr lang="fr-FR" sz="2400" dirty="0"/>
              <a:t>Ko : 10</a:t>
            </a:r>
            <a:r>
              <a:rPr lang="fr-FR" sz="2400" baseline="30000" dirty="0"/>
              <a:t>E</a:t>
            </a:r>
            <a:r>
              <a:rPr lang="fr-FR" sz="2400" dirty="0"/>
              <a:t>3 octets</a:t>
            </a:r>
          </a:p>
          <a:p>
            <a:pPr lvl="1"/>
            <a:r>
              <a:rPr lang="fr-FR" sz="2000" dirty="0"/>
              <a:t>1980 : Une disquette 5"1/4 = 180 Ko</a:t>
            </a:r>
          </a:p>
          <a:p>
            <a:pPr lvl="1"/>
            <a:r>
              <a:rPr lang="fr-FR" sz="2000" dirty="0"/>
              <a:t>1986 : Une disquette 3"1/2 = 720 Ko</a:t>
            </a:r>
          </a:p>
          <a:p>
            <a:r>
              <a:rPr lang="fr-FR" sz="2400" dirty="0"/>
              <a:t>Mo : 10</a:t>
            </a:r>
            <a:r>
              <a:rPr lang="fr-FR" sz="2400" baseline="30000" dirty="0"/>
              <a:t>E</a:t>
            </a:r>
            <a:r>
              <a:rPr lang="fr-FR" sz="2400" dirty="0"/>
              <a:t>6 octets, 1000 Ko</a:t>
            </a:r>
          </a:p>
          <a:p>
            <a:pPr lvl="1"/>
            <a:r>
              <a:rPr lang="fr-FR" sz="2000" dirty="0"/>
              <a:t>1994 : Disque dur = 40 Mo</a:t>
            </a:r>
          </a:p>
          <a:p>
            <a:r>
              <a:rPr lang="fr-FR" sz="2400" dirty="0"/>
              <a:t>Go : 10</a:t>
            </a:r>
            <a:r>
              <a:rPr lang="fr-FR" sz="2400" baseline="30000" dirty="0"/>
              <a:t>E</a:t>
            </a:r>
            <a:r>
              <a:rPr lang="fr-FR" sz="2400" dirty="0"/>
              <a:t>9 octets, 1000 Mo</a:t>
            </a:r>
          </a:p>
          <a:p>
            <a:pPr lvl="1"/>
            <a:r>
              <a:rPr lang="fr-FR" sz="2000" dirty="0"/>
              <a:t>Fin 90 : Disque dur = 1 Go</a:t>
            </a:r>
          </a:p>
          <a:p>
            <a:r>
              <a:rPr lang="fr-FR" sz="2400" dirty="0"/>
              <a:t>To : 10</a:t>
            </a:r>
            <a:r>
              <a:rPr lang="fr-FR" sz="2400" baseline="30000" dirty="0"/>
              <a:t>E</a:t>
            </a:r>
            <a:r>
              <a:rPr lang="fr-FR" sz="2400" dirty="0"/>
              <a:t>12 octets, 1000 Go</a:t>
            </a:r>
          </a:p>
          <a:p>
            <a:pPr lvl="1"/>
            <a:r>
              <a:rPr lang="fr-FR" sz="2000" dirty="0"/>
              <a:t>Taille des disque durs d'aujourd'hui</a:t>
            </a:r>
          </a:p>
          <a:p>
            <a:r>
              <a:rPr lang="fr-FR" sz="2400" dirty="0"/>
              <a:t>Po : 10</a:t>
            </a:r>
            <a:r>
              <a:rPr lang="fr-FR" sz="2400" baseline="30000" dirty="0"/>
              <a:t>E</a:t>
            </a:r>
            <a:r>
              <a:rPr lang="fr-FR" sz="2400" dirty="0"/>
              <a:t>15 octets, 1000 To</a:t>
            </a:r>
          </a:p>
          <a:p>
            <a:pPr lvl="1"/>
            <a:r>
              <a:rPr lang="fr-FR" sz="2000" dirty="0"/>
              <a:t>Le plus gros disque dur fait 0.02 Po</a:t>
            </a:r>
          </a:p>
          <a:p>
            <a:pPr lvl="1"/>
            <a:r>
              <a:rPr lang="fr-FR" sz="2000" dirty="0"/>
              <a:t>Les plus gros serveurs ont 0.1 Po</a:t>
            </a:r>
          </a:p>
          <a:p>
            <a:r>
              <a:rPr lang="fr-FR" sz="2400" dirty="0"/>
              <a:t>Eo : 10</a:t>
            </a:r>
            <a:r>
              <a:rPr lang="fr-FR" sz="2400" baseline="30000" dirty="0"/>
              <a:t>E</a:t>
            </a:r>
            <a:r>
              <a:rPr lang="fr-FR" sz="2400" dirty="0"/>
              <a:t>18 </a:t>
            </a:r>
            <a:r>
              <a:rPr lang="fr-FR" sz="2400" dirty="0" err="1"/>
              <a:t>octects</a:t>
            </a:r>
            <a:r>
              <a:rPr lang="fr-FR" sz="2400" dirty="0"/>
              <a:t>, 1000 Po</a:t>
            </a:r>
          </a:p>
          <a:p>
            <a:endParaRPr lang="fr-FR" dirty="0"/>
          </a:p>
        </p:txBody>
      </p:sp>
    </p:spTree>
    <p:extLst>
      <p:ext uri="{BB962C8B-B14F-4D97-AF65-F5344CB8AC3E}">
        <p14:creationId xmlns:p14="http://schemas.microsoft.com/office/powerpoint/2010/main" val="400031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Pur rappel</a:t>
            </a:r>
          </a:p>
        </p:txBody>
      </p:sp>
      <p:pic>
        <p:nvPicPr>
          <p:cNvPr id="4" name="Espace réservé du contenu 3"/>
          <p:cNvPicPr>
            <a:picLocks noGrp="1" noChangeAspect="1"/>
          </p:cNvPicPr>
          <p:nvPr>
            <p:ph idx="1"/>
          </p:nvPr>
        </p:nvPicPr>
        <p:blipFill>
          <a:blip r:embed="rId2"/>
          <a:stretch>
            <a:fillRect/>
          </a:stretch>
        </p:blipFill>
        <p:spPr>
          <a:xfrm>
            <a:off x="1412280" y="1412875"/>
            <a:ext cx="6300391" cy="5040313"/>
          </a:xfrm>
          <a:prstGeom prst="rect">
            <a:avLst/>
          </a:prstGeom>
        </p:spPr>
      </p:pic>
    </p:spTree>
    <p:extLst>
      <p:ext uri="{BB962C8B-B14F-4D97-AF65-F5344CB8AC3E}">
        <p14:creationId xmlns:p14="http://schemas.microsoft.com/office/powerpoint/2010/main" val="288596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Considération sur les tailles</a:t>
            </a:r>
          </a:p>
        </p:txBody>
      </p:sp>
      <p:sp>
        <p:nvSpPr>
          <p:cNvPr id="3" name="Espace réservé du contenu 2"/>
          <p:cNvSpPr>
            <a:spLocks noGrp="1"/>
          </p:cNvSpPr>
          <p:nvPr>
            <p:ph idx="1"/>
          </p:nvPr>
        </p:nvSpPr>
        <p:spPr/>
        <p:txBody>
          <a:bodyPr/>
          <a:lstStyle/>
          <a:p>
            <a:r>
              <a:rPr lang="fr-FR" sz="2400" dirty="0"/>
              <a:t>En Python un flottant fait 32 bits</a:t>
            </a:r>
          </a:p>
          <a:p>
            <a:pPr lvl="1"/>
            <a:r>
              <a:rPr lang="fr-FR" sz="2000" dirty="0"/>
              <a:t>Sachant que la moitié des ressources est pris par l’OS et qu’une liste de valeur est amené à être dupliqué au moins une fois</a:t>
            </a:r>
          </a:p>
          <a:p>
            <a:pPr lvl="1"/>
            <a:r>
              <a:rPr lang="fr-FR" sz="2000" dirty="0"/>
              <a:t>Python 32 bits sait géré 10**8 flottants</a:t>
            </a:r>
          </a:p>
          <a:p>
            <a:pPr lvl="1"/>
            <a:r>
              <a:rPr lang="fr-FR" sz="2000" dirty="0"/>
              <a:t>Python 64 bits sait géré 10**18 flottants</a:t>
            </a:r>
          </a:p>
          <a:p>
            <a:r>
              <a:rPr lang="fr-FR" sz="2400" dirty="0"/>
              <a:t>Une image 28 * 28 * 16 niveaux de gris fait 3Ko</a:t>
            </a:r>
          </a:p>
          <a:p>
            <a:pPr lvl="1"/>
            <a:r>
              <a:rPr lang="fr-FR" sz="2000" dirty="0"/>
              <a:t>Python 32 bits sait géré 333 000 images</a:t>
            </a:r>
          </a:p>
          <a:p>
            <a:pPr lvl="1"/>
            <a:r>
              <a:rPr lang="fr-FR" sz="2000" dirty="0"/>
              <a:t>Python 64 bits sait géré 10**15 images</a:t>
            </a:r>
          </a:p>
          <a:p>
            <a:r>
              <a:rPr lang="fr-FR" sz="2400" dirty="0"/>
              <a:t>Une image 1024 * 768 en couleur RAW fait 3Mo</a:t>
            </a:r>
          </a:p>
          <a:p>
            <a:pPr lvl="1"/>
            <a:r>
              <a:rPr lang="fr-FR" sz="2000" dirty="0"/>
              <a:t>Python 32 bits sait géré 333 images</a:t>
            </a:r>
          </a:p>
          <a:p>
            <a:pPr lvl="1"/>
            <a:r>
              <a:rPr lang="fr-FR" sz="2000" dirty="0"/>
              <a:t>Python 64 bits sait géré 10**12 images</a:t>
            </a:r>
          </a:p>
          <a:p>
            <a:r>
              <a:rPr lang="fr-FR" sz="2400" dirty="0"/>
              <a:t>Une image 4K RAW fait 16Mo</a:t>
            </a:r>
          </a:p>
          <a:p>
            <a:pPr marL="457200" lvl="1" indent="0">
              <a:buNone/>
            </a:pPr>
            <a:endParaRPr lang="fr-FR" dirty="0"/>
          </a:p>
          <a:p>
            <a:pPr lvl="1"/>
            <a:endParaRPr lang="fr-FR" sz="2000" dirty="0"/>
          </a:p>
        </p:txBody>
      </p:sp>
    </p:spTree>
    <p:extLst>
      <p:ext uri="{BB962C8B-B14F-4D97-AF65-F5344CB8AC3E}">
        <p14:creationId xmlns:p14="http://schemas.microsoft.com/office/powerpoint/2010/main" val="58219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C248B-FEBE-C0AB-6ACF-CDA7920814E9}"/>
              </a:ext>
            </a:extLst>
          </p:cNvPr>
          <p:cNvSpPr>
            <a:spLocks noGrp="1"/>
          </p:cNvSpPr>
          <p:nvPr>
            <p:ph type="title"/>
          </p:nvPr>
        </p:nvSpPr>
        <p:spPr/>
        <p:txBody>
          <a:bodyPr/>
          <a:lstStyle/>
          <a:p>
            <a:r>
              <a:rPr lang="fr-FR" dirty="0"/>
              <a:t>Les systèmes de stockage</a:t>
            </a:r>
          </a:p>
        </p:txBody>
      </p:sp>
      <p:sp>
        <p:nvSpPr>
          <p:cNvPr id="3" name="Espace réservé du contenu 2">
            <a:extLst>
              <a:ext uri="{FF2B5EF4-FFF2-40B4-BE49-F238E27FC236}">
                <a16:creationId xmlns:a16="http://schemas.microsoft.com/office/drawing/2014/main" id="{C018E085-1FA8-E92D-B55F-6D9A97BE7A6C}"/>
              </a:ext>
            </a:extLst>
          </p:cNvPr>
          <p:cNvSpPr>
            <a:spLocks noGrp="1"/>
          </p:cNvSpPr>
          <p:nvPr>
            <p:ph idx="1"/>
          </p:nvPr>
        </p:nvSpPr>
        <p:spPr/>
        <p:txBody>
          <a:bodyPr/>
          <a:lstStyle/>
          <a:p>
            <a:r>
              <a:rPr lang="fr-FR" dirty="0"/>
              <a:t>Les systèmes de fichiers</a:t>
            </a:r>
          </a:p>
          <a:p>
            <a:pPr lvl="1"/>
            <a:r>
              <a:rPr lang="fr-FR" dirty="0"/>
              <a:t>File system</a:t>
            </a:r>
          </a:p>
          <a:p>
            <a:pPr lvl="1"/>
            <a:r>
              <a:rPr lang="fr-FR" dirty="0"/>
              <a:t>DOS, NTFS</a:t>
            </a:r>
          </a:p>
          <a:p>
            <a:pPr lvl="1"/>
            <a:r>
              <a:rPr lang="fr-FR" dirty="0"/>
              <a:t>Windows, Linux</a:t>
            </a:r>
          </a:p>
          <a:p>
            <a:pPr lvl="1"/>
            <a:r>
              <a:rPr lang="fr-FR" dirty="0"/>
              <a:t>Très utilisé, utilisation des répertoires comme nomenclature</a:t>
            </a:r>
          </a:p>
          <a:p>
            <a:r>
              <a:rPr lang="fr-FR" dirty="0"/>
              <a:t>Les bases de données</a:t>
            </a:r>
          </a:p>
          <a:p>
            <a:pPr lvl="1"/>
            <a:r>
              <a:rPr lang="fr-FR" dirty="0"/>
              <a:t>SGBD</a:t>
            </a:r>
          </a:p>
          <a:p>
            <a:pPr lvl="1"/>
            <a:r>
              <a:rPr lang="fr-FR" dirty="0"/>
              <a:t>SGBDR – Relationnelle</a:t>
            </a:r>
          </a:p>
          <a:p>
            <a:pPr lvl="1"/>
            <a:r>
              <a:rPr lang="fr-FR" dirty="0"/>
              <a:t>SGBDO – Objets</a:t>
            </a:r>
          </a:p>
          <a:p>
            <a:pPr lvl="1"/>
            <a:endParaRPr lang="fr-FR" dirty="0"/>
          </a:p>
          <a:p>
            <a:endParaRPr lang="fr-FR" dirty="0"/>
          </a:p>
        </p:txBody>
      </p:sp>
    </p:spTree>
    <p:extLst>
      <p:ext uri="{BB962C8B-B14F-4D97-AF65-F5344CB8AC3E}">
        <p14:creationId xmlns:p14="http://schemas.microsoft.com/office/powerpoint/2010/main" val="329790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8D0F17-BF2D-61EB-CA81-3CCF05AE8DA3}"/>
              </a:ext>
            </a:extLst>
          </p:cNvPr>
          <p:cNvSpPr>
            <a:spLocks noGrp="1"/>
          </p:cNvSpPr>
          <p:nvPr>
            <p:ph type="title"/>
          </p:nvPr>
        </p:nvSpPr>
        <p:spPr/>
        <p:txBody>
          <a:bodyPr/>
          <a:lstStyle/>
          <a:p>
            <a:r>
              <a:rPr lang="fr-FR" dirty="0"/>
              <a:t>Les fichiers</a:t>
            </a:r>
          </a:p>
        </p:txBody>
      </p:sp>
      <p:sp>
        <p:nvSpPr>
          <p:cNvPr id="3" name="Espace réservé du contenu 2">
            <a:extLst>
              <a:ext uri="{FF2B5EF4-FFF2-40B4-BE49-F238E27FC236}">
                <a16:creationId xmlns:a16="http://schemas.microsoft.com/office/drawing/2014/main" id="{B2E5590F-6659-034A-3395-8E299D86F937}"/>
              </a:ext>
            </a:extLst>
          </p:cNvPr>
          <p:cNvSpPr>
            <a:spLocks noGrp="1"/>
          </p:cNvSpPr>
          <p:nvPr>
            <p:ph idx="1"/>
          </p:nvPr>
        </p:nvSpPr>
        <p:spPr/>
        <p:txBody>
          <a:bodyPr/>
          <a:lstStyle/>
          <a:p>
            <a:r>
              <a:rPr lang="fr-FR" sz="2400" dirty="0"/>
              <a:t>Le fichier binaire</a:t>
            </a:r>
          </a:p>
          <a:p>
            <a:pPr lvl="1"/>
            <a:r>
              <a:rPr lang="fr-FR" sz="2000" dirty="0"/>
              <a:t>Image, </a:t>
            </a:r>
            <a:r>
              <a:rPr lang="fr-FR" sz="2000" dirty="0" err="1"/>
              <a:t>video</a:t>
            </a:r>
            <a:endParaRPr lang="fr-FR" sz="2000" dirty="0"/>
          </a:p>
          <a:p>
            <a:r>
              <a:rPr lang="fr-FR" sz="2400" dirty="0"/>
              <a:t>Le fichier à taille délimité</a:t>
            </a:r>
          </a:p>
          <a:p>
            <a:pPr lvl="1"/>
            <a:r>
              <a:rPr lang="fr-FR" sz="2000" dirty="0"/>
              <a:t>Cobol</a:t>
            </a:r>
          </a:p>
          <a:p>
            <a:r>
              <a:rPr lang="fr-FR" sz="2400" dirty="0"/>
              <a:t>Le fichier à séparateur</a:t>
            </a:r>
          </a:p>
          <a:p>
            <a:pPr lvl="1"/>
            <a:r>
              <a:rPr lang="fr-FR" sz="2000" dirty="0"/>
              <a:t>CSV, Txt</a:t>
            </a:r>
          </a:p>
          <a:p>
            <a:r>
              <a:rPr lang="fr-FR" sz="2400" dirty="0"/>
              <a:t>Le fichier structuré</a:t>
            </a:r>
          </a:p>
          <a:p>
            <a:pPr lvl="1"/>
            <a:r>
              <a:rPr lang="fr-FR" sz="2000" dirty="0"/>
              <a:t>XML</a:t>
            </a:r>
          </a:p>
          <a:p>
            <a:pPr lvl="1"/>
            <a:r>
              <a:rPr lang="fr-FR" sz="2000" dirty="0"/>
              <a:t>JSON</a:t>
            </a:r>
          </a:p>
          <a:p>
            <a:r>
              <a:rPr lang="fr-FR" sz="2400" dirty="0"/>
              <a:t>Les fichiers applicatifs</a:t>
            </a:r>
          </a:p>
          <a:p>
            <a:pPr lvl="1"/>
            <a:r>
              <a:rPr lang="fr-FR" sz="2000" dirty="0"/>
              <a:t>XLSX</a:t>
            </a:r>
          </a:p>
          <a:p>
            <a:r>
              <a:rPr lang="fr-FR" sz="2400" dirty="0"/>
              <a:t>Les fichiers propriétaires</a:t>
            </a:r>
          </a:p>
          <a:p>
            <a:endParaRPr lang="fr-FR" sz="2400" dirty="0"/>
          </a:p>
        </p:txBody>
      </p:sp>
    </p:spTree>
    <p:extLst>
      <p:ext uri="{BB962C8B-B14F-4D97-AF65-F5344CB8AC3E}">
        <p14:creationId xmlns:p14="http://schemas.microsoft.com/office/powerpoint/2010/main" val="2693533596"/>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3424</TotalTime>
  <Words>1801</Words>
  <Application>Microsoft Office PowerPoint</Application>
  <PresentationFormat>Affichage à l'écran (4:3)</PresentationFormat>
  <Paragraphs>281</Paragraphs>
  <Slides>43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43</vt:i4>
      </vt:variant>
    </vt:vector>
  </HeadingPairs>
  <TitlesOfParts>
    <vt:vector size="47" baseType="lpstr">
      <vt:lpstr>Arial</vt:lpstr>
      <vt:lpstr>Monotype Sorts</vt:lpstr>
      <vt:lpstr>Times New Roman</vt:lpstr>
      <vt:lpstr>cvc</vt:lpstr>
      <vt:lpstr>Présentation PowerPoint</vt:lpstr>
      <vt:lpstr>Wikipedia</vt:lpstr>
      <vt:lpstr>Wikipedia</vt:lpstr>
      <vt:lpstr>Problématiques</vt:lpstr>
      <vt:lpstr>Rappels des unités</vt:lpstr>
      <vt:lpstr>Pur rappel</vt:lpstr>
      <vt:lpstr>Considération sur les tailles</vt:lpstr>
      <vt:lpstr>Les systèmes de stockage</vt:lpstr>
      <vt:lpstr>Les fichiers</vt:lpstr>
      <vt:lpstr>Les données non (ou peu) structurées</vt:lpstr>
      <vt:lpstr>Les données semi-structurées</vt:lpstr>
      <vt:lpstr>Les données structurées</vt:lpstr>
      <vt:lpstr>SGBD</vt:lpstr>
      <vt:lpstr>SGBDR</vt:lpstr>
      <vt:lpstr>Les SGBDR</vt:lpstr>
      <vt:lpstr>Microsoft Sql Server</vt:lpstr>
      <vt:lpstr>PostgreSql</vt:lpstr>
      <vt:lpstr>ACID</vt:lpstr>
      <vt:lpstr>Atomique</vt:lpstr>
      <vt:lpstr>Cohérence</vt:lpstr>
      <vt:lpstr>Isolation</vt:lpstr>
      <vt:lpstr>Durabilité</vt:lpstr>
      <vt:lpstr>Avantages d'ACID</vt:lpstr>
      <vt:lpstr>Inconvénients d'ACID</vt:lpstr>
      <vt:lpstr>La taille</vt:lpstr>
      <vt:lpstr>Inconvénients des SGBDR</vt:lpstr>
      <vt:lpstr>Inconvénients des SGBDR</vt:lpstr>
      <vt:lpstr>NoSql</vt:lpstr>
      <vt:lpstr>Les systèmes NoSql</vt:lpstr>
      <vt:lpstr>Les systèmes NoSql</vt:lpstr>
      <vt:lpstr>3V</vt:lpstr>
      <vt:lpstr>Volume</vt:lpstr>
      <vt:lpstr>Vélocité</vt:lpstr>
      <vt:lpstr>Variété</vt:lpstr>
      <vt:lpstr>Les nécessités</vt:lpstr>
      <vt:lpstr>Les défis supplémentaires</vt:lpstr>
      <vt:lpstr>RGPD</vt:lpstr>
      <vt:lpstr>Patriot Act</vt:lpstr>
      <vt:lpstr>Collecter les données</vt:lpstr>
      <vt:lpstr>Nettoyage</vt:lpstr>
      <vt:lpstr>On Premises</vt:lpstr>
      <vt:lpstr>SaaS</vt:lpstr>
      <vt:lpstr>Les fournisseurs SaaS</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275</cp:revision>
  <dcterms:created xsi:type="dcterms:W3CDTF">2000-04-10T19:33:12Z</dcterms:created>
  <dcterms:modified xsi:type="dcterms:W3CDTF">2025-07-14T15:02:27Z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