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327" r:id="rId3"/>
    <p:sldId id="326" r:id="rId4"/>
    <p:sldId id="329" r:id="rId5"/>
    <p:sldId id="328" r:id="rId6"/>
    <p:sldId id="325" r:id="rId7"/>
    <p:sldId id="331" r:id="rId8"/>
    <p:sldId id="330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S3</a:t>
            </a:r>
          </a:p>
          <a:p>
            <a:pPr eaLnBrk="1" hangingPunct="1"/>
            <a:r>
              <a:rPr lang="fr-FR" altLang="fr-FR" dirty="0"/>
              <a:t>Object Storage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5F34F-8EB1-C31D-531F-3045DE93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de données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1BB5E1-C178-8E45-12D7-860DEAA6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 Storage</a:t>
            </a:r>
          </a:p>
          <a:p>
            <a:pPr lvl="1"/>
            <a:r>
              <a:rPr lang="fr-FR" dirty="0"/>
              <a:t>Base de données qui permet de stocker des données </a:t>
            </a:r>
            <a:r>
              <a:rPr lang="fr-FR" dirty="0" err="1"/>
              <a:t>NoSql</a:t>
            </a:r>
            <a:r>
              <a:rPr lang="fr-FR" dirty="0"/>
              <a:t> avec leurs métadonnées</a:t>
            </a:r>
          </a:p>
          <a:p>
            <a:pPr lvl="1"/>
            <a:r>
              <a:rPr lang="fr-FR" dirty="0"/>
              <a:t>Compatible 3V</a:t>
            </a:r>
          </a:p>
          <a:p>
            <a:pPr lvl="1"/>
            <a:r>
              <a:rPr lang="fr-FR" dirty="0"/>
              <a:t>Pas de mécanisme d'indexation ni </a:t>
            </a:r>
            <a:r>
              <a:rPr lang="fr-FR"/>
              <a:t>de requêtag</a:t>
            </a:r>
            <a:r>
              <a:rPr lang="fr-FR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7922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4A9901-FAAF-7EDC-ABD6-26627084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789E4F-FF8D-7726-AAB2-8B3A28ECD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Simple Storage Service</a:t>
            </a:r>
          </a:p>
          <a:p>
            <a:pPr lvl="1"/>
            <a:r>
              <a:rPr lang="fr-FR" dirty="0"/>
              <a:t>Norme d'Amazon (AWS S3)</a:t>
            </a:r>
          </a:p>
          <a:p>
            <a:pPr lvl="1"/>
            <a:r>
              <a:rPr lang="fr-FR" dirty="0"/>
              <a:t>Plus gros service de base de données d'objets</a:t>
            </a:r>
          </a:p>
          <a:p>
            <a:pPr lvl="1"/>
            <a:r>
              <a:rPr lang="fr-FR" dirty="0"/>
              <a:t>Devenu une norme</a:t>
            </a:r>
          </a:p>
          <a:p>
            <a:pPr lvl="1"/>
            <a:r>
              <a:rPr lang="fr-FR" dirty="0"/>
              <a:t>Fiabilité énorme : 1 données de perdue sur 1000000000000 (12 zéros)</a:t>
            </a:r>
          </a:p>
          <a:p>
            <a:r>
              <a:rPr lang="fr-FR" dirty="0"/>
              <a:t>Equivalent Microsoft</a:t>
            </a:r>
          </a:p>
          <a:p>
            <a:pPr lvl="1"/>
            <a:r>
              <a:rPr lang="fr-FR" dirty="0"/>
              <a:t>Microsoft Azure Blob Object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6AB9C44-45BE-C0AA-FB38-FED6B7DC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-6647"/>
            <a:ext cx="341042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53389-97ED-CCCD-B9BB-C72314391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73A69-852D-7711-5FA8-282C2751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61616C-7FF3-39FA-46BF-B361F4B1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MinIo</a:t>
            </a:r>
            <a:endParaRPr lang="fr-FR" dirty="0"/>
          </a:p>
          <a:p>
            <a:pPr lvl="1"/>
            <a:r>
              <a:rPr lang="fr-FR" dirty="0"/>
              <a:t>Portage de AWS S3</a:t>
            </a:r>
          </a:p>
          <a:p>
            <a:pPr lvl="1"/>
            <a:r>
              <a:rPr lang="fr-FR" dirty="0"/>
              <a:t>Même norme</a:t>
            </a:r>
          </a:p>
          <a:p>
            <a:pPr lvl="1"/>
            <a:r>
              <a:rPr lang="fr-FR" dirty="0"/>
              <a:t>Compatible boto3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E394A70-1EE5-4681-E583-9F87E9959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0158"/>
            <a:ext cx="3096344" cy="131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B34CD-D131-9B3A-8BF2-2890E4CA7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Bucket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510A0-A7F7-ABD9-D7E9-A595670F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Bucket</a:t>
            </a:r>
            <a:r>
              <a:rPr lang="fr-FR" dirty="0"/>
              <a:t> défini un stockage S3</a:t>
            </a:r>
          </a:p>
          <a:p>
            <a:pPr lvl="1"/>
            <a:r>
              <a:rPr lang="fr-FR" dirty="0"/>
              <a:t>Défini le lieu</a:t>
            </a:r>
          </a:p>
          <a:p>
            <a:pPr lvl="1"/>
            <a:r>
              <a:rPr lang="fr-FR" dirty="0"/>
              <a:t>Le refroidissement</a:t>
            </a:r>
          </a:p>
          <a:p>
            <a:pPr lvl="1"/>
            <a:r>
              <a:rPr lang="fr-FR" dirty="0"/>
              <a:t>La sécurité</a:t>
            </a:r>
          </a:p>
          <a:p>
            <a:pPr lvl="1"/>
            <a:r>
              <a:rPr lang="fr-FR" dirty="0"/>
              <a:t>Peu posséder des sous dossiers</a:t>
            </a:r>
          </a:p>
        </p:txBody>
      </p:sp>
    </p:spTree>
    <p:extLst>
      <p:ext uri="{BB962C8B-B14F-4D97-AF65-F5344CB8AC3E}">
        <p14:creationId xmlns:p14="http://schemas.microsoft.com/office/powerpoint/2010/main" val="111459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1DD92D-14EA-BED0-1E1E-713F40D3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refroidissement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DF614-CA68-4830-2B7F-A7BDE6B6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L'avantage de S3 est son tarif variable en fonction du refroidissement des données</a:t>
            </a:r>
          </a:p>
          <a:p>
            <a:r>
              <a:rPr lang="fr-FR" dirty="0"/>
              <a:t>Stockage très chaud : SSD</a:t>
            </a:r>
          </a:p>
          <a:p>
            <a:r>
              <a:rPr lang="fr-FR" dirty="0"/>
              <a:t>Stockage très froid : Bande magnétique</a:t>
            </a:r>
          </a:p>
        </p:txBody>
      </p:sp>
    </p:spTree>
    <p:extLst>
      <p:ext uri="{BB962C8B-B14F-4D97-AF65-F5344CB8AC3E}">
        <p14:creationId xmlns:p14="http://schemas.microsoft.com/office/powerpoint/2010/main" val="370847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3BD00-A331-3E0A-0454-BD2B93A58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AWS EBS et S3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F692A-70DD-32DC-F67B-D790CB24C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EBS</a:t>
            </a:r>
          </a:p>
          <a:p>
            <a:pPr lvl="1"/>
            <a:r>
              <a:rPr lang="fr-FR" sz="1600" dirty="0"/>
              <a:t>Disque du standard SSD ou HDD</a:t>
            </a:r>
          </a:p>
          <a:p>
            <a:r>
              <a:rPr lang="fr-FR" sz="2000" dirty="0"/>
              <a:t>S3 Standard</a:t>
            </a:r>
          </a:p>
          <a:p>
            <a:pPr lvl="1"/>
            <a:r>
              <a:rPr lang="fr-FR" sz="1600" dirty="0"/>
              <a:t>Stockage à usage général pour n’importe quel type de données. Cette classe de stockage est généralement utilisée pour les données à accès fréquent.</a:t>
            </a:r>
          </a:p>
          <a:p>
            <a:r>
              <a:rPr lang="fr-FR" sz="2000" dirty="0"/>
              <a:t>S3 </a:t>
            </a:r>
            <a:r>
              <a:rPr lang="fr-FR" sz="2000" dirty="0" err="1"/>
              <a:t>Infrequent</a:t>
            </a:r>
            <a:endParaRPr lang="fr-FR" sz="2000" dirty="0"/>
          </a:p>
          <a:p>
            <a:pPr lvl="1"/>
            <a:r>
              <a:rPr lang="fr-FR" sz="1600" dirty="0"/>
              <a:t>Pour les données à longue durée de vie, mais à accès peu fréquent nécessitant un temps d'accès de l'ordre de la milliseconde</a:t>
            </a:r>
          </a:p>
          <a:p>
            <a:r>
              <a:rPr lang="fr-FR" sz="2000" dirty="0"/>
              <a:t>Glacier Instant </a:t>
            </a:r>
            <a:r>
              <a:rPr lang="fr-FR" sz="2000" dirty="0" err="1"/>
              <a:t>Retrieval</a:t>
            </a:r>
            <a:endParaRPr lang="fr-FR" sz="2000" dirty="0"/>
          </a:p>
          <a:p>
            <a:pPr lvl="1"/>
            <a:r>
              <a:rPr lang="fr-FR" sz="1600" dirty="0"/>
              <a:t>Pour les données d'archives à long terme consultées une fois par trimestre avec une récupération instantanée en quelques millisecondes</a:t>
            </a:r>
          </a:p>
          <a:p>
            <a:r>
              <a:rPr lang="fr-FR" sz="2000" dirty="0"/>
              <a:t>S3 Glacier Flexible </a:t>
            </a:r>
            <a:r>
              <a:rPr lang="fr-FR" sz="2000" dirty="0" err="1"/>
              <a:t>Retrieval</a:t>
            </a:r>
            <a:endParaRPr lang="fr-FR" sz="2000" dirty="0"/>
          </a:p>
          <a:p>
            <a:pPr lvl="1"/>
            <a:r>
              <a:rPr lang="fr-FR" sz="1600" dirty="0"/>
              <a:t>Pour les sauvegardes et les archives à long terme disposant de temps d'extraction allant de 1 minute à 12 heures</a:t>
            </a:r>
          </a:p>
          <a:p>
            <a:r>
              <a:rPr lang="fr-FR" sz="2000" dirty="0"/>
              <a:t>S3 Glacier Deep Archive</a:t>
            </a:r>
          </a:p>
          <a:p>
            <a:pPr lvl="1"/>
            <a:r>
              <a:rPr lang="fr-FR" sz="1600" dirty="0"/>
              <a:t>Pour l'archivage des données à long terme nécessitant un ou deux accès par an et un temps de restauration inférieur à 12 heures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41327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8768C-7009-7952-2C39-ACD454F5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tarification </a:t>
            </a:r>
            <a:r>
              <a:rPr lang="fr-FR"/>
              <a:t>AWS EBS et S3</a:t>
            </a:r>
            <a:br>
              <a:rPr lang="fr-FR" dirty="0"/>
            </a:br>
            <a:r>
              <a:rPr lang="fr-FR" dirty="0"/>
              <a:t>pour 1To / mois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932AFF-E74D-88D7-C968-6E167085C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SSD RDS SQL : 186$, temps d'accès 0.05ms</a:t>
            </a:r>
          </a:p>
          <a:p>
            <a:r>
              <a:rPr lang="fr-FR" dirty="0"/>
              <a:t>SSD EBS : 93$, temps d'accès 0.05ms</a:t>
            </a:r>
          </a:p>
          <a:p>
            <a:r>
              <a:rPr lang="fr-FR" dirty="0"/>
              <a:t>HDD Cold : 17$, temps d'accès 4ms</a:t>
            </a:r>
          </a:p>
          <a:p>
            <a:r>
              <a:rPr lang="fr-FR" dirty="0"/>
              <a:t>S3 Standard : 23$, temps d'accès 0.1ms</a:t>
            </a:r>
          </a:p>
          <a:p>
            <a:r>
              <a:rPr lang="fr-FR" dirty="0"/>
              <a:t>S3 </a:t>
            </a:r>
            <a:r>
              <a:rPr lang="fr-FR" dirty="0" err="1"/>
              <a:t>Infrequent</a:t>
            </a:r>
            <a:r>
              <a:rPr lang="fr-FR" dirty="0"/>
              <a:t> : 13$, temps d'accès 1ms</a:t>
            </a:r>
          </a:p>
          <a:p>
            <a:r>
              <a:rPr lang="fr-FR" dirty="0"/>
              <a:t>S3 Glacier Instant : 5$, accès payant de 1ms</a:t>
            </a:r>
          </a:p>
          <a:p>
            <a:r>
              <a:rPr lang="fr-FR" dirty="0"/>
              <a:t>S3 Glacier Flexible : 4$, accès payant de 1 minute à 12 heures</a:t>
            </a:r>
          </a:p>
          <a:p>
            <a:r>
              <a:rPr lang="fr-FR" dirty="0"/>
              <a:t>S3 Glacier Deep Archive : 2$, accès payant de 12 heures</a:t>
            </a:r>
          </a:p>
        </p:txBody>
      </p:sp>
    </p:spTree>
    <p:extLst>
      <p:ext uri="{BB962C8B-B14F-4D97-AF65-F5344CB8AC3E}">
        <p14:creationId xmlns:p14="http://schemas.microsoft.com/office/powerpoint/2010/main" val="12392732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3916</TotalTime>
  <Words>353</Words>
  <Application>Microsoft Office PowerPoint</Application>
  <PresentationFormat>Affichage à l'écran (4:3)</PresentationFormat>
  <Paragraphs>52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Base de données objet</vt:lpstr>
      <vt:lpstr>S3</vt:lpstr>
      <vt:lpstr>Présentation PowerPoint</vt:lpstr>
      <vt:lpstr>Bucket</vt:lpstr>
      <vt:lpstr>Le refroidissement</vt:lpstr>
      <vt:lpstr>Exemple AWS EBS et S3</vt:lpstr>
      <vt:lpstr>Exemple de tarification AWS EBS et S3 pour 1To / mois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276</cp:revision>
  <dcterms:created xsi:type="dcterms:W3CDTF">2000-04-10T19:33:12Z</dcterms:created>
  <dcterms:modified xsi:type="dcterms:W3CDTF">2025-07-14T12:42:39Z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