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64" r:id="rId2"/>
    <p:sldId id="279" r:id="rId3"/>
    <p:sldId id="280" r:id="rId4"/>
    <p:sldId id="281" r:id="rId5"/>
    <p:sldId id="282" r:id="rId6"/>
    <p:sldId id="283" r:id="rId7"/>
    <p:sldId id="284" r:id="rId8"/>
    <p:sldId id="285" r:id="rId9"/>
    <p:sldId id="308" r:id="rId10"/>
    <p:sldId id="309" r:id="rId11"/>
    <p:sldId id="286" r:id="rId12"/>
    <p:sldId id="289" r:id="rId13"/>
    <p:sldId id="292" r:id="rId14"/>
    <p:sldId id="335" r:id="rId15"/>
    <p:sldId id="336" r:id="rId16"/>
    <p:sldId id="348" r:id="rId17"/>
    <p:sldId id="345" r:id="rId18"/>
    <p:sldId id="293" r:id="rId19"/>
    <p:sldId id="294" r:id="rId20"/>
    <p:sldId id="295" r:id="rId21"/>
    <p:sldId id="296" r:id="rId22"/>
    <p:sldId id="297" r:id="rId23"/>
    <p:sldId id="298" r:id="rId24"/>
    <p:sldId id="299" r:id="rId25"/>
    <p:sldId id="300" r:id="rId26"/>
    <p:sldId id="349" r:id="rId27"/>
    <p:sldId id="314" r:id="rId28"/>
    <p:sldId id="304" r:id="rId29"/>
    <p:sldId id="305" r:id="rId30"/>
    <p:sldId id="306" r:id="rId31"/>
    <p:sldId id="307" r:id="rId32"/>
    <p:sldId id="272" r:id="rId33"/>
    <p:sldId id="333" r:id="rId34"/>
    <p:sldId id="322" r:id="rId35"/>
    <p:sldId id="340" r:id="rId36"/>
    <p:sldId id="341" r:id="rId37"/>
    <p:sldId id="310" r:id="rId3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810"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594808" y="2132856"/>
            <a:ext cx="1954381" cy="646331"/>
          </a:xfrm>
          <a:prstGeom prst="rect">
            <a:avLst/>
          </a:prstGeom>
          <a:noFill/>
        </p:spPr>
        <p:txBody>
          <a:bodyPr wrap="none" rtlCol="0">
            <a:spAutoFit/>
          </a:bodyPr>
          <a:lstStyle/>
          <a:p>
            <a:r>
              <a:rPr lang="fr-FR" sz="3600" dirty="0" err="1"/>
              <a:t>Big</a:t>
            </a:r>
            <a:r>
              <a:rPr lang="fr-FR" sz="3600" dirty="0"/>
              <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p:txBody>
          <a:bodyPr/>
          <a:lstStyle/>
          <a:p>
            <a:r>
              <a:rPr lang="fr-FR" dirty="0"/>
              <a:t>Dans cet exemple les images ont été annotés par un expert avec leur catégorie</a:t>
            </a:r>
          </a:p>
          <a:p>
            <a:pPr lvl="1"/>
            <a:r>
              <a:rPr lang="fr-FR" dirty="0"/>
              <a:t>La machine apprend puis prédit</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 vs Programmation</a:t>
            </a:r>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03" y="1947168"/>
            <a:ext cx="6211602" cy="31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8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a:xfrm>
            <a:off x="628650" y="2226469"/>
            <a:ext cx="4262005" cy="3263504"/>
          </a:xfrm>
        </p:spPr>
        <p:txBody>
          <a:bodyPr/>
          <a:lstStyle/>
          <a:p>
            <a:r>
              <a:rPr lang="fr-FR" dirty="0"/>
              <a:t>En </a:t>
            </a:r>
            <a:r>
              <a:rPr lang="fr-FR" dirty="0" err="1"/>
              <a:t>Deep</a:t>
            </a:r>
            <a:r>
              <a:rPr lang="fr-FR" dirty="0"/>
              <a:t> Learning, l'idée est que l'algorithme construise une "représentation interne" tout seul </a:t>
            </a:r>
          </a:p>
          <a:p>
            <a:pPr lvl="1"/>
            <a:r>
              <a:rPr lang="fr-FR" dirty="0"/>
              <a:t>L’être humain est quasiment incapable d’écrire l’algorithme</a:t>
            </a:r>
          </a:p>
          <a:p>
            <a:r>
              <a:rPr lang="fr-FR" dirty="0"/>
              <a:t>Pour cela, il va d'abord falloir lui entrer un jeu de données d'exemples afin qu'il puisse s'entraîner</a:t>
            </a:r>
          </a:p>
          <a:p>
            <a:endParaRPr lang="fr-FR" dirty="0"/>
          </a:p>
        </p:txBody>
      </p:sp>
      <p:pic>
        <p:nvPicPr>
          <p:cNvPr id="5122" name="Picture 2" descr="MNIST - Lecture de la base de chiffres manuscrits | Intelligence  Artificielle">
            <a:extLst>
              <a:ext uri="{FF2B5EF4-FFF2-40B4-BE49-F238E27FC236}">
                <a16:creationId xmlns:a16="http://schemas.microsoft.com/office/drawing/2014/main" id="{1A4D7DB9-6909-4529-A857-5E2BF0AC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280914"/>
            <a:ext cx="4171950"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4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D51E5-13D3-4051-959E-71DF6575790E}"/>
              </a:ext>
            </a:extLst>
          </p:cNvPr>
          <p:cNvSpPr>
            <a:spLocks noGrp="1"/>
          </p:cNvSpPr>
          <p:nvPr>
            <p:ph type="title"/>
          </p:nvPr>
        </p:nvSpPr>
        <p:spPr/>
        <p:txBody>
          <a:bodyPr/>
          <a:lstStyle/>
          <a:p>
            <a:r>
              <a:rPr lang="fr-FR" dirty="0"/>
              <a:t>Prédiction</a:t>
            </a:r>
          </a:p>
        </p:txBody>
      </p:sp>
      <p:sp>
        <p:nvSpPr>
          <p:cNvPr id="3" name="Espace réservé du contenu 2">
            <a:extLst>
              <a:ext uri="{FF2B5EF4-FFF2-40B4-BE49-F238E27FC236}">
                <a16:creationId xmlns:a16="http://schemas.microsoft.com/office/drawing/2014/main" id="{6AE44763-AE4C-46F7-BB16-F40FA40A1A9B}"/>
              </a:ext>
            </a:extLst>
          </p:cNvPr>
          <p:cNvSpPr>
            <a:spLocks noGrp="1"/>
          </p:cNvSpPr>
          <p:nvPr>
            <p:ph idx="1"/>
          </p:nvPr>
        </p:nvSpPr>
        <p:spPr/>
        <p:txBody>
          <a:bodyPr/>
          <a:lstStyle/>
          <a:p>
            <a:r>
              <a:rPr lang="fr-FR" dirty="0"/>
              <a:t>Une fois l'apprentissage effectué le modèle est capable d'effectuer des prédictions sur des nouvelles données</a:t>
            </a:r>
          </a:p>
        </p:txBody>
      </p:sp>
      <p:pic>
        <p:nvPicPr>
          <p:cNvPr id="4098" name="Picture 2" descr="Applied Sciences | Free Full-Text | A Survey of Handwritten Character  Recognition with MNIST and EMNIST | HTML">
            <a:extLst>
              <a:ext uri="{FF2B5EF4-FFF2-40B4-BE49-F238E27FC236}">
                <a16:creationId xmlns:a16="http://schemas.microsoft.com/office/drawing/2014/main" id="{FE728249-27BB-4C95-91AD-87A5086EAF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396" y="2947082"/>
            <a:ext cx="4847208" cy="254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4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2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Trouver le bon modèle</a:t>
            </a:r>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qui colle le mieux aux données d'exemple</a:t>
            </a:r>
          </a:p>
          <a:p>
            <a:r>
              <a:rPr lang="fr-FR" dirty="0"/>
              <a:t>Le machine </a:t>
            </a:r>
            <a:r>
              <a:rPr lang="fr-FR" dirty="0" err="1"/>
              <a:t>learning</a:t>
            </a:r>
            <a:r>
              <a:rPr lang="fr-FR" dirty="0"/>
              <a:t> en particulier intervient pour trouver ce modèle de manière automatisée</a:t>
            </a:r>
          </a:p>
          <a:p>
            <a:r>
              <a:rPr lang="fr-FR" dirty="0"/>
              <a:t>Problème du quartet d’</a:t>
            </a:r>
            <a:r>
              <a:rPr lang="fr-FR" dirty="0" err="1"/>
              <a:t>Ascombe</a:t>
            </a:r>
            <a:endParaRPr lang="fr-FR" dirty="0"/>
          </a:p>
        </p:txBody>
      </p:sp>
    </p:spTree>
    <p:extLst>
      <p:ext uri="{BB962C8B-B14F-4D97-AF65-F5344CB8AC3E}">
        <p14:creationId xmlns:p14="http://schemas.microsoft.com/office/powerpoint/2010/main" val="54169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Quartet d’</a:t>
            </a:r>
            <a:r>
              <a:rPr lang="fr-FR" dirty="0" err="1"/>
              <a:t>Ascombe</a:t>
            </a:r>
            <a:endParaRPr lang="fr-FR" dirty="0"/>
          </a:p>
        </p:txBody>
      </p:sp>
      <p:sp>
        <p:nvSpPr>
          <p:cNvPr id="3" name="Espace réservé du contenu 2"/>
          <p:cNvSpPr>
            <a:spLocks noGrp="1"/>
          </p:cNvSpPr>
          <p:nvPr>
            <p:ph idx="1"/>
          </p:nvPr>
        </p:nvSpPr>
        <p:spPr/>
        <p:txBody>
          <a:bodyPr/>
          <a:lstStyle/>
          <a:p>
            <a:r>
              <a:rPr lang="fr-FR" dirty="0"/>
              <a:t>Ces 4 modèles possède la même régression linéaire</a:t>
            </a:r>
          </a:p>
          <a:p>
            <a:pPr lvl="1"/>
            <a:r>
              <a:rPr lang="fr-FR" dirty="0"/>
              <a:t>Trouver les erreurs</a:t>
            </a:r>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900" dirty="0" err="1"/>
              <a:t>PyTorch</a:t>
            </a:r>
            <a:endParaRPr lang="fr-FR" sz="1900" dirty="0"/>
          </a:p>
          <a:p>
            <a:pPr lvl="2"/>
            <a:r>
              <a:rPr lang="fr-FR" sz="1500" dirty="0"/>
              <a:t>Facebook</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 en 2019</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arbre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10 neurones et 10000 itérations</a:t>
            </a:r>
          </a:p>
          <a:p>
            <a:r>
              <a:rPr lang="fr-FR" dirty="0" err="1"/>
              <a:t>Backpropagation</a:t>
            </a:r>
            <a:r>
              <a:rPr lang="fr-FR"/>
              <a:t> complexe</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²</a:t>
            </a:r>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3109</TotalTime>
  <Words>1016</Words>
  <Application>Microsoft Office PowerPoint</Application>
  <PresentationFormat>Affichage à l'écran (4:3)</PresentationFormat>
  <Paragraphs>126</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IA - ML - DL</vt:lpstr>
      <vt:lpstr>Apprentissage supervisé</vt:lpstr>
      <vt:lpstr>Machine Learning vs Programmation</vt:lpstr>
      <vt:lpstr>Apprentissage</vt:lpstr>
      <vt:lpstr>Prédiction</vt:lpstr>
      <vt:lpstr>Apprentissage non supervisé ou semi-supervisé</vt:lpstr>
      <vt:lpstr>But</vt:lpstr>
      <vt:lpstr>Exemple</vt:lpstr>
      <vt:lpstr>Graphique</vt:lpstr>
      <vt:lpstr>Régression linéaire</vt:lpstr>
      <vt:lpstr>Classification</vt:lpstr>
      <vt:lpstr>Trouver le bon modèle</vt:lpstr>
      <vt:lpstr>Quartet d’Ascombe</vt:lpstr>
      <vt:lpstr>Apprentissage</vt:lpstr>
      <vt:lpstr>Les langages et Frameworks</vt:lpstr>
      <vt:lpstr>Les Frameworks ML et DL en 2019</vt:lpstr>
      <vt:lpstr>Deep Learning</vt:lpstr>
      <vt:lpstr>Neurone</vt:lpstr>
      <vt:lpstr>Neurone</vt:lpstr>
      <vt:lpstr>Réseaux</vt:lpstr>
      <vt:lpstr>Workflow</vt:lpstr>
      <vt:lpstr>Les enjeux 1/3</vt:lpstr>
      <vt:lpstr>Les nouvelles sources de données</vt:lpstr>
      <vt:lpstr>Les enjeux 2/3</vt:lpstr>
      <vt:lpstr>Les enjeux 3/3</vt:lpstr>
      <vt:lpstr>²</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230</cp:revision>
  <dcterms:created xsi:type="dcterms:W3CDTF">2000-04-10T19:33:12Z</dcterms:created>
  <dcterms:modified xsi:type="dcterms:W3CDTF">2025-07-13T14:52:01Z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