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9"/>
  </p:notesMasterIdLst>
  <p:handoutMasterIdLst>
    <p:handoutMasterId r:id="rId40"/>
  </p:handoutMasterIdLst>
  <p:sldIdLst>
    <p:sldId id="264" r:id="rId2"/>
    <p:sldId id="378" r:id="rId3"/>
    <p:sldId id="379" r:id="rId4"/>
    <p:sldId id="380" r:id="rId5"/>
    <p:sldId id="297" r:id="rId6"/>
    <p:sldId id="299" r:id="rId7"/>
    <p:sldId id="318" r:id="rId8"/>
    <p:sldId id="300" r:id="rId9"/>
    <p:sldId id="323" r:id="rId10"/>
    <p:sldId id="324" r:id="rId11"/>
    <p:sldId id="325" r:id="rId12"/>
    <p:sldId id="326" r:id="rId13"/>
    <p:sldId id="329" r:id="rId14"/>
    <p:sldId id="330" r:id="rId15"/>
    <p:sldId id="331" r:id="rId16"/>
    <p:sldId id="332" r:id="rId17"/>
    <p:sldId id="333" r:id="rId18"/>
    <p:sldId id="335" r:id="rId19"/>
    <p:sldId id="272" r:id="rId20"/>
    <p:sldId id="273" r:id="rId21"/>
    <p:sldId id="271" r:id="rId22"/>
    <p:sldId id="274" r:id="rId23"/>
    <p:sldId id="275" r:id="rId24"/>
    <p:sldId id="276" r:id="rId25"/>
    <p:sldId id="334" r:id="rId26"/>
    <p:sldId id="337" r:id="rId27"/>
    <p:sldId id="338" r:id="rId28"/>
    <p:sldId id="339" r:id="rId29"/>
    <p:sldId id="340" r:id="rId30"/>
    <p:sldId id="341" r:id="rId31"/>
    <p:sldId id="342" r:id="rId32"/>
    <p:sldId id="345" r:id="rId33"/>
    <p:sldId id="375" r:id="rId34"/>
    <p:sldId id="376" r:id="rId35"/>
    <p:sldId id="377" r:id="rId36"/>
    <p:sldId id="277" r:id="rId37"/>
    <p:sldId id="278" r:id="rId38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0" d="100"/>
          <a:sy n="70" d="100"/>
        </p:scale>
        <p:origin x="931" y="2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0ABDEA8-EB22-42D4-B8E2-0C26FFC92FC1}" type="datetimeFigureOut">
              <a:rPr lang="fr-FR" smtClean="0"/>
              <a:t>13/07/2025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3B6F03-2704-4FB7-B539-03DC9F576B43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4550228" cy="7674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3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4634" y="29354"/>
            <a:ext cx="4284966" cy="72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>
              <a:defRPr sz="1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fr-FR" dirty="0"/>
              <a:t>Ecran xx</a:t>
            </a:r>
            <a:br>
              <a:rPr lang="fr-FR" dirty="0"/>
            </a:br>
            <a:r>
              <a:rPr lang="fr-FR" dirty="0"/>
              <a:t>Titre de l’écran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4550229" y="0"/>
            <a:ext cx="4593772" cy="767468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3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Espace réservé du texte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62245"/>
            <a:ext cx="4572000" cy="6578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350" baseline="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 sz="825"/>
            </a:lvl2pPr>
            <a:lvl3pPr>
              <a:defRPr sz="788"/>
            </a:lvl3pPr>
            <a:lvl4pPr>
              <a:defRPr sz="675"/>
            </a:lvl4pPr>
            <a:lvl5pPr>
              <a:defRPr sz="600"/>
            </a:lvl5pPr>
          </a:lstStyle>
          <a:p>
            <a:pPr lvl="0"/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98288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0ABDEA8-EB22-42D4-B8E2-0C26FFC92FC1}" type="datetimeFigureOut">
              <a:rPr lang="fr-FR" smtClean="0"/>
              <a:t>13/07/2025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3B6F03-2704-4FB7-B539-03DC9F576B43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4550228" cy="7674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3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4634" y="29354"/>
            <a:ext cx="4284966" cy="72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>
              <a:defRPr sz="1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fr-FR" dirty="0"/>
              <a:t>Ecran xx</a:t>
            </a:r>
            <a:br>
              <a:rPr lang="fr-FR" dirty="0"/>
            </a:br>
            <a:r>
              <a:rPr lang="fr-FR" dirty="0"/>
              <a:t>Titre de l’écran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4550229" y="0"/>
            <a:ext cx="4593772" cy="767468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3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Espace réservé du texte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62245"/>
            <a:ext cx="4572000" cy="6578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350" baseline="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 sz="825"/>
            </a:lvl2pPr>
            <a:lvl3pPr>
              <a:defRPr sz="788"/>
            </a:lvl3pPr>
            <a:lvl4pPr>
              <a:defRPr sz="675"/>
            </a:lvl4pPr>
            <a:lvl5pPr>
              <a:defRPr sz="600"/>
            </a:lvl5pPr>
          </a:lstStyle>
          <a:p>
            <a:pPr lvl="0"/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132153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0ABDEA8-EB22-42D4-B8E2-0C26FFC92FC1}" type="datetimeFigureOut">
              <a:rPr lang="fr-FR" smtClean="0"/>
              <a:t>13/07/2025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3B6F03-2704-4FB7-B539-03DC9F576B43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4550228" cy="7674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3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4634" y="29354"/>
            <a:ext cx="4284966" cy="72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>
              <a:defRPr sz="1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fr-FR" dirty="0"/>
              <a:t>Ecran xx</a:t>
            </a:r>
            <a:br>
              <a:rPr lang="fr-FR" dirty="0"/>
            </a:br>
            <a:r>
              <a:rPr lang="fr-FR" dirty="0"/>
              <a:t>Titre de l’écran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4550229" y="0"/>
            <a:ext cx="4593772" cy="767468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3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Espace réservé du texte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62245"/>
            <a:ext cx="4572000" cy="6578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350" baseline="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 sz="825"/>
            </a:lvl2pPr>
            <a:lvl3pPr>
              <a:defRPr sz="788"/>
            </a:lvl3pPr>
            <a:lvl4pPr>
              <a:defRPr sz="675"/>
            </a:lvl4pPr>
            <a:lvl5pPr>
              <a:defRPr sz="600"/>
            </a:lvl5pPr>
          </a:lstStyle>
          <a:p>
            <a:pPr lvl="0"/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5575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0ABDEA8-EB22-42D4-B8E2-0C26FFC92FC1}" type="datetimeFigureOut">
              <a:rPr lang="fr-FR" smtClean="0"/>
              <a:t>13/07/2025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3B6F03-2704-4FB7-B539-03DC9F576B43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4550228" cy="7674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3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4634" y="29354"/>
            <a:ext cx="4284966" cy="72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>
              <a:defRPr sz="1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fr-FR" dirty="0"/>
              <a:t>Ecran xx</a:t>
            </a:r>
            <a:br>
              <a:rPr lang="fr-FR" dirty="0"/>
            </a:br>
            <a:r>
              <a:rPr lang="fr-FR" dirty="0"/>
              <a:t>Titre de l’écran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4550229" y="0"/>
            <a:ext cx="4593772" cy="767468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3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Espace réservé du texte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62245"/>
            <a:ext cx="4572000" cy="6578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350" baseline="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 sz="825"/>
            </a:lvl2pPr>
            <a:lvl3pPr>
              <a:defRPr sz="788"/>
            </a:lvl3pPr>
            <a:lvl4pPr>
              <a:defRPr sz="675"/>
            </a:lvl4pPr>
            <a:lvl5pPr>
              <a:defRPr sz="600"/>
            </a:lvl5pPr>
          </a:lstStyle>
          <a:p>
            <a:pPr lvl="0"/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9328280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0ABDEA8-EB22-42D4-B8E2-0C26FFC92FC1}" type="datetimeFigureOut">
              <a:rPr lang="fr-FR" smtClean="0"/>
              <a:t>13/07/2025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3B6F03-2704-4FB7-B539-03DC9F576B43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4550228" cy="7674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3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4634" y="29354"/>
            <a:ext cx="4284966" cy="72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>
              <a:defRPr sz="1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fr-FR" dirty="0"/>
              <a:t>Ecran xx</a:t>
            </a:r>
            <a:br>
              <a:rPr lang="fr-FR" dirty="0"/>
            </a:br>
            <a:r>
              <a:rPr lang="fr-FR" dirty="0"/>
              <a:t>Titre de l’écran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4550229" y="0"/>
            <a:ext cx="4593772" cy="767468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3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Espace réservé du texte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62245"/>
            <a:ext cx="4572000" cy="6578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350" baseline="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 sz="825"/>
            </a:lvl2pPr>
            <a:lvl3pPr>
              <a:defRPr sz="788"/>
            </a:lvl3pPr>
            <a:lvl4pPr>
              <a:defRPr sz="675"/>
            </a:lvl4pPr>
            <a:lvl5pPr>
              <a:defRPr sz="600"/>
            </a:lvl5pPr>
          </a:lstStyle>
          <a:p>
            <a:pPr lvl="0"/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636572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0ABDEA8-EB22-42D4-B8E2-0C26FFC92FC1}" type="datetimeFigureOut">
              <a:rPr lang="fr-FR" smtClean="0"/>
              <a:t>13/07/2025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123B6F03-2704-4FB7-B539-03DC9F576B43}" type="slidenum">
              <a:rPr lang="fr-FR" smtClean="0"/>
              <a:t>‹N°›</a:t>
            </a:fld>
            <a:endParaRPr lang="fr-FR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0" y="0"/>
            <a:ext cx="4550228" cy="7674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3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4634" y="29354"/>
            <a:ext cx="4284966" cy="72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>
              <a:defRPr sz="1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pPr lvl="0"/>
            <a:r>
              <a:rPr lang="fr-FR" dirty="0"/>
              <a:t>Ecran xx</a:t>
            </a:r>
            <a:br>
              <a:rPr lang="fr-FR" dirty="0"/>
            </a:br>
            <a:r>
              <a:rPr lang="fr-FR" dirty="0"/>
              <a:t>Titre de l’écran</a:t>
            </a:r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4550229" y="0"/>
            <a:ext cx="4593772" cy="767468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3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Espace réservé du texte 6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0" y="62245"/>
            <a:ext cx="4572000" cy="65781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1350" baseline="0">
                <a:solidFill>
                  <a:schemeClr val="bg2">
                    <a:lumMod val="25000"/>
                  </a:schemeClr>
                </a:solidFill>
              </a:defRPr>
            </a:lvl1pPr>
            <a:lvl2pPr>
              <a:defRPr sz="825"/>
            </a:lvl2pPr>
            <a:lvl3pPr>
              <a:defRPr sz="788"/>
            </a:lvl3pPr>
            <a:lvl4pPr>
              <a:defRPr sz="675"/>
            </a:lvl4pPr>
            <a:lvl5pPr>
              <a:defRPr sz="600"/>
            </a:lvl5pPr>
          </a:lstStyle>
          <a:p>
            <a:pPr lvl="0"/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009229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/>
              <a:t>Big</a:t>
            </a:r>
            <a:r>
              <a:rPr lang="fr-FR" sz="1600" dirty="0"/>
              <a:t> Data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microsoft.com/office/2007/relationships/hdphoto" Target="../media/hdphoto1.wdp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4.png"/><Relationship Id="rId4" Type="http://schemas.microsoft.com/office/2007/relationships/hdphoto" Target="../media/hdphoto1.wdp"/><Relationship Id="rId9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.png"/><Relationship Id="rId11" Type="http://schemas.microsoft.com/office/2007/relationships/hdphoto" Target="../media/hdphoto3.wdp"/><Relationship Id="rId5" Type="http://schemas.openxmlformats.org/officeDocument/2006/relationships/image" Target="../media/image17.png"/><Relationship Id="rId10" Type="http://schemas.openxmlformats.org/officeDocument/2006/relationships/image" Target="../media/image21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3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9.png"/><Relationship Id="rId11" Type="http://schemas.openxmlformats.org/officeDocument/2006/relationships/image" Target="../media/image27.png"/><Relationship Id="rId5" Type="http://schemas.microsoft.com/office/2007/relationships/hdphoto" Target="../media/hdphoto4.wdp"/><Relationship Id="rId10" Type="http://schemas.openxmlformats.org/officeDocument/2006/relationships/image" Target="../media/image26.png"/><Relationship Id="rId4" Type="http://schemas.openxmlformats.org/officeDocument/2006/relationships/image" Target="../media/image24.png"/><Relationship Id="rId9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microsoft.com/office/2007/relationships/hdphoto" Target="../media/hdphoto5.wdp"/><Relationship Id="rId3" Type="http://schemas.openxmlformats.org/officeDocument/2006/relationships/image" Target="../media/image12.png"/><Relationship Id="rId7" Type="http://schemas.openxmlformats.org/officeDocument/2006/relationships/image" Target="../media/image9.png"/><Relationship Id="rId12" Type="http://schemas.openxmlformats.org/officeDocument/2006/relationships/image" Target="../media/image3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1.png"/><Relationship Id="rId11" Type="http://schemas.openxmlformats.org/officeDocument/2006/relationships/image" Target="../media/image35.png"/><Relationship Id="rId5" Type="http://schemas.openxmlformats.org/officeDocument/2006/relationships/image" Target="../media/image30.png"/><Relationship Id="rId10" Type="http://schemas.openxmlformats.org/officeDocument/2006/relationships/image" Target="../media/image34.png"/><Relationship Id="rId4" Type="http://schemas.openxmlformats.org/officeDocument/2006/relationships/image" Target="../media/image29.png"/><Relationship Id="rId9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7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2.png"/><Relationship Id="rId11" Type="http://schemas.microsoft.com/office/2007/relationships/hdphoto" Target="../media/hdphoto5.wdp"/><Relationship Id="rId5" Type="http://schemas.openxmlformats.org/officeDocument/2006/relationships/image" Target="../media/image9.png"/><Relationship Id="rId10" Type="http://schemas.openxmlformats.org/officeDocument/2006/relationships/image" Target="../media/image36.png"/><Relationship Id="rId4" Type="http://schemas.openxmlformats.org/officeDocument/2006/relationships/image" Target="../media/image12.png"/><Relationship Id="rId9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7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2.png"/><Relationship Id="rId11" Type="http://schemas.microsoft.com/office/2007/relationships/hdphoto" Target="../media/hdphoto5.wdp"/><Relationship Id="rId5" Type="http://schemas.openxmlformats.org/officeDocument/2006/relationships/image" Target="../media/image9.png"/><Relationship Id="rId10" Type="http://schemas.openxmlformats.org/officeDocument/2006/relationships/image" Target="../media/image36.png"/><Relationship Id="rId4" Type="http://schemas.openxmlformats.org/officeDocument/2006/relationships/image" Target="../media/image12.png"/><Relationship Id="rId9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7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2.png"/><Relationship Id="rId11" Type="http://schemas.microsoft.com/office/2007/relationships/hdphoto" Target="../media/hdphoto5.wdp"/><Relationship Id="rId5" Type="http://schemas.openxmlformats.org/officeDocument/2006/relationships/image" Target="../media/image9.png"/><Relationship Id="rId10" Type="http://schemas.openxmlformats.org/officeDocument/2006/relationships/image" Target="../media/image36.png"/><Relationship Id="rId4" Type="http://schemas.openxmlformats.org/officeDocument/2006/relationships/image" Target="../media/image12.png"/><Relationship Id="rId9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7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2.png"/><Relationship Id="rId11" Type="http://schemas.microsoft.com/office/2007/relationships/hdphoto" Target="../media/hdphoto5.wdp"/><Relationship Id="rId5" Type="http://schemas.openxmlformats.org/officeDocument/2006/relationships/image" Target="../media/image9.png"/><Relationship Id="rId10" Type="http://schemas.openxmlformats.org/officeDocument/2006/relationships/image" Target="../media/image36.png"/><Relationship Id="rId4" Type="http://schemas.openxmlformats.org/officeDocument/2006/relationships/image" Target="../media/image12.png"/><Relationship Id="rId9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7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2.png"/><Relationship Id="rId11" Type="http://schemas.microsoft.com/office/2007/relationships/hdphoto" Target="../media/hdphoto5.wdp"/><Relationship Id="rId5" Type="http://schemas.openxmlformats.org/officeDocument/2006/relationships/image" Target="../media/image9.png"/><Relationship Id="rId10" Type="http://schemas.openxmlformats.org/officeDocument/2006/relationships/image" Target="../media/image36.png"/><Relationship Id="rId4" Type="http://schemas.openxmlformats.org/officeDocument/2006/relationships/image" Target="../media/image12.png"/><Relationship Id="rId9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9.png"/><Relationship Id="rId7" Type="http://schemas.openxmlformats.org/officeDocument/2006/relationships/image" Target="../media/image3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3.png"/><Relationship Id="rId5" Type="http://schemas.microsoft.com/office/2007/relationships/hdphoto" Target="../media/hdphoto6.wdp"/><Relationship Id="rId10" Type="http://schemas.openxmlformats.org/officeDocument/2006/relationships/image" Target="../media/image20.png"/><Relationship Id="rId4" Type="http://schemas.openxmlformats.org/officeDocument/2006/relationships/image" Target="../media/image38.png"/><Relationship Id="rId9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Relationship Id="rId6" Type="http://schemas.microsoft.com/office/2007/relationships/hdphoto" Target="../media/hdphoto7.wdp"/><Relationship Id="rId11" Type="http://schemas.openxmlformats.org/officeDocument/2006/relationships/image" Target="../media/image46.png"/><Relationship Id="rId5" Type="http://schemas.openxmlformats.org/officeDocument/2006/relationships/image" Target="../media/image42.png"/><Relationship Id="rId10" Type="http://schemas.openxmlformats.org/officeDocument/2006/relationships/image" Target="../media/image45.png"/><Relationship Id="rId4" Type="http://schemas.openxmlformats.org/officeDocument/2006/relationships/image" Target="../media/image41.png"/><Relationship Id="rId9" Type="http://schemas.openxmlformats.org/officeDocument/2006/relationships/image" Target="../media/image44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Relationship Id="rId6" Type="http://schemas.microsoft.com/office/2007/relationships/hdphoto" Target="../media/hdphoto7.wdp"/><Relationship Id="rId11" Type="http://schemas.openxmlformats.org/officeDocument/2006/relationships/image" Target="../media/image46.png"/><Relationship Id="rId5" Type="http://schemas.openxmlformats.org/officeDocument/2006/relationships/image" Target="../media/image42.png"/><Relationship Id="rId10" Type="http://schemas.openxmlformats.org/officeDocument/2006/relationships/image" Target="../media/image45.png"/><Relationship Id="rId4" Type="http://schemas.openxmlformats.org/officeDocument/2006/relationships/image" Target="../media/image41.png"/><Relationship Id="rId9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Relationship Id="rId6" Type="http://schemas.microsoft.com/office/2007/relationships/hdphoto" Target="../media/hdphoto7.wdp"/><Relationship Id="rId11" Type="http://schemas.openxmlformats.org/officeDocument/2006/relationships/image" Target="../media/image46.png"/><Relationship Id="rId5" Type="http://schemas.openxmlformats.org/officeDocument/2006/relationships/image" Target="../media/image42.png"/><Relationship Id="rId10" Type="http://schemas.openxmlformats.org/officeDocument/2006/relationships/image" Target="../media/image45.png"/><Relationship Id="rId4" Type="http://schemas.openxmlformats.org/officeDocument/2006/relationships/image" Target="../media/image41.png"/><Relationship Id="rId9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 err="1"/>
              <a:t>Definitions</a:t>
            </a:r>
            <a:endParaRPr lang="fr-FR" alt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594808" y="2204864"/>
            <a:ext cx="1954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/>
              <a:t>Big</a:t>
            </a:r>
            <a:r>
              <a:rPr lang="fr-FR" sz="3600" dirty="0"/>
              <a:t> Data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Volume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Dans les systèmes d’information en place dans les entreprises, les volumes de données traités se mesurent en téraoctets</a:t>
            </a:r>
          </a:p>
          <a:p>
            <a:r>
              <a:rPr lang="fr-FR" dirty="0"/>
              <a:t>Le challenge immédiat de l’IT traditionnel est d’être en capacité de traiter des </a:t>
            </a:r>
            <a:r>
              <a:rPr lang="fr-FR" dirty="0" err="1"/>
              <a:t>Pétaoctets</a:t>
            </a:r>
            <a:r>
              <a:rPr lang="fr-FR" dirty="0"/>
              <a:t> et bientôt des </a:t>
            </a:r>
            <a:r>
              <a:rPr lang="fr-FR" dirty="0" err="1"/>
              <a:t>Exaoctets</a:t>
            </a:r>
            <a:r>
              <a:rPr lang="fr-FR" dirty="0"/>
              <a:t> puis des </a:t>
            </a:r>
            <a:r>
              <a:rPr lang="fr-FR" dirty="0" err="1"/>
              <a:t>Zettaoctets</a:t>
            </a:r>
            <a:r>
              <a:rPr lang="fr-FR" dirty="0"/>
              <a:t>.</a:t>
            </a:r>
          </a:p>
          <a:p>
            <a:pPr lvl="1"/>
            <a:r>
              <a:rPr lang="fr-FR" dirty="0"/>
              <a:t>S’ensuivent une longue liste de questions auxquelles les spécialistes doivent apporter une réponse à plus ou moins long terme : quels sont les coûts ? Quels sont les outils de stockage et de traitement en temps réel ? Quelles sont les méthodes à adopter pour analyser l’information ? Quels sont les moyens pour archiver ? </a:t>
            </a:r>
          </a:p>
        </p:txBody>
      </p:sp>
    </p:spTree>
    <p:extLst>
      <p:ext uri="{BB962C8B-B14F-4D97-AF65-F5344CB8AC3E}">
        <p14:creationId xmlns:p14="http://schemas.microsoft.com/office/powerpoint/2010/main" val="3904163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Vélocité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L’importance de l’immédiateté et de l’instantanéité pour recevoir ou émettre des informations par chacun d’entre nous et pour toutes les activités, professionnelles ou personnelles, du quotidien contraigne les organisations à améliorer leurs vitesses de réaction et d’anticipation</a:t>
            </a:r>
          </a:p>
          <a:p>
            <a:pPr lvl="1"/>
            <a:r>
              <a:rPr lang="fr-FR" dirty="0"/>
              <a:t>L’information n’est plus statique, mais elle devient un facteur de changement dynamique</a:t>
            </a:r>
          </a:p>
          <a:p>
            <a:pPr lvl="1"/>
            <a:r>
              <a:rPr lang="fr-FR" dirty="0"/>
              <a:t>Dans ce contexte, comment l’intégrer en temps réel dans les schémas de données actuels conçus pour être alimentés en temps différé ? Comment canaliser ce déluge d’information dans des flux maîtrisés ? </a:t>
            </a:r>
          </a:p>
        </p:txBody>
      </p:sp>
    </p:spTree>
    <p:extLst>
      <p:ext uri="{BB962C8B-B14F-4D97-AF65-F5344CB8AC3E}">
        <p14:creationId xmlns:p14="http://schemas.microsoft.com/office/powerpoint/2010/main" val="1737665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Variété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Texte, images, photos, vidéos, quel que soit le format de l’information, les données, structurées ou non structurées, requièrent un nouveau savoir-faire pour être assimilées </a:t>
            </a:r>
            <a:r>
              <a:rPr lang="fr-FR"/>
              <a:t>puis analysées</a:t>
            </a:r>
          </a:p>
          <a:p>
            <a:r>
              <a:rPr lang="fr-FR"/>
              <a:t>L’exploitation </a:t>
            </a:r>
            <a:r>
              <a:rPr lang="fr-FR" dirty="0"/>
              <a:t>et le traitement de l’information aussi variée, tant par la forme que par le contenu, sont difficilement réalisables en dehors du support initial</a:t>
            </a:r>
          </a:p>
        </p:txBody>
      </p:sp>
    </p:spTree>
    <p:extLst>
      <p:ext uri="{BB962C8B-B14F-4D97-AF65-F5344CB8AC3E}">
        <p14:creationId xmlns:p14="http://schemas.microsoft.com/office/powerpoint/2010/main" val="674938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661" y="2449987"/>
            <a:ext cx="2245682" cy="2896870"/>
          </a:xfrm>
          <a:prstGeom prst="rect">
            <a:avLst/>
          </a:prstGeom>
        </p:spPr>
      </p:pic>
      <p:sp>
        <p:nvSpPr>
          <p:cNvPr id="47" name="Titr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500" dirty="0" err="1">
                <a:latin typeface="+mn-lt"/>
              </a:rPr>
              <a:t>DataLake</a:t>
            </a:r>
            <a:endParaRPr lang="fr-FR" sz="1500" dirty="0">
              <a:latin typeface="+mn-lt"/>
            </a:endParaRP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b="1" dirty="0"/>
              <a:t>Message clé : </a:t>
            </a:r>
            <a:r>
              <a:rPr lang="fr-FR" dirty="0"/>
              <a:t>le DataLake c’est la citerne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518982" y="1450943"/>
            <a:ext cx="2625019" cy="4578785"/>
          </a:xfrm>
          <a:prstGeom prst="rect">
            <a:avLst/>
          </a:prstGeom>
          <a:solidFill>
            <a:schemeClr val="accent4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grpSp>
        <p:nvGrpSpPr>
          <p:cNvPr id="2" name="Groupe 1"/>
          <p:cNvGrpSpPr/>
          <p:nvPr/>
        </p:nvGrpSpPr>
        <p:grpSpPr>
          <a:xfrm>
            <a:off x="559081" y="1597264"/>
            <a:ext cx="5299520" cy="414060"/>
            <a:chOff x="745442" y="986685"/>
            <a:chExt cx="7066026" cy="552080"/>
          </a:xfrm>
        </p:grpSpPr>
        <p:grpSp>
          <p:nvGrpSpPr>
            <p:cNvPr id="46" name="Groupe 45"/>
            <p:cNvGrpSpPr/>
            <p:nvPr/>
          </p:nvGrpSpPr>
          <p:grpSpPr>
            <a:xfrm>
              <a:off x="745442" y="986685"/>
              <a:ext cx="7066026" cy="552080"/>
              <a:chOff x="2691257" y="529120"/>
              <a:chExt cx="7066026" cy="552080"/>
            </a:xfrm>
          </p:grpSpPr>
          <p:sp>
            <p:nvSpPr>
              <p:cNvPr id="45" name="Pentagone 44"/>
              <p:cNvSpPr/>
              <p:nvPr/>
            </p:nvSpPr>
            <p:spPr>
              <a:xfrm>
                <a:off x="2691257" y="667723"/>
                <a:ext cx="7066026" cy="288000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grpSp>
            <p:nvGrpSpPr>
              <p:cNvPr id="40" name="Groupe 39"/>
              <p:cNvGrpSpPr/>
              <p:nvPr/>
            </p:nvGrpSpPr>
            <p:grpSpPr>
              <a:xfrm>
                <a:off x="5381632" y="529121"/>
                <a:ext cx="551453" cy="549030"/>
                <a:chOff x="5223318" y="529121"/>
                <a:chExt cx="551453" cy="549030"/>
              </a:xfrm>
            </p:grpSpPr>
            <p:sp>
              <p:nvSpPr>
                <p:cNvPr id="6" name="Ellipse 5"/>
                <p:cNvSpPr/>
                <p:nvPr/>
              </p:nvSpPr>
              <p:spPr>
                <a:xfrm>
                  <a:off x="5223318" y="529121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32" name="Image 31"/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66039" y="635432"/>
                  <a:ext cx="327273" cy="327273"/>
                </a:xfrm>
                <a:prstGeom prst="rect">
                  <a:avLst/>
                </a:prstGeom>
              </p:spPr>
            </p:pic>
          </p:grpSp>
          <p:grpSp>
            <p:nvGrpSpPr>
              <p:cNvPr id="39" name="Groupe 38"/>
              <p:cNvGrpSpPr/>
              <p:nvPr/>
            </p:nvGrpSpPr>
            <p:grpSpPr>
              <a:xfrm>
                <a:off x="4264756" y="529120"/>
                <a:ext cx="551453" cy="549030"/>
                <a:chOff x="3830756" y="529120"/>
                <a:chExt cx="551453" cy="549030"/>
              </a:xfrm>
            </p:grpSpPr>
            <p:sp>
              <p:nvSpPr>
                <p:cNvPr id="5" name="Ellipse 4"/>
                <p:cNvSpPr/>
                <p:nvPr/>
              </p:nvSpPr>
              <p:spPr>
                <a:xfrm>
                  <a:off x="3830756" y="529120"/>
                  <a:ext cx="551453" cy="54903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33" name="Image 32"/>
                <p:cNvPicPr>
                  <a:picLocks noChangeAspect="1"/>
                </p:cNvPicPr>
                <p:nvPr/>
              </p:nvPicPr>
              <p:blipFill>
                <a:blip r:embed="rId4" cstate="print">
                  <a:lum bright="70000" contrast="-70000"/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Photocopy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48981" y="626685"/>
                  <a:ext cx="360000" cy="360000"/>
                </a:xfrm>
                <a:prstGeom prst="rect">
                  <a:avLst/>
                </a:prstGeom>
              </p:spPr>
            </p:pic>
          </p:grpSp>
          <p:grpSp>
            <p:nvGrpSpPr>
              <p:cNvPr id="41" name="Groupe 40"/>
              <p:cNvGrpSpPr/>
              <p:nvPr/>
            </p:nvGrpSpPr>
            <p:grpSpPr>
              <a:xfrm>
                <a:off x="6498508" y="529122"/>
                <a:ext cx="551453" cy="549030"/>
                <a:chOff x="6615880" y="529122"/>
                <a:chExt cx="551453" cy="549030"/>
              </a:xfrm>
            </p:grpSpPr>
            <p:sp>
              <p:nvSpPr>
                <p:cNvPr id="7" name="Ellipse 6"/>
                <p:cNvSpPr/>
                <p:nvPr/>
              </p:nvSpPr>
              <p:spPr>
                <a:xfrm>
                  <a:off x="6615880" y="529122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35" name="Image 34"/>
                <p:cNvPicPr>
                  <a:picLocks noChangeAspect="1"/>
                </p:cNvPicPr>
                <p:nvPr/>
              </p:nvPicPr>
              <p:blipFill>
                <a:blip r:embed="rId6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30157" y="608685"/>
                  <a:ext cx="396000" cy="396000"/>
                </a:xfrm>
                <a:prstGeom prst="rect">
                  <a:avLst/>
                </a:prstGeom>
              </p:spPr>
            </p:pic>
          </p:grpSp>
          <p:grpSp>
            <p:nvGrpSpPr>
              <p:cNvPr id="44" name="Groupe 43"/>
              <p:cNvGrpSpPr/>
              <p:nvPr/>
            </p:nvGrpSpPr>
            <p:grpSpPr>
              <a:xfrm>
                <a:off x="8732261" y="529120"/>
                <a:ext cx="551453" cy="549030"/>
                <a:chOff x="9401004" y="529120"/>
                <a:chExt cx="551453" cy="549030"/>
              </a:xfrm>
            </p:grpSpPr>
            <p:sp>
              <p:nvSpPr>
                <p:cNvPr id="9" name="Ellipse 8"/>
                <p:cNvSpPr/>
                <p:nvPr/>
              </p:nvSpPr>
              <p:spPr>
                <a:xfrm>
                  <a:off x="9401004" y="52912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36" name="Image 35"/>
                <p:cNvPicPr>
                  <a:picLocks noChangeAspect="1"/>
                </p:cNvPicPr>
                <p:nvPr/>
              </p:nvPicPr>
              <p:blipFill>
                <a:blip r:embed="rId7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54466" y="667723"/>
                  <a:ext cx="288000" cy="288000"/>
                </a:xfrm>
                <a:prstGeom prst="rect">
                  <a:avLst/>
                </a:prstGeom>
              </p:spPr>
            </p:pic>
          </p:grpSp>
          <p:grpSp>
            <p:nvGrpSpPr>
              <p:cNvPr id="42" name="Groupe 41"/>
              <p:cNvGrpSpPr/>
              <p:nvPr/>
            </p:nvGrpSpPr>
            <p:grpSpPr>
              <a:xfrm>
                <a:off x="7615384" y="532170"/>
                <a:ext cx="551453" cy="549030"/>
                <a:chOff x="8008442" y="532170"/>
                <a:chExt cx="551453" cy="549030"/>
              </a:xfrm>
            </p:grpSpPr>
            <p:sp>
              <p:nvSpPr>
                <p:cNvPr id="8" name="Ellipse 7"/>
                <p:cNvSpPr/>
                <p:nvPr/>
              </p:nvSpPr>
              <p:spPr>
                <a:xfrm>
                  <a:off x="8008442" y="53217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37" name="Image 36"/>
                <p:cNvPicPr>
                  <a:picLocks noChangeAspect="1"/>
                </p:cNvPicPr>
                <p:nvPr/>
              </p:nvPicPr>
              <p:blipFill>
                <a:blip r:embed="rId8" cstate="print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18652" y="624828"/>
                  <a:ext cx="348480" cy="348480"/>
                </a:xfrm>
                <a:prstGeom prst="rect">
                  <a:avLst/>
                </a:prstGeom>
              </p:spPr>
            </p:pic>
          </p:grpSp>
        </p:grpSp>
        <p:sp>
          <p:nvSpPr>
            <p:cNvPr id="29" name="Ellipse 28"/>
            <p:cNvSpPr/>
            <p:nvPr/>
          </p:nvSpPr>
          <p:spPr>
            <a:xfrm>
              <a:off x="1202065" y="986685"/>
              <a:ext cx="551453" cy="5490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/>
            </a:p>
          </p:txBody>
        </p:sp>
        <p:pic>
          <p:nvPicPr>
            <p:cNvPr id="31" name="Image 30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4155" y="1126719"/>
              <a:ext cx="327273" cy="327273"/>
            </a:xfrm>
            <a:prstGeom prst="rect">
              <a:avLst/>
            </a:prstGeom>
          </p:spPr>
        </p:pic>
      </p:grpSp>
      <p:sp>
        <p:nvSpPr>
          <p:cNvPr id="61" name="ZoneTexte 60"/>
          <p:cNvSpPr txBox="1"/>
          <p:nvPr/>
        </p:nvSpPr>
        <p:spPr>
          <a:xfrm>
            <a:off x="3765738" y="3006564"/>
            <a:ext cx="1458162" cy="392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950" b="1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DataLake</a:t>
            </a:r>
          </a:p>
        </p:txBody>
      </p:sp>
      <p:cxnSp>
        <p:nvCxnSpPr>
          <p:cNvPr id="62" name="Connecteur droit 61"/>
          <p:cNvCxnSpPr/>
          <p:nvPr/>
        </p:nvCxnSpPr>
        <p:spPr bwMode="auto">
          <a:xfrm>
            <a:off x="3900753" y="3341604"/>
            <a:ext cx="1188132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accent1"/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Arc 62"/>
          <p:cNvSpPr/>
          <p:nvPr/>
        </p:nvSpPr>
        <p:spPr bwMode="auto">
          <a:xfrm rot="5400000">
            <a:off x="3203801" y="2471612"/>
            <a:ext cx="933813" cy="1648224"/>
          </a:xfrm>
          <a:prstGeom prst="arc">
            <a:avLst>
              <a:gd name="adj1" fmla="val 16731593"/>
              <a:gd name="adj2" fmla="val 0"/>
            </a:avLst>
          </a:prstGeom>
          <a:noFill/>
          <a:ln w="28575" cap="flat" cmpd="sng" algn="ctr">
            <a:solidFill>
              <a:schemeClr val="accent4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endParaRPr lang="fr-FR" sz="1350"/>
          </a:p>
        </p:txBody>
      </p:sp>
      <p:pic>
        <p:nvPicPr>
          <p:cNvPr id="67" name="Image 6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86934" y="5223488"/>
            <a:ext cx="1689112" cy="698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503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661" y="2449987"/>
            <a:ext cx="2245682" cy="2896870"/>
          </a:xfrm>
          <a:prstGeom prst="rect">
            <a:avLst/>
          </a:prstGeom>
        </p:spPr>
      </p:pic>
      <p:sp>
        <p:nvSpPr>
          <p:cNvPr id="47" name="Titr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500" dirty="0">
                <a:latin typeface="+mn-lt"/>
              </a:rPr>
              <a:t>Des données hétérogènes</a:t>
            </a: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b="1" dirty="0"/>
              <a:t>Message clé : </a:t>
            </a:r>
            <a:br>
              <a:rPr lang="fr-FR" b="1" dirty="0"/>
            </a:br>
            <a:r>
              <a:rPr lang="fr-FR" dirty="0"/>
              <a:t>Un puit de données riche et multi-éditeurs</a:t>
            </a:r>
            <a:endParaRPr lang="fr-FR" b="1" dirty="0"/>
          </a:p>
        </p:txBody>
      </p:sp>
      <p:sp>
        <p:nvSpPr>
          <p:cNvPr id="49" name="Rectangle 48"/>
          <p:cNvSpPr/>
          <p:nvPr/>
        </p:nvSpPr>
        <p:spPr>
          <a:xfrm>
            <a:off x="6518982" y="1421965"/>
            <a:ext cx="2625019" cy="4578785"/>
          </a:xfrm>
          <a:prstGeom prst="rect">
            <a:avLst/>
          </a:prstGeom>
          <a:solidFill>
            <a:schemeClr val="accent4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grpSp>
        <p:nvGrpSpPr>
          <p:cNvPr id="2" name="Groupe 1"/>
          <p:cNvGrpSpPr/>
          <p:nvPr/>
        </p:nvGrpSpPr>
        <p:grpSpPr>
          <a:xfrm>
            <a:off x="559081" y="1597264"/>
            <a:ext cx="5299520" cy="414060"/>
            <a:chOff x="745442" y="986685"/>
            <a:chExt cx="7066026" cy="552080"/>
          </a:xfrm>
        </p:grpSpPr>
        <p:grpSp>
          <p:nvGrpSpPr>
            <p:cNvPr id="46" name="Groupe 45"/>
            <p:cNvGrpSpPr/>
            <p:nvPr/>
          </p:nvGrpSpPr>
          <p:grpSpPr>
            <a:xfrm>
              <a:off x="745442" y="986685"/>
              <a:ext cx="7066026" cy="552080"/>
              <a:chOff x="2691257" y="529120"/>
              <a:chExt cx="7066026" cy="552080"/>
            </a:xfrm>
          </p:grpSpPr>
          <p:sp>
            <p:nvSpPr>
              <p:cNvPr id="45" name="Pentagone 44"/>
              <p:cNvSpPr/>
              <p:nvPr/>
            </p:nvSpPr>
            <p:spPr>
              <a:xfrm>
                <a:off x="2691257" y="667723"/>
                <a:ext cx="7066026" cy="288000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grpSp>
            <p:nvGrpSpPr>
              <p:cNvPr id="40" name="Groupe 39"/>
              <p:cNvGrpSpPr/>
              <p:nvPr/>
            </p:nvGrpSpPr>
            <p:grpSpPr>
              <a:xfrm>
                <a:off x="5381632" y="529121"/>
                <a:ext cx="551453" cy="549030"/>
                <a:chOff x="5223318" y="529121"/>
                <a:chExt cx="551453" cy="549030"/>
              </a:xfrm>
            </p:grpSpPr>
            <p:sp>
              <p:nvSpPr>
                <p:cNvPr id="6" name="Ellipse 5"/>
                <p:cNvSpPr/>
                <p:nvPr/>
              </p:nvSpPr>
              <p:spPr>
                <a:xfrm>
                  <a:off x="5223318" y="529121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32" name="Image 31"/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66039" y="635432"/>
                  <a:ext cx="327273" cy="327273"/>
                </a:xfrm>
                <a:prstGeom prst="rect">
                  <a:avLst/>
                </a:prstGeom>
              </p:spPr>
            </p:pic>
          </p:grpSp>
          <p:grpSp>
            <p:nvGrpSpPr>
              <p:cNvPr id="39" name="Groupe 38"/>
              <p:cNvGrpSpPr/>
              <p:nvPr/>
            </p:nvGrpSpPr>
            <p:grpSpPr>
              <a:xfrm>
                <a:off x="4264756" y="529120"/>
                <a:ext cx="551453" cy="549030"/>
                <a:chOff x="3830756" y="529120"/>
                <a:chExt cx="551453" cy="549030"/>
              </a:xfrm>
            </p:grpSpPr>
            <p:sp>
              <p:nvSpPr>
                <p:cNvPr id="5" name="Ellipse 4"/>
                <p:cNvSpPr/>
                <p:nvPr/>
              </p:nvSpPr>
              <p:spPr>
                <a:xfrm>
                  <a:off x="3830756" y="529120"/>
                  <a:ext cx="551453" cy="54903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33" name="Image 32"/>
                <p:cNvPicPr>
                  <a:picLocks noChangeAspect="1"/>
                </p:cNvPicPr>
                <p:nvPr/>
              </p:nvPicPr>
              <p:blipFill>
                <a:blip r:embed="rId4" cstate="print">
                  <a:lum bright="70000" contrast="-70000"/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Photocopy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48981" y="626685"/>
                  <a:ext cx="360000" cy="360000"/>
                </a:xfrm>
                <a:prstGeom prst="rect">
                  <a:avLst/>
                </a:prstGeom>
              </p:spPr>
            </p:pic>
          </p:grpSp>
          <p:grpSp>
            <p:nvGrpSpPr>
              <p:cNvPr id="41" name="Groupe 40"/>
              <p:cNvGrpSpPr/>
              <p:nvPr/>
            </p:nvGrpSpPr>
            <p:grpSpPr>
              <a:xfrm>
                <a:off x="6498508" y="529122"/>
                <a:ext cx="551453" cy="549030"/>
                <a:chOff x="6615880" y="529122"/>
                <a:chExt cx="551453" cy="549030"/>
              </a:xfrm>
            </p:grpSpPr>
            <p:sp>
              <p:nvSpPr>
                <p:cNvPr id="7" name="Ellipse 6"/>
                <p:cNvSpPr/>
                <p:nvPr/>
              </p:nvSpPr>
              <p:spPr>
                <a:xfrm>
                  <a:off x="6615880" y="529122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35" name="Image 34"/>
                <p:cNvPicPr>
                  <a:picLocks noChangeAspect="1"/>
                </p:cNvPicPr>
                <p:nvPr/>
              </p:nvPicPr>
              <p:blipFill>
                <a:blip r:embed="rId6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30157" y="608685"/>
                  <a:ext cx="396000" cy="396000"/>
                </a:xfrm>
                <a:prstGeom prst="rect">
                  <a:avLst/>
                </a:prstGeom>
              </p:spPr>
            </p:pic>
          </p:grpSp>
          <p:grpSp>
            <p:nvGrpSpPr>
              <p:cNvPr id="44" name="Groupe 43"/>
              <p:cNvGrpSpPr/>
              <p:nvPr/>
            </p:nvGrpSpPr>
            <p:grpSpPr>
              <a:xfrm>
                <a:off x="8732261" y="529120"/>
                <a:ext cx="551453" cy="549030"/>
                <a:chOff x="9401004" y="529120"/>
                <a:chExt cx="551453" cy="549030"/>
              </a:xfrm>
            </p:grpSpPr>
            <p:sp>
              <p:nvSpPr>
                <p:cNvPr id="9" name="Ellipse 8"/>
                <p:cNvSpPr/>
                <p:nvPr/>
              </p:nvSpPr>
              <p:spPr>
                <a:xfrm>
                  <a:off x="9401004" y="52912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36" name="Image 35"/>
                <p:cNvPicPr>
                  <a:picLocks noChangeAspect="1"/>
                </p:cNvPicPr>
                <p:nvPr/>
              </p:nvPicPr>
              <p:blipFill>
                <a:blip r:embed="rId7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54466" y="667723"/>
                  <a:ext cx="288000" cy="288000"/>
                </a:xfrm>
                <a:prstGeom prst="rect">
                  <a:avLst/>
                </a:prstGeom>
              </p:spPr>
            </p:pic>
          </p:grpSp>
          <p:grpSp>
            <p:nvGrpSpPr>
              <p:cNvPr id="42" name="Groupe 41"/>
              <p:cNvGrpSpPr/>
              <p:nvPr/>
            </p:nvGrpSpPr>
            <p:grpSpPr>
              <a:xfrm>
                <a:off x="7615384" y="532170"/>
                <a:ext cx="551453" cy="549030"/>
                <a:chOff x="8008442" y="532170"/>
                <a:chExt cx="551453" cy="549030"/>
              </a:xfrm>
            </p:grpSpPr>
            <p:sp>
              <p:nvSpPr>
                <p:cNvPr id="8" name="Ellipse 7"/>
                <p:cNvSpPr/>
                <p:nvPr/>
              </p:nvSpPr>
              <p:spPr>
                <a:xfrm>
                  <a:off x="8008442" y="53217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37" name="Image 36"/>
                <p:cNvPicPr>
                  <a:picLocks noChangeAspect="1"/>
                </p:cNvPicPr>
                <p:nvPr/>
              </p:nvPicPr>
              <p:blipFill>
                <a:blip r:embed="rId8" cstate="print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18652" y="624828"/>
                  <a:ext cx="348480" cy="348480"/>
                </a:xfrm>
                <a:prstGeom prst="rect">
                  <a:avLst/>
                </a:prstGeom>
              </p:spPr>
            </p:pic>
          </p:grpSp>
        </p:grpSp>
        <p:sp>
          <p:nvSpPr>
            <p:cNvPr id="29" name="Ellipse 28"/>
            <p:cNvSpPr/>
            <p:nvPr/>
          </p:nvSpPr>
          <p:spPr>
            <a:xfrm>
              <a:off x="1202065" y="986685"/>
              <a:ext cx="551453" cy="5490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/>
            </a:p>
          </p:txBody>
        </p:sp>
        <p:pic>
          <p:nvPicPr>
            <p:cNvPr id="31" name="Image 30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4155" y="1126719"/>
              <a:ext cx="327273" cy="327273"/>
            </a:xfrm>
            <a:prstGeom prst="rect">
              <a:avLst/>
            </a:prstGeom>
          </p:spPr>
        </p:pic>
      </p:grpSp>
      <p:pic>
        <p:nvPicPr>
          <p:cNvPr id="34" name="Image 3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86934" y="5223488"/>
            <a:ext cx="1689112" cy="698341"/>
          </a:xfrm>
          <a:prstGeom prst="rect">
            <a:avLst/>
          </a:prstGeom>
        </p:spPr>
      </p:pic>
      <p:sp>
        <p:nvSpPr>
          <p:cNvPr id="57" name="ZoneTexte 56"/>
          <p:cNvSpPr txBox="1"/>
          <p:nvPr/>
        </p:nvSpPr>
        <p:spPr>
          <a:xfrm rot="909433">
            <a:off x="2114738" y="5410431"/>
            <a:ext cx="58352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>
                <a:solidFill>
                  <a:schemeClr val="accent5">
                    <a:lumMod val="75000"/>
                  </a:schemeClr>
                </a:solidFill>
              </a:rPr>
              <a:t>Données</a:t>
            </a:r>
          </a:p>
        </p:txBody>
      </p:sp>
      <p:sp>
        <p:nvSpPr>
          <p:cNvPr id="58" name="ZoneTexte 57"/>
          <p:cNvSpPr txBox="1"/>
          <p:nvPr/>
        </p:nvSpPr>
        <p:spPr>
          <a:xfrm rot="20575677">
            <a:off x="2391389" y="5285572"/>
            <a:ext cx="52583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>
                <a:solidFill>
                  <a:schemeClr val="accent5">
                    <a:lumMod val="75000"/>
                  </a:schemeClr>
                </a:solidFill>
              </a:rPr>
              <a:t>Données</a:t>
            </a:r>
          </a:p>
        </p:txBody>
      </p:sp>
      <p:sp>
        <p:nvSpPr>
          <p:cNvPr id="59" name="ZoneTexte 58"/>
          <p:cNvSpPr txBox="1"/>
          <p:nvPr/>
        </p:nvSpPr>
        <p:spPr>
          <a:xfrm rot="21315824">
            <a:off x="2600177" y="5422287"/>
            <a:ext cx="54185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>
                <a:solidFill>
                  <a:schemeClr val="accent3">
                    <a:lumMod val="50000"/>
                  </a:schemeClr>
                </a:solidFill>
              </a:rPr>
              <a:t>Données</a:t>
            </a:r>
          </a:p>
        </p:txBody>
      </p:sp>
      <p:sp>
        <p:nvSpPr>
          <p:cNvPr id="60" name="ZoneTexte 59"/>
          <p:cNvSpPr txBox="1"/>
          <p:nvPr/>
        </p:nvSpPr>
        <p:spPr>
          <a:xfrm rot="944142">
            <a:off x="2877816" y="5368186"/>
            <a:ext cx="54185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>
                <a:solidFill>
                  <a:schemeClr val="accent5">
                    <a:lumMod val="75000"/>
                  </a:schemeClr>
                </a:solidFill>
              </a:rPr>
              <a:t>Données</a:t>
            </a:r>
          </a:p>
        </p:txBody>
      </p:sp>
      <p:sp>
        <p:nvSpPr>
          <p:cNvPr id="64" name="ZoneTexte 63"/>
          <p:cNvSpPr txBox="1"/>
          <p:nvPr/>
        </p:nvSpPr>
        <p:spPr>
          <a:xfrm rot="21224534">
            <a:off x="1971950" y="5273753"/>
            <a:ext cx="54185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>
                <a:solidFill>
                  <a:schemeClr val="accent3">
                    <a:lumMod val="65000"/>
                  </a:schemeClr>
                </a:solidFill>
              </a:rPr>
              <a:t>Données</a:t>
            </a:r>
          </a:p>
        </p:txBody>
      </p:sp>
      <p:sp>
        <p:nvSpPr>
          <p:cNvPr id="65" name="ZoneTexte 64"/>
          <p:cNvSpPr txBox="1"/>
          <p:nvPr/>
        </p:nvSpPr>
        <p:spPr>
          <a:xfrm>
            <a:off x="1950089" y="5478247"/>
            <a:ext cx="54185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>
                <a:solidFill>
                  <a:schemeClr val="accent3">
                    <a:lumMod val="50000"/>
                  </a:schemeClr>
                </a:solidFill>
              </a:rPr>
              <a:t>Données</a:t>
            </a:r>
          </a:p>
        </p:txBody>
      </p:sp>
      <p:sp>
        <p:nvSpPr>
          <p:cNvPr id="66" name="ZoneTexte 65"/>
          <p:cNvSpPr txBox="1"/>
          <p:nvPr/>
        </p:nvSpPr>
        <p:spPr>
          <a:xfrm>
            <a:off x="3115629" y="5297058"/>
            <a:ext cx="54185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>
                <a:solidFill>
                  <a:schemeClr val="accent3">
                    <a:lumMod val="50000"/>
                  </a:schemeClr>
                </a:solidFill>
              </a:rPr>
              <a:t>Données</a:t>
            </a:r>
          </a:p>
        </p:txBody>
      </p:sp>
      <p:sp>
        <p:nvSpPr>
          <p:cNvPr id="67" name="ZoneTexte 66"/>
          <p:cNvSpPr txBox="1"/>
          <p:nvPr/>
        </p:nvSpPr>
        <p:spPr>
          <a:xfrm rot="19288950">
            <a:off x="2275679" y="5472747"/>
            <a:ext cx="54185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>
                <a:solidFill>
                  <a:schemeClr val="accent3">
                    <a:lumMod val="65000"/>
                  </a:schemeClr>
                </a:solidFill>
              </a:rPr>
              <a:t>Données</a:t>
            </a:r>
          </a:p>
        </p:txBody>
      </p:sp>
      <p:sp>
        <p:nvSpPr>
          <p:cNvPr id="68" name="ZoneTexte 67"/>
          <p:cNvSpPr txBox="1"/>
          <p:nvPr/>
        </p:nvSpPr>
        <p:spPr>
          <a:xfrm rot="411566">
            <a:off x="2618858" y="5558495"/>
            <a:ext cx="54185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>
                <a:solidFill>
                  <a:schemeClr val="accent5">
                    <a:lumMod val="75000"/>
                  </a:schemeClr>
                </a:solidFill>
              </a:rPr>
              <a:t>Données</a:t>
            </a:r>
          </a:p>
        </p:txBody>
      </p:sp>
      <p:sp>
        <p:nvSpPr>
          <p:cNvPr id="69" name="ZoneTexte 68"/>
          <p:cNvSpPr txBox="1"/>
          <p:nvPr/>
        </p:nvSpPr>
        <p:spPr>
          <a:xfrm rot="19653469">
            <a:off x="3115628" y="5439990"/>
            <a:ext cx="54185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>
                <a:solidFill>
                  <a:schemeClr val="accent3">
                    <a:lumMod val="65000"/>
                  </a:schemeClr>
                </a:solidFill>
              </a:rPr>
              <a:t>Données</a:t>
            </a:r>
          </a:p>
        </p:txBody>
      </p:sp>
      <p:sp>
        <p:nvSpPr>
          <p:cNvPr id="70" name="ZoneTexte 69"/>
          <p:cNvSpPr txBox="1"/>
          <p:nvPr/>
        </p:nvSpPr>
        <p:spPr>
          <a:xfrm rot="20575677">
            <a:off x="3431796" y="5273351"/>
            <a:ext cx="52583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>
                <a:solidFill>
                  <a:schemeClr val="accent5">
                    <a:lumMod val="75000"/>
                  </a:schemeClr>
                </a:solidFill>
              </a:rPr>
              <a:t>Données</a:t>
            </a:r>
          </a:p>
        </p:txBody>
      </p:sp>
      <p:sp>
        <p:nvSpPr>
          <p:cNvPr id="71" name="ZoneTexte 70"/>
          <p:cNvSpPr txBox="1"/>
          <p:nvPr/>
        </p:nvSpPr>
        <p:spPr>
          <a:xfrm rot="21315824">
            <a:off x="3640584" y="5410066"/>
            <a:ext cx="54185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>
                <a:solidFill>
                  <a:schemeClr val="accent3">
                    <a:lumMod val="50000"/>
                  </a:schemeClr>
                </a:solidFill>
              </a:rPr>
              <a:t>Données</a:t>
            </a:r>
          </a:p>
        </p:txBody>
      </p:sp>
      <p:sp>
        <p:nvSpPr>
          <p:cNvPr id="72" name="ZoneTexte 71"/>
          <p:cNvSpPr txBox="1"/>
          <p:nvPr/>
        </p:nvSpPr>
        <p:spPr>
          <a:xfrm rot="944142">
            <a:off x="3918224" y="5355965"/>
            <a:ext cx="54185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>
                <a:solidFill>
                  <a:schemeClr val="accent5">
                    <a:lumMod val="75000"/>
                  </a:schemeClr>
                </a:solidFill>
              </a:rPr>
              <a:t>Données</a:t>
            </a:r>
          </a:p>
        </p:txBody>
      </p:sp>
      <p:sp>
        <p:nvSpPr>
          <p:cNvPr id="73" name="ZoneTexte 72"/>
          <p:cNvSpPr txBox="1"/>
          <p:nvPr/>
        </p:nvSpPr>
        <p:spPr>
          <a:xfrm>
            <a:off x="4156037" y="5284837"/>
            <a:ext cx="54185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>
                <a:solidFill>
                  <a:schemeClr val="accent3">
                    <a:lumMod val="50000"/>
                  </a:schemeClr>
                </a:solidFill>
              </a:rPr>
              <a:t>Données</a:t>
            </a:r>
          </a:p>
        </p:txBody>
      </p:sp>
      <p:sp>
        <p:nvSpPr>
          <p:cNvPr id="74" name="ZoneTexte 73"/>
          <p:cNvSpPr txBox="1"/>
          <p:nvPr/>
        </p:nvSpPr>
        <p:spPr>
          <a:xfrm rot="411566">
            <a:off x="3659265" y="5546274"/>
            <a:ext cx="54185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>
                <a:solidFill>
                  <a:schemeClr val="accent5">
                    <a:lumMod val="75000"/>
                  </a:schemeClr>
                </a:solidFill>
              </a:rPr>
              <a:t>Données</a:t>
            </a:r>
          </a:p>
        </p:txBody>
      </p:sp>
      <p:sp>
        <p:nvSpPr>
          <p:cNvPr id="75" name="ZoneTexte 74"/>
          <p:cNvSpPr txBox="1"/>
          <p:nvPr/>
        </p:nvSpPr>
        <p:spPr>
          <a:xfrm rot="19653469">
            <a:off x="4156036" y="5427769"/>
            <a:ext cx="54185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" dirty="0">
                <a:solidFill>
                  <a:schemeClr val="accent3">
                    <a:lumMod val="65000"/>
                  </a:schemeClr>
                </a:solidFill>
              </a:rPr>
              <a:t>Données</a:t>
            </a:r>
          </a:p>
        </p:txBody>
      </p:sp>
      <p:sp>
        <p:nvSpPr>
          <p:cNvPr id="52" name="Arc 51"/>
          <p:cNvSpPr/>
          <p:nvPr/>
        </p:nvSpPr>
        <p:spPr bwMode="auto">
          <a:xfrm rot="17355632" flipH="1">
            <a:off x="2449884" y="2151775"/>
            <a:ext cx="1104259" cy="2053458"/>
          </a:xfrm>
          <a:prstGeom prst="arc">
            <a:avLst>
              <a:gd name="adj1" fmla="val 18691800"/>
              <a:gd name="adj2" fmla="val 20517732"/>
            </a:avLst>
          </a:prstGeom>
          <a:noFill/>
          <a:ln w="19050" cap="flat" cmpd="sng" algn="ctr">
            <a:solidFill>
              <a:schemeClr val="accent4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endParaRPr lang="fr-FR" sz="1350"/>
          </a:p>
        </p:txBody>
      </p:sp>
      <p:sp>
        <p:nvSpPr>
          <p:cNvPr id="53" name="Arc 52"/>
          <p:cNvSpPr/>
          <p:nvPr/>
        </p:nvSpPr>
        <p:spPr bwMode="auto">
          <a:xfrm rot="15491850" flipH="1">
            <a:off x="2131765" y="2267159"/>
            <a:ext cx="1104259" cy="2053458"/>
          </a:xfrm>
          <a:prstGeom prst="arc">
            <a:avLst>
              <a:gd name="adj1" fmla="val 18691800"/>
              <a:gd name="adj2" fmla="val 20517732"/>
            </a:avLst>
          </a:prstGeom>
          <a:noFill/>
          <a:ln w="19050" cap="flat" cmpd="sng" algn="ctr">
            <a:solidFill>
              <a:schemeClr val="accent4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endParaRPr lang="fr-FR" sz="1350"/>
          </a:p>
        </p:txBody>
      </p:sp>
      <p:sp>
        <p:nvSpPr>
          <p:cNvPr id="54" name="ZoneTexte 53"/>
          <p:cNvSpPr txBox="1"/>
          <p:nvPr/>
        </p:nvSpPr>
        <p:spPr>
          <a:xfrm rot="1957818">
            <a:off x="844360" y="2861660"/>
            <a:ext cx="1738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Données SI Distribution</a:t>
            </a:r>
          </a:p>
        </p:txBody>
      </p:sp>
      <p:sp>
        <p:nvSpPr>
          <p:cNvPr id="55" name="ZoneTexte 54"/>
          <p:cNvSpPr txBox="1"/>
          <p:nvPr/>
        </p:nvSpPr>
        <p:spPr>
          <a:xfrm rot="989588">
            <a:off x="688500" y="3263114"/>
            <a:ext cx="1738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Données SI Production </a:t>
            </a:r>
          </a:p>
        </p:txBody>
      </p:sp>
      <p:sp>
        <p:nvSpPr>
          <p:cNvPr id="56" name="ZoneTexte 55"/>
          <p:cNvSpPr txBox="1"/>
          <p:nvPr/>
        </p:nvSpPr>
        <p:spPr>
          <a:xfrm rot="190082">
            <a:off x="611802" y="3660873"/>
            <a:ext cx="1738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Données SI Partenaires </a:t>
            </a:r>
          </a:p>
        </p:txBody>
      </p:sp>
      <p:sp>
        <p:nvSpPr>
          <p:cNvPr id="79" name="Arc 78"/>
          <p:cNvSpPr/>
          <p:nvPr/>
        </p:nvSpPr>
        <p:spPr bwMode="auto">
          <a:xfrm rot="16575372" flipH="1">
            <a:off x="2313929" y="2195858"/>
            <a:ext cx="1104259" cy="2053458"/>
          </a:xfrm>
          <a:prstGeom prst="arc">
            <a:avLst>
              <a:gd name="adj1" fmla="val 18691800"/>
              <a:gd name="adj2" fmla="val 20517732"/>
            </a:avLst>
          </a:prstGeom>
          <a:noFill/>
          <a:ln w="19050" cap="flat" cmpd="sng" algn="ctr">
            <a:solidFill>
              <a:schemeClr val="accent4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endParaRPr lang="fr-FR" sz="1350"/>
          </a:p>
        </p:txBody>
      </p:sp>
      <p:sp>
        <p:nvSpPr>
          <p:cNvPr id="80" name="Arc 79"/>
          <p:cNvSpPr/>
          <p:nvPr/>
        </p:nvSpPr>
        <p:spPr bwMode="auto">
          <a:xfrm rot="4727508">
            <a:off x="2879295" y="2094122"/>
            <a:ext cx="1104259" cy="2053458"/>
          </a:xfrm>
          <a:prstGeom prst="arc">
            <a:avLst>
              <a:gd name="adj1" fmla="val 18691800"/>
              <a:gd name="adj2" fmla="val 20517732"/>
            </a:avLst>
          </a:prstGeom>
          <a:noFill/>
          <a:ln w="19050" cap="flat" cmpd="sng" algn="ctr">
            <a:solidFill>
              <a:schemeClr val="accent4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endParaRPr lang="fr-FR" sz="1350"/>
          </a:p>
        </p:txBody>
      </p:sp>
      <p:sp>
        <p:nvSpPr>
          <p:cNvPr id="81" name="Arc 80"/>
          <p:cNvSpPr/>
          <p:nvPr/>
        </p:nvSpPr>
        <p:spPr bwMode="auto">
          <a:xfrm rot="5400000">
            <a:off x="3012819" y="2160634"/>
            <a:ext cx="1104259" cy="2053458"/>
          </a:xfrm>
          <a:prstGeom prst="arc">
            <a:avLst>
              <a:gd name="adj1" fmla="val 18691800"/>
              <a:gd name="adj2" fmla="val 20517732"/>
            </a:avLst>
          </a:prstGeom>
          <a:noFill/>
          <a:ln w="19050" cap="flat" cmpd="sng" algn="ctr">
            <a:solidFill>
              <a:schemeClr val="accent4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endParaRPr lang="fr-FR" sz="1350"/>
          </a:p>
        </p:txBody>
      </p:sp>
      <p:sp>
        <p:nvSpPr>
          <p:cNvPr id="82" name="Arc 81"/>
          <p:cNvSpPr/>
          <p:nvPr/>
        </p:nvSpPr>
        <p:spPr bwMode="auto">
          <a:xfrm rot="6887276">
            <a:off x="3248634" y="2400355"/>
            <a:ext cx="1104259" cy="2053458"/>
          </a:xfrm>
          <a:prstGeom prst="arc">
            <a:avLst>
              <a:gd name="adj1" fmla="val 18691800"/>
              <a:gd name="adj2" fmla="val 20517732"/>
            </a:avLst>
          </a:prstGeom>
          <a:noFill/>
          <a:ln w="19050" cap="flat" cmpd="sng" algn="ctr">
            <a:solidFill>
              <a:schemeClr val="accent4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endParaRPr lang="fr-FR" sz="1350"/>
          </a:p>
        </p:txBody>
      </p:sp>
      <p:sp>
        <p:nvSpPr>
          <p:cNvPr id="83" name="Arc 82"/>
          <p:cNvSpPr/>
          <p:nvPr/>
        </p:nvSpPr>
        <p:spPr bwMode="auto">
          <a:xfrm rot="6028122">
            <a:off x="3127077" y="2275952"/>
            <a:ext cx="1104259" cy="2053458"/>
          </a:xfrm>
          <a:prstGeom prst="arc">
            <a:avLst>
              <a:gd name="adj1" fmla="val 18691800"/>
              <a:gd name="adj2" fmla="val 20517732"/>
            </a:avLst>
          </a:prstGeom>
          <a:noFill/>
          <a:ln w="19050" cap="flat" cmpd="sng" algn="ctr">
            <a:solidFill>
              <a:schemeClr val="accent4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endParaRPr lang="fr-FR" sz="1350"/>
          </a:p>
        </p:txBody>
      </p:sp>
      <p:sp>
        <p:nvSpPr>
          <p:cNvPr id="84" name="ZoneTexte 83"/>
          <p:cNvSpPr txBox="1"/>
          <p:nvPr/>
        </p:nvSpPr>
        <p:spPr>
          <a:xfrm rot="19991370">
            <a:off x="3841419" y="2822790"/>
            <a:ext cx="23567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Activités de l’ensemble des canaux</a:t>
            </a:r>
          </a:p>
        </p:txBody>
      </p:sp>
      <p:sp>
        <p:nvSpPr>
          <p:cNvPr id="85" name="ZoneTexte 84"/>
          <p:cNvSpPr txBox="1"/>
          <p:nvPr/>
        </p:nvSpPr>
        <p:spPr>
          <a:xfrm rot="20621970">
            <a:off x="4032972" y="3242495"/>
            <a:ext cx="18392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Données devices, IOT</a:t>
            </a:r>
          </a:p>
        </p:txBody>
      </p:sp>
      <p:sp>
        <p:nvSpPr>
          <p:cNvPr id="86" name="ZoneTexte 85"/>
          <p:cNvSpPr txBox="1"/>
          <p:nvPr/>
        </p:nvSpPr>
        <p:spPr>
          <a:xfrm rot="21084410">
            <a:off x="4081904" y="3604742"/>
            <a:ext cx="1435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Audio, vidéo</a:t>
            </a:r>
          </a:p>
        </p:txBody>
      </p:sp>
      <p:sp>
        <p:nvSpPr>
          <p:cNvPr id="87" name="ZoneTexte 86"/>
          <p:cNvSpPr txBox="1"/>
          <p:nvPr/>
        </p:nvSpPr>
        <p:spPr>
          <a:xfrm rot="302284">
            <a:off x="4067317" y="3981471"/>
            <a:ext cx="1435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Données Tierces</a:t>
            </a:r>
          </a:p>
        </p:txBody>
      </p:sp>
    </p:spTree>
    <p:extLst>
      <p:ext uri="{BB962C8B-B14F-4D97-AF65-F5344CB8AC3E}">
        <p14:creationId xmlns:p14="http://schemas.microsoft.com/office/powerpoint/2010/main" val="32349542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661" y="2558843"/>
            <a:ext cx="2245682" cy="2896870"/>
          </a:xfrm>
          <a:prstGeom prst="rect">
            <a:avLst/>
          </a:prstGeom>
        </p:spPr>
      </p:pic>
      <p:sp>
        <p:nvSpPr>
          <p:cNvPr id="47" name="Titr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500" dirty="0" err="1">
                <a:latin typeface="+mn-lt"/>
              </a:rPr>
              <a:t>DataLake</a:t>
            </a:r>
            <a:r>
              <a:rPr lang="fr-FR" sz="1500" dirty="0">
                <a:latin typeface="+mn-lt"/>
              </a:rPr>
              <a:t> = socle non visible</a:t>
            </a: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b="1" dirty="0"/>
              <a:t>Message clé : </a:t>
            </a:r>
            <a:br>
              <a:rPr lang="fr-FR" b="1" dirty="0"/>
            </a:br>
            <a:r>
              <a:rPr lang="fr-FR" dirty="0"/>
              <a:t>DataLake sécurisé et pas accessible par les utilisateurs</a:t>
            </a:r>
            <a:endParaRPr lang="fr-FR" b="1" dirty="0"/>
          </a:p>
        </p:txBody>
      </p:sp>
      <p:sp>
        <p:nvSpPr>
          <p:cNvPr id="50" name="Espace réservé du texte 11"/>
          <p:cNvSpPr txBox="1">
            <a:spLocks/>
          </p:cNvSpPr>
          <p:nvPr/>
        </p:nvSpPr>
        <p:spPr>
          <a:xfrm>
            <a:off x="6593482" y="1953938"/>
            <a:ext cx="2455916" cy="3888969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313" indent="-214313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Afficher le DataLake en mettant en exergue le chapeau de la citerne</a:t>
            </a:r>
          </a:p>
          <a:p>
            <a:pPr marL="214313" indent="-214313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Faire apparaître la flèche</a:t>
            </a:r>
          </a:p>
          <a:p>
            <a:pPr marL="214313" indent="-214313" algn="l"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bg1"/>
                </a:solidFill>
              </a:rPr>
              <a:t>Puis faire apparaître le bandeau avec le texte</a:t>
            </a:r>
          </a:p>
        </p:txBody>
      </p:sp>
      <p:grpSp>
        <p:nvGrpSpPr>
          <p:cNvPr id="2" name="Groupe 1"/>
          <p:cNvGrpSpPr/>
          <p:nvPr/>
        </p:nvGrpSpPr>
        <p:grpSpPr>
          <a:xfrm>
            <a:off x="559081" y="1597264"/>
            <a:ext cx="5299520" cy="414060"/>
            <a:chOff x="745442" y="986685"/>
            <a:chExt cx="7066026" cy="552080"/>
          </a:xfrm>
        </p:grpSpPr>
        <p:grpSp>
          <p:nvGrpSpPr>
            <p:cNvPr id="46" name="Groupe 45"/>
            <p:cNvGrpSpPr/>
            <p:nvPr/>
          </p:nvGrpSpPr>
          <p:grpSpPr>
            <a:xfrm>
              <a:off x="745442" y="986685"/>
              <a:ext cx="7066026" cy="552080"/>
              <a:chOff x="2691257" y="529120"/>
              <a:chExt cx="7066026" cy="552080"/>
            </a:xfrm>
          </p:grpSpPr>
          <p:sp>
            <p:nvSpPr>
              <p:cNvPr id="45" name="Pentagone 44"/>
              <p:cNvSpPr/>
              <p:nvPr/>
            </p:nvSpPr>
            <p:spPr>
              <a:xfrm>
                <a:off x="2691257" y="667723"/>
                <a:ext cx="7066026" cy="288000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grpSp>
            <p:nvGrpSpPr>
              <p:cNvPr id="40" name="Groupe 39"/>
              <p:cNvGrpSpPr/>
              <p:nvPr/>
            </p:nvGrpSpPr>
            <p:grpSpPr>
              <a:xfrm>
                <a:off x="5381632" y="529121"/>
                <a:ext cx="551453" cy="549030"/>
                <a:chOff x="5223318" y="529121"/>
                <a:chExt cx="551453" cy="549030"/>
              </a:xfrm>
            </p:grpSpPr>
            <p:sp>
              <p:nvSpPr>
                <p:cNvPr id="6" name="Ellipse 5"/>
                <p:cNvSpPr/>
                <p:nvPr/>
              </p:nvSpPr>
              <p:spPr>
                <a:xfrm>
                  <a:off x="5223318" y="529121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32" name="Image 31"/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66039" y="635432"/>
                  <a:ext cx="327273" cy="327273"/>
                </a:xfrm>
                <a:prstGeom prst="rect">
                  <a:avLst/>
                </a:prstGeom>
              </p:spPr>
            </p:pic>
          </p:grpSp>
          <p:grpSp>
            <p:nvGrpSpPr>
              <p:cNvPr id="39" name="Groupe 38"/>
              <p:cNvGrpSpPr/>
              <p:nvPr/>
            </p:nvGrpSpPr>
            <p:grpSpPr>
              <a:xfrm>
                <a:off x="4264756" y="529120"/>
                <a:ext cx="551453" cy="549030"/>
                <a:chOff x="3830756" y="529120"/>
                <a:chExt cx="551453" cy="549030"/>
              </a:xfrm>
            </p:grpSpPr>
            <p:sp>
              <p:nvSpPr>
                <p:cNvPr id="5" name="Ellipse 4"/>
                <p:cNvSpPr/>
                <p:nvPr/>
              </p:nvSpPr>
              <p:spPr>
                <a:xfrm>
                  <a:off x="3830756" y="529120"/>
                  <a:ext cx="551453" cy="54903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33" name="Image 32"/>
                <p:cNvPicPr>
                  <a:picLocks noChangeAspect="1"/>
                </p:cNvPicPr>
                <p:nvPr/>
              </p:nvPicPr>
              <p:blipFill>
                <a:blip r:embed="rId4" cstate="print">
                  <a:lum bright="70000" contrast="-70000"/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Photocopy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48981" y="626685"/>
                  <a:ext cx="360000" cy="360000"/>
                </a:xfrm>
                <a:prstGeom prst="rect">
                  <a:avLst/>
                </a:prstGeom>
              </p:spPr>
            </p:pic>
          </p:grpSp>
          <p:grpSp>
            <p:nvGrpSpPr>
              <p:cNvPr id="41" name="Groupe 40"/>
              <p:cNvGrpSpPr/>
              <p:nvPr/>
            </p:nvGrpSpPr>
            <p:grpSpPr>
              <a:xfrm>
                <a:off x="6498508" y="529122"/>
                <a:ext cx="551453" cy="549030"/>
                <a:chOff x="6615880" y="529122"/>
                <a:chExt cx="551453" cy="549030"/>
              </a:xfrm>
            </p:grpSpPr>
            <p:sp>
              <p:nvSpPr>
                <p:cNvPr id="7" name="Ellipse 6"/>
                <p:cNvSpPr/>
                <p:nvPr/>
              </p:nvSpPr>
              <p:spPr>
                <a:xfrm>
                  <a:off x="6615880" y="529122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35" name="Image 34"/>
                <p:cNvPicPr>
                  <a:picLocks noChangeAspect="1"/>
                </p:cNvPicPr>
                <p:nvPr/>
              </p:nvPicPr>
              <p:blipFill>
                <a:blip r:embed="rId6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30157" y="608685"/>
                  <a:ext cx="396000" cy="396000"/>
                </a:xfrm>
                <a:prstGeom prst="rect">
                  <a:avLst/>
                </a:prstGeom>
              </p:spPr>
            </p:pic>
          </p:grpSp>
          <p:grpSp>
            <p:nvGrpSpPr>
              <p:cNvPr id="44" name="Groupe 43"/>
              <p:cNvGrpSpPr/>
              <p:nvPr/>
            </p:nvGrpSpPr>
            <p:grpSpPr>
              <a:xfrm>
                <a:off x="8732261" y="529120"/>
                <a:ext cx="551453" cy="549030"/>
                <a:chOff x="9401004" y="529120"/>
                <a:chExt cx="551453" cy="549030"/>
              </a:xfrm>
            </p:grpSpPr>
            <p:sp>
              <p:nvSpPr>
                <p:cNvPr id="9" name="Ellipse 8"/>
                <p:cNvSpPr/>
                <p:nvPr/>
              </p:nvSpPr>
              <p:spPr>
                <a:xfrm>
                  <a:off x="9401004" y="52912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36" name="Image 35"/>
                <p:cNvPicPr>
                  <a:picLocks noChangeAspect="1"/>
                </p:cNvPicPr>
                <p:nvPr/>
              </p:nvPicPr>
              <p:blipFill>
                <a:blip r:embed="rId7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54466" y="667723"/>
                  <a:ext cx="288000" cy="288000"/>
                </a:xfrm>
                <a:prstGeom prst="rect">
                  <a:avLst/>
                </a:prstGeom>
              </p:spPr>
            </p:pic>
          </p:grpSp>
          <p:grpSp>
            <p:nvGrpSpPr>
              <p:cNvPr id="42" name="Groupe 41"/>
              <p:cNvGrpSpPr/>
              <p:nvPr/>
            </p:nvGrpSpPr>
            <p:grpSpPr>
              <a:xfrm>
                <a:off x="7615384" y="532170"/>
                <a:ext cx="551453" cy="549030"/>
                <a:chOff x="8008442" y="532170"/>
                <a:chExt cx="551453" cy="549030"/>
              </a:xfrm>
            </p:grpSpPr>
            <p:sp>
              <p:nvSpPr>
                <p:cNvPr id="8" name="Ellipse 7"/>
                <p:cNvSpPr/>
                <p:nvPr/>
              </p:nvSpPr>
              <p:spPr>
                <a:xfrm>
                  <a:off x="8008442" y="53217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37" name="Image 36"/>
                <p:cNvPicPr>
                  <a:picLocks noChangeAspect="1"/>
                </p:cNvPicPr>
                <p:nvPr/>
              </p:nvPicPr>
              <p:blipFill>
                <a:blip r:embed="rId8" cstate="print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18652" y="624828"/>
                  <a:ext cx="348480" cy="348480"/>
                </a:xfrm>
                <a:prstGeom prst="rect">
                  <a:avLst/>
                </a:prstGeom>
              </p:spPr>
            </p:pic>
          </p:grpSp>
        </p:grpSp>
        <p:sp>
          <p:nvSpPr>
            <p:cNvPr id="29" name="Ellipse 28"/>
            <p:cNvSpPr/>
            <p:nvPr/>
          </p:nvSpPr>
          <p:spPr>
            <a:xfrm>
              <a:off x="1202065" y="986685"/>
              <a:ext cx="551453" cy="5490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/>
            </a:p>
          </p:txBody>
        </p:sp>
        <p:pic>
          <p:nvPicPr>
            <p:cNvPr id="31" name="Image 30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4155" y="1126719"/>
              <a:ext cx="327273" cy="327273"/>
            </a:xfrm>
            <a:prstGeom prst="rect">
              <a:avLst/>
            </a:prstGeom>
          </p:spPr>
        </p:pic>
      </p:grpSp>
      <p:pic>
        <p:nvPicPr>
          <p:cNvPr id="34" name="Image 3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86934" y="5223488"/>
            <a:ext cx="1689112" cy="698341"/>
          </a:xfrm>
          <a:prstGeom prst="rect">
            <a:avLst/>
          </a:prstGeom>
        </p:spPr>
      </p:pic>
      <p:sp>
        <p:nvSpPr>
          <p:cNvPr id="61" name="Rectangle à coins arrondis 60"/>
          <p:cNvSpPr/>
          <p:nvPr/>
        </p:nvSpPr>
        <p:spPr bwMode="auto">
          <a:xfrm>
            <a:off x="985617" y="2160697"/>
            <a:ext cx="4517807" cy="618680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rgbClr val="EF262E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endParaRPr lang="fr-FR" sz="1350"/>
          </a:p>
        </p:txBody>
      </p:sp>
      <p:pic>
        <p:nvPicPr>
          <p:cNvPr id="62" name="Image 61"/>
          <p:cNvPicPr>
            <a:picLocks noChangeAspect="1"/>
          </p:cNvPicPr>
          <p:nvPr/>
        </p:nvPicPr>
        <p:blipFill rotWithShape="1">
          <a:blip r:embed="rId11"/>
          <a:srcRect l="45660" t="22723" r="39701" b="64905"/>
          <a:stretch/>
        </p:blipFill>
        <p:spPr>
          <a:xfrm>
            <a:off x="1383290" y="2229690"/>
            <a:ext cx="485637" cy="485643"/>
          </a:xfrm>
          <a:prstGeom prst="ellipse">
            <a:avLst/>
          </a:prstGeom>
        </p:spPr>
      </p:pic>
      <p:sp>
        <p:nvSpPr>
          <p:cNvPr id="63" name="ZoneTexte 62"/>
          <p:cNvSpPr txBox="1"/>
          <p:nvPr/>
        </p:nvSpPr>
        <p:spPr>
          <a:xfrm>
            <a:off x="2068093" y="2230574"/>
            <a:ext cx="33528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Le DataLake est un espace </a:t>
            </a:r>
            <a:r>
              <a:rPr lang="fr-FR" sz="1800" b="1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sécurisé</a:t>
            </a:r>
            <a:r>
              <a:rPr lang="fr-FR" sz="1800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, </a:t>
            </a:r>
            <a:br>
              <a:rPr lang="fr-FR" sz="1800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</a:br>
            <a:r>
              <a:rPr lang="fr-FR" sz="1800" b="1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non accessible en direct</a:t>
            </a:r>
            <a:r>
              <a:rPr lang="fr-FR" sz="1800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.</a:t>
            </a:r>
          </a:p>
        </p:txBody>
      </p:sp>
      <p:sp>
        <p:nvSpPr>
          <p:cNvPr id="76" name="Arc 75"/>
          <p:cNvSpPr/>
          <p:nvPr/>
        </p:nvSpPr>
        <p:spPr bwMode="auto">
          <a:xfrm rot="8300774">
            <a:off x="2150408" y="1591142"/>
            <a:ext cx="1010697" cy="1955327"/>
          </a:xfrm>
          <a:prstGeom prst="arc">
            <a:avLst>
              <a:gd name="adj1" fmla="val 17372691"/>
              <a:gd name="adj2" fmla="val 739050"/>
            </a:avLst>
          </a:prstGeom>
          <a:noFill/>
          <a:ln w="28575" cap="flat" cmpd="sng" algn="ctr">
            <a:solidFill>
              <a:srgbClr val="EF262E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endParaRPr lang="fr-FR" sz="1350"/>
          </a:p>
        </p:txBody>
      </p:sp>
    </p:spTree>
    <p:extLst>
      <p:ext uri="{BB962C8B-B14F-4D97-AF65-F5344CB8AC3E}">
        <p14:creationId xmlns:p14="http://schemas.microsoft.com/office/powerpoint/2010/main" val="2620530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r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500" dirty="0">
                <a:latin typeface="+mn-lt"/>
              </a:rPr>
              <a:t>Mise à disposition = conformité</a:t>
            </a: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b="1" dirty="0"/>
              <a:t>Message clé : </a:t>
            </a:r>
            <a:r>
              <a:rPr lang="fr-FR" dirty="0"/>
              <a:t>les données mise à disposition à partir du DataLake sont visées par la conformité</a:t>
            </a:r>
            <a:endParaRPr lang="fr-FR" b="1" dirty="0"/>
          </a:p>
        </p:txBody>
      </p:sp>
      <p:sp>
        <p:nvSpPr>
          <p:cNvPr id="49" name="Rectangle 48"/>
          <p:cNvSpPr/>
          <p:nvPr/>
        </p:nvSpPr>
        <p:spPr>
          <a:xfrm>
            <a:off x="6518982" y="1421965"/>
            <a:ext cx="2625019" cy="4578785"/>
          </a:xfrm>
          <a:prstGeom prst="rect">
            <a:avLst/>
          </a:prstGeom>
          <a:solidFill>
            <a:schemeClr val="accent4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grpSp>
        <p:nvGrpSpPr>
          <p:cNvPr id="2" name="Groupe 1"/>
          <p:cNvGrpSpPr/>
          <p:nvPr/>
        </p:nvGrpSpPr>
        <p:grpSpPr>
          <a:xfrm>
            <a:off x="559081" y="1597264"/>
            <a:ext cx="5299520" cy="414060"/>
            <a:chOff x="745442" y="986685"/>
            <a:chExt cx="7066026" cy="552080"/>
          </a:xfrm>
        </p:grpSpPr>
        <p:grpSp>
          <p:nvGrpSpPr>
            <p:cNvPr id="46" name="Groupe 45"/>
            <p:cNvGrpSpPr/>
            <p:nvPr/>
          </p:nvGrpSpPr>
          <p:grpSpPr>
            <a:xfrm>
              <a:off x="745442" y="986685"/>
              <a:ext cx="7066026" cy="552080"/>
              <a:chOff x="2691257" y="529120"/>
              <a:chExt cx="7066026" cy="552080"/>
            </a:xfrm>
          </p:grpSpPr>
          <p:sp>
            <p:nvSpPr>
              <p:cNvPr id="45" name="Pentagone 44"/>
              <p:cNvSpPr/>
              <p:nvPr/>
            </p:nvSpPr>
            <p:spPr>
              <a:xfrm>
                <a:off x="2691257" y="667723"/>
                <a:ext cx="7066026" cy="288000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grpSp>
            <p:nvGrpSpPr>
              <p:cNvPr id="40" name="Groupe 39"/>
              <p:cNvGrpSpPr/>
              <p:nvPr/>
            </p:nvGrpSpPr>
            <p:grpSpPr>
              <a:xfrm>
                <a:off x="5381632" y="529121"/>
                <a:ext cx="551453" cy="549030"/>
                <a:chOff x="5223318" y="529121"/>
                <a:chExt cx="551453" cy="549030"/>
              </a:xfrm>
            </p:grpSpPr>
            <p:sp>
              <p:nvSpPr>
                <p:cNvPr id="6" name="Ellipse 5"/>
                <p:cNvSpPr/>
                <p:nvPr/>
              </p:nvSpPr>
              <p:spPr>
                <a:xfrm>
                  <a:off x="5223318" y="529121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32" name="Image 31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66039" y="635432"/>
                  <a:ext cx="327273" cy="327273"/>
                </a:xfrm>
                <a:prstGeom prst="rect">
                  <a:avLst/>
                </a:prstGeom>
              </p:spPr>
            </p:pic>
          </p:grpSp>
          <p:grpSp>
            <p:nvGrpSpPr>
              <p:cNvPr id="39" name="Groupe 38"/>
              <p:cNvGrpSpPr/>
              <p:nvPr/>
            </p:nvGrpSpPr>
            <p:grpSpPr>
              <a:xfrm>
                <a:off x="4264756" y="529120"/>
                <a:ext cx="551453" cy="549030"/>
                <a:chOff x="3830756" y="529120"/>
                <a:chExt cx="551453" cy="549030"/>
              </a:xfrm>
            </p:grpSpPr>
            <p:sp>
              <p:nvSpPr>
                <p:cNvPr id="5" name="Ellipse 4"/>
                <p:cNvSpPr/>
                <p:nvPr/>
              </p:nvSpPr>
              <p:spPr>
                <a:xfrm>
                  <a:off x="3830756" y="529120"/>
                  <a:ext cx="551453" cy="54903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33" name="Image 32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70000" contrast="-70000"/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48981" y="626685"/>
                  <a:ext cx="360000" cy="360000"/>
                </a:xfrm>
                <a:prstGeom prst="rect">
                  <a:avLst/>
                </a:prstGeom>
              </p:spPr>
            </p:pic>
          </p:grpSp>
          <p:grpSp>
            <p:nvGrpSpPr>
              <p:cNvPr id="41" name="Groupe 40"/>
              <p:cNvGrpSpPr/>
              <p:nvPr/>
            </p:nvGrpSpPr>
            <p:grpSpPr>
              <a:xfrm>
                <a:off x="6498508" y="529122"/>
                <a:ext cx="551453" cy="549030"/>
                <a:chOff x="6615880" y="529122"/>
                <a:chExt cx="551453" cy="549030"/>
              </a:xfrm>
            </p:grpSpPr>
            <p:sp>
              <p:nvSpPr>
                <p:cNvPr id="7" name="Ellipse 6"/>
                <p:cNvSpPr/>
                <p:nvPr/>
              </p:nvSpPr>
              <p:spPr>
                <a:xfrm>
                  <a:off x="6615880" y="529122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35" name="Image 34"/>
                <p:cNvPicPr>
                  <a:picLocks noChangeAspect="1"/>
                </p:cNvPicPr>
                <p:nvPr/>
              </p:nvPicPr>
              <p:blipFill>
                <a:blip r:embed="rId5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30157" y="608685"/>
                  <a:ext cx="396000" cy="396000"/>
                </a:xfrm>
                <a:prstGeom prst="rect">
                  <a:avLst/>
                </a:prstGeom>
              </p:spPr>
            </p:pic>
          </p:grpSp>
          <p:grpSp>
            <p:nvGrpSpPr>
              <p:cNvPr id="44" name="Groupe 43"/>
              <p:cNvGrpSpPr/>
              <p:nvPr/>
            </p:nvGrpSpPr>
            <p:grpSpPr>
              <a:xfrm>
                <a:off x="8732261" y="529120"/>
                <a:ext cx="551453" cy="549030"/>
                <a:chOff x="9401004" y="529120"/>
                <a:chExt cx="551453" cy="549030"/>
              </a:xfrm>
            </p:grpSpPr>
            <p:sp>
              <p:nvSpPr>
                <p:cNvPr id="9" name="Ellipse 8"/>
                <p:cNvSpPr/>
                <p:nvPr/>
              </p:nvSpPr>
              <p:spPr>
                <a:xfrm>
                  <a:off x="9401004" y="52912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36" name="Image 35"/>
                <p:cNvPicPr>
                  <a:picLocks noChangeAspect="1"/>
                </p:cNvPicPr>
                <p:nvPr/>
              </p:nvPicPr>
              <p:blipFill>
                <a:blip r:embed="rId6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54466" y="667723"/>
                  <a:ext cx="288000" cy="288000"/>
                </a:xfrm>
                <a:prstGeom prst="rect">
                  <a:avLst/>
                </a:prstGeom>
              </p:spPr>
            </p:pic>
          </p:grpSp>
          <p:grpSp>
            <p:nvGrpSpPr>
              <p:cNvPr id="42" name="Groupe 41"/>
              <p:cNvGrpSpPr/>
              <p:nvPr/>
            </p:nvGrpSpPr>
            <p:grpSpPr>
              <a:xfrm>
                <a:off x="7615384" y="532170"/>
                <a:ext cx="551453" cy="549030"/>
                <a:chOff x="8008442" y="532170"/>
                <a:chExt cx="551453" cy="549030"/>
              </a:xfrm>
            </p:grpSpPr>
            <p:sp>
              <p:nvSpPr>
                <p:cNvPr id="8" name="Ellipse 7"/>
                <p:cNvSpPr/>
                <p:nvPr/>
              </p:nvSpPr>
              <p:spPr>
                <a:xfrm>
                  <a:off x="8008442" y="53217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37" name="Image 36"/>
                <p:cNvPicPr>
                  <a:picLocks noChangeAspect="1"/>
                </p:cNvPicPr>
                <p:nvPr/>
              </p:nvPicPr>
              <p:blipFill>
                <a:blip r:embed="rId7" cstate="print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18652" y="624828"/>
                  <a:ext cx="348480" cy="348480"/>
                </a:xfrm>
                <a:prstGeom prst="rect">
                  <a:avLst/>
                </a:prstGeom>
              </p:spPr>
            </p:pic>
          </p:grpSp>
        </p:grpSp>
        <p:sp>
          <p:nvSpPr>
            <p:cNvPr id="29" name="Ellipse 28"/>
            <p:cNvSpPr/>
            <p:nvPr/>
          </p:nvSpPr>
          <p:spPr>
            <a:xfrm>
              <a:off x="1202065" y="986685"/>
              <a:ext cx="551453" cy="5490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/>
            </a:p>
          </p:txBody>
        </p:sp>
        <p:pic>
          <p:nvPicPr>
            <p:cNvPr id="31" name="Image 30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4155" y="1126719"/>
              <a:ext cx="327273" cy="327273"/>
            </a:xfrm>
            <a:prstGeom prst="rect">
              <a:avLst/>
            </a:prstGeom>
          </p:spPr>
        </p:pic>
      </p:grpSp>
      <p:pic>
        <p:nvPicPr>
          <p:cNvPr id="34" name="Image 3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86934" y="5223488"/>
            <a:ext cx="1689112" cy="698341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943" y="2184335"/>
            <a:ext cx="2245682" cy="2896870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/>
        </p:nvPicPr>
        <p:blipFill rotWithShape="1">
          <a:blip r:embed="rId11"/>
          <a:srcRect l="45660" t="22723" r="39701" b="64905"/>
          <a:stretch/>
        </p:blipFill>
        <p:spPr>
          <a:xfrm>
            <a:off x="767965" y="2620668"/>
            <a:ext cx="746070" cy="746080"/>
          </a:xfrm>
          <a:prstGeom prst="ellipse">
            <a:avLst/>
          </a:prstGeom>
        </p:spPr>
      </p:pic>
      <p:cxnSp>
        <p:nvCxnSpPr>
          <p:cNvPr id="55" name="Connecteur droit 54"/>
          <p:cNvCxnSpPr/>
          <p:nvPr/>
        </p:nvCxnSpPr>
        <p:spPr bwMode="auto">
          <a:xfrm>
            <a:off x="1827116" y="2850595"/>
            <a:ext cx="0" cy="329318"/>
          </a:xfrm>
          <a:prstGeom prst="line">
            <a:avLst/>
          </a:prstGeom>
          <a:solidFill>
            <a:schemeClr val="accent1"/>
          </a:solidFill>
          <a:ln w="57150" cap="flat" cmpd="sng" algn="ctr">
            <a:solidFill>
              <a:srgbClr val="EF262E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6" name="Arc 55"/>
          <p:cNvSpPr/>
          <p:nvPr/>
        </p:nvSpPr>
        <p:spPr bwMode="auto">
          <a:xfrm rot="17249539">
            <a:off x="2045725" y="2564961"/>
            <a:ext cx="1140149" cy="1897489"/>
          </a:xfrm>
          <a:prstGeom prst="arc">
            <a:avLst>
              <a:gd name="adj1" fmla="val 17372691"/>
              <a:gd name="adj2" fmla="val 0"/>
            </a:avLst>
          </a:prstGeom>
          <a:noFill/>
          <a:ln w="28575" cap="flat" cmpd="sng" algn="ctr">
            <a:solidFill>
              <a:srgbClr val="EF262E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endParaRPr lang="fr-FR" sz="1350"/>
          </a:p>
        </p:txBody>
      </p:sp>
      <p:sp>
        <p:nvSpPr>
          <p:cNvPr id="57" name="ZoneTexte 56"/>
          <p:cNvSpPr txBox="1"/>
          <p:nvPr/>
        </p:nvSpPr>
        <p:spPr>
          <a:xfrm>
            <a:off x="2833896" y="2620668"/>
            <a:ext cx="32632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Les </a:t>
            </a:r>
            <a:r>
              <a:rPr lang="fr-FR" sz="1800" b="1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données</a:t>
            </a:r>
            <a:r>
              <a:rPr lang="fr-FR" sz="1800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 recopiées du DataLake pour mise à disposition sur le DataLab</a:t>
            </a:r>
            <a:br>
              <a:rPr lang="fr-FR" sz="1800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</a:br>
            <a:r>
              <a:rPr lang="fr-FR" sz="1800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sont </a:t>
            </a:r>
            <a:r>
              <a:rPr lang="fr-FR" sz="1800" b="1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mises en conformité </a:t>
            </a:r>
            <a:r>
              <a:rPr lang="fr-FR" sz="1800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et </a:t>
            </a:r>
            <a:r>
              <a:rPr lang="fr-FR" sz="1800" b="1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désensibilisées.</a:t>
            </a:r>
            <a:endParaRPr lang="fr-FR" sz="1800" dirty="0">
              <a:solidFill>
                <a:schemeClr val="accent4">
                  <a:lumMod val="65000"/>
                  <a:lumOff val="35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566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r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z="1500" dirty="0">
                <a:latin typeface="+mn-lt"/>
              </a:rPr>
              <a:t>DataLab – La zone accessible</a:t>
            </a:r>
            <a:endParaRPr lang="fr-FR" sz="1500" dirty="0">
              <a:latin typeface="+mn-lt"/>
            </a:endParaRP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b="1" dirty="0"/>
              <a:t>Message clé : </a:t>
            </a:r>
            <a:r>
              <a:rPr lang="fr-FR" dirty="0"/>
              <a:t>des espaces existent pour offrir l’accès aux données</a:t>
            </a:r>
            <a:endParaRPr lang="fr-FR" b="1" dirty="0"/>
          </a:p>
        </p:txBody>
      </p:sp>
      <p:sp>
        <p:nvSpPr>
          <p:cNvPr id="49" name="Rectangle 48"/>
          <p:cNvSpPr/>
          <p:nvPr/>
        </p:nvSpPr>
        <p:spPr>
          <a:xfrm>
            <a:off x="6518982" y="1421965"/>
            <a:ext cx="2625019" cy="4578785"/>
          </a:xfrm>
          <a:prstGeom prst="rect">
            <a:avLst/>
          </a:prstGeom>
          <a:solidFill>
            <a:schemeClr val="accent4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/>
          </a:p>
        </p:txBody>
      </p:sp>
      <p:grpSp>
        <p:nvGrpSpPr>
          <p:cNvPr id="2" name="Groupe 1"/>
          <p:cNvGrpSpPr/>
          <p:nvPr/>
        </p:nvGrpSpPr>
        <p:grpSpPr>
          <a:xfrm>
            <a:off x="559081" y="1597264"/>
            <a:ext cx="5299520" cy="414060"/>
            <a:chOff x="745442" y="986685"/>
            <a:chExt cx="7066026" cy="552080"/>
          </a:xfrm>
        </p:grpSpPr>
        <p:grpSp>
          <p:nvGrpSpPr>
            <p:cNvPr id="46" name="Groupe 45"/>
            <p:cNvGrpSpPr/>
            <p:nvPr/>
          </p:nvGrpSpPr>
          <p:grpSpPr>
            <a:xfrm>
              <a:off x="745442" y="986685"/>
              <a:ext cx="7066026" cy="552080"/>
              <a:chOff x="2691257" y="529120"/>
              <a:chExt cx="7066026" cy="552080"/>
            </a:xfrm>
          </p:grpSpPr>
          <p:sp>
            <p:nvSpPr>
              <p:cNvPr id="45" name="Pentagone 44"/>
              <p:cNvSpPr/>
              <p:nvPr/>
            </p:nvSpPr>
            <p:spPr>
              <a:xfrm>
                <a:off x="2691257" y="667723"/>
                <a:ext cx="7066026" cy="288000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grpSp>
            <p:nvGrpSpPr>
              <p:cNvPr id="40" name="Groupe 39"/>
              <p:cNvGrpSpPr/>
              <p:nvPr/>
            </p:nvGrpSpPr>
            <p:grpSpPr>
              <a:xfrm>
                <a:off x="5381632" y="529121"/>
                <a:ext cx="551453" cy="549030"/>
                <a:chOff x="5223318" y="529121"/>
                <a:chExt cx="551453" cy="549030"/>
              </a:xfrm>
            </p:grpSpPr>
            <p:sp>
              <p:nvSpPr>
                <p:cNvPr id="6" name="Ellipse 5"/>
                <p:cNvSpPr/>
                <p:nvPr/>
              </p:nvSpPr>
              <p:spPr>
                <a:xfrm>
                  <a:off x="5223318" y="529121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32" name="Image 31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66039" y="635432"/>
                  <a:ext cx="327273" cy="327273"/>
                </a:xfrm>
                <a:prstGeom prst="rect">
                  <a:avLst/>
                </a:prstGeom>
              </p:spPr>
            </p:pic>
          </p:grpSp>
          <p:grpSp>
            <p:nvGrpSpPr>
              <p:cNvPr id="39" name="Groupe 38"/>
              <p:cNvGrpSpPr/>
              <p:nvPr/>
            </p:nvGrpSpPr>
            <p:grpSpPr>
              <a:xfrm>
                <a:off x="4264756" y="529120"/>
                <a:ext cx="551453" cy="549030"/>
                <a:chOff x="3830756" y="529120"/>
                <a:chExt cx="551453" cy="549030"/>
              </a:xfrm>
            </p:grpSpPr>
            <p:sp>
              <p:nvSpPr>
                <p:cNvPr id="5" name="Ellipse 4"/>
                <p:cNvSpPr/>
                <p:nvPr/>
              </p:nvSpPr>
              <p:spPr>
                <a:xfrm>
                  <a:off x="3830756" y="529120"/>
                  <a:ext cx="551453" cy="54903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33" name="Image 32"/>
                <p:cNvPicPr>
                  <a:picLocks noChangeAspect="1"/>
                </p:cNvPicPr>
                <p:nvPr/>
              </p:nvPicPr>
              <p:blipFill>
                <a:blip r:embed="rId3" cstate="print">
                  <a:lum bright="70000" contrast="-70000"/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48981" y="626685"/>
                  <a:ext cx="360000" cy="360000"/>
                </a:xfrm>
                <a:prstGeom prst="rect">
                  <a:avLst/>
                </a:prstGeom>
              </p:spPr>
            </p:pic>
          </p:grpSp>
          <p:grpSp>
            <p:nvGrpSpPr>
              <p:cNvPr id="41" name="Groupe 40"/>
              <p:cNvGrpSpPr/>
              <p:nvPr/>
            </p:nvGrpSpPr>
            <p:grpSpPr>
              <a:xfrm>
                <a:off x="6498508" y="529122"/>
                <a:ext cx="551453" cy="549030"/>
                <a:chOff x="6615880" y="529122"/>
                <a:chExt cx="551453" cy="549030"/>
              </a:xfrm>
            </p:grpSpPr>
            <p:sp>
              <p:nvSpPr>
                <p:cNvPr id="7" name="Ellipse 6"/>
                <p:cNvSpPr/>
                <p:nvPr/>
              </p:nvSpPr>
              <p:spPr>
                <a:xfrm>
                  <a:off x="6615880" y="529122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35" name="Image 34"/>
                <p:cNvPicPr>
                  <a:picLocks noChangeAspect="1"/>
                </p:cNvPicPr>
                <p:nvPr/>
              </p:nvPicPr>
              <p:blipFill>
                <a:blip r:embed="rId5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30157" y="608685"/>
                  <a:ext cx="396000" cy="396000"/>
                </a:xfrm>
                <a:prstGeom prst="rect">
                  <a:avLst/>
                </a:prstGeom>
              </p:spPr>
            </p:pic>
          </p:grpSp>
          <p:grpSp>
            <p:nvGrpSpPr>
              <p:cNvPr id="44" name="Groupe 43"/>
              <p:cNvGrpSpPr/>
              <p:nvPr/>
            </p:nvGrpSpPr>
            <p:grpSpPr>
              <a:xfrm>
                <a:off x="8732261" y="529120"/>
                <a:ext cx="551453" cy="549030"/>
                <a:chOff x="9401004" y="529120"/>
                <a:chExt cx="551453" cy="549030"/>
              </a:xfrm>
            </p:grpSpPr>
            <p:sp>
              <p:nvSpPr>
                <p:cNvPr id="9" name="Ellipse 8"/>
                <p:cNvSpPr/>
                <p:nvPr/>
              </p:nvSpPr>
              <p:spPr>
                <a:xfrm>
                  <a:off x="9401004" y="52912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36" name="Image 35"/>
                <p:cNvPicPr>
                  <a:picLocks noChangeAspect="1"/>
                </p:cNvPicPr>
                <p:nvPr/>
              </p:nvPicPr>
              <p:blipFill>
                <a:blip r:embed="rId6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54466" y="667723"/>
                  <a:ext cx="288000" cy="288000"/>
                </a:xfrm>
                <a:prstGeom prst="rect">
                  <a:avLst/>
                </a:prstGeom>
              </p:spPr>
            </p:pic>
          </p:grpSp>
          <p:grpSp>
            <p:nvGrpSpPr>
              <p:cNvPr id="42" name="Groupe 41"/>
              <p:cNvGrpSpPr/>
              <p:nvPr/>
            </p:nvGrpSpPr>
            <p:grpSpPr>
              <a:xfrm>
                <a:off x="7615384" y="532170"/>
                <a:ext cx="551453" cy="549030"/>
                <a:chOff x="8008442" y="532170"/>
                <a:chExt cx="551453" cy="549030"/>
              </a:xfrm>
            </p:grpSpPr>
            <p:sp>
              <p:nvSpPr>
                <p:cNvPr id="8" name="Ellipse 7"/>
                <p:cNvSpPr/>
                <p:nvPr/>
              </p:nvSpPr>
              <p:spPr>
                <a:xfrm>
                  <a:off x="8008442" y="53217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37" name="Image 36"/>
                <p:cNvPicPr>
                  <a:picLocks noChangeAspect="1"/>
                </p:cNvPicPr>
                <p:nvPr/>
              </p:nvPicPr>
              <p:blipFill>
                <a:blip r:embed="rId7" cstate="print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18652" y="624828"/>
                  <a:ext cx="348480" cy="348480"/>
                </a:xfrm>
                <a:prstGeom prst="rect">
                  <a:avLst/>
                </a:prstGeom>
              </p:spPr>
            </p:pic>
          </p:grpSp>
        </p:grpSp>
        <p:sp>
          <p:nvSpPr>
            <p:cNvPr id="29" name="Ellipse 28"/>
            <p:cNvSpPr/>
            <p:nvPr/>
          </p:nvSpPr>
          <p:spPr>
            <a:xfrm>
              <a:off x="1202065" y="986685"/>
              <a:ext cx="551453" cy="5490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/>
            </a:p>
          </p:txBody>
        </p:sp>
        <p:pic>
          <p:nvPicPr>
            <p:cNvPr id="31" name="Image 30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4155" y="1126719"/>
              <a:ext cx="327273" cy="327273"/>
            </a:xfrm>
            <a:prstGeom prst="rect">
              <a:avLst/>
            </a:prstGeom>
          </p:spPr>
        </p:pic>
      </p:grpSp>
      <p:pic>
        <p:nvPicPr>
          <p:cNvPr id="34" name="Image 3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86934" y="5223488"/>
            <a:ext cx="1689112" cy="698341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06132" y="2905207"/>
            <a:ext cx="4616775" cy="2884745"/>
          </a:xfrm>
          <a:prstGeom prst="rect">
            <a:avLst/>
          </a:prstGeom>
        </p:spPr>
      </p:pic>
      <p:sp>
        <p:nvSpPr>
          <p:cNvPr id="61" name="ZoneTexte 60"/>
          <p:cNvSpPr txBox="1"/>
          <p:nvPr/>
        </p:nvSpPr>
        <p:spPr>
          <a:xfrm>
            <a:off x="3775075" y="5469835"/>
            <a:ext cx="160966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500" b="1" dirty="0">
                <a:solidFill>
                  <a:schemeClr val="accent1"/>
                </a:solidFill>
                <a:latin typeface="Calibri" panose="020F0502020204030204" pitchFamily="34" charset="0"/>
              </a:rPr>
              <a:t>Espace d’accès aux données</a:t>
            </a:r>
          </a:p>
        </p:txBody>
      </p:sp>
      <p:sp>
        <p:nvSpPr>
          <p:cNvPr id="62" name="Rectangle à coins arrondis 61"/>
          <p:cNvSpPr/>
          <p:nvPr/>
        </p:nvSpPr>
        <p:spPr bwMode="auto">
          <a:xfrm>
            <a:off x="315686" y="2176082"/>
            <a:ext cx="5671457" cy="594066"/>
          </a:xfrm>
          <a:prstGeom prst="roundRect">
            <a:avLst/>
          </a:prstGeom>
          <a:solidFill>
            <a:schemeClr val="bg1"/>
          </a:solidFill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lvl="0" algn="ctr"/>
            <a:r>
              <a:rPr lang="fr-FR" sz="1800" dirty="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</a:rPr>
              <a:t>Un </a:t>
            </a:r>
            <a:r>
              <a:rPr lang="fr-FR" sz="1800" b="1" dirty="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</a:rPr>
              <a:t>sous-ensemble des données </a:t>
            </a:r>
            <a:r>
              <a:rPr lang="fr-FR" sz="1800" dirty="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</a:rPr>
              <a:t>du DataLake peut m’être </a:t>
            </a:r>
            <a:br>
              <a:rPr lang="fr-FR" sz="1800" dirty="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</a:rPr>
            </a:br>
            <a:r>
              <a:rPr lang="fr-FR" sz="1800" dirty="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</a:rPr>
              <a:t>mis à disposition sur des </a:t>
            </a:r>
            <a:r>
              <a:rPr lang="fr-FR" sz="1500" b="1" dirty="0">
                <a:solidFill>
                  <a:schemeClr val="accent1"/>
                </a:solidFill>
                <a:latin typeface="Calibri" panose="020F0502020204030204" pitchFamily="34" charset="0"/>
              </a:rPr>
              <a:t>espaces</a:t>
            </a:r>
            <a:r>
              <a:rPr lang="fr-FR" sz="1800" dirty="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</a:rPr>
              <a:t> accessibles et sécurisés</a:t>
            </a:r>
          </a:p>
        </p:txBody>
      </p:sp>
      <p:sp>
        <p:nvSpPr>
          <p:cNvPr id="63" name="Arc 62"/>
          <p:cNvSpPr/>
          <p:nvPr/>
        </p:nvSpPr>
        <p:spPr bwMode="auto">
          <a:xfrm rot="1446137">
            <a:off x="4296931" y="2778188"/>
            <a:ext cx="737672" cy="923334"/>
          </a:xfrm>
          <a:prstGeom prst="arc">
            <a:avLst>
              <a:gd name="adj1" fmla="val 16731593"/>
              <a:gd name="adj2" fmla="val 0"/>
            </a:avLst>
          </a:prstGeom>
          <a:noFill/>
          <a:ln w="28575" cap="flat" cmpd="sng" algn="ctr">
            <a:solidFill>
              <a:schemeClr val="accent4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endParaRPr lang="fr-FR" sz="1350"/>
          </a:p>
        </p:txBody>
      </p:sp>
    </p:spTree>
    <p:extLst>
      <p:ext uri="{BB962C8B-B14F-4D97-AF65-F5344CB8AC3E}">
        <p14:creationId xmlns:p14="http://schemas.microsoft.com/office/powerpoint/2010/main" val="2092484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r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500" b="1" dirty="0">
                <a:latin typeface="+mn-lt"/>
              </a:rPr>
              <a:t>Ecran n°13</a:t>
            </a:r>
            <a:br>
              <a:rPr lang="fr-FR" sz="1500" dirty="0">
                <a:latin typeface="+mn-lt"/>
              </a:rPr>
            </a:br>
            <a:r>
              <a:rPr lang="fr-FR" sz="1500" dirty="0">
                <a:latin typeface="+mn-lt"/>
              </a:rPr>
              <a:t>Possibilités du DataLab</a:t>
            </a: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b="1" dirty="0"/>
              <a:t>Message clé :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518982" y="1421965"/>
            <a:ext cx="2625019" cy="4578785"/>
          </a:xfrm>
          <a:prstGeom prst="rect">
            <a:avLst/>
          </a:prstGeom>
          <a:solidFill>
            <a:schemeClr val="accent4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800" dirty="0"/>
          </a:p>
        </p:txBody>
      </p:sp>
      <p:sp>
        <p:nvSpPr>
          <p:cNvPr id="50" name="Espace réservé du texte 11"/>
          <p:cNvSpPr txBox="1">
            <a:spLocks/>
          </p:cNvSpPr>
          <p:nvPr/>
        </p:nvSpPr>
        <p:spPr>
          <a:xfrm>
            <a:off x="6593482" y="1953938"/>
            <a:ext cx="2455916" cy="3888969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313" indent="-214313" algn="l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6553404" y="1460730"/>
            <a:ext cx="24959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  <a:latin typeface="Calibri" panose="020F0502020204030204" pitchFamily="34" charset="0"/>
              </a:rPr>
              <a:t>Notes pour la mise en œuvre (explication animation, images, effets…) :</a:t>
            </a:r>
          </a:p>
        </p:txBody>
      </p:sp>
      <p:grpSp>
        <p:nvGrpSpPr>
          <p:cNvPr id="105" name="Groupe 104"/>
          <p:cNvGrpSpPr/>
          <p:nvPr/>
        </p:nvGrpSpPr>
        <p:grpSpPr>
          <a:xfrm>
            <a:off x="559081" y="1597264"/>
            <a:ext cx="5299520" cy="414060"/>
            <a:chOff x="2691257" y="529120"/>
            <a:chExt cx="7066026" cy="552080"/>
          </a:xfrm>
        </p:grpSpPr>
        <p:sp>
          <p:nvSpPr>
            <p:cNvPr id="106" name="Pentagone 105"/>
            <p:cNvSpPr/>
            <p:nvPr/>
          </p:nvSpPr>
          <p:spPr>
            <a:xfrm>
              <a:off x="2691257" y="667723"/>
              <a:ext cx="7066026" cy="288000"/>
            </a:xfrm>
            <a:prstGeom prst="homePlat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 dirty="0"/>
            </a:p>
          </p:txBody>
        </p:sp>
        <p:sp>
          <p:nvSpPr>
            <p:cNvPr id="123" name="Ellipse 122"/>
            <p:cNvSpPr/>
            <p:nvPr/>
          </p:nvSpPr>
          <p:spPr>
            <a:xfrm>
              <a:off x="5381632" y="529121"/>
              <a:ext cx="551453" cy="5490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 dirty="0"/>
            </a:p>
          </p:txBody>
        </p:sp>
        <p:sp>
          <p:nvSpPr>
            <p:cNvPr id="121" name="Ellipse 120"/>
            <p:cNvSpPr/>
            <p:nvPr/>
          </p:nvSpPr>
          <p:spPr>
            <a:xfrm>
              <a:off x="4264756" y="529120"/>
              <a:ext cx="551453" cy="549030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 dirty="0"/>
            </a:p>
          </p:txBody>
        </p:sp>
        <p:sp>
          <p:nvSpPr>
            <p:cNvPr id="119" name="Ellipse 118"/>
            <p:cNvSpPr/>
            <p:nvPr/>
          </p:nvSpPr>
          <p:spPr>
            <a:xfrm>
              <a:off x="3147880" y="529120"/>
              <a:ext cx="551453" cy="5490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 dirty="0"/>
            </a:p>
          </p:txBody>
        </p:sp>
        <p:sp>
          <p:nvSpPr>
            <p:cNvPr id="117" name="Ellipse 116"/>
            <p:cNvSpPr/>
            <p:nvPr/>
          </p:nvSpPr>
          <p:spPr>
            <a:xfrm>
              <a:off x="6498508" y="529122"/>
              <a:ext cx="551453" cy="5490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 dirty="0"/>
            </a:p>
          </p:txBody>
        </p:sp>
        <p:grpSp>
          <p:nvGrpSpPr>
            <p:cNvPr id="111" name="Groupe 110"/>
            <p:cNvGrpSpPr/>
            <p:nvPr/>
          </p:nvGrpSpPr>
          <p:grpSpPr>
            <a:xfrm>
              <a:off x="8732261" y="529120"/>
              <a:ext cx="551453" cy="549030"/>
              <a:chOff x="9401004" y="529120"/>
              <a:chExt cx="551453" cy="549030"/>
            </a:xfrm>
          </p:grpSpPr>
          <p:sp>
            <p:nvSpPr>
              <p:cNvPr id="115" name="Ellipse 114"/>
              <p:cNvSpPr/>
              <p:nvPr/>
            </p:nvSpPr>
            <p:spPr>
              <a:xfrm>
                <a:off x="9401004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 dirty="0"/>
              </a:p>
            </p:txBody>
          </p:sp>
          <p:pic>
            <p:nvPicPr>
              <p:cNvPr id="116" name="Image 115"/>
              <p:cNvPicPr>
                <a:picLocks noChangeAspect="1"/>
              </p:cNvPicPr>
              <p:nvPr/>
            </p:nvPicPr>
            <p:blipFill>
              <a:blip r:embed="rId2" cstate="print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554466" y="667723"/>
                <a:ext cx="288000" cy="288000"/>
              </a:xfrm>
              <a:prstGeom prst="rect">
                <a:avLst/>
              </a:prstGeom>
            </p:spPr>
          </p:pic>
        </p:grpSp>
        <p:sp>
          <p:nvSpPr>
            <p:cNvPr id="113" name="Ellipse 112"/>
            <p:cNvSpPr/>
            <p:nvPr/>
          </p:nvSpPr>
          <p:spPr>
            <a:xfrm>
              <a:off x="7615384" y="532170"/>
              <a:ext cx="551453" cy="5490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 dirty="0"/>
            </a:p>
          </p:txBody>
        </p:sp>
      </p:grpSp>
      <p:pic>
        <p:nvPicPr>
          <p:cNvPr id="27" name="Image 26"/>
          <p:cNvPicPr>
            <a:picLocks noChangeAspect="1"/>
          </p:cNvPicPr>
          <p:nvPr/>
        </p:nvPicPr>
        <p:blipFill>
          <a:blip r:embed="rId3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987" y="1675400"/>
            <a:ext cx="243000" cy="243000"/>
          </a:xfrm>
          <a:prstGeom prst="rect">
            <a:avLst/>
          </a:prstGeom>
        </p:spPr>
      </p:pic>
      <p:pic>
        <p:nvPicPr>
          <p:cNvPr id="28" name="Image 27"/>
          <p:cNvPicPr>
            <a:picLocks noChangeAspect="1"/>
          </p:cNvPicPr>
          <p:nvPr/>
        </p:nvPicPr>
        <p:blipFill>
          <a:blip r:embed="rId4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404" y="1675400"/>
            <a:ext cx="243000" cy="243000"/>
          </a:xfrm>
          <a:prstGeom prst="rect">
            <a:avLst/>
          </a:prstGeom>
        </p:spPr>
      </p:pic>
      <p:pic>
        <p:nvPicPr>
          <p:cNvPr id="29" name="Image 28"/>
          <p:cNvPicPr>
            <a:picLocks noChangeAspect="1"/>
          </p:cNvPicPr>
          <p:nvPr/>
        </p:nvPicPr>
        <p:blipFill>
          <a:blip r:embed="rId5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618" y="1685636"/>
            <a:ext cx="243000" cy="243000"/>
          </a:xfrm>
          <a:prstGeom prst="rect">
            <a:avLst/>
          </a:prstGeom>
        </p:spPr>
      </p:pic>
      <p:pic>
        <p:nvPicPr>
          <p:cNvPr id="30" name="Image 29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Photocopy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077" y="1684669"/>
            <a:ext cx="220909" cy="220909"/>
          </a:xfrm>
          <a:prstGeom prst="rect">
            <a:avLst/>
          </a:prstGeom>
        </p:spPr>
      </p:pic>
      <p:pic>
        <p:nvPicPr>
          <p:cNvPr id="32" name="Image 31"/>
          <p:cNvPicPr>
            <a:picLocks noChangeAspect="1"/>
          </p:cNvPicPr>
          <p:nvPr/>
        </p:nvPicPr>
        <p:blipFill>
          <a:blip r:embed="rId8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214" y="1684896"/>
            <a:ext cx="243000" cy="243000"/>
          </a:xfrm>
          <a:prstGeom prst="rect">
            <a:avLst/>
          </a:prstGeom>
        </p:spPr>
      </p:pic>
      <p:pic>
        <p:nvPicPr>
          <p:cNvPr id="35" name="Image 3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92884" y="5223488"/>
            <a:ext cx="1691986" cy="701715"/>
          </a:xfrm>
          <a:prstGeom prst="rect">
            <a:avLst/>
          </a:prstGeom>
        </p:spPr>
      </p:pic>
      <p:pic>
        <p:nvPicPr>
          <p:cNvPr id="26" name="Image 25"/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20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l="51977"/>
          <a:stretch/>
        </p:blipFill>
        <p:spPr>
          <a:xfrm>
            <a:off x="8439" y="2339575"/>
            <a:ext cx="1101286" cy="2399717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1740775" y="2384545"/>
            <a:ext cx="4119641" cy="981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Noé me présente tout d’abord les services offerts uniquement sur les espaces DataLab  :</a:t>
            </a:r>
          </a:p>
        </p:txBody>
      </p:sp>
      <p:sp>
        <p:nvSpPr>
          <p:cNvPr id="3" name="Rectangle à coins arrondis 2"/>
          <p:cNvSpPr/>
          <p:nvPr/>
        </p:nvSpPr>
        <p:spPr>
          <a:xfrm>
            <a:off x="1228214" y="2985123"/>
            <a:ext cx="5626932" cy="530947"/>
          </a:xfrm>
          <a:prstGeom prst="roundRect">
            <a:avLst>
              <a:gd name="adj" fmla="val 50000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fr-FR" sz="1800" dirty="0">
                <a:solidFill>
                  <a:schemeClr val="bg1"/>
                </a:solidFill>
              </a:rPr>
              <a:t>Les données y sont disponibles en </a:t>
            </a:r>
            <a:r>
              <a:rPr lang="fr-FR" sz="1800" b="1" dirty="0">
                <a:solidFill>
                  <a:schemeClr val="bg1"/>
                </a:solidFill>
              </a:rPr>
              <a:t>Lecture / Ecriture / Exécution</a:t>
            </a:r>
          </a:p>
        </p:txBody>
      </p:sp>
      <p:sp>
        <p:nvSpPr>
          <p:cNvPr id="63" name="Rectangle à coins arrondis 62"/>
          <p:cNvSpPr/>
          <p:nvPr/>
        </p:nvSpPr>
        <p:spPr>
          <a:xfrm>
            <a:off x="1228214" y="3928182"/>
            <a:ext cx="5626932" cy="1102268"/>
          </a:xfrm>
          <a:prstGeom prst="roundRect">
            <a:avLst>
              <a:gd name="adj" fmla="val 50000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fr-FR" sz="1600" dirty="0">
                <a:solidFill>
                  <a:schemeClr val="bg1"/>
                </a:solidFill>
              </a:rPr>
              <a:t>Les données peuvent être </a:t>
            </a:r>
            <a:r>
              <a:rPr lang="fr-FR" sz="1600" b="1" dirty="0">
                <a:solidFill>
                  <a:schemeClr val="bg1"/>
                </a:solidFill>
              </a:rPr>
              <a:t>recopiées de DataSpaces </a:t>
            </a:r>
            <a:r>
              <a:rPr lang="fr-FR" sz="1600" dirty="0">
                <a:solidFill>
                  <a:schemeClr val="bg1"/>
                </a:solidFill>
              </a:rPr>
              <a:t>existants ou </a:t>
            </a:r>
            <a:br>
              <a:rPr lang="fr-FR" sz="1600" dirty="0">
                <a:solidFill>
                  <a:schemeClr val="bg1"/>
                </a:solidFill>
              </a:rPr>
            </a:br>
            <a:r>
              <a:rPr lang="fr-FR" sz="1600" dirty="0">
                <a:solidFill>
                  <a:schemeClr val="bg1"/>
                </a:solidFill>
              </a:rPr>
              <a:t>chargées à partir de </a:t>
            </a:r>
            <a:r>
              <a:rPr lang="fr-FR" sz="1600" b="1" dirty="0">
                <a:solidFill>
                  <a:schemeClr val="bg1"/>
                </a:solidFill>
              </a:rPr>
              <a:t>sources de données </a:t>
            </a:r>
            <a:r>
              <a:rPr lang="fr-FR" sz="1800" b="1" dirty="0">
                <a:solidFill>
                  <a:schemeClr val="bg1"/>
                </a:solidFill>
              </a:rPr>
              <a:t>externes</a:t>
            </a:r>
          </a:p>
        </p:txBody>
      </p:sp>
    </p:spTree>
    <p:extLst>
      <p:ext uri="{BB962C8B-B14F-4D97-AF65-F5344CB8AC3E}">
        <p14:creationId xmlns:p14="http://schemas.microsoft.com/office/powerpoint/2010/main" val="22389765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DataMart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datamart</a:t>
            </a:r>
            <a:r>
              <a:rPr lang="fr-FR" dirty="0"/>
              <a:t> est un ensemble de données ciblées, organisées, regroupées et agrégées pour répondre à un besoin spécifique à un métier ou un domaine donné</a:t>
            </a:r>
          </a:p>
          <a:p>
            <a:pPr lvl="1"/>
            <a:r>
              <a:rPr lang="fr-FR" dirty="0"/>
              <a:t>Il est donc destiné à être interrogé sur un panel de données restreint à son domaine fonctionnel, selon des paramètres qui auront été définis à l’avance lors de sa conception</a:t>
            </a:r>
          </a:p>
        </p:txBody>
      </p:sp>
    </p:spTree>
    <p:extLst>
      <p:ext uri="{BB962C8B-B14F-4D97-AF65-F5344CB8AC3E}">
        <p14:creationId xmlns:p14="http://schemas.microsoft.com/office/powerpoint/2010/main" val="4095565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440C67D-0B5F-FFE4-5855-86B40ED64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D3B5D2-917B-4C50-005E-19103124D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Définitions des unités</a:t>
            </a:r>
          </a:p>
          <a:p>
            <a:r>
              <a:rPr lang="fr-FR" dirty="0"/>
              <a:t>ACID</a:t>
            </a:r>
          </a:p>
          <a:p>
            <a:r>
              <a:rPr lang="fr-FR" dirty="0"/>
              <a:t>3C</a:t>
            </a:r>
          </a:p>
          <a:p>
            <a:r>
              <a:rPr lang="fr-FR" dirty="0" err="1"/>
              <a:t>Struct</a:t>
            </a:r>
            <a:r>
              <a:rPr lang="fr-FR" dirty="0"/>
              <a:t> Non </a:t>
            </a:r>
            <a:r>
              <a:rPr lang="fr-FR" dirty="0" err="1"/>
              <a:t>Struct</a:t>
            </a:r>
            <a:r>
              <a:rPr lang="fr-FR" dirty="0"/>
              <a:t> Semi </a:t>
            </a:r>
            <a:r>
              <a:rPr lang="fr-FR" dirty="0" err="1"/>
              <a:t>Struct</a:t>
            </a:r>
            <a:endParaRPr lang="fr-FR" dirty="0"/>
          </a:p>
          <a:p>
            <a:r>
              <a:rPr lang="fr-FR" dirty="0" err="1"/>
              <a:t>FileSystem</a:t>
            </a:r>
            <a:r>
              <a:rPr lang="fr-FR" dirty="0"/>
              <a:t> </a:t>
            </a:r>
            <a:r>
              <a:rPr lang="fr-FR" dirty="0" err="1"/>
              <a:t>ObjectStorage</a:t>
            </a:r>
            <a:endParaRPr lang="fr-FR" dirty="0"/>
          </a:p>
          <a:p>
            <a:r>
              <a:rPr lang="fr-FR" dirty="0"/>
              <a:t>Reparti</a:t>
            </a:r>
          </a:p>
          <a:p>
            <a:r>
              <a:rPr lang="fr-FR" dirty="0"/>
              <a:t>Agent</a:t>
            </a:r>
          </a:p>
          <a:p>
            <a:r>
              <a:rPr lang="fr-FR" dirty="0"/>
              <a:t>Old </a:t>
            </a:r>
            <a:r>
              <a:rPr lang="fr-FR" dirty="0" err="1"/>
              <a:t>systems</a:t>
            </a:r>
            <a:r>
              <a:rPr lang="fr-FR" dirty="0"/>
              <a:t> vs (and </a:t>
            </a:r>
            <a:r>
              <a:rPr lang="fr-FR" dirty="0" err="1"/>
              <a:t>cooperate</a:t>
            </a:r>
            <a:r>
              <a:rPr lang="fr-FR"/>
              <a:t>) </a:t>
            </a:r>
            <a:r>
              <a:rPr lang="fr-FR" dirty="0"/>
              <a:t>New </a:t>
            </a:r>
            <a:r>
              <a:rPr lang="fr-FR" dirty="0" err="1"/>
              <a:t>systems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9077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DataWarehouse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Définition de Kimball</a:t>
            </a:r>
          </a:p>
          <a:p>
            <a:r>
              <a:rPr lang="fr-FR" dirty="0"/>
              <a:t>L’ensemble des </a:t>
            </a:r>
            <a:r>
              <a:rPr lang="fr-FR" dirty="0" err="1"/>
              <a:t>DataMarts</a:t>
            </a:r>
            <a:r>
              <a:rPr lang="fr-FR" dirty="0"/>
              <a:t> de l’entreprise constitue le </a:t>
            </a:r>
            <a:r>
              <a:rPr lang="fr-FR" dirty="0" err="1"/>
              <a:t>DataWarehouse</a:t>
            </a:r>
            <a:r>
              <a:rPr lang="fr-FR" dirty="0"/>
              <a:t>.</a:t>
            </a:r>
          </a:p>
          <a:p>
            <a:r>
              <a:rPr lang="fr-FR" dirty="0"/>
              <a:t>Le </a:t>
            </a:r>
            <a:r>
              <a:rPr lang="fr-FR" dirty="0" err="1"/>
              <a:t>DataMart</a:t>
            </a:r>
            <a:r>
              <a:rPr lang="fr-FR" dirty="0"/>
              <a:t> est un sous-ensemble du </a:t>
            </a:r>
            <a:r>
              <a:rPr lang="fr-FR" dirty="0" err="1"/>
              <a:t>DataWarehouse</a:t>
            </a:r>
            <a:r>
              <a:rPr lang="fr-FR" dirty="0"/>
              <a:t>, constitué de tables au niveau détail et à des niveaux plus agrégés, permettant de restituer tout le spectre d’une activité métier</a:t>
            </a:r>
          </a:p>
        </p:txBody>
      </p:sp>
    </p:spTree>
    <p:extLst>
      <p:ext uri="{BB962C8B-B14F-4D97-AF65-F5344CB8AC3E}">
        <p14:creationId xmlns:p14="http://schemas.microsoft.com/office/powerpoint/2010/main" val="1708998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 de </a:t>
            </a:r>
            <a:r>
              <a:rPr lang="fr-FR" dirty="0" err="1"/>
              <a:t>Inmon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DataMart</a:t>
            </a:r>
            <a:r>
              <a:rPr lang="fr-FR" dirty="0"/>
              <a:t> est issu d’un flux de données provenant du </a:t>
            </a:r>
            <a:r>
              <a:rPr lang="fr-FR" dirty="0" err="1"/>
              <a:t>DataWarehouse</a:t>
            </a:r>
            <a:endParaRPr lang="fr-FR" dirty="0"/>
          </a:p>
          <a:p>
            <a:r>
              <a:rPr lang="fr-FR" dirty="0"/>
              <a:t>Contrairement à ce dernier qui présente le détail des données pour toute l’entreprise, il a vocation à présenter la donnée de manière spécialisée, agrégée et regroupée fonctionnellement</a:t>
            </a:r>
          </a:p>
        </p:txBody>
      </p:sp>
    </p:spTree>
    <p:extLst>
      <p:ext uri="{BB962C8B-B14F-4D97-AF65-F5344CB8AC3E}">
        <p14:creationId xmlns:p14="http://schemas.microsoft.com/office/powerpoint/2010/main" val="10768481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Workflow</a:t>
            </a:r>
          </a:p>
        </p:txBody>
      </p:sp>
      <p:pic>
        <p:nvPicPr>
          <p:cNvPr id="1026" name="Picture 2" descr="Cycle de travail du data scientist - en.wikipedia.org/wiki/Data_science poue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484784"/>
            <a:ext cx="5415111" cy="4061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49189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Collecter les données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Collecte des données</a:t>
            </a:r>
          </a:p>
          <a:p>
            <a:pPr lvl="1"/>
            <a:r>
              <a:rPr lang="fr-FR" dirty="0"/>
              <a:t>Fichiers</a:t>
            </a:r>
          </a:p>
          <a:p>
            <a:pPr lvl="1"/>
            <a:r>
              <a:rPr lang="fr-FR" dirty="0"/>
              <a:t>Scan</a:t>
            </a:r>
          </a:p>
          <a:p>
            <a:pPr lvl="1"/>
            <a:r>
              <a:rPr lang="fr-FR" dirty="0"/>
              <a:t>Web</a:t>
            </a:r>
          </a:p>
          <a:p>
            <a:pPr lvl="1"/>
            <a:r>
              <a:rPr lang="fr-FR" dirty="0"/>
              <a:t>Base de données</a:t>
            </a:r>
          </a:p>
          <a:p>
            <a:pPr lvl="1"/>
            <a:r>
              <a:rPr lang="fr-FR" dirty="0"/>
              <a:t>Office</a:t>
            </a:r>
          </a:p>
          <a:p>
            <a:pPr lvl="1"/>
            <a:r>
              <a:rPr lang="fr-FR" dirty="0"/>
              <a:t>Les images</a:t>
            </a:r>
          </a:p>
          <a:p>
            <a:pPr lvl="1"/>
            <a:r>
              <a:rPr lang="fr-FR" dirty="0" err="1"/>
              <a:t>IoT</a:t>
            </a:r>
            <a:endParaRPr lang="fr-FR" dirty="0"/>
          </a:p>
          <a:p>
            <a:r>
              <a:rPr lang="fr-FR" dirty="0"/>
              <a:t>Difficile</a:t>
            </a:r>
          </a:p>
          <a:p>
            <a:r>
              <a:rPr lang="fr-FR" dirty="0"/>
              <a:t>Stockage dans le </a:t>
            </a:r>
            <a:r>
              <a:rPr lang="fr-FR" dirty="0" err="1"/>
              <a:t>DataLake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33118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Hadoop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Google </a:t>
            </a:r>
            <a:r>
              <a:rPr lang="fr-FR" dirty="0" err="1"/>
              <a:t>Hadoop</a:t>
            </a:r>
            <a:endParaRPr lang="fr-FR" dirty="0"/>
          </a:p>
          <a:p>
            <a:r>
              <a:rPr lang="fr-FR" dirty="0" err="1"/>
              <a:t>Big</a:t>
            </a:r>
            <a:r>
              <a:rPr lang="fr-FR" dirty="0"/>
              <a:t> Data</a:t>
            </a:r>
          </a:p>
          <a:p>
            <a:r>
              <a:rPr lang="fr-FR" dirty="0"/>
              <a:t>Non structuré</a:t>
            </a:r>
          </a:p>
          <a:p>
            <a:r>
              <a:rPr lang="fr-FR" dirty="0" err="1"/>
              <a:t>Peta</a:t>
            </a:r>
            <a:r>
              <a:rPr lang="fr-FR" dirty="0"/>
              <a:t>-octet</a:t>
            </a:r>
          </a:p>
          <a:p>
            <a:r>
              <a:rPr lang="fr-FR" dirty="0"/>
              <a:t>Cloud</a:t>
            </a:r>
          </a:p>
        </p:txBody>
      </p:sp>
    </p:spTree>
    <p:extLst>
      <p:ext uri="{BB962C8B-B14F-4D97-AF65-F5344CB8AC3E}">
        <p14:creationId xmlns:p14="http://schemas.microsoft.com/office/powerpoint/2010/main" val="2409566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r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500" dirty="0">
                <a:latin typeface="+mn-lt"/>
              </a:rPr>
              <a:t>Volume / Variété / Vitesse</a:t>
            </a: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0" name="Espace réservé du texte 11"/>
          <p:cNvSpPr txBox="1">
            <a:spLocks/>
          </p:cNvSpPr>
          <p:nvPr/>
        </p:nvSpPr>
        <p:spPr>
          <a:xfrm>
            <a:off x="6593482" y="1953938"/>
            <a:ext cx="2455916" cy="3888969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313" indent="-214313" algn="l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6553404" y="1460731"/>
            <a:ext cx="249599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  <a:latin typeface="Calibri" panose="020F0502020204030204" pitchFamily="34" charset="0"/>
              </a:rPr>
              <a:t>Notes pour la mise en œuvre (explication animation, images, effets…) :</a:t>
            </a:r>
          </a:p>
          <a:p>
            <a:endParaRPr lang="fr-FR" sz="105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14313" indent="-214313">
              <a:buFontTx/>
              <a:buChar char="-"/>
            </a:pPr>
            <a:r>
              <a:rPr lang="fr-FR" sz="1050" dirty="0">
                <a:solidFill>
                  <a:schemeClr val="bg1"/>
                </a:solidFill>
                <a:latin typeface="Calibri" panose="020F0502020204030204" pitchFamily="34" charset="0"/>
              </a:rPr>
              <a:t>Griser le cadre avec les questions de l’écran précédent</a:t>
            </a:r>
          </a:p>
          <a:p>
            <a:pPr marL="214313" indent="-214313">
              <a:buFontTx/>
              <a:buChar char="-"/>
            </a:pPr>
            <a:r>
              <a:rPr lang="fr-FR" sz="1050" dirty="0">
                <a:solidFill>
                  <a:schemeClr val="bg1"/>
                </a:solidFill>
                <a:latin typeface="Calibri" panose="020F0502020204030204" pitchFamily="34" charset="0"/>
              </a:rPr>
              <a:t>Afficher successivement les trois axes : Volume / Variété / Vitesse</a:t>
            </a:r>
          </a:p>
          <a:p>
            <a:pPr marL="214313" indent="-214313">
              <a:buFontTx/>
              <a:buChar char="-"/>
            </a:pPr>
            <a:r>
              <a:rPr lang="fr-FR" sz="1050" dirty="0">
                <a:solidFill>
                  <a:schemeClr val="bg1"/>
                </a:solidFill>
                <a:latin typeface="Calibri" panose="020F0502020204030204" pitchFamily="34" charset="0"/>
              </a:rPr>
              <a:t>Afficher le texte en haut</a:t>
            </a:r>
          </a:p>
        </p:txBody>
      </p:sp>
      <p:grpSp>
        <p:nvGrpSpPr>
          <p:cNvPr id="2" name="Groupe 1"/>
          <p:cNvGrpSpPr/>
          <p:nvPr/>
        </p:nvGrpSpPr>
        <p:grpSpPr>
          <a:xfrm>
            <a:off x="559081" y="1597264"/>
            <a:ext cx="5299520" cy="414060"/>
            <a:chOff x="745442" y="986685"/>
            <a:chExt cx="7066026" cy="552080"/>
          </a:xfrm>
        </p:grpSpPr>
        <p:grpSp>
          <p:nvGrpSpPr>
            <p:cNvPr id="46" name="Groupe 45"/>
            <p:cNvGrpSpPr/>
            <p:nvPr/>
          </p:nvGrpSpPr>
          <p:grpSpPr>
            <a:xfrm>
              <a:off x="745442" y="986685"/>
              <a:ext cx="7066026" cy="552080"/>
              <a:chOff x="2691257" y="529120"/>
              <a:chExt cx="7066026" cy="552080"/>
            </a:xfrm>
          </p:grpSpPr>
          <p:sp>
            <p:nvSpPr>
              <p:cNvPr id="45" name="Pentagone 44"/>
              <p:cNvSpPr/>
              <p:nvPr/>
            </p:nvSpPr>
            <p:spPr>
              <a:xfrm>
                <a:off x="2691257" y="667723"/>
                <a:ext cx="7066026" cy="288000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grpSp>
            <p:nvGrpSpPr>
              <p:cNvPr id="40" name="Groupe 39"/>
              <p:cNvGrpSpPr/>
              <p:nvPr/>
            </p:nvGrpSpPr>
            <p:grpSpPr>
              <a:xfrm>
                <a:off x="5381632" y="529121"/>
                <a:ext cx="551453" cy="549030"/>
                <a:chOff x="5223318" y="529121"/>
                <a:chExt cx="551453" cy="549030"/>
              </a:xfrm>
            </p:grpSpPr>
            <p:sp>
              <p:nvSpPr>
                <p:cNvPr id="6" name="Ellipse 5"/>
                <p:cNvSpPr/>
                <p:nvPr/>
              </p:nvSpPr>
              <p:spPr>
                <a:xfrm>
                  <a:off x="5223318" y="529121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32" name="Image 31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366039" y="635432"/>
                  <a:ext cx="327273" cy="327273"/>
                </a:xfrm>
                <a:prstGeom prst="rect">
                  <a:avLst/>
                </a:prstGeom>
              </p:spPr>
            </p:pic>
          </p:grpSp>
          <p:grpSp>
            <p:nvGrpSpPr>
              <p:cNvPr id="39" name="Groupe 38"/>
              <p:cNvGrpSpPr/>
              <p:nvPr/>
            </p:nvGrpSpPr>
            <p:grpSpPr>
              <a:xfrm>
                <a:off x="4264756" y="529120"/>
                <a:ext cx="551453" cy="549030"/>
                <a:chOff x="3830756" y="529120"/>
                <a:chExt cx="551453" cy="549030"/>
              </a:xfrm>
            </p:grpSpPr>
            <p:sp>
              <p:nvSpPr>
                <p:cNvPr id="5" name="Ellipse 4"/>
                <p:cNvSpPr/>
                <p:nvPr/>
              </p:nvSpPr>
              <p:spPr>
                <a:xfrm>
                  <a:off x="3830756" y="52912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33" name="Image 32"/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48981" y="626685"/>
                  <a:ext cx="360000" cy="360000"/>
                </a:xfrm>
                <a:prstGeom prst="rect">
                  <a:avLst/>
                </a:prstGeom>
              </p:spPr>
            </p:pic>
          </p:grpSp>
          <p:grpSp>
            <p:nvGrpSpPr>
              <p:cNvPr id="41" name="Groupe 40"/>
              <p:cNvGrpSpPr/>
              <p:nvPr/>
            </p:nvGrpSpPr>
            <p:grpSpPr>
              <a:xfrm>
                <a:off x="6498508" y="529122"/>
                <a:ext cx="551453" cy="549030"/>
                <a:chOff x="6615880" y="529122"/>
                <a:chExt cx="551453" cy="549030"/>
              </a:xfrm>
            </p:grpSpPr>
            <p:sp>
              <p:nvSpPr>
                <p:cNvPr id="7" name="Ellipse 6"/>
                <p:cNvSpPr/>
                <p:nvPr/>
              </p:nvSpPr>
              <p:spPr>
                <a:xfrm>
                  <a:off x="6615880" y="529122"/>
                  <a:ext cx="551453" cy="54903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35" name="Image 34"/>
                <p:cNvPicPr>
                  <a:picLocks noChangeAspect="1"/>
                </p:cNvPicPr>
                <p:nvPr/>
              </p:nvPicPr>
              <p:blipFill>
                <a:blip r:embed="rId4" cstate="print">
                  <a:lum bright="70000" contrast="-70000"/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artisticPhotocopy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730157" y="608685"/>
                  <a:ext cx="396000" cy="396000"/>
                </a:xfrm>
                <a:prstGeom prst="rect">
                  <a:avLst/>
                </a:prstGeom>
              </p:spPr>
            </p:pic>
          </p:grpSp>
          <p:grpSp>
            <p:nvGrpSpPr>
              <p:cNvPr id="44" name="Groupe 43"/>
              <p:cNvGrpSpPr/>
              <p:nvPr/>
            </p:nvGrpSpPr>
            <p:grpSpPr>
              <a:xfrm>
                <a:off x="8732261" y="529120"/>
                <a:ext cx="551453" cy="549030"/>
                <a:chOff x="9401004" y="529120"/>
                <a:chExt cx="551453" cy="549030"/>
              </a:xfrm>
            </p:grpSpPr>
            <p:sp>
              <p:nvSpPr>
                <p:cNvPr id="9" name="Ellipse 8"/>
                <p:cNvSpPr/>
                <p:nvPr/>
              </p:nvSpPr>
              <p:spPr>
                <a:xfrm>
                  <a:off x="9401004" y="52912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36" name="Image 35"/>
                <p:cNvPicPr>
                  <a:picLocks noChangeAspect="1"/>
                </p:cNvPicPr>
                <p:nvPr/>
              </p:nvPicPr>
              <p:blipFill>
                <a:blip r:embed="rId6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54466" y="667723"/>
                  <a:ext cx="288000" cy="288000"/>
                </a:xfrm>
                <a:prstGeom prst="rect">
                  <a:avLst/>
                </a:prstGeom>
              </p:spPr>
            </p:pic>
          </p:grpSp>
          <p:grpSp>
            <p:nvGrpSpPr>
              <p:cNvPr id="42" name="Groupe 41"/>
              <p:cNvGrpSpPr/>
              <p:nvPr/>
            </p:nvGrpSpPr>
            <p:grpSpPr>
              <a:xfrm>
                <a:off x="7615384" y="532170"/>
                <a:ext cx="551453" cy="549030"/>
                <a:chOff x="8008442" y="532170"/>
                <a:chExt cx="551453" cy="549030"/>
              </a:xfrm>
            </p:grpSpPr>
            <p:sp>
              <p:nvSpPr>
                <p:cNvPr id="8" name="Ellipse 7"/>
                <p:cNvSpPr/>
                <p:nvPr/>
              </p:nvSpPr>
              <p:spPr>
                <a:xfrm>
                  <a:off x="8008442" y="53217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37" name="Image 36"/>
                <p:cNvPicPr>
                  <a:picLocks noChangeAspect="1"/>
                </p:cNvPicPr>
                <p:nvPr/>
              </p:nvPicPr>
              <p:blipFill>
                <a:blip r:embed="rId7" cstate="print">
                  <a:duotone>
                    <a:schemeClr val="accent5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118652" y="624828"/>
                  <a:ext cx="348480" cy="348480"/>
                </a:xfrm>
                <a:prstGeom prst="rect">
                  <a:avLst/>
                </a:prstGeom>
              </p:spPr>
            </p:pic>
          </p:grpSp>
        </p:grpSp>
        <p:sp>
          <p:nvSpPr>
            <p:cNvPr id="29" name="Ellipse 28"/>
            <p:cNvSpPr/>
            <p:nvPr/>
          </p:nvSpPr>
          <p:spPr>
            <a:xfrm>
              <a:off x="1202065" y="986685"/>
              <a:ext cx="551453" cy="54903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/>
            </a:p>
          </p:txBody>
        </p:sp>
        <p:pic>
          <p:nvPicPr>
            <p:cNvPr id="31" name="Image 30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4155" y="1126719"/>
              <a:ext cx="327273" cy="327273"/>
            </a:xfrm>
            <a:prstGeom prst="rect">
              <a:avLst/>
            </a:prstGeom>
          </p:spPr>
        </p:pic>
      </p:grpSp>
      <p:pic>
        <p:nvPicPr>
          <p:cNvPr id="55" name="Image 5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98199" y="5218466"/>
            <a:ext cx="1691986" cy="699529"/>
          </a:xfrm>
          <a:prstGeom prst="rect">
            <a:avLst/>
          </a:prstGeom>
        </p:spPr>
      </p:pic>
      <p:pic>
        <p:nvPicPr>
          <p:cNvPr id="56" name="Image 5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851" y="2592730"/>
            <a:ext cx="3103580" cy="3325265"/>
          </a:xfrm>
          <a:prstGeom prst="rect">
            <a:avLst/>
          </a:prstGeom>
        </p:spPr>
      </p:pic>
      <p:sp>
        <p:nvSpPr>
          <p:cNvPr id="34" name="ZoneTexte 33"/>
          <p:cNvSpPr txBox="1"/>
          <p:nvPr/>
        </p:nvSpPr>
        <p:spPr>
          <a:xfrm>
            <a:off x="985617" y="2167205"/>
            <a:ext cx="54415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Ces critères permettent de bien valider :</a:t>
            </a:r>
          </a:p>
          <a:p>
            <a:r>
              <a:rPr lang="fr-FR" sz="1800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- qu’utiliser la </a:t>
            </a:r>
            <a:r>
              <a:rPr lang="fr-FR" sz="1800" b="1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Plateforme Hadoop Groupe </a:t>
            </a:r>
            <a:r>
              <a:rPr lang="fr-FR" sz="1800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est pertinent</a:t>
            </a:r>
          </a:p>
          <a:p>
            <a:r>
              <a:rPr lang="fr-FR" sz="1800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- qu’un </a:t>
            </a:r>
            <a:r>
              <a:rPr lang="fr-FR" sz="1800" b="1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espace d’expérimentation est pertinent</a:t>
            </a:r>
          </a:p>
        </p:txBody>
      </p:sp>
      <p:sp>
        <p:nvSpPr>
          <p:cNvPr id="38" name="Rectangle à coins arrondis 37"/>
          <p:cNvSpPr/>
          <p:nvPr/>
        </p:nvSpPr>
        <p:spPr bwMode="auto">
          <a:xfrm>
            <a:off x="2128159" y="2961720"/>
            <a:ext cx="4044041" cy="2251060"/>
          </a:xfrm>
          <a:prstGeom prst="roundRect">
            <a:avLst>
              <a:gd name="adj" fmla="val 5947"/>
            </a:avLst>
          </a:prstGeom>
          <a:solidFill>
            <a:schemeClr val="bg1"/>
          </a:solidFill>
          <a:ln w="9525" cap="flat" cmpd="sng" algn="ctr">
            <a:solidFill>
              <a:schemeClr val="accent3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endParaRPr lang="fr-FR" sz="1350"/>
          </a:p>
        </p:txBody>
      </p:sp>
      <p:pic>
        <p:nvPicPr>
          <p:cNvPr id="43" name="Image 42"/>
          <p:cNvPicPr>
            <a:picLocks noChangeAspect="1"/>
          </p:cNvPicPr>
          <p:nvPr/>
        </p:nvPicPr>
        <p:blipFill>
          <a:blip r:embed="rId11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771" y="3332493"/>
            <a:ext cx="168332" cy="168332"/>
          </a:xfrm>
          <a:prstGeom prst="rect">
            <a:avLst/>
          </a:prstGeom>
        </p:spPr>
      </p:pic>
      <p:pic>
        <p:nvPicPr>
          <p:cNvPr id="52" name="Image 51"/>
          <p:cNvPicPr>
            <a:picLocks noChangeAspect="1"/>
          </p:cNvPicPr>
          <p:nvPr/>
        </p:nvPicPr>
        <p:blipFill>
          <a:blip r:embed="rId11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771" y="3557640"/>
            <a:ext cx="168332" cy="168332"/>
          </a:xfrm>
          <a:prstGeom prst="rect">
            <a:avLst/>
          </a:prstGeom>
        </p:spPr>
      </p:pic>
      <p:pic>
        <p:nvPicPr>
          <p:cNvPr id="53" name="Image 52"/>
          <p:cNvPicPr>
            <a:picLocks noChangeAspect="1"/>
          </p:cNvPicPr>
          <p:nvPr/>
        </p:nvPicPr>
        <p:blipFill>
          <a:blip r:embed="rId11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771" y="3782787"/>
            <a:ext cx="168332" cy="168332"/>
          </a:xfrm>
          <a:prstGeom prst="rect">
            <a:avLst/>
          </a:prstGeom>
        </p:spPr>
      </p:pic>
      <p:pic>
        <p:nvPicPr>
          <p:cNvPr id="54" name="Image 53"/>
          <p:cNvPicPr>
            <a:picLocks noChangeAspect="1"/>
          </p:cNvPicPr>
          <p:nvPr/>
        </p:nvPicPr>
        <p:blipFill>
          <a:blip r:embed="rId11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771" y="4007934"/>
            <a:ext cx="168332" cy="168332"/>
          </a:xfrm>
          <a:prstGeom prst="rect">
            <a:avLst/>
          </a:prstGeom>
        </p:spPr>
      </p:pic>
      <p:pic>
        <p:nvPicPr>
          <p:cNvPr id="60" name="Image 59"/>
          <p:cNvPicPr>
            <a:picLocks noChangeAspect="1"/>
          </p:cNvPicPr>
          <p:nvPr/>
        </p:nvPicPr>
        <p:blipFill>
          <a:blip r:embed="rId11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771" y="4233081"/>
            <a:ext cx="168332" cy="168332"/>
          </a:xfrm>
          <a:prstGeom prst="rect">
            <a:avLst/>
          </a:prstGeom>
        </p:spPr>
      </p:pic>
      <p:pic>
        <p:nvPicPr>
          <p:cNvPr id="61" name="Image 60"/>
          <p:cNvPicPr>
            <a:picLocks noChangeAspect="1"/>
          </p:cNvPicPr>
          <p:nvPr/>
        </p:nvPicPr>
        <p:blipFill>
          <a:blip r:embed="rId11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771" y="4458228"/>
            <a:ext cx="168332" cy="168332"/>
          </a:xfrm>
          <a:prstGeom prst="rect">
            <a:avLst/>
          </a:prstGeom>
        </p:spPr>
      </p:pic>
      <p:pic>
        <p:nvPicPr>
          <p:cNvPr id="62" name="Image 61"/>
          <p:cNvPicPr>
            <a:picLocks noChangeAspect="1"/>
          </p:cNvPicPr>
          <p:nvPr/>
        </p:nvPicPr>
        <p:blipFill>
          <a:blip r:embed="rId11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771" y="4683375"/>
            <a:ext cx="168332" cy="168332"/>
          </a:xfrm>
          <a:prstGeom prst="rect">
            <a:avLst/>
          </a:prstGeom>
        </p:spPr>
      </p:pic>
      <p:pic>
        <p:nvPicPr>
          <p:cNvPr id="63" name="Image 62"/>
          <p:cNvPicPr>
            <a:picLocks noChangeAspect="1"/>
          </p:cNvPicPr>
          <p:nvPr/>
        </p:nvPicPr>
        <p:blipFill>
          <a:blip r:embed="rId11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6771" y="4908522"/>
            <a:ext cx="168332" cy="168332"/>
          </a:xfrm>
          <a:prstGeom prst="rect">
            <a:avLst/>
          </a:prstGeom>
        </p:spPr>
      </p:pic>
      <p:grpSp>
        <p:nvGrpSpPr>
          <p:cNvPr id="64" name="Groupe 63"/>
          <p:cNvGrpSpPr/>
          <p:nvPr/>
        </p:nvGrpSpPr>
        <p:grpSpPr>
          <a:xfrm>
            <a:off x="2236771" y="3093407"/>
            <a:ext cx="3771656" cy="253916"/>
            <a:chOff x="1800349" y="1971324"/>
            <a:chExt cx="5028874" cy="338555"/>
          </a:xfrm>
        </p:grpSpPr>
        <p:pic>
          <p:nvPicPr>
            <p:cNvPr id="65" name="Image 64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00349" y="1989908"/>
              <a:ext cx="224442" cy="224442"/>
            </a:xfrm>
            <a:prstGeom prst="rect">
              <a:avLst/>
            </a:prstGeom>
          </p:spPr>
        </p:pic>
        <p:sp>
          <p:nvSpPr>
            <p:cNvPr id="66" name="ZoneTexte 65"/>
            <p:cNvSpPr txBox="1"/>
            <p:nvPr/>
          </p:nvSpPr>
          <p:spPr>
            <a:xfrm>
              <a:off x="2024790" y="1971324"/>
              <a:ext cx="4804433" cy="3385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050" dirty="0">
                  <a:solidFill>
                    <a:schemeClr val="accent4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</a:rPr>
                <a:t>Ai-je besoin de manipuler un volume important de données ?</a:t>
              </a:r>
            </a:p>
          </p:txBody>
        </p:sp>
      </p:grpSp>
      <p:sp>
        <p:nvSpPr>
          <p:cNvPr id="67" name="ZoneTexte 66"/>
          <p:cNvSpPr txBox="1"/>
          <p:nvPr/>
        </p:nvSpPr>
        <p:spPr>
          <a:xfrm>
            <a:off x="2405103" y="3316431"/>
            <a:ext cx="28012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Ai-je besoin de données hétérogènes ?</a:t>
            </a:r>
          </a:p>
        </p:txBody>
      </p:sp>
      <p:sp>
        <p:nvSpPr>
          <p:cNvPr id="68" name="ZoneTexte 67"/>
          <p:cNvSpPr txBox="1"/>
          <p:nvPr/>
        </p:nvSpPr>
        <p:spPr>
          <a:xfrm>
            <a:off x="2399658" y="3546080"/>
            <a:ext cx="28012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Dois-je croiser plusieurs sources de données ?</a:t>
            </a:r>
          </a:p>
        </p:txBody>
      </p:sp>
      <p:sp>
        <p:nvSpPr>
          <p:cNvPr id="69" name="ZoneTexte 68"/>
          <p:cNvSpPr txBox="1"/>
          <p:nvPr/>
        </p:nvSpPr>
        <p:spPr>
          <a:xfrm>
            <a:off x="2405103" y="3768849"/>
            <a:ext cx="36852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Ai-je besoin de données non disponibles dans le DataLake ?</a:t>
            </a:r>
          </a:p>
        </p:txBody>
      </p:sp>
      <p:sp>
        <p:nvSpPr>
          <p:cNvPr id="70" name="ZoneTexte 69"/>
          <p:cNvSpPr txBox="1"/>
          <p:nvPr/>
        </p:nvSpPr>
        <p:spPr>
          <a:xfrm>
            <a:off x="2405103" y="3997260"/>
            <a:ext cx="368521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Ai-je un doute sur la faisabilité des traitements de données ?</a:t>
            </a:r>
          </a:p>
        </p:txBody>
      </p:sp>
      <p:sp>
        <p:nvSpPr>
          <p:cNvPr id="71" name="ZoneTexte 70"/>
          <p:cNvSpPr txBox="1"/>
          <p:nvPr/>
        </p:nvSpPr>
        <p:spPr>
          <a:xfrm>
            <a:off x="2405102" y="4219143"/>
            <a:ext cx="352853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Est-ce que je souhaite tester de nouveaux algorithmes ?</a:t>
            </a:r>
          </a:p>
        </p:txBody>
      </p:sp>
      <p:sp>
        <p:nvSpPr>
          <p:cNvPr id="72" name="ZoneTexte 71"/>
          <p:cNvSpPr txBox="1"/>
          <p:nvPr/>
        </p:nvSpPr>
        <p:spPr>
          <a:xfrm>
            <a:off x="2399658" y="4446107"/>
            <a:ext cx="36087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Ai-je besoin d’une capacité de traitement importante ?</a:t>
            </a:r>
          </a:p>
        </p:txBody>
      </p:sp>
      <p:sp>
        <p:nvSpPr>
          <p:cNvPr id="73" name="ZoneTexte 72"/>
          <p:cNvSpPr txBox="1"/>
          <p:nvPr/>
        </p:nvSpPr>
        <p:spPr>
          <a:xfrm>
            <a:off x="2405103" y="4667642"/>
            <a:ext cx="36033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Ai-je besoin d’écrire des données dans un espace dédié ?</a:t>
            </a:r>
          </a:p>
        </p:txBody>
      </p:sp>
      <p:sp>
        <p:nvSpPr>
          <p:cNvPr id="74" name="ZoneTexte 73"/>
          <p:cNvSpPr txBox="1"/>
          <p:nvPr/>
        </p:nvSpPr>
        <p:spPr>
          <a:xfrm>
            <a:off x="2405103" y="4894606"/>
            <a:ext cx="2801236" cy="219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25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…</a:t>
            </a:r>
          </a:p>
        </p:txBody>
      </p:sp>
      <p:sp>
        <p:nvSpPr>
          <p:cNvPr id="57" name="Rectangle à coins arrondis 56"/>
          <p:cNvSpPr/>
          <p:nvPr/>
        </p:nvSpPr>
        <p:spPr bwMode="auto">
          <a:xfrm>
            <a:off x="2259961" y="3089041"/>
            <a:ext cx="4039736" cy="2251060"/>
          </a:xfrm>
          <a:prstGeom prst="roundRect">
            <a:avLst>
              <a:gd name="adj" fmla="val 5947"/>
            </a:avLst>
          </a:prstGeom>
          <a:solidFill>
            <a:srgbClr val="FFFFFF">
              <a:alpha val="69804"/>
            </a:srgbClr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algn="ctr" defTabSz="685800"/>
            <a:endParaRPr lang="fr-FR" sz="1350"/>
          </a:p>
        </p:txBody>
      </p:sp>
      <p:sp>
        <p:nvSpPr>
          <p:cNvPr id="58" name="Pentagone 57"/>
          <p:cNvSpPr/>
          <p:nvPr/>
        </p:nvSpPr>
        <p:spPr bwMode="auto">
          <a:xfrm>
            <a:off x="2134154" y="3202848"/>
            <a:ext cx="1677561" cy="366128"/>
          </a:xfrm>
          <a:prstGeom prst="homePlate">
            <a:avLst/>
          </a:prstGeom>
          <a:solidFill>
            <a:schemeClr val="accent3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fr-FR" sz="1200" dirty="0">
                <a:solidFill>
                  <a:schemeClr val="bg1"/>
                </a:solidFill>
                <a:latin typeface="Calibri" panose="020F0502020204030204" pitchFamily="34" charset="0"/>
              </a:rPr>
              <a:t>Volume ?</a:t>
            </a:r>
          </a:p>
        </p:txBody>
      </p:sp>
      <p:sp>
        <p:nvSpPr>
          <p:cNvPr id="59" name="Pentagone 58"/>
          <p:cNvSpPr/>
          <p:nvPr/>
        </p:nvSpPr>
        <p:spPr bwMode="auto">
          <a:xfrm>
            <a:off x="2134154" y="3663558"/>
            <a:ext cx="1677561" cy="366128"/>
          </a:xfrm>
          <a:prstGeom prst="homePlate">
            <a:avLst/>
          </a:prstGeom>
          <a:solidFill>
            <a:schemeClr val="accent3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fr-FR" sz="1200" dirty="0">
                <a:solidFill>
                  <a:schemeClr val="bg1"/>
                </a:solidFill>
                <a:latin typeface="Calibri" panose="020F0502020204030204" pitchFamily="34" charset="0"/>
              </a:rPr>
              <a:t>Variété ?</a:t>
            </a:r>
          </a:p>
        </p:txBody>
      </p:sp>
      <p:sp>
        <p:nvSpPr>
          <p:cNvPr id="75" name="Pentagone 74"/>
          <p:cNvSpPr/>
          <p:nvPr/>
        </p:nvSpPr>
        <p:spPr bwMode="auto">
          <a:xfrm>
            <a:off x="2134154" y="4124268"/>
            <a:ext cx="1677561" cy="366128"/>
          </a:xfrm>
          <a:prstGeom prst="homePlate">
            <a:avLst/>
          </a:prstGeom>
          <a:solidFill>
            <a:schemeClr val="accent3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 defTabSz="685800"/>
            <a:r>
              <a:rPr lang="fr-FR" sz="1200" dirty="0">
                <a:solidFill>
                  <a:schemeClr val="bg1"/>
                </a:solidFill>
                <a:latin typeface="Calibri" panose="020F0502020204030204" pitchFamily="34" charset="0"/>
              </a:rPr>
              <a:t>Vitesse ?</a:t>
            </a:r>
          </a:p>
        </p:txBody>
      </p:sp>
      <p:sp>
        <p:nvSpPr>
          <p:cNvPr id="76" name="ZoneTexte 75"/>
          <p:cNvSpPr txBox="1"/>
          <p:nvPr/>
        </p:nvSpPr>
        <p:spPr>
          <a:xfrm>
            <a:off x="2236772" y="4617717"/>
            <a:ext cx="3894485" cy="92333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r>
              <a:rPr lang="fr-FR" sz="1800" b="1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La Plateforme </a:t>
            </a:r>
            <a:r>
              <a:rPr lang="fr-FR" sz="1800" b="1" dirty="0" err="1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Hadoop</a:t>
            </a:r>
            <a:r>
              <a:rPr lang="fr-FR" sz="1800" b="1" dirty="0">
                <a:solidFill>
                  <a:schemeClr val="accent4">
                    <a:lumMod val="65000"/>
                    <a:lumOff val="35000"/>
                  </a:schemeClr>
                </a:solidFill>
                <a:latin typeface="Calibri" panose="020F0502020204030204" pitchFamily="34" charset="0"/>
              </a:rPr>
              <a:t> est pertinente si j’ai l’un et même plusieurs de ces besoins.</a:t>
            </a:r>
          </a:p>
        </p:txBody>
      </p:sp>
    </p:spTree>
    <p:extLst>
      <p:ext uri="{BB962C8B-B14F-4D97-AF65-F5344CB8AC3E}">
        <p14:creationId xmlns:p14="http://schemas.microsoft.com/office/powerpoint/2010/main" val="26850105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903" y="2929768"/>
            <a:ext cx="937196" cy="1989877"/>
          </a:xfrm>
          <a:prstGeom prst="rect">
            <a:avLst/>
          </a:prstGeom>
        </p:spPr>
      </p:pic>
      <p:sp>
        <p:nvSpPr>
          <p:cNvPr id="47" name="Titr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500" dirty="0">
                <a:latin typeface="+mn-lt"/>
              </a:rPr>
              <a:t>L’équipe DataLab – la photo de famille ! </a:t>
            </a: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50" name="Espace réservé du texte 11"/>
          <p:cNvSpPr txBox="1">
            <a:spLocks/>
          </p:cNvSpPr>
          <p:nvPr/>
        </p:nvSpPr>
        <p:spPr>
          <a:xfrm>
            <a:off x="6593482" y="1953938"/>
            <a:ext cx="2455916" cy="3888969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313" indent="-214313" algn="l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6553404" y="1460730"/>
            <a:ext cx="24959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  <a:latin typeface="Calibri" panose="020F0502020204030204" pitchFamily="34" charset="0"/>
              </a:rPr>
              <a:t>Notes pour la mise en œuvre (explication animation, images, effets…) :</a:t>
            </a:r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934" y="5223488"/>
            <a:ext cx="1689112" cy="698341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108153" y="2149189"/>
            <a:ext cx="6293047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Mon responsable DataLab me présente les profils </a:t>
            </a:r>
            <a:b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</a:b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d’experts qui l’accompagnent dans sa tâche :</a:t>
            </a:r>
          </a:p>
        </p:txBody>
      </p:sp>
      <p:sp>
        <p:nvSpPr>
          <p:cNvPr id="36" name="Rectangle 35"/>
          <p:cNvSpPr/>
          <p:nvPr/>
        </p:nvSpPr>
        <p:spPr>
          <a:xfrm>
            <a:off x="998806" y="5380010"/>
            <a:ext cx="1181690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Data Steward</a:t>
            </a:r>
          </a:p>
        </p:txBody>
      </p:sp>
      <p:grpSp>
        <p:nvGrpSpPr>
          <p:cNvPr id="12" name="Groupe 11"/>
          <p:cNvGrpSpPr/>
          <p:nvPr/>
        </p:nvGrpSpPr>
        <p:grpSpPr>
          <a:xfrm>
            <a:off x="1430260" y="2871281"/>
            <a:ext cx="3833075" cy="2321499"/>
            <a:chOff x="1290034" y="2954428"/>
            <a:chExt cx="5110766" cy="3095332"/>
          </a:xfrm>
        </p:grpSpPr>
        <p:grpSp>
          <p:nvGrpSpPr>
            <p:cNvPr id="4" name="Groupe 3"/>
            <p:cNvGrpSpPr/>
            <p:nvPr/>
          </p:nvGrpSpPr>
          <p:grpSpPr>
            <a:xfrm>
              <a:off x="1639152" y="2954428"/>
              <a:ext cx="4761648" cy="3095332"/>
              <a:chOff x="1639152" y="2954428"/>
              <a:chExt cx="4761648" cy="3095332"/>
            </a:xfrm>
          </p:grpSpPr>
          <p:pic>
            <p:nvPicPr>
              <p:cNvPr id="37" name="Image 36"/>
              <p:cNvPicPr>
                <a:picLocks noChangeAspect="1"/>
              </p:cNvPicPr>
              <p:nvPr/>
            </p:nvPicPr>
            <p:blipFill rotWithShape="1">
              <a:blip r:embed="rId4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-1" r="-26120"/>
              <a:stretch/>
            </p:blipFill>
            <p:spPr>
              <a:xfrm>
                <a:off x="1639152" y="2954428"/>
                <a:ext cx="4761648" cy="2922223"/>
              </a:xfrm>
              <a:prstGeom prst="rect">
                <a:avLst/>
              </a:prstGeom>
            </p:spPr>
          </p:pic>
          <p:pic>
            <p:nvPicPr>
              <p:cNvPr id="38" name="Image 37"/>
              <p:cNvPicPr>
                <a:picLocks noChangeAspect="1"/>
              </p:cNvPicPr>
              <p:nvPr/>
            </p:nvPicPr>
            <p:blipFill rotWithShape="1"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75260"/>
              <a:stretch/>
            </p:blipFill>
            <p:spPr>
              <a:xfrm>
                <a:off x="5413244" y="2959065"/>
                <a:ext cx="781934" cy="3090695"/>
              </a:xfrm>
              <a:prstGeom prst="rect">
                <a:avLst/>
              </a:prstGeom>
            </p:spPr>
          </p:pic>
        </p:grpSp>
        <p:sp>
          <p:nvSpPr>
            <p:cNvPr id="8" name="Rectangle 7"/>
            <p:cNvSpPr/>
            <p:nvPr/>
          </p:nvSpPr>
          <p:spPr>
            <a:xfrm>
              <a:off x="1290034" y="3561999"/>
              <a:ext cx="456623" cy="38869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800"/>
            </a:p>
          </p:txBody>
        </p:sp>
      </p:grpSp>
      <p:cxnSp>
        <p:nvCxnSpPr>
          <p:cNvPr id="14" name="Connecteur droit 13"/>
          <p:cNvCxnSpPr/>
          <p:nvPr/>
        </p:nvCxnSpPr>
        <p:spPr>
          <a:xfrm flipV="1">
            <a:off x="2345631" y="5073185"/>
            <a:ext cx="232515" cy="455653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2141918" y="5527913"/>
            <a:ext cx="20807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Image 45"/>
          <p:cNvPicPr>
            <a:picLocks noChangeAspect="1"/>
          </p:cNvPicPr>
          <p:nvPr/>
        </p:nvPicPr>
        <p:blipFill rotWithShape="1">
          <a:blip r:embed="rId6"/>
          <a:srcRect l="20444"/>
          <a:stretch/>
        </p:blipFill>
        <p:spPr>
          <a:xfrm flipH="1">
            <a:off x="831322" y="3114015"/>
            <a:ext cx="779960" cy="2015299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5008657" y="5319823"/>
            <a:ext cx="1181690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Data Scientist</a:t>
            </a:r>
          </a:p>
        </p:txBody>
      </p:sp>
      <p:grpSp>
        <p:nvGrpSpPr>
          <p:cNvPr id="18" name="Groupe 17"/>
          <p:cNvGrpSpPr/>
          <p:nvPr/>
        </p:nvGrpSpPr>
        <p:grpSpPr>
          <a:xfrm flipH="1">
            <a:off x="4746476" y="5238267"/>
            <a:ext cx="326438" cy="240499"/>
            <a:chOff x="6099805" y="6154395"/>
            <a:chExt cx="435250" cy="320665"/>
          </a:xfrm>
        </p:grpSpPr>
        <p:cxnSp>
          <p:nvCxnSpPr>
            <p:cNvPr id="56" name="Connecteur droit 55"/>
            <p:cNvCxnSpPr/>
            <p:nvPr/>
          </p:nvCxnSpPr>
          <p:spPr>
            <a:xfrm flipV="1">
              <a:off x="6371423" y="6154395"/>
              <a:ext cx="163632" cy="320665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/>
            <p:cNvCxnSpPr/>
            <p:nvPr/>
          </p:nvCxnSpPr>
          <p:spPr>
            <a:xfrm>
              <a:off x="6099805" y="6473827"/>
              <a:ext cx="277432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Rectangle 57"/>
          <p:cNvSpPr/>
          <p:nvPr/>
        </p:nvSpPr>
        <p:spPr>
          <a:xfrm>
            <a:off x="2551392" y="5322080"/>
            <a:ext cx="1181690" cy="981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Aft>
                <a:spcPts val="600"/>
              </a:spcAft>
            </a:pP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Responsable DataLab</a:t>
            </a:r>
          </a:p>
        </p:txBody>
      </p:sp>
      <p:grpSp>
        <p:nvGrpSpPr>
          <p:cNvPr id="59" name="Groupe 58"/>
          <p:cNvGrpSpPr/>
          <p:nvPr/>
        </p:nvGrpSpPr>
        <p:grpSpPr>
          <a:xfrm>
            <a:off x="3724011" y="5069473"/>
            <a:ext cx="402524" cy="389603"/>
            <a:chOff x="6099805" y="5955590"/>
            <a:chExt cx="536698" cy="519471"/>
          </a:xfrm>
        </p:grpSpPr>
        <p:cxnSp>
          <p:nvCxnSpPr>
            <p:cNvPr id="60" name="Connecteur droit 59"/>
            <p:cNvCxnSpPr/>
            <p:nvPr/>
          </p:nvCxnSpPr>
          <p:spPr>
            <a:xfrm flipV="1">
              <a:off x="6371423" y="5955590"/>
              <a:ext cx="265080" cy="519471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/>
            <p:cNvCxnSpPr/>
            <p:nvPr/>
          </p:nvCxnSpPr>
          <p:spPr>
            <a:xfrm>
              <a:off x="6099805" y="6473827"/>
              <a:ext cx="277432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ectangle 62"/>
          <p:cNvSpPr/>
          <p:nvPr/>
        </p:nvSpPr>
        <p:spPr>
          <a:xfrm>
            <a:off x="193933" y="4527566"/>
            <a:ext cx="701387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Aft>
                <a:spcPts val="600"/>
              </a:spcAft>
            </a:pP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CDMO</a:t>
            </a:r>
          </a:p>
        </p:txBody>
      </p:sp>
      <p:grpSp>
        <p:nvGrpSpPr>
          <p:cNvPr id="64" name="Groupe 63"/>
          <p:cNvGrpSpPr/>
          <p:nvPr/>
        </p:nvGrpSpPr>
        <p:grpSpPr>
          <a:xfrm>
            <a:off x="901644" y="4567471"/>
            <a:ext cx="290146" cy="106121"/>
            <a:chOff x="6099805" y="6332333"/>
            <a:chExt cx="386861" cy="141494"/>
          </a:xfrm>
        </p:grpSpPr>
        <p:cxnSp>
          <p:nvCxnSpPr>
            <p:cNvPr id="65" name="Connecteur droit 64"/>
            <p:cNvCxnSpPr/>
            <p:nvPr/>
          </p:nvCxnSpPr>
          <p:spPr>
            <a:xfrm flipV="1">
              <a:off x="6373804" y="6332333"/>
              <a:ext cx="112862" cy="14114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/>
            <p:cNvCxnSpPr/>
            <p:nvPr/>
          </p:nvCxnSpPr>
          <p:spPr>
            <a:xfrm>
              <a:off x="6099805" y="6473827"/>
              <a:ext cx="277432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e 66"/>
          <p:cNvGrpSpPr/>
          <p:nvPr/>
        </p:nvGrpSpPr>
        <p:grpSpPr>
          <a:xfrm rot="10800000" flipH="1">
            <a:off x="1284844" y="2889520"/>
            <a:ext cx="592853" cy="307361"/>
            <a:chOff x="6099805" y="6065245"/>
            <a:chExt cx="790470" cy="409815"/>
          </a:xfrm>
        </p:grpSpPr>
        <p:cxnSp>
          <p:nvCxnSpPr>
            <p:cNvPr id="68" name="Connecteur droit 67"/>
            <p:cNvCxnSpPr/>
            <p:nvPr/>
          </p:nvCxnSpPr>
          <p:spPr>
            <a:xfrm rot="10800000" flipH="1">
              <a:off x="6371423" y="6065245"/>
              <a:ext cx="518852" cy="409815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68"/>
            <p:cNvCxnSpPr/>
            <p:nvPr/>
          </p:nvCxnSpPr>
          <p:spPr>
            <a:xfrm>
              <a:off x="6099805" y="6473827"/>
              <a:ext cx="277432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Rectangle 69"/>
          <p:cNvSpPr/>
          <p:nvPr/>
        </p:nvSpPr>
        <p:spPr>
          <a:xfrm>
            <a:off x="150850" y="2731757"/>
            <a:ext cx="1181690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Data Engineer</a:t>
            </a:r>
          </a:p>
        </p:txBody>
      </p:sp>
      <p:sp>
        <p:nvSpPr>
          <p:cNvPr id="89" name="Rectangle 88"/>
          <p:cNvSpPr/>
          <p:nvPr/>
        </p:nvSpPr>
        <p:spPr>
          <a:xfrm>
            <a:off x="5749906" y="2342191"/>
            <a:ext cx="1181690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Data </a:t>
            </a:r>
            <a:b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</a:b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Analyst</a:t>
            </a:r>
          </a:p>
        </p:txBody>
      </p:sp>
      <p:grpSp>
        <p:nvGrpSpPr>
          <p:cNvPr id="90" name="Groupe 89"/>
          <p:cNvGrpSpPr/>
          <p:nvPr/>
        </p:nvGrpSpPr>
        <p:grpSpPr>
          <a:xfrm flipH="1" flipV="1">
            <a:off x="5457405" y="2607824"/>
            <a:ext cx="301216" cy="329124"/>
            <a:chOff x="6099805" y="6036228"/>
            <a:chExt cx="401621" cy="438832"/>
          </a:xfrm>
        </p:grpSpPr>
        <p:cxnSp>
          <p:nvCxnSpPr>
            <p:cNvPr id="91" name="Connecteur droit 90"/>
            <p:cNvCxnSpPr/>
            <p:nvPr/>
          </p:nvCxnSpPr>
          <p:spPr>
            <a:xfrm flipV="1">
              <a:off x="6371423" y="6036228"/>
              <a:ext cx="130003" cy="438832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cteur droit 91"/>
            <p:cNvCxnSpPr/>
            <p:nvPr/>
          </p:nvCxnSpPr>
          <p:spPr>
            <a:xfrm>
              <a:off x="6099805" y="6473827"/>
              <a:ext cx="277432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e 86"/>
          <p:cNvGrpSpPr/>
          <p:nvPr/>
        </p:nvGrpSpPr>
        <p:grpSpPr>
          <a:xfrm>
            <a:off x="559081" y="1597264"/>
            <a:ext cx="5299520" cy="414060"/>
            <a:chOff x="745442" y="986685"/>
            <a:chExt cx="7066026" cy="552080"/>
          </a:xfrm>
        </p:grpSpPr>
        <p:grpSp>
          <p:nvGrpSpPr>
            <p:cNvPr id="88" name="Groupe 87"/>
            <p:cNvGrpSpPr/>
            <p:nvPr/>
          </p:nvGrpSpPr>
          <p:grpSpPr>
            <a:xfrm>
              <a:off x="745442" y="986685"/>
              <a:ext cx="7066026" cy="552080"/>
              <a:chOff x="2691257" y="529120"/>
              <a:chExt cx="7066026" cy="552080"/>
            </a:xfrm>
          </p:grpSpPr>
          <p:sp>
            <p:nvSpPr>
              <p:cNvPr id="98" name="Pentagone 97"/>
              <p:cNvSpPr/>
              <p:nvPr/>
            </p:nvSpPr>
            <p:spPr>
              <a:xfrm>
                <a:off x="2691257" y="667723"/>
                <a:ext cx="7066026" cy="288000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99" name="Ellipse 98"/>
              <p:cNvSpPr/>
              <p:nvPr/>
            </p:nvSpPr>
            <p:spPr>
              <a:xfrm>
                <a:off x="5381632" y="529121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100" name="Ellipse 99"/>
              <p:cNvSpPr/>
              <p:nvPr/>
            </p:nvSpPr>
            <p:spPr>
              <a:xfrm>
                <a:off x="4264756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101" name="Ellipse 100"/>
              <p:cNvSpPr/>
              <p:nvPr/>
            </p:nvSpPr>
            <p:spPr>
              <a:xfrm>
                <a:off x="3147880" y="529120"/>
                <a:ext cx="551453" cy="54903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102" name="Ellipse 101"/>
              <p:cNvSpPr/>
              <p:nvPr/>
            </p:nvSpPr>
            <p:spPr>
              <a:xfrm>
                <a:off x="6498508" y="529122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grpSp>
            <p:nvGrpSpPr>
              <p:cNvPr id="103" name="Groupe 102"/>
              <p:cNvGrpSpPr/>
              <p:nvPr/>
            </p:nvGrpSpPr>
            <p:grpSpPr>
              <a:xfrm>
                <a:off x="8732261" y="529120"/>
                <a:ext cx="551453" cy="549030"/>
                <a:chOff x="9401004" y="529120"/>
                <a:chExt cx="551453" cy="549030"/>
              </a:xfrm>
            </p:grpSpPr>
            <p:sp>
              <p:nvSpPr>
                <p:cNvPr id="105" name="Ellipse 104"/>
                <p:cNvSpPr/>
                <p:nvPr/>
              </p:nvSpPr>
              <p:spPr>
                <a:xfrm>
                  <a:off x="9401004" y="52912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106" name="Image 105"/>
                <p:cNvPicPr>
                  <a:picLocks noChangeAspect="1"/>
                </p:cNvPicPr>
                <p:nvPr/>
              </p:nvPicPr>
              <p:blipFill>
                <a:blip r:embed="rId7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54466" y="667723"/>
                  <a:ext cx="288000" cy="288000"/>
                </a:xfrm>
                <a:prstGeom prst="rect">
                  <a:avLst/>
                </a:prstGeom>
              </p:spPr>
            </p:pic>
          </p:grpSp>
          <p:sp>
            <p:nvSpPr>
              <p:cNvPr id="104" name="Ellipse 103"/>
              <p:cNvSpPr/>
              <p:nvPr/>
            </p:nvSpPr>
            <p:spPr>
              <a:xfrm>
                <a:off x="7615384" y="53217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</p:grpSp>
        <p:pic>
          <p:nvPicPr>
            <p:cNvPr id="93" name="Image 92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3731" y="1100614"/>
              <a:ext cx="327273" cy="327273"/>
            </a:xfrm>
            <a:prstGeom prst="rect">
              <a:avLst/>
            </a:prstGeom>
          </p:spPr>
        </p:pic>
        <p:pic>
          <p:nvPicPr>
            <p:cNvPr id="94" name="Image 93"/>
            <p:cNvPicPr>
              <a:picLocks noChangeAspect="1"/>
            </p:cNvPicPr>
            <p:nvPr/>
          </p:nvPicPr>
          <p:blipFill>
            <a:blip r:embed="rId9" cstate="email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44243" y="1090534"/>
              <a:ext cx="360000" cy="360000"/>
            </a:xfrm>
            <a:prstGeom prst="rect">
              <a:avLst/>
            </a:prstGeom>
          </p:spPr>
        </p:pic>
        <p:pic>
          <p:nvPicPr>
            <p:cNvPr id="95" name="Image 94"/>
            <p:cNvPicPr>
              <a:picLocks noChangeAspect="1"/>
            </p:cNvPicPr>
            <p:nvPr/>
          </p:nvPicPr>
          <p:blipFill>
            <a:blip r:embed="rId10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803634" y="1115767"/>
              <a:ext cx="297521" cy="297521"/>
            </a:xfrm>
            <a:prstGeom prst="rect">
              <a:avLst/>
            </a:prstGeom>
          </p:spPr>
        </p:pic>
        <p:pic>
          <p:nvPicPr>
            <p:cNvPr id="96" name="Image 95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1461" y="1079779"/>
              <a:ext cx="360000" cy="360000"/>
            </a:xfrm>
            <a:prstGeom prst="rect">
              <a:avLst/>
            </a:prstGeom>
          </p:spPr>
        </p:pic>
        <p:pic>
          <p:nvPicPr>
            <p:cNvPr id="97" name="Image 96"/>
            <p:cNvPicPr>
              <a:picLocks noChangeAspect="1"/>
            </p:cNvPicPr>
            <p:nvPr/>
          </p:nvPicPr>
          <p:blipFill>
            <a:blip r:embed="rId12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1883" y="1097935"/>
              <a:ext cx="36000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04673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Image 95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53903" y="2929768"/>
            <a:ext cx="937196" cy="1989877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9581" y="2884088"/>
            <a:ext cx="4430652" cy="2318205"/>
          </a:xfrm>
          <a:prstGeom prst="rect">
            <a:avLst/>
          </a:prstGeom>
        </p:spPr>
      </p:pic>
      <p:sp>
        <p:nvSpPr>
          <p:cNvPr id="47" name="Titr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500" dirty="0">
                <a:latin typeface="+mn-lt"/>
              </a:rPr>
              <a:t>L’équipe DataLab – le Data Scientist </a:t>
            </a: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50" name="Espace réservé du texte 11"/>
          <p:cNvSpPr txBox="1">
            <a:spLocks/>
          </p:cNvSpPr>
          <p:nvPr/>
        </p:nvSpPr>
        <p:spPr>
          <a:xfrm>
            <a:off x="6593482" y="1953938"/>
            <a:ext cx="2455916" cy="3888969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313" indent="-214313" algn="l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6553404" y="1460730"/>
            <a:ext cx="24959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  <a:latin typeface="Calibri" panose="020F0502020204030204" pitchFamily="34" charset="0"/>
              </a:rPr>
              <a:t>Notes pour la mise en œuvre (explication animation, images, effets…) :</a:t>
            </a:r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934" y="5223488"/>
            <a:ext cx="1689112" cy="698341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5008657" y="5319823"/>
            <a:ext cx="1181690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fr-FR" sz="1800" b="1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Data Scientist</a:t>
            </a:r>
          </a:p>
        </p:txBody>
      </p:sp>
      <p:grpSp>
        <p:nvGrpSpPr>
          <p:cNvPr id="18" name="Groupe 17"/>
          <p:cNvGrpSpPr/>
          <p:nvPr/>
        </p:nvGrpSpPr>
        <p:grpSpPr>
          <a:xfrm flipH="1">
            <a:off x="4746476" y="5238267"/>
            <a:ext cx="326438" cy="240499"/>
            <a:chOff x="6099805" y="6154395"/>
            <a:chExt cx="435250" cy="320665"/>
          </a:xfrm>
        </p:grpSpPr>
        <p:cxnSp>
          <p:nvCxnSpPr>
            <p:cNvPr id="56" name="Connecteur droit 55"/>
            <p:cNvCxnSpPr/>
            <p:nvPr/>
          </p:nvCxnSpPr>
          <p:spPr>
            <a:xfrm flipV="1">
              <a:off x="6371423" y="6154395"/>
              <a:ext cx="163632" cy="320665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/>
            <p:cNvCxnSpPr/>
            <p:nvPr/>
          </p:nvCxnSpPr>
          <p:spPr>
            <a:xfrm>
              <a:off x="6099805" y="6473827"/>
              <a:ext cx="277432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3" name="Image 92"/>
          <p:cNvPicPr>
            <a:picLocks noChangeAspect="1"/>
          </p:cNvPicPr>
          <p:nvPr/>
        </p:nvPicPr>
        <p:blipFill rotWithShape="1">
          <a:blip r:embed="rId3"/>
          <a:srcRect l="82695" r="2288"/>
          <a:stretch/>
        </p:blipFill>
        <p:spPr>
          <a:xfrm>
            <a:off x="4493521" y="2884088"/>
            <a:ext cx="665328" cy="2318205"/>
          </a:xfrm>
          <a:prstGeom prst="rect">
            <a:avLst/>
          </a:prstGeom>
        </p:spPr>
      </p:pic>
      <p:pic>
        <p:nvPicPr>
          <p:cNvPr id="95" name="Image 94"/>
          <p:cNvPicPr>
            <a:picLocks noChangeAspect="1"/>
          </p:cNvPicPr>
          <p:nvPr/>
        </p:nvPicPr>
        <p:blipFill rotWithShape="1">
          <a:blip r:embed="rId3"/>
          <a:srcRect l="79229" t="56069" r="16150"/>
          <a:stretch/>
        </p:blipFill>
        <p:spPr>
          <a:xfrm>
            <a:off x="4339983" y="4183892"/>
            <a:ext cx="204718" cy="1018401"/>
          </a:xfrm>
          <a:prstGeom prst="rect">
            <a:avLst/>
          </a:prstGeom>
        </p:spPr>
      </p:pic>
      <p:sp>
        <p:nvSpPr>
          <p:cNvPr id="3" name="Rectangle à coins arrondis 2"/>
          <p:cNvSpPr/>
          <p:nvPr/>
        </p:nvSpPr>
        <p:spPr>
          <a:xfrm>
            <a:off x="135522" y="4483126"/>
            <a:ext cx="4203511" cy="972842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800" dirty="0"/>
              <a:t>Le </a:t>
            </a:r>
            <a:r>
              <a:rPr lang="fr-FR" sz="1800" b="1" dirty="0"/>
              <a:t>DATA SCIENTIST </a:t>
            </a:r>
            <a:r>
              <a:rPr lang="fr-FR" sz="1800" dirty="0"/>
              <a:t>met au point les modèles de traitement des données et de production d’indicateurs </a:t>
            </a:r>
            <a:endParaRPr lang="fr-FR" sz="1800" b="1" dirty="0"/>
          </a:p>
        </p:txBody>
      </p:sp>
      <p:grpSp>
        <p:nvGrpSpPr>
          <p:cNvPr id="33" name="Groupe 32"/>
          <p:cNvGrpSpPr/>
          <p:nvPr/>
        </p:nvGrpSpPr>
        <p:grpSpPr>
          <a:xfrm>
            <a:off x="559081" y="1597264"/>
            <a:ext cx="5299520" cy="414060"/>
            <a:chOff x="745442" y="986685"/>
            <a:chExt cx="7066026" cy="552080"/>
          </a:xfrm>
        </p:grpSpPr>
        <p:grpSp>
          <p:nvGrpSpPr>
            <p:cNvPr id="34" name="Groupe 33"/>
            <p:cNvGrpSpPr/>
            <p:nvPr/>
          </p:nvGrpSpPr>
          <p:grpSpPr>
            <a:xfrm>
              <a:off x="745442" y="986685"/>
              <a:ext cx="7066026" cy="552080"/>
              <a:chOff x="2691257" y="529120"/>
              <a:chExt cx="7066026" cy="552080"/>
            </a:xfrm>
          </p:grpSpPr>
          <p:sp>
            <p:nvSpPr>
              <p:cNvPr id="40" name="Pentagone 39"/>
              <p:cNvSpPr/>
              <p:nvPr/>
            </p:nvSpPr>
            <p:spPr>
              <a:xfrm>
                <a:off x="2691257" y="667723"/>
                <a:ext cx="7066026" cy="288000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41" name="Ellipse 40"/>
              <p:cNvSpPr/>
              <p:nvPr/>
            </p:nvSpPr>
            <p:spPr>
              <a:xfrm>
                <a:off x="5381632" y="529121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42" name="Ellipse 41"/>
              <p:cNvSpPr/>
              <p:nvPr/>
            </p:nvSpPr>
            <p:spPr>
              <a:xfrm>
                <a:off x="4264756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43" name="Ellipse 42"/>
              <p:cNvSpPr/>
              <p:nvPr/>
            </p:nvSpPr>
            <p:spPr>
              <a:xfrm>
                <a:off x="3147880" y="529120"/>
                <a:ext cx="551453" cy="54903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44" name="Ellipse 43"/>
              <p:cNvSpPr/>
              <p:nvPr/>
            </p:nvSpPr>
            <p:spPr>
              <a:xfrm>
                <a:off x="6498508" y="529122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grpSp>
            <p:nvGrpSpPr>
              <p:cNvPr id="45" name="Groupe 44"/>
              <p:cNvGrpSpPr/>
              <p:nvPr/>
            </p:nvGrpSpPr>
            <p:grpSpPr>
              <a:xfrm>
                <a:off x="8732261" y="529120"/>
                <a:ext cx="551453" cy="549030"/>
                <a:chOff x="9401004" y="529120"/>
                <a:chExt cx="551453" cy="549030"/>
              </a:xfrm>
            </p:grpSpPr>
            <p:sp>
              <p:nvSpPr>
                <p:cNvPr id="52" name="Ellipse 51"/>
                <p:cNvSpPr/>
                <p:nvPr/>
              </p:nvSpPr>
              <p:spPr>
                <a:xfrm>
                  <a:off x="9401004" y="52912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53" name="Image 52"/>
                <p:cNvPicPr>
                  <a:picLocks noChangeAspect="1"/>
                </p:cNvPicPr>
                <p:nvPr/>
              </p:nvPicPr>
              <p:blipFill>
                <a:blip r:embed="rId5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54466" y="667723"/>
                  <a:ext cx="288000" cy="288000"/>
                </a:xfrm>
                <a:prstGeom prst="rect">
                  <a:avLst/>
                </a:prstGeom>
              </p:spPr>
            </p:pic>
          </p:grpSp>
          <p:sp>
            <p:nvSpPr>
              <p:cNvPr id="46" name="Ellipse 45"/>
              <p:cNvSpPr/>
              <p:nvPr/>
            </p:nvSpPr>
            <p:spPr>
              <a:xfrm>
                <a:off x="7615384" y="53217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</p:grpSp>
        <p:pic>
          <p:nvPicPr>
            <p:cNvPr id="35" name="Image 34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3731" y="1100614"/>
              <a:ext cx="327273" cy="327273"/>
            </a:xfrm>
            <a:prstGeom prst="rect">
              <a:avLst/>
            </a:prstGeom>
          </p:spPr>
        </p:pic>
        <p:pic>
          <p:nvPicPr>
            <p:cNvPr id="36" name="Image 35"/>
            <p:cNvPicPr>
              <a:picLocks noChangeAspect="1"/>
            </p:cNvPicPr>
            <p:nvPr/>
          </p:nvPicPr>
          <p:blipFill>
            <a:blip r:embed="rId7" cstate="email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44243" y="1090534"/>
              <a:ext cx="360000" cy="360000"/>
            </a:xfrm>
            <a:prstGeom prst="rect">
              <a:avLst/>
            </a:prstGeom>
          </p:spPr>
        </p:pic>
        <p:pic>
          <p:nvPicPr>
            <p:cNvPr id="37" name="Image 36"/>
            <p:cNvPicPr>
              <a:picLocks noChangeAspect="1"/>
            </p:cNvPicPr>
            <p:nvPr/>
          </p:nvPicPr>
          <p:blipFill>
            <a:blip r:embed="rId8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803634" y="1115767"/>
              <a:ext cx="297521" cy="297521"/>
            </a:xfrm>
            <a:prstGeom prst="rect">
              <a:avLst/>
            </a:prstGeom>
          </p:spPr>
        </p:pic>
        <p:pic>
          <p:nvPicPr>
            <p:cNvPr id="38" name="Image 37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1461" y="1079779"/>
              <a:ext cx="360000" cy="360000"/>
            </a:xfrm>
            <a:prstGeom prst="rect">
              <a:avLst/>
            </a:prstGeom>
          </p:spPr>
        </p:pic>
        <p:pic>
          <p:nvPicPr>
            <p:cNvPr id="39" name="Image 38"/>
            <p:cNvPicPr>
              <a:picLocks noChangeAspect="1"/>
            </p:cNvPicPr>
            <p:nvPr/>
          </p:nvPicPr>
          <p:blipFill>
            <a:blip r:embed="rId10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1883" y="1097935"/>
              <a:ext cx="36000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605063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Image 53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53903" y="2929768"/>
            <a:ext cx="937196" cy="1989877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0053" y="2884088"/>
            <a:ext cx="4430652" cy="2318205"/>
          </a:xfrm>
          <a:prstGeom prst="rect">
            <a:avLst/>
          </a:prstGeom>
        </p:spPr>
      </p:pic>
      <p:sp>
        <p:nvSpPr>
          <p:cNvPr id="47" name="Titr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500" dirty="0">
                <a:latin typeface="+mn-lt"/>
              </a:rPr>
              <a:t>L’équipe DataLab – le Data Steward </a:t>
            </a: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50" name="Espace réservé du texte 11"/>
          <p:cNvSpPr txBox="1">
            <a:spLocks/>
          </p:cNvSpPr>
          <p:nvPr/>
        </p:nvSpPr>
        <p:spPr>
          <a:xfrm>
            <a:off x="6593482" y="1953938"/>
            <a:ext cx="2455916" cy="3888969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313" indent="-214313" algn="l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6553404" y="1460730"/>
            <a:ext cx="24959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  <a:latin typeface="Calibri" panose="020F0502020204030204" pitchFamily="34" charset="0"/>
              </a:rPr>
              <a:t>Notes pour la mise en œuvre (explication animation, images, effets…) :</a:t>
            </a:r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934" y="5223488"/>
            <a:ext cx="1689112" cy="698341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998806" y="5380010"/>
            <a:ext cx="1181690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fr-FR" sz="1800" b="1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Data Steward</a:t>
            </a:r>
          </a:p>
        </p:txBody>
      </p:sp>
      <p:cxnSp>
        <p:nvCxnSpPr>
          <p:cNvPr id="14" name="Connecteur droit 13"/>
          <p:cNvCxnSpPr/>
          <p:nvPr/>
        </p:nvCxnSpPr>
        <p:spPr>
          <a:xfrm flipV="1">
            <a:off x="2345631" y="5073185"/>
            <a:ext cx="232515" cy="455653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2141918" y="5527913"/>
            <a:ext cx="208074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Image 92"/>
          <p:cNvPicPr>
            <a:picLocks noChangeAspect="1"/>
          </p:cNvPicPr>
          <p:nvPr/>
        </p:nvPicPr>
        <p:blipFill rotWithShape="1">
          <a:blip r:embed="rId3"/>
          <a:srcRect l="33945" r="52655"/>
          <a:stretch/>
        </p:blipFill>
        <p:spPr>
          <a:xfrm>
            <a:off x="2354234" y="2884088"/>
            <a:ext cx="593678" cy="2318205"/>
          </a:xfrm>
          <a:prstGeom prst="rect">
            <a:avLst/>
          </a:prstGeom>
        </p:spPr>
      </p:pic>
      <p:sp>
        <p:nvSpPr>
          <p:cNvPr id="53" name="Rectangle à coins arrondis 52"/>
          <p:cNvSpPr/>
          <p:nvPr/>
        </p:nvSpPr>
        <p:spPr>
          <a:xfrm>
            <a:off x="3527164" y="4129135"/>
            <a:ext cx="2822322" cy="1542397"/>
          </a:xfrm>
          <a:prstGeom prst="roundRect">
            <a:avLst>
              <a:gd name="adj" fmla="val 10031"/>
            </a:avLst>
          </a:prstGeom>
          <a:solidFill>
            <a:schemeClr val="accent6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Le </a:t>
            </a:r>
            <a:r>
              <a:rPr lang="fr-FR" sz="1400" b="1" dirty="0"/>
              <a:t>DATA STEWARD </a:t>
            </a:r>
            <a:r>
              <a:rPr lang="fr-FR" sz="1400" dirty="0"/>
              <a:t>vous accompagne sur l’organisation et </a:t>
            </a:r>
            <a:br>
              <a:rPr lang="fr-FR" sz="1400" dirty="0"/>
            </a:br>
            <a:r>
              <a:rPr lang="fr-FR" sz="1400" dirty="0"/>
              <a:t>la gestion des données </a:t>
            </a:r>
            <a:br>
              <a:rPr lang="fr-FR" sz="1400" dirty="0"/>
            </a:br>
            <a:r>
              <a:rPr lang="fr-FR" sz="1400" dirty="0"/>
              <a:t>dans le DataLake. Il vous guide pour identifier les données disponibles pour vos besoins.</a:t>
            </a:r>
            <a:endParaRPr lang="fr-FR" sz="1400" b="1" dirty="0"/>
          </a:p>
        </p:txBody>
      </p:sp>
      <p:grpSp>
        <p:nvGrpSpPr>
          <p:cNvPr id="32" name="Groupe 31"/>
          <p:cNvGrpSpPr/>
          <p:nvPr/>
        </p:nvGrpSpPr>
        <p:grpSpPr>
          <a:xfrm>
            <a:off x="559081" y="1597264"/>
            <a:ext cx="5299520" cy="414060"/>
            <a:chOff x="745442" y="986685"/>
            <a:chExt cx="7066026" cy="552080"/>
          </a:xfrm>
        </p:grpSpPr>
        <p:grpSp>
          <p:nvGrpSpPr>
            <p:cNvPr id="33" name="Groupe 32"/>
            <p:cNvGrpSpPr/>
            <p:nvPr/>
          </p:nvGrpSpPr>
          <p:grpSpPr>
            <a:xfrm>
              <a:off x="745442" y="986685"/>
              <a:ext cx="7066026" cy="552080"/>
              <a:chOff x="2691257" y="529120"/>
              <a:chExt cx="7066026" cy="552080"/>
            </a:xfrm>
          </p:grpSpPr>
          <p:sp>
            <p:nvSpPr>
              <p:cNvPr id="40" name="Pentagone 39"/>
              <p:cNvSpPr/>
              <p:nvPr/>
            </p:nvSpPr>
            <p:spPr>
              <a:xfrm>
                <a:off x="2691257" y="667723"/>
                <a:ext cx="7066026" cy="288000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41" name="Ellipse 40"/>
              <p:cNvSpPr/>
              <p:nvPr/>
            </p:nvSpPr>
            <p:spPr>
              <a:xfrm>
                <a:off x="5381632" y="529121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43" name="Ellipse 42"/>
              <p:cNvSpPr/>
              <p:nvPr/>
            </p:nvSpPr>
            <p:spPr>
              <a:xfrm>
                <a:off x="4264756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44" name="Ellipse 43"/>
              <p:cNvSpPr/>
              <p:nvPr/>
            </p:nvSpPr>
            <p:spPr>
              <a:xfrm>
                <a:off x="3147880" y="529120"/>
                <a:ext cx="551453" cy="54903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45" name="Ellipse 44"/>
              <p:cNvSpPr/>
              <p:nvPr/>
            </p:nvSpPr>
            <p:spPr>
              <a:xfrm>
                <a:off x="6498508" y="529122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grpSp>
            <p:nvGrpSpPr>
              <p:cNvPr id="46" name="Groupe 45"/>
              <p:cNvGrpSpPr/>
              <p:nvPr/>
            </p:nvGrpSpPr>
            <p:grpSpPr>
              <a:xfrm>
                <a:off x="8732261" y="529120"/>
                <a:ext cx="551453" cy="549030"/>
                <a:chOff x="9401004" y="529120"/>
                <a:chExt cx="551453" cy="549030"/>
              </a:xfrm>
            </p:grpSpPr>
            <p:sp>
              <p:nvSpPr>
                <p:cNvPr id="55" name="Ellipse 54"/>
                <p:cNvSpPr/>
                <p:nvPr/>
              </p:nvSpPr>
              <p:spPr>
                <a:xfrm>
                  <a:off x="9401004" y="52912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56" name="Image 55"/>
                <p:cNvPicPr>
                  <a:picLocks noChangeAspect="1"/>
                </p:cNvPicPr>
                <p:nvPr/>
              </p:nvPicPr>
              <p:blipFill>
                <a:blip r:embed="rId5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54466" y="667723"/>
                  <a:ext cx="288000" cy="288000"/>
                </a:xfrm>
                <a:prstGeom prst="rect">
                  <a:avLst/>
                </a:prstGeom>
              </p:spPr>
            </p:pic>
          </p:grpSp>
          <p:sp>
            <p:nvSpPr>
              <p:cNvPr id="52" name="Ellipse 51"/>
              <p:cNvSpPr/>
              <p:nvPr/>
            </p:nvSpPr>
            <p:spPr>
              <a:xfrm>
                <a:off x="7615384" y="53217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</p:grpSp>
        <p:pic>
          <p:nvPicPr>
            <p:cNvPr id="34" name="Image 33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3731" y="1100614"/>
              <a:ext cx="327273" cy="327273"/>
            </a:xfrm>
            <a:prstGeom prst="rect">
              <a:avLst/>
            </a:prstGeom>
          </p:spPr>
        </p:pic>
        <p:pic>
          <p:nvPicPr>
            <p:cNvPr id="35" name="Image 34"/>
            <p:cNvPicPr>
              <a:picLocks noChangeAspect="1"/>
            </p:cNvPicPr>
            <p:nvPr/>
          </p:nvPicPr>
          <p:blipFill>
            <a:blip r:embed="rId7" cstate="email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44243" y="1090534"/>
              <a:ext cx="360000" cy="360000"/>
            </a:xfrm>
            <a:prstGeom prst="rect">
              <a:avLst/>
            </a:prstGeom>
          </p:spPr>
        </p:pic>
        <p:pic>
          <p:nvPicPr>
            <p:cNvPr id="37" name="Image 36"/>
            <p:cNvPicPr>
              <a:picLocks noChangeAspect="1"/>
            </p:cNvPicPr>
            <p:nvPr/>
          </p:nvPicPr>
          <p:blipFill>
            <a:blip r:embed="rId8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803634" y="1115767"/>
              <a:ext cx="297521" cy="297521"/>
            </a:xfrm>
            <a:prstGeom prst="rect">
              <a:avLst/>
            </a:prstGeom>
          </p:spPr>
        </p:pic>
        <p:pic>
          <p:nvPicPr>
            <p:cNvPr id="38" name="Image 37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1461" y="1079779"/>
              <a:ext cx="360000" cy="360000"/>
            </a:xfrm>
            <a:prstGeom prst="rect">
              <a:avLst/>
            </a:prstGeom>
          </p:spPr>
        </p:pic>
        <p:pic>
          <p:nvPicPr>
            <p:cNvPr id="39" name="Image 38"/>
            <p:cNvPicPr>
              <a:picLocks noChangeAspect="1"/>
            </p:cNvPicPr>
            <p:nvPr/>
          </p:nvPicPr>
          <p:blipFill>
            <a:blip r:embed="rId10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1883" y="1097935"/>
              <a:ext cx="36000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59922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Image 90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53903" y="2929768"/>
            <a:ext cx="937196" cy="1989877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39817" y="2884088"/>
            <a:ext cx="4430652" cy="2318205"/>
          </a:xfrm>
          <a:prstGeom prst="rect">
            <a:avLst/>
          </a:prstGeom>
        </p:spPr>
      </p:pic>
      <p:sp>
        <p:nvSpPr>
          <p:cNvPr id="47" name="Titr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500" dirty="0">
                <a:latin typeface="+mn-lt"/>
              </a:rPr>
              <a:t>L’équipe DataLab – le Data Engineer </a:t>
            </a: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50" name="Espace réservé du texte 11"/>
          <p:cNvSpPr txBox="1">
            <a:spLocks/>
          </p:cNvSpPr>
          <p:nvPr/>
        </p:nvSpPr>
        <p:spPr>
          <a:xfrm>
            <a:off x="6593482" y="1953938"/>
            <a:ext cx="2455916" cy="3888969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313" indent="-214313" algn="l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6553404" y="1460730"/>
            <a:ext cx="24959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  <a:latin typeface="Calibri" panose="020F0502020204030204" pitchFamily="34" charset="0"/>
              </a:rPr>
              <a:t>Notes pour la mise en œuvre (explication animation, images, effets…) :</a:t>
            </a:r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934" y="5223488"/>
            <a:ext cx="1689112" cy="698341"/>
          </a:xfrm>
          <a:prstGeom prst="rect">
            <a:avLst/>
          </a:prstGeom>
        </p:spPr>
      </p:pic>
      <p:sp>
        <p:nvSpPr>
          <p:cNvPr id="70" name="Rectangle 69"/>
          <p:cNvSpPr/>
          <p:nvPr/>
        </p:nvSpPr>
        <p:spPr>
          <a:xfrm>
            <a:off x="140614" y="2731757"/>
            <a:ext cx="1181690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fr-FR" sz="1800" b="1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Data Engineer</a:t>
            </a:r>
          </a:p>
        </p:txBody>
      </p:sp>
      <p:pic>
        <p:nvPicPr>
          <p:cNvPr id="93" name="Image 92"/>
          <p:cNvPicPr>
            <a:picLocks noChangeAspect="1"/>
          </p:cNvPicPr>
          <p:nvPr/>
        </p:nvPicPr>
        <p:blipFill rotWithShape="1">
          <a:blip r:embed="rId3"/>
          <a:srcRect l="19857" r="65357"/>
          <a:stretch/>
        </p:blipFill>
        <p:spPr>
          <a:xfrm>
            <a:off x="1719614" y="2884088"/>
            <a:ext cx="655092" cy="2318205"/>
          </a:xfrm>
          <a:prstGeom prst="rect">
            <a:avLst/>
          </a:prstGeom>
        </p:spPr>
      </p:pic>
      <p:grpSp>
        <p:nvGrpSpPr>
          <p:cNvPr id="67" name="Groupe 66"/>
          <p:cNvGrpSpPr/>
          <p:nvPr/>
        </p:nvGrpSpPr>
        <p:grpSpPr>
          <a:xfrm rot="10800000" flipH="1">
            <a:off x="1274608" y="2889520"/>
            <a:ext cx="592853" cy="307361"/>
            <a:chOff x="6099805" y="6065245"/>
            <a:chExt cx="790470" cy="409815"/>
          </a:xfrm>
        </p:grpSpPr>
        <p:cxnSp>
          <p:nvCxnSpPr>
            <p:cNvPr id="68" name="Connecteur droit 67"/>
            <p:cNvCxnSpPr/>
            <p:nvPr/>
          </p:nvCxnSpPr>
          <p:spPr>
            <a:xfrm rot="10800000" flipH="1">
              <a:off x="6371423" y="6065245"/>
              <a:ext cx="518852" cy="409815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cteur droit 68"/>
            <p:cNvCxnSpPr/>
            <p:nvPr/>
          </p:nvCxnSpPr>
          <p:spPr>
            <a:xfrm>
              <a:off x="6099805" y="6473827"/>
              <a:ext cx="277432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Rectangle à coins arrondis 52"/>
          <p:cNvSpPr/>
          <p:nvPr/>
        </p:nvSpPr>
        <p:spPr>
          <a:xfrm>
            <a:off x="2794379" y="4231495"/>
            <a:ext cx="3555107" cy="1364942"/>
          </a:xfrm>
          <a:prstGeom prst="roundRect">
            <a:avLst>
              <a:gd name="adj" fmla="val 10031"/>
            </a:avLst>
          </a:prstGeom>
          <a:solidFill>
            <a:schemeClr val="accent6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Le </a:t>
            </a:r>
            <a:r>
              <a:rPr lang="fr-FR" sz="1200" b="1" dirty="0"/>
              <a:t>DATA ENGINEER </a:t>
            </a:r>
            <a:r>
              <a:rPr lang="fr-FR" sz="1200" dirty="0"/>
              <a:t>prépare les données </a:t>
            </a:r>
            <a:br>
              <a:rPr lang="fr-FR" sz="1200" dirty="0"/>
            </a:br>
            <a:r>
              <a:rPr lang="fr-FR" sz="1200" dirty="0"/>
              <a:t>pour vos besoins d’analyse ou opérationnels.</a:t>
            </a:r>
            <a:br>
              <a:rPr lang="fr-FR" sz="1200" dirty="0"/>
            </a:br>
            <a:r>
              <a:rPr lang="fr-FR" sz="1200" dirty="0"/>
              <a:t> Il met en place les espaces DataLab et DataSpace ainsi que l’ensemble des traitements associés </a:t>
            </a:r>
            <a:r>
              <a:rPr lang="fr-FR" sz="1200" i="1" dirty="0"/>
              <a:t>(désensibilisation, industrialisation…).</a:t>
            </a:r>
            <a:endParaRPr lang="fr-FR" sz="1200" b="1" i="1" dirty="0"/>
          </a:p>
        </p:txBody>
      </p:sp>
      <p:grpSp>
        <p:nvGrpSpPr>
          <p:cNvPr id="32" name="Groupe 31"/>
          <p:cNvGrpSpPr/>
          <p:nvPr/>
        </p:nvGrpSpPr>
        <p:grpSpPr>
          <a:xfrm>
            <a:off x="559081" y="1597264"/>
            <a:ext cx="5299520" cy="414060"/>
            <a:chOff x="745442" y="986685"/>
            <a:chExt cx="7066026" cy="552080"/>
          </a:xfrm>
        </p:grpSpPr>
        <p:grpSp>
          <p:nvGrpSpPr>
            <p:cNvPr id="33" name="Groupe 32"/>
            <p:cNvGrpSpPr/>
            <p:nvPr/>
          </p:nvGrpSpPr>
          <p:grpSpPr>
            <a:xfrm>
              <a:off x="745442" y="986685"/>
              <a:ext cx="7066026" cy="552080"/>
              <a:chOff x="2691257" y="529120"/>
              <a:chExt cx="7066026" cy="552080"/>
            </a:xfrm>
          </p:grpSpPr>
          <p:sp>
            <p:nvSpPr>
              <p:cNvPr id="39" name="Pentagone 38"/>
              <p:cNvSpPr/>
              <p:nvPr/>
            </p:nvSpPr>
            <p:spPr>
              <a:xfrm>
                <a:off x="2691257" y="667723"/>
                <a:ext cx="7066026" cy="288000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40" name="Ellipse 39"/>
              <p:cNvSpPr/>
              <p:nvPr/>
            </p:nvSpPr>
            <p:spPr>
              <a:xfrm>
                <a:off x="5381632" y="529121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41" name="Ellipse 40"/>
              <p:cNvSpPr/>
              <p:nvPr/>
            </p:nvSpPr>
            <p:spPr>
              <a:xfrm>
                <a:off x="4264756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42" name="Ellipse 41"/>
              <p:cNvSpPr/>
              <p:nvPr/>
            </p:nvSpPr>
            <p:spPr>
              <a:xfrm>
                <a:off x="3147880" y="529120"/>
                <a:ext cx="551453" cy="54903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43" name="Ellipse 42"/>
              <p:cNvSpPr/>
              <p:nvPr/>
            </p:nvSpPr>
            <p:spPr>
              <a:xfrm>
                <a:off x="6498508" y="529122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grpSp>
            <p:nvGrpSpPr>
              <p:cNvPr id="44" name="Groupe 43"/>
              <p:cNvGrpSpPr/>
              <p:nvPr/>
            </p:nvGrpSpPr>
            <p:grpSpPr>
              <a:xfrm>
                <a:off x="8732261" y="529120"/>
                <a:ext cx="551453" cy="549030"/>
                <a:chOff x="9401004" y="529120"/>
                <a:chExt cx="551453" cy="549030"/>
              </a:xfrm>
            </p:grpSpPr>
            <p:sp>
              <p:nvSpPr>
                <p:cNvPr id="46" name="Ellipse 45"/>
                <p:cNvSpPr/>
                <p:nvPr/>
              </p:nvSpPr>
              <p:spPr>
                <a:xfrm>
                  <a:off x="9401004" y="52912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52" name="Image 51"/>
                <p:cNvPicPr>
                  <a:picLocks noChangeAspect="1"/>
                </p:cNvPicPr>
                <p:nvPr/>
              </p:nvPicPr>
              <p:blipFill>
                <a:blip r:embed="rId5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54466" y="667723"/>
                  <a:ext cx="288000" cy="288000"/>
                </a:xfrm>
                <a:prstGeom prst="rect">
                  <a:avLst/>
                </a:prstGeom>
              </p:spPr>
            </p:pic>
          </p:grpSp>
          <p:sp>
            <p:nvSpPr>
              <p:cNvPr id="45" name="Ellipse 44"/>
              <p:cNvSpPr/>
              <p:nvPr/>
            </p:nvSpPr>
            <p:spPr>
              <a:xfrm>
                <a:off x="7615384" y="53217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</p:grpSp>
        <p:pic>
          <p:nvPicPr>
            <p:cNvPr id="34" name="Image 33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3731" y="1100614"/>
              <a:ext cx="327273" cy="327273"/>
            </a:xfrm>
            <a:prstGeom prst="rect">
              <a:avLst/>
            </a:prstGeom>
          </p:spPr>
        </p:pic>
        <p:pic>
          <p:nvPicPr>
            <p:cNvPr id="35" name="Image 34"/>
            <p:cNvPicPr>
              <a:picLocks noChangeAspect="1"/>
            </p:cNvPicPr>
            <p:nvPr/>
          </p:nvPicPr>
          <p:blipFill>
            <a:blip r:embed="rId7" cstate="email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44243" y="1090534"/>
              <a:ext cx="360000" cy="360000"/>
            </a:xfrm>
            <a:prstGeom prst="rect">
              <a:avLst/>
            </a:prstGeom>
          </p:spPr>
        </p:pic>
        <p:pic>
          <p:nvPicPr>
            <p:cNvPr id="36" name="Image 35"/>
            <p:cNvPicPr>
              <a:picLocks noChangeAspect="1"/>
            </p:cNvPicPr>
            <p:nvPr/>
          </p:nvPicPr>
          <p:blipFill>
            <a:blip r:embed="rId8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803634" y="1115767"/>
              <a:ext cx="297521" cy="297521"/>
            </a:xfrm>
            <a:prstGeom prst="rect">
              <a:avLst/>
            </a:prstGeom>
          </p:spPr>
        </p:pic>
        <p:pic>
          <p:nvPicPr>
            <p:cNvPr id="37" name="Image 36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1461" y="1079779"/>
              <a:ext cx="360000" cy="360000"/>
            </a:xfrm>
            <a:prstGeom prst="rect">
              <a:avLst/>
            </a:prstGeom>
          </p:spPr>
        </p:pic>
        <p:pic>
          <p:nvPicPr>
            <p:cNvPr id="38" name="Image 37"/>
            <p:cNvPicPr>
              <a:picLocks noChangeAspect="1"/>
            </p:cNvPicPr>
            <p:nvPr/>
          </p:nvPicPr>
          <p:blipFill>
            <a:blip r:embed="rId10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1883" y="1097935"/>
              <a:ext cx="36000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5870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39887A-E511-A49F-7EB9-AC067791E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A166AC-6B17-BECE-DB0D-2EC58115D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pb</a:t>
            </a:r>
          </a:p>
          <a:p>
            <a:pPr lvl="1"/>
            <a:r>
              <a:rPr lang="fr-FR" dirty="0"/>
              <a:t>Stockage à un seul endroit =&gt; incendie</a:t>
            </a:r>
          </a:p>
          <a:p>
            <a:pPr lvl="1"/>
            <a:r>
              <a:rPr lang="fr-FR" dirty="0"/>
              <a:t>Taille des disques dur</a:t>
            </a:r>
          </a:p>
          <a:p>
            <a:pPr lvl="1"/>
            <a:r>
              <a:rPr lang="fr-FR" dirty="0"/>
              <a:t>Backup</a:t>
            </a:r>
          </a:p>
          <a:p>
            <a:pPr lvl="1"/>
            <a:r>
              <a:rPr lang="fr-FR" dirty="0"/>
              <a:t>Temps d'accès</a:t>
            </a:r>
          </a:p>
          <a:p>
            <a:pPr lvl="1"/>
            <a:r>
              <a:rPr lang="fr-FR" dirty="0"/>
              <a:t>Comment retrouver la data</a:t>
            </a:r>
          </a:p>
          <a:p>
            <a:pPr lvl="1"/>
            <a:r>
              <a:rPr lang="fr-FR" dirty="0"/>
              <a:t>Structuration de la data</a:t>
            </a:r>
          </a:p>
          <a:p>
            <a:pPr lvl="1"/>
            <a:r>
              <a:rPr lang="fr-FR" dirty="0"/>
              <a:t>Loi</a:t>
            </a:r>
          </a:p>
          <a:p>
            <a:pPr lvl="1"/>
            <a:r>
              <a:rPr lang="fr-FR" dirty="0"/>
              <a:t>RGPD</a:t>
            </a:r>
          </a:p>
          <a:p>
            <a:pPr lvl="1"/>
            <a:r>
              <a:rPr lang="fr-FR"/>
              <a:t>Sensibilité</a:t>
            </a:r>
          </a:p>
        </p:txBody>
      </p:sp>
    </p:spTree>
    <p:extLst>
      <p:ext uri="{BB962C8B-B14F-4D97-AF65-F5344CB8AC3E}">
        <p14:creationId xmlns:p14="http://schemas.microsoft.com/office/powerpoint/2010/main" val="32730691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Image 9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3903" y="2929768"/>
            <a:ext cx="937196" cy="1989877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39817" y="2884088"/>
            <a:ext cx="4430652" cy="2318205"/>
          </a:xfrm>
          <a:prstGeom prst="rect">
            <a:avLst/>
          </a:prstGeom>
        </p:spPr>
      </p:pic>
      <p:sp>
        <p:nvSpPr>
          <p:cNvPr id="47" name="Titr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500" dirty="0">
                <a:latin typeface="+mn-lt"/>
              </a:rPr>
              <a:t>L’équipe DataLab – le Data Engineer </a:t>
            </a: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50" name="Espace réservé du texte 11"/>
          <p:cNvSpPr txBox="1">
            <a:spLocks/>
          </p:cNvSpPr>
          <p:nvPr/>
        </p:nvSpPr>
        <p:spPr>
          <a:xfrm>
            <a:off x="6593482" y="1953938"/>
            <a:ext cx="2455916" cy="3888969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313" indent="-214313" algn="l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6553404" y="1460730"/>
            <a:ext cx="24959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  <a:latin typeface="Calibri" panose="020F0502020204030204" pitchFamily="34" charset="0"/>
              </a:rPr>
              <a:t>Notes pour la mise en œuvre (explication animation, images, effets…) :</a:t>
            </a:r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934" y="5223488"/>
            <a:ext cx="1689112" cy="698341"/>
          </a:xfrm>
          <a:prstGeom prst="rect">
            <a:avLst/>
          </a:prstGeom>
        </p:spPr>
      </p:pic>
      <p:sp>
        <p:nvSpPr>
          <p:cNvPr id="53" name="Rectangle à coins arrondis 52"/>
          <p:cNvSpPr/>
          <p:nvPr/>
        </p:nvSpPr>
        <p:spPr>
          <a:xfrm>
            <a:off x="479092" y="3868059"/>
            <a:ext cx="4072436" cy="1257530"/>
          </a:xfrm>
          <a:prstGeom prst="roundRect">
            <a:avLst>
              <a:gd name="adj" fmla="val 10031"/>
            </a:avLst>
          </a:prstGeom>
          <a:solidFill>
            <a:schemeClr val="accent6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Le </a:t>
            </a:r>
            <a:r>
              <a:rPr lang="fr-FR" sz="1600" b="1" dirty="0"/>
              <a:t>DATA ANALYST </a:t>
            </a:r>
            <a:r>
              <a:rPr lang="fr-FR" sz="1600" dirty="0"/>
              <a:t>industrialise </a:t>
            </a:r>
            <a:br>
              <a:rPr lang="fr-FR" sz="1600" dirty="0"/>
            </a:br>
            <a:r>
              <a:rPr lang="fr-FR" sz="1600" dirty="0"/>
              <a:t>des modèles de traitement des données et </a:t>
            </a:r>
            <a:br>
              <a:rPr lang="fr-FR" sz="1600" dirty="0"/>
            </a:br>
            <a:r>
              <a:rPr lang="fr-FR" sz="1600" dirty="0"/>
              <a:t>développe les écrans de restitutions </a:t>
            </a:r>
            <a:br>
              <a:rPr lang="fr-FR" sz="1600" dirty="0"/>
            </a:br>
            <a:r>
              <a:rPr lang="fr-FR" sz="1600" dirty="0"/>
              <a:t>des données et indicateurs.</a:t>
            </a:r>
            <a:endParaRPr lang="fr-FR" sz="1600" b="1" i="1" dirty="0"/>
          </a:p>
        </p:txBody>
      </p:sp>
      <p:sp>
        <p:nvSpPr>
          <p:cNvPr id="32" name="Rectangle 31"/>
          <p:cNvSpPr/>
          <p:nvPr/>
        </p:nvSpPr>
        <p:spPr>
          <a:xfrm>
            <a:off x="4156506" y="2440557"/>
            <a:ext cx="1181690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600"/>
              </a:spcAft>
            </a:pPr>
            <a:r>
              <a:rPr lang="fr-FR" sz="1800" b="1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Data Analyst</a:t>
            </a:r>
          </a:p>
        </p:txBody>
      </p:sp>
      <p:grpSp>
        <p:nvGrpSpPr>
          <p:cNvPr id="33" name="Groupe 32"/>
          <p:cNvGrpSpPr/>
          <p:nvPr/>
        </p:nvGrpSpPr>
        <p:grpSpPr>
          <a:xfrm flipV="1">
            <a:off x="5212445" y="2589532"/>
            <a:ext cx="301216" cy="329124"/>
            <a:chOff x="6099805" y="6036228"/>
            <a:chExt cx="401621" cy="438832"/>
          </a:xfrm>
        </p:grpSpPr>
        <p:cxnSp>
          <p:nvCxnSpPr>
            <p:cNvPr id="34" name="Connecteur droit 33"/>
            <p:cNvCxnSpPr/>
            <p:nvPr/>
          </p:nvCxnSpPr>
          <p:spPr>
            <a:xfrm flipV="1">
              <a:off x="6371423" y="6036228"/>
              <a:ext cx="130003" cy="438832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>
              <a:off x="6099805" y="6473827"/>
              <a:ext cx="277432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/>
          <p:cNvGrpSpPr/>
          <p:nvPr/>
        </p:nvGrpSpPr>
        <p:grpSpPr>
          <a:xfrm>
            <a:off x="559081" y="1597264"/>
            <a:ext cx="5299520" cy="414060"/>
            <a:chOff x="745442" y="986685"/>
            <a:chExt cx="7066026" cy="552080"/>
          </a:xfrm>
        </p:grpSpPr>
        <p:grpSp>
          <p:nvGrpSpPr>
            <p:cNvPr id="37" name="Groupe 36"/>
            <p:cNvGrpSpPr/>
            <p:nvPr/>
          </p:nvGrpSpPr>
          <p:grpSpPr>
            <a:xfrm>
              <a:off x="745442" y="986685"/>
              <a:ext cx="7066026" cy="552080"/>
              <a:chOff x="2691257" y="529120"/>
              <a:chExt cx="7066026" cy="552080"/>
            </a:xfrm>
          </p:grpSpPr>
          <p:sp>
            <p:nvSpPr>
              <p:cNvPr id="43" name="Pentagone 42"/>
              <p:cNvSpPr/>
              <p:nvPr/>
            </p:nvSpPr>
            <p:spPr>
              <a:xfrm>
                <a:off x="2691257" y="667723"/>
                <a:ext cx="7066026" cy="288000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44" name="Ellipse 43"/>
              <p:cNvSpPr/>
              <p:nvPr/>
            </p:nvSpPr>
            <p:spPr>
              <a:xfrm>
                <a:off x="5381632" y="529121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45" name="Ellipse 44"/>
              <p:cNvSpPr/>
              <p:nvPr/>
            </p:nvSpPr>
            <p:spPr>
              <a:xfrm>
                <a:off x="4264756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46" name="Ellipse 45"/>
              <p:cNvSpPr/>
              <p:nvPr/>
            </p:nvSpPr>
            <p:spPr>
              <a:xfrm>
                <a:off x="3147880" y="529120"/>
                <a:ext cx="551453" cy="54903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52" name="Ellipse 51"/>
              <p:cNvSpPr/>
              <p:nvPr/>
            </p:nvSpPr>
            <p:spPr>
              <a:xfrm>
                <a:off x="6498508" y="529122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grpSp>
            <p:nvGrpSpPr>
              <p:cNvPr id="54" name="Groupe 53"/>
              <p:cNvGrpSpPr/>
              <p:nvPr/>
            </p:nvGrpSpPr>
            <p:grpSpPr>
              <a:xfrm>
                <a:off x="8732261" y="529120"/>
                <a:ext cx="551453" cy="549030"/>
                <a:chOff x="9401004" y="529120"/>
                <a:chExt cx="551453" cy="549030"/>
              </a:xfrm>
            </p:grpSpPr>
            <p:sp>
              <p:nvSpPr>
                <p:cNvPr id="56" name="Ellipse 55"/>
                <p:cNvSpPr/>
                <p:nvPr/>
              </p:nvSpPr>
              <p:spPr>
                <a:xfrm>
                  <a:off x="9401004" y="52912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57" name="Image 56"/>
                <p:cNvPicPr>
                  <a:picLocks noChangeAspect="1"/>
                </p:cNvPicPr>
                <p:nvPr/>
              </p:nvPicPr>
              <p:blipFill>
                <a:blip r:embed="rId5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54466" y="667723"/>
                  <a:ext cx="288000" cy="288000"/>
                </a:xfrm>
                <a:prstGeom prst="rect">
                  <a:avLst/>
                </a:prstGeom>
              </p:spPr>
            </p:pic>
          </p:grpSp>
          <p:sp>
            <p:nvSpPr>
              <p:cNvPr id="55" name="Ellipse 54"/>
              <p:cNvSpPr/>
              <p:nvPr/>
            </p:nvSpPr>
            <p:spPr>
              <a:xfrm>
                <a:off x="7615384" y="53217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</p:grpSp>
        <p:pic>
          <p:nvPicPr>
            <p:cNvPr id="38" name="Image 37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3731" y="1100614"/>
              <a:ext cx="327273" cy="327273"/>
            </a:xfrm>
            <a:prstGeom prst="rect">
              <a:avLst/>
            </a:prstGeom>
          </p:spPr>
        </p:pic>
        <p:pic>
          <p:nvPicPr>
            <p:cNvPr id="39" name="Image 38"/>
            <p:cNvPicPr>
              <a:picLocks noChangeAspect="1"/>
            </p:cNvPicPr>
            <p:nvPr/>
          </p:nvPicPr>
          <p:blipFill>
            <a:blip r:embed="rId7" cstate="email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44243" y="1090534"/>
              <a:ext cx="360000" cy="360000"/>
            </a:xfrm>
            <a:prstGeom prst="rect">
              <a:avLst/>
            </a:prstGeom>
          </p:spPr>
        </p:pic>
        <p:pic>
          <p:nvPicPr>
            <p:cNvPr id="40" name="Image 39"/>
            <p:cNvPicPr>
              <a:picLocks noChangeAspect="1"/>
            </p:cNvPicPr>
            <p:nvPr/>
          </p:nvPicPr>
          <p:blipFill>
            <a:blip r:embed="rId8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803634" y="1115767"/>
              <a:ext cx="297521" cy="297521"/>
            </a:xfrm>
            <a:prstGeom prst="rect">
              <a:avLst/>
            </a:prstGeom>
          </p:spPr>
        </p:pic>
        <p:pic>
          <p:nvPicPr>
            <p:cNvPr id="41" name="Image 40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1461" y="1079779"/>
              <a:ext cx="360000" cy="360000"/>
            </a:xfrm>
            <a:prstGeom prst="rect">
              <a:avLst/>
            </a:prstGeom>
          </p:spPr>
        </p:pic>
        <p:pic>
          <p:nvPicPr>
            <p:cNvPr id="42" name="Image 41"/>
            <p:cNvPicPr>
              <a:picLocks noChangeAspect="1"/>
            </p:cNvPicPr>
            <p:nvPr/>
          </p:nvPicPr>
          <p:blipFill>
            <a:blip r:embed="rId10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1883" y="1097935"/>
              <a:ext cx="36000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61298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Image 88"/>
          <p:cNvPicPr>
            <a:picLocks noChangeAspect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053903" y="2929768"/>
            <a:ext cx="937196" cy="1989877"/>
          </a:xfrm>
          <a:prstGeom prst="rect">
            <a:avLst/>
          </a:prstGeom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50053" y="2884088"/>
            <a:ext cx="4430652" cy="2318205"/>
          </a:xfrm>
          <a:prstGeom prst="rect">
            <a:avLst/>
          </a:prstGeom>
        </p:spPr>
      </p:pic>
      <p:pic>
        <p:nvPicPr>
          <p:cNvPr id="93" name="Image 92"/>
          <p:cNvPicPr>
            <a:picLocks noChangeAspect="1"/>
          </p:cNvPicPr>
          <p:nvPr/>
        </p:nvPicPr>
        <p:blipFill rotWithShape="1">
          <a:blip r:embed="rId3"/>
          <a:srcRect l="-1169" r="81531"/>
          <a:stretch/>
        </p:blipFill>
        <p:spPr>
          <a:xfrm>
            <a:off x="798389" y="2884088"/>
            <a:ext cx="870045" cy="2318205"/>
          </a:xfrm>
          <a:prstGeom prst="rect">
            <a:avLst/>
          </a:prstGeom>
        </p:spPr>
      </p:pic>
      <p:sp>
        <p:nvSpPr>
          <p:cNvPr id="47" name="Titr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500" dirty="0">
                <a:latin typeface="+mn-lt"/>
              </a:rPr>
              <a:t>L’équipe DataLab – le Chief Data Management </a:t>
            </a:r>
            <a:r>
              <a:rPr lang="fr-FR" sz="1500" dirty="0" err="1">
                <a:latin typeface="+mn-lt"/>
              </a:rPr>
              <a:t>Officer</a:t>
            </a:r>
            <a:r>
              <a:rPr lang="fr-FR" sz="1500" dirty="0">
                <a:latin typeface="+mn-lt"/>
              </a:rPr>
              <a:t>  </a:t>
            </a: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50" name="Espace réservé du texte 11"/>
          <p:cNvSpPr txBox="1">
            <a:spLocks/>
          </p:cNvSpPr>
          <p:nvPr/>
        </p:nvSpPr>
        <p:spPr>
          <a:xfrm>
            <a:off x="6593482" y="1953938"/>
            <a:ext cx="2455916" cy="3888969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313" indent="-214313" algn="l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6553404" y="1460730"/>
            <a:ext cx="24959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  <a:latin typeface="Calibri" panose="020F0502020204030204" pitchFamily="34" charset="0"/>
              </a:rPr>
              <a:t>Notes pour la mise en œuvre (explication animation, images, effets…) :</a:t>
            </a:r>
          </a:p>
        </p:txBody>
      </p:sp>
      <p:pic>
        <p:nvPicPr>
          <p:cNvPr id="31" name="Image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6934" y="5223488"/>
            <a:ext cx="1689112" cy="698341"/>
          </a:xfrm>
          <a:prstGeom prst="rect">
            <a:avLst/>
          </a:prstGeom>
        </p:spPr>
      </p:pic>
      <p:sp>
        <p:nvSpPr>
          <p:cNvPr id="63" name="Rectangle 62"/>
          <p:cNvSpPr/>
          <p:nvPr/>
        </p:nvSpPr>
        <p:spPr>
          <a:xfrm>
            <a:off x="191250" y="4527566"/>
            <a:ext cx="704071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07000"/>
              </a:lnSpc>
              <a:spcAft>
                <a:spcPts val="600"/>
              </a:spcAft>
            </a:pPr>
            <a:r>
              <a:rPr lang="fr-FR" sz="1800" b="1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CDMO</a:t>
            </a:r>
          </a:p>
        </p:txBody>
      </p:sp>
      <p:grpSp>
        <p:nvGrpSpPr>
          <p:cNvPr id="64" name="Groupe 63"/>
          <p:cNvGrpSpPr/>
          <p:nvPr/>
        </p:nvGrpSpPr>
        <p:grpSpPr>
          <a:xfrm>
            <a:off x="901644" y="4567471"/>
            <a:ext cx="290146" cy="106121"/>
            <a:chOff x="6099805" y="6332333"/>
            <a:chExt cx="386861" cy="141494"/>
          </a:xfrm>
        </p:grpSpPr>
        <p:cxnSp>
          <p:nvCxnSpPr>
            <p:cNvPr id="65" name="Connecteur droit 64"/>
            <p:cNvCxnSpPr/>
            <p:nvPr/>
          </p:nvCxnSpPr>
          <p:spPr>
            <a:xfrm flipV="1">
              <a:off x="6373804" y="6332333"/>
              <a:ext cx="112862" cy="14114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65"/>
            <p:cNvCxnSpPr/>
            <p:nvPr/>
          </p:nvCxnSpPr>
          <p:spPr>
            <a:xfrm>
              <a:off x="6099805" y="6473827"/>
              <a:ext cx="277432" cy="0"/>
            </a:xfrm>
            <a:prstGeom prst="line">
              <a:avLst/>
            </a:prstGeom>
            <a:ln w="127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Rectangle à coins arrondis 87"/>
          <p:cNvSpPr/>
          <p:nvPr/>
        </p:nvSpPr>
        <p:spPr>
          <a:xfrm>
            <a:off x="2078253" y="3412001"/>
            <a:ext cx="4203511" cy="1038022"/>
          </a:xfrm>
          <a:prstGeom prst="roundRect">
            <a:avLst/>
          </a:prstGeom>
          <a:solidFill>
            <a:schemeClr val="accent6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Le </a:t>
            </a:r>
            <a:r>
              <a:rPr lang="fr-FR" sz="1400" b="1" dirty="0"/>
              <a:t>CHIEF DATA MANAGEMENT OFFICER </a:t>
            </a:r>
            <a:r>
              <a:rPr lang="fr-FR" sz="1400" dirty="0"/>
              <a:t>est responsable de la mise en œuvre et du respect des règles de gestion des données</a:t>
            </a:r>
            <a:r>
              <a:rPr lang="fr-FR" sz="1400" i="1" dirty="0"/>
              <a:t> (sécurité, conformité, réglementaire…)</a:t>
            </a:r>
            <a:r>
              <a:rPr lang="fr-FR" sz="1400" dirty="0"/>
              <a:t>.</a:t>
            </a:r>
            <a:endParaRPr lang="fr-FR" sz="1400" b="1" dirty="0"/>
          </a:p>
        </p:txBody>
      </p:sp>
      <p:grpSp>
        <p:nvGrpSpPr>
          <p:cNvPr id="32" name="Groupe 31"/>
          <p:cNvGrpSpPr/>
          <p:nvPr/>
        </p:nvGrpSpPr>
        <p:grpSpPr>
          <a:xfrm>
            <a:off x="559081" y="1597264"/>
            <a:ext cx="5299520" cy="414060"/>
            <a:chOff x="745442" y="986685"/>
            <a:chExt cx="7066026" cy="552080"/>
          </a:xfrm>
        </p:grpSpPr>
        <p:grpSp>
          <p:nvGrpSpPr>
            <p:cNvPr id="33" name="Groupe 32"/>
            <p:cNvGrpSpPr/>
            <p:nvPr/>
          </p:nvGrpSpPr>
          <p:grpSpPr>
            <a:xfrm>
              <a:off x="745442" y="986685"/>
              <a:ext cx="7066026" cy="552080"/>
              <a:chOff x="2691257" y="529120"/>
              <a:chExt cx="7066026" cy="552080"/>
            </a:xfrm>
          </p:grpSpPr>
          <p:sp>
            <p:nvSpPr>
              <p:cNvPr id="39" name="Pentagone 38"/>
              <p:cNvSpPr/>
              <p:nvPr/>
            </p:nvSpPr>
            <p:spPr>
              <a:xfrm>
                <a:off x="2691257" y="667723"/>
                <a:ext cx="7066026" cy="288000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40" name="Ellipse 39"/>
              <p:cNvSpPr/>
              <p:nvPr/>
            </p:nvSpPr>
            <p:spPr>
              <a:xfrm>
                <a:off x="5381632" y="529121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41" name="Ellipse 40"/>
              <p:cNvSpPr/>
              <p:nvPr/>
            </p:nvSpPr>
            <p:spPr>
              <a:xfrm>
                <a:off x="4264756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42" name="Ellipse 41"/>
              <p:cNvSpPr/>
              <p:nvPr/>
            </p:nvSpPr>
            <p:spPr>
              <a:xfrm>
                <a:off x="3147880" y="529120"/>
                <a:ext cx="551453" cy="54903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43" name="Ellipse 42"/>
              <p:cNvSpPr/>
              <p:nvPr/>
            </p:nvSpPr>
            <p:spPr>
              <a:xfrm>
                <a:off x="6498508" y="529122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grpSp>
            <p:nvGrpSpPr>
              <p:cNvPr id="44" name="Groupe 43"/>
              <p:cNvGrpSpPr/>
              <p:nvPr/>
            </p:nvGrpSpPr>
            <p:grpSpPr>
              <a:xfrm>
                <a:off x="8732261" y="529120"/>
                <a:ext cx="551453" cy="549030"/>
                <a:chOff x="9401004" y="529120"/>
                <a:chExt cx="551453" cy="549030"/>
              </a:xfrm>
            </p:grpSpPr>
            <p:sp>
              <p:nvSpPr>
                <p:cNvPr id="46" name="Ellipse 45"/>
                <p:cNvSpPr/>
                <p:nvPr/>
              </p:nvSpPr>
              <p:spPr>
                <a:xfrm>
                  <a:off x="9401004" y="52912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52" name="Image 51"/>
                <p:cNvPicPr>
                  <a:picLocks noChangeAspect="1"/>
                </p:cNvPicPr>
                <p:nvPr/>
              </p:nvPicPr>
              <p:blipFill>
                <a:blip r:embed="rId5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54466" y="667723"/>
                  <a:ext cx="288000" cy="288000"/>
                </a:xfrm>
                <a:prstGeom prst="rect">
                  <a:avLst/>
                </a:prstGeom>
              </p:spPr>
            </p:pic>
          </p:grpSp>
          <p:sp>
            <p:nvSpPr>
              <p:cNvPr id="45" name="Ellipse 44"/>
              <p:cNvSpPr/>
              <p:nvPr/>
            </p:nvSpPr>
            <p:spPr>
              <a:xfrm>
                <a:off x="7615384" y="53217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</p:grpSp>
        <p:pic>
          <p:nvPicPr>
            <p:cNvPr id="34" name="Image 33"/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3731" y="1100614"/>
              <a:ext cx="327273" cy="327273"/>
            </a:xfrm>
            <a:prstGeom prst="rect">
              <a:avLst/>
            </a:prstGeom>
          </p:spPr>
        </p:pic>
        <p:pic>
          <p:nvPicPr>
            <p:cNvPr id="35" name="Image 34"/>
            <p:cNvPicPr>
              <a:picLocks noChangeAspect="1"/>
            </p:cNvPicPr>
            <p:nvPr/>
          </p:nvPicPr>
          <p:blipFill>
            <a:blip r:embed="rId7" cstate="email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44243" y="1090534"/>
              <a:ext cx="360000" cy="360000"/>
            </a:xfrm>
            <a:prstGeom prst="rect">
              <a:avLst/>
            </a:prstGeom>
          </p:spPr>
        </p:pic>
        <p:pic>
          <p:nvPicPr>
            <p:cNvPr id="36" name="Image 35"/>
            <p:cNvPicPr>
              <a:picLocks noChangeAspect="1"/>
            </p:cNvPicPr>
            <p:nvPr/>
          </p:nvPicPr>
          <p:blipFill>
            <a:blip r:embed="rId8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803634" y="1115767"/>
              <a:ext cx="297521" cy="297521"/>
            </a:xfrm>
            <a:prstGeom prst="rect">
              <a:avLst/>
            </a:prstGeom>
          </p:spPr>
        </p:pic>
        <p:pic>
          <p:nvPicPr>
            <p:cNvPr id="37" name="Image 36"/>
            <p:cNvPicPr>
              <a:picLocks noChangeAspect="1"/>
            </p:cNvPicPr>
            <p:nvPr/>
          </p:nvPicPr>
          <p:blipFill>
            <a:blip r:embed="rId9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1461" y="1079779"/>
              <a:ext cx="360000" cy="360000"/>
            </a:xfrm>
            <a:prstGeom prst="rect">
              <a:avLst/>
            </a:prstGeom>
          </p:spPr>
        </p:pic>
        <p:pic>
          <p:nvPicPr>
            <p:cNvPr id="38" name="Image 37"/>
            <p:cNvPicPr>
              <a:picLocks noChangeAspect="1"/>
            </p:cNvPicPr>
            <p:nvPr/>
          </p:nvPicPr>
          <p:blipFill>
            <a:blip r:embed="rId10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1883" y="1097935"/>
              <a:ext cx="36000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62818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re 4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1500" dirty="0">
                <a:latin typeface="+mn-lt"/>
              </a:rPr>
              <a:t>Faciliter l’instruction de ma demande</a:t>
            </a: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50" name="Espace réservé du texte 11"/>
          <p:cNvSpPr txBox="1">
            <a:spLocks/>
          </p:cNvSpPr>
          <p:nvPr/>
        </p:nvSpPr>
        <p:spPr>
          <a:xfrm>
            <a:off x="6593482" y="1953938"/>
            <a:ext cx="2455916" cy="3888969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313" indent="-214313" algn="l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6553404" y="1460730"/>
            <a:ext cx="249599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  <a:latin typeface="Calibri" panose="020F0502020204030204" pitchFamily="34" charset="0"/>
              </a:rPr>
              <a:t>Notes pour la mise en œuvre (explication animation, images, effets…) :</a:t>
            </a:r>
          </a:p>
          <a:p>
            <a:endParaRPr lang="fr-FR" sz="105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214313" indent="-214313">
              <a:buFontTx/>
              <a:buChar char="-"/>
            </a:pPr>
            <a:r>
              <a:rPr lang="fr-FR" sz="1050" dirty="0">
                <a:solidFill>
                  <a:schemeClr val="bg1"/>
                </a:solidFill>
                <a:latin typeface="Calibri" panose="020F0502020204030204" pitchFamily="34" charset="0"/>
              </a:rPr>
              <a:t>Marc et le bureau reste affiché de l’écran précédent</a:t>
            </a:r>
          </a:p>
          <a:p>
            <a:pPr marL="214313" indent="-214313">
              <a:buFontTx/>
              <a:buChar char="-"/>
            </a:pPr>
            <a:r>
              <a:rPr lang="fr-FR" sz="1050" dirty="0">
                <a:solidFill>
                  <a:schemeClr val="bg1"/>
                </a:solidFill>
                <a:latin typeface="Calibri" panose="020F0502020204030204" pitchFamily="34" charset="0"/>
              </a:rPr>
              <a:t>Affichage du texte </a:t>
            </a:r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16" y="2207416"/>
            <a:ext cx="3103580" cy="3325265"/>
          </a:xfrm>
          <a:prstGeom prst="rect">
            <a:avLst/>
          </a:prstGeom>
        </p:spPr>
      </p:pic>
      <p:sp>
        <p:nvSpPr>
          <p:cNvPr id="55" name="Rectangle 54"/>
          <p:cNvSpPr/>
          <p:nvPr/>
        </p:nvSpPr>
        <p:spPr>
          <a:xfrm>
            <a:off x="1946000" y="2422046"/>
            <a:ext cx="4192970" cy="18705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fr-FR" sz="1800" b="1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Bien décrire mon besoin est essentiel </a:t>
            </a: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pour permettre une qualification améliorer de celui-ci par les équipes DataLab et </a:t>
            </a:r>
            <a:r>
              <a:rPr lang="fr-FR" sz="1800" b="1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permettre de valider la pertinence de l’usage de la Plateforme </a:t>
            </a:r>
            <a:r>
              <a:rPr lang="fr-FR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DataLake</a:t>
            </a:r>
            <a:r>
              <a:rPr lang="fr-FR" sz="1800" b="1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 et du DataLab.</a:t>
            </a:r>
          </a:p>
        </p:txBody>
      </p:sp>
      <p:grpSp>
        <p:nvGrpSpPr>
          <p:cNvPr id="26" name="Groupe 25"/>
          <p:cNvGrpSpPr/>
          <p:nvPr/>
        </p:nvGrpSpPr>
        <p:grpSpPr>
          <a:xfrm>
            <a:off x="559081" y="1597264"/>
            <a:ext cx="5299520" cy="414060"/>
            <a:chOff x="745442" y="986685"/>
            <a:chExt cx="7066026" cy="552080"/>
          </a:xfrm>
        </p:grpSpPr>
        <p:grpSp>
          <p:nvGrpSpPr>
            <p:cNvPr id="27" name="Groupe 26"/>
            <p:cNvGrpSpPr/>
            <p:nvPr/>
          </p:nvGrpSpPr>
          <p:grpSpPr>
            <a:xfrm>
              <a:off x="745442" y="986685"/>
              <a:ext cx="7066026" cy="552080"/>
              <a:chOff x="2691257" y="529120"/>
              <a:chExt cx="7066026" cy="552080"/>
            </a:xfrm>
          </p:grpSpPr>
          <p:sp>
            <p:nvSpPr>
              <p:cNvPr id="35" name="Pentagone 34"/>
              <p:cNvSpPr/>
              <p:nvPr/>
            </p:nvSpPr>
            <p:spPr>
              <a:xfrm>
                <a:off x="2691257" y="667723"/>
                <a:ext cx="7066026" cy="288000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36" name="Ellipse 35"/>
              <p:cNvSpPr/>
              <p:nvPr/>
            </p:nvSpPr>
            <p:spPr>
              <a:xfrm>
                <a:off x="5381632" y="529121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37" name="Ellipse 36"/>
              <p:cNvSpPr/>
              <p:nvPr/>
            </p:nvSpPr>
            <p:spPr>
              <a:xfrm>
                <a:off x="4264756" y="529120"/>
                <a:ext cx="551453" cy="54903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38" name="Ellipse 37"/>
              <p:cNvSpPr/>
              <p:nvPr/>
            </p:nvSpPr>
            <p:spPr>
              <a:xfrm>
                <a:off x="3147880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39" name="Ellipse 38"/>
              <p:cNvSpPr/>
              <p:nvPr/>
            </p:nvSpPr>
            <p:spPr>
              <a:xfrm>
                <a:off x="6498508" y="529122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grpSp>
            <p:nvGrpSpPr>
              <p:cNvPr id="40" name="Groupe 39"/>
              <p:cNvGrpSpPr/>
              <p:nvPr/>
            </p:nvGrpSpPr>
            <p:grpSpPr>
              <a:xfrm>
                <a:off x="8732261" y="529120"/>
                <a:ext cx="551453" cy="549030"/>
                <a:chOff x="9401004" y="529120"/>
                <a:chExt cx="551453" cy="549030"/>
              </a:xfrm>
            </p:grpSpPr>
            <p:sp>
              <p:nvSpPr>
                <p:cNvPr id="42" name="Ellipse 41"/>
                <p:cNvSpPr/>
                <p:nvPr/>
              </p:nvSpPr>
              <p:spPr>
                <a:xfrm>
                  <a:off x="9401004" y="52912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43" name="Image 42"/>
                <p:cNvPicPr>
                  <a:picLocks noChangeAspect="1"/>
                </p:cNvPicPr>
                <p:nvPr/>
              </p:nvPicPr>
              <p:blipFill>
                <a:blip r:embed="rId3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54466" y="667723"/>
                  <a:ext cx="288000" cy="288000"/>
                </a:xfrm>
                <a:prstGeom prst="rect">
                  <a:avLst/>
                </a:prstGeom>
              </p:spPr>
            </p:pic>
          </p:grpSp>
          <p:sp>
            <p:nvSpPr>
              <p:cNvPr id="41" name="Ellipse 40"/>
              <p:cNvSpPr/>
              <p:nvPr/>
            </p:nvSpPr>
            <p:spPr>
              <a:xfrm>
                <a:off x="7615384" y="53217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</p:grpSp>
        <p:pic>
          <p:nvPicPr>
            <p:cNvPr id="29" name="Image 28"/>
            <p:cNvPicPr>
              <a:picLocks noChangeAspect="1"/>
            </p:cNvPicPr>
            <p:nvPr/>
          </p:nvPicPr>
          <p:blipFill>
            <a:blip r:embed="rId4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3731" y="1100614"/>
              <a:ext cx="327273" cy="327273"/>
            </a:xfrm>
            <a:prstGeom prst="rect">
              <a:avLst/>
            </a:prstGeom>
          </p:spPr>
        </p:pic>
        <p:pic>
          <p:nvPicPr>
            <p:cNvPr id="30" name="Image 29"/>
            <p:cNvPicPr>
              <a:picLocks noChangeAspect="1"/>
            </p:cNvPicPr>
            <p:nvPr/>
          </p:nvPicPr>
          <p:blipFill>
            <a:blip r:embed="rId6" cstate="email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44243" y="1090534"/>
              <a:ext cx="360000" cy="360000"/>
            </a:xfrm>
            <a:prstGeom prst="rect">
              <a:avLst/>
            </a:prstGeom>
          </p:spPr>
        </p:pic>
        <p:pic>
          <p:nvPicPr>
            <p:cNvPr id="32" name="Image 31"/>
            <p:cNvPicPr>
              <a:picLocks noChangeAspect="1"/>
            </p:cNvPicPr>
            <p:nvPr/>
          </p:nvPicPr>
          <p:blipFill>
            <a:blip r:embed="rId7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803634" y="1115767"/>
              <a:ext cx="297521" cy="297521"/>
            </a:xfrm>
            <a:prstGeom prst="rect">
              <a:avLst/>
            </a:prstGeom>
          </p:spPr>
        </p:pic>
        <p:pic>
          <p:nvPicPr>
            <p:cNvPr id="33" name="Image 32"/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1461" y="1079779"/>
              <a:ext cx="360000" cy="360000"/>
            </a:xfrm>
            <a:prstGeom prst="rect">
              <a:avLst/>
            </a:prstGeom>
          </p:spPr>
        </p:pic>
        <p:pic>
          <p:nvPicPr>
            <p:cNvPr id="34" name="Image 33"/>
            <p:cNvPicPr>
              <a:picLocks noChangeAspect="1"/>
            </p:cNvPicPr>
            <p:nvPr/>
          </p:nvPicPr>
          <p:blipFill>
            <a:blip r:embed="rId9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1883" y="1097935"/>
              <a:ext cx="360000" cy="360000"/>
            </a:xfrm>
            <a:prstGeom prst="rect">
              <a:avLst/>
            </a:prstGeom>
          </p:spPr>
        </p:pic>
      </p:grpSp>
      <p:pic>
        <p:nvPicPr>
          <p:cNvPr id="44" name="Image 4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992884" y="5223488"/>
            <a:ext cx="1691986" cy="70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9188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re 46"/>
          <p:cNvSpPr>
            <a:spLocks noGrp="1"/>
          </p:cNvSpPr>
          <p:nvPr>
            <p:ph type="title"/>
          </p:nvPr>
        </p:nvSpPr>
        <p:spPr>
          <a:xfrm>
            <a:off x="10312" y="116331"/>
            <a:ext cx="4284966" cy="542700"/>
          </a:xfrm>
        </p:spPr>
        <p:txBody>
          <a:bodyPr/>
          <a:lstStyle/>
          <a:p>
            <a:r>
              <a:rPr lang="fr-FR" sz="1500" dirty="0">
                <a:latin typeface="+mn-lt"/>
              </a:rPr>
              <a:t>Bilan et industrialisation</a:t>
            </a: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50" name="Espace réservé du texte 11"/>
          <p:cNvSpPr txBox="1">
            <a:spLocks/>
          </p:cNvSpPr>
          <p:nvPr/>
        </p:nvSpPr>
        <p:spPr>
          <a:xfrm>
            <a:off x="6593482" y="1953938"/>
            <a:ext cx="2455916" cy="3888969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313" indent="-214313" algn="l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6553404" y="1460730"/>
            <a:ext cx="24959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  <a:latin typeface="Calibri" panose="020F0502020204030204" pitchFamily="34" charset="0"/>
              </a:rPr>
              <a:t>Notes pour la mise en œuvre (explication animation, images, effets…) :</a:t>
            </a:r>
          </a:p>
        </p:txBody>
      </p:sp>
      <p:grpSp>
        <p:nvGrpSpPr>
          <p:cNvPr id="72" name="Groupe 71"/>
          <p:cNvGrpSpPr/>
          <p:nvPr/>
        </p:nvGrpSpPr>
        <p:grpSpPr>
          <a:xfrm>
            <a:off x="559081" y="1597264"/>
            <a:ext cx="5299520" cy="414060"/>
            <a:chOff x="745442" y="986685"/>
            <a:chExt cx="7066026" cy="552080"/>
          </a:xfrm>
        </p:grpSpPr>
        <p:grpSp>
          <p:nvGrpSpPr>
            <p:cNvPr id="73" name="Groupe 72"/>
            <p:cNvGrpSpPr/>
            <p:nvPr/>
          </p:nvGrpSpPr>
          <p:grpSpPr>
            <a:xfrm>
              <a:off x="745442" y="986685"/>
              <a:ext cx="7066026" cy="552080"/>
              <a:chOff x="2691257" y="529120"/>
              <a:chExt cx="7066026" cy="552080"/>
            </a:xfrm>
          </p:grpSpPr>
          <p:sp>
            <p:nvSpPr>
              <p:cNvPr id="79" name="Pentagone 78"/>
              <p:cNvSpPr/>
              <p:nvPr/>
            </p:nvSpPr>
            <p:spPr>
              <a:xfrm>
                <a:off x="2691257" y="667723"/>
                <a:ext cx="7066026" cy="288000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80" name="Ellipse 79"/>
              <p:cNvSpPr/>
              <p:nvPr/>
            </p:nvSpPr>
            <p:spPr>
              <a:xfrm>
                <a:off x="5381632" y="529121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81" name="Ellipse 80"/>
              <p:cNvSpPr/>
              <p:nvPr/>
            </p:nvSpPr>
            <p:spPr>
              <a:xfrm>
                <a:off x="4264756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82" name="Ellipse 81"/>
              <p:cNvSpPr/>
              <p:nvPr/>
            </p:nvSpPr>
            <p:spPr>
              <a:xfrm>
                <a:off x="3147880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83" name="Ellipse 82"/>
              <p:cNvSpPr/>
              <p:nvPr/>
            </p:nvSpPr>
            <p:spPr>
              <a:xfrm>
                <a:off x="6498508" y="529122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grpSp>
            <p:nvGrpSpPr>
              <p:cNvPr id="84" name="Groupe 83"/>
              <p:cNvGrpSpPr/>
              <p:nvPr/>
            </p:nvGrpSpPr>
            <p:grpSpPr>
              <a:xfrm>
                <a:off x="8732261" y="529120"/>
                <a:ext cx="551453" cy="549030"/>
                <a:chOff x="9401004" y="529120"/>
                <a:chExt cx="551453" cy="549030"/>
              </a:xfrm>
            </p:grpSpPr>
            <p:sp>
              <p:nvSpPr>
                <p:cNvPr id="86" name="Ellipse 85"/>
                <p:cNvSpPr/>
                <p:nvPr/>
              </p:nvSpPr>
              <p:spPr>
                <a:xfrm>
                  <a:off x="9401004" y="52912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87" name="Image 86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54466" y="667723"/>
                  <a:ext cx="288000" cy="288000"/>
                </a:xfrm>
                <a:prstGeom prst="rect">
                  <a:avLst/>
                </a:prstGeom>
              </p:spPr>
            </p:pic>
          </p:grpSp>
          <p:sp>
            <p:nvSpPr>
              <p:cNvPr id="85" name="Ellipse 84"/>
              <p:cNvSpPr/>
              <p:nvPr/>
            </p:nvSpPr>
            <p:spPr>
              <a:xfrm>
                <a:off x="7615384" y="532170"/>
                <a:ext cx="551453" cy="54903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</p:grpSp>
        <p:pic>
          <p:nvPicPr>
            <p:cNvPr id="74" name="Image 73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3731" y="1100614"/>
              <a:ext cx="327273" cy="327273"/>
            </a:xfrm>
            <a:prstGeom prst="rect">
              <a:avLst/>
            </a:prstGeom>
          </p:spPr>
        </p:pic>
        <p:pic>
          <p:nvPicPr>
            <p:cNvPr id="75" name="Image 74"/>
            <p:cNvPicPr>
              <a:picLocks noChangeAspect="1"/>
            </p:cNvPicPr>
            <p:nvPr/>
          </p:nvPicPr>
          <p:blipFill>
            <a:blip r:embed="rId4" cstate="email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44243" y="1090534"/>
              <a:ext cx="360000" cy="360000"/>
            </a:xfrm>
            <a:prstGeom prst="rect">
              <a:avLst/>
            </a:prstGeom>
          </p:spPr>
        </p:pic>
        <p:pic>
          <p:nvPicPr>
            <p:cNvPr id="76" name="Image 75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803634" y="1115767"/>
              <a:ext cx="297521" cy="297521"/>
            </a:xfrm>
            <a:prstGeom prst="rect">
              <a:avLst/>
            </a:prstGeom>
          </p:spPr>
        </p:pic>
        <p:pic>
          <p:nvPicPr>
            <p:cNvPr id="77" name="Image 76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1461" y="1079779"/>
              <a:ext cx="360000" cy="360000"/>
            </a:xfrm>
            <a:prstGeom prst="rect">
              <a:avLst/>
            </a:prstGeom>
          </p:spPr>
        </p:pic>
        <p:pic>
          <p:nvPicPr>
            <p:cNvPr id="78" name="Image 77"/>
            <p:cNvPicPr>
              <a:picLocks noChangeAspect="1"/>
            </p:cNvPicPr>
            <p:nvPr/>
          </p:nvPicPr>
          <p:blipFill>
            <a:blip r:embed="rId8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1883" y="1097935"/>
              <a:ext cx="360000" cy="360000"/>
            </a:xfrm>
            <a:prstGeom prst="rect">
              <a:avLst/>
            </a:prstGeom>
          </p:spPr>
        </p:pic>
      </p:grpSp>
      <p:sp>
        <p:nvSpPr>
          <p:cNvPr id="44" name="Rectangle 43"/>
          <p:cNvSpPr/>
          <p:nvPr/>
        </p:nvSpPr>
        <p:spPr>
          <a:xfrm>
            <a:off x="203281" y="4679339"/>
            <a:ext cx="6121285" cy="1730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Je planifie une rencontre avec mon responsable DataLab 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pour faire le bilan </a:t>
            </a:r>
            <a:b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</a:b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de mon expérimentation et travailler sur la suite de celle-ci.</a:t>
            </a:r>
          </a:p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Je lui indique que </a:t>
            </a:r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je souhaite disposer en production au quotidien des traitements et tableaux de bord mis en œuvre dans le cadre expérimental.</a:t>
            </a:r>
          </a:p>
        </p:txBody>
      </p:sp>
      <p:grpSp>
        <p:nvGrpSpPr>
          <p:cNvPr id="26" name="Groupe 25"/>
          <p:cNvGrpSpPr/>
          <p:nvPr/>
        </p:nvGrpSpPr>
        <p:grpSpPr>
          <a:xfrm>
            <a:off x="1315139" y="2231135"/>
            <a:ext cx="3593027" cy="2270076"/>
            <a:chOff x="1934734" y="2607598"/>
            <a:chExt cx="4790703" cy="3026768"/>
          </a:xfrm>
        </p:grpSpPr>
        <p:pic>
          <p:nvPicPr>
            <p:cNvPr id="27" name="Image 2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481745" y="2695839"/>
              <a:ext cx="1243692" cy="2938527"/>
            </a:xfrm>
            <a:prstGeom prst="rect">
              <a:avLst/>
            </a:prstGeom>
          </p:spPr>
        </p:pic>
        <p:pic>
          <p:nvPicPr>
            <p:cNvPr id="28" name="Image 27"/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34734" y="2607598"/>
              <a:ext cx="1697904" cy="2940771"/>
            </a:xfrm>
            <a:prstGeom prst="rect">
              <a:avLst/>
            </a:prstGeom>
          </p:spPr>
        </p:pic>
      </p:grpSp>
      <p:pic>
        <p:nvPicPr>
          <p:cNvPr id="29" name="Image 2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98199" y="5218465"/>
            <a:ext cx="1691986" cy="69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8984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re 46"/>
          <p:cNvSpPr>
            <a:spLocks noGrp="1"/>
          </p:cNvSpPr>
          <p:nvPr>
            <p:ph type="title"/>
          </p:nvPr>
        </p:nvSpPr>
        <p:spPr>
          <a:xfrm>
            <a:off x="156815" y="130809"/>
            <a:ext cx="4284966" cy="542700"/>
          </a:xfrm>
        </p:spPr>
        <p:txBody>
          <a:bodyPr/>
          <a:lstStyle/>
          <a:p>
            <a:r>
              <a:rPr lang="fr-FR" sz="1500" dirty="0">
                <a:latin typeface="+mn-lt"/>
              </a:rPr>
              <a:t>La demande d’industrialisation</a:t>
            </a: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50" name="Espace réservé du texte 11"/>
          <p:cNvSpPr txBox="1">
            <a:spLocks/>
          </p:cNvSpPr>
          <p:nvPr/>
        </p:nvSpPr>
        <p:spPr>
          <a:xfrm>
            <a:off x="6593482" y="1953938"/>
            <a:ext cx="2455916" cy="3888969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313" indent="-214313" algn="l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6553404" y="1460730"/>
            <a:ext cx="24959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  <a:latin typeface="Calibri" panose="020F0502020204030204" pitchFamily="34" charset="0"/>
              </a:rPr>
              <a:t>Notes pour la mise en œuvre (explication animation, images, effets…) :</a:t>
            </a:r>
          </a:p>
        </p:txBody>
      </p:sp>
      <p:grpSp>
        <p:nvGrpSpPr>
          <p:cNvPr id="72" name="Groupe 71"/>
          <p:cNvGrpSpPr/>
          <p:nvPr/>
        </p:nvGrpSpPr>
        <p:grpSpPr>
          <a:xfrm>
            <a:off x="559081" y="1597264"/>
            <a:ext cx="5299520" cy="414060"/>
            <a:chOff x="745442" y="986685"/>
            <a:chExt cx="7066026" cy="552080"/>
          </a:xfrm>
        </p:grpSpPr>
        <p:grpSp>
          <p:nvGrpSpPr>
            <p:cNvPr id="73" name="Groupe 72"/>
            <p:cNvGrpSpPr/>
            <p:nvPr/>
          </p:nvGrpSpPr>
          <p:grpSpPr>
            <a:xfrm>
              <a:off x="745442" y="986685"/>
              <a:ext cx="7066026" cy="552080"/>
              <a:chOff x="2691257" y="529120"/>
              <a:chExt cx="7066026" cy="552080"/>
            </a:xfrm>
          </p:grpSpPr>
          <p:sp>
            <p:nvSpPr>
              <p:cNvPr id="79" name="Pentagone 78"/>
              <p:cNvSpPr/>
              <p:nvPr/>
            </p:nvSpPr>
            <p:spPr>
              <a:xfrm>
                <a:off x="2691257" y="667723"/>
                <a:ext cx="7066026" cy="288000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80" name="Ellipse 79"/>
              <p:cNvSpPr/>
              <p:nvPr/>
            </p:nvSpPr>
            <p:spPr>
              <a:xfrm>
                <a:off x="5381632" y="529121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81" name="Ellipse 80"/>
              <p:cNvSpPr/>
              <p:nvPr/>
            </p:nvSpPr>
            <p:spPr>
              <a:xfrm>
                <a:off x="4264756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82" name="Ellipse 81"/>
              <p:cNvSpPr/>
              <p:nvPr/>
            </p:nvSpPr>
            <p:spPr>
              <a:xfrm>
                <a:off x="3147880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83" name="Ellipse 82"/>
              <p:cNvSpPr/>
              <p:nvPr/>
            </p:nvSpPr>
            <p:spPr>
              <a:xfrm>
                <a:off x="6498508" y="529122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grpSp>
            <p:nvGrpSpPr>
              <p:cNvPr id="84" name="Groupe 83"/>
              <p:cNvGrpSpPr/>
              <p:nvPr/>
            </p:nvGrpSpPr>
            <p:grpSpPr>
              <a:xfrm>
                <a:off x="8732261" y="529120"/>
                <a:ext cx="551453" cy="549030"/>
                <a:chOff x="9401004" y="529120"/>
                <a:chExt cx="551453" cy="549030"/>
              </a:xfrm>
            </p:grpSpPr>
            <p:sp>
              <p:nvSpPr>
                <p:cNvPr id="86" name="Ellipse 85"/>
                <p:cNvSpPr/>
                <p:nvPr/>
              </p:nvSpPr>
              <p:spPr>
                <a:xfrm>
                  <a:off x="9401004" y="52912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87" name="Image 86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54466" y="667723"/>
                  <a:ext cx="288000" cy="288000"/>
                </a:xfrm>
                <a:prstGeom prst="rect">
                  <a:avLst/>
                </a:prstGeom>
              </p:spPr>
            </p:pic>
          </p:grpSp>
          <p:sp>
            <p:nvSpPr>
              <p:cNvPr id="85" name="Ellipse 84"/>
              <p:cNvSpPr/>
              <p:nvPr/>
            </p:nvSpPr>
            <p:spPr>
              <a:xfrm>
                <a:off x="7615384" y="532170"/>
                <a:ext cx="551453" cy="54903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</p:grpSp>
        <p:pic>
          <p:nvPicPr>
            <p:cNvPr id="74" name="Image 73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3731" y="1100614"/>
              <a:ext cx="327273" cy="327273"/>
            </a:xfrm>
            <a:prstGeom prst="rect">
              <a:avLst/>
            </a:prstGeom>
          </p:spPr>
        </p:pic>
        <p:pic>
          <p:nvPicPr>
            <p:cNvPr id="75" name="Image 74"/>
            <p:cNvPicPr>
              <a:picLocks noChangeAspect="1"/>
            </p:cNvPicPr>
            <p:nvPr/>
          </p:nvPicPr>
          <p:blipFill>
            <a:blip r:embed="rId4" cstate="email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44243" y="1090534"/>
              <a:ext cx="360000" cy="360000"/>
            </a:xfrm>
            <a:prstGeom prst="rect">
              <a:avLst/>
            </a:prstGeom>
          </p:spPr>
        </p:pic>
        <p:pic>
          <p:nvPicPr>
            <p:cNvPr id="76" name="Image 75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803634" y="1115767"/>
              <a:ext cx="297521" cy="297521"/>
            </a:xfrm>
            <a:prstGeom prst="rect">
              <a:avLst/>
            </a:prstGeom>
          </p:spPr>
        </p:pic>
        <p:pic>
          <p:nvPicPr>
            <p:cNvPr id="77" name="Image 76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1461" y="1079779"/>
              <a:ext cx="360000" cy="360000"/>
            </a:xfrm>
            <a:prstGeom prst="rect">
              <a:avLst/>
            </a:prstGeom>
          </p:spPr>
        </p:pic>
        <p:pic>
          <p:nvPicPr>
            <p:cNvPr id="78" name="Image 77"/>
            <p:cNvPicPr>
              <a:picLocks noChangeAspect="1"/>
            </p:cNvPicPr>
            <p:nvPr/>
          </p:nvPicPr>
          <p:blipFill>
            <a:blip r:embed="rId8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1883" y="1097935"/>
              <a:ext cx="360000" cy="360000"/>
            </a:xfrm>
            <a:prstGeom prst="rect">
              <a:avLst/>
            </a:prstGeom>
          </p:spPr>
        </p:pic>
      </p:grpSp>
      <p:sp>
        <p:nvSpPr>
          <p:cNvPr id="44" name="Rectangle 43"/>
          <p:cNvSpPr/>
          <p:nvPr/>
        </p:nvSpPr>
        <p:spPr>
          <a:xfrm>
            <a:off x="203281" y="4607151"/>
            <a:ext cx="6121285" cy="14674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Mon responsable DataLab m’indique que nous allons faire une demande pour industrialiser les livrables de mon expérimentation.</a:t>
            </a:r>
          </a:p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Ces travaux d’industrialisation vont permettre de rendre </a:t>
            </a:r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robustes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 et </a:t>
            </a:r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sécurisés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 les traitements conçus et de </a:t>
            </a:r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permettre l’automatisation 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de leur exécution sur des </a:t>
            </a:r>
            <a:r>
              <a:rPr lang="fr-FR" sz="1600" b="1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données rafraichies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26" name="Groupe 25"/>
          <p:cNvGrpSpPr/>
          <p:nvPr/>
        </p:nvGrpSpPr>
        <p:grpSpPr>
          <a:xfrm>
            <a:off x="1315139" y="2231135"/>
            <a:ext cx="3593027" cy="2270076"/>
            <a:chOff x="1934734" y="2607598"/>
            <a:chExt cx="4790703" cy="3026768"/>
          </a:xfrm>
        </p:grpSpPr>
        <p:pic>
          <p:nvPicPr>
            <p:cNvPr id="27" name="Image 2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481745" y="2695839"/>
              <a:ext cx="1243692" cy="2938527"/>
            </a:xfrm>
            <a:prstGeom prst="rect">
              <a:avLst/>
            </a:prstGeom>
          </p:spPr>
        </p:pic>
        <p:pic>
          <p:nvPicPr>
            <p:cNvPr id="28" name="Image 27"/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34734" y="2607598"/>
              <a:ext cx="1697904" cy="2940771"/>
            </a:xfrm>
            <a:prstGeom prst="rect">
              <a:avLst/>
            </a:prstGeom>
          </p:spPr>
        </p:pic>
      </p:grpSp>
      <p:pic>
        <p:nvPicPr>
          <p:cNvPr id="29" name="Image 2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98199" y="5218465"/>
            <a:ext cx="1691986" cy="69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2071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re 46"/>
          <p:cNvSpPr>
            <a:spLocks noGrp="1"/>
          </p:cNvSpPr>
          <p:nvPr>
            <p:ph type="title"/>
          </p:nvPr>
        </p:nvSpPr>
        <p:spPr>
          <a:xfrm>
            <a:off x="67759" y="138778"/>
            <a:ext cx="4284966" cy="542700"/>
          </a:xfrm>
        </p:spPr>
        <p:txBody>
          <a:bodyPr/>
          <a:lstStyle/>
          <a:p>
            <a:r>
              <a:rPr lang="fr-FR" sz="1500" dirty="0">
                <a:latin typeface="+mn-lt"/>
              </a:rPr>
              <a:t>Passage par la Data Factory</a:t>
            </a:r>
          </a:p>
        </p:txBody>
      </p:sp>
      <p:sp>
        <p:nvSpPr>
          <p:cNvPr id="48" name="Espace réservé du texte 4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 b="1" dirty="0"/>
          </a:p>
        </p:txBody>
      </p:sp>
      <p:sp>
        <p:nvSpPr>
          <p:cNvPr id="50" name="Espace réservé du texte 11"/>
          <p:cNvSpPr txBox="1">
            <a:spLocks/>
          </p:cNvSpPr>
          <p:nvPr/>
        </p:nvSpPr>
        <p:spPr>
          <a:xfrm>
            <a:off x="6593482" y="1953938"/>
            <a:ext cx="2455916" cy="3888969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defPPr>
              <a:defRPr lang="fr-FR"/>
            </a:defPPr>
            <a:lvl1pPr marL="0" algn="ctr" defTabSz="914400" rtl="0" eaLnBrk="1" latinLnBrk="0" hangingPunct="1">
              <a:defRPr sz="1050" kern="1200">
                <a:solidFill>
                  <a:schemeClr val="bg2">
                    <a:lumMod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313" indent="-214313" algn="l">
              <a:buFont typeface="Arial" panose="020B0604020202020204" pitchFamily="34" charset="0"/>
              <a:buChar char="•"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51" name="ZoneTexte 50"/>
          <p:cNvSpPr txBox="1"/>
          <p:nvPr/>
        </p:nvSpPr>
        <p:spPr>
          <a:xfrm>
            <a:off x="6553404" y="1460730"/>
            <a:ext cx="249599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b="1" dirty="0">
                <a:solidFill>
                  <a:schemeClr val="bg1"/>
                </a:solidFill>
                <a:latin typeface="Calibri" panose="020F0502020204030204" pitchFamily="34" charset="0"/>
              </a:rPr>
              <a:t>Notes pour la mise en œuvre (explication animation, images, effets…) :</a:t>
            </a:r>
          </a:p>
        </p:txBody>
      </p:sp>
      <p:grpSp>
        <p:nvGrpSpPr>
          <p:cNvPr id="72" name="Groupe 71"/>
          <p:cNvGrpSpPr/>
          <p:nvPr/>
        </p:nvGrpSpPr>
        <p:grpSpPr>
          <a:xfrm>
            <a:off x="559081" y="1597264"/>
            <a:ext cx="5299520" cy="414060"/>
            <a:chOff x="745442" y="986685"/>
            <a:chExt cx="7066026" cy="552080"/>
          </a:xfrm>
        </p:grpSpPr>
        <p:grpSp>
          <p:nvGrpSpPr>
            <p:cNvPr id="73" name="Groupe 72"/>
            <p:cNvGrpSpPr/>
            <p:nvPr/>
          </p:nvGrpSpPr>
          <p:grpSpPr>
            <a:xfrm>
              <a:off x="745442" y="986685"/>
              <a:ext cx="7066026" cy="552080"/>
              <a:chOff x="2691257" y="529120"/>
              <a:chExt cx="7066026" cy="552080"/>
            </a:xfrm>
          </p:grpSpPr>
          <p:sp>
            <p:nvSpPr>
              <p:cNvPr id="79" name="Pentagone 78"/>
              <p:cNvSpPr/>
              <p:nvPr/>
            </p:nvSpPr>
            <p:spPr>
              <a:xfrm>
                <a:off x="2691257" y="667723"/>
                <a:ext cx="7066026" cy="288000"/>
              </a:xfrm>
              <a:prstGeom prst="homePlat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80" name="Ellipse 79"/>
              <p:cNvSpPr/>
              <p:nvPr/>
            </p:nvSpPr>
            <p:spPr>
              <a:xfrm>
                <a:off x="5381632" y="529121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81" name="Ellipse 80"/>
              <p:cNvSpPr/>
              <p:nvPr/>
            </p:nvSpPr>
            <p:spPr>
              <a:xfrm>
                <a:off x="4264756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82" name="Ellipse 81"/>
              <p:cNvSpPr/>
              <p:nvPr/>
            </p:nvSpPr>
            <p:spPr>
              <a:xfrm>
                <a:off x="3147880" y="529120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sp>
            <p:nvSpPr>
              <p:cNvPr id="83" name="Ellipse 82"/>
              <p:cNvSpPr/>
              <p:nvPr/>
            </p:nvSpPr>
            <p:spPr>
              <a:xfrm>
                <a:off x="6498508" y="529122"/>
                <a:ext cx="551453" cy="54903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  <p:grpSp>
            <p:nvGrpSpPr>
              <p:cNvPr id="84" name="Groupe 83"/>
              <p:cNvGrpSpPr/>
              <p:nvPr/>
            </p:nvGrpSpPr>
            <p:grpSpPr>
              <a:xfrm>
                <a:off x="8732261" y="529120"/>
                <a:ext cx="551453" cy="549030"/>
                <a:chOff x="9401004" y="529120"/>
                <a:chExt cx="551453" cy="549030"/>
              </a:xfrm>
            </p:grpSpPr>
            <p:sp>
              <p:nvSpPr>
                <p:cNvPr id="86" name="Ellipse 85"/>
                <p:cNvSpPr/>
                <p:nvPr/>
              </p:nvSpPr>
              <p:spPr>
                <a:xfrm>
                  <a:off x="9401004" y="529120"/>
                  <a:ext cx="551453" cy="54903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800"/>
                </a:p>
              </p:txBody>
            </p:sp>
            <p:pic>
              <p:nvPicPr>
                <p:cNvPr id="87" name="Image 86"/>
                <p:cNvPicPr>
                  <a:picLocks noChangeAspect="1"/>
                </p:cNvPicPr>
                <p:nvPr/>
              </p:nvPicPr>
              <p:blipFill>
                <a:blip r:embed="rId2" cstate="print">
                  <a:duotone>
                    <a:schemeClr val="accent3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554466" y="667723"/>
                  <a:ext cx="288000" cy="288000"/>
                </a:xfrm>
                <a:prstGeom prst="rect">
                  <a:avLst/>
                </a:prstGeom>
              </p:spPr>
            </p:pic>
          </p:grpSp>
          <p:sp>
            <p:nvSpPr>
              <p:cNvPr id="85" name="Ellipse 84"/>
              <p:cNvSpPr/>
              <p:nvPr/>
            </p:nvSpPr>
            <p:spPr>
              <a:xfrm>
                <a:off x="7615384" y="532170"/>
                <a:ext cx="551453" cy="549030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sz="1800"/>
              </a:p>
            </p:txBody>
          </p:sp>
        </p:grpSp>
        <p:pic>
          <p:nvPicPr>
            <p:cNvPr id="74" name="Image 73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43731" y="1100614"/>
              <a:ext cx="327273" cy="327273"/>
            </a:xfrm>
            <a:prstGeom prst="rect">
              <a:avLst/>
            </a:prstGeom>
          </p:spPr>
        </p:pic>
        <p:pic>
          <p:nvPicPr>
            <p:cNvPr id="75" name="Image 74"/>
            <p:cNvPicPr>
              <a:picLocks noChangeAspect="1"/>
            </p:cNvPicPr>
            <p:nvPr/>
          </p:nvPicPr>
          <p:blipFill>
            <a:blip r:embed="rId4" cstate="email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44243" y="1090534"/>
              <a:ext cx="360000" cy="360000"/>
            </a:xfrm>
            <a:prstGeom prst="rect">
              <a:avLst/>
            </a:prstGeom>
          </p:spPr>
        </p:pic>
        <p:pic>
          <p:nvPicPr>
            <p:cNvPr id="76" name="Image 75"/>
            <p:cNvPicPr>
              <a:picLocks noChangeAspect="1"/>
            </p:cNvPicPr>
            <p:nvPr/>
          </p:nvPicPr>
          <p:blipFill>
            <a:blip r:embed="rId5" cstate="print"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803634" y="1115767"/>
              <a:ext cx="297521" cy="297521"/>
            </a:xfrm>
            <a:prstGeom prst="rect">
              <a:avLst/>
            </a:prstGeom>
          </p:spPr>
        </p:pic>
        <p:pic>
          <p:nvPicPr>
            <p:cNvPr id="77" name="Image 76"/>
            <p:cNvPicPr>
              <a:picLocks noChangeAspect="1"/>
            </p:cNvPicPr>
            <p:nvPr/>
          </p:nvPicPr>
          <p:blipFill>
            <a:blip r:embed="rId7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1461" y="1079779"/>
              <a:ext cx="360000" cy="360000"/>
            </a:xfrm>
            <a:prstGeom prst="rect">
              <a:avLst/>
            </a:prstGeom>
          </p:spPr>
        </p:pic>
        <p:pic>
          <p:nvPicPr>
            <p:cNvPr id="78" name="Image 77"/>
            <p:cNvPicPr>
              <a:picLocks noChangeAspect="1"/>
            </p:cNvPicPr>
            <p:nvPr/>
          </p:nvPicPr>
          <p:blipFill>
            <a:blip r:embed="rId8" cstate="print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1883" y="1097935"/>
              <a:ext cx="360000" cy="360000"/>
            </a:xfrm>
            <a:prstGeom prst="rect">
              <a:avLst/>
            </a:prstGeom>
          </p:spPr>
        </p:pic>
      </p:grpSp>
      <p:sp>
        <p:nvSpPr>
          <p:cNvPr id="44" name="Rectangle 43"/>
          <p:cNvSpPr/>
          <p:nvPr/>
        </p:nvSpPr>
        <p:spPr>
          <a:xfrm>
            <a:off x="-102784" y="4607150"/>
            <a:ext cx="6733413" cy="1782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Il m’indique que </a:t>
            </a:r>
            <a:r>
              <a:rPr lang="fr-FR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c’est la Data Factory qui va prendre en charge ces travaux </a:t>
            </a:r>
            <a:b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</a:b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d’industrialisation et mettre en conformité mon travail avec les exigences de production.</a:t>
            </a:r>
          </a:p>
          <a:p>
            <a:pPr algn="ctr">
              <a:lnSpc>
                <a:spcPct val="107000"/>
              </a:lnSpc>
              <a:spcAft>
                <a:spcPts val="600"/>
              </a:spcAft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Ce chantier vise à intégrer complétement mon travail à la chaîne opérationnelle du SI.</a:t>
            </a:r>
            <a:b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</a:b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Il me précise que cela peut donc</a:t>
            </a:r>
            <a:r>
              <a:rPr lang="fr-FR" sz="1400" b="1" dirty="0">
                <a:solidFill>
                  <a:schemeClr val="tx1">
                    <a:lumMod val="75000"/>
                    <a:lumOff val="25000"/>
                  </a:schemeClr>
                </a:solidFill>
                <a:ea typeface="Yu Gothic Light" panose="020B0300000000000000" pitchFamily="34" charset="-128"/>
                <a:cs typeface="Times New Roman" panose="02020603050405020304" pitchFamily="18" charset="0"/>
              </a:rPr>
              <a:t> nécessiter un délai plus long que l’expérimentation.</a:t>
            </a:r>
          </a:p>
        </p:txBody>
      </p:sp>
      <p:grpSp>
        <p:nvGrpSpPr>
          <p:cNvPr id="26" name="Groupe 25"/>
          <p:cNvGrpSpPr/>
          <p:nvPr/>
        </p:nvGrpSpPr>
        <p:grpSpPr>
          <a:xfrm>
            <a:off x="1315139" y="2231135"/>
            <a:ext cx="3593027" cy="2270076"/>
            <a:chOff x="1934734" y="2607598"/>
            <a:chExt cx="4790703" cy="3026768"/>
          </a:xfrm>
        </p:grpSpPr>
        <p:pic>
          <p:nvPicPr>
            <p:cNvPr id="27" name="Image 2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481745" y="2695839"/>
              <a:ext cx="1243692" cy="2938527"/>
            </a:xfrm>
            <a:prstGeom prst="rect">
              <a:avLst/>
            </a:prstGeom>
          </p:spPr>
        </p:pic>
        <p:pic>
          <p:nvPicPr>
            <p:cNvPr id="28" name="Image 27"/>
            <p:cNvPicPr>
              <a:picLocks noChangeAspect="1"/>
            </p:cNvPicPr>
            <p:nvPr/>
          </p:nvPicPr>
          <p:blipFill>
            <a:blip r:embed="rId10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34734" y="2607598"/>
              <a:ext cx="1697904" cy="2940771"/>
            </a:xfrm>
            <a:prstGeom prst="rect">
              <a:avLst/>
            </a:prstGeom>
          </p:spPr>
        </p:pic>
      </p:grpSp>
      <p:pic>
        <p:nvPicPr>
          <p:cNvPr id="29" name="Image 2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998199" y="5218465"/>
            <a:ext cx="1691986" cy="698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0053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Transformer le </a:t>
            </a:r>
            <a:r>
              <a:rPr lang="fr-FR" dirty="0" err="1"/>
              <a:t>DataLake</a:t>
            </a:r>
            <a:r>
              <a:rPr lang="fr-FR" dirty="0"/>
              <a:t> en </a:t>
            </a:r>
            <a:r>
              <a:rPr lang="fr-FR" dirty="0" err="1"/>
              <a:t>DataMart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Utilisation de données structurées</a:t>
            </a:r>
          </a:p>
          <a:p>
            <a:r>
              <a:rPr lang="fr-FR" dirty="0"/>
              <a:t>Base de données relationnelles</a:t>
            </a:r>
          </a:p>
          <a:p>
            <a:r>
              <a:rPr lang="fr-FR" dirty="0"/>
              <a:t>Base de données </a:t>
            </a:r>
            <a:r>
              <a:rPr lang="fr-FR" dirty="0" err="1"/>
              <a:t>big</a:t>
            </a:r>
            <a:r>
              <a:rPr lang="fr-FR" dirty="0"/>
              <a:t> data</a:t>
            </a:r>
          </a:p>
          <a:p>
            <a:pPr lvl="1"/>
            <a:r>
              <a:rPr lang="fr-FR" dirty="0" err="1"/>
              <a:t>Hadoop</a:t>
            </a:r>
            <a:r>
              <a:rPr lang="fr-FR" dirty="0"/>
              <a:t> + </a:t>
            </a:r>
            <a:r>
              <a:rPr lang="fr-FR" dirty="0" err="1"/>
              <a:t>Stucturation</a:t>
            </a:r>
            <a:endParaRPr lang="fr-FR" dirty="0"/>
          </a:p>
          <a:p>
            <a:pPr lvl="1"/>
            <a:r>
              <a:rPr lang="fr-FR" dirty="0"/>
              <a:t>Base de types JSON : </a:t>
            </a:r>
            <a:r>
              <a:rPr lang="fr-FR" dirty="0" err="1"/>
              <a:t>MongoDB</a:t>
            </a:r>
            <a:endParaRPr lang="fr-FR" dirty="0"/>
          </a:p>
          <a:p>
            <a:r>
              <a:rPr lang="fr-FR" dirty="0"/>
              <a:t>Fichiers</a:t>
            </a:r>
          </a:p>
          <a:p>
            <a:pPr lvl="1"/>
            <a:r>
              <a:rPr lang="fr-FR" dirty="0"/>
              <a:t>CSV, JSON, XML</a:t>
            </a:r>
          </a:p>
        </p:txBody>
      </p:sp>
    </p:spTree>
    <p:extLst>
      <p:ext uri="{BB962C8B-B14F-4D97-AF65-F5344CB8AC3E}">
        <p14:creationId xmlns:p14="http://schemas.microsoft.com/office/powerpoint/2010/main" val="26631673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Nettoyage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faut nettoyer les données</a:t>
            </a:r>
          </a:p>
          <a:p>
            <a:pPr lvl="1"/>
            <a:r>
              <a:rPr lang="fr-FR" dirty="0"/>
              <a:t>Aberration</a:t>
            </a:r>
          </a:p>
          <a:p>
            <a:pPr lvl="1"/>
            <a:r>
              <a:rPr lang="fr-FR" dirty="0"/>
              <a:t>Hors contexte</a:t>
            </a:r>
          </a:p>
          <a:p>
            <a:pPr lvl="1"/>
            <a:r>
              <a:rPr lang="fr-FR" dirty="0"/>
              <a:t>Sécurité</a:t>
            </a:r>
          </a:p>
          <a:p>
            <a:pPr lvl="1"/>
            <a:r>
              <a:rPr lang="fr-FR" dirty="0"/>
              <a:t>En dehors de la loi</a:t>
            </a:r>
          </a:p>
          <a:p>
            <a:pPr lvl="1"/>
            <a:r>
              <a:rPr lang="fr-FR" dirty="0"/>
              <a:t>Prétraitement</a:t>
            </a:r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8764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869184C-21A8-FA50-15AB-C5614AB82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3A8C7A-5B36-FA8A-8802-97153ACE2A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TrainingSet</a:t>
            </a:r>
            <a:endParaRPr lang="fr-FR" dirty="0"/>
          </a:p>
          <a:p>
            <a:r>
              <a:rPr lang="fr-FR" dirty="0" err="1"/>
              <a:t>ValidationSet</a:t>
            </a:r>
            <a:endParaRPr lang="fr-FR" dirty="0"/>
          </a:p>
          <a:p>
            <a:r>
              <a:rPr lang="fr-FR" dirty="0" err="1"/>
              <a:t>TestingSet</a:t>
            </a:r>
            <a:endParaRPr lang="fr-FR" dirty="0"/>
          </a:p>
          <a:p>
            <a:r>
              <a:rPr lang="fr-FR"/>
              <a:t>Sauvegarde des .h5</a:t>
            </a:r>
          </a:p>
        </p:txBody>
      </p:sp>
    </p:spTree>
    <p:extLst>
      <p:ext uri="{BB962C8B-B14F-4D97-AF65-F5344CB8AC3E}">
        <p14:creationId xmlns:p14="http://schemas.microsoft.com/office/powerpoint/2010/main" val="1115502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Considération sur les tailles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processeurs d’aujourd’hui en en 64 bits (x64)</a:t>
            </a:r>
          </a:p>
          <a:p>
            <a:pPr lvl="1"/>
            <a:r>
              <a:rPr lang="fr-FR" dirty="0"/>
              <a:t>Les GPU sont sur 128 bits</a:t>
            </a:r>
          </a:p>
          <a:p>
            <a:pPr lvl="1"/>
            <a:r>
              <a:rPr lang="fr-FR" dirty="0"/>
              <a:t>Les anciens processeurs sur 32 bits</a:t>
            </a:r>
          </a:p>
          <a:p>
            <a:pPr lvl="1"/>
            <a:r>
              <a:rPr lang="fr-FR" dirty="0"/>
              <a:t>Python existe en version 32 et 64 bits</a:t>
            </a:r>
          </a:p>
          <a:p>
            <a:r>
              <a:rPr lang="fr-FR" dirty="0"/>
              <a:t>Un processeur 32 bits ne peut adresser que 2^32 bits soit 4Gbit</a:t>
            </a:r>
          </a:p>
          <a:p>
            <a:pPr lvl="1"/>
            <a:r>
              <a:rPr lang="fr-FR" dirty="0"/>
              <a:t>Une adresse mémoire est souvent sur 1 octet ce qui donne 4Go de mémoire maximum, sachant que près de la moitié est pris par l’OS</a:t>
            </a:r>
          </a:p>
          <a:p>
            <a:r>
              <a:rPr lang="fr-FR" dirty="0"/>
              <a:t>Un processeur 64 bits sait adressé 8000 </a:t>
            </a:r>
            <a:r>
              <a:rPr lang="fr-FR" dirty="0" err="1"/>
              <a:t>Pbit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6995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Considération sur les tailles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En Python un flottant fait 32 bits</a:t>
            </a:r>
          </a:p>
          <a:p>
            <a:pPr lvl="1"/>
            <a:r>
              <a:rPr lang="fr-FR" sz="2000" dirty="0"/>
              <a:t>Sachant que la moitié des ressources est pris par l’OS et qu’une liste de valeur est amené à être dupliqué au moins une fois</a:t>
            </a:r>
          </a:p>
          <a:p>
            <a:pPr lvl="1"/>
            <a:r>
              <a:rPr lang="fr-FR" sz="2000" dirty="0"/>
              <a:t>Python 32 bits sait géré 10**8 flottants</a:t>
            </a:r>
          </a:p>
          <a:p>
            <a:pPr lvl="1"/>
            <a:r>
              <a:rPr lang="fr-FR" sz="2000" dirty="0"/>
              <a:t>Python 64 bits sait géré 10**18 flottants</a:t>
            </a:r>
          </a:p>
          <a:p>
            <a:r>
              <a:rPr lang="fr-FR" sz="2400" dirty="0"/>
              <a:t>Une image 28 * 28 * 16 niveaux de gris fait 3Ko</a:t>
            </a:r>
          </a:p>
          <a:p>
            <a:pPr lvl="1"/>
            <a:r>
              <a:rPr lang="fr-FR" sz="2000" dirty="0"/>
              <a:t>Python 32 bits sait géré 333 000 images</a:t>
            </a:r>
          </a:p>
          <a:p>
            <a:pPr lvl="1"/>
            <a:r>
              <a:rPr lang="fr-FR" sz="2000" dirty="0"/>
              <a:t>Python 64 bits sait géré 10**15 images</a:t>
            </a:r>
          </a:p>
          <a:p>
            <a:r>
              <a:rPr lang="fr-FR" sz="2400" dirty="0"/>
              <a:t>Une image 1024 * 768 en couleur RAW fait 3Mo</a:t>
            </a:r>
          </a:p>
          <a:p>
            <a:pPr lvl="1"/>
            <a:r>
              <a:rPr lang="fr-FR" sz="2000" dirty="0"/>
              <a:t>Python 32 bits sait géré 333 images</a:t>
            </a:r>
          </a:p>
          <a:p>
            <a:pPr lvl="1"/>
            <a:r>
              <a:rPr lang="fr-FR" sz="2000" dirty="0"/>
              <a:t>Python 64 bits sait géré 10**12 images</a:t>
            </a:r>
          </a:p>
          <a:p>
            <a:r>
              <a:rPr lang="fr-FR" sz="2400" dirty="0"/>
              <a:t>Une image 4K RAW fait 16Mo</a:t>
            </a:r>
          </a:p>
          <a:p>
            <a:pPr marL="457200" lvl="1" indent="0">
              <a:buNone/>
            </a:pPr>
            <a:endParaRPr lang="fr-FR" dirty="0"/>
          </a:p>
          <a:p>
            <a:pPr lvl="1"/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916193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Pur rappel</a:t>
            </a:r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2280" y="1412875"/>
            <a:ext cx="6300391" cy="504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639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Prétraitement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 un problème est trop long à résoudre il faut le simplifier</a:t>
            </a:r>
          </a:p>
          <a:p>
            <a:r>
              <a:rPr lang="fr-FR" dirty="0"/>
              <a:t>Une fois les données nettoyée on peut les prétraitées</a:t>
            </a:r>
          </a:p>
          <a:p>
            <a:r>
              <a:rPr lang="fr-FR" dirty="0"/>
              <a:t>En prétraitant des données leur traitement sera facilité</a:t>
            </a:r>
          </a:p>
          <a:p>
            <a:pPr lvl="1"/>
            <a:r>
              <a:rPr lang="fr-FR" dirty="0"/>
              <a:t>Ici le seuillage d’une image</a:t>
            </a:r>
          </a:p>
          <a:p>
            <a:pPr lvl="1"/>
            <a:r>
              <a:rPr lang="fr-FR" dirty="0"/>
              <a:t>Taille abaissé (4 bits -&gt; 1 bit)</a:t>
            </a:r>
          </a:p>
        </p:txBody>
      </p:sp>
      <p:pic>
        <p:nvPicPr>
          <p:cNvPr id="1026" name="Picture 2" descr="En traitement des images, les principes de modélisation et d'apprentissage restent sensiblement les même. Il y a cependant un certains nombre de techniques de pré-traitement spécifiques qui permettent d'obtenir des entrées plus simples pour les alg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597" y="4365104"/>
            <a:ext cx="3657600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46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ACID et 3V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bases </a:t>
            </a:r>
            <a:r>
              <a:rPr lang="fr-FR" dirty="0" err="1"/>
              <a:t>Big</a:t>
            </a:r>
            <a:r>
              <a:rPr lang="fr-FR" dirty="0"/>
              <a:t> Data ne sont plus ACID</a:t>
            </a:r>
          </a:p>
          <a:p>
            <a:pPr lvl="1"/>
            <a:r>
              <a:rPr lang="fr-FR" dirty="0"/>
              <a:t>Atomique</a:t>
            </a:r>
          </a:p>
          <a:p>
            <a:pPr lvl="1"/>
            <a:r>
              <a:rPr lang="fr-FR" dirty="0"/>
              <a:t>Cohérente</a:t>
            </a:r>
          </a:p>
          <a:p>
            <a:pPr lvl="1"/>
            <a:r>
              <a:rPr lang="fr-FR" dirty="0"/>
              <a:t>Intègre</a:t>
            </a:r>
          </a:p>
          <a:p>
            <a:pPr lvl="1"/>
            <a:r>
              <a:rPr lang="fr-FR" dirty="0"/>
              <a:t>Disponible</a:t>
            </a:r>
          </a:p>
          <a:p>
            <a:r>
              <a:rPr lang="fr-FR" dirty="0"/>
              <a:t>Elles sont 3V</a:t>
            </a:r>
          </a:p>
          <a:p>
            <a:pPr lvl="1"/>
            <a:r>
              <a:rPr lang="fr-FR" dirty="0"/>
              <a:t>Volume</a:t>
            </a:r>
          </a:p>
          <a:p>
            <a:pPr lvl="1"/>
            <a:r>
              <a:rPr lang="fr-FR" dirty="0"/>
              <a:t>Véloce</a:t>
            </a:r>
          </a:p>
          <a:p>
            <a:pPr lvl="1"/>
            <a:r>
              <a:rPr lang="fr-FR" dirty="0"/>
              <a:t>Variété</a:t>
            </a:r>
          </a:p>
        </p:txBody>
      </p:sp>
    </p:spTree>
    <p:extLst>
      <p:ext uri="{BB962C8B-B14F-4D97-AF65-F5344CB8AC3E}">
        <p14:creationId xmlns:p14="http://schemas.microsoft.com/office/powerpoint/2010/main" val="3705158679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3340</TotalTime>
  <Words>1786</Words>
  <Application>Microsoft Office PowerPoint</Application>
  <PresentationFormat>Affichage à l'écran (4:3)</PresentationFormat>
  <Paragraphs>233</Paragraphs>
  <Slides>37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37</vt:i4>
      </vt:variant>
    </vt:vector>
  </HeadingPairs>
  <TitlesOfParts>
    <vt:vector size="43" baseType="lpstr">
      <vt:lpstr>Yu Gothic Light</vt:lpstr>
      <vt:lpstr>Arial</vt:lpstr>
      <vt:lpstr>Calibri</vt:lpstr>
      <vt:lpstr>Monotype Sorts</vt:lpstr>
      <vt:lpstr>Times New Roman</vt:lpstr>
      <vt:lpstr>cvc</vt:lpstr>
      <vt:lpstr>Présentation PowerPoint</vt:lpstr>
      <vt:lpstr>Présentation PowerPoint</vt:lpstr>
      <vt:lpstr>Présentation PowerPoint</vt:lpstr>
      <vt:lpstr>Présentation PowerPoint</vt:lpstr>
      <vt:lpstr>Considération sur les tailles</vt:lpstr>
      <vt:lpstr>Considération sur les tailles</vt:lpstr>
      <vt:lpstr>Pur rappel</vt:lpstr>
      <vt:lpstr>Prétraitement</vt:lpstr>
      <vt:lpstr>ACID et 3V</vt:lpstr>
      <vt:lpstr>Volume</vt:lpstr>
      <vt:lpstr>Vélocité</vt:lpstr>
      <vt:lpstr>Variété</vt:lpstr>
      <vt:lpstr>DataLake</vt:lpstr>
      <vt:lpstr>Des données hétérogènes</vt:lpstr>
      <vt:lpstr>DataLake = socle non visible</vt:lpstr>
      <vt:lpstr>Mise à disposition = conformité</vt:lpstr>
      <vt:lpstr>DataLab – La zone accessible</vt:lpstr>
      <vt:lpstr>Ecran n°13 Possibilités du DataLab</vt:lpstr>
      <vt:lpstr>DataMart</vt:lpstr>
      <vt:lpstr>DataWarehouse</vt:lpstr>
      <vt:lpstr>Définition de Inmon</vt:lpstr>
      <vt:lpstr>Workflow</vt:lpstr>
      <vt:lpstr>Collecter les données</vt:lpstr>
      <vt:lpstr>Hadoop</vt:lpstr>
      <vt:lpstr>Volume / Variété / Vitesse</vt:lpstr>
      <vt:lpstr>L’équipe DataLab – la photo de famille ! </vt:lpstr>
      <vt:lpstr>L’équipe DataLab – le Data Scientist </vt:lpstr>
      <vt:lpstr>L’équipe DataLab – le Data Steward </vt:lpstr>
      <vt:lpstr>L’équipe DataLab – le Data Engineer </vt:lpstr>
      <vt:lpstr>L’équipe DataLab – le Data Engineer </vt:lpstr>
      <vt:lpstr>L’équipe DataLab – le Chief Data Management Officer  </vt:lpstr>
      <vt:lpstr>Faciliter l’instruction de ma demande</vt:lpstr>
      <vt:lpstr>Bilan et industrialisation</vt:lpstr>
      <vt:lpstr>La demande d’industrialisation</vt:lpstr>
      <vt:lpstr>Passage par la Data Factory</vt:lpstr>
      <vt:lpstr>Transformer le DataLake en DataMart</vt:lpstr>
      <vt:lpstr>Nettoyage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267</cp:revision>
  <dcterms:created xsi:type="dcterms:W3CDTF">2000-04-10T19:33:12Z</dcterms:created>
  <dcterms:modified xsi:type="dcterms:W3CDTF">2025-07-13T15:29:27Z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