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36"/>
  </p:notesMasterIdLst>
  <p:handoutMasterIdLst>
    <p:handoutMasterId r:id="rId37"/>
  </p:handoutMasterIdLst>
  <p:sldIdLst>
    <p:sldId id="264" r:id="rId2"/>
    <p:sldId id="323" r:id="rId3"/>
    <p:sldId id="320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87" r:id="rId12"/>
    <p:sldId id="273" r:id="rId13"/>
    <p:sldId id="274" r:id="rId14"/>
    <p:sldId id="306" r:id="rId15"/>
    <p:sldId id="288" r:id="rId16"/>
    <p:sldId id="289" r:id="rId17"/>
    <p:sldId id="290" r:id="rId18"/>
    <p:sldId id="275" r:id="rId19"/>
    <p:sldId id="291" r:id="rId20"/>
    <p:sldId id="292" r:id="rId21"/>
    <p:sldId id="294" r:id="rId22"/>
    <p:sldId id="295" r:id="rId23"/>
    <p:sldId id="296" r:id="rId24"/>
    <p:sldId id="276" r:id="rId25"/>
    <p:sldId id="277" r:id="rId26"/>
    <p:sldId id="319" r:id="rId27"/>
    <p:sldId id="278" r:id="rId28"/>
    <p:sldId id="279" r:id="rId29"/>
    <p:sldId id="280" r:id="rId30"/>
    <p:sldId id="281" r:id="rId31"/>
    <p:sldId id="283" r:id="rId32"/>
    <p:sldId id="284" r:id="rId33"/>
    <p:sldId id="285" r:id="rId34"/>
    <p:sldId id="286" r:id="rId3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0" autoAdjust="0"/>
  </p:normalViewPr>
  <p:slideViewPr>
    <p:cSldViewPr>
      <p:cViewPr varScale="1">
        <p:scale>
          <a:sx n="74" d="100"/>
          <a:sy n="74" d="100"/>
        </p:scale>
        <p:origin x="1742" y="28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11</a:t>
            </a:r>
          </a:p>
          <a:p>
            <a:pPr eaLnBrk="1" hangingPunct="1"/>
            <a:r>
              <a:rPr lang="fr-FR" altLang="fr-FR" dirty="0"/>
              <a:t>Machine Learning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Erreur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 écart type et un taux de confiance peut être calculé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Exemple : taux de confiance à 90%</a:t>
            </a:r>
          </a:p>
        </p:txBody>
      </p:sp>
      <p:pic>
        <p:nvPicPr>
          <p:cNvPr id="3074" name="Picture 2" descr="l'intervalle de confiance (à 90%) que les point se trouvent dans cette z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76872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921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Classification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autre distinction qui vous aidera dans le choix d'un algorithme de machine </a:t>
            </a:r>
            <a:r>
              <a:rPr lang="fr-FR" dirty="0" err="1"/>
              <a:t>learning</a:t>
            </a:r>
            <a:r>
              <a:rPr lang="fr-FR" dirty="0"/>
              <a:t> est le type de sortie que l'on attend de notre programme</a:t>
            </a:r>
          </a:p>
          <a:p>
            <a:pPr lvl="1"/>
            <a:r>
              <a:rPr lang="fr-FR" dirty="0"/>
              <a:t>Est-ce une valeur continue (un nombre)</a:t>
            </a:r>
          </a:p>
          <a:p>
            <a:pPr lvl="1"/>
            <a:r>
              <a:rPr lang="fr-FR" dirty="0"/>
              <a:t>ou bien une valeur discrète (une catégorie) ?</a:t>
            </a:r>
          </a:p>
          <a:p>
            <a:r>
              <a:rPr lang="fr-FR" dirty="0"/>
              <a:t>Le premier cas est appelé une régression, le second une classification</a:t>
            </a:r>
          </a:p>
        </p:txBody>
      </p:sp>
      <p:pic>
        <p:nvPicPr>
          <p:cNvPr id="1026" name="Picture 2" descr="Illustration de la différence entre régression et classif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591645"/>
            <a:ext cx="42862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5263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Trouver le bon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résumer, le travail de modélisation consiste à trouver le bon modèle statistique qui colle le mieux aux données d'exemple</a:t>
            </a:r>
          </a:p>
          <a:p>
            <a:r>
              <a:rPr lang="fr-FR" dirty="0"/>
              <a:t>Le machine </a:t>
            </a:r>
            <a:r>
              <a:rPr lang="fr-FR" dirty="0" err="1"/>
              <a:t>learning</a:t>
            </a:r>
            <a:r>
              <a:rPr lang="fr-FR" dirty="0"/>
              <a:t> en particulier intervient pour trouver ce modèle de manière automatisée</a:t>
            </a:r>
          </a:p>
          <a:p>
            <a:r>
              <a:rPr lang="fr-FR" dirty="0"/>
              <a:t>Problème du quartet d’</a:t>
            </a:r>
            <a:r>
              <a:rPr lang="fr-FR" dirty="0" err="1"/>
              <a:t>Ascombe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821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Quartet d’</a:t>
            </a:r>
            <a:r>
              <a:rPr lang="fr-FR" dirty="0" err="1"/>
              <a:t>Ascombe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Ces 4 modèles possède la même régression linéaire</a:t>
            </a:r>
          </a:p>
          <a:p>
            <a:pPr lvl="1"/>
            <a:r>
              <a:rPr lang="fr-FR" dirty="0"/>
              <a:t>Trouver les erreurs</a:t>
            </a:r>
          </a:p>
        </p:txBody>
      </p:sp>
      <p:pic>
        <p:nvPicPr>
          <p:cNvPr id="4098" name="Picture 2" descr="Le quartet d'anscom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33" y="2783429"/>
            <a:ext cx="6067407" cy="405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607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La régression n’est pas tous les temps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cette exemple il est impossible de faire filer une droite</a:t>
            </a:r>
          </a:p>
        </p:txBody>
      </p:sp>
      <p:pic>
        <p:nvPicPr>
          <p:cNvPr id="4098" name="Picture 2" descr="Comme on peut le voir sur ce genre de données, c'est difficile de faire fitter une droite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860773"/>
            <a:ext cx="4714875" cy="4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0094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types de 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Linéaire</a:t>
            </a:r>
          </a:p>
          <a:p>
            <a:pPr lvl="1"/>
            <a:r>
              <a:rPr lang="fr-FR" dirty="0"/>
              <a:t>f = </a:t>
            </a:r>
            <a:r>
              <a:rPr lang="fr-FR" dirty="0" err="1"/>
              <a:t>ax</a:t>
            </a:r>
            <a:r>
              <a:rPr lang="fr-FR" dirty="0"/>
              <a:t>  + b</a:t>
            </a:r>
          </a:p>
          <a:p>
            <a:pPr lvl="1"/>
            <a:r>
              <a:rPr lang="fr-FR" dirty="0"/>
              <a:t>Moyenne est un cas particulier : f = mx</a:t>
            </a:r>
          </a:p>
          <a:p>
            <a:r>
              <a:rPr lang="fr-FR" dirty="0"/>
              <a:t>Second degré (binomiale)</a:t>
            </a:r>
          </a:p>
          <a:p>
            <a:pPr lvl="1"/>
            <a:r>
              <a:rPr lang="fr-FR" dirty="0"/>
              <a:t>f = ax² + </a:t>
            </a:r>
            <a:r>
              <a:rPr lang="fr-FR" dirty="0" err="1"/>
              <a:t>bx</a:t>
            </a:r>
            <a:r>
              <a:rPr lang="fr-FR" dirty="0"/>
              <a:t> + c</a:t>
            </a:r>
          </a:p>
          <a:p>
            <a:r>
              <a:rPr lang="fr-FR" dirty="0"/>
              <a:t>Troisième degré (</a:t>
            </a:r>
            <a:r>
              <a:rPr lang="fr-FR" dirty="0" err="1"/>
              <a:t>trinomiale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f = ax3 + bx² + cx + d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2842443"/>
            <a:ext cx="2474987" cy="165239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4477190"/>
            <a:ext cx="2415770" cy="158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18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types de 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Polynomiale</a:t>
            </a:r>
          </a:p>
          <a:p>
            <a:pPr lvl="1"/>
            <a:r>
              <a:rPr lang="fr-FR" dirty="0"/>
              <a:t>f = </a:t>
            </a:r>
            <a:r>
              <a:rPr lang="fr-FR" dirty="0" err="1"/>
              <a:t>polynome</a:t>
            </a:r>
            <a:endParaRPr lang="fr-FR" dirty="0"/>
          </a:p>
          <a:p>
            <a:r>
              <a:rPr lang="fr-FR" dirty="0"/>
              <a:t>Exponentielle</a:t>
            </a:r>
          </a:p>
          <a:p>
            <a:pPr lvl="1"/>
            <a:r>
              <a:rPr lang="fr-FR" dirty="0"/>
              <a:t>f = </a:t>
            </a:r>
            <a:r>
              <a:rPr lang="fr-FR" dirty="0" err="1"/>
              <a:t>exp</a:t>
            </a:r>
            <a:r>
              <a:rPr lang="fr-FR" dirty="0"/>
              <a:t>(x)</a:t>
            </a:r>
          </a:p>
          <a:p>
            <a:r>
              <a:rPr lang="fr-FR" dirty="0"/>
              <a:t>Logarithmique</a:t>
            </a:r>
          </a:p>
          <a:p>
            <a:pPr lvl="1"/>
            <a:r>
              <a:rPr lang="fr-FR" dirty="0"/>
              <a:t>f = log(x)</a:t>
            </a:r>
          </a:p>
          <a:p>
            <a:r>
              <a:rPr lang="fr-FR" dirty="0"/>
              <a:t>Asymptotique</a:t>
            </a:r>
          </a:p>
          <a:p>
            <a:pPr lvl="1"/>
            <a:r>
              <a:rPr lang="fr-FR" dirty="0"/>
              <a:t>F = 1/x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933056"/>
            <a:ext cx="33147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398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types de 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Sinusoidale</a:t>
            </a:r>
            <a:endParaRPr lang="fr-FR" dirty="0"/>
          </a:p>
          <a:p>
            <a:pPr lvl="1"/>
            <a:r>
              <a:rPr lang="fr-FR" dirty="0"/>
              <a:t>f = a sin(x / b)</a:t>
            </a:r>
          </a:p>
          <a:p>
            <a:r>
              <a:rPr lang="fr-FR" dirty="0" err="1"/>
              <a:t>Sinusoidale</a:t>
            </a:r>
            <a:r>
              <a:rPr lang="fr-FR" dirty="0"/>
              <a:t> amortie</a:t>
            </a:r>
          </a:p>
          <a:p>
            <a:pPr lvl="1"/>
            <a:r>
              <a:rPr lang="fr-FR" dirty="0"/>
              <a:t>f = a sin(x / b) </a:t>
            </a:r>
            <a:r>
              <a:rPr lang="fr-FR" dirty="0" err="1"/>
              <a:t>exp</a:t>
            </a:r>
            <a:r>
              <a:rPr lang="fr-FR" dirty="0"/>
              <a:t>(-x / c)</a:t>
            </a:r>
          </a:p>
          <a:p>
            <a:pPr lvl="1"/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156209"/>
            <a:ext cx="3248025" cy="21621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522" y="3574951"/>
            <a:ext cx="32670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67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Machine Learning</a:t>
            </a:r>
          </a:p>
        </p:txBody>
      </p:sp>
      <p:pic>
        <p:nvPicPr>
          <p:cNvPr id="5122" name="Picture 2" descr="Nous ne nous intéresseront dans ces cours qu'à la création des algorithmes et modélis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56209"/>
            <a:ext cx="5453559" cy="409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1904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Filtrage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faut pouvoir enlever les données aberrante</a:t>
            </a:r>
          </a:p>
          <a:p>
            <a:r>
              <a:rPr lang="fr-FR" dirty="0"/>
              <a:t>Ou les données non significatives</a:t>
            </a:r>
          </a:p>
          <a:p>
            <a:r>
              <a:rPr lang="fr-FR" dirty="0"/>
              <a:t>Ou les données trop en dehors de l’écart type</a:t>
            </a:r>
          </a:p>
        </p:txBody>
      </p:sp>
      <p:pic>
        <p:nvPicPr>
          <p:cNvPr id="1026" name="Picture 2" descr="Comment détecter des événements rares comme le point roug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84984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115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42ED8F-11AB-C149-14DE-0ECEEA2E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64126B-6D65-4283-A1F1-8A8BB03CBF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1_hfyjxxcfingbcyzcgksaiq">
            <a:extLst>
              <a:ext uri="{FF2B5EF4-FFF2-40B4-BE49-F238E27FC236}">
                <a16:creationId xmlns:a16="http://schemas.microsoft.com/office/drawing/2014/main" id="{0248DE54-DD5F-56BD-F121-1923D3F596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8" y="1156208"/>
            <a:ext cx="9123224" cy="5225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384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Ecart type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Mesure la dispersion des variables</a:t>
            </a:r>
          </a:p>
          <a:p>
            <a:pPr lvl="1"/>
            <a:r>
              <a:rPr lang="fr-FR" dirty="0"/>
              <a:t>Racine carrée de la variance</a:t>
            </a:r>
          </a:p>
          <a:p>
            <a:pPr lvl="1"/>
            <a:r>
              <a:rPr lang="fr-FR" dirty="0"/>
              <a:t>Moyenne est écarts par rapport à une moyenne</a:t>
            </a:r>
          </a:p>
          <a:p>
            <a:pPr lvl="1"/>
            <a:r>
              <a:rPr lang="fr-FR" dirty="0"/>
              <a:t>Souvent noté sigma</a:t>
            </a:r>
          </a:p>
          <a:p>
            <a:r>
              <a:rPr lang="fr-FR" dirty="0"/>
              <a:t>Voici 2 échantillons avec la même moyenne mais des écarts types différents</a:t>
            </a:r>
          </a:p>
        </p:txBody>
      </p:sp>
      <p:pic>
        <p:nvPicPr>
          <p:cNvPr id="3074" name="Picture 2" descr="https://upload.wikimedia.org/wikipedia/commons/thumb/f/f9/Comparison_standard_deviations.svg/612px-Comparison_standard_deviation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792" y="4149081"/>
            <a:ext cx="3071450" cy="227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6356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Loi normale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est fréquent de considérer que les valeurs se répartissent selon une courbe de Gauss</a:t>
            </a:r>
          </a:p>
          <a:p>
            <a:pPr lvl="1"/>
            <a:r>
              <a:rPr lang="fr-FR" dirty="0"/>
              <a:t>Dans le cas des sciences sociales, par exemple, la moyenne et l'écart type permettent de déterminer un intervalle dans lequel on trouve une majorité de la population</a:t>
            </a:r>
          </a:p>
          <a:p>
            <a:pPr lvl="1"/>
            <a:endParaRPr lang="fr-FR" dirty="0"/>
          </a:p>
        </p:txBody>
      </p:sp>
      <p:pic>
        <p:nvPicPr>
          <p:cNvPr id="4098" name="Picture 2" descr="https://upload.wikimedia.org/wikipedia/commons/thumb/8/8c/Standard_deviation_diagram.svg/400px-Standard_deviation_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221088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7049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Loi normale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Avec le calcul de la distribution des données il est possible de filtrer les données trop éloignée de la loi normale</a:t>
            </a:r>
          </a:p>
          <a:p>
            <a:pPr lvl="1"/>
            <a:r>
              <a:rPr lang="fr-FR" dirty="0"/>
              <a:t>Possibilité de filtrer les données &gt; 3 * Sigma</a:t>
            </a:r>
          </a:p>
          <a:p>
            <a:r>
              <a:rPr lang="fr-FR" dirty="0"/>
              <a:t>Possibilité de calculer la médiane, quartile, décile, centile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940000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Cas non gaussien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distribution des salaire en France ne suit pas une gaussienne</a:t>
            </a:r>
          </a:p>
          <a:p>
            <a:pPr lvl="1"/>
            <a:r>
              <a:rPr lang="fr-FR" dirty="0"/>
              <a:t>C’est une gaussienne asymétrique</a:t>
            </a:r>
          </a:p>
          <a:p>
            <a:r>
              <a:rPr lang="fr-FR" dirty="0"/>
              <a:t>La moyenne et l’écart type n’ont pas de sens</a:t>
            </a:r>
          </a:p>
          <a:p>
            <a:r>
              <a:rPr lang="fr-FR" dirty="0"/>
              <a:t>Il faut utilise la médiane et les *iles</a:t>
            </a:r>
          </a:p>
          <a:p>
            <a:r>
              <a:rPr lang="fr-FR" dirty="0"/>
              <a:t>Exemple</a:t>
            </a:r>
          </a:p>
          <a:p>
            <a:pPr lvl="1"/>
            <a:r>
              <a:rPr lang="fr-FR" dirty="0"/>
              <a:t>Salaire équivalent temps plein net</a:t>
            </a:r>
          </a:p>
          <a:p>
            <a:pPr lvl="1"/>
            <a:r>
              <a:rPr lang="fr-FR" dirty="0"/>
              <a:t>Salaire moyen : 2250 €</a:t>
            </a:r>
          </a:p>
          <a:p>
            <a:pPr lvl="1"/>
            <a:r>
              <a:rPr lang="fr-FR" dirty="0"/>
              <a:t>Salaire médian : 1797 €</a:t>
            </a:r>
          </a:p>
          <a:p>
            <a:pPr lvl="1"/>
            <a:endParaRPr lang="fr-FR" dirty="0"/>
          </a:p>
        </p:txBody>
      </p:sp>
      <p:pic>
        <p:nvPicPr>
          <p:cNvPr id="5122" name="Picture 2" descr="Résultat de recherche d'images pour &quot;distribution des salaires en franc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64" y="3789040"/>
            <a:ext cx="3367370" cy="226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433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Modélisation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Imaginez que vous êtes un data </a:t>
            </a:r>
            <a:r>
              <a:rPr lang="fr-FR" dirty="0" err="1"/>
              <a:t>scientist</a:t>
            </a:r>
            <a:endParaRPr lang="fr-FR" dirty="0"/>
          </a:p>
          <a:p>
            <a:pPr lvl="1"/>
            <a:r>
              <a:rPr lang="fr-FR" dirty="0"/>
              <a:t>Vous êtes maintenant confortable avec l'ensemble des données récupérées pour vos analyses</a:t>
            </a:r>
          </a:p>
          <a:p>
            <a:pPr lvl="1"/>
            <a:r>
              <a:rPr lang="fr-FR" dirty="0"/>
              <a:t>Vous avez une connaissance des objectifs principaux de l'entreprise, ce qui vous a aidé à synthétiser les différentes variables qui interviennent, ainsi que visualiser les différents comportements et corrélations présents au sein de ces données</a:t>
            </a:r>
          </a:p>
        </p:txBody>
      </p:sp>
    </p:spTree>
    <p:extLst>
      <p:ext uri="{BB962C8B-B14F-4D97-AF65-F5344CB8AC3E}">
        <p14:creationId xmlns:p14="http://schemas.microsoft.com/office/powerpoint/2010/main" val="12132846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Apprentissage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machine </a:t>
            </a:r>
            <a:r>
              <a:rPr lang="fr-FR" dirty="0" err="1"/>
              <a:t>learning</a:t>
            </a:r>
            <a:r>
              <a:rPr lang="fr-FR" dirty="0"/>
              <a:t>, l'idée est que l'algorithme construise une "représentation interne" tout seul afin de pouvoir effectuer la tâche qui lui est demandée (prédiction, identification, </a:t>
            </a:r>
            <a:r>
              <a:rPr lang="fr-FR" dirty="0" err="1"/>
              <a:t>etc</a:t>
            </a:r>
            <a:r>
              <a:rPr lang="fr-FR" dirty="0"/>
              <a:t>)</a:t>
            </a:r>
          </a:p>
          <a:p>
            <a:r>
              <a:rPr lang="fr-FR" dirty="0"/>
              <a:t>L’être humain est quasiment incapable d’écrire l’algorithme</a:t>
            </a:r>
          </a:p>
          <a:p>
            <a:r>
              <a:rPr lang="fr-FR" dirty="0"/>
              <a:t>Pour cela, il va d'abord falloir lui entrer un jeu de données d'exemples afin qu'il puisse s'entraîner et s'améliorer, d'où le mot apprentissage</a:t>
            </a:r>
          </a:p>
          <a:p>
            <a:r>
              <a:rPr lang="fr-FR" dirty="0"/>
              <a:t>Ce jeu de données s'appelle le training set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6891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Machine Learning </a:t>
            </a:r>
            <a:r>
              <a:rPr lang="fr-FR"/>
              <a:t>vs Programmation</a:t>
            </a:r>
            <a:endParaRPr lang="fr-FR" dirty="0"/>
          </a:p>
        </p:txBody>
      </p:sp>
      <p:pic>
        <p:nvPicPr>
          <p:cNvPr id="1026" name="Picture 2" descr="https://dpzbhybb2pdcj.cloudfront.net/allaire/Figures/01fig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20888"/>
            <a:ext cx="6048672" cy="306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815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pic>
        <p:nvPicPr>
          <p:cNvPr id="6146" name="Picture 2" descr="Un exemple de jeu de données classique (appelé CIFAR-10) qui permet d'entraîner un modèle de machine lear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16" y="1156209"/>
            <a:ext cx="6697627" cy="517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4257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Workflow</a:t>
            </a:r>
          </a:p>
        </p:txBody>
      </p:sp>
      <p:pic>
        <p:nvPicPr>
          <p:cNvPr id="7170" name="Picture 2" descr="Un détail de des deux phases du process de machine learning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6902073" cy="467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1988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Notre travail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travail du data </a:t>
            </a:r>
            <a:r>
              <a:rPr lang="fr-FR" dirty="0" err="1"/>
              <a:t>scientist</a:t>
            </a:r>
            <a:r>
              <a:rPr lang="fr-FR" dirty="0"/>
              <a:t> en machine </a:t>
            </a:r>
            <a:r>
              <a:rPr lang="fr-FR" dirty="0" err="1"/>
              <a:t>learning</a:t>
            </a:r>
            <a:r>
              <a:rPr lang="fr-FR" dirty="0"/>
              <a:t> consiste à sélectionner les bonnes données test, choisir et entraîner le bon algorithme en vérifiant grâce à l'analyse d'erreurs que le modèle devient de plus en plus performant et robuste</a:t>
            </a:r>
          </a:p>
          <a:p>
            <a:r>
              <a:rPr lang="fr-FR" dirty="0"/>
              <a:t>Si les performances s'améliorent lorsqu'on lui fourni les données d'entraînement, on dit alors que la machine "apprend".</a:t>
            </a:r>
          </a:p>
          <a:p>
            <a:r>
              <a:rPr lang="fr-FR" dirty="0"/>
              <a:t>Le data </a:t>
            </a:r>
            <a:r>
              <a:rPr lang="fr-FR" dirty="0" err="1"/>
              <a:t>scientist</a:t>
            </a:r>
            <a:r>
              <a:rPr lang="fr-FR" dirty="0"/>
              <a:t> peut ensuite déployer le modèle afin qu'il traite de nouvelles données, pour accomplir la tâche (prédiction</a:t>
            </a:r>
            <a:r>
              <a:rPr lang="fr-FR"/>
              <a:t>, décision, ...).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5869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IA - ML - DL</a:t>
            </a:r>
          </a:p>
        </p:txBody>
      </p:sp>
      <p:pic>
        <p:nvPicPr>
          <p:cNvPr id="1026" name="Picture 2" descr="https://www.mytectra.com/media/wysiwyg/Blog/deep-lear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19"/>
            <a:ext cx="9144000" cy="581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4152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L'algorithme d'apprentissage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L'algorithme d'apprentissage constitue la méthode avec laquelle le modèle statistique va se paramétrer à partir des données d'exemple</a:t>
            </a:r>
          </a:p>
          <a:p>
            <a:pPr lvl="1"/>
            <a:r>
              <a:rPr lang="fr-FR" dirty="0"/>
              <a:t>Il existe de nombreux algorithmes différents !</a:t>
            </a:r>
          </a:p>
          <a:p>
            <a:pPr lvl="1"/>
            <a:r>
              <a:rPr lang="fr-FR" dirty="0"/>
              <a:t>On choisira un type d'algorithme particulier en fonction du type de tâche que l'on souhaite accomplir et du type de données dont on dispose</a:t>
            </a:r>
          </a:p>
        </p:txBody>
      </p:sp>
    </p:spTree>
    <p:extLst>
      <p:ext uri="{BB962C8B-B14F-4D97-AF65-F5344CB8AC3E}">
        <p14:creationId xmlns:p14="http://schemas.microsoft.com/office/powerpoint/2010/main" val="18344910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Quelques exemples d'algorithmes de machine </a:t>
            </a:r>
            <a:r>
              <a:rPr lang="fr-FR" dirty="0" err="1"/>
              <a:t>learning</a:t>
            </a:r>
            <a:r>
              <a:rPr lang="fr-FR" dirty="0"/>
              <a:t>, dont vous avez peut-être déjà entendu parler :</a:t>
            </a:r>
          </a:p>
          <a:p>
            <a:pPr lvl="1"/>
            <a:r>
              <a:rPr lang="fr-FR" dirty="0"/>
              <a:t>La régression linéaire</a:t>
            </a:r>
          </a:p>
          <a:p>
            <a:pPr lvl="1"/>
            <a:r>
              <a:rPr lang="fr-FR" dirty="0" err="1"/>
              <a:t>K-nn</a:t>
            </a:r>
            <a:endParaRPr lang="fr-FR" dirty="0"/>
          </a:p>
          <a:p>
            <a:pPr lvl="1"/>
            <a:r>
              <a:rPr lang="fr-FR" dirty="0"/>
              <a:t>Les Support </a:t>
            </a:r>
            <a:r>
              <a:rPr lang="fr-FR" dirty="0" err="1"/>
              <a:t>Vector</a:t>
            </a:r>
            <a:r>
              <a:rPr lang="fr-FR" dirty="0"/>
              <a:t> Machine (SVM)</a:t>
            </a:r>
          </a:p>
          <a:p>
            <a:pPr lvl="1"/>
            <a:r>
              <a:rPr lang="fr-FR" dirty="0"/>
              <a:t>Les réseaux de neurones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forests</a:t>
            </a:r>
            <a:endParaRPr lang="fr-FR" dirty="0"/>
          </a:p>
          <a:p>
            <a:pPr lvl="1"/>
            <a:r>
              <a:rPr lang="fr-FR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1523990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Mesure de performance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Mesurer les performances fait partie intégrante du travail de modélisation. Il faut en général déterminer une mesure principale, souvent spécifique à la tâche à accomplir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37743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Imaginez que vous voulez créer un algorithme de détection de fraudes bancaires</a:t>
            </a:r>
          </a:p>
          <a:p>
            <a:pPr lvl="1"/>
            <a:r>
              <a:rPr lang="fr-FR" sz="2000" dirty="0"/>
              <a:t>Vous voulez mesurer à quel point votre programme est performant</a:t>
            </a:r>
          </a:p>
          <a:p>
            <a:r>
              <a:rPr lang="fr-FR" sz="2400" dirty="0"/>
              <a:t>Une manière de faire serait de mesurer la proportion totale de transaction détectées comme fraude</a:t>
            </a:r>
          </a:p>
          <a:p>
            <a:pPr lvl="1"/>
            <a:r>
              <a:rPr lang="fr-FR" sz="2000" dirty="0"/>
              <a:t>Cependant, on compte ici les transactions qui ne sont pas des fraudes et qui ont quand même été notées comme en étant (appelé "faux positifs")</a:t>
            </a:r>
          </a:p>
          <a:p>
            <a:pPr lvl="1"/>
            <a:r>
              <a:rPr lang="fr-FR" sz="2000" dirty="0"/>
              <a:t>Donc, avec ce genre de métriques, on est pas exigeant sur ce type d'erreur que produit notre algorithme</a:t>
            </a:r>
          </a:p>
          <a:p>
            <a:r>
              <a:rPr lang="fr-FR" sz="2400" dirty="0"/>
              <a:t>Il faut peut être, utiliser une autre métrique plus pertinente. Par exemple, la précision qui est la proportion de "vraies fraudes" détectées par rapport au total de transactions </a:t>
            </a:r>
            <a:r>
              <a:rPr lang="fr-FR" sz="2400" dirty="0" err="1"/>
              <a:t>flagées</a:t>
            </a:r>
            <a:r>
              <a:rPr lang="fr-FR" sz="2400" dirty="0"/>
              <a:t> comme fraudes</a:t>
            </a:r>
          </a:p>
        </p:txBody>
      </p:sp>
    </p:spTree>
    <p:extLst>
      <p:ext uri="{BB962C8B-B14F-4D97-AF65-F5344CB8AC3E}">
        <p14:creationId xmlns:p14="http://schemas.microsoft.com/office/powerpoint/2010/main" val="14479996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 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Dans la détection de maladie comme la méningite le nombre de faux positif n’est pas très important</a:t>
            </a:r>
          </a:p>
          <a:p>
            <a:r>
              <a:rPr lang="fr-FR" dirty="0"/>
              <a:t>Alors que le nombre de faux négatif est potentiellement mortel</a:t>
            </a:r>
          </a:p>
        </p:txBody>
      </p:sp>
    </p:spTree>
    <p:extLst>
      <p:ext uri="{BB962C8B-B14F-4D97-AF65-F5344CB8AC3E}">
        <p14:creationId xmlns:p14="http://schemas.microsoft.com/office/powerpoint/2010/main" val="989672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1</a:t>
            </a:r>
            <a:r>
              <a:rPr lang="fr-FR" baseline="30000" dirty="0"/>
              <a:t>ère</a:t>
            </a:r>
            <a:r>
              <a:rPr lang="fr-FR" dirty="0"/>
              <a:t> étape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Trouver les données</a:t>
            </a:r>
          </a:p>
          <a:p>
            <a:pPr lvl="1"/>
            <a:r>
              <a:rPr lang="fr-FR" dirty="0"/>
              <a:t>Mise à disposition d’un data </a:t>
            </a:r>
            <a:r>
              <a:rPr lang="fr-FR" dirty="0" err="1"/>
              <a:t>lake</a:t>
            </a:r>
            <a:r>
              <a:rPr lang="fr-FR" dirty="0"/>
              <a:t> ou d’un data </a:t>
            </a:r>
            <a:r>
              <a:rPr lang="fr-FR" dirty="0" err="1"/>
              <a:t>mart</a:t>
            </a:r>
            <a:endParaRPr lang="fr-FR" dirty="0"/>
          </a:p>
          <a:p>
            <a:r>
              <a:rPr lang="fr-FR" dirty="0"/>
              <a:t>Le jeu de données utilisé en machine </a:t>
            </a:r>
            <a:r>
              <a:rPr lang="fr-FR" dirty="0" err="1"/>
              <a:t>learning</a:t>
            </a:r>
            <a:r>
              <a:rPr lang="fr-FR" dirty="0"/>
              <a:t> s’appel le </a:t>
            </a:r>
            <a:r>
              <a:rPr lang="fr-FR" dirty="0" err="1"/>
              <a:t>Dataset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41075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But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machine </a:t>
            </a:r>
            <a:r>
              <a:rPr lang="fr-FR" dirty="0" err="1"/>
              <a:t>learning</a:t>
            </a:r>
            <a:r>
              <a:rPr lang="fr-FR" dirty="0"/>
              <a:t> et en data science plus généralement, l'objectif est de trouver un modèle du phénomène à l'origine des données</a:t>
            </a:r>
          </a:p>
          <a:p>
            <a:r>
              <a:rPr lang="fr-FR" dirty="0"/>
              <a:t>C'est à dire qu'on considère que chaque donnée observée est l'expression d'une variable aléatoire générée par une distribution de probabilité</a:t>
            </a:r>
          </a:p>
          <a:p>
            <a:pPr lvl="1"/>
            <a:r>
              <a:rPr lang="fr-FR"/>
              <a:t>Par exemple les sondages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2916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Imaginez que vous voulez savoir si vous payez trop cher votre loyer</a:t>
            </a:r>
          </a:p>
          <a:p>
            <a:r>
              <a:rPr lang="fr-FR" dirty="0"/>
              <a:t>Vous avez récupéré sur un site de location une trentaine de prix des locations disponibles, ainsi que la surface associée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4149080"/>
            <a:ext cx="28098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96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Graphique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Surface / Loyer</a:t>
            </a:r>
          </a:p>
        </p:txBody>
      </p:sp>
      <p:pic>
        <p:nvPicPr>
          <p:cNvPr id="1028" name="Picture 4" descr="Le loyer mensuel en fonction de la surface du log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8"/>
            <a:ext cx="5688632" cy="393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639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régression est une formule mathématique qui étudie des données réelle d’une manière proche de la réalité mais simplifiée</a:t>
            </a:r>
          </a:p>
          <a:p>
            <a:r>
              <a:rPr lang="fr-FR" dirty="0"/>
              <a:t>Différent types</a:t>
            </a:r>
          </a:p>
          <a:p>
            <a:pPr lvl="1"/>
            <a:r>
              <a:rPr lang="fr-FR" dirty="0"/>
              <a:t>Linéaire</a:t>
            </a:r>
          </a:p>
          <a:p>
            <a:pPr lvl="1"/>
            <a:r>
              <a:rPr lang="fr-FR" dirty="0"/>
              <a:t>Second degré</a:t>
            </a:r>
          </a:p>
          <a:p>
            <a:pPr lvl="1"/>
            <a:r>
              <a:rPr lang="fr-FR" dirty="0"/>
              <a:t>Polynomiale</a:t>
            </a:r>
          </a:p>
          <a:p>
            <a:pPr lvl="1"/>
            <a:r>
              <a:rPr lang="fr-FR" dirty="0" err="1"/>
              <a:t>Sinusoidale</a:t>
            </a:r>
            <a:endParaRPr lang="fr-FR" dirty="0"/>
          </a:p>
          <a:p>
            <a:pPr lvl="1"/>
            <a:r>
              <a:rPr lang="fr-FR" dirty="0"/>
              <a:t>Elliptique</a:t>
            </a:r>
          </a:p>
        </p:txBody>
      </p:sp>
    </p:spTree>
    <p:extLst>
      <p:ext uri="{BB962C8B-B14F-4D97-AF65-F5344CB8AC3E}">
        <p14:creationId xmlns:p14="http://schemas.microsoft.com/office/powerpoint/2010/main" val="4001649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Régression linéaire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Notre exemple montre une régression linéaire</a:t>
            </a:r>
          </a:p>
          <a:p>
            <a:endParaRPr lang="fr-FR" dirty="0"/>
          </a:p>
        </p:txBody>
      </p:sp>
      <p:pic>
        <p:nvPicPr>
          <p:cNvPr id="2056" name="Picture 8" descr="la droite de régression correspondant à la modélisation statistique du nuage de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2420888"/>
            <a:ext cx="5212067" cy="36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637708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3541</TotalTime>
  <Words>1107</Words>
  <Application>Microsoft Office PowerPoint</Application>
  <PresentationFormat>Affichage à l'écran (4:3)</PresentationFormat>
  <Paragraphs>139</Paragraphs>
  <Slides>34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34</vt:i4>
      </vt:variant>
    </vt:vector>
  </HeadingPairs>
  <TitlesOfParts>
    <vt:vector size="38" baseType="lpstr">
      <vt:lpstr>Arial</vt:lpstr>
      <vt:lpstr>Monotype Sorts</vt:lpstr>
      <vt:lpstr>Times New Roman</vt:lpstr>
      <vt:lpstr>cvc</vt:lpstr>
      <vt:lpstr>Présentation PowerPoint</vt:lpstr>
      <vt:lpstr>Présentation PowerPoint</vt:lpstr>
      <vt:lpstr>IA - ML - DL</vt:lpstr>
      <vt:lpstr>1ère étape</vt:lpstr>
      <vt:lpstr>But</vt:lpstr>
      <vt:lpstr>Exemple</vt:lpstr>
      <vt:lpstr>Graphique</vt:lpstr>
      <vt:lpstr>Régression</vt:lpstr>
      <vt:lpstr>Régression linéaire</vt:lpstr>
      <vt:lpstr>Erreur</vt:lpstr>
      <vt:lpstr>Classification</vt:lpstr>
      <vt:lpstr>Trouver le bon modèle</vt:lpstr>
      <vt:lpstr>Quartet d’Ascombe</vt:lpstr>
      <vt:lpstr>La régression n’est pas tous les temps linéaire</vt:lpstr>
      <vt:lpstr>Les différents types de régression</vt:lpstr>
      <vt:lpstr>Les différents types de régression</vt:lpstr>
      <vt:lpstr>Les différents types de régression</vt:lpstr>
      <vt:lpstr>Machine Learning</vt:lpstr>
      <vt:lpstr>Filtrage</vt:lpstr>
      <vt:lpstr>Ecart type</vt:lpstr>
      <vt:lpstr>Loi normale</vt:lpstr>
      <vt:lpstr>Loi normale</vt:lpstr>
      <vt:lpstr>Cas non gaussien</vt:lpstr>
      <vt:lpstr>Modélisation</vt:lpstr>
      <vt:lpstr>Apprentissage</vt:lpstr>
      <vt:lpstr>Machine Learning vs Programmation</vt:lpstr>
      <vt:lpstr>Exemple</vt:lpstr>
      <vt:lpstr>Workflow</vt:lpstr>
      <vt:lpstr>Notre travail</vt:lpstr>
      <vt:lpstr>L'algorithme d'apprentissage</vt:lpstr>
      <vt:lpstr>Exemples</vt:lpstr>
      <vt:lpstr>Mesure de performance</vt:lpstr>
      <vt:lpstr>Exemple</vt:lpstr>
      <vt:lpstr>Autre exemple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278</cp:revision>
  <dcterms:created xsi:type="dcterms:W3CDTF">2000-04-10T19:33:12Z</dcterms:created>
  <dcterms:modified xsi:type="dcterms:W3CDTF">2025-07-13T15:30:55Z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