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325" r:id="rId3"/>
    <p:sldId id="32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68" r:id="rId14"/>
    <p:sldId id="282" r:id="rId15"/>
    <p:sldId id="283" r:id="rId16"/>
    <p:sldId id="284" r:id="rId17"/>
    <p:sldId id="285" r:id="rId18"/>
    <p:sldId id="295" r:id="rId19"/>
    <p:sldId id="281" r:id="rId20"/>
    <p:sldId id="323" r:id="rId21"/>
    <p:sldId id="307" r:id="rId22"/>
    <p:sldId id="297" r:id="rId23"/>
    <p:sldId id="298" r:id="rId24"/>
    <p:sldId id="299" r:id="rId25"/>
    <p:sldId id="304" r:id="rId26"/>
    <p:sldId id="309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5489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S3</a:t>
            </a:r>
          </a:p>
          <a:p>
            <a:pPr eaLnBrk="1" hangingPunct="1"/>
            <a:r>
              <a:rPr lang="fr-FR" altLang="fr-FR" dirty="0"/>
              <a:t>Object Storage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Détaillons ce qui se passe lorsqu'un client (nommé Jules) veut lire un fichier stocké dans HDFS :</a:t>
            </a:r>
          </a:p>
          <a:p>
            <a:pPr lvl="1"/>
            <a:r>
              <a:rPr lang="fr-FR" dirty="0"/>
              <a:t>Jules indique au </a:t>
            </a:r>
            <a:r>
              <a:rPr lang="fr-FR" dirty="0" err="1"/>
              <a:t>namenode</a:t>
            </a:r>
            <a:r>
              <a:rPr lang="fr-FR" dirty="0"/>
              <a:t> qu'il souhaite lire un fichier.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indique à Jules la taille du fichier ainsi que les différents data </a:t>
            </a:r>
            <a:r>
              <a:rPr lang="fr-FR" dirty="0" err="1"/>
              <a:t>nodes</a:t>
            </a:r>
            <a:r>
              <a:rPr lang="fr-FR" dirty="0"/>
              <a:t> contenant les blocs qui composent ce fichier.</a:t>
            </a:r>
          </a:p>
          <a:p>
            <a:pPr lvl="1"/>
            <a:r>
              <a:rPr lang="fr-FR" dirty="0"/>
              <a:t>Jules récupère chacun des blocs sur l'un des data </a:t>
            </a:r>
            <a:r>
              <a:rPr lang="fr-FR" dirty="0" err="1"/>
              <a:t>nodes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Si un des </a:t>
            </a:r>
            <a:r>
              <a:rPr lang="fr-FR" dirty="0" err="1"/>
              <a:t>datanodes</a:t>
            </a:r>
            <a:r>
              <a:rPr lang="fr-FR" dirty="0"/>
              <a:t> est indisponible, Jules en contacte un autre.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4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HDFS</a:t>
            </a:r>
          </a:p>
        </p:txBody>
      </p:sp>
      <p:pic>
        <p:nvPicPr>
          <p:cNvPr id="2050" name="Picture 2" descr="https://user.oc-static.com/upload/2017/08/03/15017751645123_hdfs-read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5" y="1412875"/>
            <a:ext cx="706036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4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d’écriture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chaque bloc</a:t>
            </a:r>
          </a:p>
        </p:txBody>
      </p:sp>
      <p:pic>
        <p:nvPicPr>
          <p:cNvPr id="3076" name="Picture 4" descr="https://user.oc-static.com/upload/2017/08/03/15017753323082_hdfs-wri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6623"/>
            <a:ext cx="67056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d’accéder à HDFS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hdfs.InsecureClient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("http://localhost:50070")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 as f: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Les scripts Python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schedulés</a:t>
            </a:r>
            <a:r>
              <a:rPr lang="en-US" dirty="0"/>
              <a:t> et executer sur Hadoop avec Yarn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0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en Python</a:t>
            </a:r>
          </a:p>
          <a:p>
            <a:r>
              <a:rPr lang="fr-FR" dirty="0" err="1"/>
              <a:t>Map</a:t>
            </a:r>
            <a:r>
              <a:rPr lang="fr-FR" dirty="0"/>
              <a:t> applique une fonction sur une liste de données</a:t>
            </a:r>
          </a:p>
          <a:p>
            <a:r>
              <a:rPr lang="fr-FR" dirty="0" err="1"/>
              <a:t>Reduce</a:t>
            </a:r>
            <a:r>
              <a:rPr lang="fr-FR" dirty="0"/>
              <a:t> agrège le résultat</a:t>
            </a:r>
          </a:p>
          <a:p>
            <a:r>
              <a:rPr lang="fr-FR" dirty="0" err="1"/>
              <a:t>Hadoop</a:t>
            </a:r>
            <a:r>
              <a:rPr lang="fr-FR" dirty="0"/>
              <a:t> ajoute le distribué</a:t>
            </a:r>
          </a:p>
        </p:txBody>
      </p:sp>
      <p:pic>
        <p:nvPicPr>
          <p:cNvPr id="1026" name="Picture 2" descr="https://user.oc-static.com/upload/2017/03/21/14900935617221_Diapositive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52" y="3534172"/>
            <a:ext cx="3912369" cy="29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8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2050" name="Picture 2" descr="https://user.oc-static.com/upload/2017/03/21/14900936067493_Diapositive10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7" y="1412875"/>
            <a:ext cx="7613837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9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distribué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https://user.oc-static.com/upload/2017/03/21/1490093682024_Diapositive1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8" y="1412776"/>
            <a:ext cx="8349717" cy="438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pic>
        <p:nvPicPr>
          <p:cNvPr id="4098" name="Picture 2" descr="https://user.oc-static.com/upload/2017/03/21/14900937368796_Diapositive1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117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2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Ecosystème </a:t>
            </a:r>
            <a:r>
              <a:rPr lang="fr-FR" dirty="0" err="1"/>
              <a:t>Hadoop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80728"/>
            <a:ext cx="6140921" cy="50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des distributions avec les principaux outils déjà installé, des consoles d’administration et des mises à jour</a:t>
            </a:r>
          </a:p>
          <a:p>
            <a:pPr lvl="1"/>
            <a:r>
              <a:rPr lang="fr-FR" dirty="0" err="1"/>
              <a:t>MapR</a:t>
            </a:r>
            <a:endParaRPr lang="fr-FR" dirty="0"/>
          </a:p>
          <a:p>
            <a:pPr lvl="1"/>
            <a:r>
              <a:rPr lang="fr-FR" dirty="0" err="1"/>
              <a:t>Cloudera</a:t>
            </a:r>
            <a:endParaRPr lang="fr-FR" dirty="0"/>
          </a:p>
          <a:p>
            <a:pPr lvl="1"/>
            <a:r>
              <a:rPr lang="fr-FR" dirty="0" err="1"/>
              <a:t>HortonWorks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87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DD92D-14EA-BED0-1E1E-713F40D3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DF614-CA68-4830-2B7F-A7BDE6B6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S3</a:t>
            </a:r>
          </a:p>
          <a:p>
            <a:r>
              <a:rPr lang="fr-FR" dirty="0" err="1"/>
              <a:t>MinIO</a:t>
            </a:r>
            <a:endParaRPr lang="fr-FR" dirty="0"/>
          </a:p>
          <a:p>
            <a:r>
              <a:rPr lang="fr-FR" dirty="0" err="1"/>
              <a:t>ObjectStorage</a:t>
            </a:r>
            <a:endParaRPr lang="fr-FR" dirty="0"/>
          </a:p>
          <a:p>
            <a:r>
              <a:rPr lang="fr-FR" dirty="0"/>
              <a:t>Refroidissement</a:t>
            </a:r>
          </a:p>
          <a:p>
            <a:r>
              <a:rPr lang="fr-FR" dirty="0"/>
              <a:t>TP sur </a:t>
            </a:r>
            <a:r>
              <a:rPr lang="fr-FR"/>
              <a:t>le refroidissement</a:t>
            </a:r>
          </a:p>
        </p:txBody>
      </p:sp>
    </p:spTree>
    <p:extLst>
      <p:ext uri="{BB962C8B-B14F-4D97-AF65-F5344CB8AC3E}">
        <p14:creationId xmlns:p14="http://schemas.microsoft.com/office/powerpoint/2010/main" val="370847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DF45B-AD9D-9F13-A658-FB510A59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Garder </a:t>
            </a:r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B3F93-BA80-7467-E496-399E0344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https://hive.apache.org/</a:t>
            </a:r>
          </a:p>
        </p:txBody>
      </p:sp>
    </p:spTree>
    <p:extLst>
      <p:ext uri="{BB962C8B-B14F-4D97-AF65-F5344CB8AC3E}">
        <p14:creationId xmlns:p14="http://schemas.microsoft.com/office/powerpoint/2010/main" val="1965027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HBase</a:t>
            </a:r>
            <a:endParaRPr lang="fr-FR" dirty="0"/>
          </a:p>
          <a:p>
            <a:pPr lvl="1"/>
            <a:r>
              <a:rPr lang="fr-FR" dirty="0"/>
              <a:t>Permet de stocker des données tabulaires</a:t>
            </a:r>
          </a:p>
          <a:p>
            <a:pPr lvl="1"/>
            <a:r>
              <a:rPr lang="fr-FR" dirty="0"/>
              <a:t>Relationnel</a:t>
            </a:r>
          </a:p>
          <a:p>
            <a:pPr lvl="1"/>
            <a:r>
              <a:rPr lang="fr-FR" dirty="0"/>
              <a:t>Non ACID</a:t>
            </a:r>
          </a:p>
          <a:p>
            <a:r>
              <a:rPr lang="fr-FR" dirty="0" err="1"/>
              <a:t>Hive</a:t>
            </a:r>
            <a:r>
              <a:rPr lang="fr-FR" dirty="0"/>
              <a:t> Permet de lire des tables relationnelles depuis </a:t>
            </a:r>
            <a:r>
              <a:rPr lang="fr-FR" dirty="0" err="1"/>
              <a:t>Hadoop</a:t>
            </a:r>
            <a:r>
              <a:rPr lang="fr-FR" dirty="0"/>
              <a:t> avec le format </a:t>
            </a:r>
            <a:r>
              <a:rPr lang="fr-FR" dirty="0" err="1"/>
              <a:t>Sql</a:t>
            </a:r>
            <a:endParaRPr lang="fr-FR" dirty="0"/>
          </a:p>
          <a:p>
            <a:pPr lvl="1"/>
            <a:r>
              <a:rPr lang="fr-FR" dirty="0" err="1"/>
              <a:t>HiveQL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-572705"/>
            <a:ext cx="2184177" cy="19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12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Hue est une interface graphique pour </a:t>
            </a:r>
            <a:r>
              <a:rPr lang="fr-FR" dirty="0" err="1"/>
              <a:t>Hive</a:t>
            </a:r>
            <a:endParaRPr lang="fr-FR" dirty="0"/>
          </a:p>
          <a:p>
            <a:r>
              <a:rPr lang="fr-FR" dirty="0"/>
              <a:t>Compatible Impala et </a:t>
            </a:r>
            <a:r>
              <a:rPr lang="fr-FR" dirty="0" err="1"/>
              <a:t>Hive</a:t>
            </a:r>
            <a:endParaRPr lang="fr-FR" dirty="0"/>
          </a:p>
        </p:txBody>
      </p:sp>
      <p:pic>
        <p:nvPicPr>
          <p:cNvPr id="5122" name="Picture 2" descr="Screen shot of Impala Query Editor being sel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8856984" cy="52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5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1</a:t>
            </a:r>
            <a:r>
              <a:rPr lang="fr-FR" baseline="30000" dirty="0"/>
              <a:t>ère</a:t>
            </a:r>
            <a:r>
              <a:rPr lang="fr-FR" dirty="0"/>
              <a:t> requête</a:t>
            </a:r>
          </a:p>
        </p:txBody>
      </p:sp>
      <p:pic>
        <p:nvPicPr>
          <p:cNvPr id="7170" name="Picture 2" descr="Screen shot of table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013113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6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complexe</a:t>
            </a:r>
          </a:p>
        </p:txBody>
      </p:sp>
      <p:pic>
        <p:nvPicPr>
          <p:cNvPr id="8194" name="Picture 2" descr="Screen shot of 10 most popular product categ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10008510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7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à coins arrondis 40"/>
          <p:cNvSpPr/>
          <p:nvPr/>
        </p:nvSpPr>
        <p:spPr>
          <a:xfrm>
            <a:off x="1265175" y="2745440"/>
            <a:ext cx="5076584" cy="2123719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Apache Spark – fiche d’identité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endParaRPr lang="fr-FR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05" name="Groupe 104"/>
          <p:cNvGrpSpPr/>
          <p:nvPr/>
        </p:nvGrpSpPr>
        <p:grpSpPr>
          <a:xfrm>
            <a:off x="559081" y="1597264"/>
            <a:ext cx="5299520" cy="414060"/>
            <a:chOff x="2691257" y="529120"/>
            <a:chExt cx="7066026" cy="552080"/>
          </a:xfrm>
        </p:grpSpPr>
        <p:sp>
          <p:nvSpPr>
            <p:cNvPr id="106" name="Pentagone 105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381632" y="529121"/>
              <a:ext cx="551453" cy="54903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64756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147880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6498508" y="529122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115" name="Ellipse 114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/>
              </a:p>
            </p:txBody>
          </p:sp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13" name="Ellipse 112"/>
            <p:cNvSpPr/>
            <p:nvPr/>
          </p:nvSpPr>
          <p:spPr>
            <a:xfrm>
              <a:off x="7615384" y="53217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7" y="1675400"/>
            <a:ext cx="243000" cy="243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4" y="1675400"/>
            <a:ext cx="243000" cy="243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8" y="1685636"/>
            <a:ext cx="243000" cy="243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77" y="1684669"/>
            <a:ext cx="220909" cy="22090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684896"/>
            <a:ext cx="243000" cy="243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977"/>
          <a:stretch/>
        </p:blipFill>
        <p:spPr>
          <a:xfrm>
            <a:off x="8439" y="2339575"/>
            <a:ext cx="1101286" cy="2399717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6"/>
            <a:ext cx="1691986" cy="699529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1420398" y="2882594"/>
            <a:ext cx="1634151" cy="840869"/>
            <a:chOff x="3824998" y="3986656"/>
            <a:chExt cx="2178868" cy="1121159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3824998" y="3986656"/>
              <a:ext cx="2178868" cy="11211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310" y="4097235"/>
              <a:ext cx="1690245" cy="900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3176449" y="2957350"/>
            <a:ext cx="3104462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est un moteur de traitement permettant le traitement de large volumes de données, de manière distribuée.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89127" y="3883001"/>
            <a:ext cx="4815731" cy="86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Langage(s) :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R, Python, Scala, Java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propose aussi des bibliothèques de Machine Learning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88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différence fondamentale entre </a:t>
            </a:r>
            <a:r>
              <a:rPr lang="fr-FR" dirty="0" err="1"/>
              <a:t>Hadoop</a:t>
            </a:r>
            <a:r>
              <a:rPr lang="fr-FR" dirty="0"/>
              <a:t> </a:t>
            </a:r>
            <a:r>
              <a:rPr lang="fr-FR" dirty="0" err="1"/>
              <a:t>MapReduce</a:t>
            </a:r>
            <a:r>
              <a:rPr lang="fr-FR" dirty="0"/>
              <a:t> et </a:t>
            </a:r>
            <a:r>
              <a:rPr lang="fr-FR" dirty="0" err="1"/>
              <a:t>Spark</a:t>
            </a:r>
            <a:r>
              <a:rPr lang="fr-FR" dirty="0"/>
              <a:t> est que </a:t>
            </a:r>
            <a:r>
              <a:rPr lang="fr-FR" dirty="0" err="1"/>
              <a:t>Spark</a:t>
            </a:r>
            <a:r>
              <a:rPr lang="fr-FR" dirty="0"/>
              <a:t> écrit les données en RAM</a:t>
            </a:r>
          </a:p>
          <a:p>
            <a:pPr lvl="1"/>
            <a:r>
              <a:rPr lang="fr-FR" dirty="0"/>
              <a:t>Ceci a plusieurs conséquences importantes sur la rapidité de traitement des calculs ainsi que sur l'architecture globale de </a:t>
            </a:r>
            <a:r>
              <a:rPr lang="fr-FR" dirty="0" err="1"/>
              <a:t>Spark</a:t>
            </a:r>
            <a:endParaRPr lang="fr-FR" dirty="0"/>
          </a:p>
          <a:p>
            <a:pPr lvl="1"/>
            <a:r>
              <a:rPr lang="fr-FR" dirty="0"/>
              <a:t>le choix de stocker les données intermédiaires en RAM a des conséquences sur l'architecture même de </a:t>
            </a:r>
            <a:r>
              <a:rPr lang="fr-FR" dirty="0" err="1"/>
              <a:t>Spark</a:t>
            </a:r>
            <a:r>
              <a:rPr lang="fr-FR" dirty="0"/>
              <a:t>. En particulier, comment avec des données en RAM, garantir une tolérance aux pannes ? Dès qu'une machine devient indisponible, les données qu'elle stockait en RAM deviennent également </a:t>
            </a:r>
            <a:r>
              <a:rPr lang="fr-FR"/>
              <a:t>indisponibles.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5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F4E86-5393-BE69-07A6-E043A2EC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990FC-8FB7-C4EF-A00E-978F614F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Hadoop c'est jute un filesystem</a:t>
            </a:r>
          </a:p>
          <a:p>
            <a:r>
              <a:rPr lang="fr-FR" dirty="0"/>
              <a:t>Obligatoire &gt;1Po</a:t>
            </a:r>
          </a:p>
          <a:p>
            <a:r>
              <a:rPr lang="fr-FR" dirty="0"/>
              <a:t>On peut mettre n'importe quoi dessus</a:t>
            </a:r>
          </a:p>
          <a:p>
            <a:pPr lvl="1"/>
            <a:r>
              <a:rPr lang="fr-FR" dirty="0" err="1"/>
              <a:t>Hive</a:t>
            </a:r>
            <a:endParaRPr lang="fr-FR" dirty="0"/>
          </a:p>
          <a:p>
            <a:pPr lvl="1"/>
            <a:r>
              <a:rPr lang="fr-FR" dirty="0" err="1"/>
              <a:t>Sqoop</a:t>
            </a:r>
            <a:r>
              <a:rPr lang="fr-FR"/>
              <a:t> = ETL </a:t>
            </a:r>
            <a:r>
              <a:rPr lang="fr-FR" dirty="0"/>
              <a:t>to import </a:t>
            </a:r>
            <a:r>
              <a:rPr lang="fr-FR" dirty="0" err="1"/>
              <a:t>pg</a:t>
            </a:r>
            <a:r>
              <a:rPr lang="fr-FR" dirty="0"/>
              <a:t> to </a:t>
            </a:r>
            <a:r>
              <a:rPr lang="fr-FR" dirty="0" err="1"/>
              <a:t>hadoop</a:t>
            </a:r>
            <a:endParaRPr lang="fr-FR" dirty="0"/>
          </a:p>
          <a:p>
            <a:pPr lvl="1"/>
            <a:r>
              <a:rPr lang="fr-FR" dirty="0"/>
              <a:t>Mongo</a:t>
            </a:r>
          </a:p>
          <a:p>
            <a:r>
              <a:rPr lang="fr-FR" dirty="0"/>
              <a:t>Ne pas confondre avec une BD objet (Object Storage)</a:t>
            </a:r>
          </a:p>
        </p:txBody>
      </p:sp>
    </p:spTree>
    <p:extLst>
      <p:ext uri="{BB962C8B-B14F-4D97-AF65-F5344CB8AC3E}">
        <p14:creationId xmlns:p14="http://schemas.microsoft.com/office/powerpoint/2010/main" val="222782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</a:t>
            </a:r>
            <a:r>
              <a:rPr lang="fr-FR" dirty="0" err="1"/>
              <a:t>Hadoop</a:t>
            </a:r>
            <a:r>
              <a:rPr lang="fr-FR" dirty="0"/>
              <a:t> est une base de données de Google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Possède un file system réparti</a:t>
            </a:r>
          </a:p>
          <a:p>
            <a:pPr lvl="1"/>
            <a:r>
              <a:rPr lang="fr-FR" dirty="0"/>
              <a:t>HDFS</a:t>
            </a:r>
          </a:p>
          <a:p>
            <a:r>
              <a:rPr lang="fr-FR" dirty="0"/>
              <a:t>Possède un </a:t>
            </a:r>
            <a:r>
              <a:rPr lang="fr-FR" dirty="0" err="1"/>
              <a:t>scheduler</a:t>
            </a:r>
            <a:r>
              <a:rPr lang="fr-FR" dirty="0"/>
              <a:t> de job</a:t>
            </a:r>
          </a:p>
          <a:p>
            <a:pPr marL="457200" lvl="1" indent="0">
              <a:buNone/>
            </a:pPr>
            <a:r>
              <a:rPr lang="fr-FR" dirty="0"/>
              <a:t>YARN</a:t>
            </a:r>
          </a:p>
        </p:txBody>
      </p:sp>
      <p:pic>
        <p:nvPicPr>
          <p:cNvPr id="1026" name="Picture 2" descr="File:Hadoo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37831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utile pour un </a:t>
            </a:r>
            <a:r>
              <a:rPr lang="fr-FR" dirty="0" err="1"/>
              <a:t>DataLake</a:t>
            </a:r>
            <a:endParaRPr lang="fr-FR" dirty="0"/>
          </a:p>
          <a:p>
            <a:pPr lvl="1"/>
            <a:r>
              <a:rPr lang="fr-FR" dirty="0"/>
              <a:t>Algorithme </a:t>
            </a:r>
            <a:r>
              <a:rPr lang="fr-FR" dirty="0" err="1"/>
              <a:t>map-reduce</a:t>
            </a:r>
            <a:endParaRPr lang="fr-FR" dirty="0"/>
          </a:p>
          <a:p>
            <a:r>
              <a:rPr lang="fr-FR" dirty="0"/>
              <a:t>Peut être également utilisé comme un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Hive</a:t>
            </a:r>
            <a:r>
              <a:rPr lang="fr-FR" dirty="0"/>
              <a:t> est une application </a:t>
            </a:r>
            <a:r>
              <a:rPr lang="fr-FR" dirty="0" err="1"/>
              <a:t>Hadoop</a:t>
            </a:r>
            <a:r>
              <a:rPr lang="fr-FR" dirty="0"/>
              <a:t> permettant d’attaquer des informations en SQL</a:t>
            </a:r>
          </a:p>
        </p:txBody>
      </p:sp>
    </p:spTree>
    <p:extLst>
      <p:ext uri="{BB962C8B-B14F-4D97-AF65-F5344CB8AC3E}">
        <p14:creationId xmlns:p14="http://schemas.microsoft.com/office/powerpoint/2010/main" val="107043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sbin</a:t>
            </a:r>
            <a:endParaRPr lang="fr-FR" dirty="0"/>
          </a:p>
          <a:p>
            <a:r>
              <a:rPr lang="fr-FR" dirty="0"/>
              <a:t>Nécessite Java</a:t>
            </a:r>
          </a:p>
          <a:p>
            <a:r>
              <a:rPr lang="fr-FR" dirty="0"/>
              <a:t>Commandes HDFS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namenode</a:t>
            </a:r>
            <a:r>
              <a:rPr lang="fr-FR" dirty="0"/>
              <a:t> –format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dfs</a:t>
            </a:r>
            <a:r>
              <a:rPr lang="fr-FR" dirty="0"/>
              <a:t> -</a:t>
            </a:r>
            <a:r>
              <a:rPr lang="fr-FR" dirty="0" err="1"/>
              <a:t>ls</a:t>
            </a:r>
            <a:r>
              <a:rPr lang="fr-FR" dirty="0"/>
              <a:t> /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dfs</a:t>
            </a:r>
            <a:r>
              <a:rPr lang="fr-FR" dirty="0"/>
              <a:t> -put /d:/hello.txt /</a:t>
            </a:r>
          </a:p>
        </p:txBody>
      </p:sp>
    </p:spTree>
    <p:extLst>
      <p:ext uri="{BB962C8B-B14F-4D97-AF65-F5344CB8AC3E}">
        <p14:creationId xmlns:p14="http://schemas.microsoft.com/office/powerpoint/2010/main" val="341038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HDFS est un système de fichiers distribué</a:t>
            </a:r>
          </a:p>
          <a:p>
            <a:r>
              <a:rPr lang="fr-FR" sz="2000" dirty="0"/>
              <a:t>Dans un cluster, où les données et les services sont stockées sur plusieurs machines différentes, HDFS fonctionne selon un principe maître/esclaves classique</a:t>
            </a:r>
          </a:p>
          <a:p>
            <a:pPr lvl="1"/>
            <a:r>
              <a:rPr lang="fr-FR" sz="1800" dirty="0"/>
              <a:t>Les données y sont stockées sur les </a:t>
            </a:r>
            <a:r>
              <a:rPr lang="fr-FR" sz="1800" dirty="0" err="1"/>
              <a:t>datanodes</a:t>
            </a:r>
            <a:r>
              <a:rPr lang="fr-FR" sz="1800" dirty="0"/>
              <a:t> (esclaves)</a:t>
            </a:r>
          </a:p>
          <a:p>
            <a:pPr lvl="1"/>
            <a:r>
              <a:rPr lang="fr-FR" sz="1800" dirty="0"/>
              <a:t>tandis que les localisations des blocs de données sont répertoriées par le </a:t>
            </a:r>
            <a:r>
              <a:rPr lang="fr-FR" sz="1800" dirty="0" err="1"/>
              <a:t>namenode</a:t>
            </a:r>
            <a:r>
              <a:rPr lang="fr-FR" sz="1800" dirty="0"/>
              <a:t> (maître).</a:t>
            </a:r>
          </a:p>
          <a:p>
            <a:r>
              <a:rPr lang="fr-FR" sz="2000" dirty="0"/>
              <a:t>Chaque fichier est décomposé en blocs de taille maximale fixe</a:t>
            </a:r>
          </a:p>
          <a:p>
            <a:pPr lvl="1"/>
            <a:r>
              <a:rPr lang="fr-FR" sz="1800" dirty="0"/>
              <a:t>Par défaut, cette taille est de 64 Mo</a:t>
            </a:r>
          </a:p>
          <a:p>
            <a:r>
              <a:rPr lang="fr-FR" sz="2000" dirty="0"/>
              <a:t>Ces blocs seront répartis de manière redondante sur les différents data </a:t>
            </a:r>
            <a:r>
              <a:rPr lang="fr-FR" sz="2000" dirty="0" err="1"/>
              <a:t>nodes</a:t>
            </a:r>
            <a:endParaRPr lang="fr-FR" sz="2000" dirty="0"/>
          </a:p>
          <a:p>
            <a:r>
              <a:rPr lang="fr-FR" sz="2000" dirty="0"/>
              <a:t>C'est le </a:t>
            </a:r>
            <a:r>
              <a:rPr lang="fr-FR" sz="2000" dirty="0" err="1"/>
              <a:t>namenode</a:t>
            </a:r>
            <a:r>
              <a:rPr lang="fr-FR" sz="2000" dirty="0"/>
              <a:t> qui sait comment sont décomposés les fichiers et sur quels </a:t>
            </a:r>
            <a:r>
              <a:rPr lang="fr-FR" sz="2000" dirty="0" err="1"/>
              <a:t>datanodes</a:t>
            </a:r>
            <a:r>
              <a:rPr lang="fr-FR" sz="2000" dirty="0"/>
              <a:t> sont stockés ces blocs</a:t>
            </a:r>
          </a:p>
          <a:p>
            <a:r>
              <a:rPr lang="fr-FR" sz="2000" dirty="0"/>
              <a:t>Limite théorique de 512 </a:t>
            </a:r>
            <a:r>
              <a:rPr lang="fr-FR" sz="2000" dirty="0" err="1"/>
              <a:t>Yo</a:t>
            </a:r>
            <a:r>
              <a:rPr lang="fr-FR" sz="2000" dirty="0"/>
              <a:t> (10^12 To)</a:t>
            </a:r>
          </a:p>
        </p:txBody>
      </p:sp>
    </p:spTree>
    <p:extLst>
      <p:ext uri="{BB962C8B-B14F-4D97-AF65-F5344CB8AC3E}">
        <p14:creationId xmlns:p14="http://schemas.microsoft.com/office/powerpoint/2010/main" val="128322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fonctionnement nominal, chaque bloc est stocké sur deux </a:t>
            </a:r>
            <a:r>
              <a:rPr lang="fr-FR" dirty="0" err="1"/>
              <a:t>datanodes</a:t>
            </a:r>
            <a:r>
              <a:rPr lang="fr-FR" dirty="0"/>
              <a:t> différents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043463" cy="35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datanodes</a:t>
            </a:r>
            <a:r>
              <a:rPr lang="fr-FR" dirty="0"/>
              <a:t> ont très peu d'intelligence et ils ne servent qu'à stocker les données</a:t>
            </a:r>
          </a:p>
          <a:p>
            <a:r>
              <a:rPr lang="fr-FR" dirty="0"/>
              <a:t>Les adresses des blocs ainsi que les noms des fichiers sont tous stockés par le </a:t>
            </a:r>
            <a:r>
              <a:rPr lang="fr-FR" dirty="0" err="1"/>
              <a:t>namenode</a:t>
            </a:r>
            <a:r>
              <a:rPr lang="fr-FR" dirty="0"/>
              <a:t>, dont le rôle est critique</a:t>
            </a:r>
          </a:p>
        </p:txBody>
      </p:sp>
    </p:spTree>
    <p:extLst>
      <p:ext uri="{BB962C8B-B14F-4D97-AF65-F5344CB8AC3E}">
        <p14:creationId xmlns:p14="http://schemas.microsoft.com/office/powerpoint/2010/main" val="1211978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</TotalTime>
  <Words>702</Words>
  <Application>Microsoft Office PowerPoint</Application>
  <PresentationFormat>Affichage à l'écran (4:3)</PresentationFormat>
  <Paragraphs>109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Yu Gothic Light</vt:lpstr>
      <vt:lpstr>Arial</vt:lpstr>
      <vt:lpstr>Calibri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Hadoop</vt:lpstr>
      <vt:lpstr>Hadoop</vt:lpstr>
      <vt:lpstr>Démarrage</vt:lpstr>
      <vt:lpstr>HDFS</vt:lpstr>
      <vt:lpstr>HDFS</vt:lpstr>
      <vt:lpstr>HDFS</vt:lpstr>
      <vt:lpstr>Exemple HDFS</vt:lpstr>
      <vt:lpstr>Exemple HDFS</vt:lpstr>
      <vt:lpstr>Exemple d’écriture</vt:lpstr>
      <vt:lpstr>Python HDFS</vt:lpstr>
      <vt:lpstr>Map Reduce</vt:lpstr>
      <vt:lpstr>Map</vt:lpstr>
      <vt:lpstr>Map distribué</vt:lpstr>
      <vt:lpstr>Reduce</vt:lpstr>
      <vt:lpstr>Ecosystème Hadoop</vt:lpstr>
      <vt:lpstr>Distributions</vt:lpstr>
      <vt:lpstr>Garder Hive</vt:lpstr>
      <vt:lpstr>Hive</vt:lpstr>
      <vt:lpstr>Hue</vt:lpstr>
      <vt:lpstr>Ma 1ère requête</vt:lpstr>
      <vt:lpstr>Requête complexe</vt:lpstr>
      <vt:lpstr>Apache Spark – fiche d’identité</vt:lpstr>
      <vt:lpstr>Spark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274</cp:revision>
  <dcterms:created xsi:type="dcterms:W3CDTF">2000-04-10T19:33:12Z</dcterms:created>
  <dcterms:modified xsi:type="dcterms:W3CDTF">2025-07-13T14:58:58Z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