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305" r:id="rId3"/>
    <p:sldId id="311" r:id="rId4"/>
    <p:sldId id="306" r:id="rId5"/>
    <p:sldId id="318" r:id="rId6"/>
    <p:sldId id="333" r:id="rId7"/>
    <p:sldId id="383" r:id="rId8"/>
    <p:sldId id="384" r:id="rId9"/>
    <p:sldId id="385" r:id="rId10"/>
    <p:sldId id="386" r:id="rId11"/>
    <p:sldId id="387" r:id="rId12"/>
    <p:sldId id="265" r:id="rId13"/>
    <p:sldId id="266" r:id="rId14"/>
    <p:sldId id="271" r:id="rId15"/>
    <p:sldId id="340" r:id="rId16"/>
    <p:sldId id="364" r:id="rId17"/>
    <p:sldId id="367" r:id="rId18"/>
    <p:sldId id="350" r:id="rId19"/>
    <p:sldId id="377" r:id="rId20"/>
    <p:sldId id="380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Multi Layer Perceptron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B1BA8-4C00-4F03-8B03-C2B0CF03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vs DL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7AD50-63BF-4A4C-84F3-1AA9CC5F7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Machine Learning</a:t>
            </a:r>
          </a:p>
          <a:p>
            <a:pPr lvl="1"/>
            <a:r>
              <a:rPr lang="fr-FR" dirty="0"/>
              <a:t>Données numériques</a:t>
            </a:r>
          </a:p>
          <a:p>
            <a:pPr lvl="1"/>
            <a:r>
              <a:rPr lang="fr-FR" dirty="0"/>
              <a:t>Données déjà filtrées et extraites</a:t>
            </a:r>
          </a:p>
          <a:p>
            <a:pPr lvl="1"/>
            <a:r>
              <a:rPr lang="fr-FR" dirty="0"/>
              <a:t>Données tabulaires</a:t>
            </a:r>
          </a:p>
          <a:p>
            <a:pPr lvl="1"/>
            <a:r>
              <a:rPr lang="fr-FR" dirty="0"/>
              <a:t>Stockage : base de données SQL, fichiers CSV, TXT, XML, </a:t>
            </a:r>
            <a:r>
              <a:rPr lang="fr-FR" dirty="0" err="1"/>
              <a:t>datawharehouse</a:t>
            </a:r>
            <a:endParaRPr lang="fr-FR" dirty="0"/>
          </a:p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  <a:p>
            <a:pPr lvl="1"/>
            <a:r>
              <a:rPr lang="fr-FR" dirty="0"/>
              <a:t>Données brutes ou peu structurées</a:t>
            </a:r>
          </a:p>
          <a:p>
            <a:pPr lvl="1"/>
            <a:r>
              <a:rPr lang="fr-FR" dirty="0"/>
              <a:t>Images, Son, Vidéo, Signaux électromagnétiques</a:t>
            </a:r>
          </a:p>
          <a:p>
            <a:pPr lvl="1"/>
            <a:r>
              <a:rPr lang="fr-FR" dirty="0"/>
              <a:t>Langage naturel, traduction, moteur de recherche</a:t>
            </a:r>
          </a:p>
          <a:p>
            <a:pPr lvl="1"/>
            <a:r>
              <a:rPr lang="fr-FR" dirty="0"/>
              <a:t>Stockage : base de données SQL, file system, big data</a:t>
            </a:r>
          </a:p>
        </p:txBody>
      </p:sp>
    </p:spTree>
    <p:extLst>
      <p:ext uri="{BB962C8B-B14F-4D97-AF65-F5344CB8AC3E}">
        <p14:creationId xmlns:p14="http://schemas.microsoft.com/office/powerpoint/2010/main" val="379764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but d’un réseau profond CNN est d’extraire automatiquement les </a:t>
            </a:r>
            <a:r>
              <a:rPr lang="fr-FR" dirty="0" err="1"/>
              <a:t>features</a:t>
            </a:r>
            <a:r>
              <a:rPr lang="fr-FR" dirty="0"/>
              <a:t> d’un jeu de données complexe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429000"/>
            <a:ext cx="1428750" cy="1419225"/>
          </a:xfrm>
          <a:prstGeom prst="rect">
            <a:avLst/>
          </a:prstGeo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87824" y="2700048"/>
            <a:ext cx="5657356" cy="287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574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Google</a:t>
            </a:r>
          </a:p>
          <a:p>
            <a:pPr lvl="1"/>
            <a:r>
              <a:rPr lang="fr-FR" dirty="0"/>
              <a:t>Le code source a été ouvert le 9 novembre 2015 par Google et publié sous licence Apache</a:t>
            </a:r>
          </a:p>
          <a:p>
            <a:pPr lvl="1"/>
            <a:r>
              <a:rPr lang="fr-FR" dirty="0"/>
              <a:t>V 1.0 du 11 février 2017</a:t>
            </a:r>
          </a:p>
          <a:p>
            <a:r>
              <a:rPr lang="fr-FR" dirty="0"/>
              <a:t>Est doté d'une interface Python.</a:t>
            </a:r>
          </a:p>
          <a:p>
            <a:r>
              <a:rPr lang="fr-FR" dirty="0" err="1"/>
              <a:t>TensorFlow</a:t>
            </a:r>
            <a:r>
              <a:rPr lang="fr-FR" dirty="0"/>
              <a:t> est l'un des outils les plus utilisés en IA dans le domaine de l'apprentissage machine</a:t>
            </a:r>
          </a:p>
          <a:p>
            <a:r>
              <a:rPr lang="fr-FR" dirty="0"/>
              <a:t>Développé par Google Brain filiale d'Alphabet</a:t>
            </a:r>
          </a:p>
        </p:txBody>
      </p:sp>
    </p:spTree>
    <p:extLst>
      <p:ext uri="{BB962C8B-B14F-4D97-AF65-F5344CB8AC3E}">
        <p14:creationId xmlns:p14="http://schemas.microsoft.com/office/powerpoint/2010/main" val="309676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CPU, GPU, TPU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multiple CPU</a:t>
            </a:r>
          </a:p>
          <a:p>
            <a:r>
              <a:rPr lang="fr-FR" dirty="0" err="1"/>
              <a:t>TensorFlow</a:t>
            </a:r>
            <a:r>
              <a:rPr lang="fr-FR" dirty="0"/>
              <a:t> est GPU</a:t>
            </a:r>
          </a:p>
          <a:p>
            <a:pPr lvl="1"/>
            <a:r>
              <a:rPr lang="fr-FR" dirty="0"/>
              <a:t>Raison du Succès</a:t>
            </a:r>
          </a:p>
          <a:p>
            <a:pPr lvl="1"/>
            <a:r>
              <a:rPr lang="fr-FR" dirty="0"/>
              <a:t>Technologies GPGPU et GPPGPU</a:t>
            </a:r>
          </a:p>
          <a:p>
            <a:r>
              <a:rPr lang="fr-FR" dirty="0" err="1"/>
              <a:t>TensorFlow</a:t>
            </a:r>
            <a:r>
              <a:rPr lang="fr-FR" dirty="0"/>
              <a:t> est TPU</a:t>
            </a:r>
          </a:p>
          <a:p>
            <a:pPr lvl="1"/>
            <a:r>
              <a:rPr lang="fr-FR" dirty="0" err="1"/>
              <a:t>Tensor</a:t>
            </a:r>
            <a:r>
              <a:rPr lang="fr-FR" dirty="0"/>
              <a:t> </a:t>
            </a:r>
            <a:r>
              <a:rPr lang="fr-FR" dirty="0" err="1"/>
              <a:t>Processing</a:t>
            </a:r>
            <a:r>
              <a:rPr lang="fr-FR" dirty="0"/>
              <a:t> Unit</a:t>
            </a:r>
          </a:p>
          <a:p>
            <a:pPr lvl="1"/>
            <a:r>
              <a:rPr lang="fr-FR" dirty="0"/>
              <a:t>Uniquement pour le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/>
              <a:t>Format propriétaire Google Cloud ML</a:t>
            </a:r>
          </a:p>
          <a:p>
            <a:r>
              <a:rPr lang="fr-FR" dirty="0"/>
              <a:t>CPU, GPU et TPU sont génériques grâce à ABC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1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de </a:t>
            </a:r>
            <a:r>
              <a:rPr lang="fr-FR" dirty="0" err="1"/>
              <a:t>surapprentissage</a:t>
            </a:r>
            <a:r>
              <a:rPr lang="fr-FR" dirty="0"/>
              <a:t> désigne le fait que le modèle que vous avez choisi est trop collé aux données d'entraînement</a:t>
            </a:r>
          </a:p>
          <a:p>
            <a:pPr lvl="1"/>
            <a:r>
              <a:rPr lang="fr-FR" dirty="0"/>
              <a:t>C'est un problème classique de data science, lorsqu'on choisi un modèle trop "flexible", c'est à dire avec une complexité trop élevée qui prend aussi en compte le bruit du phénomène</a:t>
            </a:r>
          </a:p>
          <a:p>
            <a:pPr lvl="1"/>
            <a:r>
              <a:rPr lang="fr-FR" dirty="0"/>
              <a:t>Ici modèle simple </a:t>
            </a:r>
          </a:p>
          <a:p>
            <a:pPr lvl="1"/>
            <a:r>
              <a:rPr lang="fr-FR" dirty="0"/>
              <a:t>vs modèle complexe</a:t>
            </a:r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19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sauvegarder entièrement le modèle</a:t>
            </a:r>
          </a:p>
          <a:p>
            <a:pPr lvl="1"/>
            <a:r>
              <a:rPr lang="fr-FR" dirty="0"/>
              <a:t>Uniquement </a:t>
            </a:r>
            <a:r>
              <a:rPr lang="fr-FR" dirty="0" err="1"/>
              <a:t>Keras</a:t>
            </a:r>
            <a:r>
              <a:rPr lang="fr-FR" dirty="0"/>
              <a:t> H5</a:t>
            </a:r>
          </a:p>
          <a:p>
            <a:pPr lvl="1"/>
            <a:r>
              <a:rPr lang="fr-FR" dirty="0" err="1"/>
              <a:t>model.save</a:t>
            </a:r>
            <a:r>
              <a:rPr lang="fr-FR" dirty="0"/>
              <a:t>(file.h5)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tf.keras.models.load_model</a:t>
            </a:r>
            <a:r>
              <a:rPr lang="fr-FR" dirty="0"/>
              <a:t>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56992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719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A798C-3205-8B9D-2E1A-746C6CF2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PyTorch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8D4E77-DBDD-07A2-5EF9-451BBE70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concurrent à </a:t>
            </a:r>
            <a:r>
              <a:rPr lang="fr-FR" dirty="0" err="1"/>
              <a:t>Tensorflow</a:t>
            </a:r>
            <a:endParaRPr lang="fr-FR" dirty="0"/>
          </a:p>
          <a:p>
            <a:r>
              <a:rPr lang="fr-FR" dirty="0"/>
              <a:t>Facebook</a:t>
            </a:r>
          </a:p>
          <a:p>
            <a:r>
              <a:rPr lang="fr-FR" dirty="0"/>
              <a:t>Très utilisé dans les LLM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72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Synapse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synaptique s’effectue par des neurotransmetteurs</a:t>
            </a:r>
          </a:p>
          <a:p>
            <a:endParaRPr lang="fr-FR" dirty="0"/>
          </a:p>
        </p:txBody>
      </p:sp>
      <p:pic>
        <p:nvPicPr>
          <p:cNvPr id="3074" name="Picture 2" descr="https://scr.sad.supinfo.com/articles/resources/214662/7923/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5724525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8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neurone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9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peuvent être complexes</a:t>
            </a:r>
          </a:p>
        </p:txBody>
      </p:sp>
      <p:pic>
        <p:nvPicPr>
          <p:cNvPr id="4" name="Picture 16" descr="Résultat de recherche d'images pour &quot;multi layer perceptron inference animated gif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16832"/>
            <a:ext cx="5273934" cy="4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94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neuronaux sont </a:t>
            </a:r>
            <a:r>
              <a:rPr lang="fr-FR"/>
              <a:t>des modèles asymétriques</a:t>
            </a:r>
            <a:endParaRPr lang="fr-FR" dirty="0"/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194683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 vs DL</a:t>
            </a:r>
          </a:p>
        </p:txBody>
      </p:sp>
      <p:pic>
        <p:nvPicPr>
          <p:cNvPr id="1026" name="Picture 2" descr="RÃ©sultat de recherche d'images pour &quot;ia vs machine learning vs deep learning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582" y="1556792"/>
            <a:ext cx="704078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064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2BC988-F01C-4106-917E-AE983E84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Cancer du sein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968C33-4D93-4A91-AD97-0B3E2D5A02AA}"/>
              </a:ext>
            </a:extLst>
          </p:cNvPr>
          <p:cNvSpPr txBox="1">
            <a:spLocks/>
          </p:cNvSpPr>
          <p:nvPr/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100" dirty="0"/>
              <a:t>Passage de l'image aux données</a:t>
            </a:r>
          </a:p>
          <a:p>
            <a:r>
              <a:rPr lang="fr-FR" sz="2100" dirty="0"/>
              <a:t>ML : par mesure</a:t>
            </a:r>
          </a:p>
          <a:p>
            <a:r>
              <a:rPr lang="fr-FR" sz="2100" dirty="0"/>
              <a:t>DL : automatique</a:t>
            </a:r>
          </a:p>
          <a:p>
            <a:endParaRPr lang="fr-FR" sz="2100" dirty="0"/>
          </a:p>
        </p:txBody>
      </p:sp>
      <p:pic>
        <p:nvPicPr>
          <p:cNvPr id="6146" name="Picture 2" descr="Breast Cancer Wisconsin (Diagnostic) Data Set | Kaggle">
            <a:extLst>
              <a:ext uri="{FF2B5EF4-FFF2-40B4-BE49-F238E27FC236}">
                <a16:creationId xmlns:a16="http://schemas.microsoft.com/office/drawing/2014/main" id="{1A9AFAFD-CD3C-43B3-9D8A-CF5730046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100" y="857250"/>
            <a:ext cx="3189901" cy="31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A9DFB1C-CD6D-4914-B6FF-FFD47A8A8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65648"/>
            <a:ext cx="9143999" cy="246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9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profond</a:t>
            </a:r>
          </a:p>
          <a:p>
            <a:pPr lvl="1"/>
            <a:r>
              <a:rPr lang="fr-FR" dirty="0"/>
              <a:t>De nombreuses couches</a:t>
            </a:r>
          </a:p>
          <a:p>
            <a:r>
              <a:rPr lang="fr-FR" dirty="0"/>
              <a:t>En </a:t>
            </a:r>
            <a:r>
              <a:rPr lang="fr-FR" dirty="0" err="1"/>
              <a:t>Deep</a:t>
            </a:r>
            <a:r>
              <a:rPr lang="fr-FR" dirty="0"/>
              <a:t> Learning il existe des techniques avancées</a:t>
            </a:r>
          </a:p>
          <a:p>
            <a:pPr lvl="1"/>
            <a:r>
              <a:rPr lang="fr-FR" dirty="0"/>
              <a:t>Permettent de réduire les inputs</a:t>
            </a:r>
          </a:p>
          <a:p>
            <a:pPr lvl="1"/>
            <a:r>
              <a:rPr lang="fr-FR" dirty="0"/>
              <a:t>Permettent d'avoir un réseau très profond</a:t>
            </a:r>
          </a:p>
          <a:p>
            <a:pPr lvl="1"/>
            <a:r>
              <a:rPr lang="fr-FR" dirty="0" err="1"/>
              <a:t>Pooling</a:t>
            </a:r>
            <a:endParaRPr lang="fr-FR" dirty="0"/>
          </a:p>
          <a:p>
            <a:pPr lvl="1"/>
            <a:r>
              <a:rPr lang="fr-FR" dirty="0"/>
              <a:t>Convolutions</a:t>
            </a:r>
          </a:p>
          <a:p>
            <a:pPr lvl="1"/>
            <a:r>
              <a:rPr lang="fr-FR" dirty="0"/>
              <a:t>Régularisations</a:t>
            </a:r>
          </a:p>
          <a:p>
            <a:pPr lvl="1"/>
            <a:r>
              <a:rPr lang="fr-FR" dirty="0" err="1"/>
              <a:t>Hyperparamètres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326817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6045</TotalTime>
  <Words>643</Words>
  <Application>Microsoft Office PowerPoint</Application>
  <PresentationFormat>Affichage à l'écran 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Monotype Sorts</vt:lpstr>
      <vt:lpstr>Times New Roman</vt:lpstr>
      <vt:lpstr>cvc</vt:lpstr>
      <vt:lpstr>Présentation PowerPoint</vt:lpstr>
      <vt:lpstr>Neurone</vt:lpstr>
      <vt:lpstr>Synapse</vt:lpstr>
      <vt:lpstr>Perceptron</vt:lpstr>
      <vt:lpstr>MLP Complexes</vt:lpstr>
      <vt:lpstr>Asymétrie</vt:lpstr>
      <vt:lpstr>ML vs DL</vt:lpstr>
      <vt:lpstr>Cancer du sein</vt:lpstr>
      <vt:lpstr>Deep Learning</vt:lpstr>
      <vt:lpstr>ML vs DL</vt:lpstr>
      <vt:lpstr>But</vt:lpstr>
      <vt:lpstr>TensorFlow</vt:lpstr>
      <vt:lpstr>CPU, GPU, TPU</vt:lpstr>
      <vt:lpstr>Keras</vt:lpstr>
      <vt:lpstr>Exemple simple</vt:lpstr>
      <vt:lpstr>Overfitting</vt:lpstr>
      <vt:lpstr>Vocabulaire</vt:lpstr>
      <vt:lpstr>Compréhension des résultats</vt:lpstr>
      <vt:lpstr>Solidification du modèle</vt:lpstr>
      <vt:lpstr>PyTorch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260</cp:revision>
  <dcterms:created xsi:type="dcterms:W3CDTF">2000-04-10T19:33:12Z</dcterms:created>
  <dcterms:modified xsi:type="dcterms:W3CDTF">2025-07-13T15:28:56Z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