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346" r:id="rId3"/>
    <p:sldId id="279" r:id="rId4"/>
    <p:sldId id="348" r:id="rId5"/>
    <p:sldId id="349" r:id="rId6"/>
    <p:sldId id="350" r:id="rId7"/>
    <p:sldId id="333" r:id="rId8"/>
    <p:sldId id="322" r:id="rId9"/>
    <p:sldId id="340" r:id="rId10"/>
    <p:sldId id="341" r:id="rId11"/>
    <p:sldId id="351" r:id="rId12"/>
    <p:sldId id="352" r:id="rId13"/>
    <p:sldId id="354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9015" y="1869334"/>
            <a:ext cx="6400800" cy="1752600"/>
          </a:xfrm>
        </p:spPr>
        <p:txBody>
          <a:bodyPr/>
          <a:lstStyle/>
          <a:p>
            <a:pPr eaLnBrk="1" hangingPunct="1"/>
            <a:r>
              <a:rPr lang="fr-FR" altLang="fr-FR" dirty="0"/>
              <a:t>Chapitre 1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73288" y="7644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B0E3DE-7929-40C3-8F88-CAF151B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" y="3429000"/>
            <a:ext cx="9142310" cy="224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3/3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Mettre en pratique et industrialiser</a:t>
            </a:r>
          </a:p>
        </p:txBody>
      </p:sp>
    </p:spTree>
    <p:extLst>
      <p:ext uri="{BB962C8B-B14F-4D97-AF65-F5344CB8AC3E}">
        <p14:creationId xmlns:p14="http://schemas.microsoft.com/office/powerpoint/2010/main" val="23724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3DFA8-ADE3-92F4-F517-C4E45DC3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790CE-8B57-2F85-5E0B-E9811E97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DevOps est un mouvement en ingénierie informatique et une pratique technique visant à l'unification du développement logiciel (dev) et de l'administration des infrastructures informatiques (</a:t>
            </a:r>
            <a:r>
              <a:rPr lang="fr-FR" dirty="0" err="1"/>
              <a:t>ops</a:t>
            </a:r>
            <a:r>
              <a:rPr lang="fr-FR" dirty="0"/>
              <a:t>), notamment l'administration système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53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2D1B0-D225-AF12-B07D-AE796A9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mur de la confusion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E8835-D19A-50E2-8328-A00FF137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savoir qu'à cette époque, l'informatique d'entreprise a "siloté" les aspects dev et </a:t>
            </a:r>
            <a:r>
              <a:rPr lang="fr-FR" dirty="0" err="1"/>
              <a:t>ops</a:t>
            </a:r>
            <a:r>
              <a:rPr lang="fr-FR" dirty="0"/>
              <a:t> des applications, en plaçant les responsabilités respectives dans des équipes séparées</a:t>
            </a:r>
          </a:p>
          <a:p>
            <a:r>
              <a:rPr lang="fr-FR" dirty="0"/>
              <a:t>Il s'est alors créé ce qu'on appelle le mur de la confusion. Ce mur est apparu car les deux équipes ont des objectifs respectifs antagonistes.</a:t>
            </a:r>
          </a:p>
        </p:txBody>
      </p:sp>
      <p:pic>
        <p:nvPicPr>
          <p:cNvPr id="1026" name="Picture 2" descr="Le mur de la confusion entre les équipes Dev et Ops">
            <a:extLst>
              <a:ext uri="{FF2B5EF4-FFF2-40B4-BE49-F238E27FC236}">
                <a16:creationId xmlns:a16="http://schemas.microsoft.com/office/drawing/2014/main" id="{7ED0BEE7-5774-D00B-8D13-52A4F96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4641563"/>
            <a:ext cx="3160130" cy="178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4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5D1D-7A7E-23A5-901C-3D720DA0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30454-E3AE-9B85-7AF8-8EB9CA22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Culture</a:t>
            </a:r>
          </a:p>
          <a:p>
            <a:pPr lvl="1"/>
            <a:r>
              <a:rPr lang="fr-FR" dirty="0"/>
              <a:t>Culture DevOps</a:t>
            </a:r>
          </a:p>
          <a:p>
            <a:r>
              <a:rPr lang="fr-FR" dirty="0"/>
              <a:t>Automatisation</a:t>
            </a:r>
          </a:p>
          <a:p>
            <a:pPr lvl="1"/>
            <a:r>
              <a:rPr lang="fr-FR" dirty="0"/>
              <a:t>Pipelines</a:t>
            </a:r>
          </a:p>
          <a:p>
            <a:r>
              <a:rPr lang="fr-FR" dirty="0"/>
              <a:t>Lean</a:t>
            </a:r>
          </a:p>
          <a:p>
            <a:pPr lvl="1"/>
            <a:r>
              <a:rPr lang="fr-FR" dirty="0"/>
              <a:t>Chaine de valeurs sans gaspillage</a:t>
            </a:r>
          </a:p>
          <a:p>
            <a:r>
              <a:rPr lang="fr-FR" dirty="0"/>
              <a:t>Mesure</a:t>
            </a:r>
          </a:p>
          <a:p>
            <a:pPr lvl="1"/>
            <a:r>
              <a:rPr lang="fr-FR" dirty="0"/>
              <a:t>Watch, surveillance</a:t>
            </a:r>
          </a:p>
          <a:p>
            <a:r>
              <a:rPr lang="fr-FR" dirty="0"/>
              <a:t>Share</a:t>
            </a:r>
          </a:p>
          <a:p>
            <a:pPr lvl="1"/>
            <a:r>
              <a:rPr lang="fr-FR" dirty="0"/>
              <a:t>Partage Dev et Ops</a:t>
            </a:r>
          </a:p>
        </p:txBody>
      </p:sp>
    </p:spTree>
    <p:extLst>
      <p:ext uri="{BB962C8B-B14F-4D97-AF65-F5344CB8AC3E}">
        <p14:creationId xmlns:p14="http://schemas.microsoft.com/office/powerpoint/2010/main" val="88061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D7E48-4372-254C-18E1-9FE8ECF4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56BCD-5891-7793-EDDA-58281F53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 dirty="0" err="1"/>
              <a:t>Operational</a:t>
            </a:r>
            <a:endParaRPr lang="fr-FR" dirty="0"/>
          </a:p>
          <a:p>
            <a:r>
              <a:rPr lang="fr-FR" dirty="0" err="1"/>
              <a:t>Wikipedia</a:t>
            </a:r>
            <a:endParaRPr lang="fr-FR" dirty="0"/>
          </a:p>
          <a:p>
            <a:pPr lvl="1"/>
            <a:r>
              <a:rPr lang="fr-FR" dirty="0" err="1"/>
              <a:t>MLOps</a:t>
            </a:r>
            <a:r>
              <a:rPr lang="fr-FR" dirty="0"/>
              <a:t> est un ensemble de pratiques qui vise à déployer et maintenir des modèles de Machine Learning en production de manière fiable et efficace</a:t>
            </a:r>
          </a:p>
          <a:p>
            <a:pPr lvl="1"/>
            <a:r>
              <a:rPr lang="fr-FR" dirty="0"/>
              <a:t>Ce terme est composé de Machine Learning et de la pratique de développement continu de </a:t>
            </a:r>
            <a:r>
              <a:rPr lang="fr-FR" dirty="0" err="1"/>
              <a:t>devops</a:t>
            </a:r>
            <a:r>
              <a:rPr lang="fr-FR" dirty="0"/>
              <a:t> dans le domaine des logiciels</a:t>
            </a:r>
          </a:p>
        </p:txBody>
      </p:sp>
    </p:spTree>
    <p:extLst>
      <p:ext uri="{BB962C8B-B14F-4D97-AF65-F5344CB8AC3E}">
        <p14:creationId xmlns:p14="http://schemas.microsoft.com/office/powerpoint/2010/main" val="135304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4886B57-CFA4-B182-0DD9-92B983D5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4" y="764704"/>
            <a:ext cx="7978291" cy="57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ADE81-96B1-1054-A0E8-BDF6D81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DE6DE-1C41-6938-2F22-19D9EE7E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phase d’apprentissage consiste à estimer un modèle à partir de données, appelées observations, qui sont disponibles et en nombre fini, lors de la phase de conception du système</a:t>
            </a:r>
          </a:p>
          <a:p>
            <a:r>
              <a:rPr lang="fr-FR" dirty="0"/>
              <a:t>Cette phase est généralement réalisée préalablement à l'utilisation pratique du modèle</a:t>
            </a:r>
          </a:p>
        </p:txBody>
      </p:sp>
    </p:spTree>
    <p:extLst>
      <p:ext uri="{BB962C8B-B14F-4D97-AF65-F5344CB8AC3E}">
        <p14:creationId xmlns:p14="http://schemas.microsoft.com/office/powerpoint/2010/main" val="19938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E8E8F-5715-5783-5BFC-E0889C2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AE4E8-C46C-1612-D06A-AA82B8DE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seconde phase à la prédiction</a:t>
            </a:r>
          </a:p>
          <a:p>
            <a:r>
              <a:rPr lang="fr-FR" dirty="0"/>
              <a:t>Le modèle étant déterminé, de nouvelles données peuvent alors être soumises afin d'obtenir le résultat correspondant à la tâche souhaitée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75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E8E8F-5715-5783-5BFC-E0889C2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AE4E8-C46C-1612-D06A-AA82B8DE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3</a:t>
            </a:r>
            <a:r>
              <a:rPr lang="fr-FR" baseline="30000" dirty="0"/>
              <a:t>ème</a:t>
            </a:r>
            <a:r>
              <a:rPr lang="fr-FR" dirty="0"/>
              <a:t> phase correspond à la mise en production</a:t>
            </a:r>
          </a:p>
          <a:p>
            <a:r>
              <a:rPr lang="fr-FR" dirty="0"/>
              <a:t>Le modèle figé, de nouvelles données peuvent alors être soumises afin d'obtenir le résultat correspondant à la tâche souhaitée dans un environnement de production</a:t>
            </a:r>
          </a:p>
          <a:p>
            <a:pPr lvl="1"/>
            <a:r>
              <a:rPr lang="fr-FR" dirty="0"/>
              <a:t>En pratique, certains systèmes peuvent poursuivre leur apprentissage une fois en production, pour peu qu'ils aient un moyen d'obtenir un retour sur la qualité des résultats produits.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7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1/3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Constituer et donner accès à de très grands jeux de données de qualité</a:t>
            </a:r>
          </a:p>
          <a:p>
            <a:pPr lvl="1"/>
            <a:r>
              <a:rPr lang="fr-FR" sz="1800" dirty="0"/>
              <a:t>le principal facteur limitant à l’heure actuelle n’est pas la technologie mais l’accès à des données de qualité.</a:t>
            </a:r>
          </a:p>
          <a:p>
            <a:pPr lvl="1"/>
            <a:r>
              <a:rPr lang="fr-FR" sz="1800" dirty="0"/>
              <a:t>L’accès à des données massives, corrélées, complètes, qualifiées, historisées, est une clé technologique majeure de mise au point de technologies d’intelligence artificielle aujourd’hui</a:t>
            </a:r>
          </a:p>
        </p:txBody>
      </p:sp>
    </p:spTree>
    <p:extLst>
      <p:ext uri="{BB962C8B-B14F-4D97-AF65-F5344CB8AC3E}">
        <p14:creationId xmlns:p14="http://schemas.microsoft.com/office/powerpoint/2010/main" val="33261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186862"/>
            <a:ext cx="5837663" cy="32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2/3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Embaucher, capitaliser et former</a:t>
            </a:r>
          </a:p>
          <a:p>
            <a:r>
              <a:rPr lang="fr-FR" sz="2100" dirty="0">
                <a:solidFill>
                  <a:srgbClr val="111111"/>
                </a:solidFill>
                <a:latin typeface="Arial" panose="020B0604020202020204" pitchFamily="34" charset="0"/>
              </a:rPr>
              <a:t>Créer des équipes autonomes</a:t>
            </a:r>
          </a:p>
          <a:p>
            <a:r>
              <a:rPr lang="en-US" sz="2100" dirty="0"/>
              <a:t>Data Scientist (n.): Person who is better at statistics than any software engineer and better at software engineering than any statistician</a:t>
            </a:r>
            <a:endParaRPr lang="fr-FR" sz="2100" dirty="0"/>
          </a:p>
          <a:p>
            <a:endParaRPr lang="fr-FR" sz="2100" b="1" dirty="0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https://upload.wikimedia.org/wikipedia/commons/4/44/DataScienceDisciplines.png">
            <a:extLst>
              <a:ext uri="{FF2B5EF4-FFF2-40B4-BE49-F238E27FC236}">
                <a16:creationId xmlns:a16="http://schemas.microsoft.com/office/drawing/2014/main" id="{55A7E1B0-1946-4E1F-92C7-9D63F94A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53" y="3667033"/>
            <a:ext cx="3184055" cy="23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742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419</Words>
  <Application>Microsoft Office PowerPoint</Application>
  <PresentationFormat>Affichage à l'écran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MLOps</vt:lpstr>
      <vt:lpstr>Présentation PowerPoint</vt:lpstr>
      <vt:lpstr>Apprentissage</vt:lpstr>
      <vt:lpstr>Prédiction</vt:lpstr>
      <vt:lpstr>Production</vt:lpstr>
      <vt:lpstr>Les enjeux 1/3</vt:lpstr>
      <vt:lpstr>Les nouvelles sources de données</vt:lpstr>
      <vt:lpstr>Les enjeux 2/3</vt:lpstr>
      <vt:lpstr>Les enjeux 3/3</vt:lpstr>
      <vt:lpstr>DevOps</vt:lpstr>
      <vt:lpstr>Le mur de la confusion</vt:lpstr>
      <vt:lpstr>CALMS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239</cp:revision>
  <dcterms:created xsi:type="dcterms:W3CDTF">2000-04-10T19:33:12Z</dcterms:created>
  <dcterms:modified xsi:type="dcterms:W3CDTF">2025-07-13T15:32:25Z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