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64" r:id="rId2"/>
    <p:sldId id="274" r:id="rId3"/>
    <p:sldId id="266" r:id="rId4"/>
    <p:sldId id="267" r:id="rId5"/>
    <p:sldId id="268" r:id="rId6"/>
    <p:sldId id="269" r:id="rId7"/>
    <p:sldId id="270" r:id="rId8"/>
    <p:sldId id="272" r:id="rId9"/>
    <p:sldId id="273" r:id="rId10"/>
    <p:sldId id="276" r:id="rId11"/>
    <p:sldId id="279" r:id="rId12"/>
    <p:sldId id="278" r:id="rId13"/>
    <p:sldId id="280" r:id="rId14"/>
    <p:sldId id="291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71" r:id="rId23"/>
    <p:sldId id="277" r:id="rId24"/>
    <p:sldId id="275" r:id="rId25"/>
    <p:sldId id="288" r:id="rId26"/>
    <p:sldId id="289" r:id="rId27"/>
    <p:sldId id="290" r:id="rId28"/>
    <p:sldId id="292" r:id="rId2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898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.NET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-naxos.com/Blog/post/De-la-bonne-utilisation-de-AsyncAwait-en-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.NET</a:t>
            </a:r>
          </a:p>
          <a:p>
            <a:r>
              <a:rPr lang="fr-FR" dirty="0"/>
              <a:t>Programmation asynchrone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031C77-B732-0DFF-9DEC-6B7FE6AA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788" y="1484784"/>
            <a:ext cx="1238423" cy="12479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CA0E2-48BB-8901-84C7-8F3CA65B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Threads et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722CC-AC53-1540-5D08-E34131FCB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Techniquement </a:t>
            </a:r>
            <a:r>
              <a:rPr lang="fr-FR" dirty="0" err="1"/>
              <a:t>async</a:t>
            </a:r>
            <a:r>
              <a:rPr lang="fr-FR" dirty="0"/>
              <a:t> et </a:t>
            </a:r>
            <a:r>
              <a:rPr lang="fr-FR" dirty="0" err="1"/>
              <a:t>await</a:t>
            </a:r>
            <a:r>
              <a:rPr lang="fr-FR" dirty="0"/>
              <a:t> ne sont qu’un </a:t>
            </a:r>
            <a:r>
              <a:rPr lang="fr-FR" dirty="0" err="1"/>
              <a:t>syntaxic</a:t>
            </a:r>
            <a:r>
              <a:rPr lang="fr-FR" dirty="0"/>
              <a:t> </a:t>
            </a:r>
            <a:r>
              <a:rPr lang="fr-FR" dirty="0" err="1"/>
              <a:t>sugar</a:t>
            </a:r>
            <a:endParaRPr lang="fr-FR" dirty="0"/>
          </a:p>
          <a:p>
            <a:pPr lvl="1"/>
            <a:r>
              <a:rPr lang="fr-FR" dirty="0"/>
              <a:t>c’est à dire un moyen artificiel de simplifier l’écriture du code et l’utilisation des threads</a:t>
            </a:r>
          </a:p>
          <a:p>
            <a:pPr lvl="1"/>
            <a:r>
              <a:rPr lang="fr-FR" dirty="0"/>
              <a:t>S’il y a parallélisme, il y a forcément des threads</a:t>
            </a:r>
          </a:p>
          <a:p>
            <a:pPr lvl="1"/>
            <a:r>
              <a:rPr lang="fr-FR" dirty="0"/>
              <a:t>Mais l’asynchronisme ne veut pas dire multitâche L’asynchronisme est bien plus proche de la technique des callbacks que de celle des threads</a:t>
            </a:r>
          </a:p>
          <a:p>
            <a:r>
              <a:rPr lang="fr-FR" dirty="0"/>
              <a:t>Par défaut un code écrit avec </a:t>
            </a:r>
            <a:r>
              <a:rPr lang="fr-FR" dirty="0" err="1"/>
              <a:t>async</a:t>
            </a:r>
            <a:r>
              <a:rPr lang="fr-FR" dirty="0"/>
              <a:t>/</a:t>
            </a:r>
            <a:r>
              <a:rPr lang="fr-FR" dirty="0" err="1"/>
              <a:t>await</a:t>
            </a:r>
            <a:r>
              <a:rPr lang="fr-FR" dirty="0"/>
              <a:t> est </a:t>
            </a:r>
            <a:r>
              <a:rPr lang="fr-FR" dirty="0" err="1"/>
              <a:t>monotâche</a:t>
            </a:r>
            <a:r>
              <a:rPr lang="fr-FR" dirty="0"/>
              <a:t> (un seul thread)</a:t>
            </a:r>
          </a:p>
          <a:p>
            <a:pPr lvl="1"/>
            <a:r>
              <a:rPr lang="fr-FR" dirty="0"/>
              <a:t>Avec la méthode </a:t>
            </a:r>
            <a:r>
              <a:rPr lang="fr-FR" dirty="0" err="1"/>
              <a:t>Task.Run</a:t>
            </a:r>
            <a:r>
              <a:rPr lang="fr-FR" dirty="0"/>
              <a:t>() on peut rendre ce code </a:t>
            </a:r>
            <a:r>
              <a:rPr lang="fr-FR" dirty="0" err="1"/>
              <a:t>multithreadé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99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CF91A-73EB-EC29-FA6C-D616D341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Task.delay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992D1-188A-BDD0-F267-B66B1B17C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mettre en pause pendant x ms la méthode </a:t>
            </a:r>
            <a:r>
              <a:rPr lang="fr-FR" dirty="0" err="1"/>
              <a:t>async</a:t>
            </a:r>
            <a:endParaRPr lang="fr-FR" dirty="0"/>
          </a:p>
          <a:p>
            <a:r>
              <a:rPr lang="fr-FR" dirty="0" err="1"/>
              <a:t>await</a:t>
            </a:r>
            <a:r>
              <a:rPr lang="fr-FR" dirty="0"/>
              <a:t> </a:t>
            </a:r>
            <a:r>
              <a:rPr lang="fr-FR" dirty="0" err="1"/>
              <a:t>Task.Delay</a:t>
            </a:r>
            <a:r>
              <a:rPr lang="fr-FR" dirty="0"/>
              <a:t>(2000);</a:t>
            </a:r>
          </a:p>
        </p:txBody>
      </p:sp>
    </p:spTree>
    <p:extLst>
      <p:ext uri="{BB962C8B-B14F-4D97-AF65-F5344CB8AC3E}">
        <p14:creationId xmlns:p14="http://schemas.microsoft.com/office/powerpoint/2010/main" val="300141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2DE01-FEF5-7DEE-DAC0-E31F9A91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tâches longues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880FA2-16BE-8BFB-B60D-33350390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DummyDelayResource</a:t>
            </a:r>
            <a:r>
              <a:rPr lang="fr-FR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SendEmail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"[{0}] </a:t>
            </a:r>
            <a:r>
              <a:rPr lang="fr-FR" sz="16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SendMail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(fake)"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.Now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.Sleep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GetRandomNumber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"[{0}] </a:t>
            </a:r>
            <a:r>
              <a:rPr lang="fr-FR" sz="16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GetRandomNumber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.Now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.Sleep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(1000);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Random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()).Next();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GetSpecialString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message)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"[{0}] </a:t>
            </a:r>
            <a:r>
              <a:rPr lang="fr-FR" sz="16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GetSpecialString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.Now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.Sleep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(1500);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.IsNullOrEmpty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 ? 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"&lt;RIEN&gt;"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message.ToUpper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42221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7D3A4-D613-3DCF-6202-6AFB2ED2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Await</a:t>
            </a:r>
            <a:r>
              <a:rPr lang="fr-FR" dirty="0"/>
              <a:t> et Callback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816DE-78FD-DC63-34F6-CD9338BE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Ces méthodes sont </a:t>
            </a:r>
            <a:r>
              <a:rPr lang="fr-FR" dirty="0" err="1"/>
              <a:t>async</a:t>
            </a:r>
            <a:r>
              <a:rPr lang="fr-FR" dirty="0"/>
              <a:t> car elles utilisent </a:t>
            </a:r>
            <a:r>
              <a:rPr lang="fr-FR" dirty="0" err="1"/>
              <a:t>await</a:t>
            </a:r>
            <a:endParaRPr lang="fr-FR" dirty="0"/>
          </a:p>
          <a:p>
            <a:r>
              <a:rPr lang="fr-FR" dirty="0"/>
              <a:t>Elles retournent des </a:t>
            </a:r>
            <a:r>
              <a:rPr lang="fr-FR" dirty="0" err="1"/>
              <a:t>Task</a:t>
            </a:r>
            <a:endParaRPr lang="fr-FR" dirty="0"/>
          </a:p>
          <a:p>
            <a:pPr lvl="1"/>
            <a:r>
              <a:rPr lang="fr-FR" dirty="0"/>
              <a:t>Même celle qui ne retourne rien et qui serait codée par un </a:t>
            </a:r>
            <a:r>
              <a:rPr lang="fr-FR" dirty="0" err="1"/>
              <a:t>void</a:t>
            </a:r>
            <a:r>
              <a:rPr lang="fr-FR" dirty="0"/>
              <a:t> en mode synchrone</a:t>
            </a:r>
          </a:p>
          <a:p>
            <a:r>
              <a:rPr lang="fr-FR" dirty="0"/>
              <a:t>La </a:t>
            </a:r>
            <a:r>
              <a:rPr lang="fr-FR" dirty="0" err="1"/>
              <a:t>Task</a:t>
            </a:r>
            <a:r>
              <a:rPr lang="fr-FR" dirty="0"/>
              <a:t> sera retournée dès que </a:t>
            </a:r>
            <a:r>
              <a:rPr lang="fr-FR" dirty="0" err="1"/>
              <a:t>await</a:t>
            </a:r>
            <a:r>
              <a:rPr lang="fr-FR" dirty="0"/>
              <a:t> sera rencontré</a:t>
            </a:r>
          </a:p>
          <a:p>
            <a:pPr lvl="1"/>
            <a:r>
              <a:rPr lang="fr-FR" dirty="0" err="1"/>
              <a:t>Await</a:t>
            </a:r>
            <a:r>
              <a:rPr lang="fr-FR" dirty="0"/>
              <a:t> n’est finalement traduit que par un callback qui reviendra continuer le travail</a:t>
            </a:r>
          </a:p>
          <a:p>
            <a:pPr lvl="1"/>
            <a:r>
              <a:rPr lang="fr-FR" dirty="0"/>
              <a:t>C’est l’écriture fastidieuse de ce callback que </a:t>
            </a:r>
            <a:r>
              <a:rPr lang="fr-FR" dirty="0" err="1"/>
              <a:t>await</a:t>
            </a:r>
            <a:r>
              <a:rPr lang="fr-FR" dirty="0"/>
              <a:t> nous évite</a:t>
            </a:r>
          </a:p>
        </p:txBody>
      </p:sp>
    </p:spTree>
    <p:extLst>
      <p:ext uri="{BB962C8B-B14F-4D97-AF65-F5344CB8AC3E}">
        <p14:creationId xmlns:p14="http://schemas.microsoft.com/office/powerpoint/2010/main" val="201679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93BF7-5381-597B-A2CA-27DC71BF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07574C-ECE6-6451-6296-BF650283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DummyDelayResource</a:t>
            </a:r>
            <a:endParaRPr lang="fr-FR" sz="14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SendEmailAsync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"[{0}] </a:t>
            </a:r>
            <a:r>
              <a:rPr lang="fr-FR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SendMail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(fake)"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.Now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.Delay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GetRandomNumberAsync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"[{0}] </a:t>
            </a:r>
            <a:r>
              <a:rPr lang="fr-FR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GetRandomNumber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.Now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.Delay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(1000);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Random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()).Next();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GetSpecialStringAsync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message)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"[{0}] </a:t>
            </a:r>
            <a:r>
              <a:rPr lang="fr-FR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GetSpecialString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.Now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.Delay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(1500);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.IsNullOrEmpty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 ? 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"&lt;RIEN&gt;"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message.ToUpper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34830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BED43-C758-E98E-37C8-B46E73D6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BB91E0-AB9E-CBB0-2D89-72A66CF9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DoMyTasksV1(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message)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"[{0}] Entrée dans la méthode DoMyTasksV1..."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.Now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DummyDelayResource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resource.SendEmailAsync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resource.GetRandomNumberAsync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upper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resource.GetSpecialStringAsync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"[{0}] Sortie de la méthode DoMyTasksV1."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.Now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.Format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"{0}-{1}"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upper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45800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A194D-5B60-6C7F-2286-B9244E6E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3DF57-6766-9876-129F-CD2583DBB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001synch">
            <a:extLst>
              <a:ext uri="{FF2B5EF4-FFF2-40B4-BE49-F238E27FC236}">
                <a16:creationId xmlns:a16="http://schemas.microsoft.com/office/drawing/2014/main" id="{BD750A30-E6B0-2BE4-6260-7F03746D9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1074"/>
            <a:ext cx="8568952" cy="599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54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91981-C2F6-4045-E7BC-BE267CA8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7DCF47-4936-86D8-56E8-60EA9B7A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L'exemple précédent est en fait du faux asynchronisme</a:t>
            </a:r>
          </a:p>
          <a:p>
            <a:pPr lvl="1"/>
            <a:r>
              <a:rPr lang="fr-FR" dirty="0"/>
              <a:t>C'est en fait 3 callbacks synchrones</a:t>
            </a:r>
          </a:p>
          <a:p>
            <a:pPr lvl="1"/>
            <a:r>
              <a:rPr lang="fr-FR" dirty="0"/>
              <a:t>C'est un peu idiot d’attendre la fin de </a:t>
            </a:r>
            <a:r>
              <a:rPr lang="fr-FR" dirty="0" err="1"/>
              <a:t>SendMail</a:t>
            </a:r>
            <a:r>
              <a:rPr lang="fr-FR" dirty="0"/>
              <a:t> pour passer aux deux autres tests</a:t>
            </a:r>
          </a:p>
          <a:p>
            <a:pPr lvl="1"/>
            <a:r>
              <a:rPr lang="fr-FR" dirty="0"/>
              <a:t>En effet, </a:t>
            </a:r>
            <a:r>
              <a:rPr lang="fr-FR" dirty="0" err="1"/>
              <a:t>SendMail</a:t>
            </a:r>
            <a:r>
              <a:rPr lang="fr-FR" dirty="0"/>
              <a:t> n’a aucune dépendance avec les méthodes suivantes, elle ne dépend pas des valeurs qu’elles retourneront</a:t>
            </a:r>
          </a:p>
        </p:txBody>
      </p:sp>
    </p:spTree>
    <p:extLst>
      <p:ext uri="{BB962C8B-B14F-4D97-AF65-F5344CB8AC3E}">
        <p14:creationId xmlns:p14="http://schemas.microsoft.com/office/powerpoint/2010/main" val="10800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44EA8-8134-471F-08E5-11C038FB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sans </a:t>
            </a:r>
            <a:r>
              <a:rPr lang="fr-FR" dirty="0" err="1"/>
              <a:t>await</a:t>
            </a:r>
            <a:r>
              <a:rPr lang="fr-FR" dirty="0"/>
              <a:t> sur </a:t>
            </a:r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F505DA-2024-0610-9EFB-57BD8DC9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DummyDelayResource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emailTask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resource.SendEmailAsync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resource.GetRandomNumberAsync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upper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resource.GetSpecialStringAsync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(message);</a:t>
            </a:r>
          </a:p>
          <a:p>
            <a:pPr marL="400050" lvl="1" indent="0">
              <a:buNone/>
            </a:pP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emailTask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fr-FR" dirty="0"/>
              <a:t>La tâche envoyant le mail n’est plus attendue</a:t>
            </a:r>
          </a:p>
          <a:p>
            <a:pPr lvl="1"/>
            <a:r>
              <a:rPr lang="fr-FR" dirty="0"/>
              <a:t>De fait le code passera immédiatement à la suite</a:t>
            </a:r>
          </a:p>
          <a:p>
            <a:r>
              <a:rPr lang="fr-FR" dirty="0"/>
              <a:t>Mais nous avons besoin d’être sûr que l’email est bien parti avant de sortir définitivement de notre méthode</a:t>
            </a:r>
          </a:p>
          <a:p>
            <a:pPr lvl="1"/>
            <a:r>
              <a:rPr lang="fr-FR" dirty="0"/>
              <a:t>En utilisant un </a:t>
            </a:r>
            <a:r>
              <a:rPr lang="fr-FR" dirty="0" err="1"/>
              <a:t>await</a:t>
            </a:r>
            <a:r>
              <a:rPr lang="fr-FR" dirty="0"/>
              <a:t> sur la </a:t>
            </a:r>
            <a:r>
              <a:rPr lang="fr-FR" dirty="0" err="1"/>
              <a:t>Task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965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7EEF0-6D42-394E-8AC1-D2C15350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sans </a:t>
            </a:r>
            <a:r>
              <a:rPr lang="fr-FR" dirty="0" err="1"/>
              <a:t>await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245F3-BED7-56A0-481E-83D5E5C2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002synch">
            <a:extLst>
              <a:ext uri="{FF2B5EF4-FFF2-40B4-BE49-F238E27FC236}">
                <a16:creationId xmlns:a16="http://schemas.microsoft.com/office/drawing/2014/main" id="{98EB6698-B38B-B8D5-65C9-05A91353E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64" y="836712"/>
            <a:ext cx="8330899" cy="58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35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CC2EA-FD90-404C-C551-DC51CDBD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Asynchronisme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D95245-130E-A4BE-0670-B7A33E79A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nombreuses méthodes ne retournent pas immédiatement un résultat</a:t>
            </a:r>
          </a:p>
          <a:p>
            <a:pPr lvl="1"/>
            <a:r>
              <a:rPr lang="fr-FR" dirty="0"/>
              <a:t>Elles peuvent effectuer des tâches assez longues</a:t>
            </a:r>
          </a:p>
          <a:p>
            <a:r>
              <a:rPr lang="fr-FR" dirty="0"/>
              <a:t>Toute méthode exécutée sur le thread principal bloque logiquement ce dernier</a:t>
            </a:r>
          </a:p>
          <a:p>
            <a:pPr lvl="1"/>
            <a:r>
              <a:rPr lang="fr-FR" dirty="0"/>
              <a:t>Il est utilisé par l’OS pour gérer l’interface</a:t>
            </a:r>
          </a:p>
          <a:p>
            <a:endParaRPr lang="fr-FR" dirty="0"/>
          </a:p>
          <a:p>
            <a:r>
              <a:rPr lang="fr-FR" dirty="0"/>
              <a:t>Toute méthode longue fige donc l’UI et confère à l’application une certaine rigidité d’un autre âge lui interdisant d’être réactive et fluide, deux points essentiels aujourd’hui.</a:t>
            </a:r>
          </a:p>
        </p:txBody>
      </p:sp>
    </p:spTree>
    <p:extLst>
      <p:ext uri="{BB962C8B-B14F-4D97-AF65-F5344CB8AC3E}">
        <p14:creationId xmlns:p14="http://schemas.microsoft.com/office/powerpoint/2010/main" val="4098664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C0473-AC84-2541-5D46-B694B31B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sans </a:t>
            </a:r>
            <a:r>
              <a:rPr lang="fr-FR" dirty="0" err="1"/>
              <a:t>await</a:t>
            </a:r>
            <a:r>
              <a:rPr lang="fr-FR" dirty="0"/>
              <a:t> sur </a:t>
            </a:r>
            <a:r>
              <a:rPr lang="fr-FR" dirty="0" err="1"/>
              <a:t>Task</a:t>
            </a:r>
            <a:r>
              <a:rPr lang="fr-FR" dirty="0"/>
              <a:t>&lt;&gt;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38F6D-FC36-63EF-20A5-C5852360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resource.GetRandomNumberAsync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upperTask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resource.GetSpecialStringAsync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(message);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upper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upperTask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fr-FR" sz="2800" dirty="0"/>
          </a:p>
          <a:p>
            <a:r>
              <a:rPr lang="fr-FR" sz="2400" dirty="0"/>
              <a:t>Puisqu’il n’existe aucune contrainte entre les trois méthodes de la ressource lente simulée il n’y a aucune raison d’attendre l’une plus que l’autre, les trois tâches peuvent être lancées de façon concurrente… </a:t>
            </a:r>
          </a:p>
        </p:txBody>
      </p:sp>
    </p:spTree>
    <p:extLst>
      <p:ext uri="{BB962C8B-B14F-4D97-AF65-F5344CB8AC3E}">
        <p14:creationId xmlns:p14="http://schemas.microsoft.com/office/powerpoint/2010/main" val="2916964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0AED99-8FB8-C957-DB02-BF6CB671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sans </a:t>
            </a:r>
            <a:r>
              <a:rPr lang="fr-FR" dirty="0" err="1"/>
              <a:t>await</a:t>
            </a:r>
            <a:r>
              <a:rPr lang="fr-FR" dirty="0"/>
              <a:t> sur </a:t>
            </a:r>
            <a:r>
              <a:rPr lang="fr-FR" dirty="0" err="1"/>
              <a:t>Task</a:t>
            </a:r>
            <a:r>
              <a:rPr lang="fr-FR" dirty="0"/>
              <a:t>&lt;&gt;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1A3763-9306-1235-356B-17835B883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 descr="003synch">
            <a:extLst>
              <a:ext uri="{FF2B5EF4-FFF2-40B4-BE49-F238E27FC236}">
                <a16:creationId xmlns:a16="http://schemas.microsoft.com/office/drawing/2014/main" id="{943395B4-3020-8A4A-E4E3-BBF0F6A99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56209"/>
            <a:ext cx="7992888" cy="558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505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08312-F9B6-B3D4-75C3-7C4822D6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lambda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FA848E-B1F8-064B-A22D-F27222880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Ecriture raccourci dans le cas de client Web ou MAUI</a:t>
            </a:r>
          </a:p>
          <a:p>
            <a:pPr marL="400050" lvl="1" indent="0">
              <a:buNone/>
            </a:pPr>
            <a:r>
              <a:rPr lang="en-US" dirty="0" err="1"/>
              <a:t>s_downloadButton.Clicked</a:t>
            </a:r>
            <a:r>
              <a:rPr lang="en-US" dirty="0"/>
              <a:t> += async (o, e) =&gt;</a:t>
            </a:r>
          </a:p>
          <a:p>
            <a:pPr marL="400050" lvl="1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	var s = await </a:t>
            </a:r>
            <a:r>
              <a:rPr lang="en-US" dirty="0" err="1"/>
              <a:t>s_httpClient.GetStringAsync</a:t>
            </a:r>
            <a:r>
              <a:rPr lang="en-US" dirty="0"/>
              <a:t>(URL);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err="1"/>
              <a:t>DoSomethingWithData</a:t>
            </a:r>
            <a:r>
              <a:rPr lang="en-US" dirty="0"/>
              <a:t>(s);</a:t>
            </a:r>
          </a:p>
          <a:p>
            <a:pPr marL="400050" lvl="1" indent="0">
              <a:buNone/>
            </a:pPr>
            <a:r>
              <a:rPr lang="en-US" dirty="0"/>
              <a:t>};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0806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992BD-C0CE-F8AE-129E-0606088B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A03C3-6591-E9DF-A24E-FAB935DE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framework</a:t>
            </a:r>
            <a:r>
              <a:rPr lang="fr-FR" dirty="0"/>
              <a:t> fournit de nouvelles API se terminant par le mot </a:t>
            </a:r>
            <a:r>
              <a:rPr lang="fr-FR" dirty="0" err="1"/>
              <a:t>Async</a:t>
            </a:r>
            <a:r>
              <a:rPr lang="fr-FR" dirty="0"/>
              <a:t> pour indiquer celles qui peuvent faire l’objet d’un </a:t>
            </a:r>
            <a:r>
              <a:rPr lang="fr-FR" dirty="0" err="1"/>
              <a:t>await</a:t>
            </a:r>
            <a:endParaRPr lang="fr-FR" dirty="0"/>
          </a:p>
          <a:p>
            <a:pPr lvl="1"/>
            <a:r>
              <a:rPr lang="fr-FR" dirty="0"/>
              <a:t>Ce mécanisme remplace le précédent qui utilisait deux méthodes par API dont les noms se terminaient par </a:t>
            </a:r>
            <a:r>
              <a:rPr lang="fr-FR" dirty="0" err="1"/>
              <a:t>BeginAsync</a:t>
            </a:r>
            <a:r>
              <a:rPr lang="fr-FR" dirty="0"/>
              <a:t> et </a:t>
            </a:r>
            <a:r>
              <a:rPr lang="fr-FR" dirty="0" err="1"/>
              <a:t>EndAsync</a:t>
            </a:r>
            <a:r>
              <a:rPr lang="fr-FR" dirty="0"/>
              <a:t> pour démarrer l’appel asynchrone et récupérer son résultat</a:t>
            </a:r>
          </a:p>
        </p:txBody>
      </p:sp>
    </p:spTree>
    <p:extLst>
      <p:ext uri="{BB962C8B-B14F-4D97-AF65-F5344CB8AC3E}">
        <p14:creationId xmlns:p14="http://schemas.microsoft.com/office/powerpoint/2010/main" val="3454697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339CB5-F540-23A5-10B3-60620F5E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D663C8-FE8A-7218-F804-CA7E0E9B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 Main ne peut pas être </a:t>
            </a:r>
            <a:r>
              <a:rPr lang="fr-FR" dirty="0" err="1"/>
              <a:t>async</a:t>
            </a:r>
            <a:endParaRPr lang="fr-FR" dirty="0"/>
          </a:p>
          <a:p>
            <a:pPr lvl="1"/>
            <a:r>
              <a:rPr lang="fr-FR" dirty="0"/>
              <a:t>La raison est simple, </a:t>
            </a:r>
            <a:r>
              <a:rPr lang="fr-FR" dirty="0" err="1"/>
              <a:t>async</a:t>
            </a:r>
            <a:r>
              <a:rPr lang="fr-FR" dirty="0"/>
              <a:t> permet avec </a:t>
            </a:r>
            <a:r>
              <a:rPr lang="fr-FR" dirty="0" err="1"/>
              <a:t>await</a:t>
            </a:r>
            <a:r>
              <a:rPr lang="fr-FR" dirty="0"/>
              <a:t> de retourner la </a:t>
            </a:r>
            <a:r>
              <a:rPr lang="fr-FR" dirty="0" err="1"/>
              <a:t>Task</a:t>
            </a:r>
            <a:r>
              <a:rPr lang="fr-FR" dirty="0"/>
              <a:t> immédiatement, or sortir de Main cela revient à mettre fin à l’application</a:t>
            </a:r>
          </a:p>
          <a:p>
            <a:pPr lvl="1"/>
            <a:r>
              <a:rPr lang="fr-FR" dirty="0"/>
              <a:t>Elle ne peut donc pas utiliser </a:t>
            </a:r>
            <a:r>
              <a:rPr lang="fr-FR" dirty="0" err="1"/>
              <a:t>await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Si elle en a besoin elle peut lancer une méthode </a:t>
            </a:r>
            <a:r>
              <a:rPr lang="fr-FR" dirty="0" err="1"/>
              <a:t>async</a:t>
            </a:r>
            <a:r>
              <a:rPr lang="fr-FR" dirty="0"/>
              <a:t> en utilisant directement la classe </a:t>
            </a:r>
            <a:r>
              <a:rPr lang="fr-FR" dirty="0" err="1"/>
              <a:t>Task</a:t>
            </a:r>
            <a:endParaRPr lang="fr-FR" dirty="0"/>
          </a:p>
          <a:p>
            <a:pPr lvl="1"/>
            <a:r>
              <a:rPr lang="fr-FR" dirty="0"/>
              <a:t>Elle peut aussi appeler une méthode qui elle sera </a:t>
            </a:r>
            <a:r>
              <a:rPr lang="fr-FR" dirty="0" err="1"/>
              <a:t>async</a:t>
            </a:r>
            <a:r>
              <a:rPr lang="fr-FR" dirty="0"/>
              <a:t> et pourra utiliser </a:t>
            </a:r>
            <a:r>
              <a:rPr lang="fr-FR" dirty="0" err="1"/>
              <a:t>await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114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ADEA0-5E71-1E2D-2D8E-EBB5BDEE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 Threading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D8964E-BA68-B4D8-0B84-201314103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L'ancienne méthode de multi threading était complexe</a:t>
            </a:r>
          </a:p>
          <a:p>
            <a:pPr lvl="1"/>
            <a:r>
              <a:rPr lang="fr-FR" dirty="0"/>
              <a:t>Maintenant inclus dans </a:t>
            </a:r>
            <a:r>
              <a:rPr lang="fr-FR" dirty="0" err="1"/>
              <a:t>Task</a:t>
            </a:r>
            <a:endParaRPr lang="fr-FR" dirty="0"/>
          </a:p>
          <a:p>
            <a:r>
              <a:rPr lang="fr-FR" dirty="0" err="1"/>
              <a:t>Task.Run</a:t>
            </a:r>
            <a:endParaRPr lang="fr-FR" dirty="0"/>
          </a:p>
          <a:p>
            <a:pPr lvl="1"/>
            <a:r>
              <a:rPr lang="fr-FR" dirty="0"/>
              <a:t>Compatible avec des méthodes synchrones</a:t>
            </a:r>
          </a:p>
          <a:p>
            <a:pPr lvl="1"/>
            <a:r>
              <a:rPr lang="fr-FR" dirty="0"/>
              <a:t>Compatible avec des méthodes </a:t>
            </a:r>
            <a:r>
              <a:rPr lang="fr-FR" dirty="0" err="1"/>
              <a:t>async</a:t>
            </a:r>
            <a:endParaRPr lang="fr-FR" dirty="0"/>
          </a:p>
          <a:p>
            <a:pPr lvl="1"/>
            <a:r>
              <a:rPr lang="fr-FR" dirty="0"/>
              <a:t>Prend en paramètre une action</a:t>
            </a:r>
          </a:p>
          <a:p>
            <a:pPr lvl="1"/>
            <a:r>
              <a:rPr lang="fr-FR" dirty="0"/>
              <a:t>Il suffit de mettre une lambda</a:t>
            </a:r>
          </a:p>
        </p:txBody>
      </p:sp>
    </p:spTree>
    <p:extLst>
      <p:ext uri="{BB962C8B-B14F-4D97-AF65-F5344CB8AC3E}">
        <p14:creationId xmlns:p14="http://schemas.microsoft.com/office/powerpoint/2010/main" val="2777633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E7F70-D422-CF68-3446-B4E8217A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Task.Run</a:t>
            </a:r>
            <a:r>
              <a:rPr lang="fr-FR" dirty="0"/>
              <a:t> Synchrone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7E3D8C-EBC9-D542-DBE3-64002B000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cet exemple les 3 tâches synchrones s'exécutent en multithread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emailTask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.Run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(() =&gt; {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resource.SendEmail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});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.Run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(() =&gt; {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resource.GetRandomNumberAsync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});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upperTask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.Run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(() =&gt; {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resource.GetSpecialStringAsync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(message); });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upper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upperTask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emailTask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410756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4A4A7-CAAA-2B14-BF99-4199B8AD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Task.run</a:t>
            </a:r>
            <a:r>
              <a:rPr lang="fr-FR" dirty="0"/>
              <a:t>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559946-4754-DD60-47D7-E1012536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cet exemple les 3 tâches </a:t>
            </a:r>
            <a:r>
              <a:rPr lang="fr-FR" dirty="0" err="1"/>
              <a:t>async</a:t>
            </a:r>
            <a:r>
              <a:rPr lang="fr-FR" dirty="0"/>
              <a:t> s'exécutent en multithread</a:t>
            </a:r>
          </a:p>
          <a:p>
            <a:pPr marL="400050" lvl="1" indent="0">
              <a:buNone/>
            </a:pP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emailTask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.Run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() =&gt; {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resource.SendEmailAsync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});</a:t>
            </a:r>
          </a:p>
          <a:p>
            <a:pPr marL="400050" lvl="1" indent="0">
              <a:buNone/>
            </a:pP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numberTask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.Run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() =&gt; {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resource.GetRandomNumberAsync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});</a:t>
            </a:r>
          </a:p>
          <a:p>
            <a:pPr marL="400050" lvl="1" indent="0">
              <a:buNone/>
            </a:pP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upperTask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.Run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() =&gt; {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resource.GetSpecialStringAsync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(message); });</a:t>
            </a:r>
          </a:p>
          <a:p>
            <a:pPr marL="400050" lvl="1" indent="0">
              <a:buNone/>
            </a:pP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numberTask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upper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upperTask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emailTask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fr-FR" sz="2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844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D878E-7845-2B7C-CE22-909ECBBA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lock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2F053C-5C0C-876E-C2F1-AD2C4E9F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lock(x) {} permet de créer un bloc de code où une seule thread ne peut s'exécuter en même temps</a:t>
            </a:r>
          </a:p>
          <a:p>
            <a:pPr lvl="1"/>
            <a:r>
              <a:rPr lang="fr-FR" dirty="0"/>
              <a:t>Utilise pour les accès à des ressources critiques</a:t>
            </a:r>
          </a:p>
          <a:p>
            <a:pPr lvl="1"/>
            <a:r>
              <a:rPr lang="fr-FR" dirty="0"/>
              <a:t>la variable x est une instance de n'importe quoi</a:t>
            </a:r>
          </a:p>
          <a:p>
            <a:pPr lvl="1"/>
            <a:r>
              <a:rPr lang="fr-FR" dirty="0"/>
              <a:t>var x = new Object();</a:t>
            </a:r>
          </a:p>
          <a:p>
            <a:pPr lvl="1"/>
            <a:r>
              <a:rPr lang="fr-FR" dirty="0"/>
              <a:t>lock(x) { </a:t>
            </a:r>
            <a:r>
              <a:rPr lang="fr-FR"/>
              <a:t>// Write in file … }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05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B6672-E96E-BCB4-7CDC-A3155B5B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Asynchronisme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E540A-61B1-AEA7-3CFC-B3B939C7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besoin de code utilisant les E/S de manière intensive optez pour la programmation asynchrone</a:t>
            </a:r>
          </a:p>
          <a:p>
            <a:pPr lvl="1"/>
            <a:r>
              <a:rPr lang="fr-FR" dirty="0"/>
              <a:t>par exemple, pour récupérer des données d’un réseau, accéder à une base de données, ou lire et écrire dans un fichier</a:t>
            </a:r>
          </a:p>
          <a:p>
            <a:r>
              <a:rPr lang="fr-FR" dirty="0"/>
              <a:t>Pour permettre à une méthode longue de retourner un résultat immédiatement, elle peut exécuter son code en créant une tâche (</a:t>
            </a:r>
            <a:r>
              <a:rPr lang="fr-FR" dirty="0" err="1"/>
              <a:t>Task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Le mot clé </a:t>
            </a:r>
            <a:r>
              <a:rPr lang="fr-FR" dirty="0" err="1"/>
              <a:t>await</a:t>
            </a:r>
            <a:r>
              <a:rPr lang="fr-FR" dirty="0"/>
              <a:t> permet d’attendre la fin d’une telle tâche. </a:t>
            </a:r>
            <a:r>
              <a:rPr lang="fr-FR" dirty="0" err="1"/>
              <a:t>Async</a:t>
            </a:r>
            <a:r>
              <a:rPr lang="fr-FR" dirty="0"/>
              <a:t> permet de marquer une méthode qui fera usage de </a:t>
            </a:r>
            <a:r>
              <a:rPr lang="fr-FR" dirty="0" err="1"/>
              <a:t>await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87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2F515-A79C-52EF-C286-B4A0D142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E6B13C-0C7E-6279-95C7-1CEE6EF89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programmation asynchrone est basée sur les objets </a:t>
            </a:r>
            <a:r>
              <a:rPr lang="fr-FR" dirty="0" err="1"/>
              <a:t>Task</a:t>
            </a:r>
            <a:r>
              <a:rPr lang="fr-FR" dirty="0"/>
              <a:t> et </a:t>
            </a:r>
            <a:r>
              <a:rPr lang="fr-FR" dirty="0" err="1"/>
              <a:t>Task</a:t>
            </a:r>
            <a:r>
              <a:rPr lang="fr-FR" dirty="0"/>
              <a:t>&lt;T&gt;</a:t>
            </a:r>
          </a:p>
          <a:p>
            <a:r>
              <a:rPr lang="fr-FR" dirty="0"/>
              <a:t>Ils modélisent les opérations asynchrones</a:t>
            </a:r>
          </a:p>
          <a:p>
            <a:pPr lvl="1"/>
            <a:r>
              <a:rPr lang="fr-FR" dirty="0"/>
              <a:t>Ces objets sont exposés à l’aide des mots clés </a:t>
            </a:r>
            <a:r>
              <a:rPr lang="fr-FR" dirty="0" err="1"/>
              <a:t>async</a:t>
            </a:r>
            <a:r>
              <a:rPr lang="fr-FR" dirty="0"/>
              <a:t> et </a:t>
            </a:r>
            <a:r>
              <a:rPr lang="fr-FR" dirty="0" err="1"/>
              <a:t>await</a:t>
            </a:r>
            <a:endParaRPr lang="fr-FR" dirty="0"/>
          </a:p>
          <a:p>
            <a:r>
              <a:rPr lang="fr-FR" dirty="0"/>
              <a:t>Le modèle est assez simple :</a:t>
            </a:r>
          </a:p>
          <a:p>
            <a:pPr lvl="1"/>
            <a:r>
              <a:rPr lang="fr-FR" dirty="0"/>
              <a:t>Spécifier une opération qui retourne un objet </a:t>
            </a:r>
            <a:r>
              <a:rPr lang="fr-FR" dirty="0" err="1"/>
              <a:t>Task</a:t>
            </a:r>
            <a:r>
              <a:rPr lang="fr-FR" dirty="0"/>
              <a:t>&lt;T&gt; dans une méthode </a:t>
            </a:r>
            <a:r>
              <a:rPr lang="fr-FR" dirty="0" err="1"/>
              <a:t>async</a:t>
            </a:r>
            <a:endParaRPr lang="fr-FR" dirty="0"/>
          </a:p>
          <a:p>
            <a:pPr lvl="1"/>
            <a:r>
              <a:rPr lang="fr-FR" dirty="0"/>
              <a:t>Pour du code utilisant le processeur de manière intensive, vous spécifiez une opération qui est démarrée sur un thread d’arrière-plan avec la méthode </a:t>
            </a:r>
            <a:r>
              <a:rPr lang="fr-FR" dirty="0" err="1"/>
              <a:t>Task.Run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63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9C6E3-EEFE-1022-C485-DE49F6B8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41D199-C1C0-6C58-78D9-1FE5AC47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permettre à une méthode longue de retourner un résultat immédiatement en créant une </a:t>
            </a:r>
            <a:r>
              <a:rPr lang="fr-FR" dirty="0" err="1"/>
              <a:t>Task</a:t>
            </a:r>
            <a:endParaRPr lang="fr-FR" dirty="0"/>
          </a:p>
          <a:p>
            <a:r>
              <a:rPr lang="fr-FR" dirty="0"/>
              <a:t>Une méthode </a:t>
            </a:r>
            <a:r>
              <a:rPr lang="fr-FR" dirty="0" err="1"/>
              <a:t>async</a:t>
            </a:r>
            <a:r>
              <a:rPr lang="fr-FR" dirty="0"/>
              <a:t> doit retourner une </a:t>
            </a:r>
            <a:r>
              <a:rPr lang="fr-FR" dirty="0" err="1"/>
              <a:t>Task</a:t>
            </a:r>
            <a:r>
              <a:rPr lang="fr-FR" dirty="0"/>
              <a:t> ou </a:t>
            </a:r>
            <a:r>
              <a:rPr lang="fr-FR" dirty="0" err="1"/>
              <a:t>void</a:t>
            </a:r>
            <a:endParaRPr lang="fr-FR" dirty="0"/>
          </a:p>
          <a:p>
            <a:r>
              <a:rPr lang="fr-FR" dirty="0"/>
              <a:t>Elle ne peut être appelée que dans une méthode </a:t>
            </a:r>
            <a:r>
              <a:rPr lang="fr-FR" dirty="0" err="1"/>
              <a:t>await</a:t>
            </a:r>
            <a:endParaRPr lang="fr-FR" dirty="0"/>
          </a:p>
          <a:p>
            <a:pPr lvl="1"/>
            <a:r>
              <a:rPr lang="fr-FR" dirty="0"/>
              <a:t>Les </a:t>
            </a:r>
            <a:r>
              <a:rPr lang="fr-FR" dirty="0" err="1"/>
              <a:t>Tasks</a:t>
            </a:r>
            <a:r>
              <a:rPr lang="fr-FR" dirty="0"/>
              <a:t> ne sont pas des Threads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hlinkClick r:id="rId2"/>
              </a:rPr>
              <a:t>https://www.e-naxos.com/Blog/post/De-la-bonne-utilisation-de-AsyncAwait-en-C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991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33351-6869-D7D6-72A1-66AB681C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Await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5A3E9-FB08-B4A1-BD54-A0676550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mot clé </a:t>
            </a:r>
            <a:r>
              <a:rPr lang="fr-FR" dirty="0" err="1"/>
              <a:t>await</a:t>
            </a:r>
            <a:r>
              <a:rPr lang="fr-FR" dirty="0"/>
              <a:t> trouve ici toute son utilité</a:t>
            </a:r>
          </a:p>
          <a:p>
            <a:r>
              <a:rPr lang="fr-FR" dirty="0"/>
              <a:t>Il cède le contrôle à l’appelant de la méthode qui a effectué l’opération </a:t>
            </a:r>
            <a:r>
              <a:rPr lang="fr-FR" dirty="0" err="1"/>
              <a:t>await</a:t>
            </a:r>
            <a:endParaRPr lang="fr-FR" dirty="0"/>
          </a:p>
          <a:p>
            <a:r>
              <a:rPr lang="fr-FR" dirty="0"/>
              <a:t>Une méthode marquée </a:t>
            </a:r>
            <a:r>
              <a:rPr lang="fr-FR" dirty="0" err="1"/>
              <a:t>async</a:t>
            </a:r>
            <a:r>
              <a:rPr lang="fr-FR" dirty="0"/>
              <a:t> sera exécutée de façon synchrone si elle ne contient pas le mot clé </a:t>
            </a:r>
            <a:r>
              <a:rPr lang="fr-FR" dirty="0" err="1"/>
              <a:t>await</a:t>
            </a:r>
            <a:r>
              <a:rPr lang="fr-FR" dirty="0"/>
              <a:t> au moins une fois</a:t>
            </a:r>
          </a:p>
        </p:txBody>
      </p:sp>
    </p:spTree>
    <p:extLst>
      <p:ext uri="{BB962C8B-B14F-4D97-AF65-F5344CB8AC3E}">
        <p14:creationId xmlns:p14="http://schemas.microsoft.com/office/powerpoint/2010/main" val="230120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4DEC9-23F8-3407-6230-3878F708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3707D5-70F7-20B0-F0D4-D5486E1A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Voici</a:t>
            </a:r>
            <a:r>
              <a:rPr lang="en-US" dirty="0"/>
              <a:t> un </a:t>
            </a:r>
            <a:r>
              <a:rPr lang="en-US" dirty="0" err="1"/>
              <a:t>exemple</a:t>
            </a:r>
            <a:r>
              <a:rPr lang="en-US" dirty="0"/>
              <a:t> pour un </a:t>
            </a:r>
            <a:r>
              <a:rPr lang="en-US" dirty="0" err="1"/>
              <a:t>appel</a:t>
            </a:r>
            <a:r>
              <a:rPr lang="en-US" dirty="0"/>
              <a:t> http</a:t>
            </a:r>
          </a:p>
          <a:p>
            <a:pPr marL="400050" lvl="1" indent="0">
              <a:buNone/>
            </a:pPr>
            <a:r>
              <a:rPr lang="en-US" dirty="0"/>
              <a:t>async Task&lt;int&gt; </a:t>
            </a:r>
            <a:r>
              <a:rPr lang="en-US" dirty="0" err="1"/>
              <a:t>getFromUrl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 {</a:t>
            </a:r>
          </a:p>
          <a:p>
            <a:pPr marL="857250" lvl="2" indent="0">
              <a:buNone/>
            </a:pPr>
            <a:r>
              <a:rPr lang="en-US" sz="2400" dirty="0"/>
              <a:t>var </a:t>
            </a:r>
            <a:r>
              <a:rPr lang="en-US" sz="2400" dirty="0" err="1"/>
              <a:t>stringData</a:t>
            </a:r>
            <a:r>
              <a:rPr lang="en-US" sz="2400" dirty="0"/>
              <a:t> = await </a:t>
            </a:r>
            <a:r>
              <a:rPr lang="en-US" sz="2400" dirty="0" err="1"/>
              <a:t>httpClient.GetStringAsync</a:t>
            </a:r>
            <a:r>
              <a:rPr lang="en-US" sz="2400" dirty="0"/>
              <a:t>(</a:t>
            </a:r>
            <a:r>
              <a:rPr lang="en-US" sz="2400" dirty="0" err="1"/>
              <a:t>url</a:t>
            </a:r>
            <a:r>
              <a:rPr lang="en-US" sz="2400" dirty="0"/>
              <a:t>);</a:t>
            </a:r>
          </a:p>
          <a:p>
            <a:pPr marL="400050" lvl="1" indent="0">
              <a:buNone/>
            </a:pPr>
            <a:r>
              <a:rPr lang="en-US" dirty="0"/>
              <a:t>      int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DoSomethingWithData</a:t>
            </a:r>
            <a:r>
              <a:rPr lang="en-US" dirty="0"/>
              <a:t>(</a:t>
            </a:r>
            <a:r>
              <a:rPr lang="en-US" dirty="0" err="1"/>
              <a:t>stringData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/>
              <a:t>	return i;</a:t>
            </a:r>
          </a:p>
          <a:p>
            <a:pPr marL="400050" lvl="1" indent="0">
              <a:buNone/>
            </a:pPr>
            <a:r>
              <a:rPr lang="en-US" dirty="0"/>
              <a:t>};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615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F9054-7787-235C-2CA5-5170CC14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</a:t>
            </a:r>
            <a:r>
              <a:rPr lang="fr-FR" dirty="0" err="1"/>
              <a:t>Await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8E363-0E10-2714-AC92-3FC342F0B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appeler une méthode </a:t>
            </a:r>
            <a:r>
              <a:rPr lang="fr-FR" dirty="0" err="1"/>
              <a:t>async</a:t>
            </a:r>
            <a:r>
              <a:rPr lang="fr-FR" dirty="0"/>
              <a:t> il faut la préfixer par </a:t>
            </a:r>
            <a:r>
              <a:rPr lang="fr-FR" dirty="0" err="1"/>
              <a:t>await</a:t>
            </a:r>
            <a:endParaRPr lang="fr-FR" dirty="0"/>
          </a:p>
          <a:p>
            <a:r>
              <a:rPr lang="fr-FR" dirty="0"/>
              <a:t>var </a:t>
            </a:r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await</a:t>
            </a:r>
            <a:r>
              <a:rPr lang="fr-FR" dirty="0"/>
              <a:t> </a:t>
            </a:r>
            <a:r>
              <a:rPr lang="fr-FR" dirty="0" err="1"/>
              <a:t>getFromUrl</a:t>
            </a:r>
            <a:r>
              <a:rPr lang="fr-FR" dirty="0"/>
              <a:t>(url);</a:t>
            </a:r>
          </a:p>
          <a:p>
            <a:r>
              <a:rPr lang="fr-FR" dirty="0"/>
              <a:t>La </a:t>
            </a:r>
            <a:r>
              <a:rPr lang="fr-FR" dirty="0" err="1"/>
              <a:t>Task</a:t>
            </a:r>
            <a:r>
              <a:rPr lang="fr-FR" dirty="0"/>
              <a:t> sera retournée dès que </a:t>
            </a:r>
            <a:r>
              <a:rPr lang="fr-FR" dirty="0" err="1"/>
              <a:t>await</a:t>
            </a:r>
            <a:r>
              <a:rPr lang="fr-FR" dirty="0"/>
              <a:t> sera rencontré</a:t>
            </a:r>
          </a:p>
          <a:p>
            <a:pPr lvl="1"/>
            <a:r>
              <a:rPr lang="fr-FR" dirty="0" err="1"/>
              <a:t>Await</a:t>
            </a:r>
            <a:r>
              <a:rPr lang="fr-FR" dirty="0"/>
              <a:t> n’est finalement traduit que par un callback qui reviendra continuer le travail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90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616A0-27C1-85FA-55CB-85321D30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</a:t>
            </a:r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CBEABB-8FCE-4629-AEEC-94FAA78E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résultat du </a:t>
            </a:r>
            <a:r>
              <a:rPr lang="fr-FR" dirty="0" err="1"/>
              <a:t>Async</a:t>
            </a:r>
            <a:r>
              <a:rPr lang="fr-FR" dirty="0"/>
              <a:t> peut être stocké dans une </a:t>
            </a:r>
            <a:r>
              <a:rPr lang="fr-FR" dirty="0" err="1"/>
              <a:t>Task</a:t>
            </a:r>
            <a:endParaRPr lang="fr-FR" dirty="0"/>
          </a:p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int</a:t>
            </a:r>
            <a:r>
              <a:rPr lang="fr-FR" dirty="0"/>
              <a:t>&gt; </a:t>
            </a:r>
            <a:r>
              <a:rPr lang="fr-FR" dirty="0" err="1"/>
              <a:t>task</a:t>
            </a:r>
            <a:r>
              <a:rPr lang="fr-FR" dirty="0"/>
              <a:t> = </a:t>
            </a:r>
            <a:r>
              <a:rPr lang="fr-FR" dirty="0" err="1"/>
              <a:t>await</a:t>
            </a:r>
            <a:r>
              <a:rPr lang="fr-FR" dirty="0"/>
              <a:t> </a:t>
            </a:r>
            <a:r>
              <a:rPr lang="fr-FR" dirty="0" err="1"/>
              <a:t>getFromUrl</a:t>
            </a:r>
            <a:r>
              <a:rPr lang="fr-FR" dirty="0"/>
              <a:t>(url);</a:t>
            </a:r>
          </a:p>
          <a:p>
            <a:r>
              <a:rPr lang="fr-FR" dirty="0"/>
              <a:t>var i = </a:t>
            </a:r>
            <a:r>
              <a:rPr lang="fr-FR" dirty="0" err="1"/>
              <a:t>await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576589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4319</TotalTime>
  <Words>1622</Words>
  <Application>Microsoft Office PowerPoint</Application>
  <PresentationFormat>Affichage à l'écran (4:3)</PresentationFormat>
  <Paragraphs>187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Cascadia Mono</vt:lpstr>
      <vt:lpstr>Monotype Sorts</vt:lpstr>
      <vt:lpstr>Times New Roman</vt:lpstr>
      <vt:lpstr>cvc</vt:lpstr>
      <vt:lpstr>Présentation PowerPoint</vt:lpstr>
      <vt:lpstr>Asynchronisme</vt:lpstr>
      <vt:lpstr>Asynchronisme</vt:lpstr>
      <vt:lpstr>Task</vt:lpstr>
      <vt:lpstr>Async</vt:lpstr>
      <vt:lpstr>Await</vt:lpstr>
      <vt:lpstr>Exemple Async</vt:lpstr>
      <vt:lpstr>Exemple Await</vt:lpstr>
      <vt:lpstr>Exemple Task</vt:lpstr>
      <vt:lpstr>Threads et Async</vt:lpstr>
      <vt:lpstr>Task.delay()</vt:lpstr>
      <vt:lpstr>Exemple de tâches longues</vt:lpstr>
      <vt:lpstr>Await et Callback</vt:lpstr>
      <vt:lpstr>Exemple Async</vt:lpstr>
      <vt:lpstr>Appels Async</vt:lpstr>
      <vt:lpstr>Appels Async</vt:lpstr>
      <vt:lpstr>Appels Async</vt:lpstr>
      <vt:lpstr>Appel sans await sur Task</vt:lpstr>
      <vt:lpstr>Appel sans await</vt:lpstr>
      <vt:lpstr>Appels sans await sur Task&lt;&gt;</vt:lpstr>
      <vt:lpstr>Appel sans await sur Task&lt;&gt;</vt:lpstr>
      <vt:lpstr>Async lambda</vt:lpstr>
      <vt:lpstr>API Async</vt:lpstr>
      <vt:lpstr>Main</vt:lpstr>
      <vt:lpstr>Multi Threading</vt:lpstr>
      <vt:lpstr>Task.Run Synchrone</vt:lpstr>
      <vt:lpstr>Task.run async</vt:lpstr>
      <vt:lpstr>lock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223</cp:revision>
  <dcterms:created xsi:type="dcterms:W3CDTF">2000-04-10T19:33:12Z</dcterms:created>
  <dcterms:modified xsi:type="dcterms:W3CDTF">2025-05-23T09:57:41Z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