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342" r:id="rId4"/>
    <p:sldId id="262" r:id="rId5"/>
    <p:sldId id="265" r:id="rId6"/>
    <p:sldId id="263" r:id="rId7"/>
    <p:sldId id="264" r:id="rId8"/>
    <p:sldId id="344" r:id="rId9"/>
    <p:sldId id="345" r:id="rId10"/>
    <p:sldId id="346" r:id="rId11"/>
    <p:sldId id="364" r:id="rId12"/>
    <p:sldId id="316" r:id="rId13"/>
    <p:sldId id="367" r:id="rId14"/>
    <p:sldId id="368" r:id="rId15"/>
    <p:sldId id="369" r:id="rId16"/>
    <p:sldId id="372" r:id="rId17"/>
    <p:sldId id="318" r:id="rId18"/>
    <p:sldId id="370" r:id="rId1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8">
          <p15:clr>
            <a:srgbClr val="A4A3A4"/>
          </p15:clr>
        </p15:guide>
        <p15:guide id="2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606" autoAdjust="0"/>
    <p:restoredTop sz="86351" autoAdjust="0"/>
  </p:normalViewPr>
  <p:slideViewPr>
    <p:cSldViewPr snapToGrid="0">
      <p:cViewPr varScale="1">
        <p:scale>
          <a:sx n="91" d="100"/>
          <a:sy n="91" d="100"/>
        </p:scale>
        <p:origin x="1723" y="67"/>
      </p:cViewPr>
      <p:guideLst>
        <p:guide orient="horz" pos="948"/>
        <p:guide pos="262"/>
      </p:guideLst>
    </p:cSldViewPr>
  </p:slideViewPr>
  <p:outlineViewPr>
    <p:cViewPr>
      <p:scale>
        <a:sx n="33" d="100"/>
        <a:sy n="33" d="100"/>
      </p:scale>
      <p:origin x="240" y="5658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6"/>
    </p:cViewPr>
  </p:sorterViewPr>
  <p:notesViewPr>
    <p:cSldViewPr snapToGrid="0">
      <p:cViewPr>
        <p:scale>
          <a:sx n="70" d="100"/>
          <a:sy n="70" d="100"/>
        </p:scale>
        <p:origin x="-2562" y="1056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973-5-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160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236957"/>
          </a:xfrm>
        </p:spPr>
        <p:txBody>
          <a:bodyPr/>
          <a:lstStyle/>
          <a:p>
            <a:r>
              <a:rPr lang="en-US" dirty="0"/>
              <a:t>Jogger text: Set the audience s expectation for a great course!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2 at 1:00pm</a:t>
            </a:r>
          </a:p>
          <a:p>
            <a:r>
              <a:rPr lang="en-US" dirty="0"/>
              <a:t>Instructor notes: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Entity Class Paradigm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Data Layer Architecture with LINQ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Accessing Databases With ADO.NET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8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Manipulating Mapped Entity Objects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only one read happens at the start of the dog loop</a:t>
            </a:r>
          </a:p>
          <a:p>
            <a:r>
              <a:rPr lang="en-US" dirty="0"/>
              <a:t>If .Include used then all people and dogs loaded all at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3"/>
            <a:ext cx="6287935" cy="128164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LINQ to Entity Queries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Data red twice (although auto caching might effectively eliminate the 2</a:t>
            </a:r>
            <a:r>
              <a:rPr lang="en-US" baseline="30000" dirty="0"/>
              <a:t>nd</a:t>
            </a:r>
            <a:r>
              <a:rPr lang="en-US" dirty="0"/>
              <a:t> read)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31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3"/>
            <a:ext cx="6287935" cy="128164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Attaching to a Database In LINQ (continued)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Just once, when the </a:t>
            </a:r>
            <a:r>
              <a:rPr lang="en-US" dirty="0" err="1"/>
              <a:t>ToList</a:t>
            </a:r>
            <a:r>
              <a:rPr lang="en-US" dirty="0"/>
              <a:t> was performed.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27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Adding Records to a Table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Make sure they really get this – no update statement needed per 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1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Deleting Records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3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Updating the Database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when to </a:t>
            </a:r>
            <a:r>
              <a:rPr lang="en-US" dirty="0" err="1"/>
              <a:t>SubmitChanges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Jogger text: Mapping OO Concepts to RDBMS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Put this in favorites and return to it as appropriate.</a:t>
            </a:r>
          </a:p>
          <a:p>
            <a:r>
              <a:rPr lang="en-US" dirty="0"/>
              <a:t>Loose encapsulation as soon as we move outside of the OO world</a:t>
            </a:r>
          </a:p>
          <a:p>
            <a:r>
              <a:rPr lang="en-US" dirty="0"/>
              <a:t>We may start to add triggers to the database design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613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Mapping a Table to a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8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95250"/>
            <a:ext cx="5253037" cy="3940175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8069"/>
            <a:ext cx="6357938" cy="1236957"/>
          </a:xfrm>
        </p:spPr>
        <p:txBody>
          <a:bodyPr/>
          <a:lstStyle/>
          <a:p>
            <a:r>
              <a:rPr lang="en-US" dirty="0"/>
              <a:t>Jogger text: Mapping Relationships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69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1717088"/>
          </a:xfrm>
        </p:spPr>
        <p:txBody>
          <a:bodyPr/>
          <a:lstStyle/>
          <a:p>
            <a:r>
              <a:rPr lang="en-US" dirty="0"/>
              <a:t>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 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</a:t>
            </a:r>
          </a:p>
          <a:p>
            <a:r>
              <a:rPr lang="en-US" dirty="0"/>
              <a:t>:</a:t>
            </a:r>
            <a:r>
              <a:rPr lang="en-GB" dirty="0"/>
              <a:t>Make sure they get that zero to many (*) is a table with foreign key references to it</a:t>
            </a:r>
          </a:p>
        </p:txBody>
      </p:sp>
    </p:spTree>
    <p:extLst>
      <p:ext uri="{BB962C8B-B14F-4D97-AF65-F5344CB8AC3E}">
        <p14:creationId xmlns:p14="http://schemas.microsoft.com/office/powerpoint/2010/main" val="181138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0..1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*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Competition or Companion?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6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Many Similarities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60" r:id="rId12"/>
    <p:sldLayoutId id="2147483661" r:id="rId13"/>
    <p:sldLayoutId id="2147483662" r:id="rId14"/>
    <p:sldLayoutId id="2147483682" r:id="rId15"/>
    <p:sldLayoutId id="2147483683" r:id="rId16"/>
    <p:sldLayoutId id="2147483684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err="1"/>
              <a:t>Entity</a:t>
            </a:r>
            <a:r>
              <a:rPr lang="fr-FR" noProof="0"/>
              <a:t> Framework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Philosophie de LINQ </a:t>
            </a:r>
            <a:br>
              <a:rPr lang="fr-FR" dirty="0"/>
            </a:br>
            <a:r>
              <a:rPr lang="fr-FR" dirty="0"/>
              <a:t>(suite)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360168"/>
          </a:xfrm>
        </p:spPr>
        <p:txBody>
          <a:bodyPr/>
          <a:lstStyle/>
          <a:p>
            <a:r>
              <a:rPr lang="fr-FR" sz="1800" dirty="0"/>
              <a:t>Les fournisseurs supportent l’intégration avec les programmes orientés objet </a:t>
            </a:r>
            <a:r>
              <a:rPr lang="fr-FR" dirty="0"/>
              <a:t>en faisant apparaître la base de données comme une « énorme collection d’objets d’entité »</a:t>
            </a:r>
            <a:endParaRPr lang="fr-FR" sz="1800" dirty="0"/>
          </a:p>
          <a:p>
            <a:r>
              <a:rPr lang="fr-FR" dirty="0"/>
              <a:t>Ils suivent également les modifications sur les objets d’entité lorsqu’ils sont en mémoire</a:t>
            </a:r>
          </a:p>
          <a:p>
            <a:pPr lvl="1"/>
            <a:r>
              <a:rPr lang="fr-FR" dirty="0"/>
              <a:t>Considérés comme faisant logiquement partie de la base de données</a:t>
            </a:r>
          </a:p>
          <a:p>
            <a:r>
              <a:rPr lang="fr-FR" dirty="0"/>
              <a:t>Toute modification de données peut être effectuée selon le mode orienté objet classique</a:t>
            </a:r>
          </a:p>
          <a:p>
            <a:pPr lvl="1"/>
            <a:r>
              <a:rPr lang="fr-FR" dirty="0"/>
              <a:t>Il faut simplement appeler les méthodes dans la classe d’entité</a:t>
            </a:r>
          </a:p>
          <a:p>
            <a:pPr lvl="1"/>
            <a:r>
              <a:rPr lang="fr-FR" dirty="0"/>
              <a:t>Automatiquement enregistrées lorsqu’elles sont demandées</a:t>
            </a:r>
          </a:p>
          <a:p>
            <a:pPr lvl="2"/>
            <a:r>
              <a:rPr lang="fr-FR" dirty="0"/>
              <a:t>Pas d’instruction d’insertion, de mise à jour, ou de suppression à écrire</a:t>
            </a:r>
          </a:p>
          <a:p>
            <a:pPr lvl="0"/>
            <a:r>
              <a:rPr lang="fr-FR" dirty="0"/>
              <a:t>Nous étudierons notamment LINQ/EF</a:t>
            </a:r>
          </a:p>
          <a:p>
            <a:pPr lvl="1"/>
            <a:r>
              <a:rPr lang="fr-FR" dirty="0"/>
              <a:t>Frost avec L2S se trouve dans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Course\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Samples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\Frost_L2S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Exemple de mise à jour de données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169629"/>
            <a:ext cx="8599488" cy="1554272"/>
          </a:xfrm>
        </p:spPr>
        <p:txBody>
          <a:bodyPr/>
          <a:lstStyle/>
          <a:p>
            <a:r>
              <a:rPr lang="fr-FR">
                <a:cs typeface="Courier New" pitchFamily="49" charset="0"/>
              </a:rPr>
              <a:t>Cette architecture rend la mise à jour des données presque banale</a:t>
            </a:r>
          </a:p>
          <a:p>
            <a:pPr lvl="1"/>
            <a:r>
              <a:rPr lang="fr-FR">
                <a:cs typeface="Courier New" pitchFamily="49" charset="0"/>
              </a:rPr>
              <a:t>Utilise normalement un objet</a:t>
            </a:r>
          </a:p>
          <a:p>
            <a:pPr lvl="2"/>
            <a:r>
              <a:rPr lang="fr-FR">
                <a:cs typeface="Courier New" pitchFamily="49" charset="0"/>
              </a:rPr>
              <a:t>Si son état change, LINQ/EF le suit</a:t>
            </a:r>
          </a:p>
          <a:p>
            <a:pPr lvl="1"/>
            <a:r>
              <a:rPr lang="fr-FR">
                <a:cs typeface="Courier New" pitchFamily="49" charset="0"/>
              </a:rPr>
              <a:t>Les résultats sont automatiquement réécrits lorsque les changements sont enregistrées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362606" y="2731322"/>
            <a:ext cx="8592207" cy="32938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db.Dogs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   // Recherche les chiens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dog.Name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"Dino "	// s’appelant Dino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result.FirstOrDefault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// Ne devrait y en avoir qu’un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                   // Avez-vous trouvé Dino ?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dino.HaveBirthday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// Oui– c’est son anniversaire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   // Enregistre les modifications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gray">
          <a:xfrm>
            <a:off x="3539739" y="5798450"/>
            <a:ext cx="2451157" cy="564565"/>
          </a:xfrm>
          <a:prstGeom prst="wedgeRectCallout">
            <a:avLst>
              <a:gd name="adj1" fmla="val -63435"/>
              <a:gd name="adj2" fmla="val -111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/>
              <a:t>Le statut en mémoire de Dino est modifié ici.</a:t>
            </a:r>
            <a:endParaRPr lang="fr-FR" b="1" i="1">
              <a:latin typeface="Century Schoolbook" pitchFamily="18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blackWhite">
          <a:xfrm>
            <a:off x="5210006" y="3447739"/>
            <a:ext cx="1251712" cy="749508"/>
          </a:xfrm>
          <a:prstGeom prst="wedgeRectCallout">
            <a:avLst>
              <a:gd name="adj1" fmla="val -138462"/>
              <a:gd name="adj2" fmla="val 5471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Obtenir Dino ou une valeur </a:t>
            </a:r>
            <a:r>
              <a:rPr lang="fr-FR" b="1" dirty="0" err="1"/>
              <a:t>null</a:t>
            </a:r>
            <a:r>
              <a:rPr lang="fr-FR" b="1" dirty="0"/>
              <a:t>.</a:t>
            </a:r>
            <a:endParaRPr lang="fr-FR" b="1" i="1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objets d’entités mappées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91055"/>
          </a:xfrm>
        </p:spPr>
        <p:txBody>
          <a:bodyPr/>
          <a:lstStyle/>
          <a:p>
            <a:r>
              <a:rPr lang="fr-FR" dirty="0"/>
              <a:t>Les modifications faites à l’état des objets d’entité sont automatiquement suivies par </a:t>
            </a:r>
            <a:r>
              <a:rPr lang="fr-FR" dirty="0" err="1"/>
              <a:t>Entity</a:t>
            </a:r>
            <a:r>
              <a:rPr lang="fr-FR" dirty="0"/>
              <a:t> Framework, quelle que soit la complexité du mappage</a:t>
            </a:r>
          </a:p>
          <a:p>
            <a:pPr lvl="1"/>
            <a:r>
              <a:rPr lang="fr-FR" dirty="0"/>
              <a:t>Validées (commit)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>
                <a:latin typeface="+mj-lt"/>
                <a:cs typeface="Courier New" pitchFamily="49" charset="0"/>
              </a:rPr>
              <a:t> dans le</a:t>
            </a:r>
            <a:r>
              <a:rPr lang="fr-FR" dirty="0"/>
              <a:t> data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On peut annuler un changement en mettant la référence de l’objet racine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fr-FR" i="1" dirty="0">
              <a:latin typeface="Century Schoolbook" pitchFamily="18" charset="0"/>
            </a:endParaRPr>
          </a:p>
          <a:p>
            <a:r>
              <a:rPr lang="fr-FR" i="1" dirty="0">
                <a:latin typeface="Century Schoolbook" pitchFamily="18" charset="0"/>
              </a:rPr>
              <a:t>L’objet racine</a:t>
            </a:r>
            <a:r>
              <a:rPr lang="fr-FR" dirty="0"/>
              <a:t> est l’ancre à laquelle tous les autres objets d’entité sont connectés</a:t>
            </a:r>
          </a:p>
          <a:p>
            <a:pPr lvl="1"/>
            <a:r>
              <a:rPr lang="fr-FR" dirty="0"/>
              <a:t>Les autres objets référencés sont appelés </a:t>
            </a:r>
            <a:r>
              <a:rPr lang="fr-FR" i="1" dirty="0">
                <a:latin typeface="Century Schoolbook" pitchFamily="18" charset="0"/>
              </a:rPr>
              <a:t>graphe objet</a:t>
            </a:r>
          </a:p>
          <a:p>
            <a:r>
              <a:rPr lang="fr-FR" dirty="0">
                <a:cs typeface="Courier New" pitchFamily="49" charset="0"/>
              </a:rPr>
              <a:t>Par exemple, quand un client ouvre une session sur Frost, l’objet d’entité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de la session est la racine</a:t>
            </a:r>
          </a:p>
          <a:p>
            <a:pPr lvl="1"/>
            <a:r>
              <a:rPr lang="fr-FR" dirty="0">
                <a:cs typeface="Courier New" pitchFamily="49" charset="0"/>
              </a:rPr>
              <a:t>Tous les objets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CarOrder</a:t>
            </a:r>
            <a:r>
              <a:rPr lang="fr-FR" dirty="0">
                <a:cs typeface="Courier New" pitchFamily="49" charset="0"/>
              </a:rPr>
              <a:t> de ce client sont référencés à partir de lui</a:t>
            </a:r>
          </a:p>
          <a:p>
            <a:r>
              <a:rPr lang="fr-FR" dirty="0">
                <a:cs typeface="Courier New" pitchFamily="49" charset="0"/>
              </a:rPr>
              <a:t>L’objet 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est supprimé lors de la fermeture de la session</a:t>
            </a:r>
          </a:p>
          <a:p>
            <a:pPr lvl="1"/>
            <a:r>
              <a:rPr lang="fr-FR" dirty="0">
                <a:cs typeface="Courier New" pitchFamily="49" charset="0"/>
              </a:rPr>
              <a:t>Annule automatiquement toutes les modifications qui n’ont pas été validées auparavant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d’objets d’entité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4"/>
            <a:ext cx="8864600" cy="51825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Les objets du graphe d’objet sont associés automatiquement à d’autres objets dans le graphe d’objet</a:t>
            </a:r>
            <a:endParaRPr lang="fr-FR" i="1" dirty="0">
              <a:latin typeface="Century Schoolbook" pitchFamily="18" charset="0"/>
            </a:endParaRPr>
          </a:p>
          <a:p>
            <a:r>
              <a:rPr lang="fr-FR" dirty="0"/>
              <a:t>Mais le chargement est </a:t>
            </a:r>
            <a:r>
              <a:rPr lang="fr-FR" i="1" dirty="0">
                <a:latin typeface="Century Schoolbook" pitchFamily="18" charset="0"/>
              </a:rPr>
              <a:t>différé (</a:t>
            </a:r>
            <a:r>
              <a:rPr lang="fr-FR" i="1" dirty="0" err="1">
                <a:latin typeface="Century Schoolbook" pitchFamily="18" charset="0"/>
              </a:rPr>
              <a:t>lazy</a:t>
            </a:r>
            <a:r>
              <a:rPr lang="fr-FR" i="1" dirty="0">
                <a:latin typeface="Century Schoolbook" pitchFamily="18" charset="0"/>
              </a:rPr>
              <a:t>)</a:t>
            </a:r>
            <a:endParaRPr lang="fr-FR" dirty="0"/>
          </a:p>
          <a:p>
            <a:pPr lvl="1"/>
            <a:r>
              <a:rPr lang="fr-FR" dirty="0"/>
              <a:t>Ils ne sont pas lus dans la base de données tant qu’ils ne sont pas référencés</a:t>
            </a:r>
          </a:p>
          <a:p>
            <a:pPr lvl="1"/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spcBef>
                <a:spcPts val="2200"/>
              </a:spcBef>
            </a:pPr>
            <a:r>
              <a:rPr lang="fr-FR" dirty="0"/>
              <a:t>On peut forcer le chargement pour qu’il soit </a:t>
            </a:r>
            <a:r>
              <a:rPr lang="fr-FR" i="1" dirty="0">
                <a:latin typeface="Century Schoolbook" pitchFamily="18" charset="0"/>
              </a:rPr>
              <a:t>hâtif (</a:t>
            </a:r>
            <a:r>
              <a:rPr lang="fr-FR" i="1" dirty="0" err="1">
                <a:latin typeface="Century Schoolbook" pitchFamily="18" charset="0"/>
              </a:rPr>
              <a:t>eager</a:t>
            </a:r>
            <a:r>
              <a:rPr lang="fr-FR" i="1" dirty="0">
                <a:latin typeface="Century Schoolbook" pitchFamily="18" charset="0"/>
              </a:rPr>
              <a:t>) </a:t>
            </a:r>
            <a:r>
              <a:rPr lang="fr-FR" dirty="0"/>
              <a:t>en utilisant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 lvl="1"/>
            <a:r>
              <a:rPr lang="fr-FR" dirty="0"/>
              <a:t>Rarement nécessaire ou conseillé</a:t>
            </a:r>
          </a:p>
          <a:p>
            <a:pPr lvl="2"/>
            <a:r>
              <a:rPr lang="fr-FR" dirty="0"/>
              <a:t>Contraire à la philosophie déclarative de LINQ/EF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691003" y="2745898"/>
            <a:ext cx="5812142" cy="17180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 db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PetStoreEntities();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db.People)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p.Dogs)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Show(d.Name);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382488" y="3538760"/>
            <a:ext cx="3632116" cy="758576"/>
          </a:xfrm>
          <a:prstGeom prst="wedgeRectCallout">
            <a:avLst>
              <a:gd name="adj1" fmla="val -84129"/>
              <a:gd name="adj2" fmla="val -221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1400" dirty="0">
                <a:latin typeface="+mj-lt"/>
              </a:rPr>
              <a:t>La collection associée sera chargée lors de l’itération – optimisée en une seule lecture au début de la boucle</a:t>
            </a:r>
            <a:endParaRPr lang="fr-FR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Question 1 : Flux des données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774571"/>
          </a:xfrm>
        </p:spPr>
        <p:txBody>
          <a:bodyPr/>
          <a:lstStyle/>
          <a:p>
            <a:r>
              <a:rPr lang="fr-FR" sz="1800" dirty="0"/>
              <a:t>Combien de fois les données sont-elles lues dans le code suivant ?</a:t>
            </a:r>
            <a:endParaRPr lang="fr-FR" dirty="0"/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  <a:endParaRPr lang="fr-FR" b="0" dirty="0"/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gray">
          <a:xfrm>
            <a:off x="835220" y="2442745"/>
            <a:ext cx="7304722" cy="28352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PetStoreEntities db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PetStoreEntities(</a:t>
            </a:r>
            <a:r>
              <a:rPr lang="en-US" sz="1800" i="1" dirty="0">
                <a:solidFill>
                  <a:srgbClr val="000080"/>
                </a:solidFill>
                <a:latin typeface="Courier New" pitchFamily="49" charset="0"/>
              </a:rPr>
              <a:t>...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var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result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from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db.Dogs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where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dog.Age &lt;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orderby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dog.Name</a:t>
            </a:r>
            <a:endParaRPr lang="en-US" sz="1800" b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             select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result) Show(dog.Name);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result) Show(dog.Age);</a:t>
            </a:r>
            <a:endParaRPr lang="en-US" sz="1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gray">
          <a:xfrm>
            <a:off x="143916" y="1313817"/>
            <a:ext cx="374650" cy="269875"/>
            <a:chOff x="590" y="209"/>
            <a:chExt cx="236" cy="17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Question 2 : Flux des données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774571"/>
          </a:xfrm>
        </p:spPr>
        <p:txBody>
          <a:bodyPr/>
          <a:lstStyle/>
          <a:p>
            <a:r>
              <a:rPr lang="fr-FR" dirty="0"/>
              <a:t>Combien de fois les données sont lues dans le code suivant ?</a:t>
            </a:r>
            <a:endParaRPr lang="fr-FR" sz="1800" dirty="0"/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  <a:endParaRPr lang="fr-FR" sz="1800" b="0" dirty="0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gray">
          <a:xfrm>
            <a:off x="1004048" y="2347363"/>
            <a:ext cx="7117976" cy="34446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PetStpreEntities db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PetStoreEntities(</a:t>
            </a:r>
            <a:r>
              <a:rPr lang="en-US" sz="1800" i="1" dirty="0">
                <a:solidFill>
                  <a:srgbClr val="000080"/>
                </a:solidFill>
                <a:latin typeface="Courier New" pitchFamily="49" charset="0"/>
              </a:rPr>
              <a:t>...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var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result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from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db.Dogs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where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dog.Age &lt;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orderby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dog.Name</a:t>
            </a:r>
            <a:endParaRPr lang="en-US" sz="1800" b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             select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List&lt;Dog&gt; dogs = result.ToList();</a:t>
            </a:r>
          </a:p>
          <a:p>
            <a:pPr>
              <a:lnSpc>
                <a:spcPct val="110000"/>
              </a:lnSpc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dogs) Show(dog.Name);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dogs) Show(dog.Age);</a:t>
            </a:r>
            <a:endParaRPr lang="en-US" sz="1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gray">
          <a:xfrm>
            <a:off x="143916" y="1313817"/>
            <a:ext cx="374650" cy="269875"/>
            <a:chOff x="590" y="209"/>
            <a:chExt cx="236" cy="17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Suppression d’enregistrements d’un </a:t>
            </a:r>
            <a:r>
              <a:rPr lang="fr-FR"/>
              <a:t>graphe d’objet</a:t>
            </a:r>
            <a:endParaRPr lang="fr-F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170372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fr-FR" sz="1800" dirty="0"/>
              <a:t>La suppression d’enregistrements est aussi très </a:t>
            </a:r>
            <a:r>
              <a:rPr lang="fr-FR" dirty="0"/>
              <a:t>simple</a:t>
            </a:r>
            <a:endParaRPr lang="fr-FR" sz="1800" dirty="0"/>
          </a:p>
          <a:p>
            <a:pPr>
              <a:lnSpc>
                <a:spcPts val="2160"/>
              </a:lnSpc>
            </a:pPr>
            <a:r>
              <a:rPr lang="fr-FR" dirty="0"/>
              <a:t>Il est généralement plus facile de faire les suppressions de façon relationnelle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En supprimant une ligne dans une table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Obtenir une instance de l’entité à supprimer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Supprimer l’enregistrement de la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(object…)</a:t>
            </a:r>
            <a:endParaRPr lang="fr-FR" dirty="0"/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Envoyer les modifications 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)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L’objet correspondant sera supprimé du graphe en mémoire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L’inverse n’est pas vrai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La suppression d’un objet du graphe objet en mémoire ne supprimera pas la ligne correspondante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Ajouter et supprimer des données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241913"/>
          </a:xfrm>
        </p:spPr>
        <p:txBody>
          <a:bodyPr/>
          <a:lstStyle/>
          <a:p>
            <a:pPr>
              <a:buNone/>
            </a:pPr>
            <a:r>
              <a:rPr lang="fr-FR" i="1" dirty="0">
                <a:latin typeface="Century Schoolbook" pitchFamily="18" charset="0"/>
                <a:cs typeface="Courier New" pitchFamily="49" charset="0"/>
              </a:rPr>
              <a:t>Veuillez vous reporter à l’exemple de la page suivante</a:t>
            </a:r>
          </a:p>
          <a:p>
            <a:pPr>
              <a:lnSpc>
                <a:spcPts val="2160"/>
              </a:lnSpc>
            </a:pPr>
            <a:r>
              <a:rPr lang="fr-FR" dirty="0"/>
              <a:t>Pour ajouter directement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>
              <a:lnSpc>
                <a:spcPts val="2160"/>
              </a:lnSpc>
            </a:pPr>
            <a:r>
              <a:rPr lang="fr-FR" dirty="0"/>
              <a:t>Pour ajouter un objet associé, appeler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fr-FR" dirty="0"/>
              <a:t>de la collection de l’objet d’entité parente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Ou simplement attribuer la référence s’il s’agit d’un seul élément</a:t>
            </a:r>
          </a:p>
          <a:p>
            <a:pPr lvl="1">
              <a:lnSpc>
                <a:spcPts val="2160"/>
              </a:lnSpc>
            </a:pPr>
            <a:r>
              <a:rPr lang="fr-FR" dirty="0"/>
              <a:t>Ne pas s’occuper du champ de clé étrangère</a:t>
            </a:r>
          </a:p>
          <a:p>
            <a:pPr>
              <a:lnSpc>
                <a:spcPts val="2160"/>
              </a:lnSpc>
            </a:pPr>
            <a:r>
              <a:rPr lang="fr-FR" dirty="0"/>
              <a:t>Pour supprimer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160"/>
              </a:lnSpc>
            </a:pPr>
            <a:r>
              <a:rPr lang="fr-FR" dirty="0"/>
              <a:t>L’objet supprimé sera retiré de la collection d’entité du parent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 d’ajout et de suppression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432740" y="1317646"/>
            <a:ext cx="8305908" cy="40325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Person { Name = "Fred Flintstone",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Address = "Bedrock"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db.Person.Add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Add new person to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{ Name = "Dino",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FavoriteBone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Mastedon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fred.Dogs.Add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Associate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dino.Owner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	// Not needed. Other way done automatically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Save in the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db.Dogs.Remove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database and from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fred's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collection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Db.People.Remove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the database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Rectangle 3"/>
          <p:cNvSpPr>
            <a:spLocks noChangeArrowheads="1"/>
          </p:cNvSpPr>
          <p:nvPr/>
        </p:nvSpPr>
        <p:spPr bwMode="auto">
          <a:xfrm>
            <a:off x="279400" y="1312863"/>
            <a:ext cx="8603343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Afin de pouvoir utiliser LINQ pour accéder à une base de données, les classes d’entité doivent être mappées à la table relationnelle correspondante</a:t>
            </a:r>
          </a:p>
          <a:p>
            <a:pPr marL="1144588" lvl="2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Dans la plupart des cas, le mappage est simple</a:t>
            </a:r>
          </a:p>
          <a:p>
            <a:pPr marL="1601788" lvl="3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Toutefois il arrive qu’il soit plus complexe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Le mappage du concept OO avec le modèle relationnel comprend :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801650" cy="725487"/>
          </a:xfrm>
        </p:spPr>
        <p:txBody>
          <a:bodyPr/>
          <a:lstStyle/>
          <a:p>
            <a:r>
              <a:rPr lang="fr-FR"/>
              <a:t>Mappage des concepts OO aux fonctionnalités des SGBD</a:t>
            </a:r>
          </a:p>
        </p:txBody>
      </p:sp>
      <p:graphicFrame>
        <p:nvGraphicFramePr>
          <p:cNvPr id="924720" name="Group 48"/>
          <p:cNvGraphicFramePr>
            <a:graphicFrameLocks noGrp="1"/>
          </p:cNvGraphicFramePr>
          <p:nvPr/>
        </p:nvGraphicFramePr>
        <p:xfrm>
          <a:off x="474672" y="3231386"/>
          <a:ext cx="8333282" cy="3017520"/>
        </p:xfrm>
        <a:graphic>
          <a:graphicData uri="http://schemas.openxmlformats.org/drawingml/2006/table">
            <a:tbl>
              <a:tblPr/>
              <a:tblGrid>
                <a:gridCol w="24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Concept 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Implémentation SGBDR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Classe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Ligne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Identificateur d’objet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(généralement un délégué)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Association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étrangère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Méthode (encapsulation)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Doit être implémentée par le programme qui accède à la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Héritage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Tables simples ou multiples pour classes et dérivées, utilisant la même clé. Une colonne Type de la superclasse identifie la</a:t>
                      </a:r>
                      <a:b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sous-classe de l’objet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809" y="6218337"/>
            <a:ext cx="5626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SGBDR = Système de Gestion de Bases de Données Relationnelles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Mappage d’une table à une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589627"/>
            <a:ext cx="8599488" cy="1733808"/>
          </a:xfrm>
        </p:spPr>
        <p:txBody>
          <a:bodyPr/>
          <a:lstStyle/>
          <a:p>
            <a:r>
              <a:rPr lang="fr-FR" dirty="0"/>
              <a:t>Généralement le nom de la table est au pluriel</a:t>
            </a:r>
          </a:p>
          <a:p>
            <a:pPr lvl="1"/>
            <a:r>
              <a:rPr lang="fr-FR" dirty="0"/>
              <a:t>Il est plus pratique que les noms de la classe d’entité soient au singulier</a:t>
            </a:r>
          </a:p>
          <a:p>
            <a:r>
              <a:rPr lang="fr-FR" dirty="0"/>
              <a:t>Les colonnes sont mappées aux champs</a:t>
            </a:r>
          </a:p>
          <a:p>
            <a:pPr lvl="1"/>
            <a:r>
              <a:rPr lang="fr-FR" dirty="0"/>
              <a:t>Il faut parfois changer le nom d’un champ dans la classe d’entité</a:t>
            </a:r>
          </a:p>
          <a:p>
            <a:pPr lvl="2"/>
            <a:r>
              <a:rPr lang="fr-FR" dirty="0"/>
              <a:t>Dans cet exemple, </a:t>
            </a:r>
            <a:r>
              <a:rPr lang="fr-FR" dirty="0" err="1"/>
              <a:t>Bone</a:t>
            </a:r>
            <a:r>
              <a:rPr lang="fr-FR" dirty="0"/>
              <a:t> → </a:t>
            </a:r>
            <a:r>
              <a:rPr lang="fr-FR" dirty="0" err="1"/>
              <a:t>FavoriteBone</a:t>
            </a:r>
            <a:endParaRPr lang="fr-F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6113358" y="1876770"/>
            <a:ext cx="1311847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580082" y="1925983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540395" y="1902170"/>
            <a:ext cx="375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Dog</a:t>
            </a:r>
            <a:endParaRPr lang="en-US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05420" y="220220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6091132" y="3024533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154632" y="2233958"/>
            <a:ext cx="6334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175788" y="2222845"/>
            <a:ext cx="135398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Name</a:t>
            </a:r>
          </a:p>
          <a:p>
            <a:r>
              <a:rPr lang="en-US" sz="1600" dirty="0"/>
              <a:t>Age</a:t>
            </a:r>
          </a:p>
          <a:p>
            <a:r>
              <a:rPr lang="en-US" sz="1600" dirty="0"/>
              <a:t>FavoriteBone</a:t>
            </a:r>
            <a:endParaRPr lang="en-US" dirty="0"/>
          </a:p>
        </p:txBody>
      </p:sp>
      <p:sp>
        <p:nvSpPr>
          <p:cNvPr id="11" name="Freeform 32"/>
          <p:cNvSpPr>
            <a:spLocks/>
          </p:cNvSpPr>
          <p:nvPr/>
        </p:nvSpPr>
        <p:spPr bwMode="gray">
          <a:xfrm>
            <a:off x="4843490" y="239414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978568" y="1718557"/>
          <a:ext cx="3689685" cy="1677670"/>
        </p:xfrm>
        <a:graphic>
          <a:graphicData uri="http://schemas.openxmlformats.org/drawingml/2006/table">
            <a:tbl>
              <a:tblPr/>
              <a:tblGrid>
                <a:gridCol w="11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2454445" y="1307439"/>
            <a:ext cx="6623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Dogs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Line 26"/>
          <p:cNvSpPr>
            <a:spLocks noChangeShapeType="1"/>
          </p:cNvSpPr>
          <p:nvPr/>
        </p:nvSpPr>
        <p:spPr bwMode="gray">
          <a:xfrm flipH="1">
            <a:off x="6831979" y="3417216"/>
            <a:ext cx="95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+mj-lt"/>
                <a:ea typeface="+mj-ea"/>
                <a:cs typeface="+mj-cs"/>
              </a:rPr>
              <a:t>Mappage des relations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relations entre les tables doivent également être mappées</a:t>
            </a:r>
          </a:p>
          <a:p>
            <a:pPr lvl="1"/>
            <a:r>
              <a:rPr lang="fr-FR" dirty="0"/>
              <a:t>La multiplicité doit refléter la même compréhension de la relation</a:t>
            </a:r>
          </a:p>
        </p:txBody>
      </p:sp>
      <p:sp>
        <p:nvSpPr>
          <p:cNvPr id="910340" name="Rectangle 3"/>
          <p:cNvSpPr>
            <a:spLocks noChangeArrowheads="1"/>
          </p:cNvSpPr>
          <p:nvPr/>
        </p:nvSpPr>
        <p:spPr bwMode="gray">
          <a:xfrm>
            <a:off x="6162054" y="4868191"/>
            <a:ext cx="1376362" cy="1262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1" name="Rectangle 4"/>
          <p:cNvSpPr>
            <a:spLocks noChangeArrowheads="1"/>
          </p:cNvSpPr>
          <p:nvPr/>
        </p:nvSpPr>
        <p:spPr bwMode="gray">
          <a:xfrm>
            <a:off x="6524004" y="4920578"/>
            <a:ext cx="7366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2" name="Rectangle 5"/>
          <p:cNvSpPr>
            <a:spLocks noChangeArrowheads="1"/>
          </p:cNvSpPr>
          <p:nvPr/>
        </p:nvSpPr>
        <p:spPr bwMode="gray">
          <a:xfrm>
            <a:off x="6524004" y="4923753"/>
            <a:ext cx="69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Person</a:t>
            </a:r>
            <a:endParaRPr lang="fr-FR"/>
          </a:p>
        </p:txBody>
      </p:sp>
      <p:sp>
        <p:nvSpPr>
          <p:cNvPr id="910343" name="Line 6"/>
          <p:cNvSpPr>
            <a:spLocks noChangeShapeType="1"/>
          </p:cNvSpPr>
          <p:nvPr/>
        </p:nvSpPr>
        <p:spPr bwMode="gray">
          <a:xfrm>
            <a:off x="6154116" y="519521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4" name="Line 7"/>
          <p:cNvSpPr>
            <a:spLocks noChangeShapeType="1"/>
          </p:cNvSpPr>
          <p:nvPr/>
        </p:nvSpPr>
        <p:spPr bwMode="gray">
          <a:xfrm>
            <a:off x="6154116" y="588736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5" name="Rectangle 8"/>
          <p:cNvSpPr>
            <a:spLocks noChangeArrowheads="1"/>
          </p:cNvSpPr>
          <p:nvPr/>
        </p:nvSpPr>
        <p:spPr bwMode="gray">
          <a:xfrm>
            <a:off x="6203329" y="5223791"/>
            <a:ext cx="6318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6" name="Rectangle 9"/>
          <p:cNvSpPr>
            <a:spLocks noChangeArrowheads="1"/>
          </p:cNvSpPr>
          <p:nvPr/>
        </p:nvSpPr>
        <p:spPr bwMode="gray">
          <a:xfrm>
            <a:off x="6266829" y="5228553"/>
            <a:ext cx="7518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Address</a:t>
            </a:r>
            <a:endParaRPr lang="fr-FR"/>
          </a:p>
        </p:txBody>
      </p:sp>
      <p:sp>
        <p:nvSpPr>
          <p:cNvPr id="910347" name="Rectangle 17"/>
          <p:cNvSpPr>
            <a:spLocks noChangeArrowheads="1"/>
          </p:cNvSpPr>
          <p:nvPr/>
        </p:nvSpPr>
        <p:spPr bwMode="gray">
          <a:xfrm>
            <a:off x="6189041" y="2236116"/>
            <a:ext cx="1311275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8" name="Rectangle 18"/>
          <p:cNvSpPr>
            <a:spLocks noChangeArrowheads="1"/>
          </p:cNvSpPr>
          <p:nvPr/>
        </p:nvSpPr>
        <p:spPr bwMode="gray">
          <a:xfrm>
            <a:off x="6655766" y="2285328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9" name="Rectangle 19"/>
          <p:cNvSpPr>
            <a:spLocks noChangeArrowheads="1"/>
          </p:cNvSpPr>
          <p:nvPr/>
        </p:nvSpPr>
        <p:spPr bwMode="gray">
          <a:xfrm>
            <a:off x="6587504" y="2290091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Dog</a:t>
            </a:r>
            <a:endParaRPr lang="fr-FR"/>
          </a:p>
        </p:txBody>
      </p:sp>
      <p:sp>
        <p:nvSpPr>
          <p:cNvPr id="910350" name="Line 20"/>
          <p:cNvSpPr>
            <a:spLocks noChangeShapeType="1"/>
          </p:cNvSpPr>
          <p:nvPr/>
        </p:nvSpPr>
        <p:spPr bwMode="gray">
          <a:xfrm>
            <a:off x="6181104" y="2561553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1" name="Line 21"/>
          <p:cNvSpPr>
            <a:spLocks noChangeShapeType="1"/>
          </p:cNvSpPr>
          <p:nvPr/>
        </p:nvSpPr>
        <p:spPr bwMode="gray">
          <a:xfrm>
            <a:off x="6166816" y="3383878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2" name="Rectangle 22"/>
          <p:cNvSpPr>
            <a:spLocks noChangeArrowheads="1"/>
          </p:cNvSpPr>
          <p:nvPr/>
        </p:nvSpPr>
        <p:spPr bwMode="gray">
          <a:xfrm>
            <a:off x="6230316" y="2593303"/>
            <a:ext cx="6334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3" name="Rectangle 23"/>
          <p:cNvSpPr>
            <a:spLocks noChangeArrowheads="1"/>
          </p:cNvSpPr>
          <p:nvPr/>
        </p:nvSpPr>
        <p:spPr bwMode="gray">
          <a:xfrm>
            <a:off x="6266829" y="2582191"/>
            <a:ext cx="1206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Age</a:t>
            </a:r>
          </a:p>
          <a:p>
            <a:pPr algn="l"/>
            <a:r>
              <a:rPr lang="fr-FR" sz="1600"/>
              <a:t>FavoriteBone</a:t>
            </a:r>
            <a:endParaRPr lang="fr-FR"/>
          </a:p>
        </p:txBody>
      </p:sp>
      <p:sp>
        <p:nvSpPr>
          <p:cNvPr id="910354" name="Rectangle 29"/>
          <p:cNvSpPr>
            <a:spLocks noChangeArrowheads="1"/>
          </p:cNvSpPr>
          <p:nvPr/>
        </p:nvSpPr>
        <p:spPr bwMode="gray">
          <a:xfrm>
            <a:off x="6947866" y="3498178"/>
            <a:ext cx="400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5" name="Rectangle 30"/>
          <p:cNvSpPr>
            <a:spLocks noChangeArrowheads="1"/>
          </p:cNvSpPr>
          <p:nvPr/>
        </p:nvSpPr>
        <p:spPr bwMode="gray">
          <a:xfrm>
            <a:off x="6947866" y="3631528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*</a:t>
            </a:r>
            <a:endParaRPr lang="fr-FR"/>
          </a:p>
        </p:txBody>
      </p:sp>
      <p:sp>
        <p:nvSpPr>
          <p:cNvPr id="910356" name="Freeform 32"/>
          <p:cNvSpPr>
            <a:spLocks/>
          </p:cNvSpPr>
          <p:nvPr/>
        </p:nvSpPr>
        <p:spPr bwMode="gray">
          <a:xfrm>
            <a:off x="5004941" y="2695823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1" name="Rectangle 30"/>
          <p:cNvSpPr>
            <a:spLocks noChangeArrowheads="1"/>
          </p:cNvSpPr>
          <p:nvPr/>
        </p:nvSpPr>
        <p:spPr bwMode="gray">
          <a:xfrm>
            <a:off x="6900241" y="458402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0..1</a:t>
            </a:r>
            <a:endParaRPr lang="fr-FR"/>
          </a:p>
        </p:txBody>
      </p:sp>
      <p:sp>
        <p:nvSpPr>
          <p:cNvPr id="910424" name="Text Box 88"/>
          <p:cNvSpPr txBox="1">
            <a:spLocks noChangeArrowheads="1"/>
          </p:cNvSpPr>
          <p:nvPr/>
        </p:nvSpPr>
        <p:spPr bwMode="gray">
          <a:xfrm>
            <a:off x="4754819" y="3715499"/>
            <a:ext cx="196682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Clé étrangère. Les nulls sont autorisés (un chien peut ne pas avoir de maître)</a:t>
            </a:r>
          </a:p>
        </p:txBody>
      </p:sp>
      <p:sp>
        <p:nvSpPr>
          <p:cNvPr id="910426" name="Text Box 90"/>
          <p:cNvSpPr txBox="1">
            <a:spLocks noChangeArrowheads="1"/>
          </p:cNvSpPr>
          <p:nvPr/>
        </p:nvSpPr>
        <p:spPr bwMode="gray">
          <a:xfrm>
            <a:off x="7531732" y="3415628"/>
            <a:ext cx="158018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Multiplicité de Zéro à plusieurs (collection)</a:t>
            </a:r>
          </a:p>
        </p:txBody>
      </p:sp>
      <p:sp>
        <p:nvSpPr>
          <p:cNvPr id="910427" name="Freeform 32"/>
          <p:cNvSpPr>
            <a:spLocks/>
          </p:cNvSpPr>
          <p:nvPr/>
        </p:nvSpPr>
        <p:spPr bwMode="gray">
          <a:xfrm>
            <a:off x="4932919" y="524468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8" name="Line 123"/>
          <p:cNvSpPr>
            <a:spLocks noChangeShapeType="1"/>
          </p:cNvSpPr>
          <p:nvPr/>
        </p:nvSpPr>
        <p:spPr bwMode="gray">
          <a:xfrm flipH="1" flipV="1">
            <a:off x="7130429" y="3736303"/>
            <a:ext cx="420687" cy="396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10429" name="Text Box 93"/>
          <p:cNvSpPr txBox="1">
            <a:spLocks noChangeArrowheads="1"/>
          </p:cNvSpPr>
          <p:nvPr/>
        </p:nvSpPr>
        <p:spPr bwMode="gray">
          <a:xfrm>
            <a:off x="7554290" y="4241128"/>
            <a:ext cx="1589709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i="1">
                <a:latin typeface="Lucida Sans" pitchFamily="34" charset="0"/>
              </a:rPr>
              <a:t>Zéro ou multiplicité de un (optionnel)</a:t>
            </a:r>
          </a:p>
        </p:txBody>
      </p:sp>
      <p:sp>
        <p:nvSpPr>
          <p:cNvPr id="910430" name="Line 123"/>
          <p:cNvSpPr>
            <a:spLocks noChangeShapeType="1"/>
          </p:cNvSpPr>
          <p:nvPr/>
        </p:nvSpPr>
        <p:spPr bwMode="gray">
          <a:xfrm flipH="1">
            <a:off x="7306641" y="4668166"/>
            <a:ext cx="261938" cy="39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36" name="Group 87"/>
          <p:cNvGraphicFramePr>
            <a:graphicFrameLocks noGrp="1"/>
          </p:cNvGraphicFramePr>
          <p:nvPr/>
        </p:nvGraphicFramePr>
        <p:xfrm>
          <a:off x="852421" y="2183895"/>
          <a:ext cx="3686175" cy="16764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 Box 60"/>
          <p:cNvSpPr txBox="1">
            <a:spLocks noChangeArrowheads="1"/>
          </p:cNvSpPr>
          <p:nvPr/>
        </p:nvSpPr>
        <p:spPr bwMode="gray">
          <a:xfrm>
            <a:off x="207896" y="2134683"/>
            <a:ext cx="657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Dogs</a:t>
            </a:r>
          </a:p>
        </p:txBody>
      </p:sp>
      <p:graphicFrame>
        <p:nvGraphicFramePr>
          <p:cNvPr id="38" name="Group 86"/>
          <p:cNvGraphicFramePr>
            <a:graphicFrameLocks noGrp="1"/>
          </p:cNvGraphicFramePr>
          <p:nvPr/>
        </p:nvGraphicFramePr>
        <p:xfrm>
          <a:off x="996800" y="4518106"/>
          <a:ext cx="3727450" cy="16764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Debs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Bern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Gnarls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Kathleen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Stockholm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 Box 101"/>
          <p:cNvSpPr txBox="1">
            <a:spLocks noChangeArrowheads="1"/>
          </p:cNvSpPr>
          <p:nvPr/>
        </p:nvSpPr>
        <p:spPr bwMode="gray">
          <a:xfrm>
            <a:off x="135708" y="4617366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People</a:t>
            </a:r>
          </a:p>
        </p:txBody>
      </p:sp>
      <p:sp>
        <p:nvSpPr>
          <p:cNvPr id="910391" name="Line 62"/>
          <p:cNvSpPr>
            <a:spLocks noChangeShapeType="1"/>
          </p:cNvSpPr>
          <p:nvPr/>
        </p:nvSpPr>
        <p:spPr bwMode="gray">
          <a:xfrm flipH="1" flipV="1">
            <a:off x="4458610" y="3752595"/>
            <a:ext cx="272531" cy="27174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Mappage des objets aux lignes</a:t>
            </a:r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123671"/>
            <a:ext cx="8599488" cy="1392689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Lorsque celles-ci deviennent des classes d’entité, il faut non seulement mapper les colonnes aux champs mais aussi les clés étrangères à des références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La conception tabulaire implique-t-elle la multiplicité OO ? </a:t>
            </a:r>
          </a:p>
        </p:txBody>
      </p:sp>
      <p:sp>
        <p:nvSpPr>
          <p:cNvPr id="763907" name="Freeform 3"/>
          <p:cNvSpPr>
            <a:spLocks/>
          </p:cNvSpPr>
          <p:nvPr/>
        </p:nvSpPr>
        <p:spPr bwMode="gray">
          <a:xfrm>
            <a:off x="5151438" y="4076700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gray">
          <a:xfrm>
            <a:off x="6724650" y="3473450"/>
            <a:ext cx="143351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gray">
          <a:xfrm>
            <a:off x="6896100" y="35448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gray">
          <a:xfrm>
            <a:off x="6896100" y="3544888"/>
            <a:ext cx="1054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Fido : Dog</a:t>
            </a:r>
            <a:endParaRPr lang="en-US" u="sng" dirty="0"/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gray">
          <a:xfrm>
            <a:off x="6080125" y="2827338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5" name="Rectangle 11"/>
          <p:cNvSpPr>
            <a:spLocks noChangeArrowheads="1"/>
          </p:cNvSpPr>
          <p:nvPr/>
        </p:nvSpPr>
        <p:spPr bwMode="gray">
          <a:xfrm>
            <a:off x="6249988" y="2898775"/>
            <a:ext cx="1382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6" name="Rectangle 12"/>
          <p:cNvSpPr>
            <a:spLocks noChangeArrowheads="1"/>
          </p:cNvSpPr>
          <p:nvPr/>
        </p:nvSpPr>
        <p:spPr bwMode="gray">
          <a:xfrm>
            <a:off x="6249988" y="2898775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Rover : Dog</a:t>
            </a:r>
            <a:endParaRPr lang="en-US" u="sng" dirty="0"/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482600" y="2705100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gray">
          <a:xfrm>
            <a:off x="454025" y="2403475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Dogs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495300" y="4533900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gray">
          <a:xfrm>
            <a:off x="492125" y="4227513"/>
            <a:ext cx="73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People</a:t>
            </a:r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gray">
          <a:xfrm flipV="1">
            <a:off x="6507163" y="3303588"/>
            <a:ext cx="4762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93" name="Line 89"/>
          <p:cNvSpPr>
            <a:spLocks noChangeShapeType="1"/>
          </p:cNvSpPr>
          <p:nvPr/>
        </p:nvSpPr>
        <p:spPr bwMode="gray">
          <a:xfrm flipV="1">
            <a:off x="7440613" y="3927475"/>
            <a:ext cx="1587" cy="172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gray">
          <a:xfrm>
            <a:off x="6173788" y="5629275"/>
            <a:ext cx="183356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gray">
          <a:xfrm>
            <a:off x="6369050" y="5699125"/>
            <a:ext cx="16017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gray">
          <a:xfrm>
            <a:off x="6369050" y="5699125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John : Person</a:t>
            </a:r>
            <a:endParaRPr lang="en-US" u="sng" dirty="0"/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gray">
          <a:xfrm>
            <a:off x="3005138" y="33321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gray">
          <a:xfrm>
            <a:off x="3113088" y="4829175"/>
            <a:ext cx="1535112" cy="32702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0" name="Freeform 96"/>
          <p:cNvSpPr>
            <a:spLocks/>
          </p:cNvSpPr>
          <p:nvPr/>
        </p:nvSpPr>
        <p:spPr bwMode="gray">
          <a:xfrm>
            <a:off x="4183063" y="3321050"/>
            <a:ext cx="828675" cy="1074738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81" y="70"/>
              </a:cxn>
              <a:cxn ang="0">
                <a:pos x="67" y="68"/>
              </a:cxn>
              <a:cxn ang="0">
                <a:pos x="144" y="87"/>
              </a:cxn>
              <a:cxn ang="0">
                <a:pos x="219" y="121"/>
              </a:cxn>
              <a:cxn ang="0">
                <a:pos x="269" y="114"/>
              </a:cxn>
              <a:cxn ang="0">
                <a:pos x="280" y="160"/>
              </a:cxn>
              <a:cxn ang="0">
                <a:pos x="349" y="217"/>
              </a:cxn>
              <a:cxn ang="0">
                <a:pos x="413" y="285"/>
              </a:cxn>
              <a:cxn ang="0">
                <a:pos x="474" y="363"/>
              </a:cxn>
              <a:cxn ang="0">
                <a:pos x="466" y="354"/>
              </a:cxn>
              <a:cxn ang="0">
                <a:pos x="522" y="440"/>
              </a:cxn>
              <a:cxn ang="0">
                <a:pos x="572" y="536"/>
              </a:cxn>
              <a:cxn ang="0">
                <a:pos x="618" y="642"/>
              </a:cxn>
              <a:cxn ang="0">
                <a:pos x="689" y="871"/>
              </a:cxn>
              <a:cxn ang="0">
                <a:pos x="744" y="984"/>
              </a:cxn>
              <a:cxn ang="0">
                <a:pos x="731" y="1113"/>
              </a:cxn>
              <a:cxn ang="0">
                <a:pos x="743" y="1247"/>
              </a:cxn>
              <a:cxn ang="0">
                <a:pos x="748" y="1386"/>
              </a:cxn>
              <a:cxn ang="0">
                <a:pos x="810" y="1316"/>
              </a:cxn>
              <a:cxn ang="0">
                <a:pos x="802" y="1180"/>
              </a:cxn>
              <a:cxn ang="0">
                <a:pos x="775" y="984"/>
              </a:cxn>
              <a:cxn ang="0">
                <a:pos x="746" y="846"/>
              </a:cxn>
              <a:cxn ang="0">
                <a:pos x="675" y="617"/>
              </a:cxn>
              <a:cxn ang="0">
                <a:pos x="629" y="511"/>
              </a:cxn>
              <a:cxn ang="0">
                <a:pos x="579" y="415"/>
              </a:cxn>
              <a:cxn ang="0">
                <a:pos x="524" y="329"/>
              </a:cxn>
              <a:cxn ang="0">
                <a:pos x="487" y="279"/>
              </a:cxn>
              <a:cxn ang="0">
                <a:pos x="426" y="206"/>
              </a:cxn>
              <a:cxn ang="0">
                <a:pos x="359" y="143"/>
              </a:cxn>
              <a:cxn ang="0">
                <a:pos x="290" y="91"/>
              </a:cxn>
              <a:cxn ang="0">
                <a:pos x="244" y="64"/>
              </a:cxn>
              <a:cxn ang="0">
                <a:pos x="169" y="29"/>
              </a:cxn>
              <a:cxn ang="0">
                <a:pos x="92" y="10"/>
              </a:cxn>
              <a:cxn ang="0">
                <a:pos x="40" y="0"/>
              </a:cxn>
            </a:cxnLst>
            <a:rect l="0" t="0" r="r" b="b"/>
            <a:pathLst>
              <a:path w="812" h="1386">
                <a:moveTo>
                  <a:pt x="0" y="0"/>
                </a:moveTo>
                <a:lnTo>
                  <a:pt x="0" y="64"/>
                </a:lnTo>
                <a:lnTo>
                  <a:pt x="40" y="64"/>
                </a:lnTo>
                <a:lnTo>
                  <a:pt x="81" y="70"/>
                </a:lnTo>
                <a:lnTo>
                  <a:pt x="81" y="39"/>
                </a:lnTo>
                <a:lnTo>
                  <a:pt x="67" y="68"/>
                </a:lnTo>
                <a:lnTo>
                  <a:pt x="106" y="75"/>
                </a:lnTo>
                <a:lnTo>
                  <a:pt x="144" y="87"/>
                </a:lnTo>
                <a:lnTo>
                  <a:pt x="182" y="102"/>
                </a:lnTo>
                <a:lnTo>
                  <a:pt x="219" y="121"/>
                </a:lnTo>
                <a:lnTo>
                  <a:pt x="255" y="143"/>
                </a:lnTo>
                <a:lnTo>
                  <a:pt x="269" y="114"/>
                </a:lnTo>
                <a:lnTo>
                  <a:pt x="246" y="135"/>
                </a:lnTo>
                <a:lnTo>
                  <a:pt x="280" y="160"/>
                </a:lnTo>
                <a:lnTo>
                  <a:pt x="315" y="187"/>
                </a:lnTo>
                <a:lnTo>
                  <a:pt x="349" y="217"/>
                </a:lnTo>
                <a:lnTo>
                  <a:pt x="382" y="250"/>
                </a:lnTo>
                <a:lnTo>
                  <a:pt x="413" y="285"/>
                </a:lnTo>
                <a:lnTo>
                  <a:pt x="443" y="323"/>
                </a:lnTo>
                <a:lnTo>
                  <a:pt x="474" y="363"/>
                </a:lnTo>
                <a:lnTo>
                  <a:pt x="495" y="340"/>
                </a:lnTo>
                <a:lnTo>
                  <a:pt x="466" y="354"/>
                </a:lnTo>
                <a:lnTo>
                  <a:pt x="495" y="396"/>
                </a:lnTo>
                <a:lnTo>
                  <a:pt x="522" y="440"/>
                </a:lnTo>
                <a:lnTo>
                  <a:pt x="547" y="488"/>
                </a:lnTo>
                <a:lnTo>
                  <a:pt x="572" y="536"/>
                </a:lnTo>
                <a:lnTo>
                  <a:pt x="595" y="588"/>
                </a:lnTo>
                <a:lnTo>
                  <a:pt x="618" y="642"/>
                </a:lnTo>
                <a:lnTo>
                  <a:pt x="656" y="753"/>
                </a:lnTo>
                <a:lnTo>
                  <a:pt x="689" y="871"/>
                </a:lnTo>
                <a:lnTo>
                  <a:pt x="716" y="996"/>
                </a:lnTo>
                <a:lnTo>
                  <a:pt x="744" y="984"/>
                </a:lnTo>
                <a:lnTo>
                  <a:pt x="712" y="984"/>
                </a:lnTo>
                <a:lnTo>
                  <a:pt x="731" y="1113"/>
                </a:lnTo>
                <a:lnTo>
                  <a:pt x="739" y="1180"/>
                </a:lnTo>
                <a:lnTo>
                  <a:pt x="743" y="1247"/>
                </a:lnTo>
                <a:lnTo>
                  <a:pt x="746" y="1316"/>
                </a:lnTo>
                <a:lnTo>
                  <a:pt x="748" y="1386"/>
                </a:lnTo>
                <a:lnTo>
                  <a:pt x="812" y="1386"/>
                </a:lnTo>
                <a:lnTo>
                  <a:pt x="810" y="1316"/>
                </a:lnTo>
                <a:lnTo>
                  <a:pt x="806" y="1247"/>
                </a:lnTo>
                <a:lnTo>
                  <a:pt x="802" y="1180"/>
                </a:lnTo>
                <a:lnTo>
                  <a:pt x="794" y="1113"/>
                </a:lnTo>
                <a:lnTo>
                  <a:pt x="775" y="984"/>
                </a:lnTo>
                <a:lnTo>
                  <a:pt x="773" y="971"/>
                </a:lnTo>
                <a:lnTo>
                  <a:pt x="746" y="846"/>
                </a:lnTo>
                <a:lnTo>
                  <a:pt x="714" y="728"/>
                </a:lnTo>
                <a:lnTo>
                  <a:pt x="675" y="617"/>
                </a:lnTo>
                <a:lnTo>
                  <a:pt x="652" y="563"/>
                </a:lnTo>
                <a:lnTo>
                  <a:pt x="629" y="511"/>
                </a:lnTo>
                <a:lnTo>
                  <a:pt x="604" y="463"/>
                </a:lnTo>
                <a:lnTo>
                  <a:pt x="579" y="415"/>
                </a:lnTo>
                <a:lnTo>
                  <a:pt x="553" y="371"/>
                </a:lnTo>
                <a:lnTo>
                  <a:pt x="524" y="329"/>
                </a:lnTo>
                <a:lnTo>
                  <a:pt x="518" y="319"/>
                </a:lnTo>
                <a:lnTo>
                  <a:pt x="487" y="279"/>
                </a:lnTo>
                <a:lnTo>
                  <a:pt x="457" y="241"/>
                </a:lnTo>
                <a:lnTo>
                  <a:pt x="426" y="206"/>
                </a:lnTo>
                <a:lnTo>
                  <a:pt x="393" y="173"/>
                </a:lnTo>
                <a:lnTo>
                  <a:pt x="359" y="143"/>
                </a:lnTo>
                <a:lnTo>
                  <a:pt x="324" y="116"/>
                </a:lnTo>
                <a:lnTo>
                  <a:pt x="290" y="91"/>
                </a:lnTo>
                <a:lnTo>
                  <a:pt x="280" y="85"/>
                </a:lnTo>
                <a:lnTo>
                  <a:pt x="244" y="64"/>
                </a:lnTo>
                <a:lnTo>
                  <a:pt x="207" y="45"/>
                </a:lnTo>
                <a:lnTo>
                  <a:pt x="169" y="29"/>
                </a:lnTo>
                <a:lnTo>
                  <a:pt x="130" y="18"/>
                </a:lnTo>
                <a:lnTo>
                  <a:pt x="92" y="10"/>
                </a:lnTo>
                <a:lnTo>
                  <a:pt x="81" y="6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1" name="Freeform 97"/>
          <p:cNvSpPr>
            <a:spLocks/>
          </p:cNvSpPr>
          <p:nvPr/>
        </p:nvSpPr>
        <p:spPr bwMode="gray">
          <a:xfrm>
            <a:off x="4654550" y="4367213"/>
            <a:ext cx="355600" cy="627062"/>
          </a:xfrm>
          <a:custGeom>
            <a:avLst/>
            <a:gdLst/>
            <a:ahLst/>
            <a:cxnLst>
              <a:cxn ang="0">
                <a:pos x="0" y="1039"/>
              </a:cxn>
              <a:cxn ang="0">
                <a:pos x="0" y="1103"/>
              </a:cxn>
              <a:cxn ang="0">
                <a:pos x="21" y="1101"/>
              </a:cxn>
              <a:cxn ang="0">
                <a:pos x="40" y="1097"/>
              </a:cxn>
              <a:cxn ang="0">
                <a:pos x="54" y="1093"/>
              </a:cxn>
              <a:cxn ang="0">
                <a:pos x="73" y="1087"/>
              </a:cxn>
              <a:cxn ang="0">
                <a:pos x="92" y="1078"/>
              </a:cxn>
              <a:cxn ang="0">
                <a:pos x="111" y="1066"/>
              </a:cxn>
              <a:cxn ang="0">
                <a:pos x="121" y="1059"/>
              </a:cxn>
              <a:cxn ang="0">
                <a:pos x="140" y="1045"/>
              </a:cxn>
              <a:cxn ang="0">
                <a:pos x="159" y="1028"/>
              </a:cxn>
              <a:cxn ang="0">
                <a:pos x="176" y="1009"/>
              </a:cxn>
              <a:cxn ang="0">
                <a:pos x="194" y="987"/>
              </a:cxn>
              <a:cxn ang="0">
                <a:pos x="211" y="963"/>
              </a:cxn>
              <a:cxn ang="0">
                <a:pos x="219" y="953"/>
              </a:cxn>
              <a:cxn ang="0">
                <a:pos x="234" y="928"/>
              </a:cxn>
              <a:cxn ang="0">
                <a:pos x="251" y="901"/>
              </a:cxn>
              <a:cxn ang="0">
                <a:pos x="267" y="870"/>
              </a:cxn>
              <a:cxn ang="0">
                <a:pos x="282" y="838"/>
              </a:cxn>
              <a:cxn ang="0">
                <a:pos x="309" y="770"/>
              </a:cxn>
              <a:cxn ang="0">
                <a:pos x="336" y="694"/>
              </a:cxn>
              <a:cxn ang="0">
                <a:pos x="359" y="611"/>
              </a:cxn>
              <a:cxn ang="0">
                <a:pos x="378" y="523"/>
              </a:cxn>
              <a:cxn ang="0">
                <a:pos x="380" y="511"/>
              </a:cxn>
              <a:cxn ang="0">
                <a:pos x="397" y="417"/>
              </a:cxn>
              <a:cxn ang="0">
                <a:pos x="410" y="319"/>
              </a:cxn>
              <a:cxn ang="0">
                <a:pos x="420" y="215"/>
              </a:cxn>
              <a:cxn ang="0">
                <a:pos x="426" y="110"/>
              </a:cxn>
              <a:cxn ang="0">
                <a:pos x="430" y="0"/>
              </a:cxn>
              <a:cxn ang="0">
                <a:pos x="366" y="0"/>
              </a:cxn>
              <a:cxn ang="0">
                <a:pos x="362" y="110"/>
              </a:cxn>
              <a:cxn ang="0">
                <a:pos x="357" y="215"/>
              </a:cxn>
              <a:cxn ang="0">
                <a:pos x="347" y="319"/>
              </a:cxn>
              <a:cxn ang="0">
                <a:pos x="334" y="417"/>
              </a:cxn>
              <a:cxn ang="0">
                <a:pos x="316" y="511"/>
              </a:cxn>
              <a:cxn ang="0">
                <a:pos x="349" y="511"/>
              </a:cxn>
              <a:cxn ang="0">
                <a:pos x="320" y="498"/>
              </a:cxn>
              <a:cxn ang="0">
                <a:pos x="301" y="586"/>
              </a:cxn>
              <a:cxn ang="0">
                <a:pos x="278" y="669"/>
              </a:cxn>
              <a:cxn ang="0">
                <a:pos x="251" y="745"/>
              </a:cxn>
              <a:cxn ang="0">
                <a:pos x="224" y="813"/>
              </a:cxn>
              <a:cxn ang="0">
                <a:pos x="209" y="845"/>
              </a:cxn>
              <a:cxn ang="0">
                <a:pos x="194" y="876"/>
              </a:cxn>
              <a:cxn ang="0">
                <a:pos x="176" y="903"/>
              </a:cxn>
              <a:cxn ang="0">
                <a:pos x="161" y="928"/>
              </a:cxn>
              <a:cxn ang="0">
                <a:pos x="190" y="941"/>
              </a:cxn>
              <a:cxn ang="0">
                <a:pos x="167" y="918"/>
              </a:cxn>
              <a:cxn ang="0">
                <a:pos x="149" y="943"/>
              </a:cxn>
              <a:cxn ang="0">
                <a:pos x="132" y="964"/>
              </a:cxn>
              <a:cxn ang="0">
                <a:pos x="115" y="984"/>
              </a:cxn>
              <a:cxn ang="0">
                <a:pos x="96" y="1001"/>
              </a:cxn>
              <a:cxn ang="0">
                <a:pos x="77" y="1014"/>
              </a:cxn>
              <a:cxn ang="0">
                <a:pos x="100" y="1037"/>
              </a:cxn>
              <a:cxn ang="0">
                <a:pos x="86" y="1009"/>
              </a:cxn>
              <a:cxn ang="0">
                <a:pos x="67" y="1020"/>
              </a:cxn>
              <a:cxn ang="0">
                <a:pos x="48" y="1030"/>
              </a:cxn>
              <a:cxn ang="0">
                <a:pos x="29" y="1036"/>
              </a:cxn>
              <a:cxn ang="0">
                <a:pos x="40" y="1064"/>
              </a:cxn>
              <a:cxn ang="0">
                <a:pos x="40" y="1034"/>
              </a:cxn>
              <a:cxn ang="0">
                <a:pos x="21" y="1037"/>
              </a:cxn>
              <a:cxn ang="0">
                <a:pos x="0" y="1039"/>
              </a:cxn>
            </a:cxnLst>
            <a:rect l="0" t="0" r="r" b="b"/>
            <a:pathLst>
              <a:path w="430" h="1103">
                <a:moveTo>
                  <a:pt x="0" y="1039"/>
                </a:moveTo>
                <a:lnTo>
                  <a:pt x="0" y="1103"/>
                </a:lnTo>
                <a:lnTo>
                  <a:pt x="21" y="1101"/>
                </a:lnTo>
                <a:lnTo>
                  <a:pt x="40" y="1097"/>
                </a:lnTo>
                <a:lnTo>
                  <a:pt x="54" y="1093"/>
                </a:lnTo>
                <a:lnTo>
                  <a:pt x="73" y="1087"/>
                </a:lnTo>
                <a:lnTo>
                  <a:pt x="92" y="1078"/>
                </a:lnTo>
                <a:lnTo>
                  <a:pt x="111" y="1066"/>
                </a:lnTo>
                <a:lnTo>
                  <a:pt x="121" y="1059"/>
                </a:lnTo>
                <a:lnTo>
                  <a:pt x="140" y="1045"/>
                </a:lnTo>
                <a:lnTo>
                  <a:pt x="159" y="1028"/>
                </a:lnTo>
                <a:lnTo>
                  <a:pt x="176" y="1009"/>
                </a:lnTo>
                <a:lnTo>
                  <a:pt x="194" y="987"/>
                </a:lnTo>
                <a:lnTo>
                  <a:pt x="211" y="963"/>
                </a:lnTo>
                <a:lnTo>
                  <a:pt x="219" y="953"/>
                </a:lnTo>
                <a:lnTo>
                  <a:pt x="234" y="928"/>
                </a:lnTo>
                <a:lnTo>
                  <a:pt x="251" y="901"/>
                </a:lnTo>
                <a:lnTo>
                  <a:pt x="267" y="870"/>
                </a:lnTo>
                <a:lnTo>
                  <a:pt x="282" y="838"/>
                </a:lnTo>
                <a:lnTo>
                  <a:pt x="309" y="770"/>
                </a:lnTo>
                <a:lnTo>
                  <a:pt x="336" y="694"/>
                </a:lnTo>
                <a:lnTo>
                  <a:pt x="359" y="611"/>
                </a:lnTo>
                <a:lnTo>
                  <a:pt x="378" y="523"/>
                </a:lnTo>
                <a:lnTo>
                  <a:pt x="380" y="511"/>
                </a:lnTo>
                <a:lnTo>
                  <a:pt x="397" y="417"/>
                </a:lnTo>
                <a:lnTo>
                  <a:pt x="410" y="319"/>
                </a:lnTo>
                <a:lnTo>
                  <a:pt x="420" y="215"/>
                </a:lnTo>
                <a:lnTo>
                  <a:pt x="426" y="110"/>
                </a:lnTo>
                <a:lnTo>
                  <a:pt x="430" y="0"/>
                </a:lnTo>
                <a:lnTo>
                  <a:pt x="366" y="0"/>
                </a:lnTo>
                <a:lnTo>
                  <a:pt x="362" y="110"/>
                </a:lnTo>
                <a:lnTo>
                  <a:pt x="357" y="215"/>
                </a:lnTo>
                <a:lnTo>
                  <a:pt x="347" y="319"/>
                </a:lnTo>
                <a:lnTo>
                  <a:pt x="334" y="417"/>
                </a:lnTo>
                <a:lnTo>
                  <a:pt x="316" y="511"/>
                </a:lnTo>
                <a:lnTo>
                  <a:pt x="349" y="511"/>
                </a:lnTo>
                <a:lnTo>
                  <a:pt x="320" y="498"/>
                </a:lnTo>
                <a:lnTo>
                  <a:pt x="301" y="586"/>
                </a:lnTo>
                <a:lnTo>
                  <a:pt x="278" y="669"/>
                </a:lnTo>
                <a:lnTo>
                  <a:pt x="251" y="745"/>
                </a:lnTo>
                <a:lnTo>
                  <a:pt x="224" y="813"/>
                </a:lnTo>
                <a:lnTo>
                  <a:pt x="209" y="845"/>
                </a:lnTo>
                <a:lnTo>
                  <a:pt x="194" y="876"/>
                </a:lnTo>
                <a:lnTo>
                  <a:pt x="176" y="903"/>
                </a:lnTo>
                <a:lnTo>
                  <a:pt x="161" y="928"/>
                </a:lnTo>
                <a:lnTo>
                  <a:pt x="190" y="941"/>
                </a:lnTo>
                <a:lnTo>
                  <a:pt x="167" y="918"/>
                </a:lnTo>
                <a:lnTo>
                  <a:pt x="149" y="943"/>
                </a:lnTo>
                <a:lnTo>
                  <a:pt x="132" y="964"/>
                </a:lnTo>
                <a:lnTo>
                  <a:pt x="115" y="984"/>
                </a:lnTo>
                <a:lnTo>
                  <a:pt x="96" y="1001"/>
                </a:lnTo>
                <a:lnTo>
                  <a:pt x="77" y="1014"/>
                </a:lnTo>
                <a:lnTo>
                  <a:pt x="100" y="1037"/>
                </a:lnTo>
                <a:lnTo>
                  <a:pt x="86" y="1009"/>
                </a:lnTo>
                <a:lnTo>
                  <a:pt x="67" y="1020"/>
                </a:lnTo>
                <a:lnTo>
                  <a:pt x="48" y="1030"/>
                </a:lnTo>
                <a:lnTo>
                  <a:pt x="29" y="1036"/>
                </a:lnTo>
                <a:lnTo>
                  <a:pt x="40" y="1064"/>
                </a:lnTo>
                <a:lnTo>
                  <a:pt x="40" y="1034"/>
                </a:lnTo>
                <a:lnTo>
                  <a:pt x="21" y="1037"/>
                </a:lnTo>
                <a:lnTo>
                  <a:pt x="0" y="10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gray">
          <a:xfrm>
            <a:off x="2967038" y="30273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gray">
          <a:xfrm>
            <a:off x="149116" y="2142689"/>
            <a:ext cx="374650" cy="269875"/>
            <a:chOff x="590" y="209"/>
            <a:chExt cx="236" cy="170"/>
          </a:xfrm>
        </p:grpSpPr>
        <p:sp>
          <p:nvSpPr>
            <p:cNvPr id="764004" name="Oval 10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5" name="Freeform 10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006" name="Oval 10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7" name="Freeform 10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0..1</a:t>
            </a:r>
          </a:p>
        </p:txBody>
      </p:sp>
      <p:sp>
        <p:nvSpPr>
          <p:cNvPr id="772147" name="Rectangle 51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3421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Les programmes orientés objet utilisent des références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Une personne peut avoir « zéro ou plusieurs » (*) chiens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 chien peut optionnellement (0..1) appartenir à une personne</a:t>
            </a:r>
          </a:p>
          <a:p>
            <a:pPr>
              <a:lnSpc>
                <a:spcPct val="6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En OO pur, la classe Dog serait ainsi :</a:t>
            </a:r>
          </a:p>
        </p:txBody>
      </p:sp>
      <p:sp>
        <p:nvSpPr>
          <p:cNvPr id="772145" name="Text Box 49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772148" name="Text Box 52"/>
          <p:cNvSpPr txBox="1">
            <a:spLocks noChangeArrowheads="1"/>
          </p:cNvSpPr>
          <p:nvPr/>
        </p:nvSpPr>
        <p:spPr bwMode="gray">
          <a:xfrm>
            <a:off x="322607" y="2816268"/>
            <a:ext cx="7950200" cy="3527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Dog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Age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FavoriteBone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Person Owner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b="1" dirty="0">
                <a:latin typeface="Courier New" pitchFamily="49" charset="0"/>
              </a:rPr>
              <a:t>  public override string ToString</a:t>
            </a:r>
            <a:r>
              <a:rPr lang="en-GB" sz="1600" dirty="0">
                <a:latin typeface="Courier New" pitchFamily="49" charset="0"/>
              </a:rPr>
              <a:t>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Name + " likes " + FavoriteBone + " bones. 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(Owner == </a:t>
            </a:r>
            <a:r>
              <a:rPr lang="en-GB" sz="1600" b="1" dirty="0">
                <a:latin typeface="Courier New" pitchFamily="49" charset="0"/>
              </a:rPr>
              <a:t>null</a:t>
            </a:r>
            <a:r>
              <a:rPr lang="en-GB" sz="1600" dirty="0">
                <a:latin typeface="Courier New" pitchFamily="49" charset="0"/>
              </a:rPr>
              <a:t>) rep += "I am a stray.";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else</a:t>
            </a:r>
            <a:r>
              <a:rPr lang="en-GB" sz="1600" dirty="0">
                <a:latin typeface="Courier New" pitchFamily="49" charset="0"/>
              </a:rPr>
              <a:t> rep += Owner.Name + " is my owner.";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772150" name="AutoShape 54"/>
          <p:cNvSpPr>
            <a:spLocks noChangeArrowheads="1"/>
          </p:cNvSpPr>
          <p:nvPr/>
        </p:nvSpPr>
        <p:spPr bwMode="gray">
          <a:xfrm>
            <a:off x="5840757" y="4032293"/>
            <a:ext cx="2854064" cy="619918"/>
          </a:xfrm>
          <a:prstGeom prst="wedgeRectCallout">
            <a:avLst>
              <a:gd name="adj1" fmla="val -148468"/>
              <a:gd name="adj2" fmla="val 11892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b="1" dirty="0"/>
              <a:t>Multiplicité optionnelle signifie que la référence peut être </a:t>
            </a:r>
            <a:r>
              <a:rPr lang="fr-FR" b="1" dirty="0" err="1">
                <a:latin typeface="Courier New" pitchFamily="49" charset="0"/>
              </a:rPr>
              <a:t>null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*</a:t>
            </a:r>
          </a:p>
        </p:txBody>
      </p:sp>
      <p:sp>
        <p:nvSpPr>
          <p:cNvPr id="928773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Dans une implémentation OO pure, la classe Person doit avoir une collection de références à Dog</a:t>
            </a:r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blackWhite">
          <a:xfrm>
            <a:off x="676065" y="2102188"/>
            <a:ext cx="7884358" cy="40318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Person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Address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List&lt;Dog&gt; Dogs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</a:rPr>
              <a:t> Add(Dog dog) { Dogs.Add(dog);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 override string</a:t>
            </a:r>
            <a:r>
              <a:rPr lang="en-GB" sz="1600" dirty="0">
                <a:latin typeface="Courier New" pitchFamily="49" charset="0"/>
              </a:rPr>
              <a:t> ToString()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"I am " + Name;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(Dogs.Count &gt; 0) rep += " and my dogs are...");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else rep += ". I have no dogs.";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foreach</a:t>
            </a:r>
            <a:r>
              <a:rPr lang="en-GB" sz="1600" dirty="0">
                <a:latin typeface="Courier New" pitchFamily="49" charset="0"/>
              </a:rPr>
              <a:t> (Dog d </a:t>
            </a:r>
            <a:r>
              <a:rPr lang="en-GB" sz="1600" b="1" dirty="0">
                <a:latin typeface="Courier New" pitchFamily="49" charset="0"/>
              </a:rPr>
              <a:t>in</a:t>
            </a:r>
            <a:r>
              <a:rPr lang="en-GB" sz="1600" dirty="0">
                <a:latin typeface="Courier New" pitchFamily="49" charset="0"/>
              </a:rPr>
              <a:t> Dogs)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  rep += Environment.NewLine + d.ToString();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Fournisseurs de base de données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06280"/>
          </a:xfrm>
        </p:spPr>
        <p:txBody>
          <a:bodyPr/>
          <a:lstStyle/>
          <a:p>
            <a:r>
              <a:rPr lang="fr-FR" dirty="0">
                <a:latin typeface="+mj-lt"/>
              </a:rPr>
              <a:t>Il existe deux fournisseurs pour LINQ qui prennent en charge le mappage objet-relationnel</a:t>
            </a:r>
            <a:endParaRPr lang="fr-FR" dirty="0"/>
          </a:p>
          <a:p>
            <a:r>
              <a:rPr lang="fr-FR" i="1" dirty="0">
                <a:latin typeface="Century Schoolbook" pitchFamily="18" charset="0"/>
              </a:rPr>
              <a:t>LINQ to SQL (L2S) </a:t>
            </a:r>
            <a:r>
              <a:rPr lang="fr-FR" dirty="0"/>
              <a:t>fut le premier fournisseur introduit avec Visual Studio 2008</a:t>
            </a:r>
          </a:p>
          <a:p>
            <a:pPr lvl="1"/>
            <a:r>
              <a:rPr lang="fr-FR" dirty="0"/>
              <a:t>Il est peut être plus facile mais moins flexible</a:t>
            </a:r>
          </a:p>
          <a:p>
            <a:pPr lvl="1"/>
            <a:r>
              <a:rPr lang="fr-FR" dirty="0"/>
              <a:t>Ne supporte que les bases de données SQL Server</a:t>
            </a:r>
          </a:p>
          <a:p>
            <a:r>
              <a:rPr lang="fr-FR" i="1" dirty="0">
                <a:latin typeface="Century Schoolbook" pitchFamily="18" charset="0"/>
              </a:rPr>
              <a:t>LINQ to </a:t>
            </a:r>
            <a:r>
              <a:rPr lang="fr-FR" i="1" dirty="0" err="1">
                <a:latin typeface="Century Schoolbook" pitchFamily="18" charset="0"/>
              </a:rPr>
              <a:t>Entities</a:t>
            </a:r>
            <a:r>
              <a:rPr lang="fr-FR" i="1" dirty="0">
                <a:latin typeface="Century Schoolbook" pitchFamily="18" charset="0"/>
              </a:rPr>
              <a:t> (LINQ/EF) </a:t>
            </a:r>
            <a:r>
              <a:rPr lang="fr-FR" dirty="0"/>
              <a:t>est sorti dans VS 2008 SP1</a:t>
            </a:r>
          </a:p>
          <a:p>
            <a:pPr lvl="1"/>
            <a:r>
              <a:rPr lang="fr-FR" dirty="0"/>
              <a:t>Version très améliorée dans Visual Studio 2010, et encore meilleure dans VS 2012</a:t>
            </a:r>
          </a:p>
          <a:p>
            <a:pPr lvl="1"/>
            <a:r>
              <a:rPr lang="fr-FR" dirty="0"/>
              <a:t>À la pointe du niveau entreprise de ADO.NET </a:t>
            </a:r>
            <a:r>
              <a:rPr lang="fr-FR" dirty="0" err="1"/>
              <a:t>Entity</a:t>
            </a:r>
            <a:r>
              <a:rPr lang="fr-FR" dirty="0"/>
              <a:t> Framework (EF)</a:t>
            </a:r>
          </a:p>
          <a:p>
            <a:pPr lvl="1"/>
            <a:r>
              <a:rPr lang="fr-FR" dirty="0"/>
              <a:t>Il est peut être plus compliqué à implémenter mais il est en revanche très flexible</a:t>
            </a:r>
          </a:p>
          <a:p>
            <a:pPr lvl="1"/>
            <a:r>
              <a:rPr lang="fr-FR" dirty="0"/>
              <a:t>Prend en charge toutes les bases de données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92" y="6218337"/>
            <a:ext cx="1923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SP1 = Service Pack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435393" cy="3503523"/>
          </a:xfrm>
        </p:spPr>
        <p:txBody>
          <a:bodyPr/>
          <a:lstStyle/>
          <a:p>
            <a:r>
              <a:rPr lang="fr-FR" dirty="0"/>
              <a:t>D’un point de vue conceptuel, LINQ/EF et L2S sont très similaires </a:t>
            </a:r>
          </a:p>
          <a:p>
            <a:pPr lvl="1"/>
            <a:r>
              <a:rPr lang="fr-FR" dirty="0"/>
              <a:t>Tous deux sont très élégants et directs</a:t>
            </a:r>
          </a:p>
          <a:p>
            <a:r>
              <a:rPr lang="fr-FR" dirty="0"/>
              <a:t>Tous deux sont conçus selon une approche déclarative</a:t>
            </a:r>
            <a:br>
              <a:rPr lang="fr-FR" dirty="0"/>
            </a:br>
            <a:r>
              <a:rPr lang="fr-FR" dirty="0"/>
              <a:t>pour la manipulation des bases de données</a:t>
            </a:r>
          </a:p>
          <a:p>
            <a:pPr lvl="1"/>
            <a:r>
              <a:rPr lang="fr-FR" dirty="0"/>
              <a:t>Pas une approche de flux et continue</a:t>
            </a:r>
          </a:p>
          <a:p>
            <a:pPr lvl="0">
              <a:defRPr/>
            </a:pPr>
            <a:r>
              <a:rPr lang="fr-FR" dirty="0"/>
              <a:t>Il suffit de spécifier les données que l’on souhaite et le fournisseur déterminera le moyen le plus efficace pour les obtenir</a:t>
            </a:r>
          </a:p>
          <a:p>
            <a:pPr lvl="1">
              <a:defRPr/>
            </a:pPr>
            <a:r>
              <a:rPr lang="fr-FR" dirty="0"/>
              <a:t>Quand lire, quel volume lire à un moment donné, etc.</a:t>
            </a:r>
          </a:p>
          <a:p>
            <a:pPr lvl="0">
              <a:defRPr/>
            </a:pPr>
            <a:r>
              <a:rPr lang="fr-FR" dirty="0"/>
              <a:t>La gestion des connexions est automatique au sein d’un </a:t>
            </a:r>
            <a:r>
              <a:rPr lang="fr-FR" i="1" dirty="0">
                <a:latin typeface="Century Schoolbook" pitchFamily="18" charset="0"/>
              </a:rPr>
              <a:t>contexte</a:t>
            </a:r>
          </a:p>
          <a:p>
            <a:pPr lvl="1">
              <a:defRPr/>
            </a:pPr>
            <a:r>
              <a:rPr lang="fr-FR" dirty="0"/>
              <a:t>Inutile de se soucier du moment pour ouvrir / fermer les connexions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639302C3534302C343530"/>
  <p:tag name="IPF" val="4C522C4F626A6563742D52656C6174696F6E616C204D617070696E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6E7469747920436C61737320506172616469676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970756C6174696E67204D617070656420456E74697479204F626A65637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494E5120746F20456E7469747920517565726965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474616368696E6720746F206120446174616261736520496E204C494E512028636F6E74696E756564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474616368696E6720746F206120446174616261736520496E204C494E512028636F6E74696E756564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4F20436F6E636570747320746F205244424D5320466561747572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61205461626C6520746F206120436C6173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36C617373657320746F205461626C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4F626A6563747320746F20526F7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4F20496D706C656D656E746174696F6E206F6620302E2E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4F20496D706C656D656E746174696F6E206F6620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D7065746974696F6E206F7220436F6D70616E696F6E3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792053696D696C6172697469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2975</Words>
  <Application>Microsoft Office PowerPoint</Application>
  <PresentationFormat>Affichage à l'écran (4:3)</PresentationFormat>
  <Paragraphs>417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Century Schoolbook</vt:lpstr>
      <vt:lpstr>Courier New</vt:lpstr>
      <vt:lpstr>Lucida Sans</vt:lpstr>
      <vt:lpstr>Times New Roman</vt:lpstr>
      <vt:lpstr>EPIC</vt:lpstr>
      <vt:lpstr>Entity Framework</vt:lpstr>
      <vt:lpstr>Mappage des concepts OO aux fonctionnalités des SGBD</vt:lpstr>
      <vt:lpstr>Mappage d’une table à une classe</vt:lpstr>
      <vt:lpstr>Mappage des relations</vt:lpstr>
      <vt:lpstr>Mappage des objets aux lignes</vt:lpstr>
      <vt:lpstr>Implémentation OO de 0..1</vt:lpstr>
      <vt:lpstr>Implémentation OO de *</vt:lpstr>
      <vt:lpstr>Fournisseurs de base de données LINQ</vt:lpstr>
      <vt:lpstr>Philosophie de LINQ</vt:lpstr>
      <vt:lpstr>Philosophie de LINQ  (suite)</vt:lpstr>
      <vt:lpstr>Exemple de mise à jour de données</vt:lpstr>
      <vt:lpstr>Manipulation des objets d’entités mappées</vt:lpstr>
      <vt:lpstr>Chargement d’objets d’entité</vt:lpstr>
      <vt:lpstr>Question 1 : Flux des données</vt:lpstr>
      <vt:lpstr>Question 2 : Flux des données</vt:lpstr>
      <vt:lpstr>Suppression d’enregistrements d’un graphe d’objet</vt:lpstr>
      <vt:lpstr>Ajouter et supprimer des données</vt:lpstr>
      <vt:lpstr>Exemple d’ajout et de suppression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Object-Relational Mapping</dc:title>
  <dc:creator>lindak</dc:creator>
  <dc:description>Tagged 7/30/2008 4:33:01 PM</dc:description>
  <cp:lastModifiedBy>Cyril Vincent</cp:lastModifiedBy>
  <cp:revision>486</cp:revision>
  <cp:lastPrinted>2009-01-30T14:04:57Z</cp:lastPrinted>
  <dcterms:created xsi:type="dcterms:W3CDTF">2008-05-20T17:39:04Z</dcterms:created>
  <dcterms:modified xsi:type="dcterms:W3CDTF">2020-12-21T15:11:48Z</dcterms:modified>
</cp:coreProperties>
</file>