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64" r:id="rId2"/>
    <p:sldId id="305" r:id="rId3"/>
    <p:sldId id="311" r:id="rId4"/>
    <p:sldId id="306" r:id="rId5"/>
    <p:sldId id="327" r:id="rId6"/>
    <p:sldId id="308" r:id="rId7"/>
    <p:sldId id="328" r:id="rId8"/>
    <p:sldId id="310" r:id="rId9"/>
    <p:sldId id="313" r:id="rId10"/>
    <p:sldId id="330" r:id="rId11"/>
    <p:sldId id="314" r:id="rId12"/>
    <p:sldId id="315" r:id="rId13"/>
    <p:sldId id="316" r:id="rId14"/>
    <p:sldId id="325" r:id="rId15"/>
    <p:sldId id="317" r:id="rId16"/>
    <p:sldId id="319" r:id="rId17"/>
    <p:sldId id="329" r:id="rId18"/>
    <p:sldId id="320" r:id="rId19"/>
    <p:sldId id="334" r:id="rId20"/>
    <p:sldId id="321" r:id="rId21"/>
    <p:sldId id="323" r:id="rId22"/>
    <p:sldId id="324" r:id="rId23"/>
    <p:sldId id="326" r:id="rId24"/>
    <p:sldId id="322" r:id="rId25"/>
    <p:sldId id="318" r:id="rId26"/>
    <p:sldId id="331" r:id="rId27"/>
    <p:sldId id="333" r:id="rId28"/>
    <p:sldId id="332" r:id="rId2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99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Multi Layer Perceptron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r>
              <a:rPr lang="fr-FR" dirty="0"/>
              <a:t> une fonction d’activation qui est une régression logistique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Elle a comme particularité que son intégrale de 0 à k = 1</a:t>
            </a:r>
          </a:p>
          <a:p>
            <a:r>
              <a:rPr lang="fr-FR" dirty="0"/>
              <a:t>Exemple :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20888"/>
            <a:ext cx="4491925" cy="7200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509120"/>
            <a:ext cx="764245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Layers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621" y="1412776"/>
            <a:ext cx="8766051" cy="5040560"/>
          </a:xfrm>
        </p:spPr>
        <p:txBody>
          <a:bodyPr/>
          <a:lstStyle/>
          <a:p>
            <a:r>
              <a:rPr lang="fr-FR" dirty="0"/>
              <a:t>Les perceptrons peuvent être mis en couche</a:t>
            </a:r>
          </a:p>
          <a:p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21555" y="2852936"/>
            <a:ext cx="583076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Layer: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nbPerceptron: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activationFn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reluFn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.id = id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.perceptrons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List[Perceptron] = []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nbPerceptron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p = Perceptron(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activationFn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.perceptrons.append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1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 Layer Perceptron</a:t>
            </a:r>
          </a:p>
          <a:p>
            <a:pPr lvl="1"/>
            <a:r>
              <a:rPr lang="fr-FR" dirty="0"/>
              <a:t>Les perceptrons sont mis dans un graphe acyclique</a:t>
            </a:r>
          </a:p>
        </p:txBody>
      </p:sp>
      <p:pic>
        <p:nvPicPr>
          <p:cNvPr id="4" name="Picture 12" descr="Résultat de recherche d'images pour &quot;mlp inferenc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804506" cy="31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993503B-2ED5-4061-88B8-420B4BF6AFFF}"/>
              </a:ext>
            </a:extLst>
          </p:cNvPr>
          <p:cNvSpPr txBox="1"/>
          <p:nvPr/>
        </p:nvSpPr>
        <p:spPr>
          <a:xfrm>
            <a:off x="1043608" y="3356992"/>
            <a:ext cx="8691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1 4 7</a:t>
            </a:r>
          </a:p>
          <a:p>
            <a:endParaRPr lang="fr-FR" dirty="0"/>
          </a:p>
          <a:p>
            <a:r>
              <a:rPr lang="fr-FR" dirty="0"/>
              <a:t>2 5 8</a:t>
            </a:r>
          </a:p>
          <a:p>
            <a:endParaRPr lang="fr-FR" dirty="0"/>
          </a:p>
          <a:p>
            <a:r>
              <a:rPr lang="fr-FR" dirty="0"/>
              <a:t>3 6 9</a:t>
            </a:r>
          </a:p>
        </p:txBody>
      </p:sp>
    </p:spTree>
    <p:extLst>
      <p:ext uri="{BB962C8B-B14F-4D97-AF65-F5344CB8AC3E}">
        <p14:creationId xmlns:p14="http://schemas.microsoft.com/office/powerpoint/2010/main" val="199486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2x2x2</a:t>
            </a:r>
          </a:p>
        </p:txBody>
      </p:sp>
      <p:pic>
        <p:nvPicPr>
          <p:cNvPr id="4" name="Picture 2" descr="neural_network (7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41529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76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Réseau (2,2,2)</a:t>
            </a:r>
          </a:p>
          <a:p>
            <a:pPr lvl="1"/>
            <a:r>
              <a:rPr lang="fr-FR" dirty="0"/>
              <a:t>2 inputs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hiddens</a:t>
            </a:r>
            <a:endParaRPr lang="fr-FR" dirty="0"/>
          </a:p>
          <a:p>
            <a:pPr lvl="1"/>
            <a:r>
              <a:rPr lang="fr-FR" dirty="0"/>
              <a:t>2 outputs</a:t>
            </a:r>
          </a:p>
          <a:p>
            <a:r>
              <a:rPr lang="fr-FR" dirty="0"/>
              <a:t>Input [0.05, 0.1]</a:t>
            </a:r>
          </a:p>
          <a:p>
            <a:r>
              <a:rPr lang="fr-FR" dirty="0"/>
              <a:t>Output </a:t>
            </a:r>
            <a:r>
              <a:rPr lang="fr-FR" dirty="0" err="1"/>
              <a:t>target</a:t>
            </a:r>
            <a:r>
              <a:rPr lang="fr-FR" dirty="0"/>
              <a:t> [0.01, 0.99]</a:t>
            </a:r>
          </a:p>
          <a:p>
            <a:r>
              <a:rPr lang="fr-FR" dirty="0" err="1"/>
              <a:t>wx</a:t>
            </a:r>
            <a:r>
              <a:rPr lang="fr-FR" dirty="0"/>
              <a:t> = Poids</a:t>
            </a:r>
          </a:p>
          <a:p>
            <a:r>
              <a:rPr lang="fr-FR" dirty="0" err="1"/>
              <a:t>bx</a:t>
            </a:r>
            <a:r>
              <a:rPr lang="fr-FR" dirty="0"/>
              <a:t> = </a:t>
            </a:r>
            <a:r>
              <a:rPr lang="fr-FR" dirty="0" err="1"/>
              <a:t>Bias</a:t>
            </a:r>
            <a:r>
              <a:rPr lang="fr-FR" dirty="0"/>
              <a:t> (seuils)</a:t>
            </a:r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94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Inférence</a:t>
            </a:r>
          </a:p>
        </p:txBody>
      </p:sp>
      <p:pic>
        <p:nvPicPr>
          <p:cNvPr id="4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0848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0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résultats obtenus sont 0.75 et 0.77</a:t>
            </a:r>
          </a:p>
          <a:p>
            <a:r>
              <a:rPr lang="fr-FR" dirty="0"/>
              <a:t>Le résultat attendu est 0.01 et 0.99</a:t>
            </a:r>
          </a:p>
          <a:p>
            <a:r>
              <a:rPr lang="fr-FR" dirty="0"/>
              <a:t>Le </a:t>
            </a:r>
            <a:r>
              <a:rPr lang="fr-FR" dirty="0" err="1"/>
              <a:t>loss</a:t>
            </a:r>
            <a:r>
              <a:rPr lang="fr-FR" dirty="0"/>
              <a:t> (</a:t>
            </a:r>
            <a:r>
              <a:rPr lang="fr-FR" dirty="0" err="1"/>
              <a:t>mse</a:t>
            </a:r>
            <a:r>
              <a:rPr lang="fr-FR" dirty="0"/>
              <a:t>) est l’erreur quadratique soit</a:t>
            </a:r>
          </a:p>
          <a:p>
            <a:pPr lvl="1"/>
            <a:r>
              <a:rPr lang="fr-FR" dirty="0"/>
              <a:t>(0.75-0.01)**2 + (0.77-0.99)**2 = 0.51</a:t>
            </a:r>
          </a:p>
        </p:txBody>
      </p:sp>
    </p:spTree>
    <p:extLst>
      <p:ext uri="{BB962C8B-B14F-4D97-AF65-F5344CB8AC3E}">
        <p14:creationId xmlns:p14="http://schemas.microsoft.com/office/powerpoint/2010/main" val="1802245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de neurones sont souvent supervisé</a:t>
            </a:r>
          </a:p>
          <a:p>
            <a:pPr lvl="1"/>
            <a:r>
              <a:rPr lang="fr-FR" dirty="0"/>
              <a:t>Présence d’un feedback pour indiquer si le calcul est bon</a:t>
            </a:r>
          </a:p>
          <a:p>
            <a:r>
              <a:rPr lang="fr-FR" dirty="0"/>
              <a:t>Si le feedback est bon, le neurone se fige un peu plus</a:t>
            </a:r>
          </a:p>
          <a:p>
            <a:r>
              <a:rPr lang="fr-FR" dirty="0"/>
              <a:t>Sinon, le seuil et les poids changent un peu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156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d’erreur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L’erreur est reportée à la couche précédente en fonction des poids</a:t>
            </a:r>
          </a:p>
          <a:p>
            <a:r>
              <a:rPr lang="fr-FR" dirty="0"/>
              <a:t>Plus le poids est important plus il est responsable de l’erreur</a:t>
            </a:r>
          </a:p>
        </p:txBody>
      </p:sp>
      <p:pic>
        <p:nvPicPr>
          <p:cNvPr id="4" name="Picture 6" descr="output_1_backprop (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50006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02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EC4C4-87EA-450C-B88A-6D762C87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D1F86-3366-4C45-B5B1-F655AD1FD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Neurone inputs (0.1 0.9) output = grosse erreur</a:t>
            </a:r>
          </a:p>
          <a:p>
            <a:r>
              <a:rPr lang="fr-FR" dirty="0" err="1"/>
              <a:t>LearningRate</a:t>
            </a:r>
            <a:r>
              <a:rPr lang="fr-FR" dirty="0"/>
              <a:t> = [1</a:t>
            </a:r>
            <a:r>
              <a:rPr lang="fr-FR" baseline="30000" dirty="0"/>
              <a:t>e</a:t>
            </a:r>
            <a:r>
              <a:rPr lang="fr-FR" dirty="0"/>
              <a:t>-2; 1</a:t>
            </a:r>
            <a:r>
              <a:rPr lang="fr-FR" baseline="30000" dirty="0"/>
              <a:t>e</a:t>
            </a:r>
            <a:r>
              <a:rPr lang="fr-FR" dirty="0"/>
              <a:t>-4]</a:t>
            </a:r>
          </a:p>
          <a:p>
            <a:endParaRPr lang="fr-FR" dirty="0"/>
          </a:p>
          <a:p>
            <a:r>
              <a:rPr lang="fr-FR" dirty="0" err="1"/>
              <a:t>fdW</a:t>
            </a:r>
            <a:r>
              <a:rPr lang="fr-FR" dirty="0"/>
              <a:t> = (</a:t>
            </a:r>
            <a:r>
              <a:rPr lang="fr-FR" dirty="0" err="1"/>
              <a:t>Loss</a:t>
            </a:r>
            <a:r>
              <a:rPr lang="fr-FR" dirty="0"/>
              <a:t> * w * </a:t>
            </a:r>
            <a:r>
              <a:rPr lang="fr-FR" dirty="0" err="1"/>
              <a:t>LearningRate</a:t>
            </a:r>
            <a:r>
              <a:rPr lang="fr-FR" dirty="0"/>
              <a:t>) / (</a:t>
            </a:r>
            <a:r>
              <a:rPr lang="fr-FR" dirty="0" err="1"/>
              <a:t>momentum</a:t>
            </a:r>
            <a:r>
              <a:rPr lang="fr-FR" dirty="0"/>
              <a:t> * </a:t>
            </a:r>
            <a:r>
              <a:rPr lang="fr-FR" dirty="0" err="1"/>
              <a:t>dfactivation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501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 à d’autre neurones qui a la faculté de laisser passer ou non un courant électrique</a:t>
            </a:r>
          </a:p>
          <a:p>
            <a:pPr lvl="1"/>
            <a:r>
              <a:rPr lang="fr-FR" dirty="0"/>
              <a:t>Sa modélisation mathématique est appelé perceptron</a:t>
            </a:r>
          </a:p>
          <a:p>
            <a:endParaRPr lang="fr-FR" dirty="0"/>
          </a:p>
        </p:txBody>
      </p:sp>
      <p:pic>
        <p:nvPicPr>
          <p:cNvPr id="6146" name="Picture 2" descr="RÃ©sultat de recherche d'images pour &quot;neuron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5184576" cy="29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1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du poids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Changement du poids</a:t>
            </a:r>
          </a:p>
          <a:p>
            <a:pPr lvl="1"/>
            <a:r>
              <a:rPr lang="fr-FR" dirty="0"/>
              <a:t>Algorithme RMS</a:t>
            </a:r>
          </a:p>
          <a:p>
            <a:pPr lvl="1"/>
            <a:r>
              <a:rPr lang="fr-FR" dirty="0" err="1"/>
              <a:t>dW</a:t>
            </a:r>
            <a:r>
              <a:rPr lang="fr-FR" dirty="0"/>
              <a:t> = </a:t>
            </a:r>
            <a:r>
              <a:rPr lang="fr-FR" dirty="0" err="1"/>
              <a:t>learningrate</a:t>
            </a:r>
            <a:r>
              <a:rPr lang="fr-FR" dirty="0"/>
              <a:t> * gradient(</a:t>
            </a:r>
            <a:r>
              <a:rPr lang="fr-FR" dirty="0" err="1"/>
              <a:t>loss</a:t>
            </a:r>
            <a:r>
              <a:rPr lang="fr-FR" dirty="0"/>
              <a:t>)</a:t>
            </a:r>
          </a:p>
        </p:txBody>
      </p:sp>
      <p:pic>
        <p:nvPicPr>
          <p:cNvPr id="7170" name="Picture 2" descr="https://miro.medium.com/max/1500/0*oqm7QVnI9-inFGCc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976"/>
            <a:ext cx="6768752" cy="265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926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rate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taux d’apprentissage résout le problème des minimums locaux</a:t>
            </a:r>
          </a:p>
          <a:p>
            <a:pPr lvl="1"/>
            <a:r>
              <a:rPr lang="fr-FR" dirty="0"/>
              <a:t>Entre 0.01 et 0.00001</a:t>
            </a:r>
          </a:p>
        </p:txBody>
      </p:sp>
      <p:pic>
        <p:nvPicPr>
          <p:cNvPr id="13314" name="Picture 2" descr="https://miro.medium.com/max/700/0*G8a4jCsMLJ7xNQ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82" y="1772816"/>
            <a:ext cx="3120281" cy="234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gradient desc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1008"/>
            <a:ext cx="4577354" cy="214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766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descente du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descente du gradient</a:t>
            </a:r>
          </a:p>
          <a:p>
            <a:pPr lvl="1"/>
            <a:r>
              <a:rPr lang="fr-FR" dirty="0"/>
              <a:t>Le changement de poids est alors effectué en remontant le réseaux</a:t>
            </a:r>
          </a:p>
          <a:p>
            <a:pPr lvl="1"/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5" name="Picture 8" descr="nn-calc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02" y="3284983"/>
            <a:ext cx="3752373" cy="303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iro.medium.com/max/2870/1*r_-1TKp8ylzWRl_ybjEhw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12" y="4440829"/>
            <a:ext cx="4125888" cy="7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581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929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 d’un moment et de la dérivé de la fonction d’activation dans le calcul de </a:t>
            </a:r>
            <a:r>
              <a:rPr lang="fr-FR" dirty="0" err="1"/>
              <a:t>dW</a:t>
            </a:r>
            <a:endParaRPr lang="fr-FR" dirty="0"/>
          </a:p>
          <a:p>
            <a:pPr lvl="1"/>
            <a:r>
              <a:rPr lang="fr-FR" dirty="0" err="1"/>
              <a:t>dW</a:t>
            </a:r>
            <a:r>
              <a:rPr lang="fr-FR" dirty="0"/>
              <a:t> = (</a:t>
            </a:r>
            <a:r>
              <a:rPr lang="fr-FR" dirty="0" err="1"/>
              <a:t>learningrate</a:t>
            </a:r>
            <a:r>
              <a:rPr lang="fr-FR" dirty="0"/>
              <a:t> * gradient(</a:t>
            </a:r>
            <a:r>
              <a:rPr lang="fr-FR" dirty="0" err="1"/>
              <a:t>loss</a:t>
            </a:r>
            <a:r>
              <a:rPr lang="fr-FR" dirty="0"/>
              <a:t>)) / (</a:t>
            </a:r>
            <a:r>
              <a:rPr lang="fr-FR" dirty="0" err="1"/>
              <a:t>df</a:t>
            </a:r>
            <a:r>
              <a:rPr lang="fr-FR" dirty="0"/>
              <a:t>(x) *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6" name="Picture 2" descr="https://dpzbhybb2pdcj.cloudfront.net/allaire/Figures/02fig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2976"/>
            <a:ext cx="2869743" cy="218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464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peuvent être complexes</a:t>
            </a:r>
          </a:p>
        </p:txBody>
      </p:sp>
      <p:pic>
        <p:nvPicPr>
          <p:cNvPr id="4" name="Picture 16" descr="Résultat de recherche d'images pour &quot;multi layer perceptron inference animated gif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5273934" cy="4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47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Coût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7056784" cy="5040560"/>
          </a:xfrm>
        </p:spPr>
        <p:txBody>
          <a:bodyPr/>
          <a:lstStyle/>
          <a:p>
            <a:r>
              <a:rPr lang="fr-FR" dirty="0"/>
              <a:t>Très couteux</a:t>
            </a:r>
          </a:p>
          <a:p>
            <a:pPr lvl="1"/>
            <a:r>
              <a:rPr lang="fr-FR" dirty="0"/>
              <a:t>Mais donne de très bon résultats</a:t>
            </a:r>
          </a:p>
          <a:p>
            <a:pPr lvl="1"/>
            <a:r>
              <a:rPr lang="fr-FR" dirty="0"/>
              <a:t>Maitrise l’addition sur 4 bits avec 145 neurones et 100 itérations</a:t>
            </a:r>
          </a:p>
        </p:txBody>
      </p:sp>
      <p:pic>
        <p:nvPicPr>
          <p:cNvPr id="3074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081" y="2132856"/>
            <a:ext cx="2088232" cy="2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887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neuronaux sont </a:t>
            </a:r>
            <a:r>
              <a:rPr lang="fr-FR"/>
              <a:t>des modèles asymétriques</a:t>
            </a:r>
            <a:endParaRPr lang="fr-FR" dirty="0"/>
          </a:p>
          <a:p>
            <a:pPr lvl="1"/>
            <a:r>
              <a:rPr lang="fr-FR" dirty="0"/>
              <a:t>Apprentissage couteux</a:t>
            </a:r>
          </a:p>
          <a:p>
            <a:pPr lvl="1"/>
            <a:r>
              <a:rPr lang="fr-FR" dirty="0"/>
              <a:t>Prédiction rapide</a:t>
            </a:r>
          </a:p>
          <a:p>
            <a:pPr lvl="1"/>
            <a:r>
              <a:rPr lang="fr-FR" dirty="0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1946835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Topologie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réseau est profond plus il nécessite de données</a:t>
            </a:r>
          </a:p>
          <a:p>
            <a:pPr lvl="1"/>
            <a:r>
              <a:rPr lang="fr-FR" dirty="0"/>
              <a:t>Pas de goulot d’étranglement</a:t>
            </a:r>
          </a:p>
          <a:p>
            <a:pPr lvl="1"/>
            <a:r>
              <a:rPr lang="fr-FR" dirty="0"/>
              <a:t>Largeur inférieur aux inputs et outputs (sauf </a:t>
            </a:r>
            <a:r>
              <a:rPr lang="fr-FR" dirty="0" err="1"/>
              <a:t>DropOut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Nb_max_hidden_layer</a:t>
            </a:r>
            <a:r>
              <a:rPr lang="fr-FR" dirty="0"/>
              <a:t> ~= log(</a:t>
            </a:r>
            <a:r>
              <a:rPr lang="fr-FR" dirty="0" err="1"/>
              <a:t>len</a:t>
            </a:r>
            <a:r>
              <a:rPr lang="fr-FR" dirty="0"/>
              <a:t>(dataset))</a:t>
            </a:r>
          </a:p>
        </p:txBody>
      </p:sp>
    </p:spTree>
    <p:extLst>
      <p:ext uri="{BB962C8B-B14F-4D97-AF65-F5344CB8AC3E}">
        <p14:creationId xmlns:p14="http://schemas.microsoft.com/office/powerpoint/2010/main" val="197552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Synapse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synaptique s’effectue par des neurotransmetteurs</a:t>
            </a:r>
          </a:p>
          <a:p>
            <a:endParaRPr lang="fr-FR" dirty="0"/>
          </a:p>
        </p:txBody>
      </p:sp>
      <p:pic>
        <p:nvPicPr>
          <p:cNvPr id="3074" name="Picture 2" descr="https://scr.sad.supinfo.com/articles/resources/214662/7923/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5724525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8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neurone possède plusieurs entrées (ix), une sortie (o), un seuil et une fonction d’activation (f)</a:t>
            </a:r>
          </a:p>
          <a:p>
            <a:r>
              <a:rPr lang="fr-FR" dirty="0"/>
              <a:t>Chaque entrée possède un poids (</a:t>
            </a:r>
            <a:r>
              <a:rPr lang="fr-FR" dirty="0" err="1"/>
              <a:t>Wx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Signal synaptique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L’ensemble des entrées sont multipliés à leurs poids puis sommés</a:t>
            </a:r>
          </a:p>
          <a:p>
            <a:r>
              <a:rPr lang="fr-FR" dirty="0"/>
              <a:t>signal = </a:t>
            </a:r>
            <a:r>
              <a:rPr lang="fr-FR" dirty="0" err="1"/>
              <a:t>sum</a:t>
            </a:r>
            <a:r>
              <a:rPr lang="fr-FR" dirty="0"/>
              <a:t>(i[x]*W[x])</a:t>
            </a:r>
          </a:p>
        </p:txBody>
      </p:sp>
    </p:spTree>
    <p:extLst>
      <p:ext uri="{BB962C8B-B14F-4D97-AF65-F5344CB8AC3E}">
        <p14:creationId xmlns:p14="http://schemas.microsoft.com/office/powerpoint/2010/main" val="63555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Perceptron: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self.id = id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self.output:float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[]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=[0 for _ in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signal(self)-&gt;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total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([input *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input,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zip(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total</a:t>
            </a:r>
          </a:p>
        </p:txBody>
      </p:sp>
    </p:spTree>
    <p:extLst>
      <p:ext uri="{BB962C8B-B14F-4D97-AF65-F5344CB8AC3E}">
        <p14:creationId xmlns:p14="http://schemas.microsoft.com/office/powerpoint/2010/main" val="302687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signal = </a:t>
            </a:r>
            <a:r>
              <a:rPr lang="fr-FR" dirty="0" err="1"/>
              <a:t>sum</a:t>
            </a:r>
            <a:r>
              <a:rPr lang="fr-FR" dirty="0"/>
              <a:t>(i[x]*W[x])</a:t>
            </a:r>
          </a:p>
          <a:p>
            <a:r>
              <a:rPr lang="fr-FR" dirty="0"/>
              <a:t>Si f(signal) &gt; seuil (ou biais) alors le signal passe dans le sortie</a:t>
            </a:r>
          </a:p>
          <a:p>
            <a:r>
              <a:rPr lang="fr-FR" dirty="0"/>
              <a:t>f est souvent une tangente hyperbolique ou une sigmoïde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math.tanh</a:t>
            </a:r>
            <a:endParaRPr lang="fr-FR" dirty="0"/>
          </a:p>
        </p:txBody>
      </p:sp>
      <p:pic>
        <p:nvPicPr>
          <p:cNvPr id="2050" name="Picture 2" descr="https://upload.wikimedia.org/wikipedia/commons/9/9d/Sigmo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861048"/>
            <a:ext cx="2328193" cy="19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18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d’activation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Elles permettent de déterminer si le signal passe ou non</a:t>
            </a:r>
          </a:p>
          <a:p>
            <a:pPr lvl="1"/>
            <a:r>
              <a:rPr lang="fr-FR" sz="2000" dirty="0"/>
              <a:t>Relu (</a:t>
            </a:r>
            <a:r>
              <a:rPr lang="fr-FR" sz="2000" dirty="0" err="1"/>
              <a:t>Rectified</a:t>
            </a:r>
            <a:r>
              <a:rPr lang="fr-FR" sz="2000" dirty="0"/>
              <a:t> Liner Unit), </a:t>
            </a:r>
            <a:r>
              <a:rPr lang="fr-FR" sz="2000" dirty="0" err="1"/>
              <a:t>LeakyRelu</a:t>
            </a:r>
            <a:endParaRPr lang="fr-FR" sz="2000" dirty="0"/>
          </a:p>
          <a:p>
            <a:pPr lvl="1"/>
            <a:r>
              <a:rPr lang="fr-FR" sz="2000" dirty="0" err="1"/>
              <a:t>Sigmoid</a:t>
            </a:r>
            <a:r>
              <a:rPr lang="fr-FR" sz="2000" dirty="0"/>
              <a:t>, Hard </a:t>
            </a:r>
            <a:r>
              <a:rPr lang="fr-FR" sz="2000" dirty="0" err="1"/>
              <a:t>Sigmoid</a:t>
            </a:r>
            <a:r>
              <a:rPr lang="fr-FR" sz="2000" dirty="0"/>
              <a:t>, </a:t>
            </a:r>
            <a:r>
              <a:rPr lang="fr-FR" sz="2000" dirty="0" err="1"/>
              <a:t>Tanh</a:t>
            </a:r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780928"/>
            <a:ext cx="6329113" cy="32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1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Présence ou non d’un seuil</a:t>
            </a:r>
          </a:p>
          <a:p>
            <a:pPr lvl="1"/>
            <a:r>
              <a:rPr lang="fr-FR" dirty="0"/>
              <a:t>Seuil à 0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Ou équivalent à un poids avec une entrée à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66768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5834</TotalTime>
  <Words>786</Words>
  <Application>Microsoft Office PowerPoint</Application>
  <PresentationFormat>Affichage à l'écran (4:3)</PresentationFormat>
  <Paragraphs>126</Paragraphs>
  <Slides>28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Consolas</vt:lpstr>
      <vt:lpstr>Courier New</vt:lpstr>
      <vt:lpstr>Monotype Sorts</vt:lpstr>
      <vt:lpstr>Times New Roman</vt:lpstr>
      <vt:lpstr>cvc</vt:lpstr>
      <vt:lpstr>Présentation PowerPoint</vt:lpstr>
      <vt:lpstr>Neurone</vt:lpstr>
      <vt:lpstr>Synapse</vt:lpstr>
      <vt:lpstr>Perceptron</vt:lpstr>
      <vt:lpstr>Signal synaptique</vt:lpstr>
      <vt:lpstr>Perceptron</vt:lpstr>
      <vt:lpstr>Activation</vt:lpstr>
      <vt:lpstr>Les fonctions d’activation</vt:lpstr>
      <vt:lpstr>Bias</vt:lpstr>
      <vt:lpstr>Softmax</vt:lpstr>
      <vt:lpstr>Layers</vt:lpstr>
      <vt:lpstr>MLP</vt:lpstr>
      <vt:lpstr>Exemple 2x2x2</vt:lpstr>
      <vt:lpstr>Exemple simple</vt:lpstr>
      <vt:lpstr>Inférence</vt:lpstr>
      <vt:lpstr>Calcul du loss</vt:lpstr>
      <vt:lpstr>Backpropagation</vt:lpstr>
      <vt:lpstr>Gradient d’erreur</vt:lpstr>
      <vt:lpstr>dW</vt:lpstr>
      <vt:lpstr>Changement du poids</vt:lpstr>
      <vt:lpstr>Learning rate</vt:lpstr>
      <vt:lpstr>La descente du gradient</vt:lpstr>
      <vt:lpstr>Backpropagation</vt:lpstr>
      <vt:lpstr>Stochastic Gradient Based Optimizer</vt:lpstr>
      <vt:lpstr>MLP Complexes</vt:lpstr>
      <vt:lpstr>Coût</vt:lpstr>
      <vt:lpstr>Asymétrie</vt:lpstr>
      <vt:lpstr>Topologie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254</cp:revision>
  <dcterms:created xsi:type="dcterms:W3CDTF">2000-04-10T19:33:12Z</dcterms:created>
  <dcterms:modified xsi:type="dcterms:W3CDTF">2021-01-14T13:13:04Z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