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0" r:id="rId3"/>
    <p:sldId id="272" r:id="rId4"/>
    <p:sldId id="286" r:id="rId5"/>
    <p:sldId id="262" r:id="rId6"/>
    <p:sldId id="266" r:id="rId7"/>
    <p:sldId id="283" r:id="rId8"/>
    <p:sldId id="265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Application Architectures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 N tier if loosely coupled allows experts at each layer to work concurrently.</a:t>
            </a:r>
          </a:p>
          <a:p>
            <a:endParaRPr lang="en-US"/>
          </a:p>
          <a:p>
            <a:r>
              <a:rPr lang="en-US"/>
              <a:t>Supports scalability, easier to change implementation technology at any of the layers without changing surrounding layers.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0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3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3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7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3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Présentation d’ASP.NET </a:t>
            </a:r>
            <a:r>
              <a:rPr lang="fr-FR" dirty="0" err="1"/>
              <a:t>Core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Architecture des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431983"/>
          </a:xfrm>
        </p:spPr>
        <p:txBody>
          <a:bodyPr/>
          <a:lstStyle/>
          <a:p>
            <a:r>
              <a:rPr lang="fr-FR" sz="2000" noProof="0" dirty="0"/>
              <a:t>Les applications sont souvent organisées en plusieurs niveaux logiques</a:t>
            </a:r>
          </a:p>
          <a:p>
            <a:pPr lvl="1"/>
            <a:r>
              <a:rPr lang="fr-FR" sz="1800" noProof="0" dirty="0"/>
              <a:t>Le nombre </a:t>
            </a:r>
            <a:r>
              <a:rPr lang="fr-FR" sz="1800" dirty="0"/>
              <a:t>de niveaux dépend des besoins de l'application</a:t>
            </a:r>
            <a:endParaRPr lang="fr-FR" sz="1800" noProof="0" dirty="0"/>
          </a:p>
          <a:p>
            <a:pPr lvl="1"/>
            <a:r>
              <a:rPr lang="fr-FR" sz="1800" noProof="0" dirty="0"/>
              <a:t>Connu sous le nom d'architecture à n-niveaux</a:t>
            </a:r>
          </a:p>
          <a:p>
            <a:r>
              <a:rPr lang="fr-FR" sz="2000" noProof="0" dirty="0"/>
              <a:t>Les niveaux comprennent souvent</a:t>
            </a:r>
          </a:p>
          <a:p>
            <a:pPr lvl="1"/>
            <a:r>
              <a:rPr lang="fr-FR" sz="1800" noProof="0" dirty="0"/>
              <a:t>Un niveau de présentation</a:t>
            </a:r>
          </a:p>
          <a:p>
            <a:pPr lvl="2"/>
            <a:r>
              <a:rPr lang="fr-FR" sz="1600" noProof="0" dirty="0"/>
              <a:t>Responsable de l'affichage des données pour l'utilisateur</a:t>
            </a:r>
          </a:p>
          <a:p>
            <a:pPr lvl="2"/>
            <a:r>
              <a:rPr lang="fr-FR" sz="1600" noProof="0" dirty="0"/>
              <a:t>Définit la navigation de l'utilisateur dans l'application</a:t>
            </a:r>
          </a:p>
          <a:p>
            <a:pPr lvl="1"/>
            <a:r>
              <a:rPr lang="fr-FR" sz="1800" noProof="0" dirty="0"/>
              <a:t>Un niveau métier / service</a:t>
            </a:r>
          </a:p>
          <a:p>
            <a:pPr lvl="2"/>
            <a:r>
              <a:rPr lang="fr-FR" sz="1600" noProof="0" dirty="0"/>
              <a:t>Fournit la logique métier de l'application</a:t>
            </a:r>
          </a:p>
          <a:p>
            <a:pPr lvl="2"/>
            <a:r>
              <a:rPr lang="fr-FR" sz="1600" noProof="0" dirty="0"/>
              <a:t>Peut servir plusieurs types de </a:t>
            </a:r>
            <a:r>
              <a:rPr lang="fr-FR" sz="1600" dirty="0"/>
              <a:t>clients</a:t>
            </a:r>
            <a:endParaRPr lang="fr-FR" sz="1600" noProof="0" dirty="0"/>
          </a:p>
          <a:p>
            <a:pPr lvl="1"/>
            <a:r>
              <a:rPr lang="fr-FR" sz="1800" noProof="0" dirty="0"/>
              <a:t>Niveau d'intégration / des données</a:t>
            </a:r>
          </a:p>
          <a:p>
            <a:pPr lvl="2"/>
            <a:r>
              <a:rPr lang="fr-FR" sz="1600" noProof="0" dirty="0"/>
              <a:t>Stockage et extraction des données sur le long terme dans des sources externes</a:t>
            </a:r>
          </a:p>
          <a:p>
            <a:pPr lvl="2"/>
            <a:r>
              <a:rPr lang="fr-FR" sz="1600" noProof="0" dirty="0"/>
              <a:t>Peut </a:t>
            </a:r>
            <a:r>
              <a:rPr lang="fr-FR" sz="1600" dirty="0"/>
              <a:t>s'intégrer à des systèmes d'autres éditeurs</a:t>
            </a:r>
            <a:endParaRPr lang="fr-FR" sz="1600" noProof="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Framework ASP.NET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34629"/>
          </a:xfrm>
        </p:spPr>
        <p:txBody>
          <a:bodyPr/>
          <a:lstStyle/>
          <a:p>
            <a:r>
              <a:rPr lang="fr-FR" sz="2000" noProof="0" dirty="0"/>
              <a:t>A pour objectif de faciliter le développement d'applications Web</a:t>
            </a:r>
            <a:br>
              <a:rPr lang="fr-FR" sz="2000" noProof="0" dirty="0"/>
            </a:br>
            <a:r>
              <a:rPr lang="fr-FR" sz="2000" noProof="0" dirty="0"/>
              <a:t>à n-niveaux</a:t>
            </a:r>
          </a:p>
          <a:p>
            <a:r>
              <a:rPr lang="fr-FR" sz="2000" noProof="0" dirty="0"/>
              <a:t>Basé sur le modèle de conception (pattern) MVC (Model View Controller)</a:t>
            </a:r>
          </a:p>
          <a:p>
            <a:pPr lvl="1"/>
            <a:r>
              <a:rPr lang="fr-FR" sz="1800" noProof="0" dirty="0"/>
              <a:t>Sépare l'application en trois composants principaux</a:t>
            </a:r>
          </a:p>
          <a:p>
            <a:pPr lvl="1"/>
            <a:r>
              <a:rPr lang="fr-FR" sz="1800" noProof="0" dirty="0"/>
              <a:t>Appelée la </a:t>
            </a:r>
            <a:r>
              <a:rPr lang="fr-FR" sz="1800" i="1" noProof="0" dirty="0">
                <a:latin typeface="Century Schoolbook" pitchFamily="18" charset="0"/>
                <a:cs typeface="Courier New" pitchFamily="49" charset="0"/>
              </a:rPr>
              <a:t>séparation des responsabilités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1800" u="sng" noProof="0" dirty="0"/>
              <a:t>M</a:t>
            </a:r>
            <a:r>
              <a:rPr lang="fr-FR" sz="1800" noProof="0" dirty="0"/>
              <a:t>odèle</a:t>
            </a:r>
          </a:p>
          <a:p>
            <a:pPr marL="1601788" lvl="2" indent="-225425"/>
            <a:r>
              <a:rPr lang="fr-FR" sz="1600" noProof="0" dirty="0"/>
              <a:t>Représente les données de l'application</a:t>
            </a:r>
          </a:p>
          <a:p>
            <a:pPr marL="1601788" lvl="2" indent="-225425"/>
            <a:r>
              <a:rPr lang="fr-FR" sz="1600" noProof="0" dirty="0"/>
              <a:t>Les règles de la logique métier s'y appliquent également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1800" u="sng" noProof="0" dirty="0"/>
              <a:t>V</a:t>
            </a:r>
            <a:r>
              <a:rPr lang="fr-FR" sz="1800" dirty="0"/>
              <a:t>ue</a:t>
            </a:r>
            <a:endParaRPr lang="fr-FR" sz="1800" noProof="0" dirty="0"/>
          </a:p>
          <a:p>
            <a:pPr marL="1601788" lvl="2" indent="-225425"/>
            <a:r>
              <a:rPr lang="fr-FR" sz="1600" noProof="0" dirty="0"/>
              <a:t>La partie de l'application qui </a:t>
            </a:r>
            <a:r>
              <a:rPr lang="fr-FR" sz="1600" dirty="0"/>
              <a:t>affiche l'interface utilisateur</a:t>
            </a:r>
            <a:endParaRPr lang="fr-FR" sz="1600" noProof="0" dirty="0"/>
          </a:p>
          <a:p>
            <a:pPr marL="1085850" lvl="1" indent="-342900">
              <a:buFont typeface="+mj-lt"/>
              <a:buAutoNum type="arabicPeriod"/>
            </a:pPr>
            <a:r>
              <a:rPr lang="fr-FR" sz="1800" u="sng" noProof="0" dirty="0"/>
              <a:t>C</a:t>
            </a:r>
            <a:r>
              <a:rPr lang="fr-FR" sz="1800" noProof="0" dirty="0"/>
              <a:t>ontrôleur</a:t>
            </a:r>
          </a:p>
          <a:p>
            <a:pPr marL="1601788" lvl="2" indent="-225425"/>
            <a:r>
              <a:rPr lang="fr-FR" sz="1600" noProof="0" dirty="0"/>
              <a:t>Contrôle le flux de l'application</a:t>
            </a:r>
          </a:p>
          <a:p>
            <a:pPr marL="2000250" lvl="3" indent="-225425"/>
            <a:r>
              <a:rPr lang="fr-FR" sz="1400" dirty="0"/>
              <a:t>Gère les demandes de l'utilisateur</a:t>
            </a:r>
            <a:endParaRPr lang="fr-FR" sz="1400" noProof="0" dirty="0"/>
          </a:p>
          <a:p>
            <a:pPr marL="2000250" lvl="3" indent="-225425"/>
            <a:r>
              <a:rPr lang="fr-FR" sz="1400" noProof="0" dirty="0"/>
              <a:t>Délègue le traitement au modèle</a:t>
            </a:r>
          </a:p>
          <a:p>
            <a:pPr marL="2000250" lvl="3" indent="-225425"/>
            <a:r>
              <a:rPr lang="fr-FR" sz="1400" noProof="0" dirty="0"/>
              <a:t>Sélectionne la bonne vue pour la réponse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Séparation des Responsabilités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455082" cy="5037276"/>
          </a:xfrm>
        </p:spPr>
        <p:txBody>
          <a:bodyPr/>
          <a:lstStyle/>
          <a:p>
            <a:r>
              <a:rPr lang="fr-FR" sz="2000" noProof="0" dirty="0"/>
              <a:t>Le Framework MVC facilite la création d'applications propres</a:t>
            </a:r>
          </a:p>
          <a:p>
            <a:pPr lvl="1"/>
            <a:r>
              <a:rPr lang="fr-FR" sz="1800" noProof="0" dirty="0"/>
              <a:t>Il faut quand même que le développeur respecte les règles</a:t>
            </a:r>
          </a:p>
          <a:p>
            <a:r>
              <a:rPr lang="fr-FR" sz="2000" noProof="0" dirty="0"/>
              <a:t>Principes généraux d'une bonne architecture MVC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Le contrôleur doit ignorer la technologie utilisée par la vue</a:t>
            </a:r>
          </a:p>
          <a:p>
            <a:pPr lvl="2"/>
            <a:r>
              <a:rPr lang="fr-FR" sz="1600" noProof="0" dirty="0"/>
              <a:t>Se concentre sur le traitement de la requête et la sélection de la vue</a:t>
            </a:r>
          </a:p>
          <a:p>
            <a:pPr lvl="2"/>
            <a:r>
              <a:rPr lang="fr-FR" sz="1600" noProof="0" dirty="0"/>
              <a:t>Prépare les éventuelles données affichées par la vue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Le modèle est totalement indépendant de ASP.NET MVC</a:t>
            </a:r>
          </a:p>
          <a:p>
            <a:pPr marL="1019175" lvl="2" indent="-223838"/>
            <a:r>
              <a:rPr lang="fr-FR" sz="1600" noProof="0" dirty="0"/>
              <a:t>Constitué d'</a:t>
            </a:r>
            <a:r>
              <a:rPr lang="fr-FR" sz="1600" dirty="0"/>
              <a:t>objets standard</a:t>
            </a:r>
            <a:endParaRPr lang="fr-FR" sz="1600" noProof="0" dirty="0"/>
          </a:p>
          <a:p>
            <a:pPr marL="1019175" lvl="2" indent="-223838"/>
            <a:r>
              <a:rPr lang="fr-FR" sz="1600" noProof="0" dirty="0"/>
              <a:t>Rien de ce qu'il passe au contrôleur n'est lié à une technologie spécifique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La vue ne fait que générer une réponse</a:t>
            </a:r>
          </a:p>
          <a:p>
            <a:pPr marL="1019175" lvl="2" indent="-223838"/>
            <a:r>
              <a:rPr lang="fr-FR" sz="1600" noProof="0" dirty="0"/>
              <a:t>Tout le code de la vue est lié à la présentation</a:t>
            </a:r>
          </a:p>
          <a:p>
            <a:pPr marL="1317625" lvl="3" indent="-295275"/>
            <a:r>
              <a:rPr lang="fr-FR" sz="1400" noProof="0" dirty="0"/>
              <a:t>Itérer sur une collection afin de l'afficher</a:t>
            </a:r>
          </a:p>
          <a:p>
            <a:pPr marL="1317625" lvl="3" indent="-295275"/>
            <a:r>
              <a:rPr lang="fr-FR" sz="1400" noProof="0" dirty="0"/>
              <a:t>Décider ce qu'il faut afficher</a:t>
            </a:r>
          </a:p>
          <a:p>
            <a:pPr marL="687387" lvl="1" indent="-342900">
              <a:buFont typeface="+mj-lt"/>
              <a:buAutoNum type="arabicPeriod"/>
            </a:pPr>
            <a:endParaRPr lang="fr-FR" sz="1800" noProof="0" dirty="0"/>
          </a:p>
          <a:p>
            <a:pPr lvl="1"/>
            <a:endParaRPr lang="fr-FR" sz="1800" noProof="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</a:t>
            </a:r>
            <a:r>
              <a:rPr lang="fr-FR" dirty="0"/>
              <a:t>pattern MVC (</a:t>
            </a:r>
            <a:r>
              <a:rPr lang="fr-FR" noProof="0" dirty="0"/>
              <a:t>Model View 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0511"/>
            <a:ext cx="8599488" cy="1882567"/>
          </a:xfrm>
        </p:spPr>
        <p:txBody>
          <a:bodyPr/>
          <a:lstStyle/>
          <a:p>
            <a:r>
              <a:rPr lang="fr-FR" sz="2000" noProof="0" dirty="0"/>
              <a:t>Le traitement des demandes se déroule ainsi: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La demande arrive au contrôleur, qui décide </a:t>
            </a:r>
            <a:r>
              <a:rPr lang="fr-FR" sz="1800" dirty="0"/>
              <a:t>ce qu'il convient d'en faire</a:t>
            </a:r>
            <a:endParaRPr lang="fr-FR" sz="1800" noProof="0" dirty="0"/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Le contrôleur délègue le traitement au modèle</a:t>
            </a:r>
          </a:p>
          <a:p>
            <a:pPr marL="1019175" lvl="2"/>
            <a:r>
              <a:rPr lang="fr-FR" sz="1600" noProof="0" dirty="0"/>
              <a:t>Le modèle retourne le résultat du traitement et les données au contrôleur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Le contrôleur </a:t>
            </a:r>
            <a:r>
              <a:rPr lang="fr-FR" sz="1800" dirty="0"/>
              <a:t>sélectionne la vue et lui passe les données à afficher</a:t>
            </a:r>
            <a:endParaRPr lang="fr-FR" sz="1800" noProof="0" dirty="0"/>
          </a:p>
          <a:p>
            <a:pPr marL="687387" lvl="1" indent="-342900">
              <a:buFont typeface="+mj-lt"/>
              <a:buAutoNum type="arabicPeriod"/>
            </a:pPr>
            <a:r>
              <a:rPr lang="fr-FR" sz="1800" noProof="0" dirty="0"/>
              <a:t>La vue affiche la réponse en utilisant les données passées par le contrôleur</a:t>
            </a:r>
          </a:p>
        </p:txBody>
      </p:sp>
      <p:grpSp>
        <p:nvGrpSpPr>
          <p:cNvPr id="42" name="Group 41"/>
          <p:cNvGrpSpPr/>
          <p:nvPr/>
        </p:nvGrpSpPr>
        <p:grpSpPr bwMode="gray">
          <a:xfrm>
            <a:off x="690571" y="3063281"/>
            <a:ext cx="7423161" cy="3322705"/>
            <a:chOff x="690571" y="3063281"/>
            <a:chExt cx="7423161" cy="332270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2552711" y="4154327"/>
              <a:ext cx="365126" cy="1371601"/>
            </a:xfrm>
            <a:prstGeom prst="curvedRightArrow">
              <a:avLst>
                <a:gd name="adj1" fmla="val 44643"/>
                <a:gd name="adj2" fmla="val 119774"/>
                <a:gd name="adj3" fmla="val 29861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gray">
            <a:xfrm>
              <a:off x="2378086" y="3787614"/>
              <a:ext cx="1279527" cy="59531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 noProof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2278073" y="3951127"/>
              <a:ext cx="166846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dirty="0"/>
                <a:t>      </a:t>
              </a:r>
              <a:r>
                <a:rPr lang="en-US" sz="1800" u="sng" dirty="0"/>
                <a:t>Contrôleur</a:t>
              </a:r>
              <a:endParaRPr lang="en-US" sz="1800" dirty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gray">
            <a:xfrm>
              <a:off x="4264039" y="3603134"/>
              <a:ext cx="2473329" cy="14938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1638310" y="5822790"/>
              <a:ext cx="137160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gray">
            <a:xfrm>
              <a:off x="690571" y="5697629"/>
              <a:ext cx="102552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 dirty="0"/>
                <a:t>Réponse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>
              <a:off x="1638310" y="4228609"/>
              <a:ext cx="73183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690571" y="4071447"/>
              <a:ext cx="1006476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 dirty="0"/>
                <a:t>Demande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7473969" y="3943692"/>
              <a:ext cx="639763" cy="641350"/>
            </a:xfrm>
            <a:prstGeom prst="can">
              <a:avLst>
                <a:gd name="adj" fmla="val 2506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gray">
            <a:xfrm>
              <a:off x="4718064" y="4028584"/>
              <a:ext cx="274638" cy="27305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5797055" y="4528152"/>
              <a:ext cx="274638" cy="27305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5840429" y="3707909"/>
              <a:ext cx="273050" cy="273050"/>
            </a:xfrm>
            <a:prstGeom prst="plus">
              <a:avLst>
                <a:gd name="adj" fmla="val 25000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468166" y="3650759"/>
              <a:ext cx="823914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dirty="0"/>
                <a:t>M</a:t>
              </a:r>
              <a:r>
                <a:rPr lang="en-US" sz="1800" u="sng" dirty="0"/>
                <a:t>odèle</a:t>
              </a:r>
              <a:endParaRPr lang="en-US" sz="1800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gray">
            <a:xfrm>
              <a:off x="1920052" y="5833816"/>
              <a:ext cx="274638" cy="2746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 dirty="0"/>
                <a:t>4</a:t>
              </a:r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gray">
            <a:xfrm>
              <a:off x="1840717" y="3915872"/>
              <a:ext cx="273050" cy="2746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="1" noProof="1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gray">
            <a:xfrm>
              <a:off x="1850242" y="3930954"/>
              <a:ext cx="2540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grpSp>
          <p:nvGrpSpPr>
            <p:cNvPr id="27" name="Group 38"/>
            <p:cNvGrpSpPr>
              <a:grpSpLocks/>
            </p:cNvGrpSpPr>
            <p:nvPr/>
          </p:nvGrpSpPr>
          <p:grpSpPr bwMode="gray">
            <a:xfrm>
              <a:off x="2173298" y="4822335"/>
              <a:ext cx="274638" cy="274638"/>
              <a:chOff x="1305" y="2924"/>
              <a:chExt cx="173" cy="173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gray">
              <a:xfrm>
                <a:off x="1305" y="2924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000" b="1" noProof="1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gray">
              <a:xfrm>
                <a:off x="1312" y="2940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/>
                  <a:t>3</a:t>
                </a:r>
              </a:p>
            </p:txBody>
          </p:sp>
        </p:grpSp>
        <p:grpSp>
          <p:nvGrpSpPr>
            <p:cNvPr id="28" name="Group 37"/>
            <p:cNvGrpSpPr>
              <a:grpSpLocks/>
            </p:cNvGrpSpPr>
            <p:nvPr/>
          </p:nvGrpSpPr>
          <p:grpSpPr bwMode="gray">
            <a:xfrm>
              <a:off x="3989401" y="3872003"/>
              <a:ext cx="274638" cy="274638"/>
              <a:chOff x="2449" y="2386"/>
              <a:chExt cx="173" cy="173"/>
            </a:xfrm>
          </p:grpSpPr>
          <p:sp>
            <p:nvSpPr>
              <p:cNvPr id="29" name="Oval 24"/>
              <p:cNvSpPr>
                <a:spLocks noChangeArrowheads="1"/>
              </p:cNvSpPr>
              <p:nvPr/>
            </p:nvSpPr>
            <p:spPr bwMode="gray">
              <a:xfrm>
                <a:off x="2449" y="2386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000" b="1" noProof="1"/>
              </a:p>
            </p:txBody>
          </p:sp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gray">
              <a:xfrm>
                <a:off x="2455" y="2396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/>
                  <a:t>2</a:t>
                </a:r>
              </a:p>
            </p:txBody>
          </p:sp>
        </p:grpSp>
        <p:sp>
          <p:nvSpPr>
            <p:cNvPr id="40" name="AutoShape 27"/>
            <p:cNvSpPr>
              <a:spLocks noChangeArrowheads="1"/>
            </p:cNvSpPr>
            <p:nvPr/>
          </p:nvSpPr>
          <p:spPr bwMode="gray">
            <a:xfrm>
              <a:off x="5088897" y="4460074"/>
              <a:ext cx="266700" cy="24130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gray">
            <a:xfrm>
              <a:off x="4582869" y="4586390"/>
              <a:ext cx="355600" cy="406400"/>
            </a:xfrm>
            <a:prstGeom prst="sun">
              <a:avLst>
                <a:gd name="adj" fmla="val 25000"/>
              </a:avLst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gray">
            <a:xfrm>
              <a:off x="6733129" y="4285926"/>
              <a:ext cx="72645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3" name="AutoShape 16"/>
            <p:cNvSpPr>
              <a:spLocks noChangeArrowheads="1"/>
            </p:cNvSpPr>
            <p:nvPr/>
          </p:nvSpPr>
          <p:spPr bwMode="gray">
            <a:xfrm>
              <a:off x="6315676" y="4142619"/>
              <a:ext cx="192087" cy="223837"/>
            </a:xfrm>
            <a:prstGeom prst="flowChartMerg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 bwMode="gray">
            <a:xfrm rot="5400000">
              <a:off x="3795061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rot="5400000">
              <a:off x="5305726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rot="5400000">
              <a:off x="2284397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gray">
            <a:xfrm rot="5400000">
              <a:off x="138176" y="4723840"/>
              <a:ext cx="3322705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 bwMode="gray">
            <a:xfrm>
              <a:off x="2015716" y="3152274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Niveau présentation</a:t>
              </a:r>
            </a:p>
          </p:txBody>
        </p:sp>
        <p:sp>
          <p:nvSpPr>
            <p:cNvPr id="63" name="TextBox 62"/>
            <p:cNvSpPr txBox="1"/>
            <p:nvPr/>
          </p:nvSpPr>
          <p:spPr bwMode="gray">
            <a:xfrm>
              <a:off x="4067944" y="3152274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Niveau métier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472100" y="3152274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Niveau intégration</a:t>
              </a:r>
            </a:p>
          </p:txBody>
        </p:sp>
        <p:cxnSp>
          <p:nvCxnSpPr>
            <p:cNvPr id="70" name="Straight Arrow Connector 69"/>
            <p:cNvCxnSpPr>
              <a:stCxn id="12" idx="3"/>
            </p:cNvCxnSpPr>
            <p:nvPr/>
          </p:nvCxnSpPr>
          <p:spPr bwMode="gray">
            <a:xfrm flipV="1">
              <a:off x="3657613" y="4198008"/>
              <a:ext cx="606426" cy="758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2370148" y="5514729"/>
              <a:ext cx="1279527" cy="593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noProof="1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2415392" y="5708490"/>
              <a:ext cx="118903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     </a:t>
              </a:r>
              <a:r>
                <a:rPr lang="en-US" u="sng" dirty="0"/>
                <a:t>Vue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Avantages des applications Web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6752"/>
            <a:ext cx="8599488" cy="4883388"/>
          </a:xfrm>
        </p:spPr>
        <p:txBody>
          <a:bodyPr/>
          <a:lstStyle/>
          <a:p>
            <a:r>
              <a:rPr lang="fr-FR" sz="2000" noProof="0" dirty="0"/>
              <a:t>Le </a:t>
            </a:r>
            <a:r>
              <a:rPr lang="fr-FR" sz="2000" dirty="0"/>
              <a:t>Framework </a:t>
            </a:r>
            <a:r>
              <a:rPr lang="fr-FR" sz="2000" noProof="0" dirty="0"/>
              <a:t>MVC apporte les avantages suivants au développeur :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Gestion simplifiée de la complexité de l'application</a:t>
            </a:r>
          </a:p>
          <a:p>
            <a:pPr marL="1130300" lvl="2" indent="-271463"/>
            <a:r>
              <a:rPr lang="fr-FR" sz="1600" noProof="0" dirty="0"/>
              <a:t>La séparation des responsabilités favorise la modularité du code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TDD (</a:t>
            </a:r>
            <a:r>
              <a:rPr lang="fr-FR" sz="1800" u="sng" noProof="0" dirty="0"/>
              <a:t>T</a:t>
            </a:r>
            <a:r>
              <a:rPr lang="fr-FR" sz="1800" noProof="0" dirty="0"/>
              <a:t>est-</a:t>
            </a:r>
            <a:r>
              <a:rPr lang="fr-FR" sz="1800" u="sng" noProof="0" dirty="0"/>
              <a:t>D</a:t>
            </a:r>
            <a:r>
              <a:rPr lang="fr-FR" sz="1800" noProof="0" dirty="0"/>
              <a:t>riven </a:t>
            </a:r>
            <a:r>
              <a:rPr lang="fr-FR" sz="1800" u="sng" noProof="0" dirty="0"/>
              <a:t>D</a:t>
            </a:r>
            <a:r>
              <a:rPr lang="fr-FR" sz="1800" noProof="0" dirty="0"/>
              <a:t>evelopment, développement piloté par les tests)</a:t>
            </a:r>
          </a:p>
          <a:p>
            <a:pPr marL="1130300" lvl="2" indent="-271463"/>
            <a:r>
              <a:rPr lang="fr-FR" sz="1600" noProof="0" dirty="0"/>
              <a:t>Chaque partie de l'application est développée de façon indépendante</a:t>
            </a:r>
          </a:p>
          <a:p>
            <a:pPr marL="1476375" lvl="3" indent="-273050"/>
            <a:r>
              <a:rPr lang="fr-FR" sz="1400" noProof="0" dirty="0"/>
              <a:t>Facilite les tests unitaires et d'intégration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Extensibilité</a:t>
            </a:r>
          </a:p>
          <a:p>
            <a:pPr marL="1130300" lvl="2" indent="-271463"/>
            <a:r>
              <a:rPr lang="fr-FR" sz="1600" noProof="0" dirty="0"/>
              <a:t>On peut personnaliser ou remplacer chaque composant du Framework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Le développeur contrôle </a:t>
            </a:r>
            <a:r>
              <a:rPr lang="fr-FR" sz="1800" dirty="0"/>
              <a:t>entièrement la structure des </a:t>
            </a:r>
            <a:r>
              <a:rPr lang="fr-FR" sz="1800" noProof="0" dirty="0"/>
              <a:t>URL</a:t>
            </a:r>
          </a:p>
          <a:p>
            <a:pPr marL="1130300" lvl="2" indent="-271463"/>
            <a:r>
              <a:rPr lang="fr-FR" sz="1600" noProof="0" dirty="0"/>
              <a:t>Important pour SEO (</a:t>
            </a:r>
            <a:r>
              <a:rPr lang="fr-FR" sz="1600" u="sng" noProof="0" dirty="0"/>
              <a:t>S</a:t>
            </a:r>
            <a:r>
              <a:rPr lang="fr-FR" sz="1600" noProof="0" dirty="0"/>
              <a:t>earch </a:t>
            </a:r>
            <a:r>
              <a:rPr lang="fr-FR" sz="1600" u="sng" noProof="0" dirty="0"/>
              <a:t>E</a:t>
            </a:r>
            <a:r>
              <a:rPr lang="fr-FR" sz="1600" noProof="0" dirty="0"/>
              <a:t>ngine </a:t>
            </a:r>
            <a:r>
              <a:rPr lang="fr-FR" sz="1600" u="sng" noProof="0" dirty="0"/>
              <a:t>O</a:t>
            </a:r>
            <a:r>
              <a:rPr lang="fr-FR" sz="1600" noProof="0" dirty="0"/>
              <a:t>ptimization, optimisation des moteurs de recherche) et l'adressage REST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Contrôle complet du HTML généré</a:t>
            </a:r>
          </a:p>
          <a:p>
            <a:pPr marL="1130300" lvl="2" indent="-271463"/>
            <a:r>
              <a:rPr lang="fr-FR" sz="1600" noProof="0" dirty="0"/>
              <a:t>Important pour les contraintes liées à l'accessibilité</a:t>
            </a:r>
          </a:p>
          <a:p>
            <a:pPr marL="1130300" lvl="2" indent="-271463"/>
            <a:r>
              <a:rPr lang="fr-FR" sz="1600" noProof="0" dirty="0"/>
              <a:t>HTML complexe avec des demandes de positionnements précis</a:t>
            </a:r>
          </a:p>
          <a:p>
            <a:pPr marL="687388" lvl="1" indent="-342900">
              <a:buFont typeface="+mj-lt"/>
              <a:buAutoNum type="arabicPeriod"/>
            </a:pPr>
            <a:r>
              <a:rPr lang="fr-FR" sz="1800" noProof="0" dirty="0"/>
              <a:t>Adapté aux applications développées par de grandes équipes</a:t>
            </a:r>
          </a:p>
          <a:p>
            <a:pPr marL="1130300" lvl="2" indent="-271463"/>
            <a:r>
              <a:rPr lang="fr-FR" sz="1600" noProof="0" dirty="0"/>
              <a:t>Facilite le travail en parallèle sur différents aspects de l'application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00" y="6203988"/>
            <a:ext cx="798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= hypertext markup language	REST = representational state transfer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La page d'accueil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6736"/>
            <a:ext cx="8599488" cy="671979"/>
          </a:xfrm>
        </p:spPr>
        <p:txBody>
          <a:bodyPr/>
          <a:lstStyle/>
          <a:p>
            <a:r>
              <a:rPr lang="fr-FR" noProof="0" dirty="0"/>
              <a:t>Le projet dispose initialement de quelques fonctionnalités</a:t>
            </a:r>
          </a:p>
          <a:p>
            <a:pPr lvl="1"/>
            <a:r>
              <a:rPr lang="fr-FR" noProof="0" dirty="0"/>
              <a:t>Nous allons très bientôt l'essayer et l'explorer!</a:t>
            </a:r>
          </a:p>
        </p:txBody>
      </p:sp>
      <p:pic>
        <p:nvPicPr>
          <p:cNvPr id="5" name="Picture 4" descr="apprunn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04" y="2126036"/>
            <a:ext cx="7499792" cy="4187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Tâches de la classe contrôleur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646878"/>
          </a:xfrm>
        </p:spPr>
        <p:txBody>
          <a:bodyPr/>
          <a:lstStyle/>
          <a:p>
            <a:r>
              <a:rPr lang="fr-FR" sz="2000" noProof="0" dirty="0"/>
              <a:t>Contrôle la façon dont les utilisateurs interagissent avec l'application</a:t>
            </a:r>
          </a:p>
          <a:p>
            <a:pPr lvl="1"/>
            <a:r>
              <a:rPr lang="fr-FR" sz="1800" noProof="0" dirty="0"/>
              <a:t>Point d'entrée de l'application</a:t>
            </a:r>
          </a:p>
          <a:p>
            <a:r>
              <a:rPr lang="fr-FR" sz="2000" noProof="0" dirty="0"/>
              <a:t>Contient la logique du flux de contrôle de l'application</a:t>
            </a:r>
          </a:p>
          <a:p>
            <a:pPr lvl="1"/>
            <a:r>
              <a:rPr lang="fr-FR" sz="1800" noProof="0" dirty="0"/>
              <a:t>Pas la logique métier!</a:t>
            </a:r>
          </a:p>
          <a:p>
            <a:pPr lvl="1"/>
            <a:r>
              <a:rPr lang="fr-FR" sz="1800" noProof="0" dirty="0"/>
              <a:t>Pas de code lié à la vue, c'est-à-dire, pas de génération de HTML</a:t>
            </a:r>
          </a:p>
          <a:p>
            <a:r>
              <a:rPr lang="fr-FR" sz="2000" noProof="0" dirty="0"/>
              <a:t>Interagit avec le </a:t>
            </a:r>
            <a:r>
              <a:rPr lang="fr-FR" sz="2000" i="1" noProof="0" dirty="0">
                <a:latin typeface="Century Schoolbook" pitchFamily="18" charset="0"/>
              </a:rPr>
              <a:t>modèle</a:t>
            </a:r>
            <a:r>
              <a:rPr lang="fr-FR" sz="2000" noProof="0" dirty="0"/>
              <a:t> pour les calculs ou l'accès aux données</a:t>
            </a:r>
          </a:p>
          <a:p>
            <a:r>
              <a:rPr lang="fr-FR" sz="2000" noProof="0" dirty="0"/>
              <a:t>Détermine quelle </a:t>
            </a:r>
            <a:r>
              <a:rPr lang="fr-FR" sz="2000" i="1" noProof="0" dirty="0">
                <a:latin typeface="Century Schoolbook" pitchFamily="18" charset="0"/>
              </a:rPr>
              <a:t>vue</a:t>
            </a:r>
            <a:r>
              <a:rPr lang="fr-FR" sz="2000" noProof="0" dirty="0"/>
              <a:t> doit </a:t>
            </a:r>
            <a:r>
              <a:rPr lang="fr-FR" sz="2000" dirty="0"/>
              <a:t>afficher la réponse</a:t>
            </a:r>
            <a:endParaRPr lang="fr-FR" sz="2000" noProof="0" dirty="0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2201223" y="4273647"/>
            <a:ext cx="4869795" cy="1392236"/>
            <a:chOff x="1935713" y="4031041"/>
            <a:chExt cx="4869795" cy="139223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gray">
            <a:xfrm>
              <a:off x="3209925" y="4221343"/>
              <a:ext cx="1261884" cy="3693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Contrôleur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gray">
            <a:xfrm>
              <a:off x="5864225" y="4221343"/>
              <a:ext cx="941283" cy="3693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Modèle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gray">
            <a:xfrm>
              <a:off x="3547645" y="5053945"/>
              <a:ext cx="586443" cy="369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Vue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gray">
            <a:xfrm>
              <a:off x="1935713" y="4031041"/>
              <a:ext cx="118494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Demande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1935713" y="4809124"/>
              <a:ext cx="110799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Réponse</a:t>
              </a:r>
            </a:p>
          </p:txBody>
        </p:sp>
        <p:cxnSp>
          <p:nvCxnSpPr>
            <p:cNvPr id="14" name="Straight Arrow Connector 13"/>
            <p:cNvCxnSpPr>
              <a:stCxn id="5" idx="1"/>
              <a:endCxn id="4" idx="3"/>
            </p:cNvCxnSpPr>
            <p:nvPr/>
          </p:nvCxnSpPr>
          <p:spPr bwMode="gray">
            <a:xfrm flipH="1">
              <a:off x="4471809" y="4406009"/>
              <a:ext cx="13924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 bwMode="gray">
            <a:xfrm>
              <a:off x="3840867" y="4590675"/>
              <a:ext cx="0" cy="4632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>
              <a:endCxn id="4" idx="1"/>
            </p:cNvCxnSpPr>
            <p:nvPr/>
          </p:nvCxnSpPr>
          <p:spPr bwMode="gray">
            <a:xfrm>
              <a:off x="2435365" y="4406009"/>
              <a:ext cx="7745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>
              <a:stCxn id="6" idx="1"/>
            </p:cNvCxnSpPr>
            <p:nvPr/>
          </p:nvCxnSpPr>
          <p:spPr bwMode="gray">
            <a:xfrm flipH="1">
              <a:off x="2435365" y="5238611"/>
              <a:ext cx="11122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53502E4E4554204D5643204672616D65776F72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57061726174696F6E206F6620436F6E6365726E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5669657720436F6E74726F6C6C65722044657369676E205061747465726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76616E7461676573206F66204D56432D426173656420576562204170706C69636174696F6E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6A65637420486F6D6520506167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4726F6C6C657220436C61737320526573706F6E736962696C697479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916</Words>
  <Application>Microsoft Office PowerPoint</Application>
  <PresentationFormat>Affichage à l'écran (4:3)</PresentationFormat>
  <Paragraphs>110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Monotype Sorts</vt:lpstr>
      <vt:lpstr>Times New Roman</vt:lpstr>
      <vt:lpstr>cvc</vt:lpstr>
      <vt:lpstr>Présentation PowerPoint</vt:lpstr>
      <vt:lpstr>Architecture des applications</vt:lpstr>
      <vt:lpstr>Le Framework ASP.NET MVC</vt:lpstr>
      <vt:lpstr>Séparation des Responsabilités</vt:lpstr>
      <vt:lpstr>Le pattern MVC (Model View Controller)</vt:lpstr>
      <vt:lpstr>Avantages des applications Web MVC</vt:lpstr>
      <vt:lpstr>La page d'accueil du projet</vt:lpstr>
      <vt:lpstr>Tâches de la classe contrôleur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209</cp:revision>
  <dcterms:created xsi:type="dcterms:W3CDTF">2000-04-10T19:33:12Z</dcterms:created>
  <dcterms:modified xsi:type="dcterms:W3CDTF">2024-09-23T12:24:08Z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