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2" r:id="rId3"/>
    <p:sldId id="308" r:id="rId4"/>
    <p:sldId id="310" r:id="rId5"/>
    <p:sldId id="311" r:id="rId6"/>
    <p:sldId id="312" r:id="rId7"/>
    <p:sldId id="314" r:id="rId8"/>
    <p:sldId id="287" r:id="rId9"/>
    <p:sldId id="288" r:id="rId10"/>
    <p:sldId id="289" r:id="rId11"/>
    <p:sldId id="295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&lt;*s*o*u*r*c*e*&gt;*9*7*7*b*1*-*3*-*4*&lt;*/*s*o*u*r*c*e*&gt;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251" y="4032868"/>
            <a:ext cx="6665421" cy="28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5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&lt;*s*o*u*r*c*e*&gt;*9*7*7*b*1*-*3*-*3*1*&lt;*/*s*o*u*r*c*e*&gt;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96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/>
              <a:t>Jogger text: Working With LINQ to SQL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44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/>
              <a:t>Jogger text: Step 1: Define Model Classes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/>
              <a:t>Jogger text: Step 2: Create DataContext Object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61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/>
              <a:t>Jogger text: Convention Based Persistence Mapping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0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46313" y="374953"/>
            <a:ext cx="3743854" cy="212024"/>
          </a:xfrm>
          <a:prstGeom prst="rect">
            <a:avLst/>
          </a:prstGeom>
          <a:noFill/>
        </p:spPr>
        <p:txBody>
          <a:bodyPr vert="horz" lIns="89922" tIns="44961" rIns="89922" bIns="44961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&lt;*s*o*u*r*c*e*&gt;*9*7*7*f*2*-*3*-*1*5*&lt;*/*s*o*u*r*c*e*&gt;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4825" y="4033539"/>
            <a:ext cx="6664740" cy="998897"/>
          </a:xfrm>
        </p:spPr>
        <p:txBody>
          <a:bodyPr>
            <a:spAutoFit/>
          </a:bodyPr>
          <a:lstStyle/>
          <a:p>
            <a:r>
              <a:rPr lang="en-US"/>
              <a:t>Jogger text: Step 3: Write LINQ Query to Select Data (continued)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40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&lt;*s*o*u*r*c*e*&gt;*9*7*7*b*1*-*3*-*2*5*&lt;*/*s*o*u*r*c*e*&gt;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3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&lt;*s*o*u*r*c*e*&gt;*9*7*7*b*1*-*3*-*2*6*&lt;*/*s*o*u*r*c*e*&gt;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65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&lt;*s*o*u*r*c*e*&gt;*9*7*7*b*1*-*3*-*2*7*&lt;*/*s*o*u*r*c*e*&gt;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28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Model First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Implémentation</a:t>
            </a:r>
            <a:r>
              <a:rPr lang="fr-FR" dirty="0"/>
              <a:t> du service de recherche vidéo </a:t>
            </a:r>
            <a:r>
              <a:rPr lang="fr-FR" noProof="0" dirty="0"/>
              <a:t>(C#)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565499" y="1163124"/>
            <a:ext cx="8024954" cy="504753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public class VideoSearchService : IVideoSearchService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private IVideoDao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_videoDao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public VideoSearchService() : this(new VideoDao()) { }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public VideoSearchService(IVideoDao videoDao) {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_videoDao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videoDao; }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public IList&lt;VideoCategory&gt; GetVideoCategories()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return _videoDao.GetVideoCategories();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public IList&lt;VideoRecording&gt; GetVideoRecordings(string category)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return _videoDao.GetVideoRecordings(category);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public VideoRecording GetVideoRecording(long id)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return _videoDao.GetVideoRecording(id);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6966285" y="1439860"/>
            <a:ext cx="1543870" cy="523220"/>
          </a:xfrm>
          <a:prstGeom prst="wedgeRectCallout">
            <a:avLst>
              <a:gd name="adj1" fmla="val -56209"/>
              <a:gd name="adj2" fmla="val 13079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Définition de la référence à DAO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7070558" y="4431712"/>
            <a:ext cx="1358217" cy="523220"/>
          </a:xfrm>
          <a:prstGeom prst="wedgeRectCallout">
            <a:avLst>
              <a:gd name="adj1" fmla="val -120075"/>
              <a:gd name="adj2" fmla="val -2787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Délégation du travail à DAO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Injection de dépendances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79983"/>
            <a:ext cx="8599488" cy="3375283"/>
          </a:xfrm>
        </p:spPr>
        <p:txBody>
          <a:bodyPr/>
          <a:lstStyle/>
          <a:p>
            <a:r>
              <a:rPr lang="fr-FR" sz="2000" noProof="0" dirty="0"/>
              <a:t>On peut résoudre le problème de la liaison en dur avec le pattern d’injection de dépendances (Dependency Injection)</a:t>
            </a:r>
          </a:p>
          <a:p>
            <a:pPr lvl="1"/>
            <a:r>
              <a:rPr lang="fr-FR" sz="1800" noProof="0" dirty="0"/>
              <a:t>Avec un </a:t>
            </a:r>
            <a:r>
              <a:rPr lang="fr-FR" sz="1800" dirty="0"/>
              <a:t>classe fabrique (</a:t>
            </a:r>
            <a:r>
              <a:rPr lang="fr-FR" sz="1800" noProof="0" dirty="0"/>
              <a:t>factory) pour construire les objets</a:t>
            </a:r>
          </a:p>
          <a:p>
            <a:pPr lvl="1"/>
            <a:r>
              <a:rPr lang="fr-FR" sz="1800" noProof="0" dirty="0"/>
              <a:t>Les relations entre les objets sont construites par la fabrique</a:t>
            </a:r>
          </a:p>
          <a:p>
            <a:pPr lvl="1"/>
            <a:r>
              <a:rPr lang="fr-FR" sz="1800" noProof="0" dirty="0"/>
              <a:t>Les classes à utiliser </a:t>
            </a:r>
            <a:r>
              <a:rPr lang="fr-FR" sz="1800" dirty="0"/>
              <a:t>sont spécifiées dans le</a:t>
            </a:r>
            <a:r>
              <a:rPr lang="fr-FR" sz="1800" noProof="0" dirty="0"/>
              <a:t> XML</a:t>
            </a:r>
          </a:p>
          <a:p>
            <a:pPr lvl="1"/>
            <a:r>
              <a:rPr lang="fr-FR" sz="1800" noProof="0" dirty="0"/>
              <a:t>Le code est écrit en utilisant les interfaces, et l’implémentation peut changer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Construire le modèle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503523"/>
          </a:xfrm>
        </p:spPr>
        <p:txBody>
          <a:bodyPr/>
          <a:lstStyle/>
          <a:p>
            <a:r>
              <a:rPr lang="fr-FR" sz="2000" dirty="0"/>
              <a:t>Le modèle représente les données de l’application et les règles métier</a:t>
            </a:r>
          </a:p>
          <a:p>
            <a:pPr lvl="1"/>
            <a:r>
              <a:rPr lang="fr-FR" sz="1800" dirty="0"/>
              <a:t>Les règles métier définissent la façon de manipuler et traiter les données de l’application</a:t>
            </a:r>
          </a:p>
          <a:p>
            <a:r>
              <a:rPr lang="fr-FR" sz="2000" dirty="0"/>
              <a:t>ASP.NET ne fournit pas de classes pour le modèle</a:t>
            </a:r>
          </a:p>
          <a:p>
            <a:r>
              <a:rPr lang="fr-FR" sz="2000" dirty="0"/>
              <a:t>On peut implémenter le modèle de l’application de plusieurs façons</a:t>
            </a:r>
          </a:p>
          <a:p>
            <a:pPr lvl="1"/>
            <a:r>
              <a:rPr lang="fr-FR" sz="1800" dirty="0"/>
              <a:t>Objets simples, WF, WCF, LINQ, Entity Framework, etc.</a:t>
            </a:r>
          </a:p>
          <a:p>
            <a:r>
              <a:rPr lang="fr-FR" sz="2000" dirty="0"/>
              <a:t>Notre objectif est de rendre les classes contrôleur MVC </a:t>
            </a:r>
            <a:r>
              <a:rPr lang="fr-FR" sz="2000" i="1" dirty="0">
                <a:latin typeface="Century Schoolbook" pitchFamily="18" charset="0"/>
              </a:rPr>
              <a:t>complètement indépendantes</a:t>
            </a:r>
            <a:r>
              <a:rPr lang="fr-FR" sz="2000" i="1" dirty="0"/>
              <a:t> </a:t>
            </a:r>
            <a:r>
              <a:rPr lang="fr-FR" sz="2000" dirty="0"/>
              <a:t>de toute technologie d’implémentation du modèle</a:t>
            </a:r>
          </a:p>
          <a:p>
            <a:pPr lvl="1"/>
            <a:r>
              <a:rPr lang="fr-FR" sz="1800" dirty="0"/>
              <a:t>Avec un </a:t>
            </a:r>
            <a:r>
              <a:rPr lang="fr-FR" sz="1800" i="1" dirty="0">
                <a:latin typeface="Century Schoolbook" pitchFamily="18" charset="0"/>
              </a:rPr>
              <a:t>couplage faible</a:t>
            </a:r>
            <a:r>
              <a:rPr lang="fr-FR" sz="1800" i="1" dirty="0"/>
              <a:t> </a:t>
            </a:r>
            <a:r>
              <a:rPr lang="fr-FR" sz="1800" dirty="0"/>
              <a:t>entre les classes du contrôleur et du modèle</a:t>
            </a:r>
          </a:p>
          <a:p>
            <a:pPr lvl="1"/>
            <a:r>
              <a:rPr lang="fr-FR" sz="1800" dirty="0"/>
              <a:t>Le système peut plus facilement s’adapter aux changements ultérieurs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the 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806170"/>
          </a:xfrm>
        </p:spPr>
        <p:txBody>
          <a:bodyPr/>
          <a:lstStyle/>
          <a:p>
            <a:r>
              <a:rPr lang="en-GB" sz="2000" dirty="0"/>
              <a:t>There are three ways of working with the Entity Framework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sz="2000" dirty="0"/>
              <a:t>Database first</a:t>
            </a:r>
          </a:p>
          <a:p>
            <a:pPr marL="798512" lvl="1" indent="-342900"/>
            <a:r>
              <a:rPr lang="en-GB" sz="1800" dirty="0"/>
              <a:t>Using Entity Framework designer, classes are generated from database tables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sz="2000" dirty="0"/>
              <a:t>Model first</a:t>
            </a:r>
          </a:p>
          <a:p>
            <a:pPr marL="798512" lvl="1" indent="-342900"/>
            <a:r>
              <a:rPr lang="en-GB" sz="1800" dirty="0"/>
              <a:t>Model is created using Entity Framework designer, and classes and database tables are generated from the model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sz="2000" dirty="0"/>
              <a:t>Code first</a:t>
            </a:r>
          </a:p>
          <a:p>
            <a:pPr marL="798512" lvl="1" indent="-342900"/>
            <a:r>
              <a:rPr lang="en-GB" sz="1800" dirty="0"/>
              <a:t>Classes representing relational data are written by developers</a:t>
            </a:r>
          </a:p>
          <a:p>
            <a:pPr marL="1088136" lvl="2" indent="-228600"/>
            <a:r>
              <a:rPr lang="en-GB" sz="1600" dirty="0"/>
              <a:t>Mapped to existing database if exists</a:t>
            </a:r>
          </a:p>
          <a:p>
            <a:pPr marL="1088136" lvl="2" indent="-228600"/>
            <a:r>
              <a:rPr lang="en-GB" sz="1600" dirty="0"/>
              <a:t>Entity Framework generates database tables if required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23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Define 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en-GB" dirty="0"/>
              <a:t>Plain C# or VB classes with simple properties for persisted data</a:t>
            </a:r>
          </a:p>
          <a:p>
            <a:r>
              <a:rPr lang="en-GB" dirty="0"/>
              <a:t>Consider mapping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video_recordings</a:t>
            </a:r>
            <a:r>
              <a:rPr lang="en-GB" dirty="0"/>
              <a:t> table</a:t>
            </a:r>
          </a:p>
          <a:p>
            <a:pPr lvl="1"/>
            <a:r>
              <a:rPr lang="en-GB" dirty="0"/>
              <a:t>Map to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/>
              <a:t> class</a:t>
            </a: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187624" y="3978202"/>
            <a:ext cx="5657318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public class VideoRecording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	public int Id { get; set; }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	public string Title { get; set; }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ular Callout 7"/>
          <p:cNvSpPr/>
          <p:nvPr/>
        </p:nvSpPr>
        <p:spPr bwMode="blackWhite">
          <a:xfrm>
            <a:off x="6777372" y="3387703"/>
            <a:ext cx="2101516" cy="584775"/>
          </a:xfrm>
          <a:prstGeom prst="wedgeRectCallout">
            <a:avLst>
              <a:gd name="adj1" fmla="val -68295"/>
              <a:gd name="adj2" fmla="val 1260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/>
              <a:t>Properties mapped to database table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6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507412" cy="725487"/>
          </a:xfrm>
        </p:spPr>
        <p:txBody>
          <a:bodyPr/>
          <a:lstStyle/>
          <a:p>
            <a:r>
              <a:rPr lang="en-GB" dirty="0"/>
              <a:t>Step 2: Define Context Class to Handle Database Access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DbContext</a:t>
            </a:r>
            <a:r>
              <a:rPr lang="en-GB" dirty="0">
                <a:cs typeface="Courier New" pitchFamily="49" charset="0"/>
              </a:rPr>
              <a:t> 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DbSet </a:t>
            </a:r>
            <a:r>
              <a:rPr lang="en-GB" dirty="0">
                <a:cs typeface="Courier New" pitchFamily="49" charset="0"/>
              </a:rPr>
              <a:t>classes are used for accessing database</a:t>
            </a:r>
          </a:p>
          <a:p>
            <a:pPr lvl="1"/>
            <a:r>
              <a:rPr lang="en-GB" dirty="0">
                <a:cs typeface="Courier New" pitchFamily="49" charset="0"/>
              </a:rPr>
              <a:t>Provide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DbSet</a:t>
            </a:r>
            <a:r>
              <a:rPr lang="en-GB" dirty="0">
                <a:cs typeface="Courier New" pitchFamily="49" charset="0"/>
              </a:rPr>
              <a:t> property for each class mapped to relational database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215871" y="3053183"/>
            <a:ext cx="8456161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public class VideoContext :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DbContext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DbSet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&lt;VideoRecording&gt; VideoRecordings {get; set; }</a:t>
            </a: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br>
              <a:rPr lang="en-GB" sz="1800" dirty="0">
                <a:latin typeface="Courier New" pitchFamily="49" charset="0"/>
                <a:cs typeface="Courier New" pitchFamily="49" charset="0"/>
              </a:rPr>
            </a:b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6210300" y="2047374"/>
            <a:ext cx="2400300" cy="584775"/>
          </a:xfrm>
          <a:prstGeom prst="wedgeRectCallout">
            <a:avLst>
              <a:gd name="adj1" fmla="val -68295"/>
              <a:gd name="adj2" fmla="val 1260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/>
              <a:t>Properties used to access and store data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409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 Based Persistence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3595"/>
            <a:ext cx="8599488" cy="1431161"/>
          </a:xfrm>
        </p:spPr>
        <p:txBody>
          <a:bodyPr/>
          <a:lstStyle/>
          <a:p>
            <a:r>
              <a:rPr lang="en-GB" dirty="0"/>
              <a:t>By convention, Entity Framework maps:</a:t>
            </a:r>
          </a:p>
          <a:p>
            <a:pPr lvl="1"/>
            <a:r>
              <a:rPr lang="en-GB" dirty="0"/>
              <a:t>Classes to tables with class name</a:t>
            </a:r>
          </a:p>
          <a:p>
            <a:pPr lvl="1"/>
            <a:r>
              <a:rPr lang="en-GB" dirty="0"/>
              <a:t>Properties to columns with property name</a:t>
            </a:r>
          </a:p>
          <a:p>
            <a:r>
              <a:rPr lang="en-GB" dirty="0"/>
              <a:t>Defaults can be overridden 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DbContext</a:t>
            </a:r>
            <a:r>
              <a:rPr lang="en-GB" dirty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84790" y="2647087"/>
            <a:ext cx="8680914" cy="33163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public class VideoContext :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DbContext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DbSet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&lt;VideoRecording&gt; VideoRecordings {get; set; }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protected override void OnModelCreating(DbModelBuilder mb)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mb.Entity&lt;VideoRecording&gt;().ToTable("video_recordings");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mb.Entity&lt;VideoRecording&gt;().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	Property( t =&gt; t.Id).HasColumnName("recording_id");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mb.Entity&lt;VideoRecording&gt;().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	Property( t =&gt; t.ImageName).HasColumnName("image_name");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GB" sz="1600" dirty="0">
                <a:latin typeface="Courier New" pitchFamily="49" charset="0"/>
                <a:cs typeface="Courier New" pitchFamily="49" charset="0"/>
              </a:rPr>
            </a:br>
            <a:r>
              <a:rPr lang="en-GB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/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5554317" y="5739762"/>
            <a:ext cx="3094383" cy="369332"/>
          </a:xfrm>
          <a:prstGeom prst="wedgeRectCallout">
            <a:avLst>
              <a:gd name="adj1" fmla="val -87833"/>
              <a:gd name="adj2" fmla="val -12783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/>
              <a:t>Manually define mappings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76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Use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en-GB" dirty="0"/>
              <a:t>Consider selecting all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>
                <a:cs typeface="Courier New" pitchFamily="49" charset="0"/>
              </a:rPr>
              <a:t> </a:t>
            </a:r>
            <a:r>
              <a:rPr lang="en-GB" dirty="0"/>
              <a:t>objects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DbContext</a:t>
            </a:r>
            <a:r>
              <a:rPr lang="en-GB" dirty="0"/>
              <a:t> and associated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DbSet</a:t>
            </a:r>
            <a:r>
              <a:rPr lang="en-GB" dirty="0"/>
              <a:t> properties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505326" y="2225867"/>
            <a:ext cx="7766870" cy="169277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VideoContext  videoContext = new VideoContext();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var recordings = videoContext.VideoRecordings.Tolist();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2979820" y="3893219"/>
            <a:ext cx="3097130" cy="523220"/>
          </a:xfrm>
          <a:prstGeom prst="wedgeRectCallout">
            <a:avLst>
              <a:gd name="adj1" fmla="val -88116"/>
              <a:gd name="adj2" fmla="val -13755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Will contain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en-GB" dirty="0"/>
              <a:t> objects when accessed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325842" y="4704347"/>
            <a:ext cx="8722907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Dim videContext As VideoContext = New VideoContext()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Dim recordings = videoContext.VideoCategories.ToList()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9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 niveau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98284"/>
          </a:xfrm>
        </p:spPr>
        <p:txBody>
          <a:bodyPr/>
          <a:lstStyle/>
          <a:p>
            <a:r>
              <a:rPr lang="fr-FR" sz="2400" noProof="0" dirty="0"/>
              <a:t>Le niveau service est utilisé par les contrôleurs MVC</a:t>
            </a:r>
          </a:p>
          <a:p>
            <a:r>
              <a:rPr lang="fr-FR" sz="2400" noProof="0" dirty="0"/>
              <a:t>Une application MVC doit toujours avoir un niveau service</a:t>
            </a:r>
          </a:p>
          <a:p>
            <a:pPr lvl="1"/>
            <a:r>
              <a:rPr lang="fr-FR" sz="2000" dirty="0"/>
              <a:t>On peut avoir besoin de lui ajouter des fonctionnalités ultérieurement</a:t>
            </a:r>
            <a:endParaRPr lang="fr-FR" sz="2000" noProof="0" dirty="0"/>
          </a:p>
          <a:p>
            <a:pPr lvl="2"/>
            <a:r>
              <a:rPr lang="fr-FR" sz="1800" noProof="0" dirty="0"/>
              <a:t>Contrôle de transactions distribuées</a:t>
            </a:r>
          </a:p>
          <a:p>
            <a:pPr lvl="2"/>
            <a:r>
              <a:rPr lang="fr-FR" sz="1800" noProof="0" dirty="0"/>
              <a:t>Exposer le service en tant que service Web</a:t>
            </a:r>
          </a:p>
          <a:p>
            <a:r>
              <a:rPr lang="fr-FR" sz="2400" noProof="0" dirty="0"/>
              <a:t>Les classes de service devraient définir une interface</a:t>
            </a:r>
          </a:p>
          <a:p>
            <a:pPr lvl="1"/>
            <a:r>
              <a:rPr lang="fr-FR" sz="2000" noProof="0" dirty="0"/>
              <a:t>L’implémentation peut changer si nécessaire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Interface du service de recherche vidéo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/>
              <a:t>Nous allons </a:t>
            </a:r>
            <a:r>
              <a:rPr lang="fr-FR" dirty="0"/>
              <a:t>définir un service de recherche vidéo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69232" y="1925053"/>
            <a:ext cx="7713971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public interface IVideoSearchService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IList&lt;VideoCategory&gt; GetVideoCategories();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IList&lt;VideoRecording&gt; GetVideoRecordings(string category);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VideoRecording GetVideoRecording(long id);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75696C64696E6720746865204D6F64656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70656E64656E637920496E6A656374696F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F726B696E672057697468204C494E5120746F2053514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446566696E65204D6F64656C20436C61737365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372656174652044617461436F6E74657874204F626A6563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6656E74696F6E2042617365642050657273697374656E6365204D617070696E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5772697465204C494E5120517565727920746F2053656C65637420446174612028636F6E74696E756564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5365727669636520546965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4656F20536561726368205365727669636520496E746572666163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4656F20536561726368205365727669636520496D706C656D656E746174696F6E2028432329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1191</Words>
  <Application>Microsoft Office PowerPoint</Application>
  <PresentationFormat>Affichage à l'écran (4:3)</PresentationFormat>
  <Paragraphs>143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Courier New</vt:lpstr>
      <vt:lpstr>Monotype Sorts</vt:lpstr>
      <vt:lpstr>Times New Roman</vt:lpstr>
      <vt:lpstr>cvc</vt:lpstr>
      <vt:lpstr>Présentation PowerPoint</vt:lpstr>
      <vt:lpstr>Construire le modèle</vt:lpstr>
      <vt:lpstr>Working With the Entity Framework</vt:lpstr>
      <vt:lpstr>Step 1: Define Model Classes</vt:lpstr>
      <vt:lpstr>Step 2: Define Context Class to Handle Database Access </vt:lpstr>
      <vt:lpstr>Convention Based Persistence Mapping</vt:lpstr>
      <vt:lpstr>Step 3: Use Model</vt:lpstr>
      <vt:lpstr>Le niveau service</vt:lpstr>
      <vt:lpstr>Interface du service de recherche vidéo</vt:lpstr>
      <vt:lpstr>Implémentation du service de recherche vidéo (C#)</vt:lpstr>
      <vt:lpstr>Injection de dépendances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210</cp:revision>
  <dcterms:created xsi:type="dcterms:W3CDTF">2000-04-10T19:33:12Z</dcterms:created>
  <dcterms:modified xsi:type="dcterms:W3CDTF">2024-09-23T12:27:32Z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