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61"/>
  </p:notesMasterIdLst>
  <p:handoutMasterIdLst>
    <p:handoutMasterId r:id="rId62"/>
  </p:handoutMasterIdLst>
  <p:sldIdLst>
    <p:sldId id="271" r:id="rId2"/>
    <p:sldId id="259" r:id="rId3"/>
    <p:sldId id="294" r:id="rId4"/>
    <p:sldId id="261" r:id="rId5"/>
    <p:sldId id="273" r:id="rId6"/>
    <p:sldId id="298" r:id="rId7"/>
    <p:sldId id="277" r:id="rId8"/>
    <p:sldId id="295" r:id="rId9"/>
    <p:sldId id="265" r:id="rId10"/>
    <p:sldId id="304" r:id="rId11"/>
    <p:sldId id="301" r:id="rId12"/>
    <p:sldId id="305" r:id="rId13"/>
    <p:sldId id="281" r:id="rId14"/>
    <p:sldId id="306" r:id="rId15"/>
    <p:sldId id="321" r:id="rId16"/>
    <p:sldId id="322" r:id="rId17"/>
    <p:sldId id="419" r:id="rId18"/>
    <p:sldId id="508" r:id="rId19"/>
    <p:sldId id="262" r:id="rId20"/>
    <p:sldId id="421" r:id="rId21"/>
    <p:sldId id="482" r:id="rId22"/>
    <p:sldId id="400" r:id="rId23"/>
    <p:sldId id="329" r:id="rId24"/>
    <p:sldId id="409" r:id="rId25"/>
    <p:sldId id="399" r:id="rId26"/>
    <p:sldId id="327" r:id="rId27"/>
    <p:sldId id="533" r:id="rId28"/>
    <p:sldId id="524" r:id="rId29"/>
    <p:sldId id="494" r:id="rId30"/>
    <p:sldId id="401" r:id="rId31"/>
    <p:sldId id="364" r:id="rId32"/>
    <p:sldId id="433" r:id="rId33"/>
    <p:sldId id="410" r:id="rId34"/>
    <p:sldId id="411" r:id="rId35"/>
    <p:sldId id="374" r:id="rId36"/>
    <p:sldId id="402" r:id="rId37"/>
    <p:sldId id="535" r:id="rId38"/>
    <p:sldId id="536" r:id="rId39"/>
    <p:sldId id="440" r:id="rId40"/>
    <p:sldId id="516" r:id="rId41"/>
    <p:sldId id="441" r:id="rId42"/>
    <p:sldId id="436" r:id="rId43"/>
    <p:sldId id="408" r:id="rId44"/>
    <p:sldId id="492" r:id="rId45"/>
    <p:sldId id="493" r:id="rId46"/>
    <p:sldId id="495" r:id="rId47"/>
    <p:sldId id="496" r:id="rId48"/>
    <p:sldId id="497" r:id="rId49"/>
    <p:sldId id="505" r:id="rId50"/>
    <p:sldId id="461" r:id="rId51"/>
    <p:sldId id="459" r:id="rId52"/>
    <p:sldId id="463" r:id="rId53"/>
    <p:sldId id="460" r:id="rId54"/>
    <p:sldId id="484" r:id="rId55"/>
    <p:sldId id="485" r:id="rId56"/>
    <p:sldId id="486" r:id="rId57"/>
    <p:sldId id="487" r:id="rId58"/>
    <p:sldId id="488" r:id="rId59"/>
    <p:sldId id="506" r:id="rId60"/>
  </p:sldIdLst>
  <p:sldSz cx="9144000" cy="6858000" type="screen4x3"/>
  <p:notesSz cx="6769100" cy="9906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21316" autoAdjust="0"/>
    <p:restoredTop sz="90939" autoAdjust="0"/>
  </p:normalViewPr>
  <p:slideViewPr>
    <p:cSldViewPr snapToGrid="0">
      <p:cViewPr varScale="1">
        <p:scale>
          <a:sx n="82" d="100"/>
          <a:sy n="82" d="100"/>
        </p:scale>
        <p:origin x="1939"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4206"/>
    </p:cViewPr>
  </p:sorterViewPr>
  <p:notesViewPr>
    <p:cSldViewPr snapToGrid="0">
      <p:cViewPr>
        <p:scale>
          <a:sx n="75" d="100"/>
          <a:sy n="75" d="100"/>
        </p:scale>
        <p:origin x="-1290" y="-60"/>
      </p:cViewPr>
      <p:guideLst>
        <p:guide orient="horz" pos="3119"/>
        <p:guide pos="21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59.xml"/><Relationship Id="rId3" Type="http://schemas.openxmlformats.org/officeDocument/2006/relationships/slide" Target="slides/slide5.xml"/><Relationship Id="rId7"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12.xml"/><Relationship Id="rId5" Type="http://schemas.openxmlformats.org/officeDocument/2006/relationships/slide" Target="slides/slide9.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defTabSz="930275" eaLnBrk="1" hangingPunct="1">
              <a:defRPr sz="1200"/>
            </a:lvl1pPr>
          </a:lstStyle>
          <a:p>
            <a:pPr>
              <a:defRPr/>
            </a:pPr>
            <a:endParaRPr lang="en-US"/>
          </a:p>
        </p:txBody>
      </p:sp>
      <p:sp>
        <p:nvSpPr>
          <p:cNvPr id="110595" name="Rectangle 1027"/>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algn="r" defTabSz="930275" eaLnBrk="1" hangingPunct="1">
              <a:defRPr sz="1200"/>
            </a:lvl1pPr>
          </a:lstStyle>
          <a:p>
            <a:pPr>
              <a:defRPr/>
            </a:pPr>
            <a:endParaRPr lang="en-US"/>
          </a:p>
        </p:txBody>
      </p:sp>
      <p:sp>
        <p:nvSpPr>
          <p:cNvPr id="110596" name="Rectangle 1028"/>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defTabSz="930275" eaLnBrk="1" hangingPunct="1">
              <a:defRPr sz="1200"/>
            </a:lvl1pPr>
          </a:lstStyle>
          <a:p>
            <a:pPr>
              <a:defRPr/>
            </a:pPr>
            <a:endParaRPr lang="en-US"/>
          </a:p>
        </p:txBody>
      </p:sp>
      <p:sp>
        <p:nvSpPr>
          <p:cNvPr id="110597" name="Rectangle 1029"/>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algn="r" defTabSz="930275" eaLnBrk="1" hangingPunct="1">
              <a:defRPr sz="1200"/>
            </a:lvl1pPr>
          </a:lstStyle>
          <a:p>
            <a:pPr>
              <a:defRPr/>
            </a:pPr>
            <a:fld id="{E8DB78AF-BC56-467A-B2DE-BC21AB9A1AE0}"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2"/>
          <p:cNvSpPr>
            <a:spLocks noGrp="1" noRot="1" noChangeAspect="1" noChangeArrowheads="1" noTextEdit="1"/>
          </p:cNvSpPr>
          <p:nvPr>
            <p:ph type="sldImg" idx="2"/>
          </p:nvPr>
        </p:nvSpPr>
        <p:spPr bwMode="auto">
          <a:xfrm>
            <a:off x="1533525" y="238125"/>
            <a:ext cx="5167313" cy="3875088"/>
          </a:xfrm>
          <a:prstGeom prst="rect">
            <a:avLst/>
          </a:prstGeom>
          <a:noFill/>
          <a:ln w="12700">
            <a:solidFill>
              <a:schemeClr val="tx1"/>
            </a:solidFill>
            <a:miter lim="800000"/>
            <a:headEnd/>
            <a:tailEnd/>
          </a:ln>
        </p:spPr>
      </p:sp>
      <p:sp>
        <p:nvSpPr>
          <p:cNvPr id="52237" name="Text Box 13"/>
          <p:cNvSpPr txBox="1">
            <a:spLocks noChangeArrowheads="1"/>
          </p:cNvSpPr>
          <p:nvPr/>
        </p:nvSpPr>
        <p:spPr bwMode="auto">
          <a:xfrm>
            <a:off x="0" y="9494838"/>
            <a:ext cx="6719888" cy="476250"/>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419-1-</a:t>
            </a:r>
            <a:fld id="{9D3910A0-E22A-43E3-B992-CE9AD5C2F845}"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52238" name="Text Box 14"/>
          <p:cNvSpPr txBox="1">
            <a:spLocks noChangeArrowheads="1"/>
          </p:cNvSpPr>
          <p:nvPr/>
        </p:nvSpPr>
        <p:spPr bwMode="auto">
          <a:xfrm>
            <a:off x="293688" y="3978275"/>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52239" name="Rectangle 15"/>
          <p:cNvSpPr>
            <a:spLocks noGrp="1" noChangeArrowheads="1"/>
          </p:cNvSpPr>
          <p:nvPr>
            <p:ph type="body" sz="quarter" idx="3"/>
          </p:nvPr>
        </p:nvSpPr>
        <p:spPr bwMode="auto">
          <a:xfrm>
            <a:off x="220663" y="4222750"/>
            <a:ext cx="6229350" cy="5286375"/>
          </a:xfrm>
          <a:prstGeom prst="rect">
            <a:avLst/>
          </a:prstGeom>
          <a:noFill/>
          <a:ln w="9525">
            <a:noFill/>
            <a:miter lim="800000"/>
            <a:headEnd/>
            <a:tailEnd/>
          </a:ln>
          <a:effectLst/>
        </p:spPr>
        <p:txBody>
          <a:bodyPr vert="horz" wrap="square" lIns="91138" tIns="45569" rIns="91138" bIns="455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0"/>
          <p:cNvSpPr>
            <a:spLocks noGrp="1" noRot="1" noChangeAspect="1" noChangeArrowheads="1" noTextEdit="1"/>
          </p:cNvSpPr>
          <p:nvPr>
            <p:ph type="sldImg"/>
          </p:nvPr>
        </p:nvSpPr>
        <p:spPr>
          <a:ln/>
        </p:spPr>
      </p:sp>
      <p:sp>
        <p:nvSpPr>
          <p:cNvPr id="31747"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Both</a:t>
            </a:r>
          </a:p>
          <a:p>
            <a:pPr eaLnBrk="1" hangingPunct="1"/>
            <a:r>
              <a:rPr lang="en-US"/>
              <a:t>Chapter starts: Day 1 at 9:30am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536700" y="239713"/>
            <a:ext cx="5164138" cy="3873500"/>
          </a:xfrm>
          <a:ln/>
        </p:spPr>
      </p:sp>
      <p:sp>
        <p:nvSpPr>
          <p:cNvPr id="45059" name="Rectangle 3"/>
          <p:cNvSpPr>
            <a:spLocks noGrp="1" noChangeArrowheads="1"/>
          </p:cNvSpPr>
          <p:nvPr>
            <p:ph type="body" idx="1"/>
          </p:nvPr>
        </p:nvSpPr>
        <p:spPr>
          <a:xfrm>
            <a:off x="219075" y="4224338"/>
            <a:ext cx="6232525" cy="5284787"/>
          </a:xfrm>
          <a:noFill/>
          <a:ln/>
        </p:spPr>
        <p:txBody>
          <a:bodyPr/>
          <a:lstStyle/>
          <a:p>
            <a:pPr eaLnBrk="1" hangingPunct="1"/>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a:t>Jogger text: .NET Architecture Overview</a:t>
            </a:r>
          </a:p>
          <a:p>
            <a:pPr eaLnBrk="1" hangingPunct="1"/>
            <a:r>
              <a:rPr lang="en-US"/>
              <a:t>Direction: Left</a:t>
            </a:r>
          </a:p>
          <a:p>
            <a:pPr eaLnBrk="1" hangingPunct="1"/>
            <a:r>
              <a:rPr lang="en-US"/>
              <a:t>Instructor notes:</a:t>
            </a:r>
          </a:p>
          <a:p>
            <a:pPr eaLnBrk="1" hangingPunct="1"/>
            <a:r>
              <a:rPr lang="en-US"/>
              <a:t>Don’t get caught explaining everything in detail here. Wait for Chapter 7. Keep this slide up and roll through the subsequent 4 slides.</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r>
              <a:rPr lang="en-US"/>
              <a:t>Jogger text: Common Language Infrastructure</a:t>
            </a:r>
          </a:p>
          <a:p>
            <a:pPr eaLnBrk="1" hangingPunct="1"/>
            <a:r>
              <a:rPr lang="en-US"/>
              <a:t>Direction: Right</a:t>
            </a:r>
          </a:p>
          <a:p>
            <a:pPr eaLnBrk="1" hangingPunct="1"/>
            <a:r>
              <a:rPr lang="en-US"/>
              <a:t>Instructor notes:</a:t>
            </a:r>
          </a:p>
          <a:p>
            <a:pPr eaLnBrk="1" hangingPunct="1"/>
            <a:r>
              <a:rPr lang="en-US"/>
              <a:t>Discuss cross language support provided by the CLS/CLR. Versioning of components is automatic (timestamping etc. in an assembly).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Rot="1" noChangeAspect="1" noChangeArrowheads="1" noTextEdit="1"/>
          </p:cNvSpPr>
          <p:nvPr>
            <p:ph type="sldImg"/>
          </p:nvPr>
        </p:nvSpPr>
        <p:spPr>
          <a:ln/>
        </p:spPr>
      </p:sp>
      <p:sp>
        <p:nvSpPr>
          <p:cNvPr id="49155" name="Rectangle 7"/>
          <p:cNvSpPr>
            <a:spLocks noGrp="1" noChangeArrowheads="1"/>
          </p:cNvSpPr>
          <p:nvPr>
            <p:ph type="body" idx="1"/>
          </p:nvPr>
        </p:nvSpPr>
        <p:spPr>
          <a:noFill/>
          <a:ln/>
        </p:spPr>
        <p:txBody>
          <a:bodyPr/>
          <a:lstStyle/>
          <a:p>
            <a:pPr eaLnBrk="1" hangingPunct="1"/>
            <a:r>
              <a:rPr lang="en-US"/>
              <a:t>Jogger text: Compilation Process</a:t>
            </a:r>
          </a:p>
          <a:p>
            <a:pPr eaLnBrk="1" hangingPunct="1"/>
            <a:r>
              <a:rPr lang="en-US"/>
              <a:t>Direction: Left</a:t>
            </a:r>
          </a:p>
          <a:p>
            <a:pPr eaLnBrk="1" hangingPunct="1"/>
            <a:r>
              <a:rPr lang="en-US"/>
              <a:t>Instructor notes:</a:t>
            </a:r>
          </a:p>
          <a:p>
            <a:pPr eaLnBrk="1" hangingPunct="1"/>
            <a:r>
              <a:rPr lang="en-US"/>
              <a:t>Point out that there is no LINK stage here.</a:t>
            </a:r>
          </a:p>
          <a:p>
            <a:pPr eaLnBrk="1" hangingPunct="1"/>
            <a:r>
              <a:rPr lang="en-US"/>
              <a:t>The CLI is the minimal run-time environment necessary to support a C# program. The CLR/.NET Framework is Microsoft’s super-set of the CLI.</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536700" y="239713"/>
            <a:ext cx="5164138" cy="3873500"/>
          </a:xfrm>
          <a:ln/>
        </p:spPr>
      </p:sp>
      <p:sp>
        <p:nvSpPr>
          <p:cNvPr id="50179" name="Rectangle 3"/>
          <p:cNvSpPr>
            <a:spLocks noGrp="1" noChangeArrowheads="1"/>
          </p:cNvSpPr>
          <p:nvPr>
            <p:ph type="body" idx="1"/>
          </p:nvPr>
        </p:nvSpPr>
        <p:spPr>
          <a:xfrm>
            <a:off x="219075" y="4224338"/>
            <a:ext cx="6232525" cy="5284787"/>
          </a:xfrm>
          <a:noFill/>
          <a:ln/>
        </p:spPr>
        <p:txBody>
          <a:bodyPr/>
          <a:lstStyle/>
          <a:p>
            <a:pPr eaLnBrk="1" hangingPunct="1"/>
            <a:r>
              <a:rPr lang="en-US"/>
              <a:t>Jogger text: Managed Code</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Rot="1" noChangeAspect="1" noChangeArrowheads="1" noTextEdit="1"/>
          </p:cNvSpPr>
          <p:nvPr>
            <p:ph type="sldImg"/>
          </p:nvPr>
        </p:nvSpPr>
        <p:spPr>
          <a:ln/>
        </p:spPr>
      </p:sp>
      <p:sp>
        <p:nvSpPr>
          <p:cNvPr id="82947" name="Rectangle 5"/>
          <p:cNvSpPr>
            <a:spLocks noGrp="1" noChangeArrowheads="1"/>
          </p:cNvSpPr>
          <p:nvPr>
            <p:ph type="body" idx="1"/>
          </p:nvPr>
        </p:nvSpPr>
        <p:spPr>
          <a:noFill/>
          <a:ln/>
        </p:spPr>
        <p:txBody>
          <a:bodyPr/>
          <a:lstStyle/>
          <a:p>
            <a:pPr eaLnBrk="1" hangingPunct="1"/>
            <a:r>
              <a:rPr lang="en-US"/>
              <a:t>Jogger text: Declaring a Namespace</a:t>
            </a:r>
          </a:p>
          <a:p>
            <a:pPr eaLnBrk="1" hangingPunct="1"/>
            <a:r>
              <a:rPr lang="en-US"/>
              <a:t>Direction: Right</a:t>
            </a:r>
          </a:p>
          <a:p>
            <a:pPr eaLnBrk="1" hangingPunct="1"/>
            <a:r>
              <a:rPr lang="en-US"/>
              <a:t>Instructor notes:</a:t>
            </a:r>
          </a:p>
          <a:p>
            <a:pPr eaLnBrk="1" hangingPunct="1"/>
            <a:r>
              <a:rPr lang="en-US"/>
              <a:t>Namespaces often correspond to a directory name, but unlike Java, this is not required in C#. You can ask "how many Johns are in the class" – namespace is like a last name. The namespace is the ‘outermost layer’ of a program, and would be a name that groups the classes or other member items of a program typically. Don’t need to use them, but it is good practice to do so. This avoids a method name or class name colliding when classes get mixed from different assemblies.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p:nvPr>
        </p:nvSpPr>
        <p:spPr>
          <a:ln/>
        </p:spPr>
      </p:sp>
      <p:sp>
        <p:nvSpPr>
          <p:cNvPr id="84995" name="Rectangle 5"/>
          <p:cNvSpPr>
            <a:spLocks noGrp="1" noChangeArrowheads="1"/>
          </p:cNvSpPr>
          <p:nvPr>
            <p:ph type="body" idx="1"/>
          </p:nvPr>
        </p:nvSpPr>
        <p:spPr>
          <a:noFill/>
          <a:ln/>
        </p:spPr>
        <p:txBody>
          <a:bodyPr/>
          <a:lstStyle/>
          <a:p>
            <a:pPr eaLnBrk="1" hangingPunct="1"/>
            <a:r>
              <a:rPr lang="en-US"/>
              <a:t>Jogger text: What Can Be in Class Scope?</a:t>
            </a:r>
          </a:p>
          <a:p>
            <a:pPr eaLnBrk="1" hangingPunct="1"/>
            <a:r>
              <a:rPr lang="en-US"/>
              <a:t>Direction: Right</a:t>
            </a:r>
          </a:p>
          <a:p>
            <a:pPr eaLnBrk="1" hangingPunct="1"/>
            <a:r>
              <a:rPr lang="en-US"/>
              <a:t>Instructor notes:</a:t>
            </a:r>
          </a:p>
          <a:p>
            <a:pPr eaLnBrk="1" hangingPunct="1"/>
            <a:r>
              <a:rPr lang="en-US"/>
              <a:t>Keep page 2-3 up while describing this page. Ask students what would be the fully qualified name of a method from 2-3, e.g. CurrencyConverter.Program.Convert().  Also, I suggest you not mention nested classes or structs – again, that will likely bring about confusion albeit it isn’t academically complete.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Rot="1" noChangeAspect="1" noChangeArrowheads="1" noTextEdit="1"/>
          </p:cNvSpPr>
          <p:nvPr>
            <p:ph type="sldImg"/>
          </p:nvPr>
        </p:nvSpPr>
        <p:spPr>
          <a:ln/>
        </p:spPr>
      </p:sp>
      <p:sp>
        <p:nvSpPr>
          <p:cNvPr id="86019" name="Rectangle 5"/>
          <p:cNvSpPr>
            <a:spLocks noGrp="1" noChangeArrowheads="1"/>
          </p:cNvSpPr>
          <p:nvPr>
            <p:ph type="body" idx="1"/>
          </p:nvPr>
        </p:nvSpPr>
        <p:spPr>
          <a:noFill/>
          <a:ln/>
        </p:spPr>
        <p:txBody>
          <a:bodyPr/>
          <a:lstStyle/>
          <a:p>
            <a:pPr eaLnBrk="1" hangingPunct="1"/>
            <a:r>
              <a:rPr lang="en-US"/>
              <a:t>Jogger text: Using Namespace Directives</a:t>
            </a:r>
          </a:p>
          <a:p>
            <a:pPr eaLnBrk="1" hangingPunct="1"/>
            <a:r>
              <a:rPr lang="en-US"/>
              <a:t>Direction: Left</a:t>
            </a:r>
          </a:p>
          <a:p>
            <a:pPr eaLnBrk="1" hangingPunct="1"/>
            <a:r>
              <a:rPr lang="en-US"/>
              <a:t>Instructor notes:</a:t>
            </a:r>
          </a:p>
          <a:p>
            <a:pPr eaLnBrk="1" hangingPunct="1"/>
            <a:r>
              <a:rPr lang="en-US"/>
              <a:t>Note: This simply tells the compiler where to look for classes – it does &gt;not&lt; include any code into the program.</a:t>
            </a:r>
          </a:p>
          <a:p>
            <a:pPr eaLnBrk="1" hangingPunct="1"/>
            <a:r>
              <a:rPr lang="en-US"/>
              <a:t>Describe the using statement at the top of the page. This says if something appears undefined, try checking in the used namespace(s) to see if this undefined item can be found there. If two namespaces were used and they both have the same class name, compiler would complain it could not resolve this. Note that a using clause is not a COBOL copy member, or a C #include. Hence loads of code or definitions are not imported into your program. This merely indicates how to resolve external references. Also, mention that namespaces can have sub namespaces, rather like Java package hierarchies. </a:t>
            </a:r>
          </a:p>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Rot="1" noChangeAspect="1" noChangeArrowheads="1" noTextEdit="1"/>
          </p:cNvSpPr>
          <p:nvPr>
            <p:ph type="sldImg"/>
          </p:nvPr>
        </p:nvSpPr>
        <p:spPr>
          <a:ln/>
        </p:spPr>
      </p:sp>
      <p:sp>
        <p:nvSpPr>
          <p:cNvPr id="87043" name="Rectangle 5"/>
          <p:cNvSpPr>
            <a:spLocks noGrp="1" noChangeArrowheads="1"/>
          </p:cNvSpPr>
          <p:nvPr>
            <p:ph type="body" idx="1"/>
          </p:nvPr>
        </p:nvSpPr>
        <p:spPr>
          <a:noFill/>
          <a:ln/>
        </p:spPr>
        <p:txBody>
          <a:bodyPr/>
          <a:lstStyle/>
          <a:p>
            <a:pPr eaLnBrk="1" hangingPunct="1"/>
            <a:r>
              <a:rPr lang="en-US"/>
              <a:t>Jogger text: Method Definition</a:t>
            </a:r>
          </a:p>
          <a:p>
            <a:pPr eaLnBrk="1" hangingPunct="1"/>
            <a:r>
              <a:rPr lang="en-US"/>
              <a:t>Direction: Right</a:t>
            </a:r>
          </a:p>
          <a:p>
            <a:pPr eaLnBrk="1" hangingPunct="1"/>
            <a:r>
              <a:rPr lang="en-US"/>
              <a:t>Instructor notes:</a:t>
            </a:r>
          </a:p>
          <a:p>
            <a:pPr eaLnBrk="1" hangingPunct="1"/>
            <a:r>
              <a:rPr lang="en-US"/>
              <a:t>Make sure you stress the idea of “implementation separate from interface” as a fundamental principle of OO.</a:t>
            </a:r>
          </a:p>
          <a:p>
            <a:pPr eaLnBrk="1" hangingPunct="1"/>
            <a:r>
              <a:rPr lang="en-US"/>
              <a:t>The ‘public’ means accessible to any client from outside this class, static means just a function, not applied to a particular object, void means return nothing. </a:t>
            </a:r>
          </a:p>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Rot="1" noChangeAspect="1" noChangeArrowheads="1" noTextEdit="1"/>
          </p:cNvSpPr>
          <p:nvPr>
            <p:ph type="sldImg"/>
          </p:nvPr>
        </p:nvSpPr>
        <p:spPr>
          <a:ln/>
        </p:spPr>
      </p:sp>
      <p:sp>
        <p:nvSpPr>
          <p:cNvPr id="88067" name="Rectangle 5"/>
          <p:cNvSpPr>
            <a:spLocks noGrp="1" noChangeArrowheads="1"/>
          </p:cNvSpPr>
          <p:nvPr>
            <p:ph type="body" idx="1"/>
          </p:nvPr>
        </p:nvSpPr>
        <p:spPr>
          <a:noFill/>
          <a:ln/>
        </p:spPr>
        <p:txBody>
          <a:bodyPr/>
          <a:lstStyle/>
          <a:p>
            <a:pPr eaLnBrk="1" hangingPunct="1"/>
            <a:r>
              <a:rPr lang="en-US"/>
              <a:t>Jogger text: Method Specification</a:t>
            </a:r>
          </a:p>
          <a:p>
            <a:pPr eaLnBrk="1" hangingPunct="1"/>
            <a:r>
              <a:rPr lang="en-US"/>
              <a:t>Direction: Left</a:t>
            </a:r>
          </a:p>
          <a:p>
            <a:pPr eaLnBrk="1" hangingPunct="1"/>
            <a:r>
              <a:rPr lang="en-US"/>
              <a:t>Instructor notes:</a:t>
            </a:r>
          </a:p>
          <a:p>
            <a:pPr eaLnBrk="1" hangingPunct="1"/>
            <a:r>
              <a:rPr lang="en-US"/>
              <a:t>Note that the capital M in Main is significant. In Java, C++ and C the name is lowercase m main. In object oriented programming, static is actually unusual. In straight procedural code, as done here, it is necessary as we are not creating or using any instances (yet).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Rot="1" noChangeAspect="1" noChangeArrowheads="1" noTextEdit="1"/>
          </p:cNvSpPr>
          <p:nvPr>
            <p:ph type="sldImg"/>
          </p:nvPr>
        </p:nvSpPr>
        <p:spPr>
          <a:ln/>
        </p:spPr>
      </p:sp>
      <p:sp>
        <p:nvSpPr>
          <p:cNvPr id="34819" name="Rectangle 7"/>
          <p:cNvSpPr>
            <a:spLocks noGrp="1" noChangeArrowheads="1"/>
          </p:cNvSpPr>
          <p:nvPr>
            <p:ph type="body" idx="1"/>
          </p:nvPr>
        </p:nvSpPr>
        <p:spPr>
          <a:noFill/>
          <a:ln/>
        </p:spPr>
        <p:txBody>
          <a:bodyPr/>
          <a:lstStyle/>
          <a:p>
            <a:pPr eaLnBrk="1" hangingPunct="1"/>
            <a:r>
              <a:rPr lang="en-US"/>
              <a:t>Jogger text: C-Style Syntax</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Rot="1" noChangeAspect="1" noChangeArrowheads="1" noTextEdit="1"/>
          </p:cNvSpPr>
          <p:nvPr>
            <p:ph type="sldImg"/>
          </p:nvPr>
        </p:nvSpPr>
        <p:spPr>
          <a:ln/>
        </p:spPr>
      </p:sp>
      <p:sp>
        <p:nvSpPr>
          <p:cNvPr id="89091" name="Rectangle 5"/>
          <p:cNvSpPr>
            <a:spLocks noGrp="1" noChangeArrowheads="1"/>
          </p:cNvSpPr>
          <p:nvPr>
            <p:ph type="body" idx="1"/>
          </p:nvPr>
        </p:nvSpPr>
        <p:spPr>
          <a:noFill/>
          <a:ln/>
        </p:spPr>
        <p:txBody>
          <a:bodyPr/>
          <a:lstStyle/>
          <a:p>
            <a:pPr eaLnBrk="1" hangingPunct="1"/>
            <a:r>
              <a:rPr lang="en-US"/>
              <a:t>Jogger text: Method Signatures</a:t>
            </a:r>
          </a:p>
          <a:p>
            <a:pPr eaLnBrk="1" hangingPunct="1"/>
            <a:r>
              <a:rPr lang="en-US"/>
              <a:t>Direction: Right</a:t>
            </a:r>
          </a:p>
          <a:p>
            <a:pPr eaLnBrk="1" hangingPunct="1"/>
            <a:r>
              <a:rPr lang="en-US"/>
              <a:t>Instructor notes:</a:t>
            </a:r>
          </a:p>
          <a:p>
            <a:pPr eaLnBrk="1" hangingPunct="1"/>
            <a:r>
              <a:rPr lang="en-US"/>
              <a:t>Explain what is included in the signature. Note the return type is not part of the signature. Write up some examples of overloaded method names, and even of ‘+’ operator for ints and doubles to demonstrate that they have been using overloading for their whole programming career.</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r>
              <a:rPr lang="en-US"/>
              <a:t>Jogger text: Alternative Specifications for Main</a:t>
            </a:r>
          </a:p>
          <a:p>
            <a:pPr eaLnBrk="1" hangingPunct="1"/>
            <a:r>
              <a:rPr lang="en-US"/>
              <a:t>Direction: Left</a:t>
            </a:r>
          </a:p>
          <a:p>
            <a:pPr eaLnBrk="1" hangingPunct="1"/>
            <a:r>
              <a:rPr lang="en-US"/>
              <a:t>Instructor notes:</a:t>
            </a:r>
          </a:p>
          <a:p>
            <a:pPr eaLnBrk="1" hangingPunct="1"/>
            <a:r>
              <a:rPr lang="en-US"/>
              <a:t>Capital M – different than Java, C or C++. Note that Main is specification overloaded rather than just signature. This means the return type plays a role in choosing the right Main rather than just the signature. Hence the overloading of 2. and 3. in this case. This is slightly inconsistent with the rest of the language. </a:t>
            </a:r>
          </a:p>
          <a:p>
            <a:pPr eaLnBrk="1" hangingPunct="1"/>
            <a:endParaRPr lang="en-US"/>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p:nvPr>
        </p:nvSpPr>
        <p:spPr>
          <a:ln/>
        </p:spPr>
      </p:sp>
      <p:sp>
        <p:nvSpPr>
          <p:cNvPr id="92163" name="Rectangle 5"/>
          <p:cNvSpPr>
            <a:spLocks noGrp="1" noChangeArrowheads="1"/>
          </p:cNvSpPr>
          <p:nvPr>
            <p:ph type="body" idx="1"/>
          </p:nvPr>
        </p:nvSpPr>
        <p:spPr>
          <a:noFill/>
          <a:ln/>
        </p:spPr>
        <p:txBody>
          <a:bodyPr/>
          <a:lstStyle/>
          <a:p>
            <a:pPr eaLnBrk="1" hangingPunct="1"/>
            <a:r>
              <a:rPr lang="en-US"/>
              <a:t>Jogger text: Primary Types</a:t>
            </a:r>
          </a:p>
          <a:p>
            <a:pPr eaLnBrk="1" hangingPunct="1"/>
            <a:r>
              <a:rPr lang="en-US"/>
              <a:t>Direction: Left</a:t>
            </a:r>
          </a:p>
          <a:p>
            <a:pPr eaLnBrk="1" hangingPunct="1"/>
            <a:r>
              <a:rPr lang="en-US"/>
              <a:t>Instructor notes:</a:t>
            </a:r>
          </a:p>
          <a:p>
            <a:pPr eaLnBrk="1" hangingPunct="1"/>
            <a:r>
              <a:rPr lang="en-US"/>
              <a:t>Data types are fairly familiar to you if you have programmed in other C derivative languages, but some features here are important. Explain value and reference types after reviewing basic data types. Note that characters are 16-bit UNICODE characters. Note though that the Windows 2000 console uses a different character set to Windows controls, and still further different from actual fonts selected into a Windows program. Thus Unicode doesn’t quite work correctly in user interface displays. Describe the decimal type and its resolution. Mention that everything is derived from object. At this point, all this means is that there are certain things you can do with every data type. </a:t>
            </a:r>
          </a:p>
          <a:p>
            <a:pPr eaLnBrk="1" hangingPunct="1"/>
            <a:endParaRPr lang="en-US"/>
          </a:p>
          <a:p>
            <a:pPr eaLnBrk="1" hangingPunct="1"/>
            <a:r>
              <a:rPr lang="en-US"/>
              <a:t>An instance of decimal consists of a signed 96-bit integer number, and a scaling factor that is a power of ten ranging from 0 to 28, used to divide the 96-bit integer and specify what portion of it is a decimal fraction. Therefore, the binary representation of a Decimal value is of the form, ((-2^96 to 2^96)/ 10 (0 to 28)), where -2^96 is equal to MinValue, and 2^96 is equal to MaxValue.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Rot="1" noChangeAspect="1" noChangeArrowheads="1" noTextEdit="1"/>
          </p:cNvSpPr>
          <p:nvPr>
            <p:ph type="sldImg"/>
          </p:nvPr>
        </p:nvSpPr>
        <p:spPr>
          <a:ln/>
        </p:spPr>
      </p:sp>
      <p:sp>
        <p:nvSpPr>
          <p:cNvPr id="93187" name="Rectangle 5"/>
          <p:cNvSpPr>
            <a:spLocks noGrp="1" noChangeArrowheads="1"/>
          </p:cNvSpPr>
          <p:nvPr>
            <p:ph type="body" idx="1"/>
          </p:nvPr>
        </p:nvSpPr>
        <p:spPr>
          <a:noFill/>
          <a:ln/>
        </p:spPr>
        <p:txBody>
          <a:bodyPr/>
          <a:lstStyle/>
          <a:p>
            <a:pPr eaLnBrk="1" hangingPunct="1"/>
            <a:r>
              <a:rPr lang="en-US"/>
              <a:t>Jogger text: Value and Reference Variables</a:t>
            </a:r>
          </a:p>
          <a:p>
            <a:pPr eaLnBrk="1" hangingPunct="1"/>
            <a:r>
              <a:rPr lang="en-US"/>
              <a:t>Direction: Right</a:t>
            </a:r>
          </a:p>
          <a:p>
            <a:pPr eaLnBrk="1" hangingPunct="1"/>
            <a:r>
              <a:rPr lang="en-US"/>
              <a:t>Instructor notes:</a:t>
            </a:r>
          </a:p>
          <a:p>
            <a:pPr eaLnBrk="1" hangingPunct="1"/>
            <a:r>
              <a:rPr lang="en-US"/>
              <a:t>Fill in the diagram. Note that string literals are created on the heap. If they ask what goes in the static area – things declared “static” and the IL code.</a:t>
            </a:r>
          </a:p>
          <a:p>
            <a:pPr eaLnBrk="1" hangingPunct="1"/>
            <a:r>
              <a:rPr lang="en-US"/>
              <a:t>Note that string x = “abc” is the same as string x = new string(“aqa”); so </a:t>
            </a:r>
          </a:p>
          <a:p>
            <a:pPr eaLnBrk="1" hangingPunct="1"/>
            <a:r>
              <a:rPr lang="en-US"/>
              <a:t>hence it is on the heafp.</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p:nvPr>
        </p:nvSpPr>
        <p:spPr>
          <a:ln/>
        </p:spPr>
      </p:sp>
      <p:sp>
        <p:nvSpPr>
          <p:cNvPr id="94211" name="Rectangle 5"/>
          <p:cNvSpPr>
            <a:spLocks noGrp="1" noChangeArrowheads="1"/>
          </p:cNvSpPr>
          <p:nvPr>
            <p:ph type="body" idx="1"/>
          </p:nvPr>
        </p:nvSpPr>
        <p:spPr>
          <a:noFill/>
          <a:ln/>
        </p:spPr>
        <p:txBody>
          <a:bodyPr/>
          <a:lstStyle/>
          <a:p>
            <a:pPr eaLnBrk="1" hangingPunct="1"/>
            <a:r>
              <a:rPr lang="en-US"/>
              <a:t>Jogger text: User-Written Types</a:t>
            </a:r>
          </a:p>
          <a:p>
            <a:pPr eaLnBrk="1" hangingPunct="1"/>
            <a:r>
              <a:rPr lang="en-US"/>
              <a:t>Direction: Left</a:t>
            </a:r>
          </a:p>
          <a:p>
            <a:pPr eaLnBrk="1" hangingPunct="1"/>
            <a:r>
              <a:rPr lang="en-US"/>
              <a:t>Instructor notes:</a:t>
            </a:r>
          </a:p>
          <a:p>
            <a:pPr eaLnBrk="1" hangingPunct="1"/>
            <a:r>
              <a:rPr lang="en-US"/>
              <a:t>Class types are data types that we write rather than pre-known by the compiler. Class types are always created as referenced data objects from the heap. Draw a picture of the Complex number c directly on the stack. Then draw a reference variable in the stack pointing to an Account object in the heap.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Rot="1" noChangeAspect="1" noChangeArrowheads="1" noTextEdit="1"/>
          </p:cNvSpPr>
          <p:nvPr>
            <p:ph type="sldImg"/>
          </p:nvPr>
        </p:nvSpPr>
        <p:spPr>
          <a:ln/>
        </p:spPr>
      </p:sp>
      <p:sp>
        <p:nvSpPr>
          <p:cNvPr id="95235" name="Rectangle 5"/>
          <p:cNvSpPr>
            <a:spLocks noGrp="1" noChangeArrowheads="1"/>
          </p:cNvSpPr>
          <p:nvPr>
            <p:ph type="body" idx="1"/>
          </p:nvPr>
        </p:nvSpPr>
        <p:spPr>
          <a:noFill/>
          <a:ln/>
        </p:spPr>
        <p:txBody>
          <a:bodyPr/>
          <a:lstStyle/>
          <a:p>
            <a:pPr eaLnBrk="1" hangingPunct="1"/>
            <a:r>
              <a:rPr lang="en-US"/>
              <a:t>Jogger text: Different Memory Allocation Schemes</a:t>
            </a:r>
          </a:p>
          <a:p>
            <a:pPr eaLnBrk="1" hangingPunct="1"/>
            <a:r>
              <a:rPr lang="en-US"/>
              <a:t>Direction: Right</a:t>
            </a:r>
          </a:p>
          <a:p>
            <a:pPr eaLnBrk="1" hangingPunct="1"/>
            <a:r>
              <a:rPr lang="en-US"/>
              <a:t>Instructor notes:</a:t>
            </a:r>
          </a:p>
          <a:p>
            <a:pPr eaLnBrk="1" hangingPunct="1"/>
            <a:r>
              <a:rPr lang="en-US"/>
              <a:t>Mention automatic recapture (garbage collection) of objects which makes the heap a lot easier to use than C++.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Rot="1" noChangeAspect="1" noChangeArrowheads="1" noTextEdit="1"/>
          </p:cNvSpPr>
          <p:nvPr>
            <p:ph type="sldImg"/>
          </p:nvPr>
        </p:nvSpPr>
        <p:spPr>
          <a:ln/>
        </p:spPr>
      </p:sp>
      <p:sp>
        <p:nvSpPr>
          <p:cNvPr id="96259" name="Rectangle 5"/>
          <p:cNvSpPr>
            <a:spLocks noGrp="1" noChangeArrowheads="1"/>
          </p:cNvSpPr>
          <p:nvPr>
            <p:ph type="body" idx="1"/>
          </p:nvPr>
        </p:nvSpPr>
        <p:spPr>
          <a:noFill/>
          <a:ln/>
        </p:spPr>
        <p:txBody>
          <a:bodyPr/>
          <a:lstStyle/>
          <a:p>
            <a:pPr eaLnBrk="1" hangingPunct="1"/>
            <a:r>
              <a:rPr lang="en-US"/>
              <a:t>Jogger text: Literals</a:t>
            </a:r>
          </a:p>
          <a:p>
            <a:pPr eaLnBrk="1" hangingPunct="1"/>
            <a:r>
              <a:rPr lang="en-US"/>
              <a:t>Direction: Left</a:t>
            </a:r>
          </a:p>
          <a:p>
            <a:pPr eaLnBrk="1" hangingPunct="1"/>
            <a:r>
              <a:rPr lang="en-US"/>
              <a:t>Instructor notes:</a:t>
            </a:r>
          </a:p>
          <a:p>
            <a:pPr eaLnBrk="1" hangingPunct="1"/>
            <a:r>
              <a:rPr lang="en-US"/>
              <a:t>What looks like 23491 is actually 2349L. Note these literals are just like C/C++ and Java with the exception of decimal and its ‘M’ specifier. Note there is no automatic conversion between double and decimal, hence the ‘M’ is necessary when assigning to a decimal data variable.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
          <p:cNvSpPr>
            <a:spLocks noGrp="1" noRot="1" noChangeAspect="1" noChangeArrowheads="1" noTextEdit="1"/>
          </p:cNvSpPr>
          <p:nvPr>
            <p:ph type="sldImg"/>
          </p:nvPr>
        </p:nvSpPr>
        <p:spPr>
          <a:ln/>
        </p:spPr>
      </p:sp>
      <p:sp>
        <p:nvSpPr>
          <p:cNvPr id="165891" name="Rectangle 5"/>
          <p:cNvSpPr>
            <a:spLocks noGrp="1" noChangeArrowheads="1"/>
          </p:cNvSpPr>
          <p:nvPr>
            <p:ph type="body" idx="1"/>
          </p:nvPr>
        </p:nvSpPr>
        <p:spPr>
          <a:noFill/>
          <a:ln/>
        </p:spPr>
        <p:txBody>
          <a:bodyPr/>
          <a:lstStyle/>
          <a:p>
            <a:pPr eaLnBrk="1" hangingPunct="1"/>
            <a:r>
              <a:rPr lang="en-US"/>
              <a:t>Jogger text: Literals</a:t>
            </a:r>
          </a:p>
          <a:p>
            <a:pPr eaLnBrk="1" hangingPunct="1"/>
            <a:r>
              <a:rPr lang="en-US"/>
              <a:t>Direction: Right</a:t>
            </a:r>
          </a:p>
          <a:p>
            <a:pPr eaLnBrk="1" hangingPunct="1"/>
            <a:r>
              <a:rPr lang="en-US"/>
              <a:t>Instructor notes:</a:t>
            </a:r>
          </a:p>
          <a:p>
            <a:pPr eaLnBrk="1" hangingPunct="1"/>
            <a:r>
              <a:rPr lang="en-US"/>
              <a:t>What looks like 23491 is actually 2349L. Note these literals are just like C/C++ and Java with the exception of decimal and its ‘M’ specifier. Note there is no automatic conversion between double and decimal, hence the ‘M’ is necessary when assigning to a decimal data variable.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220663" y="4227513"/>
            <a:ext cx="6242050" cy="5291137"/>
          </a:xfrm>
          <a:noFill/>
          <a:ln/>
        </p:spPr>
        <p:txBody>
          <a:bodyPr/>
          <a:lstStyle/>
          <a:p>
            <a:pPr eaLnBrk="1" hangingPunct="1"/>
            <a:r>
              <a:rPr lang="en-US"/>
              <a:t>Jogger text: Explicit and Implicit Declarations</a:t>
            </a:r>
          </a:p>
          <a:p>
            <a:pPr eaLnBrk="1" hangingPunct="1"/>
            <a:r>
              <a:rPr lang="en-US"/>
              <a:t>Direction: Left</a:t>
            </a:r>
          </a:p>
          <a:p>
            <a:pPr eaLnBrk="1" hangingPunct="1"/>
            <a:r>
              <a:rPr lang="en-US"/>
              <a:t>Instructor notes:</a:t>
            </a:r>
          </a:p>
          <a:p>
            <a:pPr eaLnBrk="1" hangingPunct="1"/>
            <a:r>
              <a:rPr lang="en-US"/>
              <a:t>Note that implicit typing declarations cannot be changed – it is still strong typed. I.e. the following is not valid.</a:t>
            </a:r>
          </a:p>
          <a:p>
            <a:pPr eaLnBrk="1" hangingPunct="1"/>
            <a:r>
              <a:rPr lang="en-US"/>
              <a:t>var x = 10.2;</a:t>
            </a:r>
          </a:p>
          <a:p>
            <a:pPr eaLnBrk="1" hangingPunct="1"/>
            <a:r>
              <a:rPr lang="en-US"/>
              <a:t>x = “hello”;</a:t>
            </a:r>
          </a:p>
          <a:p>
            <a:pPr eaLnBrk="1" hangingPunct="1"/>
            <a:endParaRPr lang="en-US"/>
          </a:p>
          <a:p>
            <a:pPr eaLnBrk="1" hangingPunct="1"/>
            <a:r>
              <a:rPr lang="en-US"/>
              <a:t>Microsoft documentation says that using var will make a program harder to 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en-US"/>
              <a:t>Jogger text: Expressions</a:t>
            </a:r>
          </a:p>
          <a:p>
            <a:pPr eaLnBrk="1" hangingPunct="1"/>
            <a:r>
              <a:rPr lang="en-US"/>
              <a:t>Direction: Right</a:t>
            </a:r>
          </a:p>
          <a:p>
            <a:pPr eaLnBrk="1" hangingPunct="1"/>
            <a:r>
              <a:rPr lang="en-US"/>
              <a:t>Instructor notes:</a:t>
            </a:r>
          </a:p>
          <a:p>
            <a:pPr eaLnBrk="1" hangingPunct="1"/>
            <a:r>
              <a:rPr lang="en-US"/>
              <a:t>Converts dollars to euros only. Check if anyone has a newspaper in class with the actual current rate. Note that ‘ic’ refers to input currency here. Underline each expression perhaps and talk briefly about one or two of them. </a:t>
            </a:r>
          </a:p>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a:t>Jogger text: C-Style Syntax (continued)</a:t>
            </a:r>
          </a:p>
          <a:p>
            <a:pPr eaLnBrk="1" hangingPunct="1"/>
            <a:r>
              <a:rPr lang="en-US"/>
              <a:t>Direction: Right</a:t>
            </a:r>
          </a:p>
          <a:p>
            <a:pPr eaLnBrk="1" hangingPunct="1"/>
            <a:r>
              <a:rPr lang="en-US"/>
              <a:t>Instructor notes:</a:t>
            </a:r>
          </a:p>
          <a:p>
            <a:pPr eaLnBrk="1" hangingPunct="1"/>
            <a:r>
              <a:rPr lang="en-US"/>
              <a:t>You can make the joke that the scrambled code is “job security” style.</a:t>
            </a:r>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Rot="1" noChangeAspect="1" noChangeArrowheads="1" noTextEdit="1"/>
          </p:cNvSpPr>
          <p:nvPr>
            <p:ph type="sldImg"/>
          </p:nvPr>
        </p:nvSpPr>
        <p:spPr>
          <a:ln/>
        </p:spPr>
      </p:sp>
      <p:sp>
        <p:nvSpPr>
          <p:cNvPr id="103427" name="Rectangle 5"/>
          <p:cNvSpPr>
            <a:spLocks noGrp="1" noChangeArrowheads="1"/>
          </p:cNvSpPr>
          <p:nvPr>
            <p:ph type="body" idx="1"/>
          </p:nvPr>
        </p:nvSpPr>
        <p:spPr>
          <a:noFill/>
          <a:ln/>
        </p:spPr>
        <p:txBody>
          <a:bodyPr/>
          <a:lstStyle/>
          <a:p>
            <a:pPr eaLnBrk="1" hangingPunct="1"/>
            <a:r>
              <a:rPr lang="en-US"/>
              <a:t>Jogger text: Operators</a:t>
            </a:r>
          </a:p>
          <a:p>
            <a:pPr eaLnBrk="1" hangingPunct="1"/>
            <a:r>
              <a:rPr lang="en-US"/>
              <a:t>Direction: Left</a:t>
            </a:r>
          </a:p>
          <a:p>
            <a:pPr eaLnBrk="1" hangingPunct="1"/>
            <a:r>
              <a:rPr lang="en-US"/>
              <a:t>Instructor notes:</a:t>
            </a:r>
          </a:p>
          <a:p>
            <a:pPr eaLnBrk="1" hangingPunct="1"/>
            <a:r>
              <a:rPr lang="en-US"/>
              <a:t>Talk to this slide – there is no further discussion on most of these operators because they are virtually identical to every other language. Explain most of them briefly.</a:t>
            </a:r>
          </a:p>
          <a:p>
            <a:pPr eaLnBrk="1" hangingPunct="1"/>
            <a:r>
              <a:rPr lang="en-US"/>
              <a:t>Assignment and equality are different operators. Note C# will catch bitwise logical operators used accidentally between relationals, as results of relationals are boolean rather than integer types. </a:t>
            </a:r>
          </a:p>
          <a:p>
            <a:pPr eaLnBrk="1" hangingPunct="1"/>
            <a:r>
              <a:rPr lang="en-US"/>
              <a:t>Avoid discussing inline conditional  ( x = a ? b: c)</a:t>
            </a:r>
          </a:p>
          <a:p>
            <a:pPr eaLnBrk="1" hangingPunct="1"/>
            <a:r>
              <a:rPr lang="en-US"/>
              <a:t>Minimize the discussion on Lambda here – delegates are needed.</a:t>
            </a:r>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Rot="1" noChangeAspect="1" noChangeArrowheads="1" noTextEdit="1"/>
          </p:cNvSpPr>
          <p:nvPr>
            <p:ph type="sldImg"/>
          </p:nvPr>
        </p:nvSpPr>
        <p:spPr>
          <a:ln/>
        </p:spPr>
      </p:sp>
      <p:sp>
        <p:nvSpPr>
          <p:cNvPr id="104451" name="Rectangle 5"/>
          <p:cNvSpPr>
            <a:spLocks noGrp="1" noChangeArrowheads="1"/>
          </p:cNvSpPr>
          <p:nvPr>
            <p:ph type="body" idx="1"/>
          </p:nvPr>
        </p:nvSpPr>
        <p:spPr>
          <a:noFill/>
          <a:ln/>
        </p:spPr>
        <p:txBody>
          <a:bodyPr/>
          <a:lstStyle/>
          <a:p>
            <a:pPr eaLnBrk="1" hangingPunct="1"/>
            <a:r>
              <a:rPr lang="en-US"/>
              <a:t>Jogger text: Operators (continued)</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Rot="1" noChangeAspect="1" noChangeArrowheads="1" noTextEdit="1"/>
          </p:cNvSpPr>
          <p:nvPr>
            <p:ph type="sldImg"/>
          </p:nvPr>
        </p:nvSpPr>
        <p:spPr>
          <a:ln/>
        </p:spPr>
      </p:sp>
      <p:sp>
        <p:nvSpPr>
          <p:cNvPr id="105475" name="Rectangle 5"/>
          <p:cNvSpPr>
            <a:spLocks noGrp="1" noChangeArrowheads="1"/>
          </p:cNvSpPr>
          <p:nvPr>
            <p:ph type="body" idx="1"/>
          </p:nvPr>
        </p:nvSpPr>
        <p:spPr>
          <a:noFill/>
          <a:ln/>
        </p:spPr>
        <p:txBody>
          <a:bodyPr/>
          <a:lstStyle/>
          <a:p>
            <a:pPr eaLnBrk="1" hangingPunct="1"/>
            <a:r>
              <a:rPr lang="en-US"/>
              <a:t>Jogger text: Assignment Combination Operators</a:t>
            </a:r>
          </a:p>
          <a:p>
            <a:pPr eaLnBrk="1" hangingPunct="1"/>
            <a:r>
              <a:rPr lang="en-US"/>
              <a:t>Direction: Left</a:t>
            </a:r>
          </a:p>
          <a:p>
            <a:pPr eaLnBrk="1" hangingPunct="1"/>
            <a:r>
              <a:rPr lang="en-US"/>
              <a:t>Instructor notes:</a:t>
            </a:r>
          </a:p>
          <a:p>
            <a:pPr eaLnBrk="1" hangingPunct="1"/>
            <a:r>
              <a:rPr lang="en-US"/>
              <a:t>This is just shorthand in C# but… Later we will see that += is overloaded for delegation assignments.</a:t>
            </a:r>
          </a:p>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Rot="1" noChangeAspect="1" noChangeArrowheads="1" noTextEdit="1"/>
          </p:cNvSpPr>
          <p:nvPr>
            <p:ph type="sldImg"/>
          </p:nvPr>
        </p:nvSpPr>
        <p:spPr>
          <a:ln/>
        </p:spPr>
      </p:sp>
      <p:sp>
        <p:nvSpPr>
          <p:cNvPr id="106499" name="Rectangle 5"/>
          <p:cNvSpPr>
            <a:spLocks noGrp="1" noChangeArrowheads="1"/>
          </p:cNvSpPr>
          <p:nvPr>
            <p:ph type="body" idx="1"/>
          </p:nvPr>
        </p:nvSpPr>
        <p:spPr>
          <a:noFill/>
          <a:ln/>
        </p:spPr>
        <p:txBody>
          <a:bodyPr/>
          <a:lstStyle/>
          <a:p>
            <a:pPr eaLnBrk="1" hangingPunct="1"/>
            <a:r>
              <a:rPr lang="en-US"/>
              <a:t>Jogger text: Assignment Operator</a:t>
            </a:r>
          </a:p>
          <a:p>
            <a:pPr eaLnBrk="1" hangingPunct="1"/>
            <a:r>
              <a:rPr lang="en-US"/>
              <a:t>Direction: Right</a:t>
            </a:r>
          </a:p>
          <a:p>
            <a:pPr eaLnBrk="1" hangingPunct="1"/>
            <a:r>
              <a:rPr lang="en-US"/>
              <a:t>Instructor notes:</a:t>
            </a:r>
          </a:p>
          <a:p>
            <a:pPr eaLnBrk="1" hangingPunct="1"/>
            <a:r>
              <a:rPr lang="en-US"/>
              <a:t>Draw the creations and assignments on the memory block at the right of this page so that you can see the difference between value and reference assignments. Significance here is that j=j-1; does not alter i, but a2.deposit(100); would also appear in a1, as a2 and a1 are aliases for the same object.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Rot="1" noChangeAspect="1" noChangeArrowheads="1" noTextEdit="1"/>
          </p:cNvSpPr>
          <p:nvPr>
            <p:ph type="sldImg"/>
          </p:nvPr>
        </p:nvSpPr>
        <p:spPr>
          <a:ln/>
        </p:spPr>
      </p:sp>
      <p:sp>
        <p:nvSpPr>
          <p:cNvPr id="107523" name="Rectangle 5"/>
          <p:cNvSpPr>
            <a:spLocks noGrp="1" noChangeArrowheads="1"/>
          </p:cNvSpPr>
          <p:nvPr>
            <p:ph type="body" idx="1"/>
          </p:nvPr>
        </p:nvSpPr>
        <p:spPr>
          <a:noFill/>
          <a:ln/>
        </p:spPr>
        <p:txBody>
          <a:bodyPr/>
          <a:lstStyle/>
          <a:p>
            <a:pPr eaLnBrk="1" hangingPunct="1"/>
            <a:r>
              <a:rPr lang="en-US"/>
              <a:t>Jogger text: Equality Operator</a:t>
            </a:r>
          </a:p>
          <a:p>
            <a:pPr eaLnBrk="1" hangingPunct="1"/>
            <a:r>
              <a:rPr lang="en-US"/>
              <a:t>Direction: Left</a:t>
            </a:r>
          </a:p>
          <a:p>
            <a:pPr eaLnBrk="1" hangingPunct="1"/>
            <a:r>
              <a:rPr lang="en-US"/>
              <a:t>Instructor notes:</a:t>
            </a:r>
          </a:p>
          <a:p>
            <a:pPr eaLnBrk="1" hangingPunct="1"/>
            <a:r>
              <a:rPr lang="en-US"/>
              <a:t>Stress that == can be overloaded to change it to logical equality – doing this has side-effects that might produce unpredictable results. i==j compares the value of the two integers, whereas c1==c2 compares and yields unequal because addresses are compared. For logical equality use the object’s .equals() method. By Default Equals calls ReferenceEquals in the object base class.</a:t>
            </a:r>
          </a:p>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Rot="1" noChangeAspect="1" noChangeArrowheads="1" noTextEdit="1"/>
          </p:cNvSpPr>
          <p:nvPr>
            <p:ph type="sldImg"/>
          </p:nvPr>
        </p:nvSpPr>
        <p:spPr>
          <a:ln/>
        </p:spPr>
      </p:sp>
      <p:sp>
        <p:nvSpPr>
          <p:cNvPr id="108547" name="Rectangle 5"/>
          <p:cNvSpPr>
            <a:spLocks noGrp="1" noChangeArrowheads="1"/>
          </p:cNvSpPr>
          <p:nvPr>
            <p:ph type="body" idx="1"/>
          </p:nvPr>
        </p:nvSpPr>
        <p:spPr>
          <a:noFill/>
          <a:ln/>
        </p:spPr>
        <p:txBody>
          <a:bodyPr/>
          <a:lstStyle/>
          <a:p>
            <a:pPr eaLnBrk="1" hangingPunct="1"/>
            <a:r>
              <a:rPr lang="en-US"/>
              <a:t>Jogger text: Mixed-Type Operations</a:t>
            </a:r>
          </a:p>
          <a:p>
            <a:pPr eaLnBrk="1" hangingPunct="1"/>
            <a:r>
              <a:rPr lang="en-US"/>
              <a:t>Direction: Right</a:t>
            </a:r>
          </a:p>
          <a:p>
            <a:pPr eaLnBrk="1" hangingPunct="1"/>
            <a:r>
              <a:rPr lang="en-US"/>
              <a:t>Instructor notes:</a:t>
            </a:r>
          </a:p>
          <a:p>
            <a:pPr eaLnBrk="1" hangingPunct="1"/>
            <a:r>
              <a:rPr lang="en-US"/>
              <a:t>C/C++ were very permissive when it came to mixed-type operations. Could lead to data corruption without any indication whatsoever that an error had happened. Put this up with 53 at the same time. Note that ‘corruption’ means assignment to shorter data types which can potentially lose significance. Assignments or conversions of this type will cause a compiler error unless you write the cast explicitly. Walk through the examples on 2-53. Note an integer cannot be cast to a boolean or vice versa even explicitly. </a:t>
            </a:r>
          </a:p>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Rot="1" noChangeAspect="1" noChangeArrowheads="1" noTextEdit="1"/>
          </p:cNvSpPr>
          <p:nvPr>
            <p:ph type="sldImg"/>
          </p:nvPr>
        </p:nvSpPr>
        <p:spPr>
          <a:ln/>
        </p:spPr>
      </p:sp>
      <p:sp>
        <p:nvSpPr>
          <p:cNvPr id="109571" name="Rectangle 5"/>
          <p:cNvSpPr>
            <a:spLocks noGrp="1" noChangeArrowheads="1"/>
          </p:cNvSpPr>
          <p:nvPr>
            <p:ph type="body" idx="1"/>
          </p:nvPr>
        </p:nvSpPr>
        <p:spPr>
          <a:noFill/>
          <a:ln/>
        </p:spPr>
        <p:txBody>
          <a:bodyPr/>
          <a:lstStyle/>
          <a:p>
            <a:pPr eaLnBrk="1" hangingPunct="1"/>
            <a:r>
              <a:rPr lang="en-US"/>
              <a:t>Jogger text: Casting</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539875" y="234950"/>
            <a:ext cx="5175250" cy="3881438"/>
          </a:xfrm>
          <a:ln/>
        </p:spPr>
      </p:sp>
      <p:sp>
        <p:nvSpPr>
          <p:cNvPr id="169987" name="Rectangle 3"/>
          <p:cNvSpPr>
            <a:spLocks noGrp="1" noChangeArrowheads="1"/>
          </p:cNvSpPr>
          <p:nvPr>
            <p:ph type="body" idx="1"/>
          </p:nvPr>
        </p:nvSpPr>
        <p:spPr>
          <a:xfrm>
            <a:off x="219075" y="4225925"/>
            <a:ext cx="6245225" cy="5292725"/>
          </a:xfrm>
          <a:noFill/>
          <a:ln/>
        </p:spPr>
        <p:txBody>
          <a:bodyPr lIns="91275" tIns="45636" rIns="91275" bIns="45636"/>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
        <p:nvSpPr>
          <p:cNvPr id="169988"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lIns="91577" tIns="45789" rIns="91577" bIns="45789">
            <a:spAutoFit/>
          </a:bodyPr>
          <a:lstStyle/>
          <a:p>
            <a:pPr defTabSz="915988"/>
            <a:r>
              <a:rPr lang="en-US" sz="800">
                <a:solidFill>
                  <a:srgbClr val="000000"/>
                </a:solidFill>
              </a:rPr>
              <a:t>&lt;source&gt;419h1-4-27&lt;/source&gt;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539875" y="234950"/>
            <a:ext cx="5175250" cy="3881438"/>
          </a:xfrm>
          <a:ln/>
        </p:spPr>
      </p:sp>
      <p:sp>
        <p:nvSpPr>
          <p:cNvPr id="172035" name="Rectangle 3"/>
          <p:cNvSpPr>
            <a:spLocks noGrp="1" noChangeArrowheads="1"/>
          </p:cNvSpPr>
          <p:nvPr>
            <p:ph type="body" idx="1"/>
          </p:nvPr>
        </p:nvSpPr>
        <p:spPr>
          <a:xfrm>
            <a:off x="219075" y="4225925"/>
            <a:ext cx="6245225" cy="5292725"/>
          </a:xfrm>
          <a:noFill/>
          <a:ln/>
        </p:spPr>
        <p:txBody>
          <a:bodyPr lIns="91275" tIns="45636" rIns="91275" bIns="45636"/>
          <a:lstStyle/>
          <a:p>
            <a:pPr eaLnBrk="1" hangingPunct="1"/>
            <a:r>
              <a:rPr lang="en-US"/>
              <a:t>Jogger text: Arrays</a:t>
            </a:r>
          </a:p>
          <a:p>
            <a:pPr eaLnBrk="1" hangingPunct="1"/>
            <a:r>
              <a:rPr lang="en-US"/>
              <a:t>Direction: Right</a:t>
            </a:r>
          </a:p>
          <a:p>
            <a:pPr eaLnBrk="1" hangingPunct="1"/>
            <a:r>
              <a:rPr lang="en-US"/>
              <a:t>Instructor notes:</a:t>
            </a:r>
          </a:p>
          <a:p>
            <a:pPr eaLnBrk="1" hangingPunct="1"/>
            <a:r>
              <a:rPr lang="en-US"/>
              <a:t>Arrays in C# are very similar to Java, but a lot different than C/C++. C# arrays are implemented as objects, hence the requirement for the ‘new’ operator to create the array object. The curly braced initializer list allocates the array object in the static data segment. Most important of all if you index outside an array, C# will throw an array-bounds exception at runtime.</a:t>
            </a:r>
          </a:p>
          <a:p>
            <a:pPr eaLnBrk="1" hangingPunct="1"/>
            <a:endParaRPr lang="en-US"/>
          </a:p>
        </p:txBody>
      </p:sp>
      <p:sp>
        <p:nvSpPr>
          <p:cNvPr id="172036"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lIns="91577" tIns="45789" rIns="91577" bIns="45789">
            <a:spAutoFit/>
          </a:bodyPr>
          <a:lstStyle/>
          <a:p>
            <a:pPr defTabSz="915988"/>
            <a:r>
              <a:rPr lang="en-US" sz="800">
                <a:solidFill>
                  <a:srgbClr val="000000"/>
                </a:solidFill>
              </a:rPr>
              <a:t>&lt;source&gt;419h1-4-28&lt;/source&gt;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Rot="1" noChangeAspect="1" noChangeArrowheads="1" noTextEdit="1"/>
          </p:cNvSpPr>
          <p:nvPr>
            <p:ph type="sldImg"/>
          </p:nvPr>
        </p:nvSpPr>
        <p:spPr>
          <a:ln/>
        </p:spPr>
      </p:sp>
      <p:sp>
        <p:nvSpPr>
          <p:cNvPr id="113667" name="Rectangle 5"/>
          <p:cNvSpPr>
            <a:spLocks noGrp="1" noChangeArrowheads="1"/>
          </p:cNvSpPr>
          <p:nvPr>
            <p:ph type="body" idx="1"/>
          </p:nvPr>
        </p:nvSpPr>
        <p:spPr>
          <a:noFill/>
          <a:ln/>
        </p:spPr>
        <p:txBody>
          <a:bodyPr/>
          <a:lstStyle/>
          <a:p>
            <a:pPr eaLnBrk="1" hangingPunct="1"/>
            <a:r>
              <a:rPr lang="en-US"/>
              <a:t>Jogger text: Strings as Arrays</a:t>
            </a:r>
          </a:p>
          <a:p>
            <a:pPr eaLnBrk="1" hangingPunct="1"/>
            <a:r>
              <a:rPr lang="en-US"/>
              <a:t>Direction: Right</a:t>
            </a:r>
          </a:p>
          <a:p>
            <a:pPr eaLnBrk="1" hangingPunct="1"/>
            <a:r>
              <a:rPr lang="en-US"/>
              <a:t>Instructor notes:</a:t>
            </a:r>
          </a:p>
          <a:p>
            <a:pPr eaLnBrk="1" hangingPunct="1"/>
            <a:r>
              <a:rPr lang="en-US"/>
              <a:t>Strings in C# are not arrays, but square brackets can be used to index into strings. This is a special property of objects called an indexer which will be discussed in chapter 8.</a:t>
            </a:r>
          </a:p>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Rot="1" noChangeAspect="1" noChangeArrowheads="1" noTextEdit="1"/>
          </p:cNvSpPr>
          <p:nvPr>
            <p:ph type="sldImg"/>
          </p:nvPr>
        </p:nvSpPr>
        <p:spPr>
          <a:ln/>
        </p:spPr>
      </p:sp>
      <p:sp>
        <p:nvSpPr>
          <p:cNvPr id="36867" name="Rectangle 7"/>
          <p:cNvSpPr>
            <a:spLocks noGrp="1" noChangeArrowheads="1"/>
          </p:cNvSpPr>
          <p:nvPr>
            <p:ph type="body" idx="1"/>
          </p:nvPr>
        </p:nvSpPr>
        <p:spPr>
          <a:noFill/>
          <a:ln/>
        </p:spPr>
        <p:txBody>
          <a:bodyPr/>
          <a:lstStyle/>
          <a:p>
            <a:pPr eaLnBrk="1" hangingPunct="1"/>
            <a:r>
              <a:rPr lang="en-US"/>
              <a:t>Jogger text: Evolution From C</a:t>
            </a:r>
          </a:p>
          <a:p>
            <a:pPr eaLnBrk="1" hangingPunct="1"/>
            <a:r>
              <a:rPr lang="en-US"/>
              <a:t>Direction: Left</a:t>
            </a:r>
          </a:p>
          <a:p>
            <a:pPr eaLnBrk="1" hangingPunct="1"/>
            <a:r>
              <a:rPr lang="en-US"/>
              <a:t>Instructor notes:</a:t>
            </a:r>
          </a:p>
          <a:p>
            <a:pPr eaLnBrk="1" hangingPunct="1"/>
            <a:r>
              <a:rPr lang="en-US"/>
              <a:t>Usually hidden bugs had to do with garbage collection and pointer problems. C++ object oriented features are optional – many C++ programs are really structured programming perhaps with the odd use of classes rather than truly object oriented. Explain the ++ as being a post increment of C. C++ is a nice language, but has all sorts of pernicious problems, particularly memory allocation and deep storage copying etc.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r>
              <a:rPr lang="en-US"/>
              <a:t>Jogger text: String Operators</a:t>
            </a:r>
          </a:p>
          <a:p>
            <a:pPr eaLnBrk="1" hangingPunct="1"/>
            <a:r>
              <a:rPr lang="en-US"/>
              <a:t>Direction: Left</a:t>
            </a:r>
          </a:p>
          <a:p>
            <a:pPr eaLnBrk="1" hangingPunct="1"/>
            <a:r>
              <a:rPr lang="en-US"/>
              <a:t>Instructor notes:</a:t>
            </a:r>
          </a:p>
          <a:p>
            <a:pPr eaLnBrk="1" hangingPunct="1"/>
            <a:r>
              <a:rPr lang="en-US"/>
              <a:t>Concatenation converts any data type to a string. Unlike Java, == checks logical equality. The important point here is that comparing a string with == here uses logical equality NOT physical, even though strings are objects. This is different from the equivalent code in Java.  Also for VB programmers, note that it is + not &amp; for concatenation of string.</a:t>
            </a:r>
          </a:p>
          <a:p>
            <a:pPr eaLnBrk="1" hangingPunct="1"/>
            <a:endParaRPr lang="en-US"/>
          </a:p>
        </p:txBody>
      </p:sp>
      <p:sp>
        <p:nvSpPr>
          <p:cNvPr id="114692"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a:spAutoFit/>
          </a:bodyPr>
          <a:lstStyle/>
          <a:p>
            <a:r>
              <a:rPr lang="en-US" sz="800">
                <a:solidFill>
                  <a:srgbClr val="000000"/>
                </a:solidFill>
              </a:rPr>
              <a:t>&lt;source&gt;419h1-2-33&lt;/source&gt;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Rot="1" noChangeAspect="1" noChangeArrowheads="1" noTextEdit="1"/>
          </p:cNvSpPr>
          <p:nvPr>
            <p:ph type="sldImg"/>
          </p:nvPr>
        </p:nvSpPr>
        <p:spPr>
          <a:ln/>
        </p:spPr>
      </p:sp>
      <p:sp>
        <p:nvSpPr>
          <p:cNvPr id="115715" name="Rectangle 5"/>
          <p:cNvSpPr>
            <a:spLocks noGrp="1" noChangeArrowheads="1"/>
          </p:cNvSpPr>
          <p:nvPr>
            <p:ph type="body" idx="1"/>
          </p:nvPr>
        </p:nvSpPr>
        <p:spPr>
          <a:noFill/>
          <a:ln/>
        </p:spPr>
        <p:txBody>
          <a:bodyPr/>
          <a:lstStyle/>
          <a:p>
            <a:pPr eaLnBrk="1" hangingPunct="1"/>
            <a:r>
              <a:rPr lang="en-US"/>
              <a:t>Jogger text: Named Operations</a:t>
            </a:r>
          </a:p>
          <a:p>
            <a:pPr eaLnBrk="1" hangingPunct="1"/>
            <a:r>
              <a:rPr lang="en-US"/>
              <a:t>Direction: Right</a:t>
            </a:r>
          </a:p>
          <a:p>
            <a:pPr eaLnBrk="1" hangingPunct="1"/>
            <a:r>
              <a:rPr lang="en-US"/>
              <a:t>Instructor notes:</a:t>
            </a:r>
          </a:p>
          <a:p>
            <a:pPr eaLnBrk="1" hangingPunct="1"/>
            <a:r>
              <a:rPr lang="en-US"/>
              <a:t>Note that in C# strings are immutable, they cannot be changed, as with Java. Operations performed on them yield new strings. Hence you would have to do x = y.ToUpperCase(); to get a conversion of a string to upper case characters. Make a point of the fact that even built-in primitive types have methods, unlike Java, where built-in types behave differently than classes. Again though, remember, Java is not a prerequisite.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Rot="1" noChangeAspect="1" noChangeArrowheads="1" noTextEdit="1"/>
          </p:cNvSpPr>
          <p:nvPr>
            <p:ph type="sldImg"/>
          </p:nvPr>
        </p:nvSpPr>
        <p:spPr>
          <a:ln/>
        </p:spPr>
      </p:sp>
      <p:sp>
        <p:nvSpPr>
          <p:cNvPr id="116739" name="Rectangle 5"/>
          <p:cNvSpPr>
            <a:spLocks noGrp="1" noChangeArrowheads="1"/>
          </p:cNvSpPr>
          <p:nvPr>
            <p:ph type="body" idx="1"/>
          </p:nvPr>
        </p:nvSpPr>
        <p:spPr>
          <a:noFill/>
          <a:ln/>
        </p:spPr>
        <p:txBody>
          <a:bodyPr/>
          <a:lstStyle/>
          <a:p>
            <a:pPr eaLnBrk="1" hangingPunct="1"/>
            <a:r>
              <a:rPr lang="en-US"/>
              <a:t>Jogger text: String Formatting</a:t>
            </a:r>
          </a:p>
          <a:p>
            <a:pPr eaLnBrk="1" hangingPunct="1"/>
            <a:r>
              <a:rPr lang="en-US"/>
              <a:t>Direction: Left</a:t>
            </a:r>
          </a:p>
          <a:p>
            <a:pPr eaLnBrk="1" hangingPunct="1"/>
            <a:r>
              <a:rPr lang="en-US"/>
              <a:t>Instructor notes:</a:t>
            </a:r>
          </a:p>
          <a:p>
            <a:pPr eaLnBrk="1" hangingPunct="1"/>
            <a:r>
              <a:rPr lang="en-US"/>
              <a:t>It might be better to use currency formatting here instead of numeric, i.e.:</a:t>
            </a:r>
          </a:p>
          <a:p>
            <a:pPr eaLnBrk="1" hangingPunct="1"/>
            <a:r>
              <a:rPr lang="en-US"/>
              <a:t>         string fs = string.Format("Balance = {0:C}", x);</a:t>
            </a:r>
          </a:p>
          <a:p>
            <a:pPr eaLnBrk="1" hangingPunct="1"/>
            <a:r>
              <a:rPr lang="en-US"/>
              <a:t>but—this would be local dependent—not guaranteed to produce a $ sign.</a:t>
            </a:r>
          </a:p>
          <a:p>
            <a:pPr eaLnBrk="1" hangingPunct="1"/>
            <a:r>
              <a:rPr lang="en-US"/>
              <a:t>In this specific example though, it would work. Feel free to mention it but watch out—you might get lots of questions on locales that you'll need to be prepared to answer.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Rot="1" noChangeAspect="1" noChangeArrowheads="1" noTextEdit="1"/>
          </p:cNvSpPr>
          <p:nvPr>
            <p:ph type="sldImg"/>
          </p:nvPr>
        </p:nvSpPr>
        <p:spPr>
          <a:ln/>
        </p:spPr>
      </p:sp>
      <p:sp>
        <p:nvSpPr>
          <p:cNvPr id="117763" name="Rectangle 5"/>
          <p:cNvSpPr>
            <a:spLocks noGrp="1" noChangeArrowheads="1"/>
          </p:cNvSpPr>
          <p:nvPr>
            <p:ph type="body" idx="1"/>
          </p:nvPr>
        </p:nvSpPr>
        <p:spPr>
          <a:noFill/>
          <a:ln/>
        </p:spPr>
        <p:txBody>
          <a:bodyPr/>
          <a:lstStyle/>
          <a:p>
            <a:pPr eaLnBrk="1" hangingPunct="1"/>
            <a:r>
              <a:rPr lang="en-US"/>
              <a:t>Jogger text: Output Formatting</a:t>
            </a:r>
          </a:p>
          <a:p>
            <a:pPr eaLnBrk="1" hangingPunct="1"/>
            <a:r>
              <a:rPr lang="en-US"/>
              <a:t>Direction: Right</a:t>
            </a:r>
          </a:p>
          <a:p>
            <a:pPr eaLnBrk="1" hangingPunct="1"/>
            <a:r>
              <a:rPr lang="en-US"/>
              <a:t>Instructor notes:</a:t>
            </a:r>
          </a:p>
          <a:p>
            <a:pPr eaLnBrk="1" hangingPunct="1"/>
            <a:r>
              <a:rPr lang="en-US"/>
              <a:t>Show which argument corresponds to which by drawing an arrow. Discuss also how comma and colon are used in format specifiers. Answer: 127.133 right justified in a field 12 wide.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539875" y="236538"/>
            <a:ext cx="5170488" cy="3878262"/>
          </a:xfrm>
          <a:ln/>
        </p:spPr>
      </p:sp>
      <p:sp>
        <p:nvSpPr>
          <p:cNvPr id="118787" name="Rectangle 3"/>
          <p:cNvSpPr>
            <a:spLocks noGrp="1" noChangeArrowheads="1"/>
          </p:cNvSpPr>
          <p:nvPr>
            <p:ph type="body" idx="1"/>
          </p:nvPr>
        </p:nvSpPr>
        <p:spPr>
          <a:xfrm>
            <a:off x="220663" y="4224338"/>
            <a:ext cx="6242050" cy="5294312"/>
          </a:xfrm>
          <a:noFill/>
          <a:ln/>
        </p:spPr>
        <p:txBody>
          <a:bodyPr/>
          <a:lstStyle/>
          <a:p>
            <a:pPr eaLnBrk="1" hangingPunct="1"/>
            <a:r>
              <a:rPr lang="en-US"/>
              <a:t>Jogger text: Data Conversion</a:t>
            </a:r>
          </a:p>
          <a:p>
            <a:pPr eaLnBrk="1" hangingPunct="1"/>
            <a:r>
              <a:rPr lang="en-US"/>
              <a:t>Direction: Left</a:t>
            </a:r>
          </a:p>
          <a:p>
            <a:pPr eaLnBrk="1" hangingPunct="1"/>
            <a:r>
              <a:rPr lang="en-US"/>
              <a:t>Instructor notes:</a:t>
            </a:r>
          </a:p>
          <a:p>
            <a:pPr eaLnBrk="1" hangingPunct="1"/>
            <a:r>
              <a:rPr lang="en-US"/>
              <a:t>Note that in C# strings are immutable, they cannot be changed, as with Java. Operations performed on them yield new strings. Hence you would have to do x = y.ToUpperCase(); to get a conversion of a string to upper case characters. Make a point of the fact that even built-in primitive types have methods, unlike Java, where built-in types behave differently than classes. Again though, remember, Java is not a prerequisite.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26"/>
          <p:cNvSpPr>
            <a:spLocks noGrp="1" noRot="1" noChangeAspect="1" noChangeArrowheads="1" noTextEdit="1"/>
          </p:cNvSpPr>
          <p:nvPr>
            <p:ph type="sldImg"/>
          </p:nvPr>
        </p:nvSpPr>
        <p:spPr>
          <a:ln/>
        </p:spPr>
      </p:sp>
      <p:sp>
        <p:nvSpPr>
          <p:cNvPr id="120835" name="Rectangle 1027"/>
          <p:cNvSpPr>
            <a:spLocks noGrp="1" noChangeArrowheads="1"/>
          </p:cNvSpPr>
          <p:nvPr>
            <p:ph type="body" idx="1"/>
          </p:nvPr>
        </p:nvSpPr>
        <p:spPr>
          <a:noFill/>
          <a:ln/>
        </p:spPr>
        <p:txBody>
          <a:bodyPr/>
          <a:lstStyle/>
          <a:p>
            <a:pPr eaLnBrk="1" hangingPunct="1"/>
            <a:r>
              <a:rPr lang="en-US"/>
              <a:t>Jogger text: Parameter Passing</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r>
              <a:rPr lang="en-US"/>
              <a:t>Jogger text: Passing Value Types by Reference</a:t>
            </a:r>
          </a:p>
          <a:p>
            <a:pPr eaLnBrk="1" hangingPunct="1"/>
            <a:r>
              <a:rPr lang="en-US"/>
              <a:t>Direction: Left</a:t>
            </a:r>
          </a:p>
          <a:p>
            <a:pPr eaLnBrk="1" hangingPunct="1"/>
            <a:r>
              <a:rPr lang="en-US"/>
              <a:t>Instructor notes:</a:t>
            </a:r>
          </a:p>
          <a:p>
            <a:pPr eaLnBrk="1" hangingPunct="1"/>
            <a:r>
              <a:rPr lang="en-US"/>
              <a:t>The strong suggestion is to avoid the discussion of passing references by reference where the value of the reference is passed by reference – phew!</a:t>
            </a:r>
          </a:p>
          <a:p>
            <a:pPr eaLnBrk="1" hangingPunct="1"/>
            <a:r>
              <a:rPr lang="en-US"/>
              <a:t>Nigel suggests for the ref discussion to create a simpler version of this demo. Write two methods, one which takes an integer, one that takes a one element integer array, and show how with a reference type you can change the value of the argument and see the change in the caller, but not the array that it's pointing at...</a:t>
            </a:r>
          </a:p>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pPr eaLnBrk="1" hangingPunct="1"/>
            <a:r>
              <a:rPr lang="en-US"/>
              <a:t>Jogger text: Loops and Conditionals</a:t>
            </a:r>
          </a:p>
          <a:p>
            <a:pPr eaLnBrk="1" hangingPunct="1"/>
            <a:r>
              <a:rPr lang="en-US"/>
              <a:t>Direction: Left</a:t>
            </a:r>
          </a:p>
          <a:p>
            <a:pPr eaLnBrk="1" hangingPunct="1"/>
            <a:r>
              <a:rPr lang="en-US"/>
              <a:t>Instructor notes:</a:t>
            </a:r>
          </a:p>
          <a:p>
            <a:pPr eaLnBrk="1" hangingPunct="1"/>
            <a:r>
              <a:rPr lang="en-US"/>
              <a:t>While loop is like the C while loop. Test expression must be a boolean though. Make it clear that while loops can even be executed zero times if the test expression is false the first time round.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r>
              <a:rPr lang="en-US"/>
              <a:t>Jogger text: Short-Circuit Evaluation</a:t>
            </a:r>
          </a:p>
          <a:p>
            <a:pPr eaLnBrk="1" hangingPunct="1"/>
            <a:r>
              <a:rPr lang="en-US"/>
              <a:t>Direction: Right</a:t>
            </a:r>
          </a:p>
          <a:p>
            <a:pPr eaLnBrk="1" hangingPunct="1"/>
            <a:r>
              <a:rPr lang="en-US"/>
              <a:t>Instructor notes:</a:t>
            </a:r>
          </a:p>
          <a:p>
            <a:pPr eaLnBrk="1" hangingPunct="1"/>
            <a:r>
              <a:rPr lang="en-US"/>
              <a:t>The function WorkDone() will only be called if the i==j expression evaluates to true. This short circuit evaluation was also a feature of the earlier C-style languages. </a:t>
            </a:r>
          </a:p>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7"/>
          <p:cNvSpPr>
            <a:spLocks noGrp="1" noChangeArrowheads="1"/>
          </p:cNvSpPr>
          <p:nvPr>
            <p:ph type="body" idx="1"/>
          </p:nvPr>
        </p:nvSpPr>
        <p:spPr>
          <a:noFill/>
          <a:ln/>
        </p:spPr>
        <p:txBody>
          <a:bodyPr/>
          <a:lstStyle/>
          <a:p>
            <a:pPr eaLnBrk="1" hangingPunct="1"/>
            <a:r>
              <a:rPr lang="en-US"/>
              <a:t>Jogger text: C#</a:t>
            </a:r>
          </a:p>
          <a:p>
            <a:pPr eaLnBrk="1" hangingPunct="1"/>
            <a:r>
              <a:rPr lang="en-US"/>
              <a:t>Direction: Right</a:t>
            </a:r>
          </a:p>
          <a:p>
            <a:pPr eaLnBrk="1" hangingPunct="1"/>
            <a:r>
              <a:rPr lang="en-US"/>
              <a:t>Instructor notes:</a:t>
            </a:r>
          </a:p>
          <a:p>
            <a:pPr eaLnBrk="1" hangingPunct="1"/>
            <a:r>
              <a:rPr lang="en-US"/>
              <a:t>You might want to stress what we mean by multi-layer- language constructs to support direct data manipulation from the language for example.</a:t>
            </a:r>
          </a:p>
          <a:p>
            <a:pPr eaLnBrk="1" hangingPunct="1"/>
            <a:r>
              <a:rPr lang="en-US"/>
              <a:t>Also for muiti-mission, mention Desktop windows programs, embedded-systems, enterprise apps etc.</a:t>
            </a:r>
          </a:p>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pPr eaLnBrk="1" hangingPunct="1"/>
            <a:r>
              <a:rPr lang="en-US"/>
              <a:t>Jogger text: switch Statement</a:t>
            </a:r>
          </a:p>
          <a:p>
            <a:pPr eaLnBrk="1" hangingPunct="1"/>
            <a:r>
              <a:rPr lang="en-US"/>
              <a:t>Direction: Right</a:t>
            </a:r>
          </a:p>
          <a:p>
            <a:pPr eaLnBrk="1" hangingPunct="1"/>
            <a:r>
              <a:rPr lang="en-US"/>
              <a:t>Instructor notes:</a:t>
            </a:r>
          </a:p>
          <a:p>
            <a:pPr eaLnBrk="1" hangingPunct="1"/>
            <a:r>
              <a:rPr lang="en-US"/>
              <a:t>break is compulsory if there are any statements at all. A case can only fall-through to another case if it is null (has no statements). This is slightly different that C/C++ or Java. Note that there are many books (and previous versions of this course) that report the behavior of this command incorrectly. In particular, the “continue” statement has no applicability to the switch statement.</a:t>
            </a:r>
          </a:p>
          <a:p>
            <a:pPr eaLnBrk="1" hangingPunct="1"/>
            <a:endParaRPr lang="en-US"/>
          </a:p>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pPr eaLnBrk="1" hangingPunct="1"/>
            <a:r>
              <a:rPr lang="en-US"/>
              <a:t>Jogger text: Hands-On Exercise 2.2</a:t>
            </a:r>
          </a:p>
          <a:p>
            <a:pPr eaLnBrk="1" hangingPunct="1"/>
            <a:r>
              <a:rPr lang="en-US"/>
              <a:t>Direction: Right</a:t>
            </a:r>
          </a:p>
          <a:p>
            <a:pPr eaLnBrk="1" hangingPunct="1"/>
            <a:r>
              <a:rPr lang="en-US"/>
              <a:t>Exercise: 2.2 Command Line Arguments  (30 mins)</a:t>
            </a:r>
          </a:p>
          <a:p>
            <a:pPr eaLnBrk="1" hangingPunct="1"/>
            <a:r>
              <a:rPr lang="en-US"/>
              <a:t>Instructor notes:</a:t>
            </a:r>
          </a:p>
          <a:p>
            <a:pPr eaLnBrk="1" hangingPunct="1"/>
            <a:r>
              <a:rPr lang="en-US"/>
              <a:t>The key in this exercise is to give them enough time to play around but…</a:t>
            </a:r>
          </a:p>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pPr eaLnBrk="1" hangingPunct="1"/>
            <a:r>
              <a:rPr lang="en-US"/>
              <a:t>Jogger text: Exception Flow</a:t>
            </a:r>
          </a:p>
          <a:p>
            <a:pPr eaLnBrk="1" hangingPunct="1"/>
            <a:r>
              <a:rPr lang="en-US"/>
              <a:t>Direction: Right</a:t>
            </a:r>
          </a:p>
          <a:p>
            <a:pPr eaLnBrk="1" hangingPunct="1"/>
            <a:r>
              <a:rPr lang="en-US"/>
              <a:t>Instructor notes:</a:t>
            </a:r>
          </a:p>
          <a:p>
            <a:pPr eaLnBrk="1" hangingPunct="1"/>
            <a:r>
              <a:rPr lang="en-US"/>
              <a:t>Mention that exceptions must have been ‘thrown’ by something, which could include for example: throw new ArithmeticException();. Exception types (classes) determine which catch clause will receive the exception. </a:t>
            </a:r>
          </a:p>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Rot="1" noChangeAspect="1" noChangeArrowheads="1" noTextEdit="1"/>
          </p:cNvSpPr>
          <p:nvPr>
            <p:ph type="sldImg"/>
          </p:nvPr>
        </p:nvSpPr>
        <p:spPr>
          <a:ln/>
        </p:spPr>
      </p:sp>
      <p:sp>
        <p:nvSpPr>
          <p:cNvPr id="137219" name="Rectangle 1027"/>
          <p:cNvSpPr>
            <a:spLocks noGrp="1" noChangeArrowheads="1"/>
          </p:cNvSpPr>
          <p:nvPr>
            <p:ph type="body" idx="1"/>
          </p:nvPr>
        </p:nvSpPr>
        <p:spPr>
          <a:noFill/>
          <a:ln/>
        </p:spPr>
        <p:txBody>
          <a:bodyPr/>
          <a:lstStyle/>
          <a:p>
            <a:pPr eaLnBrk="1" hangingPunct="1"/>
            <a:r>
              <a:rPr lang="en-US"/>
              <a:t>Jogger text: Throwing an Exception</a:t>
            </a:r>
          </a:p>
          <a:p>
            <a:pPr eaLnBrk="1" hangingPunct="1"/>
            <a:r>
              <a:rPr lang="en-US"/>
              <a:t>Direction: Right</a:t>
            </a:r>
          </a:p>
          <a:p>
            <a:pPr eaLnBrk="1" hangingPunct="1"/>
            <a:r>
              <a:rPr lang="en-US"/>
              <a:t>Instructor notes:</a:t>
            </a:r>
          </a:p>
          <a:p>
            <a:pPr eaLnBrk="1" hangingPunct="1"/>
            <a:r>
              <a:rPr lang="en-US"/>
              <a:t>Notice that there is no try block in the method on this page. Some code on this page can cause an internal exception even though we don’t throw an exception. Hence we have two kinds of exception supported: those that are CLR runtime exceptions and those that are thrown explicitly. In Java, methods can be flagged as throwing exception with the ‘throws’ keyword. C# has no such equivalent at the moment. </a:t>
            </a:r>
          </a:p>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050"/>
          <p:cNvSpPr>
            <a:spLocks noGrp="1" noRot="1" noChangeAspect="1" noChangeArrowheads="1" noTextEdit="1"/>
          </p:cNvSpPr>
          <p:nvPr>
            <p:ph type="sldImg"/>
          </p:nvPr>
        </p:nvSpPr>
        <p:spPr>
          <a:ln/>
        </p:spPr>
      </p:sp>
      <p:sp>
        <p:nvSpPr>
          <p:cNvPr id="139267" name="Rectangle 2051"/>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Grp="1" noRot="1" noChangeAspect="1" noChangeArrowheads="1" noTextEdit="1"/>
          </p:cNvSpPr>
          <p:nvPr>
            <p:ph type="sldImg"/>
          </p:nvPr>
        </p:nvSpPr>
        <p:spPr>
          <a:ln/>
        </p:spPr>
      </p:sp>
      <p:sp>
        <p:nvSpPr>
          <p:cNvPr id="140291" name="Rectangle 1027"/>
          <p:cNvSpPr>
            <a:spLocks noGrp="1" noChangeArrowheads="1"/>
          </p:cNvSpPr>
          <p:nvPr>
            <p:ph type="body" idx="1"/>
          </p:nvPr>
        </p:nvSpPr>
        <p:spPr>
          <a:noFill/>
          <a:ln/>
        </p:spPr>
        <p:txBody>
          <a:bodyPr/>
          <a:lstStyle/>
          <a:p>
            <a:pPr eaLnBrk="1" hangingPunct="1"/>
            <a:r>
              <a:rPr lang="en-US"/>
              <a:t>Jogger text: Review Questions</a:t>
            </a:r>
          </a:p>
          <a:p>
            <a:pPr eaLnBrk="1" hangingPunct="1"/>
            <a:r>
              <a:rPr lang="en-US"/>
              <a:t>Direction: Left</a:t>
            </a:r>
          </a:p>
          <a:p>
            <a:pPr eaLnBrk="1" hangingPunct="1"/>
            <a:r>
              <a:rPr lang="en-US"/>
              <a:t>Quiz  (10 mins)</a:t>
            </a:r>
          </a:p>
          <a:p>
            <a:pPr eaLnBrk="1" hangingPunct="1"/>
            <a:r>
              <a:rPr lang="en-US"/>
              <a:t>Instructor notes:</a:t>
            </a:r>
          </a:p>
          <a:p>
            <a:pPr eaLnBrk="1" hangingPunct="1"/>
            <a:r>
              <a:rPr lang="en-US"/>
              <a:t>Review questions. Namespaces are groups of related classes under a common name. Overloading means functions with the same name but different signatures. Expressions have a type and a value. </a:t>
            </a:r>
          </a:p>
          <a:p>
            <a:pPr eaLnBrk="1" hangingPunct="1"/>
            <a:endParaRPr lang="en-US"/>
          </a:p>
          <a:p>
            <a:pPr eaLnBrk="1" hangingPunct="1"/>
            <a:r>
              <a:rPr lang="en-US"/>
              <a:t>Overloading done by signature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pPr eaLnBrk="1" hangingPunct="1"/>
            <a:r>
              <a:rPr lang="en-US"/>
              <a:t>Jogger text: Review Questions (continued)</a:t>
            </a:r>
          </a:p>
          <a:p>
            <a:pPr eaLnBrk="1" hangingPunct="1"/>
            <a:r>
              <a:rPr lang="en-US"/>
              <a:t>Direction: Right</a:t>
            </a:r>
          </a:p>
          <a:p>
            <a:pPr eaLnBrk="1" hangingPunct="1"/>
            <a:r>
              <a:rPr lang="en-US"/>
              <a:t>Instructor notes:</a:t>
            </a:r>
          </a:p>
          <a:p>
            <a:pPr eaLnBrk="1" hangingPunct="1"/>
            <a:r>
              <a:rPr lang="en-US"/>
              <a:t>Implicit type conversion is allowed if information cannot be lost. Note the mantissa of a decimal might be less precise than a double, hence the need for a cast here too. Type casts are types written in parentheses before an argument being cast. Size of array or string is given by its length property. </a:t>
            </a:r>
          </a:p>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a:t>Jogger text: C#</a:t>
            </a:r>
          </a:p>
          <a:p>
            <a:pPr eaLnBrk="1" hangingPunct="1"/>
            <a:r>
              <a:rPr lang="en-US"/>
              <a:t>Direction: Left</a:t>
            </a:r>
          </a:p>
          <a:p>
            <a:pPr eaLnBrk="1" hangingPunct="1"/>
            <a:r>
              <a:rPr lang="en-US"/>
              <a:t>Instructor notes:</a:t>
            </a:r>
          </a:p>
          <a:p>
            <a:pPr eaLnBrk="1" hangingPunct="1"/>
            <a:r>
              <a:rPr lang="en-US"/>
              <a:t>You can point out here that the language was initially called “COOL”</a:t>
            </a:r>
          </a:p>
          <a:p>
            <a:pPr eaLnBrk="1" hangingPunct="1"/>
            <a:r>
              <a:rPr lang="en-US"/>
              <a:t># is actually four plus signs as in C++++ = the “post increment” of C#</a:t>
            </a:r>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a:lstStyle/>
          <a:p>
            <a:pPr eaLnBrk="1" hangingPunct="1"/>
            <a:r>
              <a:rPr lang="en-US"/>
              <a:t>Jogger text: C# (continued)</a:t>
            </a:r>
          </a:p>
          <a:p>
            <a:pPr eaLnBrk="1" hangingPunct="1"/>
            <a:r>
              <a:rPr lang="en-US"/>
              <a:t>Direction: Right</a:t>
            </a:r>
          </a:p>
          <a:p>
            <a:pPr eaLnBrk="1" hangingPunct="1"/>
            <a:r>
              <a:rPr lang="en-US"/>
              <a:t>Instructor notes:</a:t>
            </a:r>
          </a:p>
          <a:p>
            <a:pPr eaLnBrk="1" hangingPunct="1"/>
            <a:r>
              <a:rPr lang="en-US"/>
              <a:t>Note that Main begins with a capital ‘M’ – no one really knows why. Console.Write does text output to a console window.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a:t>Jogger text: Comments</a:t>
            </a:r>
          </a:p>
          <a:p>
            <a:pPr eaLnBrk="1" hangingPunct="1"/>
            <a:r>
              <a:rPr lang="en-US"/>
              <a:t>Direction: Left</a:t>
            </a:r>
          </a:p>
          <a:p>
            <a:pPr eaLnBrk="1" hangingPunct="1"/>
            <a:r>
              <a:rPr lang="en-US"/>
              <a:t>Instructor notes:</a:t>
            </a:r>
          </a:p>
          <a:p>
            <a:pPr eaLnBrk="1" hangingPunct="1"/>
            <a:endParaRPr lang="en-US"/>
          </a:p>
          <a:p>
            <a:pPr eaLnBrk="1" hangingPunct="1"/>
            <a:r>
              <a:rPr lang="en-US"/>
              <a:t>The purpose of this slide is to show the syntax of the 3 comment types. For /// the intent is just to show the syntax but not any specific XML tag – in particular, not to show what documentation comments might be autogenerated. The autogenerated comments varies depending on which wizard is used.</a:t>
            </a:r>
          </a:p>
          <a:p>
            <a:pPr eaLnBrk="1" hangingPunct="1"/>
            <a:endParaRPr lang="en-US"/>
          </a:p>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7"/>
          <p:cNvSpPr>
            <a:spLocks noGrp="1" noChangeArrowheads="1"/>
          </p:cNvSpPr>
          <p:nvPr>
            <p:ph type="body" idx="1"/>
          </p:nvPr>
        </p:nvSpPr>
        <p:spPr>
          <a:noFill/>
          <a:ln/>
        </p:spPr>
        <p:txBody>
          <a:bodyPr/>
          <a:lstStyle/>
          <a:p>
            <a:pPr eaLnBrk="1" hangingPunct="1"/>
            <a:r>
              <a:rPr lang="en-US"/>
              <a:t>Jogger text: Visual Studio .NET</a:t>
            </a:r>
          </a:p>
          <a:p>
            <a:pPr eaLnBrk="1" hangingPunct="1"/>
            <a:r>
              <a:rPr lang="en-US"/>
              <a:t>Direction: Right</a:t>
            </a:r>
          </a:p>
          <a:p>
            <a:pPr eaLnBrk="1" hangingPunct="1"/>
            <a:r>
              <a:rPr lang="en-US"/>
              <a:t>Instructor notes:</a:t>
            </a:r>
          </a:p>
          <a:p>
            <a:pPr eaLnBrk="1" hangingPunct="1"/>
            <a:r>
              <a:rPr lang="en-US"/>
              <a:t>Visual Studio .NET is the marketing directive for Microsoft.</a:t>
            </a:r>
          </a:p>
          <a:p>
            <a:pPr eaLnBrk="1" hangingPunct="1"/>
            <a:r>
              <a:rPr lang="en-US"/>
              <a:t>Point out that a "project" is a collection of files that are logically compiled together. A solution is a collection of projects.</a:t>
            </a:r>
          </a:p>
          <a:p>
            <a:pPr eaLnBrk="1" hangingPunct="1"/>
            <a:r>
              <a:rPr lang="en-US"/>
              <a:t>Mention that there are command line tools for each compiler function, but the IDE for VS .NET is extremely intelligent. Called “intellisense”. E.g. auto right bracket placement, auto completion and class member listing. Solution management: a solution is a set of projects; e.g. one that has all database access code, another project with Web page generation code; etc. these integrate to make a solution. Each project has a collection of files. Mention around 6000 classes in the framework, each with around 10 or more methods and properties. Hence the framework has a large surface area. Mention the other CLR languages that are integrated in VS .NET.</a:t>
            </a:r>
          </a:p>
          <a:p>
            <a:pPr eaLnBrk="1" hangingPunct="1"/>
            <a:r>
              <a:rPr lang="en-US"/>
              <a:t>Mention currently beta-2 and although very good, is still unstable and incomplete.</a:t>
            </a:r>
          </a:p>
          <a:p>
            <a:pPr eaLnBrk="1" hangingPunct="1"/>
            <a:r>
              <a:rPr lang="en-US"/>
              <a:t>Note that compiler is very fast but producing a new project can take 3 to 5 minutes. Be patient!</a:t>
            </a:r>
          </a:p>
          <a:p>
            <a:pPr eaLnBrk="1" hangingPunct="1"/>
            <a:r>
              <a:rPr lang="en-US"/>
              <a:t>C++/CLI replaces Managed C++. C++/CLI is a proper dialect (standard) C++</a:t>
            </a:r>
          </a:p>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dirty="0">
                <a:solidFill>
                  <a:srgbClr val="000074"/>
                </a:solidFill>
                <a:latin typeface="AvantGarde Md BT" pitchFamily="34" charset="0"/>
              </a:rPr>
              <a:t>EDUCATIO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a:t>Cliquez pour modifier le style du titre</a:t>
            </a:r>
          </a:p>
        </p:txBody>
      </p:sp>
      <p:sp>
        <p:nvSpPr>
          <p:cNvPr id="3" name="Espace réservé du texte 2"/>
          <p:cNvSpPr>
            <a:spLocks noGrp="1"/>
          </p:cNvSpPr>
          <p:nvPr>
            <p:ph type="body" sz="half" idx="1"/>
          </p:nvPr>
        </p:nvSpPr>
        <p:spPr>
          <a:xfrm>
            <a:off x="279400" y="1312863"/>
            <a:ext cx="4222750" cy="126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126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1795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4"/>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419-1-</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sz="quarter"/>
          </p:nvPr>
        </p:nvSpPr>
        <p:spPr/>
        <p:txBody>
          <a:bodyPr/>
          <a:lstStyle/>
          <a:p>
            <a:pPr>
              <a:defRPr/>
            </a:pPr>
            <a:r>
              <a:rPr lang="fr-FR" dirty="0"/>
              <a:t>Présentation et environnement de développement</a:t>
            </a:r>
          </a:p>
        </p:txBody>
      </p:sp>
      <p:sp>
        <p:nvSpPr>
          <p:cNvPr id="33795" name="Rectangle 3"/>
          <p:cNvSpPr>
            <a:spLocks noGrp="1" noChangeArrowheads="1"/>
          </p:cNvSpPr>
          <p:nvPr>
            <p:ph type="subTitle" sz="quarter" idx="1"/>
          </p:nvPr>
        </p:nvSpPr>
        <p:spPr/>
        <p:txBody>
          <a:bodyPr/>
          <a:lstStyle/>
          <a:p>
            <a:pPr>
              <a:defRPr/>
            </a:pPr>
            <a:r>
              <a:rPr lang="fr-FR"/>
              <a:t>Chapitre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defRPr/>
            </a:pPr>
            <a:r>
              <a:rPr lang="en-US"/>
              <a:t>Visual Studio Solutions and Projects</a:t>
            </a:r>
          </a:p>
        </p:txBody>
      </p:sp>
      <p:sp>
        <p:nvSpPr>
          <p:cNvPr id="17411" name="Rectangle 3"/>
          <p:cNvSpPr>
            <a:spLocks noGrp="1" noChangeArrowheads="1"/>
          </p:cNvSpPr>
          <p:nvPr>
            <p:ph idx="1"/>
          </p:nvPr>
        </p:nvSpPr>
        <p:spPr>
          <a:xfrm>
            <a:off x="279400" y="1312863"/>
            <a:ext cx="4597400" cy="5140325"/>
          </a:xfrm>
        </p:spPr>
        <p:txBody>
          <a:bodyPr/>
          <a:lstStyle/>
          <a:p>
            <a:r>
              <a:rPr lang="fr-FR"/>
              <a:t>Une solution Visual Studio </a:t>
            </a:r>
            <a:br>
              <a:rPr lang="fr-FR"/>
            </a:br>
            <a:r>
              <a:rPr lang="fr-FR"/>
              <a:t>représente l’intégralité </a:t>
            </a:r>
            <a:br>
              <a:rPr lang="fr-FR"/>
            </a:br>
            <a:r>
              <a:rPr lang="fr-FR"/>
              <a:t>d’une application (</a:t>
            </a:r>
            <a:r>
              <a:rPr lang="fr-FR">
                <a:latin typeface="Courier New" pitchFamily="49" charset="0"/>
                <a:cs typeface="Courier New" pitchFamily="49" charset="0"/>
              </a:rPr>
              <a:t>.sln</a:t>
            </a:r>
            <a:r>
              <a:rPr lang="fr-FR"/>
              <a:t>)</a:t>
            </a:r>
          </a:p>
          <a:p>
            <a:pPr lvl="1"/>
            <a:r>
              <a:rPr lang="fr-FR"/>
              <a:t>Avec éventuellement plusieurs projets</a:t>
            </a:r>
          </a:p>
          <a:p>
            <a:r>
              <a:rPr lang="fr-FR"/>
              <a:t>Un projet est une collection de fichiers fortement liés</a:t>
            </a:r>
          </a:p>
          <a:p>
            <a:pPr lvl="1"/>
            <a:r>
              <a:rPr lang="fr-FR"/>
              <a:t>Souvent une bibliothèque </a:t>
            </a:r>
            <a:br>
              <a:rPr lang="fr-FR"/>
            </a:br>
            <a:r>
              <a:rPr lang="fr-FR"/>
              <a:t>de classes (</a:t>
            </a:r>
            <a:r>
              <a:rPr lang="fr-FR">
                <a:latin typeface="Courier New" pitchFamily="49" charset="0"/>
                <a:cs typeface="Courier New" pitchFamily="49" charset="0"/>
              </a:rPr>
              <a:t>.dll</a:t>
            </a:r>
            <a:r>
              <a:rPr lang="fr-FR"/>
              <a:t>)</a:t>
            </a:r>
          </a:p>
          <a:p>
            <a:pPr lvl="1"/>
            <a:r>
              <a:rPr lang="fr-FR"/>
              <a:t>Ou un exécutable (</a:t>
            </a:r>
            <a:r>
              <a:rPr lang="fr-FR">
                <a:latin typeface="Courier New" pitchFamily="49" charset="0"/>
                <a:cs typeface="Courier New" pitchFamily="49" charset="0"/>
              </a:rPr>
              <a:t>.exe</a:t>
            </a:r>
            <a:r>
              <a:rPr lang="fr-FR"/>
              <a:t>)</a:t>
            </a:r>
          </a:p>
          <a:p>
            <a:r>
              <a:rPr lang="fr-FR"/>
              <a:t>Le même projet peut être inclus dans différentes solutions</a:t>
            </a:r>
          </a:p>
          <a:p>
            <a:r>
              <a:rPr lang="fr-FR"/>
              <a:t>Dans le manuel des exercices, </a:t>
            </a:r>
            <a:br>
              <a:rPr lang="fr-FR"/>
            </a:br>
            <a:r>
              <a:rPr lang="fr-FR"/>
              <a:t>« Ouvrez la solution… » se réfère à une solution Visual Studio, pas à la solution de l’exercice.</a:t>
            </a:r>
            <a:endParaRPr lang="fr-FR">
              <a:sym typeface="Wingdings" pitchFamily="2" charset="2"/>
            </a:endParaRPr>
          </a:p>
        </p:txBody>
      </p:sp>
      <p:grpSp>
        <p:nvGrpSpPr>
          <p:cNvPr id="17412" name="Group 4"/>
          <p:cNvGrpSpPr>
            <a:grpSpLocks/>
          </p:cNvGrpSpPr>
          <p:nvPr/>
        </p:nvGrpSpPr>
        <p:grpSpPr bwMode="auto">
          <a:xfrm>
            <a:off x="160338" y="5281613"/>
            <a:ext cx="355600" cy="592137"/>
            <a:chOff x="336" y="2064"/>
            <a:chExt cx="352" cy="607"/>
          </a:xfrm>
        </p:grpSpPr>
        <p:sp>
          <p:nvSpPr>
            <p:cNvPr id="17417" name="Freeform 5"/>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7418" name="Oval 6"/>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7419" name="Line 7"/>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7420" name="Rectangle 8"/>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7421" name="Freeform 9"/>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7422" name="Freeform 10"/>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pic>
        <p:nvPicPr>
          <p:cNvPr id="17413" name="Picture 11" descr="Solution Explorer Screen Shot"/>
          <p:cNvPicPr>
            <a:picLocks noChangeAspect="1" noChangeArrowheads="1"/>
          </p:cNvPicPr>
          <p:nvPr/>
        </p:nvPicPr>
        <p:blipFill>
          <a:blip r:embed="rId4"/>
          <a:srcRect/>
          <a:stretch>
            <a:fillRect/>
          </a:stretch>
        </p:blipFill>
        <p:spPr bwMode="auto">
          <a:xfrm>
            <a:off x="4926013" y="1311275"/>
            <a:ext cx="3535362" cy="4654550"/>
          </a:xfrm>
          <a:prstGeom prst="rect">
            <a:avLst/>
          </a:prstGeom>
          <a:noFill/>
          <a:ln w="9525">
            <a:solidFill>
              <a:schemeClr val="tx1"/>
            </a:solidFill>
            <a:miter lim="800000"/>
            <a:headEnd/>
            <a:tailEnd/>
          </a:ln>
        </p:spPr>
      </p:pic>
      <p:sp>
        <p:nvSpPr>
          <p:cNvPr id="17414" name="Line 12"/>
          <p:cNvSpPr>
            <a:spLocks noChangeShapeType="1"/>
          </p:cNvSpPr>
          <p:nvPr/>
        </p:nvSpPr>
        <p:spPr bwMode="blackWhite">
          <a:xfrm rot="-545077">
            <a:off x="3384550" y="1947863"/>
            <a:ext cx="1668463" cy="312737"/>
          </a:xfrm>
          <a:prstGeom prst="line">
            <a:avLst/>
          </a:prstGeom>
          <a:noFill/>
          <a:ln w="12700">
            <a:solidFill>
              <a:schemeClr val="accent2"/>
            </a:solidFill>
            <a:round/>
            <a:headEnd/>
            <a:tailEnd type="triangle" w="lg" len="lg"/>
          </a:ln>
        </p:spPr>
        <p:txBody>
          <a:bodyPr wrap="none" anchor="ctr"/>
          <a:lstStyle/>
          <a:p>
            <a:endParaRPr lang="fr-FR"/>
          </a:p>
        </p:txBody>
      </p:sp>
      <p:sp>
        <p:nvSpPr>
          <p:cNvPr id="17415" name="Line 13"/>
          <p:cNvSpPr>
            <a:spLocks noChangeShapeType="1"/>
          </p:cNvSpPr>
          <p:nvPr/>
        </p:nvSpPr>
        <p:spPr bwMode="blackWhite">
          <a:xfrm rot="20935960" flipV="1">
            <a:off x="3602038" y="2582863"/>
            <a:ext cx="1844675" cy="949325"/>
          </a:xfrm>
          <a:prstGeom prst="line">
            <a:avLst/>
          </a:prstGeom>
          <a:noFill/>
          <a:ln w="12700">
            <a:solidFill>
              <a:schemeClr val="accent2"/>
            </a:solidFill>
            <a:round/>
            <a:headEnd/>
            <a:tailEnd type="triangle" w="lg" len="lg"/>
          </a:ln>
        </p:spPr>
        <p:txBody>
          <a:bodyPr wrap="none" anchor="ctr"/>
          <a:lstStyle/>
          <a:p>
            <a:endParaRPr lang="fr-FR"/>
          </a:p>
        </p:txBody>
      </p:sp>
      <p:sp>
        <p:nvSpPr>
          <p:cNvPr id="17416" name="Line 14"/>
          <p:cNvSpPr>
            <a:spLocks noChangeShapeType="1"/>
          </p:cNvSpPr>
          <p:nvPr/>
        </p:nvSpPr>
        <p:spPr bwMode="blackWhite">
          <a:xfrm rot="-1116954">
            <a:off x="3732213" y="3957638"/>
            <a:ext cx="1558925" cy="338137"/>
          </a:xfrm>
          <a:prstGeom prst="line">
            <a:avLst/>
          </a:prstGeom>
          <a:noFill/>
          <a:ln w="12700">
            <a:solidFill>
              <a:schemeClr val="accent2"/>
            </a:solidFill>
            <a:round/>
            <a:headEnd/>
            <a:tailEnd type="triangle" w="lg" len="lg"/>
          </a:ln>
        </p:spPr>
        <p:txBody>
          <a:bodyPr wrap="none" anchor="ctr"/>
          <a:lstStyle/>
          <a:p>
            <a:endParaRPr lang="fr-F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fr-FR"/>
              <a:t>Vue d’ensemble de l’architecture .NET </a:t>
            </a:r>
            <a:endParaRPr lang="en-US"/>
          </a:p>
        </p:txBody>
      </p:sp>
      <p:sp>
        <p:nvSpPr>
          <p:cNvPr id="19459" name="Rectangle 3"/>
          <p:cNvSpPr>
            <a:spLocks noChangeArrowheads="1"/>
          </p:cNvSpPr>
          <p:nvPr/>
        </p:nvSpPr>
        <p:spPr bwMode="blackWhite">
          <a:xfrm>
            <a:off x="420688" y="2054225"/>
            <a:ext cx="6927850" cy="4214813"/>
          </a:xfrm>
          <a:prstGeom prst="rect">
            <a:avLst/>
          </a:prstGeom>
          <a:solidFill>
            <a:srgbClr val="99CCFF"/>
          </a:solidFill>
          <a:ln w="12700">
            <a:solidFill>
              <a:schemeClr val="bg1"/>
            </a:solidFill>
            <a:miter lim="800000"/>
            <a:headEnd type="none" w="sm" len="sm"/>
            <a:tailEnd type="none" w="sm" len="sm"/>
          </a:ln>
        </p:spPr>
        <p:txBody>
          <a:bodyPr wrap="none" anchor="ctr"/>
          <a:lstStyle/>
          <a:p>
            <a:pPr algn="ctr">
              <a:lnSpc>
                <a:spcPct val="90000"/>
              </a:lnSpc>
            </a:pPr>
            <a:endParaRPr lang="en-US" sz="2400" b="1"/>
          </a:p>
          <a:p>
            <a:pPr algn="ctr">
              <a:lnSpc>
                <a:spcPct val="90000"/>
              </a:lnSpc>
            </a:pPr>
            <a:endParaRPr lang="en-US" sz="2400" b="1"/>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solidFill>
                <a:schemeClr val="bg1"/>
              </a:solidFill>
            </a:endParaRPr>
          </a:p>
          <a:p>
            <a:pPr algn="ctr">
              <a:lnSpc>
                <a:spcPct val="90000"/>
              </a:lnSpc>
            </a:pPr>
            <a:r>
              <a:rPr lang="fr-FR" sz="2000"/>
              <a:t>«Tout» système d’exploitation, environnement dédié ou SOA</a:t>
            </a:r>
          </a:p>
        </p:txBody>
      </p:sp>
      <p:sp>
        <p:nvSpPr>
          <p:cNvPr id="174084" name="Rectangle 4"/>
          <p:cNvSpPr>
            <a:spLocks noChangeArrowheads="1"/>
          </p:cNvSpPr>
          <p:nvPr/>
        </p:nvSpPr>
        <p:spPr bwMode="blackWhite">
          <a:xfrm>
            <a:off x="7350125" y="2035175"/>
            <a:ext cx="847725" cy="3198813"/>
          </a:xfrm>
          <a:prstGeom prst="rect">
            <a:avLst/>
          </a:prstGeom>
          <a:gradFill rotWithShape="0">
            <a:gsLst>
              <a:gs pos="0">
                <a:schemeClr val="accent1">
                  <a:gamma/>
                  <a:tint val="93725"/>
                  <a:invGamma/>
                </a:schemeClr>
              </a:gs>
              <a:gs pos="100000">
                <a:schemeClr val="accent1"/>
              </a:gs>
            </a:gsLst>
            <a:lin ang="5400000" scaled="1"/>
          </a:gradFill>
          <a:ln w="12700">
            <a:solidFill>
              <a:schemeClr val="bg1"/>
            </a:solidFill>
            <a:miter lim="800000"/>
            <a:headEnd type="none" w="sm" len="sm"/>
            <a:tailEnd type="none" w="sm" len="sm"/>
          </a:ln>
          <a:effectLst/>
        </p:spPr>
        <p:txBody>
          <a:bodyPr vert="eaVert" wrap="none" anchor="ctr"/>
          <a:lstStyle/>
          <a:p>
            <a:pPr algn="ctr">
              <a:defRPr/>
            </a:pPr>
            <a:r>
              <a:rPr lang="en-US" sz="2000" b="1"/>
              <a:t>Visual Studio 2008</a:t>
            </a:r>
          </a:p>
        </p:txBody>
      </p:sp>
      <p:sp>
        <p:nvSpPr>
          <p:cNvPr id="19461" name="Rectangle 5"/>
          <p:cNvSpPr>
            <a:spLocks noChangeArrowheads="1"/>
          </p:cNvSpPr>
          <p:nvPr/>
        </p:nvSpPr>
        <p:spPr bwMode="blackWhite">
          <a:xfrm>
            <a:off x="592138" y="4794250"/>
            <a:ext cx="6534150" cy="352425"/>
          </a:xfrm>
          <a:prstGeom prst="rect">
            <a:avLst/>
          </a:prstGeom>
          <a:solidFill>
            <a:srgbClr val="CCFFCC"/>
          </a:solidFill>
          <a:ln w="12700">
            <a:solidFill>
              <a:schemeClr val="bg1"/>
            </a:solidFill>
            <a:miter lim="800000"/>
            <a:headEnd type="none" w="sm" len="sm"/>
            <a:tailEnd type="none" w="sm" len="sm"/>
          </a:ln>
        </p:spPr>
        <p:txBody>
          <a:bodyPr wrap="none" anchor="ctr"/>
          <a:lstStyle/>
          <a:p>
            <a:pPr algn="ctr"/>
            <a:r>
              <a:rPr lang="en-US" sz="2000"/>
              <a:t>Déploiement – Manifest assembly component model</a:t>
            </a:r>
          </a:p>
        </p:txBody>
      </p:sp>
      <p:sp>
        <p:nvSpPr>
          <p:cNvPr id="19462" name="Rectangle 6"/>
          <p:cNvSpPr>
            <a:spLocks noChangeArrowheads="1"/>
          </p:cNvSpPr>
          <p:nvPr/>
        </p:nvSpPr>
        <p:spPr bwMode="blackWhite">
          <a:xfrm>
            <a:off x="593725" y="3797300"/>
            <a:ext cx="6546850" cy="352425"/>
          </a:xfrm>
          <a:prstGeom prst="rect">
            <a:avLst/>
          </a:prstGeom>
          <a:solidFill>
            <a:srgbClr val="FF99CC"/>
          </a:solidFill>
          <a:ln w="12700">
            <a:solidFill>
              <a:schemeClr val="bg1"/>
            </a:solidFill>
            <a:miter lim="800000"/>
            <a:headEnd type="none" w="sm" len="sm"/>
            <a:tailEnd type="none" w="sm" len="sm"/>
          </a:ln>
        </p:spPr>
        <p:txBody>
          <a:bodyPr wrap="none" anchor="ctr"/>
          <a:lstStyle/>
          <a:p>
            <a:pPr algn="ctr"/>
            <a:r>
              <a:rPr lang="en-US" sz="2000"/>
              <a:t>Bibliothèques de Classes</a:t>
            </a:r>
          </a:p>
        </p:txBody>
      </p:sp>
      <p:sp>
        <p:nvSpPr>
          <p:cNvPr id="19463" name="Rectangle 7"/>
          <p:cNvSpPr>
            <a:spLocks noChangeArrowheads="1"/>
          </p:cNvSpPr>
          <p:nvPr/>
        </p:nvSpPr>
        <p:spPr bwMode="blackWhite">
          <a:xfrm>
            <a:off x="577850" y="3284538"/>
            <a:ext cx="6577013" cy="379412"/>
          </a:xfrm>
          <a:prstGeom prst="rect">
            <a:avLst/>
          </a:prstGeom>
          <a:solidFill>
            <a:srgbClr val="FFCC99"/>
          </a:solidFill>
          <a:ln w="12700">
            <a:solidFill>
              <a:schemeClr val="bg1"/>
            </a:solidFill>
            <a:miter lim="800000"/>
            <a:headEnd type="none" w="sm" len="sm"/>
            <a:tailEnd type="none" w="sm" len="sm"/>
          </a:ln>
        </p:spPr>
        <p:txBody>
          <a:bodyPr wrap="none" anchor="ctr"/>
          <a:lstStyle/>
          <a:p>
            <a:pPr algn="ctr"/>
            <a:r>
              <a:rPr lang="en-US" sz="2000"/>
              <a:t>Frameworks applicatifs (ASP, WCF, WPF, etc.)</a:t>
            </a:r>
          </a:p>
        </p:txBody>
      </p:sp>
      <p:sp>
        <p:nvSpPr>
          <p:cNvPr id="19464" name="Rectangle 8"/>
          <p:cNvSpPr>
            <a:spLocks noChangeArrowheads="1"/>
          </p:cNvSpPr>
          <p:nvPr/>
        </p:nvSpPr>
        <p:spPr bwMode="blackWhite">
          <a:xfrm>
            <a:off x="577850" y="2759075"/>
            <a:ext cx="6588125" cy="379413"/>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Intermediate Language (IL)</a:t>
            </a:r>
          </a:p>
        </p:txBody>
      </p:sp>
      <p:grpSp>
        <p:nvGrpSpPr>
          <p:cNvPr id="19465" name="Group 9"/>
          <p:cNvGrpSpPr>
            <a:grpSpLocks/>
          </p:cNvGrpSpPr>
          <p:nvPr/>
        </p:nvGrpSpPr>
        <p:grpSpPr bwMode="auto">
          <a:xfrm>
            <a:off x="615950" y="2211388"/>
            <a:ext cx="6529388" cy="420687"/>
            <a:chOff x="584" y="1322"/>
            <a:chExt cx="3504" cy="298"/>
          </a:xfrm>
        </p:grpSpPr>
        <p:sp>
          <p:nvSpPr>
            <p:cNvPr id="19470" name="Rectangle 10"/>
            <p:cNvSpPr>
              <a:spLocks noChangeArrowheads="1"/>
            </p:cNvSpPr>
            <p:nvPr/>
          </p:nvSpPr>
          <p:spPr bwMode="blackWhite">
            <a:xfrm>
              <a:off x="584"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a:t>
              </a:r>
            </a:p>
          </p:txBody>
        </p:sp>
        <p:sp>
          <p:nvSpPr>
            <p:cNvPr id="19471" name="Rectangle 11"/>
            <p:cNvSpPr>
              <a:spLocks noChangeArrowheads="1"/>
            </p:cNvSpPr>
            <p:nvPr/>
          </p:nvSpPr>
          <p:spPr bwMode="blackWhite">
            <a:xfrm>
              <a:off x="1256"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VB.NET</a:t>
              </a:r>
            </a:p>
          </p:txBody>
        </p:sp>
        <p:sp>
          <p:nvSpPr>
            <p:cNvPr id="19472" name="Rectangle 12"/>
            <p:cNvSpPr>
              <a:spLocks noChangeArrowheads="1"/>
            </p:cNvSpPr>
            <p:nvPr/>
          </p:nvSpPr>
          <p:spPr bwMode="blackWhite">
            <a:xfrm>
              <a:off x="1928"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C++/CLI</a:t>
              </a:r>
            </a:p>
          </p:txBody>
        </p:sp>
        <p:sp>
          <p:nvSpPr>
            <p:cNvPr id="19473" name="Rectangle 13"/>
            <p:cNvSpPr>
              <a:spLocks noChangeArrowheads="1"/>
            </p:cNvSpPr>
            <p:nvPr/>
          </p:nvSpPr>
          <p:spPr bwMode="blackWhite">
            <a:xfrm>
              <a:off x="2600" y="1322"/>
              <a:ext cx="720"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J#</a:t>
              </a:r>
            </a:p>
          </p:txBody>
        </p:sp>
        <p:sp>
          <p:nvSpPr>
            <p:cNvPr id="19474" name="Rectangle 14"/>
            <p:cNvSpPr>
              <a:spLocks noChangeArrowheads="1"/>
            </p:cNvSpPr>
            <p:nvPr/>
          </p:nvSpPr>
          <p:spPr bwMode="blackWhite">
            <a:xfrm>
              <a:off x="3416" y="1322"/>
              <a:ext cx="672"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Autres</a:t>
              </a:r>
              <a:r>
                <a:rPr lang="en-US" sz="2400" b="1"/>
                <a:t>…</a:t>
              </a:r>
            </a:p>
          </p:txBody>
        </p:sp>
      </p:grpSp>
      <p:sp>
        <p:nvSpPr>
          <p:cNvPr id="19466" name="Rectangle 15"/>
          <p:cNvSpPr>
            <a:spLocks noChangeArrowheads="1"/>
          </p:cNvSpPr>
          <p:nvPr/>
        </p:nvSpPr>
        <p:spPr bwMode="blackWhite">
          <a:xfrm>
            <a:off x="609600" y="4316413"/>
            <a:ext cx="6534150" cy="352425"/>
          </a:xfrm>
          <a:prstGeom prst="rect">
            <a:avLst/>
          </a:prstGeom>
          <a:solidFill>
            <a:srgbClr val="CC99FF"/>
          </a:solidFill>
          <a:ln w="12700">
            <a:solidFill>
              <a:schemeClr val="bg1"/>
            </a:solidFill>
            <a:miter lim="800000"/>
            <a:headEnd type="none" w="sm" len="sm"/>
            <a:tailEnd type="none" w="sm" len="sm"/>
          </a:ln>
        </p:spPr>
        <p:txBody>
          <a:bodyPr wrap="none" anchor="ctr"/>
          <a:lstStyle/>
          <a:p>
            <a:pPr algn="ctr"/>
            <a:r>
              <a:rPr lang="en-US" sz="2000"/>
              <a:t>Accès aux bases de données - Gestion du cycle de vie</a:t>
            </a:r>
          </a:p>
        </p:txBody>
      </p:sp>
      <p:sp>
        <p:nvSpPr>
          <p:cNvPr id="19467" name="Rectangle 16"/>
          <p:cNvSpPr>
            <a:spLocks noChangeArrowheads="1"/>
          </p:cNvSpPr>
          <p:nvPr/>
        </p:nvSpPr>
        <p:spPr bwMode="blackWhite">
          <a:xfrm>
            <a:off x="665163" y="5383213"/>
            <a:ext cx="6505575" cy="352425"/>
          </a:xfrm>
          <a:prstGeom prst="rect">
            <a:avLst/>
          </a:prstGeom>
          <a:solidFill>
            <a:srgbClr val="CCFFFF"/>
          </a:solidFill>
          <a:ln w="12700">
            <a:solidFill>
              <a:schemeClr val="bg1"/>
            </a:solidFill>
            <a:miter lim="800000"/>
            <a:headEnd type="none" w="sm" len="sm"/>
            <a:tailEnd type="none" w="sm" len="sm"/>
          </a:ln>
        </p:spPr>
        <p:txBody>
          <a:bodyPr wrap="none" anchor="ctr"/>
          <a:lstStyle/>
          <a:p>
            <a:pPr algn="ctr"/>
            <a:r>
              <a:rPr lang="en-US" sz="2000"/>
              <a:t>Common Language Infrastructure (CLI)</a:t>
            </a:r>
          </a:p>
        </p:txBody>
      </p:sp>
      <p:sp>
        <p:nvSpPr>
          <p:cNvPr id="19468" name="Rectangle 17"/>
          <p:cNvSpPr>
            <a:spLocks noChangeArrowheads="1"/>
          </p:cNvSpPr>
          <p:nvPr/>
        </p:nvSpPr>
        <p:spPr bwMode="auto">
          <a:xfrm>
            <a:off x="384175" y="2071688"/>
            <a:ext cx="7862888" cy="3194050"/>
          </a:xfrm>
          <a:prstGeom prst="rect">
            <a:avLst/>
          </a:prstGeom>
          <a:noFill/>
          <a:ln w="76200">
            <a:solidFill>
              <a:srgbClr val="FF0000"/>
            </a:solidFill>
            <a:miter lim="800000"/>
            <a:headEnd/>
            <a:tailEnd/>
          </a:ln>
        </p:spPr>
        <p:txBody>
          <a:bodyPr anchor="ctr">
            <a:spAutoFit/>
          </a:bodyPr>
          <a:lstStyle/>
          <a:p>
            <a:endParaRPr lang="fr-FR"/>
          </a:p>
        </p:txBody>
      </p:sp>
      <p:sp>
        <p:nvSpPr>
          <p:cNvPr id="19469" name="Rectangle 18"/>
          <p:cNvSpPr>
            <a:spLocks noChangeArrowheads="1"/>
          </p:cNvSpPr>
          <p:nvPr/>
        </p:nvSpPr>
        <p:spPr bwMode="auto">
          <a:xfrm>
            <a:off x="279400" y="1312863"/>
            <a:ext cx="8599488" cy="66675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L’architecture globale de .NET est organisée en couches logiques</a:t>
            </a:r>
          </a:p>
          <a:p>
            <a:pPr marL="685800" lvl="1" indent="-341313">
              <a:spcBef>
                <a:spcPts val="200"/>
              </a:spcBef>
              <a:buClr>
                <a:schemeClr val="accent2"/>
              </a:buClr>
              <a:buFont typeface="Arial" charset="0"/>
              <a:buChar char="—"/>
            </a:pPr>
            <a:r>
              <a:rPr lang="fr-FR" sz="1800">
                <a:solidFill>
                  <a:srgbClr val="000080"/>
                </a:solidFill>
              </a:rPr>
              <a:t>Pour les développements supportés par Visual Studio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defRPr/>
            </a:pPr>
            <a:r>
              <a:rPr lang="fr-FR"/>
              <a:t>CLI (</a:t>
            </a:r>
            <a:r>
              <a:rPr lang="fr-FR" u="sng"/>
              <a:t>C</a:t>
            </a:r>
            <a:r>
              <a:rPr lang="fr-FR"/>
              <a:t>ommon </a:t>
            </a:r>
            <a:r>
              <a:rPr lang="fr-FR" u="sng"/>
              <a:t>L</a:t>
            </a:r>
            <a:r>
              <a:rPr lang="fr-FR"/>
              <a:t>anguage </a:t>
            </a:r>
            <a:r>
              <a:rPr lang="fr-FR" u="sng"/>
              <a:t>I</a:t>
            </a:r>
            <a:r>
              <a:rPr lang="fr-FR"/>
              <a:t>nfrastructure)</a:t>
            </a:r>
          </a:p>
        </p:txBody>
      </p:sp>
      <p:sp>
        <p:nvSpPr>
          <p:cNvPr id="20483" name="Rectangle 3"/>
          <p:cNvSpPr>
            <a:spLocks noGrp="1" noChangeArrowheads="1"/>
          </p:cNvSpPr>
          <p:nvPr>
            <p:ph idx="1"/>
          </p:nvPr>
        </p:nvSpPr>
        <p:spPr>
          <a:xfrm>
            <a:off x="268288" y="1162050"/>
            <a:ext cx="8599487" cy="5356225"/>
          </a:xfrm>
        </p:spPr>
        <p:txBody>
          <a:bodyPr/>
          <a:lstStyle/>
          <a:p>
            <a:pPr eaLnBrk="1" hangingPunct="1">
              <a:lnSpc>
                <a:spcPct val="90000"/>
              </a:lnSpc>
            </a:pPr>
            <a:r>
              <a:rPr lang="fr-FR" dirty="0"/>
              <a:t>La couche fondamentale est nommée CLI (</a:t>
            </a:r>
            <a:r>
              <a:rPr lang="fr-FR" i="1" u="sng" dirty="0">
                <a:latin typeface="Century Schoolbook" pitchFamily="18" charset="0"/>
              </a:rPr>
              <a:t>C</a:t>
            </a:r>
            <a:r>
              <a:rPr lang="fr-FR" i="1" dirty="0">
                <a:latin typeface="Century Schoolbook" pitchFamily="18" charset="0"/>
              </a:rPr>
              <a:t>ommon </a:t>
            </a:r>
            <a:r>
              <a:rPr lang="fr-FR" i="1" u="sng" dirty="0" err="1">
                <a:latin typeface="Century Schoolbook" pitchFamily="18" charset="0"/>
              </a:rPr>
              <a:t>L</a:t>
            </a:r>
            <a:r>
              <a:rPr lang="fr-FR" i="1" dirty="0" err="1">
                <a:latin typeface="Century Schoolbook" pitchFamily="18" charset="0"/>
              </a:rPr>
              <a:t>anguage</a:t>
            </a:r>
            <a:r>
              <a:rPr lang="fr-FR" i="1" dirty="0">
                <a:latin typeface="Century Schoolbook" pitchFamily="18" charset="0"/>
              </a:rPr>
              <a:t> </a:t>
            </a:r>
            <a:r>
              <a:rPr lang="fr-FR" i="1" u="sng" dirty="0">
                <a:latin typeface="Century Schoolbook" pitchFamily="18" charset="0"/>
              </a:rPr>
              <a:t>I</a:t>
            </a:r>
            <a:r>
              <a:rPr lang="fr-FR" i="1" dirty="0">
                <a:latin typeface="Century Schoolbook" pitchFamily="18" charset="0"/>
              </a:rPr>
              <a:t>nfrastructure</a:t>
            </a:r>
            <a:r>
              <a:rPr lang="fr-FR" dirty="0"/>
              <a:t>)</a:t>
            </a:r>
          </a:p>
          <a:p>
            <a:pPr lvl="1" eaLnBrk="1" hangingPunct="1">
              <a:lnSpc>
                <a:spcPct val="90000"/>
              </a:lnSpc>
            </a:pPr>
            <a:r>
              <a:rPr lang="fr-FR" dirty="0"/>
              <a:t>Les programmes .NET s’exécutent dans l’environnement et sous le contrôle du CLI, pas directement sous le contrôle du système d’exploitation natif</a:t>
            </a:r>
          </a:p>
          <a:p>
            <a:pPr lvl="2" eaLnBrk="1" hangingPunct="1">
              <a:lnSpc>
                <a:spcPct val="90000"/>
              </a:lnSpc>
              <a:spcBef>
                <a:spcPts val="100"/>
              </a:spcBef>
            </a:pPr>
            <a:r>
              <a:rPr lang="fr-FR" dirty="0"/>
              <a:t>Le code est dit </a:t>
            </a:r>
            <a:r>
              <a:rPr lang="fr-FR" i="1" dirty="0">
                <a:latin typeface="Century Schoolbook" pitchFamily="18" charset="0"/>
              </a:rPr>
              <a:t>managé </a:t>
            </a:r>
            <a:endParaRPr lang="fr-FR" dirty="0"/>
          </a:p>
          <a:p>
            <a:pPr>
              <a:lnSpc>
                <a:spcPct val="90000"/>
              </a:lnSpc>
              <a:spcBef>
                <a:spcPts val="600"/>
              </a:spcBef>
            </a:pPr>
            <a:r>
              <a:rPr lang="fr-FR" dirty="0"/>
              <a:t>Une implémentation CLI fournit de nombreux services lors de l’exécution, parmi lesquels :</a:t>
            </a:r>
          </a:p>
          <a:p>
            <a:pPr lvl="1">
              <a:lnSpc>
                <a:spcPct val="90000"/>
              </a:lnSpc>
              <a:spcBef>
                <a:spcPts val="100"/>
              </a:spcBef>
            </a:pPr>
            <a:r>
              <a:rPr lang="fr-FR" dirty="0"/>
              <a:t>L’intégration inter-langage</a:t>
            </a:r>
          </a:p>
          <a:p>
            <a:pPr lvl="1">
              <a:lnSpc>
                <a:spcPct val="90000"/>
              </a:lnSpc>
              <a:spcBef>
                <a:spcPts val="100"/>
              </a:spcBef>
            </a:pPr>
            <a:r>
              <a:rPr lang="fr-FR" dirty="0"/>
              <a:t>Le ramasse-miettes</a:t>
            </a:r>
          </a:p>
          <a:p>
            <a:pPr lvl="1">
              <a:lnSpc>
                <a:spcPct val="90000"/>
              </a:lnSpc>
              <a:spcBef>
                <a:spcPts val="100"/>
              </a:spcBef>
            </a:pPr>
            <a:r>
              <a:rPr lang="fr-FR" dirty="0"/>
              <a:t>L’accès et l’interaction avec des composants simples</a:t>
            </a:r>
          </a:p>
          <a:p>
            <a:pPr lvl="1">
              <a:lnSpc>
                <a:spcPct val="90000"/>
              </a:lnSpc>
              <a:spcBef>
                <a:spcPts val="100"/>
              </a:spcBef>
            </a:pPr>
            <a:r>
              <a:rPr lang="fr-FR" dirty="0"/>
              <a:t>La sécurité et la validation à l’exécution</a:t>
            </a:r>
          </a:p>
          <a:p>
            <a:pPr lvl="1">
              <a:lnSpc>
                <a:spcPct val="90000"/>
              </a:lnSpc>
              <a:spcBef>
                <a:spcPts val="100"/>
              </a:spcBef>
            </a:pPr>
            <a:r>
              <a:rPr lang="fr-FR" dirty="0"/>
              <a:t>La communication et la connexion aux bases de données</a:t>
            </a:r>
          </a:p>
          <a:p>
            <a:pPr lvl="1">
              <a:lnSpc>
                <a:spcPct val="90000"/>
              </a:lnSpc>
              <a:spcBef>
                <a:spcPts val="100"/>
              </a:spcBef>
            </a:pPr>
            <a:r>
              <a:rPr lang="fr-FR" dirty="0"/>
              <a:t>D’autres fonctionnalités </a:t>
            </a:r>
            <a:r>
              <a:rPr lang="fr-FR" dirty="0" err="1"/>
              <a:t>runtime</a:t>
            </a:r>
            <a:r>
              <a:rPr lang="fr-FR" dirty="0"/>
              <a:t> typiques</a:t>
            </a:r>
          </a:p>
          <a:p>
            <a:pPr eaLnBrk="1" hangingPunct="1">
              <a:lnSpc>
                <a:spcPct val="90000"/>
              </a:lnSpc>
              <a:spcBef>
                <a:spcPts val="600"/>
              </a:spcBef>
            </a:pPr>
            <a:r>
              <a:rPr lang="fr-FR" dirty="0"/>
              <a:t>Il existe des implémentations CLI pour de nombreuses plates-formes</a:t>
            </a:r>
          </a:p>
          <a:p>
            <a:pPr lvl="1" eaLnBrk="1" hangingPunct="1">
              <a:lnSpc>
                <a:spcPct val="90000"/>
              </a:lnSpc>
              <a:spcBef>
                <a:spcPts val="100"/>
              </a:spcBef>
            </a:pPr>
            <a:r>
              <a:rPr lang="fr-FR" dirty="0"/>
              <a:t>L’implémentation Windows se nomme CLR (</a:t>
            </a:r>
            <a:r>
              <a:rPr lang="fr-FR" u="sng" dirty="0"/>
              <a:t>C</a:t>
            </a:r>
            <a:r>
              <a:rPr lang="fr-FR" dirty="0"/>
              <a:t>ommon </a:t>
            </a:r>
            <a:r>
              <a:rPr lang="fr-FR" u="sng" dirty="0" err="1"/>
              <a:t>L</a:t>
            </a:r>
            <a:r>
              <a:rPr lang="fr-FR" dirty="0" err="1"/>
              <a:t>anguage</a:t>
            </a:r>
            <a:r>
              <a:rPr lang="fr-FR" dirty="0"/>
              <a:t> </a:t>
            </a:r>
            <a:r>
              <a:rPr lang="fr-FR" u="sng" dirty="0" err="1"/>
              <a:t>R</a:t>
            </a:r>
            <a:r>
              <a:rPr lang="fr-FR" dirty="0" err="1"/>
              <a:t>untime</a:t>
            </a:r>
            <a:r>
              <a:rPr lang="fr-FR" dirty="0"/>
              <a:t>)</a:t>
            </a:r>
          </a:p>
          <a:p>
            <a:pPr lvl="1" eaLnBrk="1" hangingPunct="1">
              <a:lnSpc>
                <a:spcPct val="90000"/>
              </a:lnSpc>
              <a:spcBef>
                <a:spcPts val="100"/>
              </a:spcBef>
            </a:pPr>
            <a:r>
              <a:rPr lang="fr-FR" dirty="0"/>
              <a:t>La plus populaire des implémentations Unix/Linux est celle de </a:t>
            </a:r>
            <a:r>
              <a:rPr lang="fr-FR" u="sng" dirty="0"/>
              <a:t>M</a:t>
            </a:r>
            <a:r>
              <a:rPr lang="fr-FR" dirty="0"/>
              <a:t>ono-</a:t>
            </a:r>
            <a:r>
              <a:rPr lang="fr-FR" u="sng" dirty="0"/>
              <a:t>P</a:t>
            </a:r>
            <a:r>
              <a:rPr lang="fr-FR" dirty="0"/>
              <a:t>roject (MPCLI)</a:t>
            </a:r>
          </a:p>
          <a:p>
            <a:pPr lvl="1" eaLnBrk="1" hangingPunct="1">
              <a:lnSpc>
                <a:spcPct val="90000"/>
              </a:lnSpc>
              <a:spcBef>
                <a:spcPts val="100"/>
              </a:spcBef>
            </a:pPr>
            <a:r>
              <a:rPr lang="fr-FR" dirty="0"/>
              <a:t>L’implémentation de référence Microsoft se nomme SSCLI (</a:t>
            </a:r>
            <a:r>
              <a:rPr lang="fr-FR" u="sng" dirty="0" err="1"/>
              <a:t>S</a:t>
            </a:r>
            <a:r>
              <a:rPr lang="fr-FR" dirty="0" err="1"/>
              <a:t>hared</a:t>
            </a:r>
            <a:r>
              <a:rPr lang="fr-FR" dirty="0"/>
              <a:t> </a:t>
            </a:r>
            <a:r>
              <a:rPr lang="fr-FR" u="sng" dirty="0"/>
              <a:t>S</a:t>
            </a:r>
            <a:r>
              <a:rPr lang="fr-FR" dirty="0"/>
              <a:t>ource CLI)</a:t>
            </a:r>
          </a:p>
          <a:p>
            <a:pPr lvl="2" eaLnBrk="1" hangingPunct="1">
              <a:lnSpc>
                <a:spcPct val="90000"/>
              </a:lnSpc>
              <a:spcBef>
                <a:spcPts val="100"/>
              </a:spcBef>
            </a:pPr>
            <a:r>
              <a:rPr lang="fr-FR" dirty="0" err="1"/>
              <a:t>FreeBSD</a:t>
            </a:r>
            <a:r>
              <a:rPr lang="fr-FR" dirty="0"/>
              <a:t> l’implémente sous le nom de code Rotor </a:t>
            </a:r>
          </a:p>
        </p:txBody>
      </p:sp>
      <p:grpSp>
        <p:nvGrpSpPr>
          <p:cNvPr id="20484" name="Group 4"/>
          <p:cNvGrpSpPr>
            <a:grpSpLocks/>
          </p:cNvGrpSpPr>
          <p:nvPr/>
        </p:nvGrpSpPr>
        <p:grpSpPr bwMode="auto">
          <a:xfrm>
            <a:off x="7228935" y="2881221"/>
            <a:ext cx="1246727" cy="1667445"/>
            <a:chOff x="2195" y="1083"/>
            <a:chExt cx="1494" cy="2150"/>
          </a:xfrm>
        </p:grpSpPr>
        <p:sp>
          <p:nvSpPr>
            <p:cNvPr id="20485" name="Freeform 5"/>
            <p:cNvSpPr>
              <a:spLocks/>
            </p:cNvSpPr>
            <p:nvPr/>
          </p:nvSpPr>
          <p:spPr bwMode="white">
            <a:xfrm>
              <a:off x="2203" y="1349"/>
              <a:ext cx="376" cy="376"/>
            </a:xfrm>
            <a:custGeom>
              <a:avLst/>
              <a:gdLst>
                <a:gd name="T0" fmla="*/ 91 w 751"/>
                <a:gd name="T1" fmla="*/ 28 h 750"/>
                <a:gd name="T2" fmla="*/ 94 w 751"/>
                <a:gd name="T3" fmla="*/ 8 h 750"/>
                <a:gd name="T4" fmla="*/ 82 w 751"/>
                <a:gd name="T5" fmla="*/ 0 h 750"/>
                <a:gd name="T6" fmla="*/ 62 w 751"/>
                <a:gd name="T7" fmla="*/ 7 h 750"/>
                <a:gd name="T8" fmla="*/ 39 w 751"/>
                <a:gd name="T9" fmla="*/ 3 h 750"/>
                <a:gd name="T10" fmla="*/ 24 w 751"/>
                <a:gd name="T11" fmla="*/ 6 h 750"/>
                <a:gd name="T12" fmla="*/ 11 w 751"/>
                <a:gd name="T13" fmla="*/ 42 h 750"/>
                <a:gd name="T14" fmla="*/ 0 w 751"/>
                <a:gd name="T15" fmla="*/ 73 h 750"/>
                <a:gd name="T16" fmla="*/ 11 w 751"/>
                <a:gd name="T17" fmla="*/ 95 h 750"/>
                <a:gd name="T18" fmla="*/ 41 w 751"/>
                <a:gd name="T19" fmla="*/ 92 h 750"/>
                <a:gd name="T20" fmla="*/ 77 w 751"/>
                <a:gd name="T21" fmla="*/ 93 h 750"/>
                <a:gd name="T22" fmla="*/ 73 w 751"/>
                <a:gd name="T23" fmla="*/ 78 h 750"/>
                <a:gd name="T24" fmla="*/ 85 w 751"/>
                <a:gd name="T25" fmla="*/ 49 h 750"/>
                <a:gd name="T26" fmla="*/ 91 w 751"/>
                <a:gd name="T27" fmla="*/ 28 h 750"/>
                <a:gd name="T28" fmla="*/ 91 w 751"/>
                <a:gd name="T29" fmla="*/ 28 h 7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1"/>
                <a:gd name="T46" fmla="*/ 0 h 750"/>
                <a:gd name="T47" fmla="*/ 751 w 751"/>
                <a:gd name="T48" fmla="*/ 750 h 7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1" h="750">
                  <a:moveTo>
                    <a:pt x="721" y="224"/>
                  </a:moveTo>
                  <a:lnTo>
                    <a:pt x="751" y="64"/>
                  </a:lnTo>
                  <a:lnTo>
                    <a:pt x="650" y="0"/>
                  </a:lnTo>
                  <a:lnTo>
                    <a:pt x="491" y="53"/>
                  </a:lnTo>
                  <a:lnTo>
                    <a:pt x="306" y="17"/>
                  </a:lnTo>
                  <a:lnTo>
                    <a:pt x="188" y="45"/>
                  </a:lnTo>
                  <a:lnTo>
                    <a:pt x="88" y="330"/>
                  </a:lnTo>
                  <a:lnTo>
                    <a:pt x="0" y="579"/>
                  </a:lnTo>
                  <a:lnTo>
                    <a:pt x="82" y="750"/>
                  </a:lnTo>
                  <a:lnTo>
                    <a:pt x="325" y="728"/>
                  </a:lnTo>
                  <a:lnTo>
                    <a:pt x="609" y="739"/>
                  </a:lnTo>
                  <a:lnTo>
                    <a:pt x="578" y="621"/>
                  </a:lnTo>
                  <a:lnTo>
                    <a:pt x="673" y="384"/>
                  </a:lnTo>
                  <a:lnTo>
                    <a:pt x="721" y="224"/>
                  </a:lnTo>
                  <a:close/>
                </a:path>
              </a:pathLst>
            </a:custGeom>
            <a:solidFill>
              <a:srgbClr val="CC9900"/>
            </a:solidFill>
            <a:ln w="9525">
              <a:noFill/>
              <a:round/>
              <a:headEnd/>
              <a:tailEnd/>
            </a:ln>
          </p:spPr>
          <p:txBody>
            <a:bodyPr/>
            <a:lstStyle/>
            <a:p>
              <a:endParaRPr lang="fr-FR"/>
            </a:p>
          </p:txBody>
        </p:sp>
        <p:sp>
          <p:nvSpPr>
            <p:cNvPr id="20486" name="Freeform 6"/>
            <p:cNvSpPr>
              <a:spLocks/>
            </p:cNvSpPr>
            <p:nvPr/>
          </p:nvSpPr>
          <p:spPr bwMode="white">
            <a:xfrm>
              <a:off x="3291" y="1133"/>
              <a:ext cx="381" cy="491"/>
            </a:xfrm>
            <a:custGeom>
              <a:avLst/>
              <a:gdLst>
                <a:gd name="T0" fmla="*/ 11 w 763"/>
                <a:gd name="T1" fmla="*/ 7 h 983"/>
                <a:gd name="T2" fmla="*/ 0 w 763"/>
                <a:gd name="T3" fmla="*/ 11 h 983"/>
                <a:gd name="T4" fmla="*/ 3 w 763"/>
                <a:gd name="T5" fmla="*/ 28 h 983"/>
                <a:gd name="T6" fmla="*/ 33 w 763"/>
                <a:gd name="T7" fmla="*/ 88 h 983"/>
                <a:gd name="T8" fmla="*/ 42 w 763"/>
                <a:gd name="T9" fmla="*/ 118 h 983"/>
                <a:gd name="T10" fmla="*/ 57 w 763"/>
                <a:gd name="T11" fmla="*/ 122 h 983"/>
                <a:gd name="T12" fmla="*/ 90 w 763"/>
                <a:gd name="T13" fmla="*/ 122 h 983"/>
                <a:gd name="T14" fmla="*/ 87 w 763"/>
                <a:gd name="T15" fmla="*/ 108 h 983"/>
                <a:gd name="T16" fmla="*/ 95 w 763"/>
                <a:gd name="T17" fmla="*/ 106 h 983"/>
                <a:gd name="T18" fmla="*/ 84 w 763"/>
                <a:gd name="T19" fmla="*/ 88 h 983"/>
                <a:gd name="T20" fmla="*/ 74 w 763"/>
                <a:gd name="T21" fmla="*/ 49 h 983"/>
                <a:gd name="T22" fmla="*/ 60 w 763"/>
                <a:gd name="T23" fmla="*/ 6 h 983"/>
                <a:gd name="T24" fmla="*/ 41 w 763"/>
                <a:gd name="T25" fmla="*/ 2 h 983"/>
                <a:gd name="T26" fmla="*/ 13 w 763"/>
                <a:gd name="T27" fmla="*/ 0 h 983"/>
                <a:gd name="T28" fmla="*/ 11 w 763"/>
                <a:gd name="T29" fmla="*/ 7 h 983"/>
                <a:gd name="T30" fmla="*/ 11 w 763"/>
                <a:gd name="T31" fmla="*/ 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3"/>
                <a:gd name="T49" fmla="*/ 0 h 983"/>
                <a:gd name="T50" fmla="*/ 763 w 76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3" h="983">
                  <a:moveTo>
                    <a:pt x="95" y="59"/>
                  </a:moveTo>
                  <a:lnTo>
                    <a:pt x="0" y="95"/>
                  </a:lnTo>
                  <a:lnTo>
                    <a:pt x="25" y="226"/>
                  </a:lnTo>
                  <a:lnTo>
                    <a:pt x="267" y="711"/>
                  </a:lnTo>
                  <a:lnTo>
                    <a:pt x="343" y="949"/>
                  </a:lnTo>
                  <a:lnTo>
                    <a:pt x="462" y="983"/>
                  </a:lnTo>
                  <a:lnTo>
                    <a:pt x="721" y="983"/>
                  </a:lnTo>
                  <a:lnTo>
                    <a:pt x="698" y="871"/>
                  </a:lnTo>
                  <a:lnTo>
                    <a:pt x="763" y="854"/>
                  </a:lnTo>
                  <a:lnTo>
                    <a:pt x="673" y="711"/>
                  </a:lnTo>
                  <a:lnTo>
                    <a:pt x="592" y="392"/>
                  </a:lnTo>
                  <a:lnTo>
                    <a:pt x="485" y="53"/>
                  </a:lnTo>
                  <a:lnTo>
                    <a:pt x="331" y="19"/>
                  </a:lnTo>
                  <a:lnTo>
                    <a:pt x="107" y="0"/>
                  </a:lnTo>
                  <a:lnTo>
                    <a:pt x="95" y="59"/>
                  </a:lnTo>
                  <a:close/>
                </a:path>
              </a:pathLst>
            </a:custGeom>
            <a:solidFill>
              <a:schemeClr val="accent1"/>
            </a:solidFill>
            <a:ln w="9525">
              <a:noFill/>
              <a:round/>
              <a:headEnd/>
              <a:tailEnd/>
            </a:ln>
          </p:spPr>
          <p:txBody>
            <a:bodyPr/>
            <a:lstStyle/>
            <a:p>
              <a:endParaRPr lang="fr-FR"/>
            </a:p>
          </p:txBody>
        </p:sp>
        <p:sp>
          <p:nvSpPr>
            <p:cNvPr id="20487" name="Freeform 7"/>
            <p:cNvSpPr>
              <a:spLocks/>
            </p:cNvSpPr>
            <p:nvPr/>
          </p:nvSpPr>
          <p:spPr bwMode="white">
            <a:xfrm>
              <a:off x="3389" y="1441"/>
              <a:ext cx="70" cy="44"/>
            </a:xfrm>
            <a:custGeom>
              <a:avLst/>
              <a:gdLst>
                <a:gd name="T0" fmla="*/ 0 w 141"/>
                <a:gd name="T1" fmla="*/ 8 h 89"/>
                <a:gd name="T2" fmla="*/ 8 w 141"/>
                <a:gd name="T3" fmla="*/ 0 h 89"/>
                <a:gd name="T4" fmla="*/ 17 w 141"/>
                <a:gd name="T5" fmla="*/ 0 h 89"/>
                <a:gd name="T6" fmla="*/ 8 w 141"/>
                <a:gd name="T7" fmla="*/ 11 h 89"/>
                <a:gd name="T8" fmla="*/ 0 w 141"/>
                <a:gd name="T9" fmla="*/ 8 h 89"/>
                <a:gd name="T10" fmla="*/ 0 w 141"/>
                <a:gd name="T11" fmla="*/ 8 h 89"/>
                <a:gd name="T12" fmla="*/ 0 60000 65536"/>
                <a:gd name="T13" fmla="*/ 0 60000 65536"/>
                <a:gd name="T14" fmla="*/ 0 60000 65536"/>
                <a:gd name="T15" fmla="*/ 0 60000 65536"/>
                <a:gd name="T16" fmla="*/ 0 60000 65536"/>
                <a:gd name="T17" fmla="*/ 0 60000 65536"/>
                <a:gd name="T18" fmla="*/ 0 w 141"/>
                <a:gd name="T19" fmla="*/ 0 h 89"/>
                <a:gd name="T20" fmla="*/ 141 w 141"/>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41" h="89">
                  <a:moveTo>
                    <a:pt x="0" y="65"/>
                  </a:moveTo>
                  <a:lnTo>
                    <a:pt x="65" y="0"/>
                  </a:lnTo>
                  <a:lnTo>
                    <a:pt x="141" y="0"/>
                  </a:lnTo>
                  <a:lnTo>
                    <a:pt x="71" y="89"/>
                  </a:lnTo>
                  <a:lnTo>
                    <a:pt x="0" y="65"/>
                  </a:lnTo>
                  <a:close/>
                </a:path>
              </a:pathLst>
            </a:custGeom>
            <a:solidFill>
              <a:srgbClr val="FFCC99"/>
            </a:solidFill>
            <a:ln w="9525">
              <a:noFill/>
              <a:round/>
              <a:headEnd/>
              <a:tailEnd/>
            </a:ln>
          </p:spPr>
          <p:txBody>
            <a:bodyPr/>
            <a:lstStyle/>
            <a:p>
              <a:endParaRPr lang="fr-FR"/>
            </a:p>
          </p:txBody>
        </p:sp>
        <p:sp>
          <p:nvSpPr>
            <p:cNvPr id="20488" name="Freeform 8"/>
            <p:cNvSpPr>
              <a:spLocks/>
            </p:cNvSpPr>
            <p:nvPr/>
          </p:nvSpPr>
          <p:spPr bwMode="white">
            <a:xfrm>
              <a:off x="2528" y="1470"/>
              <a:ext cx="68" cy="50"/>
            </a:xfrm>
            <a:custGeom>
              <a:avLst/>
              <a:gdLst>
                <a:gd name="T0" fmla="*/ 17 w 135"/>
                <a:gd name="T1" fmla="*/ 2 h 101"/>
                <a:gd name="T2" fmla="*/ 10 w 135"/>
                <a:gd name="T3" fmla="*/ 0 h 101"/>
                <a:gd name="T4" fmla="*/ 0 w 135"/>
                <a:gd name="T5" fmla="*/ 3 h 101"/>
                <a:gd name="T6" fmla="*/ 3 w 135"/>
                <a:gd name="T7" fmla="*/ 7 h 101"/>
                <a:gd name="T8" fmla="*/ 17 w 135"/>
                <a:gd name="T9" fmla="*/ 12 h 101"/>
                <a:gd name="T10" fmla="*/ 17 w 135"/>
                <a:gd name="T11" fmla="*/ 2 h 101"/>
                <a:gd name="T12" fmla="*/ 17 w 135"/>
                <a:gd name="T13" fmla="*/ 2 h 101"/>
                <a:gd name="T14" fmla="*/ 0 60000 65536"/>
                <a:gd name="T15" fmla="*/ 0 60000 65536"/>
                <a:gd name="T16" fmla="*/ 0 60000 65536"/>
                <a:gd name="T17" fmla="*/ 0 60000 65536"/>
                <a:gd name="T18" fmla="*/ 0 60000 65536"/>
                <a:gd name="T19" fmla="*/ 0 60000 65536"/>
                <a:gd name="T20" fmla="*/ 0 60000 65536"/>
                <a:gd name="T21" fmla="*/ 0 w 135"/>
                <a:gd name="T22" fmla="*/ 0 h 101"/>
                <a:gd name="T23" fmla="*/ 135 w 1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01">
                  <a:moveTo>
                    <a:pt x="135" y="19"/>
                  </a:moveTo>
                  <a:lnTo>
                    <a:pt x="77" y="0"/>
                  </a:lnTo>
                  <a:lnTo>
                    <a:pt x="0" y="25"/>
                  </a:lnTo>
                  <a:lnTo>
                    <a:pt x="18" y="59"/>
                  </a:lnTo>
                  <a:lnTo>
                    <a:pt x="130" y="101"/>
                  </a:lnTo>
                  <a:lnTo>
                    <a:pt x="135" y="19"/>
                  </a:lnTo>
                  <a:close/>
                </a:path>
              </a:pathLst>
            </a:custGeom>
            <a:solidFill>
              <a:srgbClr val="FFCC99"/>
            </a:solidFill>
            <a:ln w="9525">
              <a:noFill/>
              <a:round/>
              <a:headEnd/>
              <a:tailEnd/>
            </a:ln>
          </p:spPr>
          <p:txBody>
            <a:bodyPr/>
            <a:lstStyle/>
            <a:p>
              <a:endParaRPr lang="fr-FR"/>
            </a:p>
          </p:txBody>
        </p:sp>
        <p:sp>
          <p:nvSpPr>
            <p:cNvPr id="20489" name="Freeform 9"/>
            <p:cNvSpPr>
              <a:spLocks/>
            </p:cNvSpPr>
            <p:nvPr/>
          </p:nvSpPr>
          <p:spPr bwMode="white">
            <a:xfrm>
              <a:off x="2444" y="1826"/>
              <a:ext cx="965" cy="427"/>
            </a:xfrm>
            <a:custGeom>
              <a:avLst/>
              <a:gdLst>
                <a:gd name="T0" fmla="*/ 52 w 1932"/>
                <a:gd name="T1" fmla="*/ 0 h 853"/>
                <a:gd name="T2" fmla="*/ 44 w 1932"/>
                <a:gd name="T3" fmla="*/ 40 h 853"/>
                <a:gd name="T4" fmla="*/ 19 w 1932"/>
                <a:gd name="T5" fmla="*/ 59 h 853"/>
                <a:gd name="T6" fmla="*/ 6 w 1932"/>
                <a:gd name="T7" fmla="*/ 71 h 853"/>
                <a:gd name="T8" fmla="*/ 0 w 1932"/>
                <a:gd name="T9" fmla="*/ 91 h 853"/>
                <a:gd name="T10" fmla="*/ 13 w 1932"/>
                <a:gd name="T11" fmla="*/ 88 h 853"/>
                <a:gd name="T12" fmla="*/ 42 w 1932"/>
                <a:gd name="T13" fmla="*/ 107 h 853"/>
                <a:gd name="T14" fmla="*/ 72 w 1932"/>
                <a:gd name="T15" fmla="*/ 106 h 853"/>
                <a:gd name="T16" fmla="*/ 99 w 1932"/>
                <a:gd name="T17" fmla="*/ 89 h 853"/>
                <a:gd name="T18" fmla="*/ 131 w 1932"/>
                <a:gd name="T19" fmla="*/ 75 h 853"/>
                <a:gd name="T20" fmla="*/ 163 w 1932"/>
                <a:gd name="T21" fmla="*/ 74 h 853"/>
                <a:gd name="T22" fmla="*/ 178 w 1932"/>
                <a:gd name="T23" fmla="*/ 80 h 853"/>
                <a:gd name="T24" fmla="*/ 189 w 1932"/>
                <a:gd name="T25" fmla="*/ 99 h 853"/>
                <a:gd name="T26" fmla="*/ 210 w 1932"/>
                <a:gd name="T27" fmla="*/ 107 h 853"/>
                <a:gd name="T28" fmla="*/ 241 w 1932"/>
                <a:gd name="T29" fmla="*/ 87 h 853"/>
                <a:gd name="T30" fmla="*/ 222 w 1932"/>
                <a:gd name="T31" fmla="*/ 89 h 853"/>
                <a:gd name="T32" fmla="*/ 228 w 1932"/>
                <a:gd name="T33" fmla="*/ 60 h 853"/>
                <a:gd name="T34" fmla="*/ 220 w 1932"/>
                <a:gd name="T35" fmla="*/ 40 h 853"/>
                <a:gd name="T36" fmla="*/ 201 w 1932"/>
                <a:gd name="T37" fmla="*/ 31 h 853"/>
                <a:gd name="T38" fmla="*/ 184 w 1932"/>
                <a:gd name="T39" fmla="*/ 26 h 853"/>
                <a:gd name="T40" fmla="*/ 168 w 1932"/>
                <a:gd name="T41" fmla="*/ 30 h 853"/>
                <a:gd name="T42" fmla="*/ 149 w 1932"/>
                <a:gd name="T43" fmla="*/ 43 h 853"/>
                <a:gd name="T44" fmla="*/ 139 w 1932"/>
                <a:gd name="T45" fmla="*/ 35 h 853"/>
                <a:gd name="T46" fmla="*/ 132 w 1932"/>
                <a:gd name="T47" fmla="*/ 25 h 853"/>
                <a:gd name="T48" fmla="*/ 124 w 1932"/>
                <a:gd name="T49" fmla="*/ 25 h 853"/>
                <a:gd name="T50" fmla="*/ 103 w 1932"/>
                <a:gd name="T51" fmla="*/ 39 h 853"/>
                <a:gd name="T52" fmla="*/ 92 w 1932"/>
                <a:gd name="T53" fmla="*/ 38 h 853"/>
                <a:gd name="T54" fmla="*/ 77 w 1932"/>
                <a:gd name="T55" fmla="*/ 21 h 853"/>
                <a:gd name="T56" fmla="*/ 59 w 1932"/>
                <a:gd name="T57" fmla="*/ 4 h 853"/>
                <a:gd name="T58" fmla="*/ 52 w 1932"/>
                <a:gd name="T59" fmla="*/ 0 h 853"/>
                <a:gd name="T60" fmla="*/ 52 w 1932"/>
                <a:gd name="T61" fmla="*/ 0 h 8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32"/>
                <a:gd name="T94" fmla="*/ 0 h 853"/>
                <a:gd name="T95" fmla="*/ 1932 w 1932"/>
                <a:gd name="T96" fmla="*/ 853 h 85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32" h="853">
                  <a:moveTo>
                    <a:pt x="419" y="0"/>
                  </a:moveTo>
                  <a:lnTo>
                    <a:pt x="354" y="313"/>
                  </a:lnTo>
                  <a:lnTo>
                    <a:pt x="152" y="469"/>
                  </a:lnTo>
                  <a:lnTo>
                    <a:pt x="52" y="561"/>
                  </a:lnTo>
                  <a:lnTo>
                    <a:pt x="0" y="722"/>
                  </a:lnTo>
                  <a:lnTo>
                    <a:pt x="107" y="701"/>
                  </a:lnTo>
                  <a:lnTo>
                    <a:pt x="339" y="853"/>
                  </a:lnTo>
                  <a:lnTo>
                    <a:pt x="576" y="844"/>
                  </a:lnTo>
                  <a:lnTo>
                    <a:pt x="797" y="707"/>
                  </a:lnTo>
                  <a:lnTo>
                    <a:pt x="1050" y="600"/>
                  </a:lnTo>
                  <a:lnTo>
                    <a:pt x="1306" y="591"/>
                  </a:lnTo>
                  <a:lnTo>
                    <a:pt x="1432" y="637"/>
                  </a:lnTo>
                  <a:lnTo>
                    <a:pt x="1514" y="787"/>
                  </a:lnTo>
                  <a:lnTo>
                    <a:pt x="1685" y="853"/>
                  </a:lnTo>
                  <a:lnTo>
                    <a:pt x="1932" y="692"/>
                  </a:lnTo>
                  <a:lnTo>
                    <a:pt x="1782" y="707"/>
                  </a:lnTo>
                  <a:lnTo>
                    <a:pt x="1826" y="479"/>
                  </a:lnTo>
                  <a:lnTo>
                    <a:pt x="1761" y="317"/>
                  </a:lnTo>
                  <a:lnTo>
                    <a:pt x="1614" y="247"/>
                  </a:lnTo>
                  <a:lnTo>
                    <a:pt x="1474" y="207"/>
                  </a:lnTo>
                  <a:lnTo>
                    <a:pt x="1346" y="237"/>
                  </a:lnTo>
                  <a:lnTo>
                    <a:pt x="1196" y="338"/>
                  </a:lnTo>
                  <a:lnTo>
                    <a:pt x="1114" y="273"/>
                  </a:lnTo>
                  <a:lnTo>
                    <a:pt x="1059" y="197"/>
                  </a:lnTo>
                  <a:lnTo>
                    <a:pt x="1000" y="197"/>
                  </a:lnTo>
                  <a:lnTo>
                    <a:pt x="827" y="308"/>
                  </a:lnTo>
                  <a:lnTo>
                    <a:pt x="738" y="298"/>
                  </a:lnTo>
                  <a:lnTo>
                    <a:pt x="616" y="167"/>
                  </a:lnTo>
                  <a:lnTo>
                    <a:pt x="479" y="30"/>
                  </a:lnTo>
                  <a:lnTo>
                    <a:pt x="419" y="0"/>
                  </a:lnTo>
                  <a:close/>
                </a:path>
              </a:pathLst>
            </a:custGeom>
            <a:solidFill>
              <a:srgbClr val="0099FF"/>
            </a:solidFill>
            <a:ln w="9525">
              <a:noFill/>
              <a:round/>
              <a:headEnd/>
              <a:tailEnd/>
            </a:ln>
          </p:spPr>
          <p:txBody>
            <a:bodyPr/>
            <a:lstStyle/>
            <a:p>
              <a:endParaRPr lang="fr-FR"/>
            </a:p>
          </p:txBody>
        </p:sp>
        <p:sp>
          <p:nvSpPr>
            <p:cNvPr id="20490" name="Freeform 10"/>
            <p:cNvSpPr>
              <a:spLocks/>
            </p:cNvSpPr>
            <p:nvPr/>
          </p:nvSpPr>
          <p:spPr bwMode="auto">
            <a:xfrm>
              <a:off x="2900" y="1307"/>
              <a:ext cx="169" cy="121"/>
            </a:xfrm>
            <a:custGeom>
              <a:avLst/>
              <a:gdLst>
                <a:gd name="T0" fmla="*/ 28 w 338"/>
                <a:gd name="T1" fmla="*/ 30 h 243"/>
                <a:gd name="T2" fmla="*/ 9 w 338"/>
                <a:gd name="T3" fmla="*/ 22 h 243"/>
                <a:gd name="T4" fmla="*/ 12 w 338"/>
                <a:gd name="T5" fmla="*/ 12 h 243"/>
                <a:gd name="T6" fmla="*/ 6 w 338"/>
                <a:gd name="T7" fmla="*/ 11 h 243"/>
                <a:gd name="T8" fmla="*/ 0 w 338"/>
                <a:gd name="T9" fmla="*/ 8 h 243"/>
                <a:gd name="T10" fmla="*/ 5 w 338"/>
                <a:gd name="T11" fmla="*/ 3 h 243"/>
                <a:gd name="T12" fmla="*/ 18 w 338"/>
                <a:gd name="T13" fmla="*/ 3 h 243"/>
                <a:gd name="T14" fmla="*/ 24 w 338"/>
                <a:gd name="T15" fmla="*/ 0 h 243"/>
                <a:gd name="T16" fmla="*/ 35 w 338"/>
                <a:gd name="T17" fmla="*/ 1 h 243"/>
                <a:gd name="T18" fmla="*/ 42 w 338"/>
                <a:gd name="T19" fmla="*/ 7 h 243"/>
                <a:gd name="T20" fmla="*/ 28 w 338"/>
                <a:gd name="T21" fmla="*/ 30 h 243"/>
                <a:gd name="T22" fmla="*/ 28 w 338"/>
                <a:gd name="T23" fmla="*/ 30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8"/>
                <a:gd name="T37" fmla="*/ 0 h 243"/>
                <a:gd name="T38" fmla="*/ 338 w 338"/>
                <a:gd name="T39" fmla="*/ 243 h 2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8" h="243">
                  <a:moveTo>
                    <a:pt x="228" y="243"/>
                  </a:moveTo>
                  <a:lnTo>
                    <a:pt x="70" y="177"/>
                  </a:lnTo>
                  <a:lnTo>
                    <a:pt x="97" y="97"/>
                  </a:lnTo>
                  <a:lnTo>
                    <a:pt x="51" y="91"/>
                  </a:lnTo>
                  <a:lnTo>
                    <a:pt x="0" y="70"/>
                  </a:lnTo>
                  <a:lnTo>
                    <a:pt x="46" y="30"/>
                  </a:lnTo>
                  <a:lnTo>
                    <a:pt x="137" y="30"/>
                  </a:lnTo>
                  <a:lnTo>
                    <a:pt x="198" y="0"/>
                  </a:lnTo>
                  <a:lnTo>
                    <a:pt x="277" y="10"/>
                  </a:lnTo>
                  <a:lnTo>
                    <a:pt x="338" y="61"/>
                  </a:lnTo>
                  <a:lnTo>
                    <a:pt x="228" y="243"/>
                  </a:lnTo>
                  <a:close/>
                </a:path>
              </a:pathLst>
            </a:custGeom>
            <a:solidFill>
              <a:srgbClr val="CC9900"/>
            </a:solidFill>
            <a:ln w="9525">
              <a:noFill/>
              <a:round/>
              <a:headEnd/>
              <a:tailEnd/>
            </a:ln>
          </p:spPr>
          <p:txBody>
            <a:bodyPr/>
            <a:lstStyle/>
            <a:p>
              <a:endParaRPr lang="fr-FR"/>
            </a:p>
          </p:txBody>
        </p:sp>
        <p:sp>
          <p:nvSpPr>
            <p:cNvPr id="20491" name="Freeform 11"/>
            <p:cNvSpPr>
              <a:spLocks/>
            </p:cNvSpPr>
            <p:nvPr/>
          </p:nvSpPr>
          <p:spPr bwMode="white">
            <a:xfrm>
              <a:off x="2462" y="1448"/>
              <a:ext cx="967" cy="543"/>
            </a:xfrm>
            <a:custGeom>
              <a:avLst/>
              <a:gdLst>
                <a:gd name="T0" fmla="*/ 32 w 1936"/>
                <a:gd name="T1" fmla="*/ 8 h 1086"/>
                <a:gd name="T2" fmla="*/ 55 w 1936"/>
                <a:gd name="T3" fmla="*/ 0 h 1086"/>
                <a:gd name="T4" fmla="*/ 78 w 1936"/>
                <a:gd name="T5" fmla="*/ 1 h 1086"/>
                <a:gd name="T6" fmla="*/ 118 w 1936"/>
                <a:gd name="T7" fmla="*/ 7 h 1086"/>
                <a:gd name="T8" fmla="*/ 133 w 1936"/>
                <a:gd name="T9" fmla="*/ 17 h 1086"/>
                <a:gd name="T10" fmla="*/ 155 w 1936"/>
                <a:gd name="T11" fmla="*/ 21 h 1086"/>
                <a:gd name="T12" fmla="*/ 168 w 1936"/>
                <a:gd name="T13" fmla="*/ 17 h 1086"/>
                <a:gd name="T14" fmla="*/ 200 w 1936"/>
                <a:gd name="T15" fmla="*/ 18 h 1086"/>
                <a:gd name="T16" fmla="*/ 235 w 1936"/>
                <a:gd name="T17" fmla="*/ 6 h 1086"/>
                <a:gd name="T18" fmla="*/ 241 w 1936"/>
                <a:gd name="T19" fmla="*/ 10 h 1086"/>
                <a:gd name="T20" fmla="*/ 231 w 1936"/>
                <a:gd name="T21" fmla="*/ 20 h 1086"/>
                <a:gd name="T22" fmla="*/ 217 w 1936"/>
                <a:gd name="T23" fmla="*/ 41 h 1086"/>
                <a:gd name="T24" fmla="*/ 191 w 1936"/>
                <a:gd name="T25" fmla="*/ 65 h 1086"/>
                <a:gd name="T26" fmla="*/ 201 w 1936"/>
                <a:gd name="T27" fmla="*/ 96 h 1086"/>
                <a:gd name="T28" fmla="*/ 211 w 1936"/>
                <a:gd name="T29" fmla="*/ 117 h 1086"/>
                <a:gd name="T30" fmla="*/ 196 w 1936"/>
                <a:gd name="T31" fmla="*/ 123 h 1086"/>
                <a:gd name="T32" fmla="*/ 178 w 1936"/>
                <a:gd name="T33" fmla="*/ 118 h 1086"/>
                <a:gd name="T34" fmla="*/ 151 w 1936"/>
                <a:gd name="T35" fmla="*/ 131 h 1086"/>
                <a:gd name="T36" fmla="*/ 138 w 1936"/>
                <a:gd name="T37" fmla="*/ 135 h 1086"/>
                <a:gd name="T38" fmla="*/ 128 w 1936"/>
                <a:gd name="T39" fmla="*/ 119 h 1086"/>
                <a:gd name="T40" fmla="*/ 116 w 1936"/>
                <a:gd name="T41" fmla="*/ 126 h 1086"/>
                <a:gd name="T42" fmla="*/ 93 w 1936"/>
                <a:gd name="T43" fmla="*/ 136 h 1086"/>
                <a:gd name="T44" fmla="*/ 76 w 1936"/>
                <a:gd name="T45" fmla="*/ 121 h 1086"/>
                <a:gd name="T46" fmla="*/ 44 w 1936"/>
                <a:gd name="T47" fmla="*/ 91 h 1086"/>
                <a:gd name="T48" fmla="*/ 22 w 1936"/>
                <a:gd name="T49" fmla="*/ 93 h 1086"/>
                <a:gd name="T50" fmla="*/ 0 w 1936"/>
                <a:gd name="T51" fmla="*/ 97 h 1086"/>
                <a:gd name="T52" fmla="*/ 9 w 1936"/>
                <a:gd name="T53" fmla="*/ 83 h 1086"/>
                <a:gd name="T54" fmla="*/ 35 w 1936"/>
                <a:gd name="T55" fmla="*/ 67 h 1086"/>
                <a:gd name="T56" fmla="*/ 54 w 1936"/>
                <a:gd name="T57" fmla="*/ 54 h 1086"/>
                <a:gd name="T58" fmla="*/ 61 w 1936"/>
                <a:gd name="T59" fmla="*/ 42 h 1086"/>
                <a:gd name="T60" fmla="*/ 53 w 1936"/>
                <a:gd name="T61" fmla="*/ 29 h 1086"/>
                <a:gd name="T62" fmla="*/ 29 w 1936"/>
                <a:gd name="T63" fmla="*/ 17 h 1086"/>
                <a:gd name="T64" fmla="*/ 32 w 1936"/>
                <a:gd name="T65" fmla="*/ 8 h 1086"/>
                <a:gd name="T66" fmla="*/ 32 w 1936"/>
                <a:gd name="T67" fmla="*/ 8 h 10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36"/>
                <a:gd name="T103" fmla="*/ 0 h 1086"/>
                <a:gd name="T104" fmla="*/ 1936 w 1936"/>
                <a:gd name="T105" fmla="*/ 1086 h 108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36" h="1086">
                  <a:moveTo>
                    <a:pt x="263" y="71"/>
                  </a:moveTo>
                  <a:lnTo>
                    <a:pt x="443" y="0"/>
                  </a:lnTo>
                  <a:lnTo>
                    <a:pt x="626" y="10"/>
                  </a:lnTo>
                  <a:lnTo>
                    <a:pt x="947" y="61"/>
                  </a:lnTo>
                  <a:lnTo>
                    <a:pt x="1069" y="131"/>
                  </a:lnTo>
                  <a:lnTo>
                    <a:pt x="1246" y="171"/>
                  </a:lnTo>
                  <a:lnTo>
                    <a:pt x="1352" y="135"/>
                  </a:lnTo>
                  <a:lnTo>
                    <a:pt x="1603" y="147"/>
                  </a:lnTo>
                  <a:lnTo>
                    <a:pt x="1886" y="50"/>
                  </a:lnTo>
                  <a:lnTo>
                    <a:pt x="1936" y="80"/>
                  </a:lnTo>
                  <a:lnTo>
                    <a:pt x="1850" y="162"/>
                  </a:lnTo>
                  <a:lnTo>
                    <a:pt x="1740" y="333"/>
                  </a:lnTo>
                  <a:lnTo>
                    <a:pt x="1529" y="515"/>
                  </a:lnTo>
                  <a:lnTo>
                    <a:pt x="1615" y="768"/>
                  </a:lnTo>
                  <a:lnTo>
                    <a:pt x="1689" y="939"/>
                  </a:lnTo>
                  <a:lnTo>
                    <a:pt x="1569" y="989"/>
                  </a:lnTo>
                  <a:lnTo>
                    <a:pt x="1432" y="949"/>
                  </a:lnTo>
                  <a:lnTo>
                    <a:pt x="1210" y="1046"/>
                  </a:lnTo>
                  <a:lnTo>
                    <a:pt x="1109" y="1074"/>
                  </a:lnTo>
                  <a:lnTo>
                    <a:pt x="1029" y="958"/>
                  </a:lnTo>
                  <a:lnTo>
                    <a:pt x="928" y="1010"/>
                  </a:lnTo>
                  <a:lnTo>
                    <a:pt x="746" y="1086"/>
                  </a:lnTo>
                  <a:lnTo>
                    <a:pt x="614" y="973"/>
                  </a:lnTo>
                  <a:lnTo>
                    <a:pt x="352" y="732"/>
                  </a:lnTo>
                  <a:lnTo>
                    <a:pt x="177" y="747"/>
                  </a:lnTo>
                  <a:lnTo>
                    <a:pt x="0" y="778"/>
                  </a:lnTo>
                  <a:lnTo>
                    <a:pt x="76" y="671"/>
                  </a:lnTo>
                  <a:lnTo>
                    <a:pt x="287" y="531"/>
                  </a:lnTo>
                  <a:lnTo>
                    <a:pt x="434" y="439"/>
                  </a:lnTo>
                  <a:lnTo>
                    <a:pt x="495" y="339"/>
                  </a:lnTo>
                  <a:lnTo>
                    <a:pt x="424" y="232"/>
                  </a:lnTo>
                  <a:lnTo>
                    <a:pt x="238" y="131"/>
                  </a:lnTo>
                  <a:lnTo>
                    <a:pt x="263" y="71"/>
                  </a:lnTo>
                  <a:close/>
                </a:path>
              </a:pathLst>
            </a:custGeom>
            <a:solidFill>
              <a:srgbClr val="0099FF"/>
            </a:solidFill>
            <a:ln w="9525">
              <a:noFill/>
              <a:round/>
              <a:headEnd/>
              <a:tailEnd/>
            </a:ln>
          </p:spPr>
          <p:txBody>
            <a:bodyPr/>
            <a:lstStyle/>
            <a:p>
              <a:endParaRPr lang="fr-FR"/>
            </a:p>
          </p:txBody>
        </p:sp>
        <p:sp>
          <p:nvSpPr>
            <p:cNvPr id="20492" name="Freeform 12"/>
            <p:cNvSpPr>
              <a:spLocks/>
            </p:cNvSpPr>
            <p:nvPr/>
          </p:nvSpPr>
          <p:spPr bwMode="white">
            <a:xfrm>
              <a:off x="2656" y="1619"/>
              <a:ext cx="552" cy="369"/>
            </a:xfrm>
            <a:custGeom>
              <a:avLst/>
              <a:gdLst>
                <a:gd name="T0" fmla="*/ 15 w 1105"/>
                <a:gd name="T1" fmla="*/ 23 h 738"/>
                <a:gd name="T2" fmla="*/ 3 w 1105"/>
                <a:gd name="T3" fmla="*/ 40 h 738"/>
                <a:gd name="T4" fmla="*/ 0 w 1105"/>
                <a:gd name="T5" fmla="*/ 53 h 738"/>
                <a:gd name="T6" fmla="*/ 13 w 1105"/>
                <a:gd name="T7" fmla="*/ 59 h 738"/>
                <a:gd name="T8" fmla="*/ 29 w 1105"/>
                <a:gd name="T9" fmla="*/ 80 h 738"/>
                <a:gd name="T10" fmla="*/ 40 w 1105"/>
                <a:gd name="T11" fmla="*/ 92 h 738"/>
                <a:gd name="T12" fmla="*/ 56 w 1105"/>
                <a:gd name="T13" fmla="*/ 90 h 738"/>
                <a:gd name="T14" fmla="*/ 70 w 1105"/>
                <a:gd name="T15" fmla="*/ 80 h 738"/>
                <a:gd name="T16" fmla="*/ 79 w 1105"/>
                <a:gd name="T17" fmla="*/ 78 h 738"/>
                <a:gd name="T18" fmla="*/ 89 w 1105"/>
                <a:gd name="T19" fmla="*/ 92 h 738"/>
                <a:gd name="T20" fmla="*/ 103 w 1105"/>
                <a:gd name="T21" fmla="*/ 91 h 738"/>
                <a:gd name="T22" fmla="*/ 121 w 1105"/>
                <a:gd name="T23" fmla="*/ 77 h 738"/>
                <a:gd name="T24" fmla="*/ 138 w 1105"/>
                <a:gd name="T25" fmla="*/ 79 h 738"/>
                <a:gd name="T26" fmla="*/ 136 w 1105"/>
                <a:gd name="T27" fmla="*/ 57 h 738"/>
                <a:gd name="T28" fmla="*/ 129 w 1105"/>
                <a:gd name="T29" fmla="*/ 24 h 738"/>
                <a:gd name="T30" fmla="*/ 116 w 1105"/>
                <a:gd name="T31" fmla="*/ 0 h 738"/>
                <a:gd name="T32" fmla="*/ 93 w 1105"/>
                <a:gd name="T33" fmla="*/ 19 h 738"/>
                <a:gd name="T34" fmla="*/ 88 w 1105"/>
                <a:gd name="T35" fmla="*/ 24 h 738"/>
                <a:gd name="T36" fmla="*/ 78 w 1105"/>
                <a:gd name="T37" fmla="*/ 12 h 738"/>
                <a:gd name="T38" fmla="*/ 64 w 1105"/>
                <a:gd name="T39" fmla="*/ 5 h 738"/>
                <a:gd name="T40" fmla="*/ 37 w 1105"/>
                <a:gd name="T41" fmla="*/ 17 h 738"/>
                <a:gd name="T42" fmla="*/ 15 w 1105"/>
                <a:gd name="T43" fmla="*/ 23 h 738"/>
                <a:gd name="T44" fmla="*/ 15 w 1105"/>
                <a:gd name="T45" fmla="*/ 23 h 7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5"/>
                <a:gd name="T70" fmla="*/ 0 h 738"/>
                <a:gd name="T71" fmla="*/ 1105 w 1105"/>
                <a:gd name="T72" fmla="*/ 738 h 7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5" h="738">
                  <a:moveTo>
                    <a:pt x="122" y="189"/>
                  </a:moveTo>
                  <a:lnTo>
                    <a:pt x="25" y="320"/>
                  </a:lnTo>
                  <a:lnTo>
                    <a:pt x="0" y="426"/>
                  </a:lnTo>
                  <a:lnTo>
                    <a:pt x="107" y="476"/>
                  </a:lnTo>
                  <a:lnTo>
                    <a:pt x="238" y="637"/>
                  </a:lnTo>
                  <a:lnTo>
                    <a:pt x="327" y="738"/>
                  </a:lnTo>
                  <a:lnTo>
                    <a:pt x="449" y="719"/>
                  </a:lnTo>
                  <a:lnTo>
                    <a:pt x="565" y="637"/>
                  </a:lnTo>
                  <a:lnTo>
                    <a:pt x="635" y="622"/>
                  </a:lnTo>
                  <a:lnTo>
                    <a:pt x="717" y="738"/>
                  </a:lnTo>
                  <a:lnTo>
                    <a:pt x="827" y="728"/>
                  </a:lnTo>
                  <a:lnTo>
                    <a:pt x="974" y="616"/>
                  </a:lnTo>
                  <a:lnTo>
                    <a:pt x="1105" y="628"/>
                  </a:lnTo>
                  <a:lnTo>
                    <a:pt x="1090" y="460"/>
                  </a:lnTo>
                  <a:lnTo>
                    <a:pt x="1035" y="192"/>
                  </a:lnTo>
                  <a:lnTo>
                    <a:pt x="928" y="0"/>
                  </a:lnTo>
                  <a:lnTo>
                    <a:pt x="751" y="152"/>
                  </a:lnTo>
                  <a:lnTo>
                    <a:pt x="711" y="192"/>
                  </a:lnTo>
                  <a:lnTo>
                    <a:pt x="626" y="101"/>
                  </a:lnTo>
                  <a:lnTo>
                    <a:pt x="515" y="36"/>
                  </a:lnTo>
                  <a:lnTo>
                    <a:pt x="303" y="133"/>
                  </a:lnTo>
                  <a:lnTo>
                    <a:pt x="122" y="189"/>
                  </a:lnTo>
                  <a:close/>
                </a:path>
              </a:pathLst>
            </a:custGeom>
            <a:solidFill>
              <a:srgbClr val="DDDDDD"/>
            </a:solidFill>
            <a:ln w="9525">
              <a:noFill/>
              <a:round/>
              <a:headEnd/>
              <a:tailEnd/>
            </a:ln>
          </p:spPr>
          <p:txBody>
            <a:bodyPr/>
            <a:lstStyle/>
            <a:p>
              <a:endParaRPr lang="fr-FR"/>
            </a:p>
          </p:txBody>
        </p:sp>
        <p:sp>
          <p:nvSpPr>
            <p:cNvPr id="20493" name="Freeform 13"/>
            <p:cNvSpPr>
              <a:spLocks/>
            </p:cNvSpPr>
            <p:nvPr/>
          </p:nvSpPr>
          <p:spPr bwMode="white">
            <a:xfrm>
              <a:off x="2711" y="1334"/>
              <a:ext cx="172" cy="200"/>
            </a:xfrm>
            <a:custGeom>
              <a:avLst/>
              <a:gdLst>
                <a:gd name="T0" fmla="*/ 0 w 344"/>
                <a:gd name="T1" fmla="*/ 5 h 399"/>
                <a:gd name="T2" fmla="*/ 11 w 344"/>
                <a:gd name="T3" fmla="*/ 0 h 399"/>
                <a:gd name="T4" fmla="*/ 21 w 344"/>
                <a:gd name="T5" fmla="*/ 2 h 399"/>
                <a:gd name="T6" fmla="*/ 29 w 344"/>
                <a:gd name="T7" fmla="*/ 11 h 399"/>
                <a:gd name="T8" fmla="*/ 36 w 344"/>
                <a:gd name="T9" fmla="*/ 23 h 399"/>
                <a:gd name="T10" fmla="*/ 41 w 344"/>
                <a:gd name="T11" fmla="*/ 35 h 399"/>
                <a:gd name="T12" fmla="*/ 43 w 344"/>
                <a:gd name="T13" fmla="*/ 50 h 399"/>
                <a:gd name="T14" fmla="*/ 36 w 344"/>
                <a:gd name="T15" fmla="*/ 41 h 399"/>
                <a:gd name="T16" fmla="*/ 30 w 344"/>
                <a:gd name="T17" fmla="*/ 29 h 399"/>
                <a:gd name="T18" fmla="*/ 21 w 344"/>
                <a:gd name="T19" fmla="*/ 18 h 399"/>
                <a:gd name="T20" fmla="*/ 10 w 344"/>
                <a:gd name="T21" fmla="*/ 9 h 399"/>
                <a:gd name="T22" fmla="*/ 0 w 344"/>
                <a:gd name="T23" fmla="*/ 5 h 399"/>
                <a:gd name="T24" fmla="*/ 0 w 344"/>
                <a:gd name="T25" fmla="*/ 5 h 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4"/>
                <a:gd name="T40" fmla="*/ 0 h 399"/>
                <a:gd name="T41" fmla="*/ 344 w 344"/>
                <a:gd name="T42" fmla="*/ 399 h 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4" h="399">
                  <a:moveTo>
                    <a:pt x="0" y="36"/>
                  </a:moveTo>
                  <a:lnTo>
                    <a:pt x="91" y="0"/>
                  </a:lnTo>
                  <a:lnTo>
                    <a:pt x="167" y="15"/>
                  </a:lnTo>
                  <a:lnTo>
                    <a:pt x="237" y="86"/>
                  </a:lnTo>
                  <a:lnTo>
                    <a:pt x="283" y="177"/>
                  </a:lnTo>
                  <a:lnTo>
                    <a:pt x="328" y="278"/>
                  </a:lnTo>
                  <a:lnTo>
                    <a:pt x="344" y="399"/>
                  </a:lnTo>
                  <a:lnTo>
                    <a:pt x="283" y="323"/>
                  </a:lnTo>
                  <a:lnTo>
                    <a:pt x="243" y="228"/>
                  </a:lnTo>
                  <a:lnTo>
                    <a:pt x="161" y="143"/>
                  </a:lnTo>
                  <a:lnTo>
                    <a:pt x="76" y="67"/>
                  </a:lnTo>
                  <a:lnTo>
                    <a:pt x="0" y="36"/>
                  </a:lnTo>
                  <a:close/>
                </a:path>
              </a:pathLst>
            </a:custGeom>
            <a:solidFill>
              <a:schemeClr val="accent2"/>
            </a:solidFill>
            <a:ln w="9525">
              <a:noFill/>
              <a:round/>
              <a:headEnd/>
              <a:tailEnd/>
            </a:ln>
          </p:spPr>
          <p:txBody>
            <a:bodyPr/>
            <a:lstStyle/>
            <a:p>
              <a:endParaRPr lang="fr-FR"/>
            </a:p>
          </p:txBody>
        </p:sp>
        <p:sp>
          <p:nvSpPr>
            <p:cNvPr id="20494" name="Freeform 14"/>
            <p:cNvSpPr>
              <a:spLocks/>
            </p:cNvSpPr>
            <p:nvPr/>
          </p:nvSpPr>
          <p:spPr bwMode="white">
            <a:xfrm>
              <a:off x="2950" y="1319"/>
              <a:ext cx="177" cy="275"/>
            </a:xfrm>
            <a:custGeom>
              <a:avLst/>
              <a:gdLst>
                <a:gd name="T0" fmla="*/ 16 w 353"/>
                <a:gd name="T1" fmla="*/ 15 h 551"/>
                <a:gd name="T2" fmla="*/ 15 w 353"/>
                <a:gd name="T3" fmla="*/ 34 h 551"/>
                <a:gd name="T4" fmla="*/ 9 w 353"/>
                <a:gd name="T5" fmla="*/ 53 h 551"/>
                <a:gd name="T6" fmla="*/ 0 w 353"/>
                <a:gd name="T7" fmla="*/ 66 h 551"/>
                <a:gd name="T8" fmla="*/ 9 w 353"/>
                <a:gd name="T9" fmla="*/ 68 h 551"/>
                <a:gd name="T10" fmla="*/ 21 w 353"/>
                <a:gd name="T11" fmla="*/ 63 h 551"/>
                <a:gd name="T12" fmla="*/ 29 w 353"/>
                <a:gd name="T13" fmla="*/ 53 h 551"/>
                <a:gd name="T14" fmla="*/ 34 w 353"/>
                <a:gd name="T15" fmla="*/ 39 h 551"/>
                <a:gd name="T16" fmla="*/ 38 w 353"/>
                <a:gd name="T17" fmla="*/ 39 h 551"/>
                <a:gd name="T18" fmla="*/ 42 w 353"/>
                <a:gd name="T19" fmla="*/ 41 h 551"/>
                <a:gd name="T20" fmla="*/ 45 w 353"/>
                <a:gd name="T21" fmla="*/ 36 h 551"/>
                <a:gd name="T22" fmla="*/ 35 w 353"/>
                <a:gd name="T23" fmla="*/ 25 h 551"/>
                <a:gd name="T24" fmla="*/ 33 w 353"/>
                <a:gd name="T25" fmla="*/ 12 h 551"/>
                <a:gd name="T26" fmla="*/ 25 w 353"/>
                <a:gd name="T27" fmla="*/ 0 h 551"/>
                <a:gd name="T28" fmla="*/ 16 w 353"/>
                <a:gd name="T29" fmla="*/ 10 h 551"/>
                <a:gd name="T30" fmla="*/ 16 w 353"/>
                <a:gd name="T31" fmla="*/ 15 h 551"/>
                <a:gd name="T32" fmla="*/ 16 w 353"/>
                <a:gd name="T33" fmla="*/ 15 h 5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3"/>
                <a:gd name="T52" fmla="*/ 0 h 551"/>
                <a:gd name="T53" fmla="*/ 353 w 353"/>
                <a:gd name="T54" fmla="*/ 551 h 5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3" h="551">
                  <a:moveTo>
                    <a:pt x="121" y="121"/>
                  </a:moveTo>
                  <a:lnTo>
                    <a:pt x="116" y="273"/>
                  </a:lnTo>
                  <a:lnTo>
                    <a:pt x="66" y="424"/>
                  </a:lnTo>
                  <a:lnTo>
                    <a:pt x="0" y="530"/>
                  </a:lnTo>
                  <a:lnTo>
                    <a:pt x="72" y="551"/>
                  </a:lnTo>
                  <a:lnTo>
                    <a:pt x="167" y="511"/>
                  </a:lnTo>
                  <a:lnTo>
                    <a:pt x="232" y="429"/>
                  </a:lnTo>
                  <a:lnTo>
                    <a:pt x="268" y="319"/>
                  </a:lnTo>
                  <a:lnTo>
                    <a:pt x="304" y="313"/>
                  </a:lnTo>
                  <a:lnTo>
                    <a:pt x="329" y="329"/>
                  </a:lnTo>
                  <a:lnTo>
                    <a:pt x="353" y="292"/>
                  </a:lnTo>
                  <a:lnTo>
                    <a:pt x="277" y="207"/>
                  </a:lnTo>
                  <a:lnTo>
                    <a:pt x="262" y="97"/>
                  </a:lnTo>
                  <a:lnTo>
                    <a:pt x="197" y="0"/>
                  </a:lnTo>
                  <a:lnTo>
                    <a:pt x="121" y="87"/>
                  </a:lnTo>
                  <a:lnTo>
                    <a:pt x="121" y="121"/>
                  </a:lnTo>
                  <a:close/>
                </a:path>
              </a:pathLst>
            </a:custGeom>
            <a:solidFill>
              <a:srgbClr val="FFCC99"/>
            </a:solidFill>
            <a:ln w="9525">
              <a:noFill/>
              <a:round/>
              <a:headEnd/>
              <a:tailEnd/>
            </a:ln>
          </p:spPr>
          <p:txBody>
            <a:bodyPr/>
            <a:lstStyle/>
            <a:p>
              <a:endParaRPr lang="fr-FR"/>
            </a:p>
          </p:txBody>
        </p:sp>
        <p:sp>
          <p:nvSpPr>
            <p:cNvPr id="20495" name="Freeform 15"/>
            <p:cNvSpPr>
              <a:spLocks/>
            </p:cNvSpPr>
            <p:nvPr/>
          </p:nvSpPr>
          <p:spPr bwMode="white">
            <a:xfrm>
              <a:off x="2779" y="1125"/>
              <a:ext cx="194" cy="182"/>
            </a:xfrm>
            <a:custGeom>
              <a:avLst/>
              <a:gdLst>
                <a:gd name="T0" fmla="*/ 7 w 388"/>
                <a:gd name="T1" fmla="*/ 40 h 363"/>
                <a:gd name="T2" fmla="*/ 7 w 388"/>
                <a:gd name="T3" fmla="*/ 26 h 363"/>
                <a:gd name="T4" fmla="*/ 0 w 388"/>
                <a:gd name="T5" fmla="*/ 18 h 363"/>
                <a:gd name="T6" fmla="*/ 5 w 388"/>
                <a:gd name="T7" fmla="*/ 0 h 363"/>
                <a:gd name="T8" fmla="*/ 23 w 388"/>
                <a:gd name="T9" fmla="*/ 7 h 363"/>
                <a:gd name="T10" fmla="*/ 35 w 388"/>
                <a:gd name="T11" fmla="*/ 2 h 363"/>
                <a:gd name="T12" fmla="*/ 45 w 388"/>
                <a:gd name="T13" fmla="*/ 0 h 363"/>
                <a:gd name="T14" fmla="*/ 49 w 388"/>
                <a:gd name="T15" fmla="*/ 9 h 363"/>
                <a:gd name="T16" fmla="*/ 40 w 388"/>
                <a:gd name="T17" fmla="*/ 30 h 363"/>
                <a:gd name="T18" fmla="*/ 24 w 388"/>
                <a:gd name="T19" fmla="*/ 45 h 363"/>
                <a:gd name="T20" fmla="*/ 13 w 388"/>
                <a:gd name="T21" fmla="*/ 46 h 363"/>
                <a:gd name="T22" fmla="*/ 7 w 388"/>
                <a:gd name="T23" fmla="*/ 40 h 363"/>
                <a:gd name="T24" fmla="*/ 7 w 388"/>
                <a:gd name="T25" fmla="*/ 40 h 3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8"/>
                <a:gd name="T40" fmla="*/ 0 h 363"/>
                <a:gd name="T41" fmla="*/ 388 w 388"/>
                <a:gd name="T42" fmla="*/ 363 h 3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8" h="363">
                  <a:moveTo>
                    <a:pt x="56" y="317"/>
                  </a:moveTo>
                  <a:lnTo>
                    <a:pt x="56" y="207"/>
                  </a:lnTo>
                  <a:lnTo>
                    <a:pt x="0" y="141"/>
                  </a:lnTo>
                  <a:lnTo>
                    <a:pt x="40" y="0"/>
                  </a:lnTo>
                  <a:lnTo>
                    <a:pt x="183" y="55"/>
                  </a:lnTo>
                  <a:lnTo>
                    <a:pt x="278" y="9"/>
                  </a:lnTo>
                  <a:lnTo>
                    <a:pt x="354" y="0"/>
                  </a:lnTo>
                  <a:lnTo>
                    <a:pt x="388" y="65"/>
                  </a:lnTo>
                  <a:lnTo>
                    <a:pt x="318" y="238"/>
                  </a:lnTo>
                  <a:lnTo>
                    <a:pt x="196" y="357"/>
                  </a:lnTo>
                  <a:lnTo>
                    <a:pt x="111" y="363"/>
                  </a:lnTo>
                  <a:lnTo>
                    <a:pt x="56" y="317"/>
                  </a:lnTo>
                  <a:close/>
                </a:path>
              </a:pathLst>
            </a:custGeom>
            <a:solidFill>
              <a:srgbClr val="DDDDDD"/>
            </a:solidFill>
            <a:ln w="9525">
              <a:noFill/>
              <a:round/>
              <a:headEnd/>
              <a:tailEnd/>
            </a:ln>
          </p:spPr>
          <p:txBody>
            <a:bodyPr/>
            <a:lstStyle/>
            <a:p>
              <a:endParaRPr lang="fr-FR"/>
            </a:p>
          </p:txBody>
        </p:sp>
        <p:sp>
          <p:nvSpPr>
            <p:cNvPr id="20496" name="Freeform 16"/>
            <p:cNvSpPr>
              <a:spLocks/>
            </p:cNvSpPr>
            <p:nvPr/>
          </p:nvSpPr>
          <p:spPr bwMode="auto">
            <a:xfrm>
              <a:off x="2918" y="1537"/>
              <a:ext cx="204" cy="178"/>
            </a:xfrm>
            <a:custGeom>
              <a:avLst/>
              <a:gdLst>
                <a:gd name="T0" fmla="*/ 8 w 409"/>
                <a:gd name="T1" fmla="*/ 10 h 357"/>
                <a:gd name="T2" fmla="*/ 0 w 409"/>
                <a:gd name="T3" fmla="*/ 24 h 357"/>
                <a:gd name="T4" fmla="*/ 10 w 409"/>
                <a:gd name="T5" fmla="*/ 32 h 357"/>
                <a:gd name="T6" fmla="*/ 22 w 409"/>
                <a:gd name="T7" fmla="*/ 44 h 357"/>
                <a:gd name="T8" fmla="*/ 51 w 409"/>
                <a:gd name="T9" fmla="*/ 22 h 357"/>
                <a:gd name="T10" fmla="*/ 40 w 409"/>
                <a:gd name="T11" fmla="*/ 6 h 357"/>
                <a:gd name="T12" fmla="*/ 37 w 409"/>
                <a:gd name="T13" fmla="*/ 0 h 357"/>
                <a:gd name="T14" fmla="*/ 27 w 409"/>
                <a:gd name="T15" fmla="*/ 10 h 357"/>
                <a:gd name="T16" fmla="*/ 23 w 409"/>
                <a:gd name="T17" fmla="*/ 13 h 357"/>
                <a:gd name="T18" fmla="*/ 8 w 409"/>
                <a:gd name="T19" fmla="*/ 10 h 357"/>
                <a:gd name="T20" fmla="*/ 8 w 409"/>
                <a:gd name="T21" fmla="*/ 10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9"/>
                <a:gd name="T34" fmla="*/ 0 h 357"/>
                <a:gd name="T35" fmla="*/ 409 w 409"/>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9" h="357">
                  <a:moveTo>
                    <a:pt x="65" y="86"/>
                  </a:moveTo>
                  <a:lnTo>
                    <a:pt x="0" y="192"/>
                  </a:lnTo>
                  <a:lnTo>
                    <a:pt x="86" y="257"/>
                  </a:lnTo>
                  <a:lnTo>
                    <a:pt x="181" y="357"/>
                  </a:lnTo>
                  <a:lnTo>
                    <a:pt x="409" y="181"/>
                  </a:lnTo>
                  <a:lnTo>
                    <a:pt x="327" y="49"/>
                  </a:lnTo>
                  <a:lnTo>
                    <a:pt x="297" y="0"/>
                  </a:lnTo>
                  <a:lnTo>
                    <a:pt x="217" y="80"/>
                  </a:lnTo>
                  <a:lnTo>
                    <a:pt x="184" y="105"/>
                  </a:lnTo>
                  <a:lnTo>
                    <a:pt x="65" y="86"/>
                  </a:lnTo>
                  <a:close/>
                </a:path>
              </a:pathLst>
            </a:custGeom>
            <a:solidFill>
              <a:schemeClr val="tx2"/>
            </a:solidFill>
            <a:ln w="9525">
              <a:noFill/>
              <a:round/>
              <a:headEnd/>
              <a:tailEnd/>
            </a:ln>
          </p:spPr>
          <p:txBody>
            <a:bodyPr/>
            <a:lstStyle/>
            <a:p>
              <a:endParaRPr lang="fr-FR"/>
            </a:p>
          </p:txBody>
        </p:sp>
        <p:sp>
          <p:nvSpPr>
            <p:cNvPr id="20497" name="Freeform 17"/>
            <p:cNvSpPr>
              <a:spLocks/>
            </p:cNvSpPr>
            <p:nvPr/>
          </p:nvSpPr>
          <p:spPr bwMode="auto">
            <a:xfrm>
              <a:off x="2692" y="1324"/>
              <a:ext cx="319" cy="276"/>
            </a:xfrm>
            <a:custGeom>
              <a:avLst/>
              <a:gdLst>
                <a:gd name="T0" fmla="*/ 15 w 639"/>
                <a:gd name="T1" fmla="*/ 0 h 553"/>
                <a:gd name="T2" fmla="*/ 7 w 639"/>
                <a:gd name="T3" fmla="*/ 3 h 553"/>
                <a:gd name="T4" fmla="*/ 0 w 639"/>
                <a:gd name="T5" fmla="*/ 6 h 553"/>
                <a:gd name="T6" fmla="*/ 0 w 639"/>
                <a:gd name="T7" fmla="*/ 10 h 553"/>
                <a:gd name="T8" fmla="*/ 6 w 639"/>
                <a:gd name="T9" fmla="*/ 11 h 553"/>
                <a:gd name="T10" fmla="*/ 14 w 639"/>
                <a:gd name="T11" fmla="*/ 14 h 553"/>
                <a:gd name="T12" fmla="*/ 22 w 639"/>
                <a:gd name="T13" fmla="*/ 20 h 553"/>
                <a:gd name="T14" fmla="*/ 28 w 639"/>
                <a:gd name="T15" fmla="*/ 28 h 553"/>
                <a:gd name="T16" fmla="*/ 34 w 639"/>
                <a:gd name="T17" fmla="*/ 38 h 553"/>
                <a:gd name="T18" fmla="*/ 41 w 639"/>
                <a:gd name="T19" fmla="*/ 48 h 553"/>
                <a:gd name="T20" fmla="*/ 47 w 639"/>
                <a:gd name="T21" fmla="*/ 56 h 553"/>
                <a:gd name="T22" fmla="*/ 52 w 639"/>
                <a:gd name="T23" fmla="*/ 60 h 553"/>
                <a:gd name="T24" fmla="*/ 60 w 639"/>
                <a:gd name="T25" fmla="*/ 65 h 553"/>
                <a:gd name="T26" fmla="*/ 69 w 639"/>
                <a:gd name="T27" fmla="*/ 68 h 553"/>
                <a:gd name="T28" fmla="*/ 79 w 639"/>
                <a:gd name="T29" fmla="*/ 69 h 553"/>
                <a:gd name="T30" fmla="*/ 79 w 639"/>
                <a:gd name="T31" fmla="*/ 65 h 553"/>
                <a:gd name="T32" fmla="*/ 70 w 639"/>
                <a:gd name="T33" fmla="*/ 63 h 553"/>
                <a:gd name="T34" fmla="*/ 66 w 639"/>
                <a:gd name="T35" fmla="*/ 62 h 553"/>
                <a:gd name="T36" fmla="*/ 60 w 639"/>
                <a:gd name="T37" fmla="*/ 55 h 553"/>
                <a:gd name="T38" fmla="*/ 50 w 639"/>
                <a:gd name="T39" fmla="*/ 45 h 553"/>
                <a:gd name="T40" fmla="*/ 46 w 639"/>
                <a:gd name="T41" fmla="*/ 32 h 553"/>
                <a:gd name="T42" fmla="*/ 42 w 639"/>
                <a:gd name="T43" fmla="*/ 23 h 553"/>
                <a:gd name="T44" fmla="*/ 37 w 639"/>
                <a:gd name="T45" fmla="*/ 13 h 553"/>
                <a:gd name="T46" fmla="*/ 32 w 639"/>
                <a:gd name="T47" fmla="*/ 6 h 553"/>
                <a:gd name="T48" fmla="*/ 25 w 639"/>
                <a:gd name="T49" fmla="*/ 2 h 553"/>
                <a:gd name="T50" fmla="*/ 19 w 639"/>
                <a:gd name="T51" fmla="*/ 0 h 553"/>
                <a:gd name="T52" fmla="*/ 22 w 639"/>
                <a:gd name="T53" fmla="*/ 5 h 553"/>
                <a:gd name="T54" fmla="*/ 30 w 639"/>
                <a:gd name="T55" fmla="*/ 15 h 553"/>
                <a:gd name="T56" fmla="*/ 35 w 639"/>
                <a:gd name="T57" fmla="*/ 21 h 553"/>
                <a:gd name="T58" fmla="*/ 40 w 639"/>
                <a:gd name="T59" fmla="*/ 28 h 553"/>
                <a:gd name="T60" fmla="*/ 44 w 639"/>
                <a:gd name="T61" fmla="*/ 38 h 553"/>
                <a:gd name="T62" fmla="*/ 45 w 639"/>
                <a:gd name="T63" fmla="*/ 44 h 553"/>
                <a:gd name="T64" fmla="*/ 40 w 639"/>
                <a:gd name="T65" fmla="*/ 35 h 553"/>
                <a:gd name="T66" fmla="*/ 34 w 639"/>
                <a:gd name="T67" fmla="*/ 27 h 553"/>
                <a:gd name="T68" fmla="*/ 28 w 639"/>
                <a:gd name="T69" fmla="*/ 20 h 553"/>
                <a:gd name="T70" fmla="*/ 22 w 639"/>
                <a:gd name="T71" fmla="*/ 15 h 553"/>
                <a:gd name="T72" fmla="*/ 17 w 639"/>
                <a:gd name="T73" fmla="*/ 10 h 553"/>
                <a:gd name="T74" fmla="*/ 10 w 639"/>
                <a:gd name="T75" fmla="*/ 8 h 553"/>
                <a:gd name="T76" fmla="*/ 17 w 639"/>
                <a:gd name="T77" fmla="*/ 6 h 553"/>
                <a:gd name="T78" fmla="*/ 15 w 639"/>
                <a:gd name="T79" fmla="*/ 0 h 553"/>
                <a:gd name="T80" fmla="*/ 15 w 639"/>
                <a:gd name="T81" fmla="*/ 0 h 5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9"/>
                <a:gd name="T124" fmla="*/ 0 h 553"/>
                <a:gd name="T125" fmla="*/ 639 w 639"/>
                <a:gd name="T126" fmla="*/ 553 h 55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9" h="553">
                  <a:moveTo>
                    <a:pt x="124" y="0"/>
                  </a:moveTo>
                  <a:lnTo>
                    <a:pt x="58" y="25"/>
                  </a:lnTo>
                  <a:lnTo>
                    <a:pt x="0" y="53"/>
                  </a:lnTo>
                  <a:lnTo>
                    <a:pt x="4" y="80"/>
                  </a:lnTo>
                  <a:lnTo>
                    <a:pt x="48" y="88"/>
                  </a:lnTo>
                  <a:lnTo>
                    <a:pt x="115" y="114"/>
                  </a:lnTo>
                  <a:lnTo>
                    <a:pt x="177" y="167"/>
                  </a:lnTo>
                  <a:lnTo>
                    <a:pt x="227" y="230"/>
                  </a:lnTo>
                  <a:lnTo>
                    <a:pt x="274" y="306"/>
                  </a:lnTo>
                  <a:lnTo>
                    <a:pt x="333" y="390"/>
                  </a:lnTo>
                  <a:lnTo>
                    <a:pt x="377" y="453"/>
                  </a:lnTo>
                  <a:lnTo>
                    <a:pt x="417" y="487"/>
                  </a:lnTo>
                  <a:lnTo>
                    <a:pt x="480" y="523"/>
                  </a:lnTo>
                  <a:lnTo>
                    <a:pt x="559" y="550"/>
                  </a:lnTo>
                  <a:lnTo>
                    <a:pt x="634" y="553"/>
                  </a:lnTo>
                  <a:lnTo>
                    <a:pt x="639" y="523"/>
                  </a:lnTo>
                  <a:lnTo>
                    <a:pt x="567" y="510"/>
                  </a:lnTo>
                  <a:lnTo>
                    <a:pt x="533" y="496"/>
                  </a:lnTo>
                  <a:lnTo>
                    <a:pt x="483" y="447"/>
                  </a:lnTo>
                  <a:lnTo>
                    <a:pt x="407" y="363"/>
                  </a:lnTo>
                  <a:lnTo>
                    <a:pt x="373" y="261"/>
                  </a:lnTo>
                  <a:lnTo>
                    <a:pt x="341" y="187"/>
                  </a:lnTo>
                  <a:lnTo>
                    <a:pt x="301" y="107"/>
                  </a:lnTo>
                  <a:lnTo>
                    <a:pt x="261" y="53"/>
                  </a:lnTo>
                  <a:lnTo>
                    <a:pt x="204" y="17"/>
                  </a:lnTo>
                  <a:lnTo>
                    <a:pt x="154" y="0"/>
                  </a:lnTo>
                  <a:lnTo>
                    <a:pt x="177" y="44"/>
                  </a:lnTo>
                  <a:lnTo>
                    <a:pt x="240" y="120"/>
                  </a:lnTo>
                  <a:lnTo>
                    <a:pt x="284" y="173"/>
                  </a:lnTo>
                  <a:lnTo>
                    <a:pt x="320" y="230"/>
                  </a:lnTo>
                  <a:lnTo>
                    <a:pt x="354" y="310"/>
                  </a:lnTo>
                  <a:lnTo>
                    <a:pt x="360" y="359"/>
                  </a:lnTo>
                  <a:lnTo>
                    <a:pt x="324" y="287"/>
                  </a:lnTo>
                  <a:lnTo>
                    <a:pt x="274" y="217"/>
                  </a:lnTo>
                  <a:lnTo>
                    <a:pt x="227" y="167"/>
                  </a:lnTo>
                  <a:lnTo>
                    <a:pt x="179" y="122"/>
                  </a:lnTo>
                  <a:lnTo>
                    <a:pt x="137" y="84"/>
                  </a:lnTo>
                  <a:lnTo>
                    <a:pt x="80" y="67"/>
                  </a:lnTo>
                  <a:lnTo>
                    <a:pt x="141" y="53"/>
                  </a:lnTo>
                  <a:lnTo>
                    <a:pt x="124" y="0"/>
                  </a:lnTo>
                  <a:close/>
                </a:path>
              </a:pathLst>
            </a:custGeom>
            <a:solidFill>
              <a:srgbClr val="000000"/>
            </a:solidFill>
            <a:ln w="9525">
              <a:noFill/>
              <a:round/>
              <a:headEnd/>
              <a:tailEnd/>
            </a:ln>
          </p:spPr>
          <p:txBody>
            <a:bodyPr/>
            <a:lstStyle/>
            <a:p>
              <a:endParaRPr lang="fr-FR"/>
            </a:p>
          </p:txBody>
        </p:sp>
        <p:sp>
          <p:nvSpPr>
            <p:cNvPr id="20498" name="Freeform 18"/>
            <p:cNvSpPr>
              <a:spLocks/>
            </p:cNvSpPr>
            <p:nvPr/>
          </p:nvSpPr>
          <p:spPr bwMode="auto">
            <a:xfrm>
              <a:off x="2982" y="1367"/>
              <a:ext cx="42" cy="178"/>
            </a:xfrm>
            <a:custGeom>
              <a:avLst/>
              <a:gdLst>
                <a:gd name="T0" fmla="*/ 4 w 86"/>
                <a:gd name="T1" fmla="*/ 2 h 355"/>
                <a:gd name="T2" fmla="*/ 4 w 86"/>
                <a:gd name="T3" fmla="*/ 13 h 355"/>
                <a:gd name="T4" fmla="*/ 4 w 86"/>
                <a:gd name="T5" fmla="*/ 23 h 355"/>
                <a:gd name="T6" fmla="*/ 2 w 86"/>
                <a:gd name="T7" fmla="*/ 32 h 355"/>
                <a:gd name="T8" fmla="*/ 0 w 86"/>
                <a:gd name="T9" fmla="*/ 42 h 355"/>
                <a:gd name="T10" fmla="*/ 1 w 86"/>
                <a:gd name="T11" fmla="*/ 45 h 355"/>
                <a:gd name="T12" fmla="*/ 6 w 86"/>
                <a:gd name="T13" fmla="*/ 39 h 355"/>
                <a:gd name="T14" fmla="*/ 9 w 86"/>
                <a:gd name="T15" fmla="*/ 28 h 355"/>
                <a:gd name="T16" fmla="*/ 10 w 86"/>
                <a:gd name="T17" fmla="*/ 17 h 355"/>
                <a:gd name="T18" fmla="*/ 8 w 86"/>
                <a:gd name="T19" fmla="*/ 0 h 355"/>
                <a:gd name="T20" fmla="*/ 4 w 86"/>
                <a:gd name="T21" fmla="*/ 2 h 355"/>
                <a:gd name="T22" fmla="*/ 4 w 86"/>
                <a:gd name="T23" fmla="*/ 2 h 3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
                <a:gd name="T37" fmla="*/ 0 h 355"/>
                <a:gd name="T38" fmla="*/ 86 w 86"/>
                <a:gd name="T39" fmla="*/ 355 h 3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 h="355">
                  <a:moveTo>
                    <a:pt x="33" y="13"/>
                  </a:moveTo>
                  <a:lnTo>
                    <a:pt x="33" y="99"/>
                  </a:lnTo>
                  <a:lnTo>
                    <a:pt x="33" y="182"/>
                  </a:lnTo>
                  <a:lnTo>
                    <a:pt x="23" y="252"/>
                  </a:lnTo>
                  <a:lnTo>
                    <a:pt x="0" y="329"/>
                  </a:lnTo>
                  <a:lnTo>
                    <a:pt x="14" y="355"/>
                  </a:lnTo>
                  <a:lnTo>
                    <a:pt x="50" y="311"/>
                  </a:lnTo>
                  <a:lnTo>
                    <a:pt x="76" y="218"/>
                  </a:lnTo>
                  <a:lnTo>
                    <a:pt x="86" y="133"/>
                  </a:lnTo>
                  <a:lnTo>
                    <a:pt x="67" y="0"/>
                  </a:lnTo>
                  <a:lnTo>
                    <a:pt x="33" y="13"/>
                  </a:lnTo>
                  <a:close/>
                </a:path>
              </a:pathLst>
            </a:custGeom>
            <a:solidFill>
              <a:srgbClr val="000000"/>
            </a:solidFill>
            <a:ln w="9525">
              <a:noFill/>
              <a:round/>
              <a:headEnd/>
              <a:tailEnd/>
            </a:ln>
          </p:spPr>
          <p:txBody>
            <a:bodyPr/>
            <a:lstStyle/>
            <a:p>
              <a:endParaRPr lang="fr-FR"/>
            </a:p>
          </p:txBody>
        </p:sp>
        <p:sp>
          <p:nvSpPr>
            <p:cNvPr id="20499" name="Freeform 19"/>
            <p:cNvSpPr>
              <a:spLocks/>
            </p:cNvSpPr>
            <p:nvPr/>
          </p:nvSpPr>
          <p:spPr bwMode="auto">
            <a:xfrm>
              <a:off x="2503" y="1532"/>
              <a:ext cx="477" cy="302"/>
            </a:xfrm>
            <a:custGeom>
              <a:avLst/>
              <a:gdLst>
                <a:gd name="T0" fmla="*/ 116 w 955"/>
                <a:gd name="T1" fmla="*/ 0 h 604"/>
                <a:gd name="T2" fmla="*/ 109 w 955"/>
                <a:gd name="T3" fmla="*/ 11 h 604"/>
                <a:gd name="T4" fmla="*/ 101 w 955"/>
                <a:gd name="T5" fmla="*/ 19 h 604"/>
                <a:gd name="T6" fmla="*/ 94 w 955"/>
                <a:gd name="T7" fmla="*/ 25 h 604"/>
                <a:gd name="T8" fmla="*/ 87 w 955"/>
                <a:gd name="T9" fmla="*/ 30 h 604"/>
                <a:gd name="T10" fmla="*/ 73 w 955"/>
                <a:gd name="T11" fmla="*/ 37 h 604"/>
                <a:gd name="T12" fmla="*/ 64 w 955"/>
                <a:gd name="T13" fmla="*/ 39 h 604"/>
                <a:gd name="T14" fmla="*/ 54 w 955"/>
                <a:gd name="T15" fmla="*/ 42 h 604"/>
                <a:gd name="T16" fmla="*/ 42 w 955"/>
                <a:gd name="T17" fmla="*/ 46 h 604"/>
                <a:gd name="T18" fmla="*/ 27 w 955"/>
                <a:gd name="T19" fmla="*/ 50 h 604"/>
                <a:gd name="T20" fmla="*/ 20 w 955"/>
                <a:gd name="T21" fmla="*/ 53 h 604"/>
                <a:gd name="T22" fmla="*/ 12 w 955"/>
                <a:gd name="T23" fmla="*/ 58 h 604"/>
                <a:gd name="T24" fmla="*/ 6 w 955"/>
                <a:gd name="T25" fmla="*/ 62 h 604"/>
                <a:gd name="T26" fmla="*/ 1 w 955"/>
                <a:gd name="T27" fmla="*/ 68 h 604"/>
                <a:gd name="T28" fmla="*/ 0 w 955"/>
                <a:gd name="T29" fmla="*/ 76 h 604"/>
                <a:gd name="T30" fmla="*/ 3 w 955"/>
                <a:gd name="T31" fmla="*/ 75 h 604"/>
                <a:gd name="T32" fmla="*/ 5 w 955"/>
                <a:gd name="T33" fmla="*/ 69 h 604"/>
                <a:gd name="T34" fmla="*/ 13 w 955"/>
                <a:gd name="T35" fmla="*/ 62 h 604"/>
                <a:gd name="T36" fmla="*/ 27 w 955"/>
                <a:gd name="T37" fmla="*/ 56 h 604"/>
                <a:gd name="T38" fmla="*/ 37 w 955"/>
                <a:gd name="T39" fmla="*/ 53 h 604"/>
                <a:gd name="T40" fmla="*/ 50 w 955"/>
                <a:gd name="T41" fmla="*/ 49 h 604"/>
                <a:gd name="T42" fmla="*/ 69 w 955"/>
                <a:gd name="T43" fmla="*/ 44 h 604"/>
                <a:gd name="T44" fmla="*/ 81 w 955"/>
                <a:gd name="T45" fmla="*/ 40 h 604"/>
                <a:gd name="T46" fmla="*/ 94 w 955"/>
                <a:gd name="T47" fmla="*/ 34 h 604"/>
                <a:gd name="T48" fmla="*/ 104 w 955"/>
                <a:gd name="T49" fmla="*/ 27 h 604"/>
                <a:gd name="T50" fmla="*/ 111 w 955"/>
                <a:gd name="T51" fmla="*/ 21 h 604"/>
                <a:gd name="T52" fmla="*/ 116 w 955"/>
                <a:gd name="T53" fmla="*/ 13 h 604"/>
                <a:gd name="T54" fmla="*/ 119 w 955"/>
                <a:gd name="T55" fmla="*/ 6 h 604"/>
                <a:gd name="T56" fmla="*/ 116 w 955"/>
                <a:gd name="T57" fmla="*/ 0 h 604"/>
                <a:gd name="T58" fmla="*/ 116 w 955"/>
                <a:gd name="T59" fmla="*/ 0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55"/>
                <a:gd name="T91" fmla="*/ 0 h 604"/>
                <a:gd name="T92" fmla="*/ 955 w 955"/>
                <a:gd name="T93" fmla="*/ 604 h 60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55" h="604">
                  <a:moveTo>
                    <a:pt x="928" y="0"/>
                  </a:moveTo>
                  <a:lnTo>
                    <a:pt x="875" y="89"/>
                  </a:lnTo>
                  <a:lnTo>
                    <a:pt x="812" y="150"/>
                  </a:lnTo>
                  <a:lnTo>
                    <a:pt x="759" y="205"/>
                  </a:lnTo>
                  <a:lnTo>
                    <a:pt x="698" y="243"/>
                  </a:lnTo>
                  <a:lnTo>
                    <a:pt x="591" y="292"/>
                  </a:lnTo>
                  <a:lnTo>
                    <a:pt x="515" y="315"/>
                  </a:lnTo>
                  <a:lnTo>
                    <a:pt x="432" y="340"/>
                  </a:lnTo>
                  <a:lnTo>
                    <a:pt x="342" y="368"/>
                  </a:lnTo>
                  <a:lnTo>
                    <a:pt x="223" y="404"/>
                  </a:lnTo>
                  <a:lnTo>
                    <a:pt x="166" y="425"/>
                  </a:lnTo>
                  <a:lnTo>
                    <a:pt x="99" y="465"/>
                  </a:lnTo>
                  <a:lnTo>
                    <a:pt x="53" y="498"/>
                  </a:lnTo>
                  <a:lnTo>
                    <a:pt x="13" y="541"/>
                  </a:lnTo>
                  <a:lnTo>
                    <a:pt x="0" y="604"/>
                  </a:lnTo>
                  <a:lnTo>
                    <a:pt x="27" y="594"/>
                  </a:lnTo>
                  <a:lnTo>
                    <a:pt x="46" y="545"/>
                  </a:lnTo>
                  <a:lnTo>
                    <a:pt x="107" y="498"/>
                  </a:lnTo>
                  <a:lnTo>
                    <a:pt x="219" y="452"/>
                  </a:lnTo>
                  <a:lnTo>
                    <a:pt x="299" y="431"/>
                  </a:lnTo>
                  <a:lnTo>
                    <a:pt x="405" y="395"/>
                  </a:lnTo>
                  <a:lnTo>
                    <a:pt x="555" y="359"/>
                  </a:lnTo>
                  <a:lnTo>
                    <a:pt x="652" y="323"/>
                  </a:lnTo>
                  <a:lnTo>
                    <a:pt x="759" y="266"/>
                  </a:lnTo>
                  <a:lnTo>
                    <a:pt x="835" y="216"/>
                  </a:lnTo>
                  <a:lnTo>
                    <a:pt x="888" y="169"/>
                  </a:lnTo>
                  <a:lnTo>
                    <a:pt x="932" y="106"/>
                  </a:lnTo>
                  <a:lnTo>
                    <a:pt x="955" y="49"/>
                  </a:lnTo>
                  <a:lnTo>
                    <a:pt x="928" y="0"/>
                  </a:lnTo>
                  <a:close/>
                </a:path>
              </a:pathLst>
            </a:custGeom>
            <a:solidFill>
              <a:srgbClr val="000000"/>
            </a:solidFill>
            <a:ln w="9525">
              <a:noFill/>
              <a:round/>
              <a:headEnd/>
              <a:tailEnd/>
            </a:ln>
          </p:spPr>
          <p:txBody>
            <a:bodyPr/>
            <a:lstStyle/>
            <a:p>
              <a:endParaRPr lang="fr-FR"/>
            </a:p>
          </p:txBody>
        </p:sp>
        <p:sp>
          <p:nvSpPr>
            <p:cNvPr id="20500" name="Freeform 20"/>
            <p:cNvSpPr>
              <a:spLocks/>
            </p:cNvSpPr>
            <p:nvPr/>
          </p:nvSpPr>
          <p:spPr bwMode="auto">
            <a:xfrm>
              <a:off x="2870" y="1454"/>
              <a:ext cx="134" cy="63"/>
            </a:xfrm>
            <a:custGeom>
              <a:avLst/>
              <a:gdLst>
                <a:gd name="T0" fmla="*/ 1 w 266"/>
                <a:gd name="T1" fmla="*/ 0 h 125"/>
                <a:gd name="T2" fmla="*/ 14 w 266"/>
                <a:gd name="T3" fmla="*/ 3 h 125"/>
                <a:gd name="T4" fmla="*/ 24 w 266"/>
                <a:gd name="T5" fmla="*/ 7 h 125"/>
                <a:gd name="T6" fmla="*/ 34 w 266"/>
                <a:gd name="T7" fmla="*/ 12 h 125"/>
                <a:gd name="T8" fmla="*/ 32 w 266"/>
                <a:gd name="T9" fmla="*/ 16 h 125"/>
                <a:gd name="T10" fmla="*/ 25 w 266"/>
                <a:gd name="T11" fmla="*/ 13 h 125"/>
                <a:gd name="T12" fmla="*/ 13 w 266"/>
                <a:gd name="T13" fmla="*/ 9 h 125"/>
                <a:gd name="T14" fmla="*/ 0 w 266"/>
                <a:gd name="T15" fmla="*/ 6 h 125"/>
                <a:gd name="T16" fmla="*/ 1 w 266"/>
                <a:gd name="T17" fmla="*/ 0 h 125"/>
                <a:gd name="T18" fmla="*/ 1 w 266"/>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125"/>
                <a:gd name="T32" fmla="*/ 266 w 266"/>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125">
                  <a:moveTo>
                    <a:pt x="6" y="0"/>
                  </a:moveTo>
                  <a:lnTo>
                    <a:pt x="108" y="22"/>
                  </a:lnTo>
                  <a:lnTo>
                    <a:pt x="188" y="49"/>
                  </a:lnTo>
                  <a:lnTo>
                    <a:pt x="266" y="95"/>
                  </a:lnTo>
                  <a:lnTo>
                    <a:pt x="249" y="125"/>
                  </a:lnTo>
                  <a:lnTo>
                    <a:pt x="192" y="98"/>
                  </a:lnTo>
                  <a:lnTo>
                    <a:pt x="103" y="66"/>
                  </a:lnTo>
                  <a:lnTo>
                    <a:pt x="0" y="47"/>
                  </a:lnTo>
                  <a:lnTo>
                    <a:pt x="6" y="0"/>
                  </a:lnTo>
                  <a:close/>
                </a:path>
              </a:pathLst>
            </a:custGeom>
            <a:solidFill>
              <a:srgbClr val="000000"/>
            </a:solidFill>
            <a:ln w="9525">
              <a:noFill/>
              <a:round/>
              <a:headEnd/>
              <a:tailEnd/>
            </a:ln>
          </p:spPr>
          <p:txBody>
            <a:bodyPr/>
            <a:lstStyle/>
            <a:p>
              <a:endParaRPr lang="fr-FR"/>
            </a:p>
          </p:txBody>
        </p:sp>
        <p:sp>
          <p:nvSpPr>
            <p:cNvPr id="20501" name="Freeform 21"/>
            <p:cNvSpPr>
              <a:spLocks/>
            </p:cNvSpPr>
            <p:nvPr/>
          </p:nvSpPr>
          <p:spPr bwMode="auto">
            <a:xfrm>
              <a:off x="3024" y="1465"/>
              <a:ext cx="94" cy="115"/>
            </a:xfrm>
            <a:custGeom>
              <a:avLst/>
              <a:gdLst>
                <a:gd name="T0" fmla="*/ 0 w 186"/>
                <a:gd name="T1" fmla="*/ 26 h 230"/>
                <a:gd name="T2" fmla="*/ 5 w 186"/>
                <a:gd name="T3" fmla="*/ 20 h 230"/>
                <a:gd name="T4" fmla="*/ 9 w 186"/>
                <a:gd name="T5" fmla="*/ 14 h 230"/>
                <a:gd name="T6" fmla="*/ 11 w 186"/>
                <a:gd name="T7" fmla="*/ 10 h 230"/>
                <a:gd name="T8" fmla="*/ 13 w 186"/>
                <a:gd name="T9" fmla="*/ 3 h 230"/>
                <a:gd name="T10" fmla="*/ 16 w 186"/>
                <a:gd name="T11" fmla="*/ 0 h 230"/>
                <a:gd name="T12" fmla="*/ 20 w 186"/>
                <a:gd name="T13" fmla="*/ 0 h 230"/>
                <a:gd name="T14" fmla="*/ 24 w 186"/>
                <a:gd name="T15" fmla="*/ 3 h 230"/>
                <a:gd name="T16" fmla="*/ 23 w 186"/>
                <a:gd name="T17" fmla="*/ 5 h 230"/>
                <a:gd name="T18" fmla="*/ 18 w 186"/>
                <a:gd name="T19" fmla="*/ 5 h 230"/>
                <a:gd name="T20" fmla="*/ 17 w 186"/>
                <a:gd name="T21" fmla="*/ 12 h 230"/>
                <a:gd name="T22" fmla="*/ 14 w 186"/>
                <a:gd name="T23" fmla="*/ 17 h 230"/>
                <a:gd name="T24" fmla="*/ 11 w 186"/>
                <a:gd name="T25" fmla="*/ 22 h 230"/>
                <a:gd name="T26" fmla="*/ 6 w 186"/>
                <a:gd name="T27" fmla="*/ 26 h 230"/>
                <a:gd name="T28" fmla="*/ 1 w 186"/>
                <a:gd name="T29" fmla="*/ 29 h 230"/>
                <a:gd name="T30" fmla="*/ 0 w 186"/>
                <a:gd name="T31" fmla="*/ 26 h 230"/>
                <a:gd name="T32" fmla="*/ 0 w 186"/>
                <a:gd name="T33" fmla="*/ 26 h 2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230"/>
                <a:gd name="T53" fmla="*/ 186 w 186"/>
                <a:gd name="T54" fmla="*/ 230 h 2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230">
                  <a:moveTo>
                    <a:pt x="0" y="204"/>
                  </a:moveTo>
                  <a:lnTo>
                    <a:pt x="34" y="160"/>
                  </a:lnTo>
                  <a:lnTo>
                    <a:pt x="70" y="116"/>
                  </a:lnTo>
                  <a:lnTo>
                    <a:pt x="84" y="76"/>
                  </a:lnTo>
                  <a:lnTo>
                    <a:pt x="97" y="18"/>
                  </a:lnTo>
                  <a:lnTo>
                    <a:pt x="124" y="0"/>
                  </a:lnTo>
                  <a:lnTo>
                    <a:pt x="158" y="0"/>
                  </a:lnTo>
                  <a:lnTo>
                    <a:pt x="186" y="18"/>
                  </a:lnTo>
                  <a:lnTo>
                    <a:pt x="177" y="37"/>
                  </a:lnTo>
                  <a:lnTo>
                    <a:pt x="141" y="40"/>
                  </a:lnTo>
                  <a:lnTo>
                    <a:pt x="133" y="94"/>
                  </a:lnTo>
                  <a:lnTo>
                    <a:pt x="110" y="134"/>
                  </a:lnTo>
                  <a:lnTo>
                    <a:pt x="87" y="173"/>
                  </a:lnTo>
                  <a:lnTo>
                    <a:pt x="47" y="204"/>
                  </a:lnTo>
                  <a:lnTo>
                    <a:pt x="4" y="230"/>
                  </a:lnTo>
                  <a:lnTo>
                    <a:pt x="0" y="204"/>
                  </a:lnTo>
                  <a:close/>
                </a:path>
              </a:pathLst>
            </a:custGeom>
            <a:solidFill>
              <a:srgbClr val="000000"/>
            </a:solidFill>
            <a:ln w="9525">
              <a:noFill/>
              <a:round/>
              <a:headEnd/>
              <a:tailEnd/>
            </a:ln>
          </p:spPr>
          <p:txBody>
            <a:bodyPr/>
            <a:lstStyle/>
            <a:p>
              <a:endParaRPr lang="fr-FR"/>
            </a:p>
          </p:txBody>
        </p:sp>
        <p:sp>
          <p:nvSpPr>
            <p:cNvPr id="20502" name="Freeform 22"/>
            <p:cNvSpPr>
              <a:spLocks/>
            </p:cNvSpPr>
            <p:nvPr/>
          </p:nvSpPr>
          <p:spPr bwMode="auto">
            <a:xfrm>
              <a:off x="2574" y="1435"/>
              <a:ext cx="259" cy="62"/>
            </a:xfrm>
            <a:custGeom>
              <a:avLst/>
              <a:gdLst>
                <a:gd name="T0" fmla="*/ 2 w 519"/>
                <a:gd name="T1" fmla="*/ 11 h 123"/>
                <a:gd name="T2" fmla="*/ 10 w 519"/>
                <a:gd name="T3" fmla="*/ 6 h 123"/>
                <a:gd name="T4" fmla="*/ 21 w 519"/>
                <a:gd name="T5" fmla="*/ 3 h 123"/>
                <a:gd name="T6" fmla="*/ 34 w 519"/>
                <a:gd name="T7" fmla="*/ 0 h 123"/>
                <a:gd name="T8" fmla="*/ 49 w 519"/>
                <a:gd name="T9" fmla="*/ 1 h 123"/>
                <a:gd name="T10" fmla="*/ 62 w 519"/>
                <a:gd name="T11" fmla="*/ 4 h 123"/>
                <a:gd name="T12" fmla="*/ 64 w 519"/>
                <a:gd name="T13" fmla="*/ 9 h 123"/>
                <a:gd name="T14" fmla="*/ 57 w 519"/>
                <a:gd name="T15" fmla="*/ 9 h 123"/>
                <a:gd name="T16" fmla="*/ 46 w 519"/>
                <a:gd name="T17" fmla="*/ 7 h 123"/>
                <a:gd name="T18" fmla="*/ 30 w 519"/>
                <a:gd name="T19" fmla="*/ 8 h 123"/>
                <a:gd name="T20" fmla="*/ 20 w 519"/>
                <a:gd name="T21" fmla="*/ 10 h 123"/>
                <a:gd name="T22" fmla="*/ 5 w 519"/>
                <a:gd name="T23" fmla="*/ 15 h 123"/>
                <a:gd name="T24" fmla="*/ 0 w 519"/>
                <a:gd name="T25" fmla="*/ 16 h 123"/>
                <a:gd name="T26" fmla="*/ 2 w 519"/>
                <a:gd name="T27" fmla="*/ 11 h 123"/>
                <a:gd name="T28" fmla="*/ 2 w 519"/>
                <a:gd name="T29" fmla="*/ 11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9"/>
                <a:gd name="T46" fmla="*/ 0 h 123"/>
                <a:gd name="T47" fmla="*/ 519 w 519"/>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9" h="123">
                  <a:moveTo>
                    <a:pt x="23" y="87"/>
                  </a:moveTo>
                  <a:lnTo>
                    <a:pt x="83" y="47"/>
                  </a:lnTo>
                  <a:lnTo>
                    <a:pt x="173" y="17"/>
                  </a:lnTo>
                  <a:lnTo>
                    <a:pt x="277" y="0"/>
                  </a:lnTo>
                  <a:lnTo>
                    <a:pt x="395" y="7"/>
                  </a:lnTo>
                  <a:lnTo>
                    <a:pt x="502" y="30"/>
                  </a:lnTo>
                  <a:lnTo>
                    <a:pt x="519" y="70"/>
                  </a:lnTo>
                  <a:lnTo>
                    <a:pt x="462" y="70"/>
                  </a:lnTo>
                  <a:lnTo>
                    <a:pt x="374" y="51"/>
                  </a:lnTo>
                  <a:lnTo>
                    <a:pt x="245" y="60"/>
                  </a:lnTo>
                  <a:lnTo>
                    <a:pt x="163" y="76"/>
                  </a:lnTo>
                  <a:lnTo>
                    <a:pt x="40" y="117"/>
                  </a:lnTo>
                  <a:lnTo>
                    <a:pt x="0" y="123"/>
                  </a:lnTo>
                  <a:lnTo>
                    <a:pt x="23" y="87"/>
                  </a:lnTo>
                  <a:close/>
                </a:path>
              </a:pathLst>
            </a:custGeom>
            <a:solidFill>
              <a:srgbClr val="000000"/>
            </a:solidFill>
            <a:ln w="9525">
              <a:noFill/>
              <a:round/>
              <a:headEnd/>
              <a:tailEnd/>
            </a:ln>
          </p:spPr>
          <p:txBody>
            <a:bodyPr/>
            <a:lstStyle/>
            <a:p>
              <a:endParaRPr lang="fr-FR"/>
            </a:p>
          </p:txBody>
        </p:sp>
        <p:sp>
          <p:nvSpPr>
            <p:cNvPr id="20503" name="Freeform 23"/>
            <p:cNvSpPr>
              <a:spLocks/>
            </p:cNvSpPr>
            <p:nvPr/>
          </p:nvSpPr>
          <p:spPr bwMode="auto">
            <a:xfrm>
              <a:off x="2900" y="1590"/>
              <a:ext cx="226" cy="131"/>
            </a:xfrm>
            <a:custGeom>
              <a:avLst/>
              <a:gdLst>
                <a:gd name="T0" fmla="*/ 0 w 452"/>
                <a:gd name="T1" fmla="*/ 13 h 263"/>
                <a:gd name="T2" fmla="*/ 7 w 452"/>
                <a:gd name="T3" fmla="*/ 16 h 263"/>
                <a:gd name="T4" fmla="*/ 12 w 452"/>
                <a:gd name="T5" fmla="*/ 20 h 263"/>
                <a:gd name="T6" fmla="*/ 19 w 452"/>
                <a:gd name="T7" fmla="*/ 26 h 263"/>
                <a:gd name="T8" fmla="*/ 25 w 452"/>
                <a:gd name="T9" fmla="*/ 32 h 263"/>
                <a:gd name="T10" fmla="*/ 29 w 452"/>
                <a:gd name="T11" fmla="*/ 32 h 263"/>
                <a:gd name="T12" fmla="*/ 36 w 452"/>
                <a:gd name="T13" fmla="*/ 28 h 263"/>
                <a:gd name="T14" fmla="*/ 42 w 452"/>
                <a:gd name="T15" fmla="*/ 24 h 263"/>
                <a:gd name="T16" fmla="*/ 49 w 452"/>
                <a:gd name="T17" fmla="*/ 20 h 263"/>
                <a:gd name="T18" fmla="*/ 54 w 452"/>
                <a:gd name="T19" fmla="*/ 15 h 263"/>
                <a:gd name="T20" fmla="*/ 57 w 452"/>
                <a:gd name="T21" fmla="*/ 10 h 263"/>
                <a:gd name="T22" fmla="*/ 51 w 452"/>
                <a:gd name="T23" fmla="*/ 0 h 263"/>
                <a:gd name="T24" fmla="*/ 51 w 452"/>
                <a:gd name="T25" fmla="*/ 7 h 263"/>
                <a:gd name="T26" fmla="*/ 47 w 452"/>
                <a:gd name="T27" fmla="*/ 11 h 263"/>
                <a:gd name="T28" fmla="*/ 41 w 452"/>
                <a:gd name="T29" fmla="*/ 16 h 263"/>
                <a:gd name="T30" fmla="*/ 36 w 452"/>
                <a:gd name="T31" fmla="*/ 20 h 263"/>
                <a:gd name="T32" fmla="*/ 31 w 452"/>
                <a:gd name="T33" fmla="*/ 25 h 263"/>
                <a:gd name="T34" fmla="*/ 28 w 452"/>
                <a:gd name="T35" fmla="*/ 29 h 263"/>
                <a:gd name="T36" fmla="*/ 24 w 452"/>
                <a:gd name="T37" fmla="*/ 23 h 263"/>
                <a:gd name="T38" fmla="*/ 19 w 452"/>
                <a:gd name="T39" fmla="*/ 18 h 263"/>
                <a:gd name="T40" fmla="*/ 14 w 452"/>
                <a:gd name="T41" fmla="*/ 13 h 263"/>
                <a:gd name="T42" fmla="*/ 7 w 452"/>
                <a:gd name="T43" fmla="*/ 8 h 263"/>
                <a:gd name="T44" fmla="*/ 0 w 452"/>
                <a:gd name="T45" fmla="*/ 13 h 263"/>
                <a:gd name="T46" fmla="*/ 0 w 452"/>
                <a:gd name="T47" fmla="*/ 13 h 2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2"/>
                <a:gd name="T73" fmla="*/ 0 h 263"/>
                <a:gd name="T74" fmla="*/ 452 w 452"/>
                <a:gd name="T75" fmla="*/ 263 h 2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2" h="263">
                  <a:moveTo>
                    <a:pt x="0" y="111"/>
                  </a:moveTo>
                  <a:lnTo>
                    <a:pt x="57" y="128"/>
                  </a:lnTo>
                  <a:lnTo>
                    <a:pt x="95" y="160"/>
                  </a:lnTo>
                  <a:lnTo>
                    <a:pt x="146" y="208"/>
                  </a:lnTo>
                  <a:lnTo>
                    <a:pt x="196" y="257"/>
                  </a:lnTo>
                  <a:lnTo>
                    <a:pt x="236" y="263"/>
                  </a:lnTo>
                  <a:lnTo>
                    <a:pt x="283" y="230"/>
                  </a:lnTo>
                  <a:lnTo>
                    <a:pt x="329" y="196"/>
                  </a:lnTo>
                  <a:lnTo>
                    <a:pt x="386" y="160"/>
                  </a:lnTo>
                  <a:lnTo>
                    <a:pt x="426" y="124"/>
                  </a:lnTo>
                  <a:lnTo>
                    <a:pt x="452" y="80"/>
                  </a:lnTo>
                  <a:lnTo>
                    <a:pt x="407" y="0"/>
                  </a:lnTo>
                  <a:lnTo>
                    <a:pt x="403" y="61"/>
                  </a:lnTo>
                  <a:lnTo>
                    <a:pt x="373" y="90"/>
                  </a:lnTo>
                  <a:lnTo>
                    <a:pt x="323" y="128"/>
                  </a:lnTo>
                  <a:lnTo>
                    <a:pt x="287" y="160"/>
                  </a:lnTo>
                  <a:lnTo>
                    <a:pt x="253" y="202"/>
                  </a:lnTo>
                  <a:lnTo>
                    <a:pt x="222" y="236"/>
                  </a:lnTo>
                  <a:lnTo>
                    <a:pt x="186" y="191"/>
                  </a:lnTo>
                  <a:lnTo>
                    <a:pt x="150" y="151"/>
                  </a:lnTo>
                  <a:lnTo>
                    <a:pt x="116" y="111"/>
                  </a:lnTo>
                  <a:lnTo>
                    <a:pt x="49" y="71"/>
                  </a:lnTo>
                  <a:lnTo>
                    <a:pt x="0" y="111"/>
                  </a:lnTo>
                  <a:close/>
                </a:path>
              </a:pathLst>
            </a:custGeom>
            <a:solidFill>
              <a:srgbClr val="000000"/>
            </a:solidFill>
            <a:ln w="9525">
              <a:noFill/>
              <a:round/>
              <a:headEnd/>
              <a:tailEnd/>
            </a:ln>
          </p:spPr>
          <p:txBody>
            <a:bodyPr/>
            <a:lstStyle/>
            <a:p>
              <a:endParaRPr lang="fr-FR"/>
            </a:p>
          </p:txBody>
        </p:sp>
        <p:sp>
          <p:nvSpPr>
            <p:cNvPr id="20504" name="Freeform 24"/>
            <p:cNvSpPr>
              <a:spLocks/>
            </p:cNvSpPr>
            <p:nvPr/>
          </p:nvSpPr>
          <p:spPr bwMode="auto">
            <a:xfrm>
              <a:off x="2465" y="1505"/>
              <a:ext cx="255" cy="338"/>
            </a:xfrm>
            <a:custGeom>
              <a:avLst/>
              <a:gdLst>
                <a:gd name="T0" fmla="*/ 34 w 510"/>
                <a:gd name="T1" fmla="*/ 0 h 675"/>
                <a:gd name="T2" fmla="*/ 37 w 510"/>
                <a:gd name="T3" fmla="*/ 4 h 675"/>
                <a:gd name="T4" fmla="*/ 45 w 510"/>
                <a:gd name="T5" fmla="*/ 8 h 675"/>
                <a:gd name="T6" fmla="*/ 55 w 510"/>
                <a:gd name="T7" fmla="*/ 14 h 675"/>
                <a:gd name="T8" fmla="*/ 60 w 510"/>
                <a:gd name="T9" fmla="*/ 18 h 675"/>
                <a:gd name="T10" fmla="*/ 63 w 510"/>
                <a:gd name="T11" fmla="*/ 24 h 675"/>
                <a:gd name="T12" fmla="*/ 64 w 510"/>
                <a:gd name="T13" fmla="*/ 30 h 675"/>
                <a:gd name="T14" fmla="*/ 62 w 510"/>
                <a:gd name="T15" fmla="*/ 35 h 675"/>
                <a:gd name="T16" fmla="*/ 59 w 510"/>
                <a:gd name="T17" fmla="*/ 39 h 675"/>
                <a:gd name="T18" fmla="*/ 50 w 510"/>
                <a:gd name="T19" fmla="*/ 47 h 675"/>
                <a:gd name="T20" fmla="*/ 39 w 510"/>
                <a:gd name="T21" fmla="*/ 53 h 675"/>
                <a:gd name="T22" fmla="*/ 26 w 510"/>
                <a:gd name="T23" fmla="*/ 60 h 675"/>
                <a:gd name="T24" fmla="*/ 19 w 510"/>
                <a:gd name="T25" fmla="*/ 64 h 675"/>
                <a:gd name="T26" fmla="*/ 14 w 510"/>
                <a:gd name="T27" fmla="*/ 69 h 675"/>
                <a:gd name="T28" fmla="*/ 10 w 510"/>
                <a:gd name="T29" fmla="*/ 74 h 675"/>
                <a:gd name="T30" fmla="*/ 8 w 510"/>
                <a:gd name="T31" fmla="*/ 79 h 675"/>
                <a:gd name="T32" fmla="*/ 7 w 510"/>
                <a:gd name="T33" fmla="*/ 84 h 675"/>
                <a:gd name="T34" fmla="*/ 0 w 510"/>
                <a:gd name="T35" fmla="*/ 85 h 675"/>
                <a:gd name="T36" fmla="*/ 1 w 510"/>
                <a:gd name="T37" fmla="*/ 78 h 675"/>
                <a:gd name="T38" fmla="*/ 5 w 510"/>
                <a:gd name="T39" fmla="*/ 72 h 675"/>
                <a:gd name="T40" fmla="*/ 11 w 510"/>
                <a:gd name="T41" fmla="*/ 65 h 675"/>
                <a:gd name="T42" fmla="*/ 17 w 510"/>
                <a:gd name="T43" fmla="*/ 60 h 675"/>
                <a:gd name="T44" fmla="*/ 27 w 510"/>
                <a:gd name="T45" fmla="*/ 54 h 675"/>
                <a:gd name="T46" fmla="*/ 36 w 510"/>
                <a:gd name="T47" fmla="*/ 49 h 675"/>
                <a:gd name="T48" fmla="*/ 47 w 510"/>
                <a:gd name="T49" fmla="*/ 43 h 675"/>
                <a:gd name="T50" fmla="*/ 56 w 510"/>
                <a:gd name="T51" fmla="*/ 35 h 675"/>
                <a:gd name="T52" fmla="*/ 57 w 510"/>
                <a:gd name="T53" fmla="*/ 29 h 675"/>
                <a:gd name="T54" fmla="*/ 56 w 510"/>
                <a:gd name="T55" fmla="*/ 24 h 675"/>
                <a:gd name="T56" fmla="*/ 49 w 510"/>
                <a:gd name="T57" fmla="*/ 18 h 675"/>
                <a:gd name="T58" fmla="*/ 43 w 510"/>
                <a:gd name="T59" fmla="*/ 14 h 675"/>
                <a:gd name="T60" fmla="*/ 36 w 510"/>
                <a:gd name="T61" fmla="*/ 9 h 675"/>
                <a:gd name="T62" fmla="*/ 30 w 510"/>
                <a:gd name="T63" fmla="*/ 6 h 675"/>
                <a:gd name="T64" fmla="*/ 30 w 510"/>
                <a:gd name="T65" fmla="*/ 2 h 675"/>
                <a:gd name="T66" fmla="*/ 34 w 510"/>
                <a:gd name="T67" fmla="*/ 0 h 675"/>
                <a:gd name="T68" fmla="*/ 34 w 510"/>
                <a:gd name="T69" fmla="*/ 0 h 6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0"/>
                <a:gd name="T106" fmla="*/ 0 h 675"/>
                <a:gd name="T107" fmla="*/ 510 w 510"/>
                <a:gd name="T108" fmla="*/ 675 h 6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0" h="675">
                  <a:moveTo>
                    <a:pt x="266" y="0"/>
                  </a:moveTo>
                  <a:lnTo>
                    <a:pt x="293" y="31"/>
                  </a:lnTo>
                  <a:lnTo>
                    <a:pt x="359" y="63"/>
                  </a:lnTo>
                  <a:lnTo>
                    <a:pt x="433" y="107"/>
                  </a:lnTo>
                  <a:lnTo>
                    <a:pt x="473" y="143"/>
                  </a:lnTo>
                  <a:lnTo>
                    <a:pt x="500" y="190"/>
                  </a:lnTo>
                  <a:lnTo>
                    <a:pt x="510" y="240"/>
                  </a:lnTo>
                  <a:lnTo>
                    <a:pt x="496" y="276"/>
                  </a:lnTo>
                  <a:lnTo>
                    <a:pt x="470" y="312"/>
                  </a:lnTo>
                  <a:lnTo>
                    <a:pt x="399" y="369"/>
                  </a:lnTo>
                  <a:lnTo>
                    <a:pt x="306" y="418"/>
                  </a:lnTo>
                  <a:lnTo>
                    <a:pt x="203" y="475"/>
                  </a:lnTo>
                  <a:lnTo>
                    <a:pt x="150" y="512"/>
                  </a:lnTo>
                  <a:lnTo>
                    <a:pt x="110" y="552"/>
                  </a:lnTo>
                  <a:lnTo>
                    <a:pt x="74" y="591"/>
                  </a:lnTo>
                  <a:lnTo>
                    <a:pt x="61" y="626"/>
                  </a:lnTo>
                  <a:lnTo>
                    <a:pt x="53" y="666"/>
                  </a:lnTo>
                  <a:lnTo>
                    <a:pt x="0" y="675"/>
                  </a:lnTo>
                  <a:lnTo>
                    <a:pt x="4" y="622"/>
                  </a:lnTo>
                  <a:lnTo>
                    <a:pt x="40" y="569"/>
                  </a:lnTo>
                  <a:lnTo>
                    <a:pt x="87" y="515"/>
                  </a:lnTo>
                  <a:lnTo>
                    <a:pt x="133" y="475"/>
                  </a:lnTo>
                  <a:lnTo>
                    <a:pt x="209" y="426"/>
                  </a:lnTo>
                  <a:lnTo>
                    <a:pt x="287" y="386"/>
                  </a:lnTo>
                  <a:lnTo>
                    <a:pt x="373" y="337"/>
                  </a:lnTo>
                  <a:lnTo>
                    <a:pt x="443" y="276"/>
                  </a:lnTo>
                  <a:lnTo>
                    <a:pt x="452" y="230"/>
                  </a:lnTo>
                  <a:lnTo>
                    <a:pt x="443" y="187"/>
                  </a:lnTo>
                  <a:lnTo>
                    <a:pt x="390" y="143"/>
                  </a:lnTo>
                  <a:lnTo>
                    <a:pt x="337" y="107"/>
                  </a:lnTo>
                  <a:lnTo>
                    <a:pt x="283" y="71"/>
                  </a:lnTo>
                  <a:lnTo>
                    <a:pt x="240" y="44"/>
                  </a:lnTo>
                  <a:lnTo>
                    <a:pt x="234" y="14"/>
                  </a:lnTo>
                  <a:lnTo>
                    <a:pt x="266" y="0"/>
                  </a:lnTo>
                  <a:close/>
                </a:path>
              </a:pathLst>
            </a:custGeom>
            <a:solidFill>
              <a:srgbClr val="000000"/>
            </a:solidFill>
            <a:ln w="9525">
              <a:noFill/>
              <a:round/>
              <a:headEnd/>
              <a:tailEnd/>
            </a:ln>
          </p:spPr>
          <p:txBody>
            <a:bodyPr/>
            <a:lstStyle/>
            <a:p>
              <a:endParaRPr lang="fr-FR"/>
            </a:p>
          </p:txBody>
        </p:sp>
        <p:sp>
          <p:nvSpPr>
            <p:cNvPr id="20505" name="Freeform 25"/>
            <p:cNvSpPr>
              <a:spLocks/>
            </p:cNvSpPr>
            <p:nvPr/>
          </p:nvSpPr>
          <p:spPr bwMode="auto">
            <a:xfrm>
              <a:off x="3070" y="1552"/>
              <a:ext cx="140" cy="337"/>
            </a:xfrm>
            <a:custGeom>
              <a:avLst/>
              <a:gdLst>
                <a:gd name="T0" fmla="*/ 0 w 280"/>
                <a:gd name="T1" fmla="*/ 2 h 675"/>
                <a:gd name="T2" fmla="*/ 3 w 280"/>
                <a:gd name="T3" fmla="*/ 8 h 675"/>
                <a:gd name="T4" fmla="*/ 9 w 280"/>
                <a:gd name="T5" fmla="*/ 17 h 675"/>
                <a:gd name="T6" fmla="*/ 14 w 280"/>
                <a:gd name="T7" fmla="*/ 24 h 675"/>
                <a:gd name="T8" fmla="*/ 19 w 280"/>
                <a:gd name="T9" fmla="*/ 36 h 675"/>
                <a:gd name="T10" fmla="*/ 23 w 280"/>
                <a:gd name="T11" fmla="*/ 47 h 675"/>
                <a:gd name="T12" fmla="*/ 27 w 280"/>
                <a:gd name="T13" fmla="*/ 61 h 675"/>
                <a:gd name="T14" fmla="*/ 29 w 280"/>
                <a:gd name="T15" fmla="*/ 72 h 675"/>
                <a:gd name="T16" fmla="*/ 33 w 280"/>
                <a:gd name="T17" fmla="*/ 84 h 675"/>
                <a:gd name="T18" fmla="*/ 35 w 280"/>
                <a:gd name="T19" fmla="*/ 79 h 675"/>
                <a:gd name="T20" fmla="*/ 31 w 280"/>
                <a:gd name="T21" fmla="*/ 55 h 675"/>
                <a:gd name="T22" fmla="*/ 29 w 280"/>
                <a:gd name="T23" fmla="*/ 44 h 675"/>
                <a:gd name="T24" fmla="*/ 24 w 280"/>
                <a:gd name="T25" fmla="*/ 30 h 675"/>
                <a:gd name="T26" fmla="*/ 18 w 280"/>
                <a:gd name="T27" fmla="*/ 20 h 675"/>
                <a:gd name="T28" fmla="*/ 10 w 280"/>
                <a:gd name="T29" fmla="*/ 8 h 675"/>
                <a:gd name="T30" fmla="*/ 4 w 280"/>
                <a:gd name="T31" fmla="*/ 0 h 675"/>
                <a:gd name="T32" fmla="*/ 0 w 280"/>
                <a:gd name="T33" fmla="*/ 2 h 675"/>
                <a:gd name="T34" fmla="*/ 0 w 280"/>
                <a:gd name="T35" fmla="*/ 2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0"/>
                <a:gd name="T55" fmla="*/ 0 h 675"/>
                <a:gd name="T56" fmla="*/ 280 w 280"/>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0" h="675">
                  <a:moveTo>
                    <a:pt x="0" y="18"/>
                  </a:moveTo>
                  <a:lnTo>
                    <a:pt x="29" y="67"/>
                  </a:lnTo>
                  <a:lnTo>
                    <a:pt x="76" y="137"/>
                  </a:lnTo>
                  <a:lnTo>
                    <a:pt x="116" y="196"/>
                  </a:lnTo>
                  <a:lnTo>
                    <a:pt x="154" y="289"/>
                  </a:lnTo>
                  <a:lnTo>
                    <a:pt x="187" y="377"/>
                  </a:lnTo>
                  <a:lnTo>
                    <a:pt x="219" y="493"/>
                  </a:lnTo>
                  <a:lnTo>
                    <a:pt x="236" y="582"/>
                  </a:lnTo>
                  <a:lnTo>
                    <a:pt x="259" y="675"/>
                  </a:lnTo>
                  <a:lnTo>
                    <a:pt x="280" y="635"/>
                  </a:lnTo>
                  <a:lnTo>
                    <a:pt x="253" y="445"/>
                  </a:lnTo>
                  <a:lnTo>
                    <a:pt x="236" y="354"/>
                  </a:lnTo>
                  <a:lnTo>
                    <a:pt x="192" y="240"/>
                  </a:lnTo>
                  <a:lnTo>
                    <a:pt x="149" y="166"/>
                  </a:lnTo>
                  <a:lnTo>
                    <a:pt x="82" y="71"/>
                  </a:lnTo>
                  <a:lnTo>
                    <a:pt x="33" y="0"/>
                  </a:lnTo>
                  <a:lnTo>
                    <a:pt x="0" y="18"/>
                  </a:lnTo>
                  <a:close/>
                </a:path>
              </a:pathLst>
            </a:custGeom>
            <a:solidFill>
              <a:srgbClr val="000000"/>
            </a:solidFill>
            <a:ln w="9525">
              <a:noFill/>
              <a:round/>
              <a:headEnd/>
              <a:tailEnd/>
            </a:ln>
          </p:spPr>
          <p:txBody>
            <a:bodyPr/>
            <a:lstStyle/>
            <a:p>
              <a:endParaRPr lang="fr-FR"/>
            </a:p>
          </p:txBody>
        </p:sp>
        <p:sp>
          <p:nvSpPr>
            <p:cNvPr id="20506" name="Freeform 26"/>
            <p:cNvSpPr>
              <a:spLocks/>
            </p:cNvSpPr>
            <p:nvPr/>
          </p:nvSpPr>
          <p:spPr bwMode="auto">
            <a:xfrm>
              <a:off x="3055" y="1430"/>
              <a:ext cx="373" cy="115"/>
            </a:xfrm>
            <a:custGeom>
              <a:avLst/>
              <a:gdLst>
                <a:gd name="T0" fmla="*/ 4 w 745"/>
                <a:gd name="T1" fmla="*/ 24 h 230"/>
                <a:gd name="T2" fmla="*/ 18 w 745"/>
                <a:gd name="T3" fmla="*/ 20 h 230"/>
                <a:gd name="T4" fmla="*/ 34 w 745"/>
                <a:gd name="T5" fmla="*/ 20 h 230"/>
                <a:gd name="T6" fmla="*/ 47 w 745"/>
                <a:gd name="T7" fmla="*/ 20 h 230"/>
                <a:gd name="T8" fmla="*/ 58 w 745"/>
                <a:gd name="T9" fmla="*/ 19 h 230"/>
                <a:gd name="T10" fmla="*/ 69 w 745"/>
                <a:gd name="T11" fmla="*/ 15 h 230"/>
                <a:gd name="T12" fmla="*/ 77 w 745"/>
                <a:gd name="T13" fmla="*/ 13 h 230"/>
                <a:gd name="T14" fmla="*/ 86 w 745"/>
                <a:gd name="T15" fmla="*/ 7 h 230"/>
                <a:gd name="T16" fmla="*/ 89 w 745"/>
                <a:gd name="T17" fmla="*/ 0 h 230"/>
                <a:gd name="T18" fmla="*/ 94 w 745"/>
                <a:gd name="T19" fmla="*/ 4 h 230"/>
                <a:gd name="T20" fmla="*/ 91 w 745"/>
                <a:gd name="T21" fmla="*/ 7 h 230"/>
                <a:gd name="T22" fmla="*/ 86 w 745"/>
                <a:gd name="T23" fmla="*/ 15 h 230"/>
                <a:gd name="T24" fmla="*/ 82 w 745"/>
                <a:gd name="T25" fmla="*/ 19 h 230"/>
                <a:gd name="T26" fmla="*/ 72 w 745"/>
                <a:gd name="T27" fmla="*/ 24 h 230"/>
                <a:gd name="T28" fmla="*/ 59 w 745"/>
                <a:gd name="T29" fmla="*/ 27 h 230"/>
                <a:gd name="T30" fmla="*/ 47 w 745"/>
                <a:gd name="T31" fmla="*/ 28 h 230"/>
                <a:gd name="T32" fmla="*/ 37 w 745"/>
                <a:gd name="T33" fmla="*/ 27 h 230"/>
                <a:gd name="T34" fmla="*/ 25 w 745"/>
                <a:gd name="T35" fmla="*/ 26 h 230"/>
                <a:gd name="T36" fmla="*/ 15 w 745"/>
                <a:gd name="T37" fmla="*/ 26 h 230"/>
                <a:gd name="T38" fmla="*/ 0 w 745"/>
                <a:gd name="T39" fmla="*/ 29 h 230"/>
                <a:gd name="T40" fmla="*/ 4 w 745"/>
                <a:gd name="T41" fmla="*/ 24 h 230"/>
                <a:gd name="T42" fmla="*/ 4 w 745"/>
                <a:gd name="T43" fmla="*/ 24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5"/>
                <a:gd name="T67" fmla="*/ 0 h 230"/>
                <a:gd name="T68" fmla="*/ 745 w 745"/>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5" h="230">
                  <a:moveTo>
                    <a:pt x="26" y="190"/>
                  </a:moveTo>
                  <a:lnTo>
                    <a:pt x="137" y="160"/>
                  </a:lnTo>
                  <a:lnTo>
                    <a:pt x="266" y="154"/>
                  </a:lnTo>
                  <a:lnTo>
                    <a:pt x="369" y="160"/>
                  </a:lnTo>
                  <a:lnTo>
                    <a:pt x="462" y="146"/>
                  </a:lnTo>
                  <a:lnTo>
                    <a:pt x="549" y="127"/>
                  </a:lnTo>
                  <a:lnTo>
                    <a:pt x="616" y="97"/>
                  </a:lnTo>
                  <a:lnTo>
                    <a:pt x="682" y="61"/>
                  </a:lnTo>
                  <a:lnTo>
                    <a:pt x="705" y="0"/>
                  </a:lnTo>
                  <a:lnTo>
                    <a:pt x="745" y="27"/>
                  </a:lnTo>
                  <a:lnTo>
                    <a:pt x="722" y="57"/>
                  </a:lnTo>
                  <a:lnTo>
                    <a:pt x="682" y="120"/>
                  </a:lnTo>
                  <a:lnTo>
                    <a:pt x="652" y="150"/>
                  </a:lnTo>
                  <a:lnTo>
                    <a:pt x="572" y="186"/>
                  </a:lnTo>
                  <a:lnTo>
                    <a:pt x="469" y="213"/>
                  </a:lnTo>
                  <a:lnTo>
                    <a:pt x="369" y="217"/>
                  </a:lnTo>
                  <a:lnTo>
                    <a:pt x="289" y="213"/>
                  </a:lnTo>
                  <a:lnTo>
                    <a:pt x="196" y="204"/>
                  </a:lnTo>
                  <a:lnTo>
                    <a:pt x="116" y="204"/>
                  </a:lnTo>
                  <a:lnTo>
                    <a:pt x="0" y="230"/>
                  </a:lnTo>
                  <a:lnTo>
                    <a:pt x="26" y="190"/>
                  </a:lnTo>
                  <a:close/>
                </a:path>
              </a:pathLst>
            </a:custGeom>
            <a:solidFill>
              <a:srgbClr val="000000"/>
            </a:solidFill>
            <a:ln w="9525">
              <a:noFill/>
              <a:round/>
              <a:headEnd/>
              <a:tailEnd/>
            </a:ln>
          </p:spPr>
          <p:txBody>
            <a:bodyPr/>
            <a:lstStyle/>
            <a:p>
              <a:endParaRPr lang="fr-FR"/>
            </a:p>
          </p:txBody>
        </p:sp>
        <p:sp>
          <p:nvSpPr>
            <p:cNvPr id="20507" name="Freeform 27"/>
            <p:cNvSpPr>
              <a:spLocks/>
            </p:cNvSpPr>
            <p:nvPr/>
          </p:nvSpPr>
          <p:spPr bwMode="auto">
            <a:xfrm>
              <a:off x="3144" y="1594"/>
              <a:ext cx="190" cy="357"/>
            </a:xfrm>
            <a:custGeom>
              <a:avLst/>
              <a:gdLst>
                <a:gd name="T0" fmla="*/ 3 w 380"/>
                <a:gd name="T1" fmla="*/ 0 h 715"/>
                <a:gd name="T2" fmla="*/ 10 w 380"/>
                <a:gd name="T3" fmla="*/ 6 h 715"/>
                <a:gd name="T4" fmla="*/ 15 w 380"/>
                <a:gd name="T5" fmla="*/ 14 h 715"/>
                <a:gd name="T6" fmla="*/ 24 w 380"/>
                <a:gd name="T7" fmla="*/ 26 h 715"/>
                <a:gd name="T8" fmla="*/ 30 w 380"/>
                <a:gd name="T9" fmla="*/ 41 h 715"/>
                <a:gd name="T10" fmla="*/ 35 w 380"/>
                <a:gd name="T11" fmla="*/ 57 h 715"/>
                <a:gd name="T12" fmla="*/ 40 w 380"/>
                <a:gd name="T13" fmla="*/ 68 h 715"/>
                <a:gd name="T14" fmla="*/ 48 w 380"/>
                <a:gd name="T15" fmla="*/ 76 h 715"/>
                <a:gd name="T16" fmla="*/ 48 w 380"/>
                <a:gd name="T17" fmla="*/ 80 h 715"/>
                <a:gd name="T18" fmla="*/ 27 w 380"/>
                <a:gd name="T19" fmla="*/ 89 h 715"/>
                <a:gd name="T20" fmla="*/ 18 w 380"/>
                <a:gd name="T21" fmla="*/ 85 h 715"/>
                <a:gd name="T22" fmla="*/ 26 w 380"/>
                <a:gd name="T23" fmla="*/ 82 h 715"/>
                <a:gd name="T24" fmla="*/ 38 w 380"/>
                <a:gd name="T25" fmla="*/ 79 h 715"/>
                <a:gd name="T26" fmla="*/ 33 w 380"/>
                <a:gd name="T27" fmla="*/ 71 h 715"/>
                <a:gd name="T28" fmla="*/ 28 w 380"/>
                <a:gd name="T29" fmla="*/ 62 h 715"/>
                <a:gd name="T30" fmla="*/ 25 w 380"/>
                <a:gd name="T31" fmla="*/ 53 h 715"/>
                <a:gd name="T32" fmla="*/ 22 w 380"/>
                <a:gd name="T33" fmla="*/ 40 h 715"/>
                <a:gd name="T34" fmla="*/ 17 w 380"/>
                <a:gd name="T35" fmla="*/ 29 h 715"/>
                <a:gd name="T36" fmla="*/ 12 w 380"/>
                <a:gd name="T37" fmla="*/ 18 h 715"/>
                <a:gd name="T38" fmla="*/ 3 w 380"/>
                <a:gd name="T39" fmla="*/ 8 h 715"/>
                <a:gd name="T40" fmla="*/ 0 w 380"/>
                <a:gd name="T41" fmla="*/ 3 h 715"/>
                <a:gd name="T42" fmla="*/ 3 w 380"/>
                <a:gd name="T43" fmla="*/ 0 h 715"/>
                <a:gd name="T44" fmla="*/ 3 w 380"/>
                <a:gd name="T45" fmla="*/ 0 h 7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0"/>
                <a:gd name="T70" fmla="*/ 0 h 715"/>
                <a:gd name="T71" fmla="*/ 380 w 380"/>
                <a:gd name="T72" fmla="*/ 715 h 7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0" h="715">
                  <a:moveTo>
                    <a:pt x="30" y="0"/>
                  </a:moveTo>
                  <a:lnTo>
                    <a:pt x="74" y="53"/>
                  </a:lnTo>
                  <a:lnTo>
                    <a:pt x="123" y="116"/>
                  </a:lnTo>
                  <a:lnTo>
                    <a:pt x="190" y="209"/>
                  </a:lnTo>
                  <a:lnTo>
                    <a:pt x="243" y="329"/>
                  </a:lnTo>
                  <a:lnTo>
                    <a:pt x="273" y="458"/>
                  </a:lnTo>
                  <a:lnTo>
                    <a:pt x="317" y="551"/>
                  </a:lnTo>
                  <a:lnTo>
                    <a:pt x="380" y="614"/>
                  </a:lnTo>
                  <a:lnTo>
                    <a:pt x="380" y="644"/>
                  </a:lnTo>
                  <a:lnTo>
                    <a:pt x="216" y="715"/>
                  </a:lnTo>
                  <a:lnTo>
                    <a:pt x="140" y="684"/>
                  </a:lnTo>
                  <a:lnTo>
                    <a:pt x="211" y="658"/>
                  </a:lnTo>
                  <a:lnTo>
                    <a:pt x="300" y="635"/>
                  </a:lnTo>
                  <a:lnTo>
                    <a:pt x="260" y="574"/>
                  </a:lnTo>
                  <a:lnTo>
                    <a:pt x="230" y="502"/>
                  </a:lnTo>
                  <a:lnTo>
                    <a:pt x="207" y="428"/>
                  </a:lnTo>
                  <a:lnTo>
                    <a:pt x="176" y="321"/>
                  </a:lnTo>
                  <a:lnTo>
                    <a:pt x="131" y="232"/>
                  </a:lnTo>
                  <a:lnTo>
                    <a:pt x="93" y="146"/>
                  </a:lnTo>
                  <a:lnTo>
                    <a:pt x="30" y="67"/>
                  </a:lnTo>
                  <a:lnTo>
                    <a:pt x="0" y="27"/>
                  </a:lnTo>
                  <a:lnTo>
                    <a:pt x="30" y="0"/>
                  </a:lnTo>
                  <a:close/>
                </a:path>
              </a:pathLst>
            </a:custGeom>
            <a:solidFill>
              <a:srgbClr val="000000"/>
            </a:solidFill>
            <a:ln w="9525">
              <a:noFill/>
              <a:round/>
              <a:headEnd/>
              <a:tailEnd/>
            </a:ln>
          </p:spPr>
          <p:txBody>
            <a:bodyPr/>
            <a:lstStyle/>
            <a:p>
              <a:endParaRPr lang="fr-FR"/>
            </a:p>
          </p:txBody>
        </p:sp>
        <p:sp>
          <p:nvSpPr>
            <p:cNvPr id="20508" name="Freeform 28"/>
            <p:cNvSpPr>
              <a:spLocks/>
            </p:cNvSpPr>
            <p:nvPr/>
          </p:nvSpPr>
          <p:spPr bwMode="auto">
            <a:xfrm>
              <a:off x="2514" y="1454"/>
              <a:ext cx="80" cy="56"/>
            </a:xfrm>
            <a:custGeom>
              <a:avLst/>
              <a:gdLst>
                <a:gd name="T0" fmla="*/ 20 w 160"/>
                <a:gd name="T1" fmla="*/ 7 h 112"/>
                <a:gd name="T2" fmla="*/ 15 w 160"/>
                <a:gd name="T3" fmla="*/ 2 h 112"/>
                <a:gd name="T4" fmla="*/ 10 w 160"/>
                <a:gd name="T5" fmla="*/ 0 h 112"/>
                <a:gd name="T6" fmla="*/ 6 w 160"/>
                <a:gd name="T7" fmla="*/ 2 h 112"/>
                <a:gd name="T8" fmla="*/ 0 w 160"/>
                <a:gd name="T9" fmla="*/ 6 h 112"/>
                <a:gd name="T10" fmla="*/ 1 w 160"/>
                <a:gd name="T11" fmla="*/ 13 h 112"/>
                <a:gd name="T12" fmla="*/ 5 w 160"/>
                <a:gd name="T13" fmla="*/ 14 h 112"/>
                <a:gd name="T14" fmla="*/ 15 w 160"/>
                <a:gd name="T15" fmla="*/ 14 h 112"/>
                <a:gd name="T16" fmla="*/ 15 w 160"/>
                <a:gd name="T17" fmla="*/ 11 h 112"/>
                <a:gd name="T18" fmla="*/ 10 w 160"/>
                <a:gd name="T19" fmla="*/ 10 h 112"/>
                <a:gd name="T20" fmla="*/ 7 w 160"/>
                <a:gd name="T21" fmla="*/ 7 h 112"/>
                <a:gd name="T22" fmla="*/ 12 w 160"/>
                <a:gd name="T23" fmla="*/ 7 h 112"/>
                <a:gd name="T24" fmla="*/ 18 w 160"/>
                <a:gd name="T25" fmla="*/ 10 h 112"/>
                <a:gd name="T26" fmla="*/ 20 w 160"/>
                <a:gd name="T27" fmla="*/ 7 h 112"/>
                <a:gd name="T28" fmla="*/ 20 w 160"/>
                <a:gd name="T29" fmla="*/ 7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0"/>
                <a:gd name="T46" fmla="*/ 0 h 112"/>
                <a:gd name="T47" fmla="*/ 160 w 160"/>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0" h="112">
                  <a:moveTo>
                    <a:pt x="160" y="49"/>
                  </a:moveTo>
                  <a:lnTo>
                    <a:pt x="124" y="9"/>
                  </a:lnTo>
                  <a:lnTo>
                    <a:pt x="84" y="0"/>
                  </a:lnTo>
                  <a:lnTo>
                    <a:pt x="53" y="13"/>
                  </a:lnTo>
                  <a:lnTo>
                    <a:pt x="0" y="45"/>
                  </a:lnTo>
                  <a:lnTo>
                    <a:pt x="9" y="98"/>
                  </a:lnTo>
                  <a:lnTo>
                    <a:pt x="46" y="112"/>
                  </a:lnTo>
                  <a:lnTo>
                    <a:pt x="124" y="106"/>
                  </a:lnTo>
                  <a:lnTo>
                    <a:pt x="120" y="85"/>
                  </a:lnTo>
                  <a:lnTo>
                    <a:pt x="80" y="76"/>
                  </a:lnTo>
                  <a:lnTo>
                    <a:pt x="57" y="59"/>
                  </a:lnTo>
                  <a:lnTo>
                    <a:pt x="97" y="49"/>
                  </a:lnTo>
                  <a:lnTo>
                    <a:pt x="143" y="76"/>
                  </a:lnTo>
                  <a:lnTo>
                    <a:pt x="160" y="49"/>
                  </a:lnTo>
                  <a:close/>
                </a:path>
              </a:pathLst>
            </a:custGeom>
            <a:solidFill>
              <a:srgbClr val="000000"/>
            </a:solidFill>
            <a:ln w="9525">
              <a:noFill/>
              <a:round/>
              <a:headEnd/>
              <a:tailEnd/>
            </a:ln>
          </p:spPr>
          <p:txBody>
            <a:bodyPr/>
            <a:lstStyle/>
            <a:p>
              <a:endParaRPr lang="fr-FR"/>
            </a:p>
          </p:txBody>
        </p:sp>
        <p:sp>
          <p:nvSpPr>
            <p:cNvPr id="20509" name="Freeform 29"/>
            <p:cNvSpPr>
              <a:spLocks/>
            </p:cNvSpPr>
            <p:nvPr/>
          </p:nvSpPr>
          <p:spPr bwMode="auto">
            <a:xfrm>
              <a:off x="2913" y="1345"/>
              <a:ext cx="93" cy="102"/>
            </a:xfrm>
            <a:custGeom>
              <a:avLst/>
              <a:gdLst>
                <a:gd name="T0" fmla="*/ 0 w 187"/>
                <a:gd name="T1" fmla="*/ 4 h 203"/>
                <a:gd name="T2" fmla="*/ 5 w 187"/>
                <a:gd name="T3" fmla="*/ 5 h 203"/>
                <a:gd name="T4" fmla="*/ 2 w 187"/>
                <a:gd name="T5" fmla="*/ 11 h 203"/>
                <a:gd name="T6" fmla="*/ 3 w 187"/>
                <a:gd name="T7" fmla="*/ 14 h 203"/>
                <a:gd name="T8" fmla="*/ 13 w 187"/>
                <a:gd name="T9" fmla="*/ 18 h 203"/>
                <a:gd name="T10" fmla="*/ 23 w 187"/>
                <a:gd name="T11" fmla="*/ 26 h 203"/>
                <a:gd name="T12" fmla="*/ 23 w 187"/>
                <a:gd name="T13" fmla="*/ 19 h 203"/>
                <a:gd name="T14" fmla="*/ 19 w 187"/>
                <a:gd name="T15" fmla="*/ 16 h 203"/>
                <a:gd name="T16" fmla="*/ 10 w 187"/>
                <a:gd name="T17" fmla="*/ 11 h 203"/>
                <a:gd name="T18" fmla="*/ 13 w 187"/>
                <a:gd name="T19" fmla="*/ 6 h 203"/>
                <a:gd name="T20" fmla="*/ 11 w 187"/>
                <a:gd name="T21" fmla="*/ 2 h 203"/>
                <a:gd name="T22" fmla="*/ 6 w 187"/>
                <a:gd name="T23" fmla="*/ 0 h 203"/>
                <a:gd name="T24" fmla="*/ 2 w 187"/>
                <a:gd name="T25" fmla="*/ 0 h 203"/>
                <a:gd name="T26" fmla="*/ 0 w 187"/>
                <a:gd name="T27" fmla="*/ 4 h 203"/>
                <a:gd name="T28" fmla="*/ 0 w 187"/>
                <a:gd name="T29" fmla="*/ 4 h 2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203"/>
                <a:gd name="T47" fmla="*/ 187 w 187"/>
                <a:gd name="T48" fmla="*/ 203 h 2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203">
                  <a:moveTo>
                    <a:pt x="0" y="27"/>
                  </a:moveTo>
                  <a:lnTo>
                    <a:pt x="40" y="36"/>
                  </a:lnTo>
                  <a:lnTo>
                    <a:pt x="18" y="84"/>
                  </a:lnTo>
                  <a:lnTo>
                    <a:pt x="31" y="106"/>
                  </a:lnTo>
                  <a:lnTo>
                    <a:pt x="107" y="143"/>
                  </a:lnTo>
                  <a:lnTo>
                    <a:pt x="187" y="203"/>
                  </a:lnTo>
                  <a:lnTo>
                    <a:pt x="187" y="150"/>
                  </a:lnTo>
                  <a:lnTo>
                    <a:pt x="156" y="123"/>
                  </a:lnTo>
                  <a:lnTo>
                    <a:pt x="80" y="84"/>
                  </a:lnTo>
                  <a:lnTo>
                    <a:pt x="107" y="44"/>
                  </a:lnTo>
                  <a:lnTo>
                    <a:pt x="90" y="9"/>
                  </a:lnTo>
                  <a:lnTo>
                    <a:pt x="50" y="0"/>
                  </a:lnTo>
                  <a:lnTo>
                    <a:pt x="18" y="0"/>
                  </a:lnTo>
                  <a:lnTo>
                    <a:pt x="0" y="27"/>
                  </a:lnTo>
                  <a:close/>
                </a:path>
              </a:pathLst>
            </a:custGeom>
            <a:solidFill>
              <a:srgbClr val="000000"/>
            </a:solidFill>
            <a:ln w="9525">
              <a:noFill/>
              <a:round/>
              <a:headEnd/>
              <a:tailEnd/>
            </a:ln>
          </p:spPr>
          <p:txBody>
            <a:bodyPr/>
            <a:lstStyle/>
            <a:p>
              <a:endParaRPr lang="fr-FR"/>
            </a:p>
          </p:txBody>
        </p:sp>
        <p:sp>
          <p:nvSpPr>
            <p:cNvPr id="20510" name="Freeform 30"/>
            <p:cNvSpPr>
              <a:spLocks/>
            </p:cNvSpPr>
            <p:nvPr/>
          </p:nvSpPr>
          <p:spPr bwMode="auto">
            <a:xfrm>
              <a:off x="2908" y="1294"/>
              <a:ext cx="232" cy="176"/>
            </a:xfrm>
            <a:custGeom>
              <a:avLst/>
              <a:gdLst>
                <a:gd name="T0" fmla="*/ 0 w 462"/>
                <a:gd name="T1" fmla="*/ 6 h 352"/>
                <a:gd name="T2" fmla="*/ 10 w 462"/>
                <a:gd name="T3" fmla="*/ 5 h 352"/>
                <a:gd name="T4" fmla="*/ 16 w 462"/>
                <a:gd name="T5" fmla="*/ 3 h 352"/>
                <a:gd name="T6" fmla="*/ 24 w 462"/>
                <a:gd name="T7" fmla="*/ 0 h 352"/>
                <a:gd name="T8" fmla="*/ 31 w 462"/>
                <a:gd name="T9" fmla="*/ 1 h 352"/>
                <a:gd name="T10" fmla="*/ 37 w 462"/>
                <a:gd name="T11" fmla="*/ 3 h 352"/>
                <a:gd name="T12" fmla="*/ 42 w 462"/>
                <a:gd name="T13" fmla="*/ 9 h 352"/>
                <a:gd name="T14" fmla="*/ 45 w 462"/>
                <a:gd name="T15" fmla="*/ 14 h 352"/>
                <a:gd name="T16" fmla="*/ 47 w 462"/>
                <a:gd name="T17" fmla="*/ 24 h 352"/>
                <a:gd name="T18" fmla="*/ 50 w 462"/>
                <a:gd name="T19" fmla="*/ 33 h 352"/>
                <a:gd name="T20" fmla="*/ 59 w 462"/>
                <a:gd name="T21" fmla="*/ 42 h 352"/>
                <a:gd name="T22" fmla="*/ 55 w 462"/>
                <a:gd name="T23" fmla="*/ 44 h 352"/>
                <a:gd name="T24" fmla="*/ 46 w 462"/>
                <a:gd name="T25" fmla="*/ 38 h 352"/>
                <a:gd name="T26" fmla="*/ 43 w 462"/>
                <a:gd name="T27" fmla="*/ 31 h 352"/>
                <a:gd name="T28" fmla="*/ 42 w 462"/>
                <a:gd name="T29" fmla="*/ 22 h 352"/>
                <a:gd name="T30" fmla="*/ 39 w 462"/>
                <a:gd name="T31" fmla="*/ 14 h 352"/>
                <a:gd name="T32" fmla="*/ 35 w 462"/>
                <a:gd name="T33" fmla="*/ 9 h 352"/>
                <a:gd name="T34" fmla="*/ 28 w 462"/>
                <a:gd name="T35" fmla="*/ 6 h 352"/>
                <a:gd name="T36" fmla="*/ 22 w 462"/>
                <a:gd name="T37" fmla="*/ 6 h 352"/>
                <a:gd name="T38" fmla="*/ 19 w 462"/>
                <a:gd name="T39" fmla="*/ 10 h 352"/>
                <a:gd name="T40" fmla="*/ 14 w 462"/>
                <a:gd name="T41" fmla="*/ 10 h 352"/>
                <a:gd name="T42" fmla="*/ 9 w 462"/>
                <a:gd name="T43" fmla="*/ 10 h 352"/>
                <a:gd name="T44" fmla="*/ 2 w 462"/>
                <a:gd name="T45" fmla="*/ 12 h 352"/>
                <a:gd name="T46" fmla="*/ 0 w 462"/>
                <a:gd name="T47" fmla="*/ 6 h 352"/>
                <a:gd name="T48" fmla="*/ 0 w 462"/>
                <a:gd name="T49" fmla="*/ 6 h 3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2"/>
                <a:gd name="T76" fmla="*/ 0 h 352"/>
                <a:gd name="T77" fmla="*/ 462 w 462"/>
                <a:gd name="T78" fmla="*/ 352 h 3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2" h="352">
                  <a:moveTo>
                    <a:pt x="0" y="54"/>
                  </a:moveTo>
                  <a:lnTo>
                    <a:pt x="80" y="36"/>
                  </a:lnTo>
                  <a:lnTo>
                    <a:pt x="125" y="31"/>
                  </a:lnTo>
                  <a:lnTo>
                    <a:pt x="186" y="0"/>
                  </a:lnTo>
                  <a:lnTo>
                    <a:pt x="240" y="6"/>
                  </a:lnTo>
                  <a:lnTo>
                    <a:pt x="289" y="27"/>
                  </a:lnTo>
                  <a:lnTo>
                    <a:pt x="329" y="67"/>
                  </a:lnTo>
                  <a:lnTo>
                    <a:pt x="356" y="116"/>
                  </a:lnTo>
                  <a:lnTo>
                    <a:pt x="373" y="192"/>
                  </a:lnTo>
                  <a:lnTo>
                    <a:pt x="399" y="263"/>
                  </a:lnTo>
                  <a:lnTo>
                    <a:pt x="462" y="333"/>
                  </a:lnTo>
                  <a:lnTo>
                    <a:pt x="439" y="352"/>
                  </a:lnTo>
                  <a:lnTo>
                    <a:pt x="365" y="299"/>
                  </a:lnTo>
                  <a:lnTo>
                    <a:pt x="337" y="249"/>
                  </a:lnTo>
                  <a:lnTo>
                    <a:pt x="329" y="183"/>
                  </a:lnTo>
                  <a:lnTo>
                    <a:pt x="306" y="116"/>
                  </a:lnTo>
                  <a:lnTo>
                    <a:pt x="276" y="67"/>
                  </a:lnTo>
                  <a:lnTo>
                    <a:pt x="222" y="46"/>
                  </a:lnTo>
                  <a:lnTo>
                    <a:pt x="173" y="54"/>
                  </a:lnTo>
                  <a:lnTo>
                    <a:pt x="146" y="76"/>
                  </a:lnTo>
                  <a:lnTo>
                    <a:pt x="106" y="80"/>
                  </a:lnTo>
                  <a:lnTo>
                    <a:pt x="72" y="76"/>
                  </a:lnTo>
                  <a:lnTo>
                    <a:pt x="9" y="99"/>
                  </a:lnTo>
                  <a:lnTo>
                    <a:pt x="0" y="54"/>
                  </a:lnTo>
                  <a:close/>
                </a:path>
              </a:pathLst>
            </a:custGeom>
            <a:solidFill>
              <a:srgbClr val="000000"/>
            </a:solidFill>
            <a:ln w="9525">
              <a:noFill/>
              <a:round/>
              <a:headEnd/>
              <a:tailEnd/>
            </a:ln>
          </p:spPr>
          <p:txBody>
            <a:bodyPr/>
            <a:lstStyle/>
            <a:p>
              <a:endParaRPr lang="fr-FR"/>
            </a:p>
          </p:txBody>
        </p:sp>
        <p:sp>
          <p:nvSpPr>
            <p:cNvPr id="20511" name="Freeform 31"/>
            <p:cNvSpPr>
              <a:spLocks/>
            </p:cNvSpPr>
            <p:nvPr/>
          </p:nvSpPr>
          <p:spPr bwMode="auto">
            <a:xfrm>
              <a:off x="2847" y="1181"/>
              <a:ext cx="80" cy="89"/>
            </a:xfrm>
            <a:custGeom>
              <a:avLst/>
              <a:gdLst>
                <a:gd name="T0" fmla="*/ 3 w 160"/>
                <a:gd name="T1" fmla="*/ 7 h 179"/>
                <a:gd name="T2" fmla="*/ 7 w 160"/>
                <a:gd name="T3" fmla="*/ 3 h 179"/>
                <a:gd name="T4" fmla="*/ 12 w 160"/>
                <a:gd name="T5" fmla="*/ 0 h 179"/>
                <a:gd name="T6" fmla="*/ 18 w 160"/>
                <a:gd name="T7" fmla="*/ 0 h 179"/>
                <a:gd name="T8" fmla="*/ 20 w 160"/>
                <a:gd name="T9" fmla="*/ 3 h 179"/>
                <a:gd name="T10" fmla="*/ 17 w 160"/>
                <a:gd name="T11" fmla="*/ 9 h 179"/>
                <a:gd name="T12" fmla="*/ 13 w 160"/>
                <a:gd name="T13" fmla="*/ 16 h 179"/>
                <a:gd name="T14" fmla="*/ 9 w 160"/>
                <a:gd name="T15" fmla="*/ 20 h 179"/>
                <a:gd name="T16" fmla="*/ 5 w 160"/>
                <a:gd name="T17" fmla="*/ 22 h 179"/>
                <a:gd name="T18" fmla="*/ 0 w 160"/>
                <a:gd name="T19" fmla="*/ 18 h 179"/>
                <a:gd name="T20" fmla="*/ 3 w 160"/>
                <a:gd name="T21" fmla="*/ 16 h 179"/>
                <a:gd name="T22" fmla="*/ 6 w 160"/>
                <a:gd name="T23" fmla="*/ 13 h 179"/>
                <a:gd name="T24" fmla="*/ 3 w 160"/>
                <a:gd name="T25" fmla="*/ 7 h 179"/>
                <a:gd name="T26" fmla="*/ 3 w 160"/>
                <a:gd name="T27" fmla="*/ 7 h 1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179"/>
                <a:gd name="T44" fmla="*/ 160 w 160"/>
                <a:gd name="T45" fmla="*/ 179 h 1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179">
                  <a:moveTo>
                    <a:pt x="31" y="63"/>
                  </a:moveTo>
                  <a:lnTo>
                    <a:pt x="57" y="27"/>
                  </a:lnTo>
                  <a:lnTo>
                    <a:pt x="97" y="0"/>
                  </a:lnTo>
                  <a:lnTo>
                    <a:pt x="143" y="4"/>
                  </a:lnTo>
                  <a:lnTo>
                    <a:pt x="160" y="31"/>
                  </a:lnTo>
                  <a:lnTo>
                    <a:pt x="133" y="76"/>
                  </a:lnTo>
                  <a:lnTo>
                    <a:pt x="107" y="129"/>
                  </a:lnTo>
                  <a:lnTo>
                    <a:pt x="71" y="160"/>
                  </a:lnTo>
                  <a:lnTo>
                    <a:pt x="44" y="179"/>
                  </a:lnTo>
                  <a:lnTo>
                    <a:pt x="0" y="146"/>
                  </a:lnTo>
                  <a:lnTo>
                    <a:pt x="27" y="133"/>
                  </a:lnTo>
                  <a:lnTo>
                    <a:pt x="54" y="107"/>
                  </a:lnTo>
                  <a:lnTo>
                    <a:pt x="31" y="63"/>
                  </a:lnTo>
                  <a:close/>
                </a:path>
              </a:pathLst>
            </a:custGeom>
            <a:solidFill>
              <a:srgbClr val="000000"/>
            </a:solidFill>
            <a:ln w="9525">
              <a:noFill/>
              <a:round/>
              <a:headEnd/>
              <a:tailEnd/>
            </a:ln>
          </p:spPr>
          <p:txBody>
            <a:bodyPr/>
            <a:lstStyle/>
            <a:p>
              <a:endParaRPr lang="fr-FR"/>
            </a:p>
          </p:txBody>
        </p:sp>
        <p:sp>
          <p:nvSpPr>
            <p:cNvPr id="20512" name="Freeform 32"/>
            <p:cNvSpPr>
              <a:spLocks/>
            </p:cNvSpPr>
            <p:nvPr/>
          </p:nvSpPr>
          <p:spPr bwMode="auto">
            <a:xfrm>
              <a:off x="2785" y="1115"/>
              <a:ext cx="200" cy="204"/>
            </a:xfrm>
            <a:custGeom>
              <a:avLst/>
              <a:gdLst>
                <a:gd name="T0" fmla="*/ 10 w 399"/>
                <a:gd name="T1" fmla="*/ 22 h 409"/>
                <a:gd name="T2" fmla="*/ 17 w 399"/>
                <a:gd name="T3" fmla="*/ 13 h 409"/>
                <a:gd name="T4" fmla="*/ 24 w 399"/>
                <a:gd name="T5" fmla="*/ 8 h 409"/>
                <a:gd name="T6" fmla="*/ 31 w 399"/>
                <a:gd name="T7" fmla="*/ 2 h 409"/>
                <a:gd name="T8" fmla="*/ 39 w 399"/>
                <a:gd name="T9" fmla="*/ 0 h 409"/>
                <a:gd name="T10" fmla="*/ 45 w 399"/>
                <a:gd name="T11" fmla="*/ 1 h 409"/>
                <a:gd name="T12" fmla="*/ 48 w 399"/>
                <a:gd name="T13" fmla="*/ 5 h 409"/>
                <a:gd name="T14" fmla="*/ 50 w 399"/>
                <a:gd name="T15" fmla="*/ 10 h 409"/>
                <a:gd name="T16" fmla="*/ 47 w 399"/>
                <a:gd name="T17" fmla="*/ 20 h 409"/>
                <a:gd name="T18" fmla="*/ 44 w 399"/>
                <a:gd name="T19" fmla="*/ 28 h 409"/>
                <a:gd name="T20" fmla="*/ 38 w 399"/>
                <a:gd name="T21" fmla="*/ 37 h 409"/>
                <a:gd name="T22" fmla="*/ 34 w 399"/>
                <a:gd name="T23" fmla="*/ 41 h 409"/>
                <a:gd name="T24" fmla="*/ 27 w 399"/>
                <a:gd name="T25" fmla="*/ 48 h 409"/>
                <a:gd name="T26" fmla="*/ 22 w 399"/>
                <a:gd name="T27" fmla="*/ 50 h 409"/>
                <a:gd name="T28" fmla="*/ 14 w 399"/>
                <a:gd name="T29" fmla="*/ 51 h 409"/>
                <a:gd name="T30" fmla="*/ 8 w 399"/>
                <a:gd name="T31" fmla="*/ 48 h 409"/>
                <a:gd name="T32" fmla="*/ 3 w 399"/>
                <a:gd name="T33" fmla="*/ 45 h 409"/>
                <a:gd name="T34" fmla="*/ 0 w 399"/>
                <a:gd name="T35" fmla="*/ 41 h 409"/>
                <a:gd name="T36" fmla="*/ 1 w 399"/>
                <a:gd name="T37" fmla="*/ 34 h 409"/>
                <a:gd name="T38" fmla="*/ 7 w 399"/>
                <a:gd name="T39" fmla="*/ 25 h 409"/>
                <a:gd name="T40" fmla="*/ 9 w 399"/>
                <a:gd name="T41" fmla="*/ 31 h 409"/>
                <a:gd name="T42" fmla="*/ 8 w 399"/>
                <a:gd name="T43" fmla="*/ 35 h 409"/>
                <a:gd name="T44" fmla="*/ 6 w 399"/>
                <a:gd name="T45" fmla="*/ 40 h 409"/>
                <a:gd name="T46" fmla="*/ 9 w 399"/>
                <a:gd name="T47" fmla="*/ 43 h 409"/>
                <a:gd name="T48" fmla="*/ 16 w 399"/>
                <a:gd name="T49" fmla="*/ 44 h 409"/>
                <a:gd name="T50" fmla="*/ 25 w 399"/>
                <a:gd name="T51" fmla="*/ 41 h 409"/>
                <a:gd name="T52" fmla="*/ 32 w 399"/>
                <a:gd name="T53" fmla="*/ 34 h 409"/>
                <a:gd name="T54" fmla="*/ 38 w 399"/>
                <a:gd name="T55" fmla="*/ 26 h 409"/>
                <a:gd name="T56" fmla="*/ 42 w 399"/>
                <a:gd name="T57" fmla="*/ 17 h 409"/>
                <a:gd name="T58" fmla="*/ 44 w 399"/>
                <a:gd name="T59" fmla="*/ 10 h 409"/>
                <a:gd name="T60" fmla="*/ 43 w 399"/>
                <a:gd name="T61" fmla="*/ 5 h 409"/>
                <a:gd name="T62" fmla="*/ 39 w 399"/>
                <a:gd name="T63" fmla="*/ 4 h 409"/>
                <a:gd name="T64" fmla="*/ 32 w 399"/>
                <a:gd name="T65" fmla="*/ 7 h 409"/>
                <a:gd name="T66" fmla="*/ 25 w 399"/>
                <a:gd name="T67" fmla="*/ 13 h 409"/>
                <a:gd name="T68" fmla="*/ 19 w 399"/>
                <a:gd name="T69" fmla="*/ 19 h 409"/>
                <a:gd name="T70" fmla="*/ 11 w 399"/>
                <a:gd name="T71" fmla="*/ 25 h 409"/>
                <a:gd name="T72" fmla="*/ 10 w 399"/>
                <a:gd name="T73" fmla="*/ 22 h 409"/>
                <a:gd name="T74" fmla="*/ 10 w 399"/>
                <a:gd name="T75" fmla="*/ 22 h 4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9"/>
                <a:gd name="T115" fmla="*/ 0 h 409"/>
                <a:gd name="T116" fmla="*/ 399 w 399"/>
                <a:gd name="T117" fmla="*/ 409 h 4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9" h="409">
                  <a:moveTo>
                    <a:pt x="80" y="177"/>
                  </a:moveTo>
                  <a:lnTo>
                    <a:pt x="133" y="110"/>
                  </a:lnTo>
                  <a:lnTo>
                    <a:pt x="186" y="67"/>
                  </a:lnTo>
                  <a:lnTo>
                    <a:pt x="243" y="23"/>
                  </a:lnTo>
                  <a:lnTo>
                    <a:pt x="310" y="0"/>
                  </a:lnTo>
                  <a:lnTo>
                    <a:pt x="359" y="10"/>
                  </a:lnTo>
                  <a:lnTo>
                    <a:pt x="380" y="40"/>
                  </a:lnTo>
                  <a:lnTo>
                    <a:pt x="399" y="84"/>
                  </a:lnTo>
                  <a:lnTo>
                    <a:pt x="376" y="164"/>
                  </a:lnTo>
                  <a:lnTo>
                    <a:pt x="346" y="226"/>
                  </a:lnTo>
                  <a:lnTo>
                    <a:pt x="300" y="297"/>
                  </a:lnTo>
                  <a:lnTo>
                    <a:pt x="268" y="333"/>
                  </a:lnTo>
                  <a:lnTo>
                    <a:pt x="215" y="390"/>
                  </a:lnTo>
                  <a:lnTo>
                    <a:pt x="171" y="405"/>
                  </a:lnTo>
                  <a:lnTo>
                    <a:pt x="110" y="409"/>
                  </a:lnTo>
                  <a:lnTo>
                    <a:pt x="57" y="390"/>
                  </a:lnTo>
                  <a:lnTo>
                    <a:pt x="21" y="365"/>
                  </a:lnTo>
                  <a:lnTo>
                    <a:pt x="0" y="329"/>
                  </a:lnTo>
                  <a:lnTo>
                    <a:pt x="4" y="276"/>
                  </a:lnTo>
                  <a:lnTo>
                    <a:pt x="53" y="205"/>
                  </a:lnTo>
                  <a:lnTo>
                    <a:pt x="70" y="253"/>
                  </a:lnTo>
                  <a:lnTo>
                    <a:pt x="57" y="283"/>
                  </a:lnTo>
                  <a:lnTo>
                    <a:pt x="47" y="323"/>
                  </a:lnTo>
                  <a:lnTo>
                    <a:pt x="70" y="350"/>
                  </a:lnTo>
                  <a:lnTo>
                    <a:pt x="123" y="359"/>
                  </a:lnTo>
                  <a:lnTo>
                    <a:pt x="194" y="333"/>
                  </a:lnTo>
                  <a:lnTo>
                    <a:pt x="256" y="276"/>
                  </a:lnTo>
                  <a:lnTo>
                    <a:pt x="300" y="213"/>
                  </a:lnTo>
                  <a:lnTo>
                    <a:pt x="336" y="137"/>
                  </a:lnTo>
                  <a:lnTo>
                    <a:pt x="346" y="80"/>
                  </a:lnTo>
                  <a:lnTo>
                    <a:pt x="340" y="44"/>
                  </a:lnTo>
                  <a:lnTo>
                    <a:pt x="306" y="36"/>
                  </a:lnTo>
                  <a:lnTo>
                    <a:pt x="253" y="63"/>
                  </a:lnTo>
                  <a:lnTo>
                    <a:pt x="194" y="106"/>
                  </a:lnTo>
                  <a:lnTo>
                    <a:pt x="146" y="156"/>
                  </a:lnTo>
                  <a:lnTo>
                    <a:pt x="87" y="205"/>
                  </a:lnTo>
                  <a:lnTo>
                    <a:pt x="80" y="177"/>
                  </a:lnTo>
                  <a:close/>
                </a:path>
              </a:pathLst>
            </a:custGeom>
            <a:solidFill>
              <a:srgbClr val="000000"/>
            </a:solidFill>
            <a:ln w="9525">
              <a:noFill/>
              <a:round/>
              <a:headEnd/>
              <a:tailEnd/>
            </a:ln>
          </p:spPr>
          <p:txBody>
            <a:bodyPr/>
            <a:lstStyle/>
            <a:p>
              <a:endParaRPr lang="fr-FR"/>
            </a:p>
          </p:txBody>
        </p:sp>
        <p:sp>
          <p:nvSpPr>
            <p:cNvPr id="20513" name="Freeform 33"/>
            <p:cNvSpPr>
              <a:spLocks/>
            </p:cNvSpPr>
            <p:nvPr/>
          </p:nvSpPr>
          <p:spPr bwMode="auto">
            <a:xfrm>
              <a:off x="3215" y="1490"/>
              <a:ext cx="217" cy="237"/>
            </a:xfrm>
            <a:custGeom>
              <a:avLst/>
              <a:gdLst>
                <a:gd name="T0" fmla="*/ 0 w 436"/>
                <a:gd name="T1" fmla="*/ 49 h 473"/>
                <a:gd name="T2" fmla="*/ 10 w 436"/>
                <a:gd name="T3" fmla="*/ 46 h 473"/>
                <a:gd name="T4" fmla="*/ 18 w 436"/>
                <a:gd name="T5" fmla="*/ 39 h 473"/>
                <a:gd name="T6" fmla="*/ 26 w 436"/>
                <a:gd name="T7" fmla="*/ 28 h 473"/>
                <a:gd name="T8" fmla="*/ 33 w 436"/>
                <a:gd name="T9" fmla="*/ 19 h 473"/>
                <a:gd name="T10" fmla="*/ 39 w 436"/>
                <a:gd name="T11" fmla="*/ 10 h 473"/>
                <a:gd name="T12" fmla="*/ 44 w 436"/>
                <a:gd name="T13" fmla="*/ 5 h 473"/>
                <a:gd name="T14" fmla="*/ 52 w 436"/>
                <a:gd name="T15" fmla="*/ 0 h 473"/>
                <a:gd name="T16" fmla="*/ 54 w 436"/>
                <a:gd name="T17" fmla="*/ 4 h 473"/>
                <a:gd name="T18" fmla="*/ 48 w 436"/>
                <a:gd name="T19" fmla="*/ 7 h 473"/>
                <a:gd name="T20" fmla="*/ 44 w 436"/>
                <a:gd name="T21" fmla="*/ 13 h 473"/>
                <a:gd name="T22" fmla="*/ 38 w 436"/>
                <a:gd name="T23" fmla="*/ 23 h 473"/>
                <a:gd name="T24" fmla="*/ 33 w 436"/>
                <a:gd name="T25" fmla="*/ 31 h 473"/>
                <a:gd name="T26" fmla="*/ 28 w 436"/>
                <a:gd name="T27" fmla="*/ 39 h 473"/>
                <a:gd name="T28" fmla="*/ 22 w 436"/>
                <a:gd name="T29" fmla="*/ 45 h 473"/>
                <a:gd name="T30" fmla="*/ 17 w 436"/>
                <a:gd name="T31" fmla="*/ 50 h 473"/>
                <a:gd name="T32" fmla="*/ 5 w 436"/>
                <a:gd name="T33" fmla="*/ 60 h 473"/>
                <a:gd name="T34" fmla="*/ 0 w 436"/>
                <a:gd name="T35" fmla="*/ 49 h 473"/>
                <a:gd name="T36" fmla="*/ 0 w 436"/>
                <a:gd name="T37" fmla="*/ 49 h 4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6"/>
                <a:gd name="T58" fmla="*/ 0 h 473"/>
                <a:gd name="T59" fmla="*/ 436 w 436"/>
                <a:gd name="T60" fmla="*/ 473 h 4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6" h="473">
                  <a:moveTo>
                    <a:pt x="0" y="390"/>
                  </a:moveTo>
                  <a:lnTo>
                    <a:pt x="80" y="363"/>
                  </a:lnTo>
                  <a:lnTo>
                    <a:pt x="150" y="306"/>
                  </a:lnTo>
                  <a:lnTo>
                    <a:pt x="213" y="217"/>
                  </a:lnTo>
                  <a:lnTo>
                    <a:pt x="270" y="146"/>
                  </a:lnTo>
                  <a:lnTo>
                    <a:pt x="316" y="74"/>
                  </a:lnTo>
                  <a:lnTo>
                    <a:pt x="356" y="34"/>
                  </a:lnTo>
                  <a:lnTo>
                    <a:pt x="422" y="0"/>
                  </a:lnTo>
                  <a:lnTo>
                    <a:pt x="436" y="30"/>
                  </a:lnTo>
                  <a:lnTo>
                    <a:pt x="390" y="53"/>
                  </a:lnTo>
                  <a:lnTo>
                    <a:pt x="356" y="101"/>
                  </a:lnTo>
                  <a:lnTo>
                    <a:pt x="306" y="177"/>
                  </a:lnTo>
                  <a:lnTo>
                    <a:pt x="270" y="247"/>
                  </a:lnTo>
                  <a:lnTo>
                    <a:pt x="226" y="306"/>
                  </a:lnTo>
                  <a:lnTo>
                    <a:pt x="177" y="359"/>
                  </a:lnTo>
                  <a:lnTo>
                    <a:pt x="139" y="399"/>
                  </a:lnTo>
                  <a:lnTo>
                    <a:pt x="44" y="473"/>
                  </a:lnTo>
                  <a:lnTo>
                    <a:pt x="0" y="390"/>
                  </a:lnTo>
                  <a:close/>
                </a:path>
              </a:pathLst>
            </a:custGeom>
            <a:solidFill>
              <a:srgbClr val="000000"/>
            </a:solidFill>
            <a:ln w="9525">
              <a:noFill/>
              <a:round/>
              <a:headEnd/>
              <a:tailEnd/>
            </a:ln>
          </p:spPr>
          <p:txBody>
            <a:bodyPr/>
            <a:lstStyle/>
            <a:p>
              <a:endParaRPr lang="fr-FR"/>
            </a:p>
          </p:txBody>
        </p:sp>
        <p:sp>
          <p:nvSpPr>
            <p:cNvPr id="20514" name="Freeform 34"/>
            <p:cNvSpPr>
              <a:spLocks/>
            </p:cNvSpPr>
            <p:nvPr/>
          </p:nvSpPr>
          <p:spPr bwMode="auto">
            <a:xfrm>
              <a:off x="2765" y="1115"/>
              <a:ext cx="135" cy="126"/>
            </a:xfrm>
            <a:custGeom>
              <a:avLst/>
              <a:gdLst>
                <a:gd name="T0" fmla="*/ 10 w 270"/>
                <a:gd name="T1" fmla="*/ 29 h 253"/>
                <a:gd name="T2" fmla="*/ 5 w 270"/>
                <a:gd name="T3" fmla="*/ 26 h 253"/>
                <a:gd name="T4" fmla="*/ 1 w 270"/>
                <a:gd name="T5" fmla="*/ 20 h 253"/>
                <a:gd name="T6" fmla="*/ 0 w 270"/>
                <a:gd name="T7" fmla="*/ 16 h 253"/>
                <a:gd name="T8" fmla="*/ 1 w 270"/>
                <a:gd name="T9" fmla="*/ 12 h 253"/>
                <a:gd name="T10" fmla="*/ 3 w 270"/>
                <a:gd name="T11" fmla="*/ 8 h 253"/>
                <a:gd name="T12" fmla="*/ 5 w 270"/>
                <a:gd name="T13" fmla="*/ 3 h 253"/>
                <a:gd name="T14" fmla="*/ 7 w 270"/>
                <a:gd name="T15" fmla="*/ 0 h 253"/>
                <a:gd name="T16" fmla="*/ 13 w 270"/>
                <a:gd name="T17" fmla="*/ 0 h 253"/>
                <a:gd name="T18" fmla="*/ 19 w 270"/>
                <a:gd name="T19" fmla="*/ 2 h 253"/>
                <a:gd name="T20" fmla="*/ 23 w 270"/>
                <a:gd name="T21" fmla="*/ 4 h 253"/>
                <a:gd name="T22" fmla="*/ 34 w 270"/>
                <a:gd name="T23" fmla="*/ 7 h 253"/>
                <a:gd name="T24" fmla="*/ 27 w 270"/>
                <a:gd name="T25" fmla="*/ 13 h 253"/>
                <a:gd name="T26" fmla="*/ 21 w 270"/>
                <a:gd name="T27" fmla="*/ 9 h 253"/>
                <a:gd name="T28" fmla="*/ 17 w 270"/>
                <a:gd name="T29" fmla="*/ 7 h 253"/>
                <a:gd name="T30" fmla="*/ 12 w 270"/>
                <a:gd name="T31" fmla="*/ 7 h 253"/>
                <a:gd name="T32" fmla="*/ 12 w 270"/>
                <a:gd name="T33" fmla="*/ 13 h 253"/>
                <a:gd name="T34" fmla="*/ 9 w 270"/>
                <a:gd name="T35" fmla="*/ 16 h 253"/>
                <a:gd name="T36" fmla="*/ 7 w 270"/>
                <a:gd name="T37" fmla="*/ 20 h 253"/>
                <a:gd name="T38" fmla="*/ 12 w 270"/>
                <a:gd name="T39" fmla="*/ 26 h 253"/>
                <a:gd name="T40" fmla="*/ 13 w 270"/>
                <a:gd name="T41" fmla="*/ 31 h 253"/>
                <a:gd name="T42" fmla="*/ 10 w 270"/>
                <a:gd name="T43" fmla="*/ 29 h 253"/>
                <a:gd name="T44" fmla="*/ 10 w 270"/>
                <a:gd name="T45" fmla="*/ 29 h 2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0"/>
                <a:gd name="T70" fmla="*/ 0 h 253"/>
                <a:gd name="T71" fmla="*/ 270 w 270"/>
                <a:gd name="T72" fmla="*/ 253 h 2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0" h="253">
                  <a:moveTo>
                    <a:pt x="80" y="236"/>
                  </a:moveTo>
                  <a:lnTo>
                    <a:pt x="44" y="209"/>
                  </a:lnTo>
                  <a:lnTo>
                    <a:pt x="4" y="164"/>
                  </a:lnTo>
                  <a:lnTo>
                    <a:pt x="0" y="129"/>
                  </a:lnTo>
                  <a:lnTo>
                    <a:pt x="13" y="103"/>
                  </a:lnTo>
                  <a:lnTo>
                    <a:pt x="30" y="70"/>
                  </a:lnTo>
                  <a:lnTo>
                    <a:pt x="40" y="30"/>
                  </a:lnTo>
                  <a:lnTo>
                    <a:pt x="61" y="4"/>
                  </a:lnTo>
                  <a:lnTo>
                    <a:pt x="110" y="0"/>
                  </a:lnTo>
                  <a:lnTo>
                    <a:pt x="154" y="17"/>
                  </a:lnTo>
                  <a:lnTo>
                    <a:pt x="190" y="36"/>
                  </a:lnTo>
                  <a:lnTo>
                    <a:pt x="270" y="57"/>
                  </a:lnTo>
                  <a:lnTo>
                    <a:pt x="220" y="110"/>
                  </a:lnTo>
                  <a:lnTo>
                    <a:pt x="173" y="76"/>
                  </a:lnTo>
                  <a:lnTo>
                    <a:pt x="137" y="63"/>
                  </a:lnTo>
                  <a:lnTo>
                    <a:pt x="101" y="63"/>
                  </a:lnTo>
                  <a:lnTo>
                    <a:pt x="101" y="110"/>
                  </a:lnTo>
                  <a:lnTo>
                    <a:pt x="74" y="129"/>
                  </a:lnTo>
                  <a:lnTo>
                    <a:pt x="57" y="164"/>
                  </a:lnTo>
                  <a:lnTo>
                    <a:pt x="101" y="209"/>
                  </a:lnTo>
                  <a:lnTo>
                    <a:pt x="110" y="253"/>
                  </a:lnTo>
                  <a:lnTo>
                    <a:pt x="80" y="236"/>
                  </a:lnTo>
                  <a:close/>
                </a:path>
              </a:pathLst>
            </a:custGeom>
            <a:solidFill>
              <a:srgbClr val="000000"/>
            </a:solidFill>
            <a:ln w="9525">
              <a:noFill/>
              <a:round/>
              <a:headEnd/>
              <a:tailEnd/>
            </a:ln>
          </p:spPr>
          <p:txBody>
            <a:bodyPr/>
            <a:lstStyle/>
            <a:p>
              <a:endParaRPr lang="fr-FR"/>
            </a:p>
          </p:txBody>
        </p:sp>
        <p:sp>
          <p:nvSpPr>
            <p:cNvPr id="20515" name="Freeform 35"/>
            <p:cNvSpPr>
              <a:spLocks/>
            </p:cNvSpPr>
            <p:nvPr/>
          </p:nvSpPr>
          <p:spPr bwMode="auto">
            <a:xfrm>
              <a:off x="3332" y="1083"/>
              <a:ext cx="357" cy="482"/>
            </a:xfrm>
            <a:custGeom>
              <a:avLst/>
              <a:gdLst>
                <a:gd name="T0" fmla="*/ 17 w 713"/>
                <a:gd name="T1" fmla="*/ 14 h 964"/>
                <a:gd name="T2" fmla="*/ 16 w 713"/>
                <a:gd name="T3" fmla="*/ 10 h 964"/>
                <a:gd name="T4" fmla="*/ 29 w 713"/>
                <a:gd name="T5" fmla="*/ 5 h 964"/>
                <a:gd name="T6" fmla="*/ 40 w 713"/>
                <a:gd name="T7" fmla="*/ 0 h 964"/>
                <a:gd name="T8" fmla="*/ 43 w 713"/>
                <a:gd name="T9" fmla="*/ 4 h 964"/>
                <a:gd name="T10" fmla="*/ 44 w 713"/>
                <a:gd name="T11" fmla="*/ 14 h 964"/>
                <a:gd name="T12" fmla="*/ 51 w 713"/>
                <a:gd name="T13" fmla="*/ 15 h 964"/>
                <a:gd name="T14" fmla="*/ 54 w 713"/>
                <a:gd name="T15" fmla="*/ 23 h 964"/>
                <a:gd name="T16" fmla="*/ 62 w 713"/>
                <a:gd name="T17" fmla="*/ 46 h 964"/>
                <a:gd name="T18" fmla="*/ 67 w 713"/>
                <a:gd name="T19" fmla="*/ 64 h 964"/>
                <a:gd name="T20" fmla="*/ 72 w 713"/>
                <a:gd name="T21" fmla="*/ 84 h 964"/>
                <a:gd name="T22" fmla="*/ 78 w 713"/>
                <a:gd name="T23" fmla="*/ 98 h 964"/>
                <a:gd name="T24" fmla="*/ 84 w 713"/>
                <a:gd name="T25" fmla="*/ 108 h 964"/>
                <a:gd name="T26" fmla="*/ 90 w 713"/>
                <a:gd name="T27" fmla="*/ 118 h 964"/>
                <a:gd name="T28" fmla="*/ 85 w 713"/>
                <a:gd name="T29" fmla="*/ 121 h 964"/>
                <a:gd name="T30" fmla="*/ 79 w 713"/>
                <a:gd name="T31" fmla="*/ 117 h 964"/>
                <a:gd name="T32" fmla="*/ 73 w 713"/>
                <a:gd name="T33" fmla="*/ 105 h 964"/>
                <a:gd name="T34" fmla="*/ 69 w 713"/>
                <a:gd name="T35" fmla="*/ 89 h 964"/>
                <a:gd name="T36" fmla="*/ 62 w 713"/>
                <a:gd name="T37" fmla="*/ 62 h 964"/>
                <a:gd name="T38" fmla="*/ 55 w 713"/>
                <a:gd name="T39" fmla="*/ 42 h 964"/>
                <a:gd name="T40" fmla="*/ 51 w 713"/>
                <a:gd name="T41" fmla="*/ 28 h 964"/>
                <a:gd name="T42" fmla="*/ 49 w 713"/>
                <a:gd name="T43" fmla="*/ 24 h 964"/>
                <a:gd name="T44" fmla="*/ 46 w 713"/>
                <a:gd name="T45" fmla="*/ 20 h 964"/>
                <a:gd name="T46" fmla="*/ 38 w 713"/>
                <a:gd name="T47" fmla="*/ 19 h 964"/>
                <a:gd name="T48" fmla="*/ 29 w 713"/>
                <a:gd name="T49" fmla="*/ 19 h 964"/>
                <a:gd name="T50" fmla="*/ 19 w 713"/>
                <a:gd name="T51" fmla="*/ 19 h 964"/>
                <a:gd name="T52" fmla="*/ 7 w 713"/>
                <a:gd name="T53" fmla="*/ 17 h 964"/>
                <a:gd name="T54" fmla="*/ 6 w 713"/>
                <a:gd name="T55" fmla="*/ 21 h 964"/>
                <a:gd name="T56" fmla="*/ 2 w 713"/>
                <a:gd name="T57" fmla="*/ 24 h 964"/>
                <a:gd name="T58" fmla="*/ 0 w 713"/>
                <a:gd name="T59" fmla="*/ 10 h 964"/>
                <a:gd name="T60" fmla="*/ 5 w 713"/>
                <a:gd name="T61" fmla="*/ 10 h 964"/>
                <a:gd name="T62" fmla="*/ 17 w 713"/>
                <a:gd name="T63" fmla="*/ 14 h 964"/>
                <a:gd name="T64" fmla="*/ 17 w 713"/>
                <a:gd name="T65" fmla="*/ 14 h 9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3"/>
                <a:gd name="T100" fmla="*/ 0 h 964"/>
                <a:gd name="T101" fmla="*/ 713 w 713"/>
                <a:gd name="T102" fmla="*/ 964 h 9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3" h="964">
                  <a:moveTo>
                    <a:pt x="133" y="107"/>
                  </a:moveTo>
                  <a:lnTo>
                    <a:pt x="127" y="73"/>
                  </a:lnTo>
                  <a:lnTo>
                    <a:pt x="226" y="40"/>
                  </a:lnTo>
                  <a:lnTo>
                    <a:pt x="319" y="0"/>
                  </a:lnTo>
                  <a:lnTo>
                    <a:pt x="337" y="27"/>
                  </a:lnTo>
                  <a:lnTo>
                    <a:pt x="346" y="107"/>
                  </a:lnTo>
                  <a:lnTo>
                    <a:pt x="403" y="116"/>
                  </a:lnTo>
                  <a:lnTo>
                    <a:pt x="430" y="179"/>
                  </a:lnTo>
                  <a:lnTo>
                    <a:pt x="492" y="365"/>
                  </a:lnTo>
                  <a:lnTo>
                    <a:pt x="532" y="512"/>
                  </a:lnTo>
                  <a:lnTo>
                    <a:pt x="576" y="668"/>
                  </a:lnTo>
                  <a:lnTo>
                    <a:pt x="620" y="782"/>
                  </a:lnTo>
                  <a:lnTo>
                    <a:pt x="665" y="861"/>
                  </a:lnTo>
                  <a:lnTo>
                    <a:pt x="713" y="941"/>
                  </a:lnTo>
                  <a:lnTo>
                    <a:pt x="673" y="964"/>
                  </a:lnTo>
                  <a:lnTo>
                    <a:pt x="629" y="934"/>
                  </a:lnTo>
                  <a:lnTo>
                    <a:pt x="580" y="835"/>
                  </a:lnTo>
                  <a:lnTo>
                    <a:pt x="546" y="707"/>
                  </a:lnTo>
                  <a:lnTo>
                    <a:pt x="492" y="498"/>
                  </a:lnTo>
                  <a:lnTo>
                    <a:pt x="439" y="329"/>
                  </a:lnTo>
                  <a:lnTo>
                    <a:pt x="403" y="223"/>
                  </a:lnTo>
                  <a:lnTo>
                    <a:pt x="390" y="187"/>
                  </a:lnTo>
                  <a:lnTo>
                    <a:pt x="363" y="160"/>
                  </a:lnTo>
                  <a:lnTo>
                    <a:pt x="300" y="152"/>
                  </a:lnTo>
                  <a:lnTo>
                    <a:pt x="226" y="152"/>
                  </a:lnTo>
                  <a:lnTo>
                    <a:pt x="150" y="152"/>
                  </a:lnTo>
                  <a:lnTo>
                    <a:pt x="53" y="130"/>
                  </a:lnTo>
                  <a:lnTo>
                    <a:pt x="48" y="166"/>
                  </a:lnTo>
                  <a:lnTo>
                    <a:pt x="9" y="190"/>
                  </a:lnTo>
                  <a:lnTo>
                    <a:pt x="0" y="73"/>
                  </a:lnTo>
                  <a:lnTo>
                    <a:pt x="34" y="73"/>
                  </a:lnTo>
                  <a:lnTo>
                    <a:pt x="133" y="107"/>
                  </a:lnTo>
                  <a:close/>
                </a:path>
              </a:pathLst>
            </a:custGeom>
            <a:solidFill>
              <a:srgbClr val="000000"/>
            </a:solidFill>
            <a:ln w="9525">
              <a:noFill/>
              <a:round/>
              <a:headEnd/>
              <a:tailEnd/>
            </a:ln>
          </p:spPr>
          <p:txBody>
            <a:bodyPr/>
            <a:lstStyle/>
            <a:p>
              <a:endParaRPr lang="fr-FR"/>
            </a:p>
          </p:txBody>
        </p:sp>
        <p:sp>
          <p:nvSpPr>
            <p:cNvPr id="20516" name="Freeform 36"/>
            <p:cNvSpPr>
              <a:spLocks/>
            </p:cNvSpPr>
            <p:nvPr/>
          </p:nvSpPr>
          <p:spPr bwMode="auto">
            <a:xfrm>
              <a:off x="2454" y="1798"/>
              <a:ext cx="508" cy="205"/>
            </a:xfrm>
            <a:custGeom>
              <a:avLst/>
              <a:gdLst>
                <a:gd name="T0" fmla="*/ 0 w 1015"/>
                <a:gd name="T1" fmla="*/ 7 h 410"/>
                <a:gd name="T2" fmla="*/ 5 w 1015"/>
                <a:gd name="T3" fmla="*/ 6 h 410"/>
                <a:gd name="T4" fmla="*/ 15 w 1015"/>
                <a:gd name="T5" fmla="*/ 4 h 410"/>
                <a:gd name="T6" fmla="*/ 33 w 1015"/>
                <a:gd name="T7" fmla="*/ 0 h 410"/>
                <a:gd name="T8" fmla="*/ 42 w 1015"/>
                <a:gd name="T9" fmla="*/ 0 h 410"/>
                <a:gd name="T10" fmla="*/ 46 w 1015"/>
                <a:gd name="T11" fmla="*/ 0 h 410"/>
                <a:gd name="T12" fmla="*/ 54 w 1015"/>
                <a:gd name="T13" fmla="*/ 2 h 410"/>
                <a:gd name="T14" fmla="*/ 60 w 1015"/>
                <a:gd name="T15" fmla="*/ 6 h 410"/>
                <a:gd name="T16" fmla="*/ 70 w 1015"/>
                <a:gd name="T17" fmla="*/ 18 h 410"/>
                <a:gd name="T18" fmla="*/ 77 w 1015"/>
                <a:gd name="T19" fmla="*/ 26 h 410"/>
                <a:gd name="T20" fmla="*/ 87 w 1015"/>
                <a:gd name="T21" fmla="*/ 38 h 410"/>
                <a:gd name="T22" fmla="*/ 93 w 1015"/>
                <a:gd name="T23" fmla="*/ 43 h 410"/>
                <a:gd name="T24" fmla="*/ 97 w 1015"/>
                <a:gd name="T25" fmla="*/ 44 h 410"/>
                <a:gd name="T26" fmla="*/ 104 w 1015"/>
                <a:gd name="T27" fmla="*/ 43 h 410"/>
                <a:gd name="T28" fmla="*/ 113 w 1015"/>
                <a:gd name="T29" fmla="*/ 36 h 410"/>
                <a:gd name="T30" fmla="*/ 124 w 1015"/>
                <a:gd name="T31" fmla="*/ 31 h 410"/>
                <a:gd name="T32" fmla="*/ 127 w 1015"/>
                <a:gd name="T33" fmla="*/ 36 h 410"/>
                <a:gd name="T34" fmla="*/ 116 w 1015"/>
                <a:gd name="T35" fmla="*/ 43 h 410"/>
                <a:gd name="T36" fmla="*/ 106 w 1015"/>
                <a:gd name="T37" fmla="*/ 49 h 410"/>
                <a:gd name="T38" fmla="*/ 98 w 1015"/>
                <a:gd name="T39" fmla="*/ 51 h 410"/>
                <a:gd name="T40" fmla="*/ 92 w 1015"/>
                <a:gd name="T41" fmla="*/ 50 h 410"/>
                <a:gd name="T42" fmla="*/ 83 w 1015"/>
                <a:gd name="T43" fmla="*/ 43 h 410"/>
                <a:gd name="T44" fmla="*/ 75 w 1015"/>
                <a:gd name="T45" fmla="*/ 33 h 410"/>
                <a:gd name="T46" fmla="*/ 68 w 1015"/>
                <a:gd name="T47" fmla="*/ 25 h 410"/>
                <a:gd name="T48" fmla="*/ 64 w 1015"/>
                <a:gd name="T49" fmla="*/ 20 h 410"/>
                <a:gd name="T50" fmla="*/ 60 w 1015"/>
                <a:gd name="T51" fmla="*/ 18 h 410"/>
                <a:gd name="T52" fmla="*/ 54 w 1015"/>
                <a:gd name="T53" fmla="*/ 18 h 410"/>
                <a:gd name="T54" fmla="*/ 42 w 1015"/>
                <a:gd name="T55" fmla="*/ 24 h 410"/>
                <a:gd name="T56" fmla="*/ 43 w 1015"/>
                <a:gd name="T57" fmla="*/ 14 h 410"/>
                <a:gd name="T58" fmla="*/ 45 w 1015"/>
                <a:gd name="T59" fmla="*/ 6 h 410"/>
                <a:gd name="T60" fmla="*/ 41 w 1015"/>
                <a:gd name="T61" fmla="*/ 6 h 410"/>
                <a:gd name="T62" fmla="*/ 29 w 1015"/>
                <a:gd name="T63" fmla="*/ 9 h 410"/>
                <a:gd name="T64" fmla="*/ 13 w 1015"/>
                <a:gd name="T65" fmla="*/ 13 h 410"/>
                <a:gd name="T66" fmla="*/ 4 w 1015"/>
                <a:gd name="T67" fmla="*/ 14 h 410"/>
                <a:gd name="T68" fmla="*/ 0 w 1015"/>
                <a:gd name="T69" fmla="*/ 7 h 410"/>
                <a:gd name="T70" fmla="*/ 0 w 1015"/>
                <a:gd name="T71" fmla="*/ 7 h 4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15"/>
                <a:gd name="T109" fmla="*/ 0 h 410"/>
                <a:gd name="T110" fmla="*/ 1015 w 1015"/>
                <a:gd name="T111" fmla="*/ 410 h 4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15" h="410">
                  <a:moveTo>
                    <a:pt x="0" y="62"/>
                  </a:moveTo>
                  <a:lnTo>
                    <a:pt x="40" y="49"/>
                  </a:lnTo>
                  <a:lnTo>
                    <a:pt x="120" y="32"/>
                  </a:lnTo>
                  <a:lnTo>
                    <a:pt x="263" y="0"/>
                  </a:lnTo>
                  <a:lnTo>
                    <a:pt x="329" y="0"/>
                  </a:lnTo>
                  <a:lnTo>
                    <a:pt x="363" y="0"/>
                  </a:lnTo>
                  <a:lnTo>
                    <a:pt x="426" y="13"/>
                  </a:lnTo>
                  <a:lnTo>
                    <a:pt x="475" y="53"/>
                  </a:lnTo>
                  <a:lnTo>
                    <a:pt x="559" y="142"/>
                  </a:lnTo>
                  <a:lnTo>
                    <a:pt x="616" y="213"/>
                  </a:lnTo>
                  <a:lnTo>
                    <a:pt x="692" y="302"/>
                  </a:lnTo>
                  <a:lnTo>
                    <a:pt x="742" y="342"/>
                  </a:lnTo>
                  <a:lnTo>
                    <a:pt x="776" y="349"/>
                  </a:lnTo>
                  <a:lnTo>
                    <a:pt x="829" y="338"/>
                  </a:lnTo>
                  <a:lnTo>
                    <a:pt x="901" y="285"/>
                  </a:lnTo>
                  <a:lnTo>
                    <a:pt x="989" y="249"/>
                  </a:lnTo>
                  <a:lnTo>
                    <a:pt x="1015" y="285"/>
                  </a:lnTo>
                  <a:lnTo>
                    <a:pt x="928" y="338"/>
                  </a:lnTo>
                  <a:lnTo>
                    <a:pt x="848" y="391"/>
                  </a:lnTo>
                  <a:lnTo>
                    <a:pt x="780" y="410"/>
                  </a:lnTo>
                  <a:lnTo>
                    <a:pt x="732" y="395"/>
                  </a:lnTo>
                  <a:lnTo>
                    <a:pt x="662" y="342"/>
                  </a:lnTo>
                  <a:lnTo>
                    <a:pt x="599" y="262"/>
                  </a:lnTo>
                  <a:lnTo>
                    <a:pt x="542" y="196"/>
                  </a:lnTo>
                  <a:lnTo>
                    <a:pt x="506" y="159"/>
                  </a:lnTo>
                  <a:lnTo>
                    <a:pt x="475" y="138"/>
                  </a:lnTo>
                  <a:lnTo>
                    <a:pt x="430" y="138"/>
                  </a:lnTo>
                  <a:lnTo>
                    <a:pt x="333" y="186"/>
                  </a:lnTo>
                  <a:lnTo>
                    <a:pt x="342" y="116"/>
                  </a:lnTo>
                  <a:lnTo>
                    <a:pt x="360" y="53"/>
                  </a:lnTo>
                  <a:lnTo>
                    <a:pt x="323" y="45"/>
                  </a:lnTo>
                  <a:lnTo>
                    <a:pt x="226" y="72"/>
                  </a:lnTo>
                  <a:lnTo>
                    <a:pt x="103" y="99"/>
                  </a:lnTo>
                  <a:lnTo>
                    <a:pt x="27" y="119"/>
                  </a:lnTo>
                  <a:lnTo>
                    <a:pt x="0" y="62"/>
                  </a:lnTo>
                  <a:close/>
                </a:path>
              </a:pathLst>
            </a:custGeom>
            <a:solidFill>
              <a:srgbClr val="000000"/>
            </a:solidFill>
            <a:ln w="9525">
              <a:noFill/>
              <a:round/>
              <a:headEnd/>
              <a:tailEnd/>
            </a:ln>
          </p:spPr>
          <p:txBody>
            <a:bodyPr/>
            <a:lstStyle/>
            <a:p>
              <a:endParaRPr lang="fr-FR"/>
            </a:p>
          </p:txBody>
        </p:sp>
        <p:sp>
          <p:nvSpPr>
            <p:cNvPr id="20517" name="Freeform 37"/>
            <p:cNvSpPr>
              <a:spLocks/>
            </p:cNvSpPr>
            <p:nvPr/>
          </p:nvSpPr>
          <p:spPr bwMode="auto">
            <a:xfrm>
              <a:off x="3392" y="1425"/>
              <a:ext cx="75" cy="62"/>
            </a:xfrm>
            <a:custGeom>
              <a:avLst/>
              <a:gdLst>
                <a:gd name="T0" fmla="*/ 2 w 150"/>
                <a:gd name="T1" fmla="*/ 0 h 123"/>
                <a:gd name="T2" fmla="*/ 12 w 150"/>
                <a:gd name="T3" fmla="*/ 0 h 123"/>
                <a:gd name="T4" fmla="*/ 19 w 150"/>
                <a:gd name="T5" fmla="*/ 2 h 123"/>
                <a:gd name="T6" fmla="*/ 18 w 150"/>
                <a:gd name="T7" fmla="*/ 7 h 123"/>
                <a:gd name="T8" fmla="*/ 12 w 150"/>
                <a:gd name="T9" fmla="*/ 12 h 123"/>
                <a:gd name="T10" fmla="*/ 9 w 150"/>
                <a:gd name="T11" fmla="*/ 15 h 123"/>
                <a:gd name="T12" fmla="*/ 0 w 150"/>
                <a:gd name="T13" fmla="*/ 16 h 123"/>
                <a:gd name="T14" fmla="*/ 1 w 150"/>
                <a:gd name="T15" fmla="*/ 13 h 123"/>
                <a:gd name="T16" fmla="*/ 13 w 150"/>
                <a:gd name="T17" fmla="*/ 7 h 123"/>
                <a:gd name="T18" fmla="*/ 5 w 150"/>
                <a:gd name="T19" fmla="*/ 7 h 123"/>
                <a:gd name="T20" fmla="*/ 2 w 150"/>
                <a:gd name="T21" fmla="*/ 0 h 123"/>
                <a:gd name="T22" fmla="*/ 2 w 150"/>
                <a:gd name="T23" fmla="*/ 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123"/>
                <a:gd name="T38" fmla="*/ 150 w 150"/>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123">
                  <a:moveTo>
                    <a:pt x="17" y="0"/>
                  </a:moveTo>
                  <a:lnTo>
                    <a:pt x="101" y="0"/>
                  </a:lnTo>
                  <a:lnTo>
                    <a:pt x="150" y="9"/>
                  </a:lnTo>
                  <a:lnTo>
                    <a:pt x="140" y="49"/>
                  </a:lnTo>
                  <a:lnTo>
                    <a:pt x="97" y="93"/>
                  </a:lnTo>
                  <a:lnTo>
                    <a:pt x="66" y="119"/>
                  </a:lnTo>
                  <a:lnTo>
                    <a:pt x="0" y="123"/>
                  </a:lnTo>
                  <a:lnTo>
                    <a:pt x="13" y="97"/>
                  </a:lnTo>
                  <a:lnTo>
                    <a:pt x="110" y="53"/>
                  </a:lnTo>
                  <a:lnTo>
                    <a:pt x="34" y="53"/>
                  </a:lnTo>
                  <a:lnTo>
                    <a:pt x="17" y="0"/>
                  </a:lnTo>
                  <a:close/>
                </a:path>
              </a:pathLst>
            </a:custGeom>
            <a:solidFill>
              <a:srgbClr val="000000"/>
            </a:solidFill>
            <a:ln w="9525">
              <a:noFill/>
              <a:round/>
              <a:headEnd/>
              <a:tailEnd/>
            </a:ln>
          </p:spPr>
          <p:txBody>
            <a:bodyPr/>
            <a:lstStyle/>
            <a:p>
              <a:endParaRPr lang="fr-FR"/>
            </a:p>
          </p:txBody>
        </p:sp>
        <p:sp>
          <p:nvSpPr>
            <p:cNvPr id="20518" name="Freeform 38"/>
            <p:cNvSpPr>
              <a:spLocks/>
            </p:cNvSpPr>
            <p:nvPr/>
          </p:nvSpPr>
          <p:spPr bwMode="auto">
            <a:xfrm>
              <a:off x="3281" y="1139"/>
              <a:ext cx="388" cy="491"/>
            </a:xfrm>
            <a:custGeom>
              <a:avLst/>
              <a:gdLst>
                <a:gd name="T0" fmla="*/ 17 w 776"/>
                <a:gd name="T1" fmla="*/ 0 h 981"/>
                <a:gd name="T2" fmla="*/ 2 w 776"/>
                <a:gd name="T3" fmla="*/ 8 h 981"/>
                <a:gd name="T4" fmla="*/ 0 w 776"/>
                <a:gd name="T5" fmla="*/ 11 h 981"/>
                <a:gd name="T6" fmla="*/ 1 w 776"/>
                <a:gd name="T7" fmla="*/ 18 h 981"/>
                <a:gd name="T8" fmla="*/ 3 w 776"/>
                <a:gd name="T9" fmla="*/ 25 h 981"/>
                <a:gd name="T10" fmla="*/ 5 w 776"/>
                <a:gd name="T11" fmla="*/ 33 h 981"/>
                <a:gd name="T12" fmla="*/ 9 w 776"/>
                <a:gd name="T13" fmla="*/ 39 h 981"/>
                <a:gd name="T14" fmla="*/ 15 w 776"/>
                <a:gd name="T15" fmla="*/ 52 h 981"/>
                <a:gd name="T16" fmla="*/ 22 w 776"/>
                <a:gd name="T17" fmla="*/ 63 h 981"/>
                <a:gd name="T18" fmla="*/ 27 w 776"/>
                <a:gd name="T19" fmla="*/ 74 h 981"/>
                <a:gd name="T20" fmla="*/ 33 w 776"/>
                <a:gd name="T21" fmla="*/ 82 h 981"/>
                <a:gd name="T22" fmla="*/ 35 w 776"/>
                <a:gd name="T23" fmla="*/ 75 h 981"/>
                <a:gd name="T24" fmla="*/ 26 w 776"/>
                <a:gd name="T25" fmla="*/ 62 h 981"/>
                <a:gd name="T26" fmla="*/ 19 w 776"/>
                <a:gd name="T27" fmla="*/ 47 h 981"/>
                <a:gd name="T28" fmla="*/ 12 w 776"/>
                <a:gd name="T29" fmla="*/ 31 h 981"/>
                <a:gd name="T30" fmla="*/ 9 w 776"/>
                <a:gd name="T31" fmla="*/ 25 h 981"/>
                <a:gd name="T32" fmla="*/ 6 w 776"/>
                <a:gd name="T33" fmla="*/ 19 h 981"/>
                <a:gd name="T34" fmla="*/ 5 w 776"/>
                <a:gd name="T35" fmla="*/ 11 h 981"/>
                <a:gd name="T36" fmla="*/ 15 w 776"/>
                <a:gd name="T37" fmla="*/ 13 h 981"/>
                <a:gd name="T38" fmla="*/ 23 w 776"/>
                <a:gd name="T39" fmla="*/ 15 h 981"/>
                <a:gd name="T40" fmla="*/ 33 w 776"/>
                <a:gd name="T41" fmla="*/ 16 h 981"/>
                <a:gd name="T42" fmla="*/ 41 w 776"/>
                <a:gd name="T43" fmla="*/ 15 h 981"/>
                <a:gd name="T44" fmla="*/ 50 w 776"/>
                <a:gd name="T45" fmla="*/ 15 h 981"/>
                <a:gd name="T46" fmla="*/ 55 w 776"/>
                <a:gd name="T47" fmla="*/ 19 h 981"/>
                <a:gd name="T48" fmla="*/ 58 w 776"/>
                <a:gd name="T49" fmla="*/ 27 h 981"/>
                <a:gd name="T50" fmla="*/ 62 w 776"/>
                <a:gd name="T51" fmla="*/ 39 h 981"/>
                <a:gd name="T52" fmla="*/ 67 w 776"/>
                <a:gd name="T53" fmla="*/ 54 h 981"/>
                <a:gd name="T54" fmla="*/ 70 w 776"/>
                <a:gd name="T55" fmla="*/ 67 h 981"/>
                <a:gd name="T56" fmla="*/ 74 w 776"/>
                <a:gd name="T57" fmla="*/ 80 h 981"/>
                <a:gd name="T58" fmla="*/ 78 w 776"/>
                <a:gd name="T59" fmla="*/ 93 h 981"/>
                <a:gd name="T60" fmla="*/ 82 w 776"/>
                <a:gd name="T61" fmla="*/ 102 h 981"/>
                <a:gd name="T62" fmla="*/ 85 w 776"/>
                <a:gd name="T63" fmla="*/ 110 h 981"/>
                <a:gd name="T64" fmla="*/ 89 w 776"/>
                <a:gd name="T65" fmla="*/ 116 h 981"/>
                <a:gd name="T66" fmla="*/ 77 w 776"/>
                <a:gd name="T67" fmla="*/ 114 h 981"/>
                <a:gd name="T68" fmla="*/ 67 w 776"/>
                <a:gd name="T69" fmla="*/ 114 h 981"/>
                <a:gd name="T70" fmla="*/ 55 w 776"/>
                <a:gd name="T71" fmla="*/ 116 h 981"/>
                <a:gd name="T72" fmla="*/ 49 w 776"/>
                <a:gd name="T73" fmla="*/ 119 h 981"/>
                <a:gd name="T74" fmla="*/ 52 w 776"/>
                <a:gd name="T75" fmla="*/ 123 h 981"/>
                <a:gd name="T76" fmla="*/ 61 w 776"/>
                <a:gd name="T77" fmla="*/ 121 h 981"/>
                <a:gd name="T78" fmla="*/ 74 w 776"/>
                <a:gd name="T79" fmla="*/ 122 h 981"/>
                <a:gd name="T80" fmla="*/ 85 w 776"/>
                <a:gd name="T81" fmla="*/ 123 h 981"/>
                <a:gd name="T82" fmla="*/ 93 w 776"/>
                <a:gd name="T83" fmla="*/ 123 h 981"/>
                <a:gd name="T84" fmla="*/ 97 w 776"/>
                <a:gd name="T85" fmla="*/ 121 h 981"/>
                <a:gd name="T86" fmla="*/ 97 w 776"/>
                <a:gd name="T87" fmla="*/ 116 h 981"/>
                <a:gd name="T88" fmla="*/ 92 w 776"/>
                <a:gd name="T89" fmla="*/ 106 h 981"/>
                <a:gd name="T90" fmla="*/ 87 w 776"/>
                <a:gd name="T91" fmla="*/ 97 h 981"/>
                <a:gd name="T92" fmla="*/ 80 w 776"/>
                <a:gd name="T93" fmla="*/ 82 h 981"/>
                <a:gd name="T94" fmla="*/ 76 w 776"/>
                <a:gd name="T95" fmla="*/ 65 h 981"/>
                <a:gd name="T96" fmla="*/ 70 w 776"/>
                <a:gd name="T97" fmla="*/ 48 h 981"/>
                <a:gd name="T98" fmla="*/ 65 w 776"/>
                <a:gd name="T99" fmla="*/ 36 h 981"/>
                <a:gd name="T100" fmla="*/ 59 w 776"/>
                <a:gd name="T101" fmla="*/ 20 h 981"/>
                <a:gd name="T102" fmla="*/ 55 w 776"/>
                <a:gd name="T103" fmla="*/ 14 h 981"/>
                <a:gd name="T104" fmla="*/ 51 w 776"/>
                <a:gd name="T105" fmla="*/ 9 h 981"/>
                <a:gd name="T106" fmla="*/ 46 w 776"/>
                <a:gd name="T107" fmla="*/ 8 h 981"/>
                <a:gd name="T108" fmla="*/ 35 w 776"/>
                <a:gd name="T109" fmla="*/ 10 h 981"/>
                <a:gd name="T110" fmla="*/ 26 w 776"/>
                <a:gd name="T111" fmla="*/ 11 h 981"/>
                <a:gd name="T112" fmla="*/ 19 w 776"/>
                <a:gd name="T113" fmla="*/ 10 h 981"/>
                <a:gd name="T114" fmla="*/ 15 w 776"/>
                <a:gd name="T115" fmla="*/ 8 h 981"/>
                <a:gd name="T116" fmla="*/ 19 w 776"/>
                <a:gd name="T117" fmla="*/ 5 h 981"/>
                <a:gd name="T118" fmla="*/ 17 w 776"/>
                <a:gd name="T119" fmla="*/ 0 h 981"/>
                <a:gd name="T120" fmla="*/ 17 w 776"/>
                <a:gd name="T121" fmla="*/ 0 h 9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76"/>
                <a:gd name="T184" fmla="*/ 0 h 981"/>
                <a:gd name="T185" fmla="*/ 776 w 776"/>
                <a:gd name="T186" fmla="*/ 981 h 98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76" h="981">
                  <a:moveTo>
                    <a:pt x="133" y="0"/>
                  </a:moveTo>
                  <a:lnTo>
                    <a:pt x="14" y="57"/>
                  </a:lnTo>
                  <a:lnTo>
                    <a:pt x="0" y="84"/>
                  </a:lnTo>
                  <a:lnTo>
                    <a:pt x="6" y="137"/>
                  </a:lnTo>
                  <a:lnTo>
                    <a:pt x="17" y="200"/>
                  </a:lnTo>
                  <a:lnTo>
                    <a:pt x="40" y="257"/>
                  </a:lnTo>
                  <a:lnTo>
                    <a:pt x="71" y="306"/>
                  </a:lnTo>
                  <a:lnTo>
                    <a:pt x="124" y="413"/>
                  </a:lnTo>
                  <a:lnTo>
                    <a:pt x="170" y="497"/>
                  </a:lnTo>
                  <a:lnTo>
                    <a:pt x="223" y="586"/>
                  </a:lnTo>
                  <a:lnTo>
                    <a:pt x="257" y="649"/>
                  </a:lnTo>
                  <a:lnTo>
                    <a:pt x="276" y="595"/>
                  </a:lnTo>
                  <a:lnTo>
                    <a:pt x="213" y="491"/>
                  </a:lnTo>
                  <a:lnTo>
                    <a:pt x="151" y="369"/>
                  </a:lnTo>
                  <a:lnTo>
                    <a:pt x="97" y="244"/>
                  </a:lnTo>
                  <a:lnTo>
                    <a:pt x="71" y="194"/>
                  </a:lnTo>
                  <a:lnTo>
                    <a:pt x="50" y="147"/>
                  </a:lnTo>
                  <a:lnTo>
                    <a:pt x="40" y="84"/>
                  </a:lnTo>
                  <a:lnTo>
                    <a:pt x="124" y="101"/>
                  </a:lnTo>
                  <a:lnTo>
                    <a:pt x="183" y="120"/>
                  </a:lnTo>
                  <a:lnTo>
                    <a:pt x="257" y="124"/>
                  </a:lnTo>
                  <a:lnTo>
                    <a:pt x="324" y="120"/>
                  </a:lnTo>
                  <a:lnTo>
                    <a:pt x="400" y="120"/>
                  </a:lnTo>
                  <a:lnTo>
                    <a:pt x="440" y="147"/>
                  </a:lnTo>
                  <a:lnTo>
                    <a:pt x="466" y="210"/>
                  </a:lnTo>
                  <a:lnTo>
                    <a:pt x="497" y="310"/>
                  </a:lnTo>
                  <a:lnTo>
                    <a:pt x="533" y="430"/>
                  </a:lnTo>
                  <a:lnTo>
                    <a:pt x="555" y="529"/>
                  </a:lnTo>
                  <a:lnTo>
                    <a:pt x="586" y="635"/>
                  </a:lnTo>
                  <a:lnTo>
                    <a:pt x="622" y="742"/>
                  </a:lnTo>
                  <a:lnTo>
                    <a:pt x="649" y="816"/>
                  </a:lnTo>
                  <a:lnTo>
                    <a:pt x="675" y="875"/>
                  </a:lnTo>
                  <a:lnTo>
                    <a:pt x="709" y="922"/>
                  </a:lnTo>
                  <a:lnTo>
                    <a:pt x="616" y="909"/>
                  </a:lnTo>
                  <a:lnTo>
                    <a:pt x="529" y="909"/>
                  </a:lnTo>
                  <a:lnTo>
                    <a:pt x="443" y="922"/>
                  </a:lnTo>
                  <a:lnTo>
                    <a:pt x="396" y="945"/>
                  </a:lnTo>
                  <a:lnTo>
                    <a:pt x="422" y="981"/>
                  </a:lnTo>
                  <a:lnTo>
                    <a:pt x="493" y="968"/>
                  </a:lnTo>
                  <a:lnTo>
                    <a:pt x="590" y="976"/>
                  </a:lnTo>
                  <a:lnTo>
                    <a:pt x="679" y="981"/>
                  </a:lnTo>
                  <a:lnTo>
                    <a:pt x="742" y="981"/>
                  </a:lnTo>
                  <a:lnTo>
                    <a:pt x="776" y="962"/>
                  </a:lnTo>
                  <a:lnTo>
                    <a:pt x="776" y="928"/>
                  </a:lnTo>
                  <a:lnTo>
                    <a:pt x="732" y="848"/>
                  </a:lnTo>
                  <a:lnTo>
                    <a:pt x="689" y="776"/>
                  </a:lnTo>
                  <a:lnTo>
                    <a:pt x="639" y="652"/>
                  </a:lnTo>
                  <a:lnTo>
                    <a:pt x="603" y="519"/>
                  </a:lnTo>
                  <a:lnTo>
                    <a:pt x="559" y="383"/>
                  </a:lnTo>
                  <a:lnTo>
                    <a:pt x="519" y="284"/>
                  </a:lnTo>
                  <a:lnTo>
                    <a:pt x="479" y="156"/>
                  </a:lnTo>
                  <a:lnTo>
                    <a:pt x="443" y="107"/>
                  </a:lnTo>
                  <a:lnTo>
                    <a:pt x="413" y="67"/>
                  </a:lnTo>
                  <a:lnTo>
                    <a:pt x="363" y="57"/>
                  </a:lnTo>
                  <a:lnTo>
                    <a:pt x="280" y="80"/>
                  </a:lnTo>
                  <a:lnTo>
                    <a:pt x="213" y="84"/>
                  </a:lnTo>
                  <a:lnTo>
                    <a:pt x="151" y="75"/>
                  </a:lnTo>
                  <a:lnTo>
                    <a:pt x="124" y="57"/>
                  </a:lnTo>
                  <a:lnTo>
                    <a:pt x="147" y="40"/>
                  </a:lnTo>
                  <a:lnTo>
                    <a:pt x="133" y="0"/>
                  </a:lnTo>
                  <a:close/>
                </a:path>
              </a:pathLst>
            </a:custGeom>
            <a:solidFill>
              <a:srgbClr val="000000"/>
            </a:solidFill>
            <a:ln w="9525">
              <a:noFill/>
              <a:round/>
              <a:headEnd/>
              <a:tailEnd/>
            </a:ln>
          </p:spPr>
          <p:txBody>
            <a:bodyPr/>
            <a:lstStyle/>
            <a:p>
              <a:endParaRPr lang="fr-FR"/>
            </a:p>
          </p:txBody>
        </p:sp>
        <p:sp>
          <p:nvSpPr>
            <p:cNvPr id="20519" name="Freeform 39"/>
            <p:cNvSpPr>
              <a:spLocks/>
            </p:cNvSpPr>
            <p:nvPr/>
          </p:nvSpPr>
          <p:spPr bwMode="auto">
            <a:xfrm>
              <a:off x="3409" y="1470"/>
              <a:ext cx="65" cy="140"/>
            </a:xfrm>
            <a:custGeom>
              <a:avLst/>
              <a:gdLst>
                <a:gd name="T0" fmla="*/ 0 w 129"/>
                <a:gd name="T1" fmla="*/ 3 h 279"/>
                <a:gd name="T2" fmla="*/ 5 w 129"/>
                <a:gd name="T3" fmla="*/ 14 h 279"/>
                <a:gd name="T4" fmla="*/ 8 w 129"/>
                <a:gd name="T5" fmla="*/ 26 h 279"/>
                <a:gd name="T6" fmla="*/ 10 w 129"/>
                <a:gd name="T7" fmla="*/ 35 h 279"/>
                <a:gd name="T8" fmla="*/ 14 w 129"/>
                <a:gd name="T9" fmla="*/ 35 h 279"/>
                <a:gd name="T10" fmla="*/ 17 w 129"/>
                <a:gd name="T11" fmla="*/ 31 h 279"/>
                <a:gd name="T12" fmla="*/ 12 w 129"/>
                <a:gd name="T13" fmla="*/ 19 h 279"/>
                <a:gd name="T14" fmla="*/ 8 w 129"/>
                <a:gd name="T15" fmla="*/ 6 h 279"/>
                <a:gd name="T16" fmla="*/ 7 w 129"/>
                <a:gd name="T17" fmla="*/ 0 h 279"/>
                <a:gd name="T18" fmla="*/ 0 w 129"/>
                <a:gd name="T19" fmla="*/ 3 h 279"/>
                <a:gd name="T20" fmla="*/ 0 w 129"/>
                <a:gd name="T21" fmla="*/ 3 h 2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279"/>
                <a:gd name="T35" fmla="*/ 129 w 129"/>
                <a:gd name="T36" fmla="*/ 279 h 2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279">
                  <a:moveTo>
                    <a:pt x="0" y="17"/>
                  </a:moveTo>
                  <a:lnTo>
                    <a:pt x="36" y="106"/>
                  </a:lnTo>
                  <a:lnTo>
                    <a:pt x="63" y="203"/>
                  </a:lnTo>
                  <a:lnTo>
                    <a:pt x="76" y="279"/>
                  </a:lnTo>
                  <a:lnTo>
                    <a:pt x="106" y="274"/>
                  </a:lnTo>
                  <a:lnTo>
                    <a:pt x="129" y="247"/>
                  </a:lnTo>
                  <a:lnTo>
                    <a:pt x="93" y="146"/>
                  </a:lnTo>
                  <a:lnTo>
                    <a:pt x="63" y="44"/>
                  </a:lnTo>
                  <a:lnTo>
                    <a:pt x="49" y="0"/>
                  </a:lnTo>
                  <a:lnTo>
                    <a:pt x="0" y="17"/>
                  </a:lnTo>
                  <a:close/>
                </a:path>
              </a:pathLst>
            </a:custGeom>
            <a:solidFill>
              <a:srgbClr val="000000"/>
            </a:solidFill>
            <a:ln w="9525">
              <a:noFill/>
              <a:round/>
              <a:headEnd/>
              <a:tailEnd/>
            </a:ln>
          </p:spPr>
          <p:txBody>
            <a:bodyPr/>
            <a:lstStyle/>
            <a:p>
              <a:endParaRPr lang="fr-FR"/>
            </a:p>
          </p:txBody>
        </p:sp>
        <p:sp>
          <p:nvSpPr>
            <p:cNvPr id="20520" name="Freeform 40"/>
            <p:cNvSpPr>
              <a:spLocks/>
            </p:cNvSpPr>
            <p:nvPr/>
          </p:nvSpPr>
          <p:spPr bwMode="auto">
            <a:xfrm>
              <a:off x="2642" y="1709"/>
              <a:ext cx="90" cy="134"/>
            </a:xfrm>
            <a:custGeom>
              <a:avLst/>
              <a:gdLst>
                <a:gd name="T0" fmla="*/ 13 w 178"/>
                <a:gd name="T1" fmla="*/ 3 h 266"/>
                <a:gd name="T2" fmla="*/ 5 w 178"/>
                <a:gd name="T3" fmla="*/ 15 h 266"/>
                <a:gd name="T4" fmla="*/ 0 w 178"/>
                <a:gd name="T5" fmla="*/ 27 h 266"/>
                <a:gd name="T6" fmla="*/ 8 w 178"/>
                <a:gd name="T7" fmla="*/ 34 h 266"/>
                <a:gd name="T8" fmla="*/ 11 w 178"/>
                <a:gd name="T9" fmla="*/ 21 h 266"/>
                <a:gd name="T10" fmla="*/ 15 w 178"/>
                <a:gd name="T11" fmla="*/ 13 h 266"/>
                <a:gd name="T12" fmla="*/ 23 w 178"/>
                <a:gd name="T13" fmla="*/ 0 h 266"/>
                <a:gd name="T14" fmla="*/ 13 w 178"/>
                <a:gd name="T15" fmla="*/ 3 h 266"/>
                <a:gd name="T16" fmla="*/ 13 w 178"/>
                <a:gd name="T17" fmla="*/ 3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8"/>
                <a:gd name="T28" fmla="*/ 0 h 266"/>
                <a:gd name="T29" fmla="*/ 178 w 178"/>
                <a:gd name="T30" fmla="*/ 266 h 2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8" h="266">
                  <a:moveTo>
                    <a:pt x="98" y="17"/>
                  </a:moveTo>
                  <a:lnTo>
                    <a:pt x="40" y="116"/>
                  </a:lnTo>
                  <a:lnTo>
                    <a:pt x="0" y="209"/>
                  </a:lnTo>
                  <a:lnTo>
                    <a:pt x="62" y="266"/>
                  </a:lnTo>
                  <a:lnTo>
                    <a:pt x="85" y="160"/>
                  </a:lnTo>
                  <a:lnTo>
                    <a:pt x="116" y="103"/>
                  </a:lnTo>
                  <a:lnTo>
                    <a:pt x="178" y="0"/>
                  </a:lnTo>
                  <a:lnTo>
                    <a:pt x="98" y="17"/>
                  </a:lnTo>
                  <a:close/>
                </a:path>
              </a:pathLst>
            </a:custGeom>
            <a:solidFill>
              <a:srgbClr val="000000"/>
            </a:solidFill>
            <a:ln w="9525">
              <a:noFill/>
              <a:round/>
              <a:headEnd/>
              <a:tailEnd/>
            </a:ln>
          </p:spPr>
          <p:txBody>
            <a:bodyPr/>
            <a:lstStyle/>
            <a:p>
              <a:endParaRPr lang="fr-FR"/>
            </a:p>
          </p:txBody>
        </p:sp>
        <p:sp>
          <p:nvSpPr>
            <p:cNvPr id="20521" name="Freeform 41"/>
            <p:cNvSpPr>
              <a:spLocks/>
            </p:cNvSpPr>
            <p:nvPr/>
          </p:nvSpPr>
          <p:spPr bwMode="auto">
            <a:xfrm>
              <a:off x="2978" y="1756"/>
              <a:ext cx="40" cy="33"/>
            </a:xfrm>
            <a:custGeom>
              <a:avLst/>
              <a:gdLst>
                <a:gd name="T0" fmla="*/ 0 w 80"/>
                <a:gd name="T1" fmla="*/ 3 h 67"/>
                <a:gd name="T2" fmla="*/ 3 w 80"/>
                <a:gd name="T3" fmla="*/ 0 h 67"/>
                <a:gd name="T4" fmla="*/ 7 w 80"/>
                <a:gd name="T5" fmla="*/ 0 h 67"/>
                <a:gd name="T6" fmla="*/ 10 w 80"/>
                <a:gd name="T7" fmla="*/ 1 h 67"/>
                <a:gd name="T8" fmla="*/ 9 w 80"/>
                <a:gd name="T9" fmla="*/ 5 h 67"/>
                <a:gd name="T10" fmla="*/ 5 w 80"/>
                <a:gd name="T11" fmla="*/ 8 h 67"/>
                <a:gd name="T12" fmla="*/ 1 w 80"/>
                <a:gd name="T13" fmla="*/ 7 h 67"/>
                <a:gd name="T14" fmla="*/ 0 w 80"/>
                <a:gd name="T15" fmla="*/ 3 h 67"/>
                <a:gd name="T16" fmla="*/ 0 w 80"/>
                <a:gd name="T17" fmla="*/ 3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
                <a:gd name="T28" fmla="*/ 0 h 67"/>
                <a:gd name="T29" fmla="*/ 80 w 8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 h="67">
                  <a:moveTo>
                    <a:pt x="0" y="27"/>
                  </a:moveTo>
                  <a:lnTo>
                    <a:pt x="30" y="0"/>
                  </a:lnTo>
                  <a:lnTo>
                    <a:pt x="57" y="0"/>
                  </a:lnTo>
                  <a:lnTo>
                    <a:pt x="80" y="13"/>
                  </a:lnTo>
                  <a:lnTo>
                    <a:pt x="66" y="44"/>
                  </a:lnTo>
                  <a:lnTo>
                    <a:pt x="40" y="67"/>
                  </a:lnTo>
                  <a:lnTo>
                    <a:pt x="13" y="57"/>
                  </a:lnTo>
                  <a:lnTo>
                    <a:pt x="0" y="27"/>
                  </a:lnTo>
                  <a:close/>
                </a:path>
              </a:pathLst>
            </a:custGeom>
            <a:solidFill>
              <a:srgbClr val="000000"/>
            </a:solidFill>
            <a:ln w="9525">
              <a:noFill/>
              <a:round/>
              <a:headEnd/>
              <a:tailEnd/>
            </a:ln>
          </p:spPr>
          <p:txBody>
            <a:bodyPr/>
            <a:lstStyle/>
            <a:p>
              <a:endParaRPr lang="fr-FR"/>
            </a:p>
          </p:txBody>
        </p:sp>
        <p:sp>
          <p:nvSpPr>
            <p:cNvPr id="20522" name="Freeform 42"/>
            <p:cNvSpPr>
              <a:spLocks/>
            </p:cNvSpPr>
            <p:nvPr/>
          </p:nvSpPr>
          <p:spPr bwMode="auto">
            <a:xfrm>
              <a:off x="2978" y="1807"/>
              <a:ext cx="37" cy="31"/>
            </a:xfrm>
            <a:custGeom>
              <a:avLst/>
              <a:gdLst>
                <a:gd name="T0" fmla="*/ 0 w 74"/>
                <a:gd name="T1" fmla="*/ 4 h 61"/>
                <a:gd name="T2" fmla="*/ 1 w 74"/>
                <a:gd name="T3" fmla="*/ 1 h 61"/>
                <a:gd name="T4" fmla="*/ 6 w 74"/>
                <a:gd name="T5" fmla="*/ 0 h 61"/>
                <a:gd name="T6" fmla="*/ 9 w 74"/>
                <a:gd name="T7" fmla="*/ 3 h 61"/>
                <a:gd name="T8" fmla="*/ 9 w 74"/>
                <a:gd name="T9" fmla="*/ 5 h 61"/>
                <a:gd name="T10" fmla="*/ 7 w 74"/>
                <a:gd name="T11" fmla="*/ 8 h 61"/>
                <a:gd name="T12" fmla="*/ 2 w 74"/>
                <a:gd name="T13" fmla="*/ 8 h 61"/>
                <a:gd name="T14" fmla="*/ 0 w 74"/>
                <a:gd name="T15" fmla="*/ 4 h 61"/>
                <a:gd name="T16" fmla="*/ 0 w 74"/>
                <a:gd name="T17" fmla="*/ 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61"/>
                <a:gd name="T29" fmla="*/ 74 w 74"/>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61">
                  <a:moveTo>
                    <a:pt x="0" y="30"/>
                  </a:moveTo>
                  <a:lnTo>
                    <a:pt x="13" y="4"/>
                  </a:lnTo>
                  <a:lnTo>
                    <a:pt x="53" y="0"/>
                  </a:lnTo>
                  <a:lnTo>
                    <a:pt x="74" y="17"/>
                  </a:lnTo>
                  <a:lnTo>
                    <a:pt x="74" y="34"/>
                  </a:lnTo>
                  <a:lnTo>
                    <a:pt x="57" y="57"/>
                  </a:lnTo>
                  <a:lnTo>
                    <a:pt x="21" y="61"/>
                  </a:lnTo>
                  <a:lnTo>
                    <a:pt x="0" y="30"/>
                  </a:lnTo>
                  <a:close/>
                </a:path>
              </a:pathLst>
            </a:custGeom>
            <a:solidFill>
              <a:srgbClr val="000000"/>
            </a:solidFill>
            <a:ln w="9525">
              <a:noFill/>
              <a:round/>
              <a:headEnd/>
              <a:tailEnd/>
            </a:ln>
          </p:spPr>
          <p:txBody>
            <a:bodyPr/>
            <a:lstStyle/>
            <a:p>
              <a:endParaRPr lang="fr-FR"/>
            </a:p>
          </p:txBody>
        </p:sp>
        <p:sp>
          <p:nvSpPr>
            <p:cNvPr id="20523" name="Freeform 43"/>
            <p:cNvSpPr>
              <a:spLocks/>
            </p:cNvSpPr>
            <p:nvPr/>
          </p:nvSpPr>
          <p:spPr bwMode="auto">
            <a:xfrm>
              <a:off x="2955" y="1861"/>
              <a:ext cx="43" cy="28"/>
            </a:xfrm>
            <a:custGeom>
              <a:avLst/>
              <a:gdLst>
                <a:gd name="T0" fmla="*/ 0 w 86"/>
                <a:gd name="T1" fmla="*/ 3 h 57"/>
                <a:gd name="T2" fmla="*/ 3 w 86"/>
                <a:gd name="T3" fmla="*/ 0 h 57"/>
                <a:gd name="T4" fmla="*/ 7 w 86"/>
                <a:gd name="T5" fmla="*/ 0 h 57"/>
                <a:gd name="T6" fmla="*/ 11 w 86"/>
                <a:gd name="T7" fmla="*/ 1 h 57"/>
                <a:gd name="T8" fmla="*/ 10 w 86"/>
                <a:gd name="T9" fmla="*/ 4 h 57"/>
                <a:gd name="T10" fmla="*/ 7 w 86"/>
                <a:gd name="T11" fmla="*/ 7 h 57"/>
                <a:gd name="T12" fmla="*/ 3 w 86"/>
                <a:gd name="T13" fmla="*/ 6 h 57"/>
                <a:gd name="T14" fmla="*/ 0 w 86"/>
                <a:gd name="T15" fmla="*/ 3 h 57"/>
                <a:gd name="T16" fmla="*/ 0 w 86"/>
                <a:gd name="T17" fmla="*/ 3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57"/>
                <a:gd name="T29" fmla="*/ 86 w 86"/>
                <a:gd name="T30" fmla="*/ 57 h 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57">
                  <a:moveTo>
                    <a:pt x="0" y="27"/>
                  </a:moveTo>
                  <a:lnTo>
                    <a:pt x="23" y="4"/>
                  </a:lnTo>
                  <a:lnTo>
                    <a:pt x="59" y="0"/>
                  </a:lnTo>
                  <a:lnTo>
                    <a:pt x="86" y="8"/>
                  </a:lnTo>
                  <a:lnTo>
                    <a:pt x="76" y="34"/>
                  </a:lnTo>
                  <a:lnTo>
                    <a:pt x="59" y="57"/>
                  </a:lnTo>
                  <a:lnTo>
                    <a:pt x="27" y="53"/>
                  </a:lnTo>
                  <a:lnTo>
                    <a:pt x="0" y="27"/>
                  </a:lnTo>
                  <a:close/>
                </a:path>
              </a:pathLst>
            </a:custGeom>
            <a:solidFill>
              <a:srgbClr val="000000"/>
            </a:solidFill>
            <a:ln w="9525">
              <a:noFill/>
              <a:round/>
              <a:headEnd/>
              <a:tailEnd/>
            </a:ln>
          </p:spPr>
          <p:txBody>
            <a:bodyPr/>
            <a:lstStyle/>
            <a:p>
              <a:endParaRPr lang="fr-FR"/>
            </a:p>
          </p:txBody>
        </p:sp>
        <p:sp>
          <p:nvSpPr>
            <p:cNvPr id="20524" name="Freeform 44"/>
            <p:cNvSpPr>
              <a:spLocks/>
            </p:cNvSpPr>
            <p:nvPr/>
          </p:nvSpPr>
          <p:spPr bwMode="auto">
            <a:xfrm>
              <a:off x="2426" y="1336"/>
              <a:ext cx="163" cy="129"/>
            </a:xfrm>
            <a:custGeom>
              <a:avLst/>
              <a:gdLst>
                <a:gd name="T0" fmla="*/ 33 w 327"/>
                <a:gd name="T1" fmla="*/ 31 h 258"/>
                <a:gd name="T2" fmla="*/ 33 w 327"/>
                <a:gd name="T3" fmla="*/ 22 h 258"/>
                <a:gd name="T4" fmla="*/ 35 w 327"/>
                <a:gd name="T5" fmla="*/ 15 h 258"/>
                <a:gd name="T6" fmla="*/ 34 w 327"/>
                <a:gd name="T7" fmla="*/ 10 h 258"/>
                <a:gd name="T8" fmla="*/ 26 w 327"/>
                <a:gd name="T9" fmla="*/ 7 h 258"/>
                <a:gd name="T10" fmla="*/ 19 w 327"/>
                <a:gd name="T11" fmla="*/ 7 h 258"/>
                <a:gd name="T12" fmla="*/ 11 w 327"/>
                <a:gd name="T13" fmla="*/ 11 h 258"/>
                <a:gd name="T14" fmla="*/ 1 w 327"/>
                <a:gd name="T15" fmla="*/ 19 h 258"/>
                <a:gd name="T16" fmla="*/ 0 w 327"/>
                <a:gd name="T17" fmla="*/ 14 h 258"/>
                <a:gd name="T18" fmla="*/ 4 w 327"/>
                <a:gd name="T19" fmla="*/ 6 h 258"/>
                <a:gd name="T20" fmla="*/ 11 w 327"/>
                <a:gd name="T21" fmla="*/ 2 h 258"/>
                <a:gd name="T22" fmla="*/ 19 w 327"/>
                <a:gd name="T23" fmla="*/ 0 h 258"/>
                <a:gd name="T24" fmla="*/ 28 w 327"/>
                <a:gd name="T25" fmla="*/ 1 h 258"/>
                <a:gd name="T26" fmla="*/ 35 w 327"/>
                <a:gd name="T27" fmla="*/ 2 h 258"/>
                <a:gd name="T28" fmla="*/ 40 w 327"/>
                <a:gd name="T29" fmla="*/ 6 h 258"/>
                <a:gd name="T30" fmla="*/ 40 w 327"/>
                <a:gd name="T31" fmla="*/ 10 h 258"/>
                <a:gd name="T32" fmla="*/ 37 w 327"/>
                <a:gd name="T33" fmla="*/ 32 h 258"/>
                <a:gd name="T34" fmla="*/ 33 w 327"/>
                <a:gd name="T35" fmla="*/ 31 h 258"/>
                <a:gd name="T36" fmla="*/ 33 w 327"/>
                <a:gd name="T37" fmla="*/ 31 h 2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7"/>
                <a:gd name="T58" fmla="*/ 0 h 258"/>
                <a:gd name="T59" fmla="*/ 327 w 327"/>
                <a:gd name="T60" fmla="*/ 258 h 2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7" h="258">
                  <a:moveTo>
                    <a:pt x="266" y="249"/>
                  </a:moveTo>
                  <a:lnTo>
                    <a:pt x="266" y="182"/>
                  </a:lnTo>
                  <a:lnTo>
                    <a:pt x="280" y="125"/>
                  </a:lnTo>
                  <a:lnTo>
                    <a:pt x="274" y="82"/>
                  </a:lnTo>
                  <a:lnTo>
                    <a:pt x="213" y="59"/>
                  </a:lnTo>
                  <a:lnTo>
                    <a:pt x="154" y="63"/>
                  </a:lnTo>
                  <a:lnTo>
                    <a:pt x="88" y="89"/>
                  </a:lnTo>
                  <a:lnTo>
                    <a:pt x="10" y="152"/>
                  </a:lnTo>
                  <a:lnTo>
                    <a:pt x="0" y="112"/>
                  </a:lnTo>
                  <a:lnTo>
                    <a:pt x="34" y="49"/>
                  </a:lnTo>
                  <a:lnTo>
                    <a:pt x="88" y="19"/>
                  </a:lnTo>
                  <a:lnTo>
                    <a:pt x="158" y="0"/>
                  </a:lnTo>
                  <a:lnTo>
                    <a:pt x="230" y="4"/>
                  </a:lnTo>
                  <a:lnTo>
                    <a:pt x="280" y="23"/>
                  </a:lnTo>
                  <a:lnTo>
                    <a:pt x="320" y="55"/>
                  </a:lnTo>
                  <a:lnTo>
                    <a:pt x="327" y="82"/>
                  </a:lnTo>
                  <a:lnTo>
                    <a:pt x="301" y="258"/>
                  </a:lnTo>
                  <a:lnTo>
                    <a:pt x="266" y="249"/>
                  </a:lnTo>
                  <a:close/>
                </a:path>
              </a:pathLst>
            </a:custGeom>
            <a:solidFill>
              <a:srgbClr val="000000"/>
            </a:solidFill>
            <a:ln w="9525">
              <a:noFill/>
              <a:round/>
              <a:headEnd/>
              <a:tailEnd/>
            </a:ln>
          </p:spPr>
          <p:txBody>
            <a:bodyPr/>
            <a:lstStyle/>
            <a:p>
              <a:endParaRPr lang="fr-FR"/>
            </a:p>
          </p:txBody>
        </p:sp>
        <p:sp>
          <p:nvSpPr>
            <p:cNvPr id="20525" name="Freeform 45"/>
            <p:cNvSpPr>
              <a:spLocks/>
            </p:cNvSpPr>
            <p:nvPr/>
          </p:nvSpPr>
          <p:spPr bwMode="auto">
            <a:xfrm>
              <a:off x="2397" y="1498"/>
              <a:ext cx="164" cy="200"/>
            </a:xfrm>
            <a:custGeom>
              <a:avLst/>
              <a:gdLst>
                <a:gd name="T0" fmla="*/ 38 w 327"/>
                <a:gd name="T1" fmla="*/ 0 h 399"/>
                <a:gd name="T2" fmla="*/ 33 w 327"/>
                <a:gd name="T3" fmla="*/ 10 h 399"/>
                <a:gd name="T4" fmla="*/ 30 w 327"/>
                <a:gd name="T5" fmla="*/ 21 h 399"/>
                <a:gd name="T6" fmla="*/ 25 w 327"/>
                <a:gd name="T7" fmla="*/ 37 h 399"/>
                <a:gd name="T8" fmla="*/ 20 w 327"/>
                <a:gd name="T9" fmla="*/ 32 h 399"/>
                <a:gd name="T10" fmla="*/ 12 w 327"/>
                <a:gd name="T11" fmla="*/ 29 h 399"/>
                <a:gd name="T12" fmla="*/ 3 w 327"/>
                <a:gd name="T13" fmla="*/ 25 h 399"/>
                <a:gd name="T14" fmla="*/ 0 w 327"/>
                <a:gd name="T15" fmla="*/ 30 h 399"/>
                <a:gd name="T16" fmla="*/ 8 w 327"/>
                <a:gd name="T17" fmla="*/ 34 h 399"/>
                <a:gd name="T18" fmla="*/ 13 w 327"/>
                <a:gd name="T19" fmla="*/ 38 h 399"/>
                <a:gd name="T20" fmla="*/ 20 w 327"/>
                <a:gd name="T21" fmla="*/ 40 h 399"/>
                <a:gd name="T22" fmla="*/ 22 w 327"/>
                <a:gd name="T23" fmla="*/ 45 h 399"/>
                <a:gd name="T24" fmla="*/ 23 w 327"/>
                <a:gd name="T25" fmla="*/ 50 h 399"/>
                <a:gd name="T26" fmla="*/ 31 w 327"/>
                <a:gd name="T27" fmla="*/ 47 h 399"/>
                <a:gd name="T28" fmla="*/ 31 w 327"/>
                <a:gd name="T29" fmla="*/ 39 h 399"/>
                <a:gd name="T30" fmla="*/ 33 w 327"/>
                <a:gd name="T31" fmla="*/ 32 h 399"/>
                <a:gd name="T32" fmla="*/ 37 w 327"/>
                <a:gd name="T33" fmla="*/ 22 h 399"/>
                <a:gd name="T34" fmla="*/ 40 w 327"/>
                <a:gd name="T35" fmla="*/ 11 h 399"/>
                <a:gd name="T36" fmla="*/ 41 w 327"/>
                <a:gd name="T37" fmla="*/ 5 h 399"/>
                <a:gd name="T38" fmla="*/ 38 w 327"/>
                <a:gd name="T39" fmla="*/ 0 h 399"/>
                <a:gd name="T40" fmla="*/ 38 w 327"/>
                <a:gd name="T41" fmla="*/ 0 h 3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7"/>
                <a:gd name="T64" fmla="*/ 0 h 399"/>
                <a:gd name="T65" fmla="*/ 327 w 327"/>
                <a:gd name="T66" fmla="*/ 399 h 3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7" h="399">
                  <a:moveTo>
                    <a:pt x="297" y="0"/>
                  </a:moveTo>
                  <a:lnTo>
                    <a:pt x="261" y="80"/>
                  </a:lnTo>
                  <a:lnTo>
                    <a:pt x="234" y="163"/>
                  </a:lnTo>
                  <a:lnTo>
                    <a:pt x="198" y="289"/>
                  </a:lnTo>
                  <a:lnTo>
                    <a:pt x="154" y="253"/>
                  </a:lnTo>
                  <a:lnTo>
                    <a:pt x="91" y="226"/>
                  </a:lnTo>
                  <a:lnTo>
                    <a:pt x="17" y="200"/>
                  </a:lnTo>
                  <a:lnTo>
                    <a:pt x="0" y="236"/>
                  </a:lnTo>
                  <a:lnTo>
                    <a:pt x="57" y="272"/>
                  </a:lnTo>
                  <a:lnTo>
                    <a:pt x="101" y="297"/>
                  </a:lnTo>
                  <a:lnTo>
                    <a:pt x="158" y="319"/>
                  </a:lnTo>
                  <a:lnTo>
                    <a:pt x="171" y="359"/>
                  </a:lnTo>
                  <a:lnTo>
                    <a:pt x="177" y="399"/>
                  </a:lnTo>
                  <a:lnTo>
                    <a:pt x="243" y="373"/>
                  </a:lnTo>
                  <a:lnTo>
                    <a:pt x="247" y="310"/>
                  </a:lnTo>
                  <a:lnTo>
                    <a:pt x="264" y="249"/>
                  </a:lnTo>
                  <a:lnTo>
                    <a:pt x="291" y="169"/>
                  </a:lnTo>
                  <a:lnTo>
                    <a:pt x="314" y="84"/>
                  </a:lnTo>
                  <a:lnTo>
                    <a:pt x="327" y="36"/>
                  </a:lnTo>
                  <a:lnTo>
                    <a:pt x="297" y="0"/>
                  </a:lnTo>
                  <a:close/>
                </a:path>
              </a:pathLst>
            </a:custGeom>
            <a:solidFill>
              <a:srgbClr val="000000"/>
            </a:solidFill>
            <a:ln w="9525">
              <a:noFill/>
              <a:round/>
              <a:headEnd/>
              <a:tailEnd/>
            </a:ln>
          </p:spPr>
          <p:txBody>
            <a:bodyPr/>
            <a:lstStyle/>
            <a:p>
              <a:endParaRPr lang="fr-FR"/>
            </a:p>
          </p:txBody>
        </p:sp>
        <p:sp>
          <p:nvSpPr>
            <p:cNvPr id="20526" name="Freeform 46"/>
            <p:cNvSpPr>
              <a:spLocks/>
            </p:cNvSpPr>
            <p:nvPr/>
          </p:nvSpPr>
          <p:spPr bwMode="auto">
            <a:xfrm>
              <a:off x="2350" y="1410"/>
              <a:ext cx="86" cy="97"/>
            </a:xfrm>
            <a:custGeom>
              <a:avLst/>
              <a:gdLst>
                <a:gd name="T0" fmla="*/ 19 w 171"/>
                <a:gd name="T1" fmla="*/ 0 h 194"/>
                <a:gd name="T2" fmla="*/ 16 w 171"/>
                <a:gd name="T3" fmla="*/ 3 h 194"/>
                <a:gd name="T4" fmla="*/ 16 w 171"/>
                <a:gd name="T5" fmla="*/ 10 h 194"/>
                <a:gd name="T6" fmla="*/ 13 w 171"/>
                <a:gd name="T7" fmla="*/ 12 h 194"/>
                <a:gd name="T8" fmla="*/ 8 w 171"/>
                <a:gd name="T9" fmla="*/ 12 h 194"/>
                <a:gd name="T10" fmla="*/ 0 w 171"/>
                <a:gd name="T11" fmla="*/ 18 h 194"/>
                <a:gd name="T12" fmla="*/ 1 w 171"/>
                <a:gd name="T13" fmla="*/ 24 h 194"/>
                <a:gd name="T14" fmla="*/ 5 w 171"/>
                <a:gd name="T15" fmla="*/ 20 h 194"/>
                <a:gd name="T16" fmla="*/ 11 w 171"/>
                <a:gd name="T17" fmla="*/ 18 h 194"/>
                <a:gd name="T18" fmla="*/ 15 w 171"/>
                <a:gd name="T19" fmla="*/ 20 h 194"/>
                <a:gd name="T20" fmla="*/ 16 w 171"/>
                <a:gd name="T21" fmla="*/ 16 h 194"/>
                <a:gd name="T22" fmla="*/ 18 w 171"/>
                <a:gd name="T23" fmla="*/ 12 h 194"/>
                <a:gd name="T24" fmla="*/ 20 w 171"/>
                <a:gd name="T25" fmla="*/ 10 h 194"/>
                <a:gd name="T26" fmla="*/ 22 w 171"/>
                <a:gd name="T27" fmla="*/ 2 h 194"/>
                <a:gd name="T28" fmla="*/ 19 w 171"/>
                <a:gd name="T29" fmla="*/ 0 h 194"/>
                <a:gd name="T30" fmla="*/ 19 w 171"/>
                <a:gd name="T31" fmla="*/ 0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94"/>
                <a:gd name="T50" fmla="*/ 171 w 171"/>
                <a:gd name="T51" fmla="*/ 194 h 1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94">
                  <a:moveTo>
                    <a:pt x="150" y="0"/>
                  </a:moveTo>
                  <a:lnTo>
                    <a:pt x="127" y="27"/>
                  </a:lnTo>
                  <a:lnTo>
                    <a:pt x="124" y="74"/>
                  </a:lnTo>
                  <a:lnTo>
                    <a:pt x="101" y="97"/>
                  </a:lnTo>
                  <a:lnTo>
                    <a:pt x="57" y="101"/>
                  </a:lnTo>
                  <a:lnTo>
                    <a:pt x="0" y="137"/>
                  </a:lnTo>
                  <a:lnTo>
                    <a:pt x="4" y="194"/>
                  </a:lnTo>
                  <a:lnTo>
                    <a:pt x="40" y="160"/>
                  </a:lnTo>
                  <a:lnTo>
                    <a:pt x="84" y="141"/>
                  </a:lnTo>
                  <a:lnTo>
                    <a:pt x="118" y="160"/>
                  </a:lnTo>
                  <a:lnTo>
                    <a:pt x="124" y="128"/>
                  </a:lnTo>
                  <a:lnTo>
                    <a:pt x="144" y="101"/>
                  </a:lnTo>
                  <a:lnTo>
                    <a:pt x="160" y="74"/>
                  </a:lnTo>
                  <a:lnTo>
                    <a:pt x="171" y="14"/>
                  </a:lnTo>
                  <a:lnTo>
                    <a:pt x="150" y="0"/>
                  </a:lnTo>
                  <a:close/>
                </a:path>
              </a:pathLst>
            </a:custGeom>
            <a:solidFill>
              <a:srgbClr val="000000"/>
            </a:solidFill>
            <a:ln w="9525">
              <a:noFill/>
              <a:round/>
              <a:headEnd/>
              <a:tailEnd/>
            </a:ln>
          </p:spPr>
          <p:txBody>
            <a:bodyPr/>
            <a:lstStyle/>
            <a:p>
              <a:endParaRPr lang="fr-FR"/>
            </a:p>
          </p:txBody>
        </p:sp>
        <p:sp>
          <p:nvSpPr>
            <p:cNvPr id="20527" name="Freeform 47"/>
            <p:cNvSpPr>
              <a:spLocks/>
            </p:cNvSpPr>
            <p:nvPr/>
          </p:nvSpPr>
          <p:spPr bwMode="auto">
            <a:xfrm>
              <a:off x="2366" y="1492"/>
              <a:ext cx="46" cy="113"/>
            </a:xfrm>
            <a:custGeom>
              <a:avLst/>
              <a:gdLst>
                <a:gd name="T0" fmla="*/ 0 w 94"/>
                <a:gd name="T1" fmla="*/ 7 h 226"/>
                <a:gd name="T2" fmla="*/ 5 w 94"/>
                <a:gd name="T3" fmla="*/ 7 h 226"/>
                <a:gd name="T4" fmla="*/ 1 w 94"/>
                <a:gd name="T5" fmla="*/ 13 h 226"/>
                <a:gd name="T6" fmla="*/ 0 w 94"/>
                <a:gd name="T7" fmla="*/ 19 h 226"/>
                <a:gd name="T8" fmla="*/ 0 w 94"/>
                <a:gd name="T9" fmla="*/ 24 h 226"/>
                <a:gd name="T10" fmla="*/ 3 w 94"/>
                <a:gd name="T11" fmla="*/ 28 h 226"/>
                <a:gd name="T12" fmla="*/ 7 w 94"/>
                <a:gd name="T13" fmla="*/ 28 h 226"/>
                <a:gd name="T14" fmla="*/ 5 w 94"/>
                <a:gd name="T15" fmla="*/ 24 h 226"/>
                <a:gd name="T16" fmla="*/ 9 w 94"/>
                <a:gd name="T17" fmla="*/ 14 h 226"/>
                <a:gd name="T18" fmla="*/ 11 w 94"/>
                <a:gd name="T19" fmla="*/ 7 h 226"/>
                <a:gd name="T20" fmla="*/ 11 w 94"/>
                <a:gd name="T21" fmla="*/ 3 h 226"/>
                <a:gd name="T22" fmla="*/ 7 w 94"/>
                <a:gd name="T23" fmla="*/ 0 h 226"/>
                <a:gd name="T24" fmla="*/ 1 w 94"/>
                <a:gd name="T25" fmla="*/ 4 h 226"/>
                <a:gd name="T26" fmla="*/ 0 w 94"/>
                <a:gd name="T27" fmla="*/ 7 h 226"/>
                <a:gd name="T28" fmla="*/ 0 w 94"/>
                <a:gd name="T29" fmla="*/ 7 h 2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226"/>
                <a:gd name="T47" fmla="*/ 94 w 94"/>
                <a:gd name="T48" fmla="*/ 226 h 2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226">
                  <a:moveTo>
                    <a:pt x="4" y="62"/>
                  </a:moveTo>
                  <a:lnTo>
                    <a:pt x="40" y="53"/>
                  </a:lnTo>
                  <a:lnTo>
                    <a:pt x="14" y="97"/>
                  </a:lnTo>
                  <a:lnTo>
                    <a:pt x="0" y="150"/>
                  </a:lnTo>
                  <a:lnTo>
                    <a:pt x="0" y="190"/>
                  </a:lnTo>
                  <a:lnTo>
                    <a:pt x="27" y="226"/>
                  </a:lnTo>
                  <a:lnTo>
                    <a:pt x="57" y="226"/>
                  </a:lnTo>
                  <a:lnTo>
                    <a:pt x="48" y="190"/>
                  </a:lnTo>
                  <a:lnTo>
                    <a:pt x="76" y="119"/>
                  </a:lnTo>
                  <a:lnTo>
                    <a:pt x="94" y="53"/>
                  </a:lnTo>
                  <a:lnTo>
                    <a:pt x="94" y="17"/>
                  </a:lnTo>
                  <a:lnTo>
                    <a:pt x="57" y="0"/>
                  </a:lnTo>
                  <a:lnTo>
                    <a:pt x="14" y="26"/>
                  </a:lnTo>
                  <a:lnTo>
                    <a:pt x="4" y="62"/>
                  </a:lnTo>
                  <a:close/>
                </a:path>
              </a:pathLst>
            </a:custGeom>
            <a:solidFill>
              <a:srgbClr val="000000"/>
            </a:solidFill>
            <a:ln w="9525">
              <a:noFill/>
              <a:round/>
              <a:headEnd/>
              <a:tailEnd/>
            </a:ln>
          </p:spPr>
          <p:txBody>
            <a:bodyPr/>
            <a:lstStyle/>
            <a:p>
              <a:endParaRPr lang="fr-FR"/>
            </a:p>
          </p:txBody>
        </p:sp>
        <p:sp>
          <p:nvSpPr>
            <p:cNvPr id="20528" name="Freeform 48"/>
            <p:cNvSpPr>
              <a:spLocks/>
            </p:cNvSpPr>
            <p:nvPr/>
          </p:nvSpPr>
          <p:spPr bwMode="auto">
            <a:xfrm>
              <a:off x="2195" y="1344"/>
              <a:ext cx="326" cy="387"/>
            </a:xfrm>
            <a:custGeom>
              <a:avLst/>
              <a:gdLst>
                <a:gd name="T0" fmla="*/ 53 w 652"/>
                <a:gd name="T1" fmla="*/ 1 h 776"/>
                <a:gd name="T2" fmla="*/ 31 w 652"/>
                <a:gd name="T3" fmla="*/ 0 h 776"/>
                <a:gd name="T4" fmla="*/ 22 w 652"/>
                <a:gd name="T5" fmla="*/ 7 h 776"/>
                <a:gd name="T6" fmla="*/ 12 w 652"/>
                <a:gd name="T7" fmla="*/ 32 h 776"/>
                <a:gd name="T8" fmla="*/ 3 w 652"/>
                <a:gd name="T9" fmla="*/ 58 h 776"/>
                <a:gd name="T10" fmla="*/ 0 w 652"/>
                <a:gd name="T11" fmla="*/ 73 h 776"/>
                <a:gd name="T12" fmla="*/ 5 w 652"/>
                <a:gd name="T13" fmla="*/ 87 h 776"/>
                <a:gd name="T14" fmla="*/ 11 w 652"/>
                <a:gd name="T15" fmla="*/ 96 h 776"/>
                <a:gd name="T16" fmla="*/ 31 w 652"/>
                <a:gd name="T17" fmla="*/ 94 h 776"/>
                <a:gd name="T18" fmla="*/ 54 w 652"/>
                <a:gd name="T19" fmla="*/ 93 h 776"/>
                <a:gd name="T20" fmla="*/ 74 w 652"/>
                <a:gd name="T21" fmla="*/ 94 h 776"/>
                <a:gd name="T22" fmla="*/ 81 w 652"/>
                <a:gd name="T23" fmla="*/ 91 h 776"/>
                <a:gd name="T24" fmla="*/ 82 w 652"/>
                <a:gd name="T25" fmla="*/ 78 h 776"/>
                <a:gd name="T26" fmla="*/ 72 w 652"/>
                <a:gd name="T27" fmla="*/ 88 h 776"/>
                <a:gd name="T28" fmla="*/ 50 w 652"/>
                <a:gd name="T29" fmla="*/ 87 h 776"/>
                <a:gd name="T30" fmla="*/ 33 w 652"/>
                <a:gd name="T31" fmla="*/ 88 h 776"/>
                <a:gd name="T32" fmla="*/ 13 w 652"/>
                <a:gd name="T33" fmla="*/ 88 h 776"/>
                <a:gd name="T34" fmla="*/ 9 w 652"/>
                <a:gd name="T35" fmla="*/ 76 h 776"/>
                <a:gd name="T36" fmla="*/ 9 w 652"/>
                <a:gd name="T37" fmla="*/ 61 h 776"/>
                <a:gd name="T38" fmla="*/ 10 w 652"/>
                <a:gd name="T39" fmla="*/ 73 h 776"/>
                <a:gd name="T40" fmla="*/ 17 w 652"/>
                <a:gd name="T41" fmla="*/ 80 h 776"/>
                <a:gd name="T42" fmla="*/ 36 w 652"/>
                <a:gd name="T43" fmla="*/ 80 h 776"/>
                <a:gd name="T44" fmla="*/ 57 w 652"/>
                <a:gd name="T45" fmla="*/ 77 h 776"/>
                <a:gd name="T46" fmla="*/ 60 w 652"/>
                <a:gd name="T47" fmla="*/ 71 h 776"/>
                <a:gd name="T48" fmla="*/ 41 w 652"/>
                <a:gd name="T49" fmla="*/ 74 h 776"/>
                <a:gd name="T50" fmla="*/ 24 w 652"/>
                <a:gd name="T51" fmla="*/ 75 h 776"/>
                <a:gd name="T52" fmla="*/ 13 w 652"/>
                <a:gd name="T53" fmla="*/ 71 h 776"/>
                <a:gd name="T54" fmla="*/ 12 w 652"/>
                <a:gd name="T55" fmla="*/ 58 h 776"/>
                <a:gd name="T56" fmla="*/ 20 w 652"/>
                <a:gd name="T57" fmla="*/ 35 h 776"/>
                <a:gd name="T58" fmla="*/ 30 w 652"/>
                <a:gd name="T59" fmla="*/ 12 h 776"/>
                <a:gd name="T60" fmla="*/ 44 w 652"/>
                <a:gd name="T61" fmla="*/ 7 h 776"/>
                <a:gd name="T62" fmla="*/ 68 w 652"/>
                <a:gd name="T63" fmla="*/ 5 h 7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2"/>
                <a:gd name="T97" fmla="*/ 0 h 776"/>
                <a:gd name="T98" fmla="*/ 652 w 652"/>
                <a:gd name="T99" fmla="*/ 776 h 7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2" h="776">
                  <a:moveTo>
                    <a:pt x="542" y="44"/>
                  </a:moveTo>
                  <a:lnTo>
                    <a:pt x="430" y="8"/>
                  </a:lnTo>
                  <a:lnTo>
                    <a:pt x="320" y="0"/>
                  </a:lnTo>
                  <a:lnTo>
                    <a:pt x="249" y="0"/>
                  </a:lnTo>
                  <a:lnTo>
                    <a:pt x="213" y="13"/>
                  </a:lnTo>
                  <a:lnTo>
                    <a:pt x="179" y="61"/>
                  </a:lnTo>
                  <a:lnTo>
                    <a:pt x="133" y="137"/>
                  </a:lnTo>
                  <a:lnTo>
                    <a:pt x="99" y="257"/>
                  </a:lnTo>
                  <a:lnTo>
                    <a:pt x="50" y="367"/>
                  </a:lnTo>
                  <a:lnTo>
                    <a:pt x="27" y="466"/>
                  </a:lnTo>
                  <a:lnTo>
                    <a:pt x="6" y="540"/>
                  </a:lnTo>
                  <a:lnTo>
                    <a:pt x="0" y="589"/>
                  </a:lnTo>
                  <a:lnTo>
                    <a:pt x="36" y="652"/>
                  </a:lnTo>
                  <a:lnTo>
                    <a:pt x="36" y="700"/>
                  </a:lnTo>
                  <a:lnTo>
                    <a:pt x="53" y="741"/>
                  </a:lnTo>
                  <a:lnTo>
                    <a:pt x="89" y="772"/>
                  </a:lnTo>
                  <a:lnTo>
                    <a:pt x="143" y="776"/>
                  </a:lnTo>
                  <a:lnTo>
                    <a:pt x="253" y="755"/>
                  </a:lnTo>
                  <a:lnTo>
                    <a:pt x="333" y="749"/>
                  </a:lnTo>
                  <a:lnTo>
                    <a:pt x="436" y="745"/>
                  </a:lnTo>
                  <a:lnTo>
                    <a:pt x="519" y="755"/>
                  </a:lnTo>
                  <a:lnTo>
                    <a:pt x="586" y="759"/>
                  </a:lnTo>
                  <a:lnTo>
                    <a:pt x="629" y="755"/>
                  </a:lnTo>
                  <a:lnTo>
                    <a:pt x="643" y="732"/>
                  </a:lnTo>
                  <a:lnTo>
                    <a:pt x="652" y="696"/>
                  </a:lnTo>
                  <a:lnTo>
                    <a:pt x="652" y="626"/>
                  </a:lnTo>
                  <a:lnTo>
                    <a:pt x="595" y="696"/>
                  </a:lnTo>
                  <a:lnTo>
                    <a:pt x="569" y="705"/>
                  </a:lnTo>
                  <a:lnTo>
                    <a:pt x="496" y="713"/>
                  </a:lnTo>
                  <a:lnTo>
                    <a:pt x="405" y="700"/>
                  </a:lnTo>
                  <a:lnTo>
                    <a:pt x="333" y="700"/>
                  </a:lnTo>
                  <a:lnTo>
                    <a:pt x="259" y="705"/>
                  </a:lnTo>
                  <a:lnTo>
                    <a:pt x="160" y="713"/>
                  </a:lnTo>
                  <a:lnTo>
                    <a:pt x="107" y="705"/>
                  </a:lnTo>
                  <a:lnTo>
                    <a:pt x="86" y="652"/>
                  </a:lnTo>
                  <a:lnTo>
                    <a:pt x="67" y="616"/>
                  </a:lnTo>
                  <a:lnTo>
                    <a:pt x="36" y="589"/>
                  </a:lnTo>
                  <a:lnTo>
                    <a:pt x="67" y="492"/>
                  </a:lnTo>
                  <a:lnTo>
                    <a:pt x="76" y="540"/>
                  </a:lnTo>
                  <a:lnTo>
                    <a:pt x="80" y="586"/>
                  </a:lnTo>
                  <a:lnTo>
                    <a:pt x="99" y="620"/>
                  </a:lnTo>
                  <a:lnTo>
                    <a:pt x="133" y="641"/>
                  </a:lnTo>
                  <a:lnTo>
                    <a:pt x="213" y="646"/>
                  </a:lnTo>
                  <a:lnTo>
                    <a:pt x="285" y="646"/>
                  </a:lnTo>
                  <a:lnTo>
                    <a:pt x="373" y="635"/>
                  </a:lnTo>
                  <a:lnTo>
                    <a:pt x="462" y="620"/>
                  </a:lnTo>
                  <a:lnTo>
                    <a:pt x="536" y="612"/>
                  </a:lnTo>
                  <a:lnTo>
                    <a:pt x="483" y="572"/>
                  </a:lnTo>
                  <a:lnTo>
                    <a:pt x="390" y="589"/>
                  </a:lnTo>
                  <a:lnTo>
                    <a:pt x="331" y="599"/>
                  </a:lnTo>
                  <a:lnTo>
                    <a:pt x="253" y="607"/>
                  </a:lnTo>
                  <a:lnTo>
                    <a:pt x="194" y="608"/>
                  </a:lnTo>
                  <a:lnTo>
                    <a:pt x="143" y="599"/>
                  </a:lnTo>
                  <a:lnTo>
                    <a:pt x="107" y="576"/>
                  </a:lnTo>
                  <a:lnTo>
                    <a:pt x="99" y="532"/>
                  </a:lnTo>
                  <a:lnTo>
                    <a:pt x="103" y="466"/>
                  </a:lnTo>
                  <a:lnTo>
                    <a:pt x="120" y="377"/>
                  </a:lnTo>
                  <a:lnTo>
                    <a:pt x="156" y="280"/>
                  </a:lnTo>
                  <a:lnTo>
                    <a:pt x="192" y="190"/>
                  </a:lnTo>
                  <a:lnTo>
                    <a:pt x="240" y="101"/>
                  </a:lnTo>
                  <a:lnTo>
                    <a:pt x="280" y="67"/>
                  </a:lnTo>
                  <a:lnTo>
                    <a:pt x="359" y="57"/>
                  </a:lnTo>
                  <a:lnTo>
                    <a:pt x="453" y="70"/>
                  </a:lnTo>
                  <a:lnTo>
                    <a:pt x="542" y="44"/>
                  </a:lnTo>
                  <a:close/>
                </a:path>
              </a:pathLst>
            </a:custGeom>
            <a:solidFill>
              <a:srgbClr val="000000"/>
            </a:solidFill>
            <a:ln w="9525">
              <a:noFill/>
              <a:round/>
              <a:headEnd/>
              <a:tailEnd/>
            </a:ln>
          </p:spPr>
          <p:txBody>
            <a:bodyPr/>
            <a:lstStyle/>
            <a:p>
              <a:endParaRPr lang="fr-FR"/>
            </a:p>
          </p:txBody>
        </p:sp>
        <p:sp>
          <p:nvSpPr>
            <p:cNvPr id="20529" name="Freeform 49"/>
            <p:cNvSpPr>
              <a:spLocks/>
            </p:cNvSpPr>
            <p:nvPr/>
          </p:nvSpPr>
          <p:spPr bwMode="auto">
            <a:xfrm>
              <a:off x="2434" y="1849"/>
              <a:ext cx="226" cy="362"/>
            </a:xfrm>
            <a:custGeom>
              <a:avLst/>
              <a:gdLst>
                <a:gd name="T0" fmla="*/ 48 w 453"/>
                <a:gd name="T1" fmla="*/ 0 h 725"/>
                <a:gd name="T2" fmla="*/ 47 w 453"/>
                <a:gd name="T3" fmla="*/ 7 h 725"/>
                <a:gd name="T4" fmla="*/ 45 w 453"/>
                <a:gd name="T5" fmla="*/ 13 h 725"/>
                <a:gd name="T6" fmla="*/ 45 w 453"/>
                <a:gd name="T7" fmla="*/ 23 h 725"/>
                <a:gd name="T8" fmla="*/ 42 w 453"/>
                <a:gd name="T9" fmla="*/ 29 h 725"/>
                <a:gd name="T10" fmla="*/ 38 w 453"/>
                <a:gd name="T11" fmla="*/ 35 h 725"/>
                <a:gd name="T12" fmla="*/ 30 w 453"/>
                <a:gd name="T13" fmla="*/ 40 h 725"/>
                <a:gd name="T14" fmla="*/ 20 w 453"/>
                <a:gd name="T15" fmla="*/ 46 h 725"/>
                <a:gd name="T16" fmla="*/ 13 w 453"/>
                <a:gd name="T17" fmla="*/ 52 h 725"/>
                <a:gd name="T18" fmla="*/ 8 w 453"/>
                <a:gd name="T19" fmla="*/ 59 h 725"/>
                <a:gd name="T20" fmla="*/ 3 w 453"/>
                <a:gd name="T21" fmla="*/ 66 h 725"/>
                <a:gd name="T22" fmla="*/ 0 w 453"/>
                <a:gd name="T23" fmla="*/ 74 h 725"/>
                <a:gd name="T24" fmla="*/ 0 w 453"/>
                <a:gd name="T25" fmla="*/ 90 h 725"/>
                <a:gd name="T26" fmla="*/ 2 w 453"/>
                <a:gd name="T27" fmla="*/ 83 h 725"/>
                <a:gd name="T28" fmla="*/ 7 w 453"/>
                <a:gd name="T29" fmla="*/ 78 h 725"/>
                <a:gd name="T30" fmla="*/ 11 w 453"/>
                <a:gd name="T31" fmla="*/ 69 h 725"/>
                <a:gd name="T32" fmla="*/ 20 w 453"/>
                <a:gd name="T33" fmla="*/ 57 h 725"/>
                <a:gd name="T34" fmla="*/ 27 w 453"/>
                <a:gd name="T35" fmla="*/ 52 h 725"/>
                <a:gd name="T36" fmla="*/ 36 w 453"/>
                <a:gd name="T37" fmla="*/ 47 h 725"/>
                <a:gd name="T38" fmla="*/ 44 w 453"/>
                <a:gd name="T39" fmla="*/ 42 h 725"/>
                <a:gd name="T40" fmla="*/ 48 w 453"/>
                <a:gd name="T41" fmla="*/ 38 h 725"/>
                <a:gd name="T42" fmla="*/ 52 w 453"/>
                <a:gd name="T43" fmla="*/ 32 h 725"/>
                <a:gd name="T44" fmla="*/ 54 w 453"/>
                <a:gd name="T45" fmla="*/ 18 h 725"/>
                <a:gd name="T46" fmla="*/ 56 w 453"/>
                <a:gd name="T47" fmla="*/ 3 h 725"/>
                <a:gd name="T48" fmla="*/ 48 w 453"/>
                <a:gd name="T49" fmla="*/ 0 h 725"/>
                <a:gd name="T50" fmla="*/ 48 w 453"/>
                <a:gd name="T51" fmla="*/ 0 h 7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3"/>
                <a:gd name="T79" fmla="*/ 0 h 725"/>
                <a:gd name="T80" fmla="*/ 453 w 453"/>
                <a:gd name="T81" fmla="*/ 725 h 7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3" h="725">
                  <a:moveTo>
                    <a:pt x="386" y="0"/>
                  </a:moveTo>
                  <a:lnTo>
                    <a:pt x="377" y="57"/>
                  </a:lnTo>
                  <a:lnTo>
                    <a:pt x="363" y="107"/>
                  </a:lnTo>
                  <a:lnTo>
                    <a:pt x="360" y="187"/>
                  </a:lnTo>
                  <a:lnTo>
                    <a:pt x="342" y="236"/>
                  </a:lnTo>
                  <a:lnTo>
                    <a:pt x="310" y="284"/>
                  </a:lnTo>
                  <a:lnTo>
                    <a:pt x="244" y="324"/>
                  </a:lnTo>
                  <a:lnTo>
                    <a:pt x="160" y="373"/>
                  </a:lnTo>
                  <a:lnTo>
                    <a:pt x="107" y="422"/>
                  </a:lnTo>
                  <a:lnTo>
                    <a:pt x="71" y="472"/>
                  </a:lnTo>
                  <a:lnTo>
                    <a:pt x="27" y="533"/>
                  </a:lnTo>
                  <a:lnTo>
                    <a:pt x="4" y="595"/>
                  </a:lnTo>
                  <a:lnTo>
                    <a:pt x="0" y="725"/>
                  </a:lnTo>
                  <a:lnTo>
                    <a:pt x="23" y="666"/>
                  </a:lnTo>
                  <a:lnTo>
                    <a:pt x="57" y="626"/>
                  </a:lnTo>
                  <a:lnTo>
                    <a:pt x="90" y="555"/>
                  </a:lnTo>
                  <a:lnTo>
                    <a:pt x="160" y="462"/>
                  </a:lnTo>
                  <a:lnTo>
                    <a:pt x="217" y="417"/>
                  </a:lnTo>
                  <a:lnTo>
                    <a:pt x="289" y="377"/>
                  </a:lnTo>
                  <a:lnTo>
                    <a:pt x="356" y="343"/>
                  </a:lnTo>
                  <a:lnTo>
                    <a:pt x="390" y="310"/>
                  </a:lnTo>
                  <a:lnTo>
                    <a:pt x="417" y="257"/>
                  </a:lnTo>
                  <a:lnTo>
                    <a:pt x="436" y="147"/>
                  </a:lnTo>
                  <a:lnTo>
                    <a:pt x="453" y="27"/>
                  </a:lnTo>
                  <a:lnTo>
                    <a:pt x="386" y="0"/>
                  </a:lnTo>
                  <a:close/>
                </a:path>
              </a:pathLst>
            </a:custGeom>
            <a:solidFill>
              <a:srgbClr val="000000"/>
            </a:solidFill>
            <a:ln w="9525">
              <a:noFill/>
              <a:round/>
              <a:headEnd/>
              <a:tailEnd/>
            </a:ln>
          </p:spPr>
          <p:txBody>
            <a:bodyPr/>
            <a:lstStyle/>
            <a:p>
              <a:endParaRPr lang="fr-FR"/>
            </a:p>
          </p:txBody>
        </p:sp>
        <p:sp>
          <p:nvSpPr>
            <p:cNvPr id="20530" name="Freeform 50"/>
            <p:cNvSpPr>
              <a:spLocks/>
            </p:cNvSpPr>
            <p:nvPr/>
          </p:nvSpPr>
          <p:spPr bwMode="auto">
            <a:xfrm>
              <a:off x="2965" y="1904"/>
              <a:ext cx="409" cy="281"/>
            </a:xfrm>
            <a:custGeom>
              <a:avLst/>
              <a:gdLst>
                <a:gd name="T0" fmla="*/ 0 w 820"/>
                <a:gd name="T1" fmla="*/ 5 h 560"/>
                <a:gd name="T2" fmla="*/ 5 w 820"/>
                <a:gd name="T3" fmla="*/ 13 h 560"/>
                <a:gd name="T4" fmla="*/ 8 w 820"/>
                <a:gd name="T5" fmla="*/ 21 h 560"/>
                <a:gd name="T6" fmla="*/ 13 w 820"/>
                <a:gd name="T7" fmla="*/ 25 h 560"/>
                <a:gd name="T8" fmla="*/ 20 w 820"/>
                <a:gd name="T9" fmla="*/ 25 h 560"/>
                <a:gd name="T10" fmla="*/ 26 w 820"/>
                <a:gd name="T11" fmla="*/ 22 h 560"/>
                <a:gd name="T12" fmla="*/ 34 w 820"/>
                <a:gd name="T13" fmla="*/ 16 h 560"/>
                <a:gd name="T14" fmla="*/ 43 w 820"/>
                <a:gd name="T15" fmla="*/ 12 h 560"/>
                <a:gd name="T16" fmla="*/ 52 w 820"/>
                <a:gd name="T17" fmla="*/ 10 h 560"/>
                <a:gd name="T18" fmla="*/ 61 w 820"/>
                <a:gd name="T19" fmla="*/ 12 h 560"/>
                <a:gd name="T20" fmla="*/ 75 w 820"/>
                <a:gd name="T21" fmla="*/ 17 h 560"/>
                <a:gd name="T22" fmla="*/ 82 w 820"/>
                <a:gd name="T23" fmla="*/ 20 h 560"/>
                <a:gd name="T24" fmla="*/ 89 w 820"/>
                <a:gd name="T25" fmla="*/ 25 h 560"/>
                <a:gd name="T26" fmla="*/ 92 w 820"/>
                <a:gd name="T27" fmla="*/ 33 h 560"/>
                <a:gd name="T28" fmla="*/ 92 w 820"/>
                <a:gd name="T29" fmla="*/ 42 h 560"/>
                <a:gd name="T30" fmla="*/ 90 w 820"/>
                <a:gd name="T31" fmla="*/ 54 h 560"/>
                <a:gd name="T32" fmla="*/ 87 w 820"/>
                <a:gd name="T33" fmla="*/ 65 h 560"/>
                <a:gd name="T34" fmla="*/ 89 w 820"/>
                <a:gd name="T35" fmla="*/ 71 h 560"/>
                <a:gd name="T36" fmla="*/ 95 w 820"/>
                <a:gd name="T37" fmla="*/ 69 h 560"/>
                <a:gd name="T38" fmla="*/ 98 w 820"/>
                <a:gd name="T39" fmla="*/ 60 h 560"/>
                <a:gd name="T40" fmla="*/ 102 w 820"/>
                <a:gd name="T41" fmla="*/ 46 h 560"/>
                <a:gd name="T42" fmla="*/ 101 w 820"/>
                <a:gd name="T43" fmla="*/ 36 h 560"/>
                <a:gd name="T44" fmla="*/ 99 w 820"/>
                <a:gd name="T45" fmla="*/ 28 h 560"/>
                <a:gd name="T46" fmla="*/ 95 w 820"/>
                <a:gd name="T47" fmla="*/ 22 h 560"/>
                <a:gd name="T48" fmla="*/ 90 w 820"/>
                <a:gd name="T49" fmla="*/ 15 h 560"/>
                <a:gd name="T50" fmla="*/ 83 w 820"/>
                <a:gd name="T51" fmla="*/ 10 h 560"/>
                <a:gd name="T52" fmla="*/ 75 w 820"/>
                <a:gd name="T53" fmla="*/ 8 h 560"/>
                <a:gd name="T54" fmla="*/ 64 w 820"/>
                <a:gd name="T55" fmla="*/ 5 h 560"/>
                <a:gd name="T56" fmla="*/ 57 w 820"/>
                <a:gd name="T57" fmla="*/ 2 h 560"/>
                <a:gd name="T58" fmla="*/ 52 w 820"/>
                <a:gd name="T59" fmla="*/ 2 h 560"/>
                <a:gd name="T60" fmla="*/ 45 w 820"/>
                <a:gd name="T61" fmla="*/ 4 h 560"/>
                <a:gd name="T62" fmla="*/ 38 w 820"/>
                <a:gd name="T63" fmla="*/ 8 h 560"/>
                <a:gd name="T64" fmla="*/ 31 w 820"/>
                <a:gd name="T65" fmla="*/ 11 h 560"/>
                <a:gd name="T66" fmla="*/ 24 w 820"/>
                <a:gd name="T67" fmla="*/ 17 h 560"/>
                <a:gd name="T68" fmla="*/ 20 w 820"/>
                <a:gd name="T69" fmla="*/ 19 h 560"/>
                <a:gd name="T70" fmla="*/ 15 w 820"/>
                <a:gd name="T71" fmla="*/ 19 h 560"/>
                <a:gd name="T72" fmla="*/ 10 w 820"/>
                <a:gd name="T73" fmla="*/ 14 h 560"/>
                <a:gd name="T74" fmla="*/ 6 w 820"/>
                <a:gd name="T75" fmla="*/ 8 h 560"/>
                <a:gd name="T76" fmla="*/ 1 w 820"/>
                <a:gd name="T77" fmla="*/ 0 h 560"/>
                <a:gd name="T78" fmla="*/ 0 w 820"/>
                <a:gd name="T79" fmla="*/ 5 h 560"/>
                <a:gd name="T80" fmla="*/ 0 w 820"/>
                <a:gd name="T81" fmla="*/ 5 h 5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0"/>
                <a:gd name="T124" fmla="*/ 0 h 560"/>
                <a:gd name="T125" fmla="*/ 820 w 820"/>
                <a:gd name="T126" fmla="*/ 560 h 5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0" h="560">
                  <a:moveTo>
                    <a:pt x="0" y="36"/>
                  </a:moveTo>
                  <a:lnTo>
                    <a:pt x="40" y="102"/>
                  </a:lnTo>
                  <a:lnTo>
                    <a:pt x="71" y="165"/>
                  </a:lnTo>
                  <a:lnTo>
                    <a:pt x="110" y="199"/>
                  </a:lnTo>
                  <a:lnTo>
                    <a:pt x="164" y="199"/>
                  </a:lnTo>
                  <a:lnTo>
                    <a:pt x="211" y="173"/>
                  </a:lnTo>
                  <a:lnTo>
                    <a:pt x="278" y="125"/>
                  </a:lnTo>
                  <a:lnTo>
                    <a:pt x="344" y="93"/>
                  </a:lnTo>
                  <a:lnTo>
                    <a:pt x="417" y="76"/>
                  </a:lnTo>
                  <a:lnTo>
                    <a:pt x="496" y="93"/>
                  </a:lnTo>
                  <a:lnTo>
                    <a:pt x="607" y="129"/>
                  </a:lnTo>
                  <a:lnTo>
                    <a:pt x="664" y="155"/>
                  </a:lnTo>
                  <a:lnTo>
                    <a:pt x="713" y="199"/>
                  </a:lnTo>
                  <a:lnTo>
                    <a:pt x="744" y="262"/>
                  </a:lnTo>
                  <a:lnTo>
                    <a:pt x="744" y="334"/>
                  </a:lnTo>
                  <a:lnTo>
                    <a:pt x="726" y="431"/>
                  </a:lnTo>
                  <a:lnTo>
                    <a:pt x="702" y="517"/>
                  </a:lnTo>
                  <a:lnTo>
                    <a:pt x="717" y="560"/>
                  </a:lnTo>
                  <a:lnTo>
                    <a:pt x="763" y="545"/>
                  </a:lnTo>
                  <a:lnTo>
                    <a:pt x="789" y="475"/>
                  </a:lnTo>
                  <a:lnTo>
                    <a:pt x="820" y="361"/>
                  </a:lnTo>
                  <a:lnTo>
                    <a:pt x="810" y="281"/>
                  </a:lnTo>
                  <a:lnTo>
                    <a:pt x="793" y="222"/>
                  </a:lnTo>
                  <a:lnTo>
                    <a:pt x="763" y="173"/>
                  </a:lnTo>
                  <a:lnTo>
                    <a:pt x="723" y="119"/>
                  </a:lnTo>
                  <a:lnTo>
                    <a:pt x="669" y="76"/>
                  </a:lnTo>
                  <a:lnTo>
                    <a:pt x="607" y="59"/>
                  </a:lnTo>
                  <a:lnTo>
                    <a:pt x="515" y="36"/>
                  </a:lnTo>
                  <a:lnTo>
                    <a:pt x="460" y="13"/>
                  </a:lnTo>
                  <a:lnTo>
                    <a:pt x="422" y="15"/>
                  </a:lnTo>
                  <a:lnTo>
                    <a:pt x="367" y="32"/>
                  </a:lnTo>
                  <a:lnTo>
                    <a:pt x="306" y="59"/>
                  </a:lnTo>
                  <a:lnTo>
                    <a:pt x="253" y="85"/>
                  </a:lnTo>
                  <a:lnTo>
                    <a:pt x="194" y="129"/>
                  </a:lnTo>
                  <a:lnTo>
                    <a:pt x="164" y="146"/>
                  </a:lnTo>
                  <a:lnTo>
                    <a:pt x="124" y="146"/>
                  </a:lnTo>
                  <a:lnTo>
                    <a:pt x="84" y="106"/>
                  </a:lnTo>
                  <a:lnTo>
                    <a:pt x="53" y="59"/>
                  </a:lnTo>
                  <a:lnTo>
                    <a:pt x="8" y="0"/>
                  </a:lnTo>
                  <a:lnTo>
                    <a:pt x="0" y="36"/>
                  </a:lnTo>
                  <a:close/>
                </a:path>
              </a:pathLst>
            </a:custGeom>
            <a:solidFill>
              <a:srgbClr val="000000"/>
            </a:solidFill>
            <a:ln w="9525">
              <a:noFill/>
              <a:round/>
              <a:headEnd/>
              <a:tailEnd/>
            </a:ln>
          </p:spPr>
          <p:txBody>
            <a:bodyPr/>
            <a:lstStyle/>
            <a:p>
              <a:endParaRPr lang="fr-FR"/>
            </a:p>
          </p:txBody>
        </p:sp>
        <p:sp>
          <p:nvSpPr>
            <p:cNvPr id="20531" name="Freeform 51"/>
            <p:cNvSpPr>
              <a:spLocks/>
            </p:cNvSpPr>
            <p:nvPr/>
          </p:nvSpPr>
          <p:spPr bwMode="auto">
            <a:xfrm>
              <a:off x="2449" y="2102"/>
              <a:ext cx="977" cy="180"/>
            </a:xfrm>
            <a:custGeom>
              <a:avLst/>
              <a:gdLst>
                <a:gd name="T0" fmla="*/ 2 w 1952"/>
                <a:gd name="T1" fmla="*/ 27 h 359"/>
                <a:gd name="T2" fmla="*/ 7 w 1952"/>
                <a:gd name="T3" fmla="*/ 23 h 359"/>
                <a:gd name="T4" fmla="*/ 14 w 1952"/>
                <a:gd name="T5" fmla="*/ 23 h 359"/>
                <a:gd name="T6" fmla="*/ 23 w 1952"/>
                <a:gd name="T7" fmla="*/ 30 h 359"/>
                <a:gd name="T8" fmla="*/ 31 w 1952"/>
                <a:gd name="T9" fmla="*/ 37 h 359"/>
                <a:gd name="T10" fmla="*/ 39 w 1952"/>
                <a:gd name="T11" fmla="*/ 41 h 359"/>
                <a:gd name="T12" fmla="*/ 48 w 1952"/>
                <a:gd name="T13" fmla="*/ 44 h 359"/>
                <a:gd name="T14" fmla="*/ 57 w 1952"/>
                <a:gd name="T15" fmla="*/ 45 h 359"/>
                <a:gd name="T16" fmla="*/ 70 w 1952"/>
                <a:gd name="T17" fmla="*/ 43 h 359"/>
                <a:gd name="T18" fmla="*/ 81 w 1952"/>
                <a:gd name="T19" fmla="*/ 38 h 359"/>
                <a:gd name="T20" fmla="*/ 96 w 1952"/>
                <a:gd name="T21" fmla="*/ 30 h 359"/>
                <a:gd name="T22" fmla="*/ 110 w 1952"/>
                <a:gd name="T23" fmla="*/ 22 h 359"/>
                <a:gd name="T24" fmla="*/ 126 w 1952"/>
                <a:gd name="T25" fmla="*/ 14 h 359"/>
                <a:gd name="T26" fmla="*/ 141 w 1952"/>
                <a:gd name="T27" fmla="*/ 10 h 359"/>
                <a:gd name="T28" fmla="*/ 155 w 1952"/>
                <a:gd name="T29" fmla="*/ 9 h 359"/>
                <a:gd name="T30" fmla="*/ 170 w 1952"/>
                <a:gd name="T31" fmla="*/ 12 h 359"/>
                <a:gd name="T32" fmla="*/ 178 w 1952"/>
                <a:gd name="T33" fmla="*/ 14 h 359"/>
                <a:gd name="T34" fmla="*/ 181 w 1952"/>
                <a:gd name="T35" fmla="*/ 22 h 359"/>
                <a:gd name="T36" fmla="*/ 181 w 1952"/>
                <a:gd name="T37" fmla="*/ 27 h 359"/>
                <a:gd name="T38" fmla="*/ 185 w 1952"/>
                <a:gd name="T39" fmla="*/ 33 h 359"/>
                <a:gd name="T40" fmla="*/ 191 w 1952"/>
                <a:gd name="T41" fmla="*/ 35 h 359"/>
                <a:gd name="T42" fmla="*/ 200 w 1952"/>
                <a:gd name="T43" fmla="*/ 36 h 359"/>
                <a:gd name="T44" fmla="*/ 203 w 1952"/>
                <a:gd name="T45" fmla="*/ 40 h 359"/>
                <a:gd name="T46" fmla="*/ 211 w 1952"/>
                <a:gd name="T47" fmla="*/ 40 h 359"/>
                <a:gd name="T48" fmla="*/ 216 w 1952"/>
                <a:gd name="T49" fmla="*/ 35 h 359"/>
                <a:gd name="T50" fmla="*/ 226 w 1952"/>
                <a:gd name="T51" fmla="*/ 28 h 359"/>
                <a:gd name="T52" fmla="*/ 245 w 1952"/>
                <a:gd name="T53" fmla="*/ 19 h 359"/>
                <a:gd name="T54" fmla="*/ 237 w 1952"/>
                <a:gd name="T55" fmla="*/ 18 h 359"/>
                <a:gd name="T56" fmla="*/ 228 w 1952"/>
                <a:gd name="T57" fmla="*/ 22 h 359"/>
                <a:gd name="T58" fmla="*/ 220 w 1952"/>
                <a:gd name="T59" fmla="*/ 26 h 359"/>
                <a:gd name="T60" fmla="*/ 206 w 1952"/>
                <a:gd name="T61" fmla="*/ 33 h 359"/>
                <a:gd name="T62" fmla="*/ 203 w 1952"/>
                <a:gd name="T63" fmla="*/ 29 h 359"/>
                <a:gd name="T64" fmla="*/ 199 w 1952"/>
                <a:gd name="T65" fmla="*/ 27 h 359"/>
                <a:gd name="T66" fmla="*/ 191 w 1952"/>
                <a:gd name="T67" fmla="*/ 26 h 359"/>
                <a:gd name="T68" fmla="*/ 187 w 1952"/>
                <a:gd name="T69" fmla="*/ 22 h 359"/>
                <a:gd name="T70" fmla="*/ 186 w 1952"/>
                <a:gd name="T71" fmla="*/ 15 h 359"/>
                <a:gd name="T72" fmla="*/ 183 w 1952"/>
                <a:gd name="T73" fmla="*/ 10 h 359"/>
                <a:gd name="T74" fmla="*/ 174 w 1952"/>
                <a:gd name="T75" fmla="*/ 5 h 359"/>
                <a:gd name="T76" fmla="*/ 159 w 1952"/>
                <a:gd name="T77" fmla="*/ 1 h 359"/>
                <a:gd name="T78" fmla="*/ 145 w 1952"/>
                <a:gd name="T79" fmla="*/ 0 h 359"/>
                <a:gd name="T80" fmla="*/ 130 w 1952"/>
                <a:gd name="T81" fmla="*/ 3 h 359"/>
                <a:gd name="T82" fmla="*/ 120 w 1952"/>
                <a:gd name="T83" fmla="*/ 6 h 359"/>
                <a:gd name="T84" fmla="*/ 110 w 1952"/>
                <a:gd name="T85" fmla="*/ 10 h 359"/>
                <a:gd name="T86" fmla="*/ 101 w 1952"/>
                <a:gd name="T87" fmla="*/ 16 h 359"/>
                <a:gd name="T88" fmla="*/ 89 w 1952"/>
                <a:gd name="T89" fmla="*/ 22 h 359"/>
                <a:gd name="T90" fmla="*/ 78 w 1952"/>
                <a:gd name="T91" fmla="*/ 28 h 359"/>
                <a:gd name="T92" fmla="*/ 66 w 1952"/>
                <a:gd name="T93" fmla="*/ 33 h 359"/>
                <a:gd name="T94" fmla="*/ 60 w 1952"/>
                <a:gd name="T95" fmla="*/ 34 h 359"/>
                <a:gd name="T96" fmla="*/ 51 w 1952"/>
                <a:gd name="T97" fmla="*/ 34 h 359"/>
                <a:gd name="T98" fmla="*/ 40 w 1952"/>
                <a:gd name="T99" fmla="*/ 33 h 359"/>
                <a:gd name="T100" fmla="*/ 32 w 1952"/>
                <a:gd name="T101" fmla="*/ 28 h 359"/>
                <a:gd name="T102" fmla="*/ 24 w 1952"/>
                <a:gd name="T103" fmla="*/ 22 h 359"/>
                <a:gd name="T104" fmla="*/ 16 w 1952"/>
                <a:gd name="T105" fmla="*/ 17 h 359"/>
                <a:gd name="T106" fmla="*/ 11 w 1952"/>
                <a:gd name="T107" fmla="*/ 15 h 359"/>
                <a:gd name="T108" fmla="*/ 4 w 1952"/>
                <a:gd name="T109" fmla="*/ 18 h 359"/>
                <a:gd name="T110" fmla="*/ 0 w 1952"/>
                <a:gd name="T111" fmla="*/ 23 h 359"/>
                <a:gd name="T112" fmla="*/ 2 w 1952"/>
                <a:gd name="T113" fmla="*/ 27 h 359"/>
                <a:gd name="T114" fmla="*/ 2 w 1952"/>
                <a:gd name="T115" fmla="*/ 27 h 3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52"/>
                <a:gd name="T175" fmla="*/ 0 h 359"/>
                <a:gd name="T176" fmla="*/ 1952 w 1952"/>
                <a:gd name="T177" fmla="*/ 359 h 35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52" h="359">
                  <a:moveTo>
                    <a:pt x="13" y="209"/>
                  </a:moveTo>
                  <a:lnTo>
                    <a:pt x="49" y="182"/>
                  </a:lnTo>
                  <a:lnTo>
                    <a:pt x="112" y="182"/>
                  </a:lnTo>
                  <a:lnTo>
                    <a:pt x="182" y="236"/>
                  </a:lnTo>
                  <a:lnTo>
                    <a:pt x="245" y="289"/>
                  </a:lnTo>
                  <a:lnTo>
                    <a:pt x="311" y="325"/>
                  </a:lnTo>
                  <a:lnTo>
                    <a:pt x="378" y="346"/>
                  </a:lnTo>
                  <a:lnTo>
                    <a:pt x="452" y="359"/>
                  </a:lnTo>
                  <a:lnTo>
                    <a:pt x="559" y="338"/>
                  </a:lnTo>
                  <a:lnTo>
                    <a:pt x="648" y="302"/>
                  </a:lnTo>
                  <a:lnTo>
                    <a:pt x="768" y="236"/>
                  </a:lnTo>
                  <a:lnTo>
                    <a:pt x="878" y="169"/>
                  </a:lnTo>
                  <a:lnTo>
                    <a:pt x="1004" y="106"/>
                  </a:lnTo>
                  <a:lnTo>
                    <a:pt x="1123" y="80"/>
                  </a:lnTo>
                  <a:lnTo>
                    <a:pt x="1234" y="72"/>
                  </a:lnTo>
                  <a:lnTo>
                    <a:pt x="1357" y="89"/>
                  </a:lnTo>
                  <a:lnTo>
                    <a:pt x="1420" y="106"/>
                  </a:lnTo>
                  <a:lnTo>
                    <a:pt x="1441" y="169"/>
                  </a:lnTo>
                  <a:lnTo>
                    <a:pt x="1441" y="209"/>
                  </a:lnTo>
                  <a:lnTo>
                    <a:pt x="1473" y="259"/>
                  </a:lnTo>
                  <a:lnTo>
                    <a:pt x="1526" y="276"/>
                  </a:lnTo>
                  <a:lnTo>
                    <a:pt x="1593" y="285"/>
                  </a:lnTo>
                  <a:lnTo>
                    <a:pt x="1623" y="319"/>
                  </a:lnTo>
                  <a:lnTo>
                    <a:pt x="1680" y="319"/>
                  </a:lnTo>
                  <a:lnTo>
                    <a:pt x="1720" y="276"/>
                  </a:lnTo>
                  <a:lnTo>
                    <a:pt x="1800" y="222"/>
                  </a:lnTo>
                  <a:lnTo>
                    <a:pt x="1952" y="152"/>
                  </a:lnTo>
                  <a:lnTo>
                    <a:pt x="1890" y="139"/>
                  </a:lnTo>
                  <a:lnTo>
                    <a:pt x="1823" y="169"/>
                  </a:lnTo>
                  <a:lnTo>
                    <a:pt x="1756" y="205"/>
                  </a:lnTo>
                  <a:lnTo>
                    <a:pt x="1640" y="262"/>
                  </a:lnTo>
                  <a:lnTo>
                    <a:pt x="1623" y="226"/>
                  </a:lnTo>
                  <a:lnTo>
                    <a:pt x="1587" y="209"/>
                  </a:lnTo>
                  <a:lnTo>
                    <a:pt x="1526" y="205"/>
                  </a:lnTo>
                  <a:lnTo>
                    <a:pt x="1490" y="173"/>
                  </a:lnTo>
                  <a:lnTo>
                    <a:pt x="1483" y="116"/>
                  </a:lnTo>
                  <a:lnTo>
                    <a:pt x="1456" y="76"/>
                  </a:lnTo>
                  <a:lnTo>
                    <a:pt x="1384" y="36"/>
                  </a:lnTo>
                  <a:lnTo>
                    <a:pt x="1264" y="4"/>
                  </a:lnTo>
                  <a:lnTo>
                    <a:pt x="1158" y="0"/>
                  </a:lnTo>
                  <a:lnTo>
                    <a:pt x="1034" y="19"/>
                  </a:lnTo>
                  <a:lnTo>
                    <a:pt x="954" y="46"/>
                  </a:lnTo>
                  <a:lnTo>
                    <a:pt x="874" y="80"/>
                  </a:lnTo>
                  <a:lnTo>
                    <a:pt x="808" y="125"/>
                  </a:lnTo>
                  <a:lnTo>
                    <a:pt x="711" y="173"/>
                  </a:lnTo>
                  <a:lnTo>
                    <a:pt x="621" y="222"/>
                  </a:lnTo>
                  <a:lnTo>
                    <a:pt x="528" y="259"/>
                  </a:lnTo>
                  <a:lnTo>
                    <a:pt x="475" y="266"/>
                  </a:lnTo>
                  <a:lnTo>
                    <a:pt x="405" y="266"/>
                  </a:lnTo>
                  <a:lnTo>
                    <a:pt x="319" y="259"/>
                  </a:lnTo>
                  <a:lnTo>
                    <a:pt x="253" y="222"/>
                  </a:lnTo>
                  <a:lnTo>
                    <a:pt x="186" y="169"/>
                  </a:lnTo>
                  <a:lnTo>
                    <a:pt x="125" y="129"/>
                  </a:lnTo>
                  <a:lnTo>
                    <a:pt x="85" y="120"/>
                  </a:lnTo>
                  <a:lnTo>
                    <a:pt x="32" y="143"/>
                  </a:lnTo>
                  <a:lnTo>
                    <a:pt x="0" y="179"/>
                  </a:lnTo>
                  <a:lnTo>
                    <a:pt x="13" y="209"/>
                  </a:lnTo>
                  <a:close/>
                </a:path>
              </a:pathLst>
            </a:custGeom>
            <a:solidFill>
              <a:srgbClr val="000000"/>
            </a:solidFill>
            <a:ln w="9525">
              <a:noFill/>
              <a:round/>
              <a:headEnd/>
              <a:tailEnd/>
            </a:ln>
          </p:spPr>
          <p:txBody>
            <a:bodyPr/>
            <a:lstStyle/>
            <a:p>
              <a:endParaRPr lang="fr-FR"/>
            </a:p>
          </p:txBody>
        </p:sp>
        <p:sp>
          <p:nvSpPr>
            <p:cNvPr id="20532" name="Freeform 52"/>
            <p:cNvSpPr>
              <a:spLocks/>
            </p:cNvSpPr>
            <p:nvPr/>
          </p:nvSpPr>
          <p:spPr bwMode="auto">
            <a:xfrm>
              <a:off x="2417" y="2280"/>
              <a:ext cx="1047" cy="938"/>
            </a:xfrm>
            <a:custGeom>
              <a:avLst/>
              <a:gdLst>
                <a:gd name="T0" fmla="*/ 55 w 2093"/>
                <a:gd name="T1" fmla="*/ 16 h 1877"/>
                <a:gd name="T2" fmla="*/ 26 w 2093"/>
                <a:gd name="T3" fmla="*/ 48 h 1877"/>
                <a:gd name="T4" fmla="*/ 8 w 2093"/>
                <a:gd name="T5" fmla="*/ 77 h 1877"/>
                <a:gd name="T6" fmla="*/ 2 w 2093"/>
                <a:gd name="T7" fmla="*/ 104 h 1877"/>
                <a:gd name="T8" fmla="*/ 0 w 2093"/>
                <a:gd name="T9" fmla="*/ 133 h 1877"/>
                <a:gd name="T10" fmla="*/ 12 w 2093"/>
                <a:gd name="T11" fmla="*/ 166 h 1877"/>
                <a:gd name="T12" fmla="*/ 35 w 2093"/>
                <a:gd name="T13" fmla="*/ 195 h 1877"/>
                <a:gd name="T14" fmla="*/ 62 w 2093"/>
                <a:gd name="T15" fmla="*/ 218 h 1877"/>
                <a:gd name="T16" fmla="*/ 106 w 2093"/>
                <a:gd name="T17" fmla="*/ 232 h 1877"/>
                <a:gd name="T18" fmla="*/ 142 w 2093"/>
                <a:gd name="T19" fmla="*/ 234 h 1877"/>
                <a:gd name="T20" fmla="*/ 187 w 2093"/>
                <a:gd name="T21" fmla="*/ 224 h 1877"/>
                <a:gd name="T22" fmla="*/ 227 w 2093"/>
                <a:gd name="T23" fmla="*/ 201 h 1877"/>
                <a:gd name="T24" fmla="*/ 250 w 2093"/>
                <a:gd name="T25" fmla="*/ 174 h 1877"/>
                <a:gd name="T26" fmla="*/ 262 w 2093"/>
                <a:gd name="T27" fmla="*/ 136 h 1877"/>
                <a:gd name="T28" fmla="*/ 262 w 2093"/>
                <a:gd name="T29" fmla="*/ 96 h 1877"/>
                <a:gd name="T30" fmla="*/ 254 w 2093"/>
                <a:gd name="T31" fmla="*/ 65 h 1877"/>
                <a:gd name="T32" fmla="*/ 233 w 2093"/>
                <a:gd name="T33" fmla="*/ 39 h 1877"/>
                <a:gd name="T34" fmla="*/ 209 w 2093"/>
                <a:gd name="T35" fmla="*/ 21 h 1877"/>
                <a:gd name="T36" fmla="*/ 185 w 2093"/>
                <a:gd name="T37" fmla="*/ 11 h 1877"/>
                <a:gd name="T38" fmla="*/ 162 w 2093"/>
                <a:gd name="T39" fmla="*/ 5 h 1877"/>
                <a:gd name="T40" fmla="*/ 134 w 2093"/>
                <a:gd name="T41" fmla="*/ 1 h 1877"/>
                <a:gd name="T42" fmla="*/ 115 w 2093"/>
                <a:gd name="T43" fmla="*/ 0 h 1877"/>
                <a:gd name="T44" fmla="*/ 87 w 2093"/>
                <a:gd name="T45" fmla="*/ 5 h 1877"/>
                <a:gd name="T46" fmla="*/ 55 w 2093"/>
                <a:gd name="T47" fmla="*/ 16 h 1877"/>
                <a:gd name="T48" fmla="*/ 55 w 2093"/>
                <a:gd name="T49" fmla="*/ 16 h 18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93"/>
                <a:gd name="T76" fmla="*/ 0 h 1877"/>
                <a:gd name="T77" fmla="*/ 2093 w 2093"/>
                <a:gd name="T78" fmla="*/ 1877 h 18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93" h="1877">
                  <a:moveTo>
                    <a:pt x="437" y="132"/>
                  </a:moveTo>
                  <a:lnTo>
                    <a:pt x="203" y="390"/>
                  </a:lnTo>
                  <a:lnTo>
                    <a:pt x="57" y="620"/>
                  </a:lnTo>
                  <a:lnTo>
                    <a:pt x="10" y="833"/>
                  </a:lnTo>
                  <a:lnTo>
                    <a:pt x="0" y="1069"/>
                  </a:lnTo>
                  <a:lnTo>
                    <a:pt x="91" y="1331"/>
                  </a:lnTo>
                  <a:lnTo>
                    <a:pt x="278" y="1565"/>
                  </a:lnTo>
                  <a:lnTo>
                    <a:pt x="496" y="1751"/>
                  </a:lnTo>
                  <a:lnTo>
                    <a:pt x="846" y="1858"/>
                  </a:lnTo>
                  <a:lnTo>
                    <a:pt x="1129" y="1877"/>
                  </a:lnTo>
                  <a:lnTo>
                    <a:pt x="1489" y="1799"/>
                  </a:lnTo>
                  <a:lnTo>
                    <a:pt x="1816" y="1614"/>
                  </a:lnTo>
                  <a:lnTo>
                    <a:pt x="2000" y="1394"/>
                  </a:lnTo>
                  <a:lnTo>
                    <a:pt x="2093" y="1088"/>
                  </a:lnTo>
                  <a:lnTo>
                    <a:pt x="2093" y="770"/>
                  </a:lnTo>
                  <a:lnTo>
                    <a:pt x="2025" y="521"/>
                  </a:lnTo>
                  <a:lnTo>
                    <a:pt x="1859" y="318"/>
                  </a:lnTo>
                  <a:lnTo>
                    <a:pt x="1666" y="172"/>
                  </a:lnTo>
                  <a:lnTo>
                    <a:pt x="1479" y="94"/>
                  </a:lnTo>
                  <a:lnTo>
                    <a:pt x="1295" y="40"/>
                  </a:lnTo>
                  <a:lnTo>
                    <a:pt x="1067" y="10"/>
                  </a:lnTo>
                  <a:lnTo>
                    <a:pt x="915" y="0"/>
                  </a:lnTo>
                  <a:lnTo>
                    <a:pt x="692" y="44"/>
                  </a:lnTo>
                  <a:lnTo>
                    <a:pt x="437" y="132"/>
                  </a:lnTo>
                  <a:close/>
                </a:path>
              </a:pathLst>
            </a:custGeom>
            <a:solidFill>
              <a:schemeClr val="folHlink"/>
            </a:solidFill>
            <a:ln w="9525">
              <a:noFill/>
              <a:round/>
              <a:headEnd/>
              <a:tailEnd/>
            </a:ln>
          </p:spPr>
          <p:txBody>
            <a:bodyPr/>
            <a:lstStyle/>
            <a:p>
              <a:endParaRPr lang="fr-FR"/>
            </a:p>
          </p:txBody>
        </p:sp>
        <p:sp>
          <p:nvSpPr>
            <p:cNvPr id="20533" name="Freeform 53"/>
            <p:cNvSpPr>
              <a:spLocks/>
            </p:cNvSpPr>
            <p:nvPr/>
          </p:nvSpPr>
          <p:spPr bwMode="white">
            <a:xfrm>
              <a:off x="3284" y="2401"/>
              <a:ext cx="184" cy="340"/>
            </a:xfrm>
            <a:custGeom>
              <a:avLst/>
              <a:gdLst>
                <a:gd name="T0" fmla="*/ 1 w 369"/>
                <a:gd name="T1" fmla="*/ 0 h 678"/>
                <a:gd name="T2" fmla="*/ 6 w 369"/>
                <a:gd name="T3" fmla="*/ 21 h 678"/>
                <a:gd name="T4" fmla="*/ 0 w 369"/>
                <a:gd name="T5" fmla="*/ 32 h 678"/>
                <a:gd name="T6" fmla="*/ 10 w 369"/>
                <a:gd name="T7" fmla="*/ 41 h 678"/>
                <a:gd name="T8" fmla="*/ 29 w 369"/>
                <a:gd name="T9" fmla="*/ 63 h 678"/>
                <a:gd name="T10" fmla="*/ 27 w 369"/>
                <a:gd name="T11" fmla="*/ 75 h 678"/>
                <a:gd name="T12" fmla="*/ 46 w 369"/>
                <a:gd name="T13" fmla="*/ 86 h 678"/>
                <a:gd name="T14" fmla="*/ 38 w 369"/>
                <a:gd name="T15" fmla="*/ 45 h 678"/>
                <a:gd name="T16" fmla="*/ 23 w 369"/>
                <a:gd name="T17" fmla="*/ 18 h 678"/>
                <a:gd name="T18" fmla="*/ 1 w 369"/>
                <a:gd name="T19" fmla="*/ 0 h 678"/>
                <a:gd name="T20" fmla="*/ 1 w 369"/>
                <a:gd name="T21" fmla="*/ 0 h 6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678"/>
                <a:gd name="T35" fmla="*/ 369 w 369"/>
                <a:gd name="T36" fmla="*/ 678 h 6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678">
                  <a:moveTo>
                    <a:pt x="13" y="0"/>
                  </a:moveTo>
                  <a:lnTo>
                    <a:pt x="48" y="161"/>
                  </a:lnTo>
                  <a:lnTo>
                    <a:pt x="0" y="254"/>
                  </a:lnTo>
                  <a:lnTo>
                    <a:pt x="87" y="327"/>
                  </a:lnTo>
                  <a:lnTo>
                    <a:pt x="232" y="502"/>
                  </a:lnTo>
                  <a:lnTo>
                    <a:pt x="222" y="595"/>
                  </a:lnTo>
                  <a:lnTo>
                    <a:pt x="369" y="678"/>
                  </a:lnTo>
                  <a:lnTo>
                    <a:pt x="310" y="357"/>
                  </a:lnTo>
                  <a:lnTo>
                    <a:pt x="188" y="137"/>
                  </a:lnTo>
                  <a:lnTo>
                    <a:pt x="13" y="0"/>
                  </a:lnTo>
                  <a:close/>
                </a:path>
              </a:pathLst>
            </a:custGeom>
            <a:solidFill>
              <a:srgbClr val="CCFFCC"/>
            </a:solidFill>
            <a:ln w="9525">
              <a:noFill/>
              <a:round/>
              <a:headEnd/>
              <a:tailEnd/>
            </a:ln>
          </p:spPr>
          <p:txBody>
            <a:bodyPr/>
            <a:lstStyle/>
            <a:p>
              <a:endParaRPr lang="fr-FR"/>
            </a:p>
          </p:txBody>
        </p:sp>
        <p:sp>
          <p:nvSpPr>
            <p:cNvPr id="20534" name="Freeform 54"/>
            <p:cNvSpPr>
              <a:spLocks/>
            </p:cNvSpPr>
            <p:nvPr/>
          </p:nvSpPr>
          <p:spPr bwMode="white">
            <a:xfrm>
              <a:off x="2451" y="2850"/>
              <a:ext cx="124" cy="234"/>
            </a:xfrm>
            <a:custGeom>
              <a:avLst/>
              <a:gdLst>
                <a:gd name="T0" fmla="*/ 0 w 248"/>
                <a:gd name="T1" fmla="*/ 23 h 468"/>
                <a:gd name="T2" fmla="*/ 20 w 248"/>
                <a:gd name="T3" fmla="*/ 0 h 468"/>
                <a:gd name="T4" fmla="*/ 20 w 248"/>
                <a:gd name="T5" fmla="*/ 26 h 468"/>
                <a:gd name="T6" fmla="*/ 31 w 248"/>
                <a:gd name="T7" fmla="*/ 28 h 468"/>
                <a:gd name="T8" fmla="*/ 31 w 248"/>
                <a:gd name="T9" fmla="*/ 59 h 468"/>
                <a:gd name="T10" fmla="*/ 11 w 248"/>
                <a:gd name="T11" fmla="*/ 42 h 468"/>
                <a:gd name="T12" fmla="*/ 0 w 248"/>
                <a:gd name="T13" fmla="*/ 23 h 468"/>
                <a:gd name="T14" fmla="*/ 0 w 248"/>
                <a:gd name="T15" fmla="*/ 23 h 468"/>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468"/>
                <a:gd name="T26" fmla="*/ 248 w 248"/>
                <a:gd name="T27" fmla="*/ 468 h 4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468">
                  <a:moveTo>
                    <a:pt x="0" y="184"/>
                  </a:moveTo>
                  <a:lnTo>
                    <a:pt x="156" y="0"/>
                  </a:lnTo>
                  <a:lnTo>
                    <a:pt x="160" y="205"/>
                  </a:lnTo>
                  <a:lnTo>
                    <a:pt x="244" y="224"/>
                  </a:lnTo>
                  <a:lnTo>
                    <a:pt x="248" y="468"/>
                  </a:lnTo>
                  <a:lnTo>
                    <a:pt x="88" y="331"/>
                  </a:lnTo>
                  <a:lnTo>
                    <a:pt x="0" y="184"/>
                  </a:lnTo>
                  <a:close/>
                </a:path>
              </a:pathLst>
            </a:custGeom>
            <a:solidFill>
              <a:srgbClr val="CCFFCC"/>
            </a:solidFill>
            <a:ln w="9525">
              <a:noFill/>
              <a:round/>
              <a:headEnd/>
              <a:tailEnd/>
            </a:ln>
          </p:spPr>
          <p:txBody>
            <a:bodyPr/>
            <a:lstStyle/>
            <a:p>
              <a:endParaRPr lang="fr-FR"/>
            </a:p>
          </p:txBody>
        </p:sp>
        <p:sp>
          <p:nvSpPr>
            <p:cNvPr id="20535" name="Freeform 55"/>
            <p:cNvSpPr>
              <a:spLocks/>
            </p:cNvSpPr>
            <p:nvPr/>
          </p:nvSpPr>
          <p:spPr bwMode="white">
            <a:xfrm>
              <a:off x="3303" y="2706"/>
              <a:ext cx="161" cy="314"/>
            </a:xfrm>
            <a:custGeom>
              <a:avLst/>
              <a:gdLst>
                <a:gd name="T0" fmla="*/ 18 w 321"/>
                <a:gd name="T1" fmla="*/ 79 h 627"/>
                <a:gd name="T2" fmla="*/ 19 w 321"/>
                <a:gd name="T3" fmla="*/ 62 h 627"/>
                <a:gd name="T4" fmla="*/ 12 w 321"/>
                <a:gd name="T5" fmla="*/ 50 h 627"/>
                <a:gd name="T6" fmla="*/ 0 w 321"/>
                <a:gd name="T7" fmla="*/ 38 h 627"/>
                <a:gd name="T8" fmla="*/ 3 w 321"/>
                <a:gd name="T9" fmla="*/ 7 h 627"/>
                <a:gd name="T10" fmla="*/ 22 w 321"/>
                <a:gd name="T11" fmla="*/ 0 h 627"/>
                <a:gd name="T12" fmla="*/ 39 w 321"/>
                <a:gd name="T13" fmla="*/ 2 h 627"/>
                <a:gd name="T14" fmla="*/ 41 w 321"/>
                <a:gd name="T15" fmla="*/ 27 h 627"/>
                <a:gd name="T16" fmla="*/ 33 w 321"/>
                <a:gd name="T17" fmla="*/ 57 h 627"/>
                <a:gd name="T18" fmla="*/ 18 w 321"/>
                <a:gd name="T19" fmla="*/ 79 h 627"/>
                <a:gd name="T20" fmla="*/ 18 w 321"/>
                <a:gd name="T21" fmla="*/ 79 h 6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1"/>
                <a:gd name="T34" fmla="*/ 0 h 627"/>
                <a:gd name="T35" fmla="*/ 321 w 321"/>
                <a:gd name="T36" fmla="*/ 627 h 6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1" h="627">
                  <a:moveTo>
                    <a:pt x="141" y="627"/>
                  </a:moveTo>
                  <a:lnTo>
                    <a:pt x="146" y="496"/>
                  </a:lnTo>
                  <a:lnTo>
                    <a:pt x="93" y="399"/>
                  </a:lnTo>
                  <a:lnTo>
                    <a:pt x="0" y="302"/>
                  </a:lnTo>
                  <a:lnTo>
                    <a:pt x="19" y="53"/>
                  </a:lnTo>
                  <a:lnTo>
                    <a:pt x="171" y="0"/>
                  </a:lnTo>
                  <a:lnTo>
                    <a:pt x="312" y="9"/>
                  </a:lnTo>
                  <a:lnTo>
                    <a:pt x="321" y="215"/>
                  </a:lnTo>
                  <a:lnTo>
                    <a:pt x="262" y="449"/>
                  </a:lnTo>
                  <a:lnTo>
                    <a:pt x="141" y="627"/>
                  </a:lnTo>
                  <a:close/>
                </a:path>
              </a:pathLst>
            </a:custGeom>
            <a:solidFill>
              <a:srgbClr val="CCFFCC"/>
            </a:solidFill>
            <a:ln w="9525">
              <a:noFill/>
              <a:round/>
              <a:headEnd/>
              <a:tailEnd/>
            </a:ln>
          </p:spPr>
          <p:txBody>
            <a:bodyPr/>
            <a:lstStyle/>
            <a:p>
              <a:endParaRPr lang="fr-FR"/>
            </a:p>
          </p:txBody>
        </p:sp>
        <p:sp>
          <p:nvSpPr>
            <p:cNvPr id="20536" name="Freeform 56"/>
            <p:cNvSpPr>
              <a:spLocks/>
            </p:cNvSpPr>
            <p:nvPr/>
          </p:nvSpPr>
          <p:spPr bwMode="auto">
            <a:xfrm>
              <a:off x="2833" y="3145"/>
              <a:ext cx="300" cy="76"/>
            </a:xfrm>
            <a:custGeom>
              <a:avLst/>
              <a:gdLst>
                <a:gd name="T0" fmla="*/ 0 w 599"/>
                <a:gd name="T1" fmla="*/ 14 h 152"/>
                <a:gd name="T2" fmla="*/ 22 w 599"/>
                <a:gd name="T3" fmla="*/ 6 h 152"/>
                <a:gd name="T4" fmla="*/ 45 w 599"/>
                <a:gd name="T5" fmla="*/ 5 h 152"/>
                <a:gd name="T6" fmla="*/ 75 w 599"/>
                <a:gd name="T7" fmla="*/ 0 h 152"/>
                <a:gd name="T8" fmla="*/ 71 w 599"/>
                <a:gd name="T9" fmla="*/ 11 h 152"/>
                <a:gd name="T10" fmla="*/ 44 w 599"/>
                <a:gd name="T11" fmla="*/ 18 h 152"/>
                <a:gd name="T12" fmla="*/ 19 w 599"/>
                <a:gd name="T13" fmla="*/ 19 h 152"/>
                <a:gd name="T14" fmla="*/ 0 w 599"/>
                <a:gd name="T15" fmla="*/ 14 h 152"/>
                <a:gd name="T16" fmla="*/ 0 w 599"/>
                <a:gd name="T17" fmla="*/ 14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152"/>
                <a:gd name="T29" fmla="*/ 599 w 599"/>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152">
                  <a:moveTo>
                    <a:pt x="0" y="118"/>
                  </a:moveTo>
                  <a:lnTo>
                    <a:pt x="175" y="50"/>
                  </a:lnTo>
                  <a:lnTo>
                    <a:pt x="359" y="34"/>
                  </a:lnTo>
                  <a:lnTo>
                    <a:pt x="599" y="0"/>
                  </a:lnTo>
                  <a:lnTo>
                    <a:pt x="568" y="88"/>
                  </a:lnTo>
                  <a:lnTo>
                    <a:pt x="346" y="137"/>
                  </a:lnTo>
                  <a:lnTo>
                    <a:pt x="146" y="152"/>
                  </a:lnTo>
                  <a:lnTo>
                    <a:pt x="0" y="118"/>
                  </a:lnTo>
                  <a:close/>
                </a:path>
              </a:pathLst>
            </a:custGeom>
            <a:solidFill>
              <a:srgbClr val="FFFFFF"/>
            </a:solidFill>
            <a:ln w="9525">
              <a:noFill/>
              <a:round/>
              <a:headEnd/>
              <a:tailEnd/>
            </a:ln>
          </p:spPr>
          <p:txBody>
            <a:bodyPr/>
            <a:lstStyle/>
            <a:p>
              <a:endParaRPr lang="fr-FR"/>
            </a:p>
          </p:txBody>
        </p:sp>
        <p:sp>
          <p:nvSpPr>
            <p:cNvPr id="20537" name="Freeform 57"/>
            <p:cNvSpPr>
              <a:spLocks/>
            </p:cNvSpPr>
            <p:nvPr/>
          </p:nvSpPr>
          <p:spPr bwMode="white">
            <a:xfrm>
              <a:off x="2417" y="2590"/>
              <a:ext cx="78" cy="155"/>
            </a:xfrm>
            <a:custGeom>
              <a:avLst/>
              <a:gdLst>
                <a:gd name="T0" fmla="*/ 9 w 156"/>
                <a:gd name="T1" fmla="*/ 0 h 312"/>
                <a:gd name="T2" fmla="*/ 20 w 156"/>
                <a:gd name="T3" fmla="*/ 7 h 312"/>
                <a:gd name="T4" fmla="*/ 14 w 156"/>
                <a:gd name="T5" fmla="*/ 29 h 312"/>
                <a:gd name="T6" fmla="*/ 0 w 156"/>
                <a:gd name="T7" fmla="*/ 38 h 312"/>
                <a:gd name="T8" fmla="*/ 9 w 156"/>
                <a:gd name="T9" fmla="*/ 0 h 312"/>
                <a:gd name="T10" fmla="*/ 9 w 156"/>
                <a:gd name="T11" fmla="*/ 0 h 312"/>
                <a:gd name="T12" fmla="*/ 0 60000 65536"/>
                <a:gd name="T13" fmla="*/ 0 60000 65536"/>
                <a:gd name="T14" fmla="*/ 0 60000 65536"/>
                <a:gd name="T15" fmla="*/ 0 60000 65536"/>
                <a:gd name="T16" fmla="*/ 0 60000 65536"/>
                <a:gd name="T17" fmla="*/ 0 60000 65536"/>
                <a:gd name="T18" fmla="*/ 0 w 156"/>
                <a:gd name="T19" fmla="*/ 0 h 312"/>
                <a:gd name="T20" fmla="*/ 156 w 156"/>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56" h="312">
                  <a:moveTo>
                    <a:pt x="72" y="0"/>
                  </a:moveTo>
                  <a:lnTo>
                    <a:pt x="156" y="63"/>
                  </a:lnTo>
                  <a:lnTo>
                    <a:pt x="116" y="238"/>
                  </a:lnTo>
                  <a:lnTo>
                    <a:pt x="0" y="312"/>
                  </a:lnTo>
                  <a:lnTo>
                    <a:pt x="72" y="0"/>
                  </a:lnTo>
                  <a:close/>
                </a:path>
              </a:pathLst>
            </a:custGeom>
            <a:solidFill>
              <a:srgbClr val="CCFFCC"/>
            </a:solidFill>
            <a:ln w="9525">
              <a:noFill/>
              <a:round/>
              <a:headEnd/>
              <a:tailEnd/>
            </a:ln>
          </p:spPr>
          <p:txBody>
            <a:bodyPr/>
            <a:lstStyle/>
            <a:p>
              <a:endParaRPr lang="fr-FR"/>
            </a:p>
          </p:txBody>
        </p:sp>
        <p:sp>
          <p:nvSpPr>
            <p:cNvPr id="20538" name="Freeform 58"/>
            <p:cNvSpPr>
              <a:spLocks/>
            </p:cNvSpPr>
            <p:nvPr/>
          </p:nvSpPr>
          <p:spPr bwMode="white">
            <a:xfrm>
              <a:off x="2852" y="2733"/>
              <a:ext cx="364" cy="414"/>
            </a:xfrm>
            <a:custGeom>
              <a:avLst/>
              <a:gdLst>
                <a:gd name="T0" fmla="*/ 25 w 726"/>
                <a:gd name="T1" fmla="*/ 98 h 829"/>
                <a:gd name="T2" fmla="*/ 19 w 726"/>
                <a:gd name="T3" fmla="*/ 74 h 829"/>
                <a:gd name="T4" fmla="*/ 21 w 726"/>
                <a:gd name="T5" fmla="*/ 59 h 829"/>
                <a:gd name="T6" fmla="*/ 0 w 726"/>
                <a:gd name="T7" fmla="*/ 45 h 829"/>
                <a:gd name="T8" fmla="*/ 4 w 726"/>
                <a:gd name="T9" fmla="*/ 30 h 829"/>
                <a:gd name="T10" fmla="*/ 7 w 726"/>
                <a:gd name="T11" fmla="*/ 18 h 829"/>
                <a:gd name="T12" fmla="*/ 28 w 726"/>
                <a:gd name="T13" fmla="*/ 7 h 829"/>
                <a:gd name="T14" fmla="*/ 54 w 726"/>
                <a:gd name="T15" fmla="*/ 0 h 829"/>
                <a:gd name="T16" fmla="*/ 69 w 726"/>
                <a:gd name="T17" fmla="*/ 1 h 829"/>
                <a:gd name="T18" fmla="*/ 90 w 726"/>
                <a:gd name="T19" fmla="*/ 9 h 829"/>
                <a:gd name="T20" fmla="*/ 92 w 726"/>
                <a:gd name="T21" fmla="*/ 26 h 829"/>
                <a:gd name="T22" fmla="*/ 87 w 726"/>
                <a:gd name="T23" fmla="*/ 56 h 829"/>
                <a:gd name="T24" fmla="*/ 72 w 726"/>
                <a:gd name="T25" fmla="*/ 61 h 829"/>
                <a:gd name="T26" fmla="*/ 66 w 726"/>
                <a:gd name="T27" fmla="*/ 61 h 829"/>
                <a:gd name="T28" fmla="*/ 50 w 726"/>
                <a:gd name="T29" fmla="*/ 69 h 829"/>
                <a:gd name="T30" fmla="*/ 44 w 726"/>
                <a:gd name="T31" fmla="*/ 81 h 829"/>
                <a:gd name="T32" fmla="*/ 41 w 726"/>
                <a:gd name="T33" fmla="*/ 91 h 829"/>
                <a:gd name="T34" fmla="*/ 27 w 726"/>
                <a:gd name="T35" fmla="*/ 103 h 829"/>
                <a:gd name="T36" fmla="*/ 25 w 726"/>
                <a:gd name="T37" fmla="*/ 98 h 829"/>
                <a:gd name="T38" fmla="*/ 25 w 726"/>
                <a:gd name="T39" fmla="*/ 98 h 8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6"/>
                <a:gd name="T61" fmla="*/ 0 h 829"/>
                <a:gd name="T62" fmla="*/ 726 w 726"/>
                <a:gd name="T63" fmla="*/ 829 h 8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6" h="829">
                  <a:moveTo>
                    <a:pt x="199" y="789"/>
                  </a:moveTo>
                  <a:lnTo>
                    <a:pt x="152" y="595"/>
                  </a:lnTo>
                  <a:lnTo>
                    <a:pt x="165" y="477"/>
                  </a:lnTo>
                  <a:lnTo>
                    <a:pt x="0" y="361"/>
                  </a:lnTo>
                  <a:lnTo>
                    <a:pt x="25" y="243"/>
                  </a:lnTo>
                  <a:lnTo>
                    <a:pt x="53" y="147"/>
                  </a:lnTo>
                  <a:lnTo>
                    <a:pt x="224" y="63"/>
                  </a:lnTo>
                  <a:lnTo>
                    <a:pt x="424" y="0"/>
                  </a:lnTo>
                  <a:lnTo>
                    <a:pt x="551" y="10"/>
                  </a:lnTo>
                  <a:lnTo>
                    <a:pt x="717" y="72"/>
                  </a:lnTo>
                  <a:lnTo>
                    <a:pt x="726" y="215"/>
                  </a:lnTo>
                  <a:lnTo>
                    <a:pt x="692" y="453"/>
                  </a:lnTo>
                  <a:lnTo>
                    <a:pt x="574" y="492"/>
                  </a:lnTo>
                  <a:lnTo>
                    <a:pt x="521" y="492"/>
                  </a:lnTo>
                  <a:lnTo>
                    <a:pt x="395" y="555"/>
                  </a:lnTo>
                  <a:lnTo>
                    <a:pt x="346" y="654"/>
                  </a:lnTo>
                  <a:lnTo>
                    <a:pt x="327" y="732"/>
                  </a:lnTo>
                  <a:lnTo>
                    <a:pt x="215" y="829"/>
                  </a:lnTo>
                  <a:lnTo>
                    <a:pt x="199" y="789"/>
                  </a:lnTo>
                  <a:close/>
                </a:path>
              </a:pathLst>
            </a:custGeom>
            <a:solidFill>
              <a:srgbClr val="CCFFCC"/>
            </a:solidFill>
            <a:ln w="9525">
              <a:noFill/>
              <a:round/>
              <a:headEnd/>
              <a:tailEnd/>
            </a:ln>
          </p:spPr>
          <p:txBody>
            <a:bodyPr/>
            <a:lstStyle/>
            <a:p>
              <a:endParaRPr lang="fr-FR"/>
            </a:p>
          </p:txBody>
        </p:sp>
        <p:sp>
          <p:nvSpPr>
            <p:cNvPr id="20539" name="Freeform 59"/>
            <p:cNvSpPr>
              <a:spLocks/>
            </p:cNvSpPr>
            <p:nvPr/>
          </p:nvSpPr>
          <p:spPr bwMode="white">
            <a:xfrm>
              <a:off x="2709" y="2669"/>
              <a:ext cx="226" cy="133"/>
            </a:xfrm>
            <a:custGeom>
              <a:avLst/>
              <a:gdLst>
                <a:gd name="T0" fmla="*/ 0 w 452"/>
                <a:gd name="T1" fmla="*/ 5 h 264"/>
                <a:gd name="T2" fmla="*/ 10 w 452"/>
                <a:gd name="T3" fmla="*/ 15 h 264"/>
                <a:gd name="T4" fmla="*/ 15 w 452"/>
                <a:gd name="T5" fmla="*/ 21 h 264"/>
                <a:gd name="T6" fmla="*/ 47 w 452"/>
                <a:gd name="T7" fmla="*/ 34 h 264"/>
                <a:gd name="T8" fmla="*/ 57 w 452"/>
                <a:gd name="T9" fmla="*/ 29 h 264"/>
                <a:gd name="T10" fmla="*/ 53 w 452"/>
                <a:gd name="T11" fmla="*/ 26 h 264"/>
                <a:gd name="T12" fmla="*/ 55 w 452"/>
                <a:gd name="T13" fmla="*/ 13 h 264"/>
                <a:gd name="T14" fmla="*/ 46 w 452"/>
                <a:gd name="T15" fmla="*/ 8 h 264"/>
                <a:gd name="T16" fmla="*/ 37 w 452"/>
                <a:gd name="T17" fmla="*/ 17 h 264"/>
                <a:gd name="T18" fmla="*/ 27 w 452"/>
                <a:gd name="T19" fmla="*/ 12 h 264"/>
                <a:gd name="T20" fmla="*/ 29 w 452"/>
                <a:gd name="T21" fmla="*/ 0 h 264"/>
                <a:gd name="T22" fmla="*/ 0 w 452"/>
                <a:gd name="T23" fmla="*/ 5 h 264"/>
                <a:gd name="T24" fmla="*/ 0 w 452"/>
                <a:gd name="T25" fmla="*/ 5 h 2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2"/>
                <a:gd name="T40" fmla="*/ 0 h 264"/>
                <a:gd name="T41" fmla="*/ 452 w 452"/>
                <a:gd name="T42" fmla="*/ 264 h 2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2" h="264">
                  <a:moveTo>
                    <a:pt x="0" y="34"/>
                  </a:moveTo>
                  <a:lnTo>
                    <a:pt x="78" y="118"/>
                  </a:lnTo>
                  <a:lnTo>
                    <a:pt x="127" y="161"/>
                  </a:lnTo>
                  <a:lnTo>
                    <a:pt x="370" y="264"/>
                  </a:lnTo>
                  <a:lnTo>
                    <a:pt x="452" y="230"/>
                  </a:lnTo>
                  <a:lnTo>
                    <a:pt x="418" y="205"/>
                  </a:lnTo>
                  <a:lnTo>
                    <a:pt x="433" y="99"/>
                  </a:lnTo>
                  <a:lnTo>
                    <a:pt x="365" y="59"/>
                  </a:lnTo>
                  <a:lnTo>
                    <a:pt x="293" y="133"/>
                  </a:lnTo>
                  <a:lnTo>
                    <a:pt x="215" y="93"/>
                  </a:lnTo>
                  <a:lnTo>
                    <a:pt x="234" y="0"/>
                  </a:lnTo>
                  <a:lnTo>
                    <a:pt x="0" y="34"/>
                  </a:lnTo>
                  <a:close/>
                </a:path>
              </a:pathLst>
            </a:custGeom>
            <a:solidFill>
              <a:srgbClr val="CCFFCC"/>
            </a:solidFill>
            <a:ln w="9525">
              <a:noFill/>
              <a:round/>
              <a:headEnd/>
              <a:tailEnd/>
            </a:ln>
          </p:spPr>
          <p:txBody>
            <a:bodyPr/>
            <a:lstStyle/>
            <a:p>
              <a:endParaRPr lang="fr-FR"/>
            </a:p>
          </p:txBody>
        </p:sp>
        <p:sp>
          <p:nvSpPr>
            <p:cNvPr id="20540" name="Freeform 60"/>
            <p:cNvSpPr>
              <a:spLocks/>
            </p:cNvSpPr>
            <p:nvPr/>
          </p:nvSpPr>
          <p:spPr bwMode="auto">
            <a:xfrm>
              <a:off x="2799" y="2322"/>
              <a:ext cx="119" cy="39"/>
            </a:xfrm>
            <a:custGeom>
              <a:avLst/>
              <a:gdLst>
                <a:gd name="T0" fmla="*/ 0 w 238"/>
                <a:gd name="T1" fmla="*/ 1 h 78"/>
                <a:gd name="T2" fmla="*/ 22 w 238"/>
                <a:gd name="T3" fmla="*/ 0 h 78"/>
                <a:gd name="T4" fmla="*/ 30 w 238"/>
                <a:gd name="T5" fmla="*/ 1 h 78"/>
                <a:gd name="T6" fmla="*/ 26 w 238"/>
                <a:gd name="T7" fmla="*/ 10 h 78"/>
                <a:gd name="T8" fmla="*/ 13 w 238"/>
                <a:gd name="T9" fmla="*/ 6 h 78"/>
                <a:gd name="T10" fmla="*/ 5 w 238"/>
                <a:gd name="T11" fmla="*/ 6 h 78"/>
                <a:gd name="T12" fmla="*/ 0 w 238"/>
                <a:gd name="T13" fmla="*/ 1 h 78"/>
                <a:gd name="T14" fmla="*/ 0 w 238"/>
                <a:gd name="T15" fmla="*/ 1 h 78"/>
                <a:gd name="T16" fmla="*/ 0 60000 65536"/>
                <a:gd name="T17" fmla="*/ 0 60000 65536"/>
                <a:gd name="T18" fmla="*/ 0 60000 65536"/>
                <a:gd name="T19" fmla="*/ 0 60000 65536"/>
                <a:gd name="T20" fmla="*/ 0 60000 65536"/>
                <a:gd name="T21" fmla="*/ 0 60000 65536"/>
                <a:gd name="T22" fmla="*/ 0 60000 65536"/>
                <a:gd name="T23" fmla="*/ 0 60000 65536"/>
                <a:gd name="T24" fmla="*/ 0 w 238"/>
                <a:gd name="T25" fmla="*/ 0 h 78"/>
                <a:gd name="T26" fmla="*/ 238 w 238"/>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8" h="78">
                  <a:moveTo>
                    <a:pt x="0" y="13"/>
                  </a:moveTo>
                  <a:lnTo>
                    <a:pt x="171" y="0"/>
                  </a:lnTo>
                  <a:lnTo>
                    <a:pt x="238" y="13"/>
                  </a:lnTo>
                  <a:lnTo>
                    <a:pt x="206" y="78"/>
                  </a:lnTo>
                  <a:lnTo>
                    <a:pt x="103" y="48"/>
                  </a:lnTo>
                  <a:lnTo>
                    <a:pt x="35" y="53"/>
                  </a:lnTo>
                  <a:lnTo>
                    <a:pt x="0" y="13"/>
                  </a:lnTo>
                  <a:close/>
                </a:path>
              </a:pathLst>
            </a:custGeom>
            <a:solidFill>
              <a:srgbClr val="CCFFCC"/>
            </a:solidFill>
            <a:ln w="9525">
              <a:noFill/>
              <a:round/>
              <a:headEnd/>
              <a:tailEnd/>
            </a:ln>
          </p:spPr>
          <p:txBody>
            <a:bodyPr/>
            <a:lstStyle/>
            <a:p>
              <a:endParaRPr lang="fr-FR"/>
            </a:p>
          </p:txBody>
        </p:sp>
        <p:sp>
          <p:nvSpPr>
            <p:cNvPr id="20541" name="Freeform 61"/>
            <p:cNvSpPr>
              <a:spLocks/>
            </p:cNvSpPr>
            <p:nvPr/>
          </p:nvSpPr>
          <p:spPr bwMode="white">
            <a:xfrm>
              <a:off x="2636" y="2367"/>
              <a:ext cx="499" cy="386"/>
            </a:xfrm>
            <a:custGeom>
              <a:avLst/>
              <a:gdLst>
                <a:gd name="T0" fmla="*/ 42 w 999"/>
                <a:gd name="T1" fmla="*/ 2 h 772"/>
                <a:gd name="T2" fmla="*/ 23 w 999"/>
                <a:gd name="T3" fmla="*/ 10 h 772"/>
                <a:gd name="T4" fmla="*/ 19 w 999"/>
                <a:gd name="T5" fmla="*/ 21 h 772"/>
                <a:gd name="T6" fmla="*/ 0 w 999"/>
                <a:gd name="T7" fmla="*/ 41 h 772"/>
                <a:gd name="T8" fmla="*/ 1 w 999"/>
                <a:gd name="T9" fmla="*/ 52 h 772"/>
                <a:gd name="T10" fmla="*/ 0 w 999"/>
                <a:gd name="T11" fmla="*/ 66 h 772"/>
                <a:gd name="T12" fmla="*/ 6 w 999"/>
                <a:gd name="T13" fmla="*/ 83 h 772"/>
                <a:gd name="T14" fmla="*/ 14 w 999"/>
                <a:gd name="T15" fmla="*/ 97 h 772"/>
                <a:gd name="T16" fmla="*/ 17 w 999"/>
                <a:gd name="T17" fmla="*/ 81 h 772"/>
                <a:gd name="T18" fmla="*/ 28 w 999"/>
                <a:gd name="T19" fmla="*/ 93 h 772"/>
                <a:gd name="T20" fmla="*/ 46 w 999"/>
                <a:gd name="T21" fmla="*/ 79 h 772"/>
                <a:gd name="T22" fmla="*/ 64 w 999"/>
                <a:gd name="T23" fmla="*/ 69 h 772"/>
                <a:gd name="T24" fmla="*/ 75 w 999"/>
                <a:gd name="T25" fmla="*/ 66 h 772"/>
                <a:gd name="T26" fmla="*/ 81 w 999"/>
                <a:gd name="T27" fmla="*/ 82 h 772"/>
                <a:gd name="T28" fmla="*/ 87 w 999"/>
                <a:gd name="T29" fmla="*/ 66 h 772"/>
                <a:gd name="T30" fmla="*/ 95 w 999"/>
                <a:gd name="T31" fmla="*/ 62 h 772"/>
                <a:gd name="T32" fmla="*/ 106 w 999"/>
                <a:gd name="T33" fmla="*/ 50 h 772"/>
                <a:gd name="T34" fmla="*/ 124 w 999"/>
                <a:gd name="T35" fmla="*/ 34 h 772"/>
                <a:gd name="T36" fmla="*/ 120 w 999"/>
                <a:gd name="T37" fmla="*/ 24 h 772"/>
                <a:gd name="T38" fmla="*/ 95 w 999"/>
                <a:gd name="T39" fmla="*/ 41 h 772"/>
                <a:gd name="T40" fmla="*/ 103 w 999"/>
                <a:gd name="T41" fmla="*/ 24 h 772"/>
                <a:gd name="T42" fmla="*/ 121 w 999"/>
                <a:gd name="T43" fmla="*/ 11 h 772"/>
                <a:gd name="T44" fmla="*/ 106 w 999"/>
                <a:gd name="T45" fmla="*/ 0 h 772"/>
                <a:gd name="T46" fmla="*/ 92 w 999"/>
                <a:gd name="T47" fmla="*/ 5 h 772"/>
                <a:gd name="T48" fmla="*/ 78 w 999"/>
                <a:gd name="T49" fmla="*/ 19 h 772"/>
                <a:gd name="T50" fmla="*/ 79 w 999"/>
                <a:gd name="T51" fmla="*/ 35 h 772"/>
                <a:gd name="T52" fmla="*/ 73 w 999"/>
                <a:gd name="T53" fmla="*/ 37 h 772"/>
                <a:gd name="T54" fmla="*/ 68 w 999"/>
                <a:gd name="T55" fmla="*/ 26 h 772"/>
                <a:gd name="T56" fmla="*/ 55 w 999"/>
                <a:gd name="T57" fmla="*/ 26 h 772"/>
                <a:gd name="T58" fmla="*/ 53 w 999"/>
                <a:gd name="T59" fmla="*/ 21 h 772"/>
                <a:gd name="T60" fmla="*/ 56 w 999"/>
                <a:gd name="T61" fmla="*/ 7 h 772"/>
                <a:gd name="T62" fmla="*/ 53 w 999"/>
                <a:gd name="T63" fmla="*/ 3 h 772"/>
                <a:gd name="T64" fmla="*/ 42 w 999"/>
                <a:gd name="T65" fmla="*/ 2 h 772"/>
                <a:gd name="T66" fmla="*/ 42 w 999"/>
                <a:gd name="T67" fmla="*/ 2 h 7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9"/>
                <a:gd name="T103" fmla="*/ 0 h 772"/>
                <a:gd name="T104" fmla="*/ 999 w 999"/>
                <a:gd name="T105" fmla="*/ 772 h 7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9" h="772">
                  <a:moveTo>
                    <a:pt x="337" y="16"/>
                  </a:moveTo>
                  <a:lnTo>
                    <a:pt x="190" y="74"/>
                  </a:lnTo>
                  <a:lnTo>
                    <a:pt x="152" y="162"/>
                  </a:lnTo>
                  <a:lnTo>
                    <a:pt x="0" y="323"/>
                  </a:lnTo>
                  <a:lnTo>
                    <a:pt x="10" y="420"/>
                  </a:lnTo>
                  <a:lnTo>
                    <a:pt x="0" y="527"/>
                  </a:lnTo>
                  <a:lnTo>
                    <a:pt x="50" y="658"/>
                  </a:lnTo>
                  <a:lnTo>
                    <a:pt x="118" y="772"/>
                  </a:lnTo>
                  <a:lnTo>
                    <a:pt x="137" y="645"/>
                  </a:lnTo>
                  <a:lnTo>
                    <a:pt x="225" y="738"/>
                  </a:lnTo>
                  <a:lnTo>
                    <a:pt x="371" y="630"/>
                  </a:lnTo>
                  <a:lnTo>
                    <a:pt x="517" y="546"/>
                  </a:lnTo>
                  <a:lnTo>
                    <a:pt x="605" y="527"/>
                  </a:lnTo>
                  <a:lnTo>
                    <a:pt x="652" y="654"/>
                  </a:lnTo>
                  <a:lnTo>
                    <a:pt x="702" y="527"/>
                  </a:lnTo>
                  <a:lnTo>
                    <a:pt x="765" y="498"/>
                  </a:lnTo>
                  <a:lnTo>
                    <a:pt x="854" y="401"/>
                  </a:lnTo>
                  <a:lnTo>
                    <a:pt x="999" y="265"/>
                  </a:lnTo>
                  <a:lnTo>
                    <a:pt x="964" y="190"/>
                  </a:lnTo>
                  <a:lnTo>
                    <a:pt x="761" y="323"/>
                  </a:lnTo>
                  <a:lnTo>
                    <a:pt x="829" y="196"/>
                  </a:lnTo>
                  <a:lnTo>
                    <a:pt x="970" y="84"/>
                  </a:lnTo>
                  <a:lnTo>
                    <a:pt x="848" y="0"/>
                  </a:lnTo>
                  <a:lnTo>
                    <a:pt x="736" y="40"/>
                  </a:lnTo>
                  <a:lnTo>
                    <a:pt x="630" y="152"/>
                  </a:lnTo>
                  <a:lnTo>
                    <a:pt x="633" y="278"/>
                  </a:lnTo>
                  <a:lnTo>
                    <a:pt x="586" y="293"/>
                  </a:lnTo>
                  <a:lnTo>
                    <a:pt x="546" y="215"/>
                  </a:lnTo>
                  <a:lnTo>
                    <a:pt x="440" y="215"/>
                  </a:lnTo>
                  <a:lnTo>
                    <a:pt x="424" y="162"/>
                  </a:lnTo>
                  <a:lnTo>
                    <a:pt x="449" y="59"/>
                  </a:lnTo>
                  <a:lnTo>
                    <a:pt x="424" y="31"/>
                  </a:lnTo>
                  <a:lnTo>
                    <a:pt x="337" y="16"/>
                  </a:lnTo>
                  <a:close/>
                </a:path>
              </a:pathLst>
            </a:custGeom>
            <a:solidFill>
              <a:srgbClr val="CCFFCC"/>
            </a:solidFill>
            <a:ln w="9525">
              <a:noFill/>
              <a:round/>
              <a:headEnd/>
              <a:tailEnd/>
            </a:ln>
          </p:spPr>
          <p:txBody>
            <a:bodyPr/>
            <a:lstStyle/>
            <a:p>
              <a:endParaRPr lang="fr-FR"/>
            </a:p>
          </p:txBody>
        </p:sp>
        <p:sp>
          <p:nvSpPr>
            <p:cNvPr id="20542" name="Freeform 62"/>
            <p:cNvSpPr>
              <a:spLocks/>
            </p:cNvSpPr>
            <p:nvPr/>
          </p:nvSpPr>
          <p:spPr bwMode="auto">
            <a:xfrm>
              <a:off x="2406" y="2271"/>
              <a:ext cx="1044" cy="962"/>
            </a:xfrm>
            <a:custGeom>
              <a:avLst/>
              <a:gdLst>
                <a:gd name="T0" fmla="*/ 115 w 2090"/>
                <a:gd name="T1" fmla="*/ 0 h 1924"/>
                <a:gd name="T2" fmla="*/ 75 w 2090"/>
                <a:gd name="T3" fmla="*/ 9 h 1924"/>
                <a:gd name="T4" fmla="*/ 50 w 2090"/>
                <a:gd name="T5" fmla="*/ 23 h 1924"/>
                <a:gd name="T6" fmla="*/ 24 w 2090"/>
                <a:gd name="T7" fmla="*/ 48 h 1924"/>
                <a:gd name="T8" fmla="*/ 10 w 2090"/>
                <a:gd name="T9" fmla="*/ 73 h 1924"/>
                <a:gd name="T10" fmla="*/ 0 w 2090"/>
                <a:gd name="T11" fmla="*/ 104 h 1924"/>
                <a:gd name="T12" fmla="*/ 1 w 2090"/>
                <a:gd name="T13" fmla="*/ 141 h 1924"/>
                <a:gd name="T14" fmla="*/ 14 w 2090"/>
                <a:gd name="T15" fmla="*/ 177 h 1924"/>
                <a:gd name="T16" fmla="*/ 35 w 2090"/>
                <a:gd name="T17" fmla="*/ 204 h 1924"/>
                <a:gd name="T18" fmla="*/ 65 w 2090"/>
                <a:gd name="T19" fmla="*/ 225 h 1924"/>
                <a:gd name="T20" fmla="*/ 101 w 2090"/>
                <a:gd name="T21" fmla="*/ 237 h 1924"/>
                <a:gd name="T22" fmla="*/ 142 w 2090"/>
                <a:gd name="T23" fmla="*/ 241 h 1924"/>
                <a:gd name="T24" fmla="*/ 185 w 2090"/>
                <a:gd name="T25" fmla="*/ 233 h 1924"/>
                <a:gd name="T26" fmla="*/ 219 w 2090"/>
                <a:gd name="T27" fmla="*/ 216 h 1924"/>
                <a:gd name="T28" fmla="*/ 244 w 2090"/>
                <a:gd name="T29" fmla="*/ 192 h 1924"/>
                <a:gd name="T30" fmla="*/ 260 w 2090"/>
                <a:gd name="T31" fmla="*/ 159 h 1924"/>
                <a:gd name="T32" fmla="*/ 257 w 2090"/>
                <a:gd name="T33" fmla="*/ 144 h 1924"/>
                <a:gd name="T34" fmla="*/ 252 w 2090"/>
                <a:gd name="T35" fmla="*/ 164 h 1924"/>
                <a:gd name="T36" fmla="*/ 244 w 2090"/>
                <a:gd name="T37" fmla="*/ 168 h 1924"/>
                <a:gd name="T38" fmla="*/ 240 w 2090"/>
                <a:gd name="T39" fmla="*/ 176 h 1924"/>
                <a:gd name="T40" fmla="*/ 230 w 2090"/>
                <a:gd name="T41" fmla="*/ 194 h 1924"/>
                <a:gd name="T42" fmla="*/ 211 w 2090"/>
                <a:gd name="T43" fmla="*/ 210 h 1924"/>
                <a:gd name="T44" fmla="*/ 188 w 2090"/>
                <a:gd name="T45" fmla="*/ 223 h 1924"/>
                <a:gd name="T46" fmla="*/ 148 w 2090"/>
                <a:gd name="T47" fmla="*/ 231 h 1924"/>
                <a:gd name="T48" fmla="*/ 110 w 2090"/>
                <a:gd name="T49" fmla="*/ 230 h 1924"/>
                <a:gd name="T50" fmla="*/ 73 w 2090"/>
                <a:gd name="T51" fmla="*/ 218 h 1924"/>
                <a:gd name="T52" fmla="*/ 47 w 2090"/>
                <a:gd name="T53" fmla="*/ 200 h 1924"/>
                <a:gd name="T54" fmla="*/ 20 w 2090"/>
                <a:gd name="T55" fmla="*/ 171 h 1924"/>
                <a:gd name="T56" fmla="*/ 10 w 2090"/>
                <a:gd name="T57" fmla="*/ 144 h 1924"/>
                <a:gd name="T58" fmla="*/ 7 w 2090"/>
                <a:gd name="T59" fmla="*/ 120 h 1924"/>
                <a:gd name="T60" fmla="*/ 11 w 2090"/>
                <a:gd name="T61" fmla="*/ 92 h 1924"/>
                <a:gd name="T62" fmla="*/ 28 w 2090"/>
                <a:gd name="T63" fmla="*/ 57 h 1924"/>
                <a:gd name="T64" fmla="*/ 49 w 2090"/>
                <a:gd name="T65" fmla="*/ 33 h 1924"/>
                <a:gd name="T66" fmla="*/ 81 w 2090"/>
                <a:gd name="T67" fmla="*/ 14 h 1924"/>
                <a:gd name="T68" fmla="*/ 117 w 2090"/>
                <a:gd name="T69" fmla="*/ 5 h 1924"/>
                <a:gd name="T70" fmla="*/ 135 w 2090"/>
                <a:gd name="T71" fmla="*/ 2 h 19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90"/>
                <a:gd name="T109" fmla="*/ 0 h 1924"/>
                <a:gd name="T110" fmla="*/ 2090 w 2090"/>
                <a:gd name="T111" fmla="*/ 1924 h 19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90" h="1924">
                  <a:moveTo>
                    <a:pt x="1086" y="16"/>
                  </a:moveTo>
                  <a:lnTo>
                    <a:pt x="926" y="0"/>
                  </a:lnTo>
                  <a:lnTo>
                    <a:pt x="757" y="25"/>
                  </a:lnTo>
                  <a:lnTo>
                    <a:pt x="607" y="67"/>
                  </a:lnTo>
                  <a:lnTo>
                    <a:pt x="502" y="114"/>
                  </a:lnTo>
                  <a:lnTo>
                    <a:pt x="403" y="179"/>
                  </a:lnTo>
                  <a:lnTo>
                    <a:pt x="306" y="259"/>
                  </a:lnTo>
                  <a:lnTo>
                    <a:pt x="198" y="382"/>
                  </a:lnTo>
                  <a:lnTo>
                    <a:pt x="137" y="466"/>
                  </a:lnTo>
                  <a:lnTo>
                    <a:pt x="80" y="584"/>
                  </a:lnTo>
                  <a:lnTo>
                    <a:pt x="33" y="687"/>
                  </a:lnTo>
                  <a:lnTo>
                    <a:pt x="6" y="827"/>
                  </a:lnTo>
                  <a:lnTo>
                    <a:pt x="0" y="964"/>
                  </a:lnTo>
                  <a:lnTo>
                    <a:pt x="14" y="1124"/>
                  </a:lnTo>
                  <a:lnTo>
                    <a:pt x="61" y="1270"/>
                  </a:lnTo>
                  <a:lnTo>
                    <a:pt x="114" y="1411"/>
                  </a:lnTo>
                  <a:lnTo>
                    <a:pt x="188" y="1519"/>
                  </a:lnTo>
                  <a:lnTo>
                    <a:pt x="285" y="1626"/>
                  </a:lnTo>
                  <a:lnTo>
                    <a:pt x="388" y="1713"/>
                  </a:lnTo>
                  <a:lnTo>
                    <a:pt x="521" y="1797"/>
                  </a:lnTo>
                  <a:lnTo>
                    <a:pt x="658" y="1848"/>
                  </a:lnTo>
                  <a:lnTo>
                    <a:pt x="812" y="1890"/>
                  </a:lnTo>
                  <a:lnTo>
                    <a:pt x="981" y="1918"/>
                  </a:lnTo>
                  <a:lnTo>
                    <a:pt x="1137" y="1924"/>
                  </a:lnTo>
                  <a:lnTo>
                    <a:pt x="1297" y="1905"/>
                  </a:lnTo>
                  <a:lnTo>
                    <a:pt x="1483" y="1859"/>
                  </a:lnTo>
                  <a:lnTo>
                    <a:pt x="1607" y="1816"/>
                  </a:lnTo>
                  <a:lnTo>
                    <a:pt x="1757" y="1721"/>
                  </a:lnTo>
                  <a:lnTo>
                    <a:pt x="1888" y="1612"/>
                  </a:lnTo>
                  <a:lnTo>
                    <a:pt x="1959" y="1529"/>
                  </a:lnTo>
                  <a:lnTo>
                    <a:pt x="2048" y="1382"/>
                  </a:lnTo>
                  <a:lnTo>
                    <a:pt x="2086" y="1270"/>
                  </a:lnTo>
                  <a:lnTo>
                    <a:pt x="2090" y="1194"/>
                  </a:lnTo>
                  <a:lnTo>
                    <a:pt x="2061" y="1148"/>
                  </a:lnTo>
                  <a:lnTo>
                    <a:pt x="2048" y="1228"/>
                  </a:lnTo>
                  <a:lnTo>
                    <a:pt x="2023" y="1308"/>
                  </a:lnTo>
                  <a:lnTo>
                    <a:pt x="1968" y="1401"/>
                  </a:lnTo>
                  <a:lnTo>
                    <a:pt x="1959" y="1337"/>
                  </a:lnTo>
                  <a:lnTo>
                    <a:pt x="1921" y="1346"/>
                  </a:lnTo>
                  <a:lnTo>
                    <a:pt x="1926" y="1407"/>
                  </a:lnTo>
                  <a:lnTo>
                    <a:pt x="1930" y="1468"/>
                  </a:lnTo>
                  <a:lnTo>
                    <a:pt x="1846" y="1548"/>
                  </a:lnTo>
                  <a:lnTo>
                    <a:pt x="1789" y="1612"/>
                  </a:lnTo>
                  <a:lnTo>
                    <a:pt x="1690" y="1679"/>
                  </a:lnTo>
                  <a:lnTo>
                    <a:pt x="1588" y="1736"/>
                  </a:lnTo>
                  <a:lnTo>
                    <a:pt x="1512" y="1781"/>
                  </a:lnTo>
                  <a:lnTo>
                    <a:pt x="1358" y="1819"/>
                  </a:lnTo>
                  <a:lnTo>
                    <a:pt x="1189" y="1844"/>
                  </a:lnTo>
                  <a:lnTo>
                    <a:pt x="1033" y="1848"/>
                  </a:lnTo>
                  <a:lnTo>
                    <a:pt x="882" y="1835"/>
                  </a:lnTo>
                  <a:lnTo>
                    <a:pt x="761" y="1797"/>
                  </a:lnTo>
                  <a:lnTo>
                    <a:pt x="588" y="1740"/>
                  </a:lnTo>
                  <a:lnTo>
                    <a:pt x="476" y="1675"/>
                  </a:lnTo>
                  <a:lnTo>
                    <a:pt x="380" y="1593"/>
                  </a:lnTo>
                  <a:lnTo>
                    <a:pt x="249" y="1491"/>
                  </a:lnTo>
                  <a:lnTo>
                    <a:pt x="166" y="1363"/>
                  </a:lnTo>
                  <a:lnTo>
                    <a:pt x="118" y="1261"/>
                  </a:lnTo>
                  <a:lnTo>
                    <a:pt x="80" y="1148"/>
                  </a:lnTo>
                  <a:lnTo>
                    <a:pt x="61" y="1050"/>
                  </a:lnTo>
                  <a:lnTo>
                    <a:pt x="57" y="960"/>
                  </a:lnTo>
                  <a:lnTo>
                    <a:pt x="71" y="846"/>
                  </a:lnTo>
                  <a:lnTo>
                    <a:pt x="95" y="734"/>
                  </a:lnTo>
                  <a:lnTo>
                    <a:pt x="147" y="603"/>
                  </a:lnTo>
                  <a:lnTo>
                    <a:pt x="226" y="453"/>
                  </a:lnTo>
                  <a:lnTo>
                    <a:pt x="310" y="354"/>
                  </a:lnTo>
                  <a:lnTo>
                    <a:pt x="396" y="259"/>
                  </a:lnTo>
                  <a:lnTo>
                    <a:pt x="512" y="170"/>
                  </a:lnTo>
                  <a:lnTo>
                    <a:pt x="649" y="109"/>
                  </a:lnTo>
                  <a:lnTo>
                    <a:pt x="770" y="67"/>
                  </a:lnTo>
                  <a:lnTo>
                    <a:pt x="943" y="38"/>
                  </a:lnTo>
                  <a:lnTo>
                    <a:pt x="1086" y="16"/>
                  </a:lnTo>
                  <a:close/>
                </a:path>
              </a:pathLst>
            </a:custGeom>
            <a:solidFill>
              <a:srgbClr val="000000"/>
            </a:solidFill>
            <a:ln w="9525">
              <a:noFill/>
              <a:round/>
              <a:headEnd/>
              <a:tailEnd/>
            </a:ln>
          </p:spPr>
          <p:txBody>
            <a:bodyPr/>
            <a:lstStyle/>
            <a:p>
              <a:endParaRPr lang="fr-FR"/>
            </a:p>
          </p:txBody>
        </p:sp>
        <p:sp>
          <p:nvSpPr>
            <p:cNvPr id="20543" name="Freeform 63"/>
            <p:cNvSpPr>
              <a:spLocks/>
            </p:cNvSpPr>
            <p:nvPr/>
          </p:nvSpPr>
          <p:spPr bwMode="auto">
            <a:xfrm>
              <a:off x="3033" y="2285"/>
              <a:ext cx="454" cy="574"/>
            </a:xfrm>
            <a:custGeom>
              <a:avLst/>
              <a:gdLst>
                <a:gd name="T0" fmla="*/ 0 w 909"/>
                <a:gd name="T1" fmla="*/ 0 h 1146"/>
                <a:gd name="T2" fmla="*/ 22 w 909"/>
                <a:gd name="T3" fmla="*/ 6 h 1146"/>
                <a:gd name="T4" fmla="*/ 39 w 909"/>
                <a:gd name="T5" fmla="*/ 12 h 1146"/>
                <a:gd name="T6" fmla="*/ 56 w 909"/>
                <a:gd name="T7" fmla="*/ 20 h 1146"/>
                <a:gd name="T8" fmla="*/ 71 w 909"/>
                <a:gd name="T9" fmla="*/ 29 h 1146"/>
                <a:gd name="T10" fmla="*/ 82 w 909"/>
                <a:gd name="T11" fmla="*/ 40 h 1146"/>
                <a:gd name="T12" fmla="*/ 91 w 909"/>
                <a:gd name="T13" fmla="*/ 49 h 1146"/>
                <a:gd name="T14" fmla="*/ 101 w 909"/>
                <a:gd name="T15" fmla="*/ 66 h 1146"/>
                <a:gd name="T16" fmla="*/ 107 w 909"/>
                <a:gd name="T17" fmla="*/ 79 h 1146"/>
                <a:gd name="T18" fmla="*/ 111 w 909"/>
                <a:gd name="T19" fmla="*/ 93 h 1146"/>
                <a:gd name="T20" fmla="*/ 113 w 909"/>
                <a:gd name="T21" fmla="*/ 109 h 1146"/>
                <a:gd name="T22" fmla="*/ 112 w 909"/>
                <a:gd name="T23" fmla="*/ 126 h 1146"/>
                <a:gd name="T24" fmla="*/ 108 w 909"/>
                <a:gd name="T25" fmla="*/ 144 h 1146"/>
                <a:gd name="T26" fmla="*/ 106 w 909"/>
                <a:gd name="T27" fmla="*/ 133 h 1146"/>
                <a:gd name="T28" fmla="*/ 102 w 909"/>
                <a:gd name="T29" fmla="*/ 121 h 1146"/>
                <a:gd name="T30" fmla="*/ 103 w 909"/>
                <a:gd name="T31" fmla="*/ 109 h 1146"/>
                <a:gd name="T32" fmla="*/ 102 w 909"/>
                <a:gd name="T33" fmla="*/ 90 h 1146"/>
                <a:gd name="T34" fmla="*/ 97 w 909"/>
                <a:gd name="T35" fmla="*/ 77 h 1146"/>
                <a:gd name="T36" fmla="*/ 92 w 909"/>
                <a:gd name="T37" fmla="*/ 65 h 1146"/>
                <a:gd name="T38" fmla="*/ 85 w 909"/>
                <a:gd name="T39" fmla="*/ 53 h 1146"/>
                <a:gd name="T40" fmla="*/ 75 w 909"/>
                <a:gd name="T41" fmla="*/ 45 h 1146"/>
                <a:gd name="T42" fmla="*/ 58 w 909"/>
                <a:gd name="T43" fmla="*/ 29 h 1146"/>
                <a:gd name="T44" fmla="*/ 42 w 909"/>
                <a:gd name="T45" fmla="*/ 20 h 1146"/>
                <a:gd name="T46" fmla="*/ 25 w 909"/>
                <a:gd name="T47" fmla="*/ 13 h 1146"/>
                <a:gd name="T48" fmla="*/ 7 w 909"/>
                <a:gd name="T49" fmla="*/ 6 h 1146"/>
                <a:gd name="T50" fmla="*/ 0 w 909"/>
                <a:gd name="T51" fmla="*/ 0 h 1146"/>
                <a:gd name="T52" fmla="*/ 0 w 909"/>
                <a:gd name="T53" fmla="*/ 0 h 11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09"/>
                <a:gd name="T82" fmla="*/ 0 h 1146"/>
                <a:gd name="T83" fmla="*/ 909 w 909"/>
                <a:gd name="T84" fmla="*/ 1146 h 11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09" h="1146">
                  <a:moveTo>
                    <a:pt x="0" y="0"/>
                  </a:moveTo>
                  <a:lnTo>
                    <a:pt x="183" y="47"/>
                  </a:lnTo>
                  <a:lnTo>
                    <a:pt x="318" y="95"/>
                  </a:lnTo>
                  <a:lnTo>
                    <a:pt x="451" y="156"/>
                  </a:lnTo>
                  <a:lnTo>
                    <a:pt x="569" y="232"/>
                  </a:lnTo>
                  <a:lnTo>
                    <a:pt x="656" y="315"/>
                  </a:lnTo>
                  <a:lnTo>
                    <a:pt x="730" y="388"/>
                  </a:lnTo>
                  <a:lnTo>
                    <a:pt x="812" y="523"/>
                  </a:lnTo>
                  <a:lnTo>
                    <a:pt x="858" y="631"/>
                  </a:lnTo>
                  <a:lnTo>
                    <a:pt x="892" y="743"/>
                  </a:lnTo>
                  <a:lnTo>
                    <a:pt x="909" y="865"/>
                  </a:lnTo>
                  <a:lnTo>
                    <a:pt x="901" y="1002"/>
                  </a:lnTo>
                  <a:lnTo>
                    <a:pt x="867" y="1146"/>
                  </a:lnTo>
                  <a:lnTo>
                    <a:pt x="848" y="1062"/>
                  </a:lnTo>
                  <a:lnTo>
                    <a:pt x="821" y="964"/>
                  </a:lnTo>
                  <a:lnTo>
                    <a:pt x="825" y="865"/>
                  </a:lnTo>
                  <a:lnTo>
                    <a:pt x="816" y="715"/>
                  </a:lnTo>
                  <a:lnTo>
                    <a:pt x="783" y="612"/>
                  </a:lnTo>
                  <a:lnTo>
                    <a:pt x="736" y="513"/>
                  </a:lnTo>
                  <a:lnTo>
                    <a:pt x="681" y="424"/>
                  </a:lnTo>
                  <a:lnTo>
                    <a:pt x="605" y="353"/>
                  </a:lnTo>
                  <a:lnTo>
                    <a:pt x="464" y="230"/>
                  </a:lnTo>
                  <a:lnTo>
                    <a:pt x="337" y="156"/>
                  </a:lnTo>
                  <a:lnTo>
                    <a:pt x="205" y="104"/>
                  </a:lnTo>
                  <a:lnTo>
                    <a:pt x="61" y="47"/>
                  </a:lnTo>
                  <a:lnTo>
                    <a:pt x="0" y="0"/>
                  </a:lnTo>
                  <a:close/>
                </a:path>
              </a:pathLst>
            </a:custGeom>
            <a:solidFill>
              <a:srgbClr val="000000"/>
            </a:solidFill>
            <a:ln w="9525">
              <a:noFill/>
              <a:round/>
              <a:headEnd/>
              <a:tailEnd/>
            </a:ln>
          </p:spPr>
          <p:txBody>
            <a:bodyPr/>
            <a:lstStyle/>
            <a:p>
              <a:endParaRPr lang="fr-FR"/>
            </a:p>
          </p:txBody>
        </p:sp>
        <p:sp>
          <p:nvSpPr>
            <p:cNvPr id="20544" name="Freeform 64"/>
            <p:cNvSpPr>
              <a:spLocks/>
            </p:cNvSpPr>
            <p:nvPr/>
          </p:nvSpPr>
          <p:spPr bwMode="auto">
            <a:xfrm>
              <a:off x="2450" y="2434"/>
              <a:ext cx="259" cy="157"/>
            </a:xfrm>
            <a:custGeom>
              <a:avLst/>
              <a:gdLst>
                <a:gd name="T0" fmla="*/ 4 w 517"/>
                <a:gd name="T1" fmla="*/ 32 h 316"/>
                <a:gd name="T2" fmla="*/ 18 w 517"/>
                <a:gd name="T3" fmla="*/ 21 h 316"/>
                <a:gd name="T4" fmla="*/ 27 w 517"/>
                <a:gd name="T5" fmla="*/ 16 h 316"/>
                <a:gd name="T6" fmla="*/ 40 w 517"/>
                <a:gd name="T7" fmla="*/ 9 h 316"/>
                <a:gd name="T8" fmla="*/ 50 w 517"/>
                <a:gd name="T9" fmla="*/ 4 h 316"/>
                <a:gd name="T10" fmla="*/ 57 w 517"/>
                <a:gd name="T11" fmla="*/ 1 h 316"/>
                <a:gd name="T12" fmla="*/ 65 w 517"/>
                <a:gd name="T13" fmla="*/ 0 h 316"/>
                <a:gd name="T14" fmla="*/ 65 w 517"/>
                <a:gd name="T15" fmla="*/ 2 h 316"/>
                <a:gd name="T16" fmla="*/ 52 w 517"/>
                <a:gd name="T17" fmla="*/ 8 h 316"/>
                <a:gd name="T18" fmla="*/ 36 w 517"/>
                <a:gd name="T19" fmla="*/ 17 h 316"/>
                <a:gd name="T20" fmla="*/ 20 w 517"/>
                <a:gd name="T21" fmla="*/ 27 h 316"/>
                <a:gd name="T22" fmla="*/ 0 w 517"/>
                <a:gd name="T23" fmla="*/ 39 h 316"/>
                <a:gd name="T24" fmla="*/ 4 w 517"/>
                <a:gd name="T25" fmla="*/ 32 h 316"/>
                <a:gd name="T26" fmla="*/ 4 w 517"/>
                <a:gd name="T27" fmla="*/ 32 h 3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7"/>
                <a:gd name="T43" fmla="*/ 0 h 316"/>
                <a:gd name="T44" fmla="*/ 517 w 517"/>
                <a:gd name="T45" fmla="*/ 316 h 3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7" h="316">
                  <a:moveTo>
                    <a:pt x="28" y="263"/>
                  </a:moveTo>
                  <a:lnTo>
                    <a:pt x="140" y="170"/>
                  </a:lnTo>
                  <a:lnTo>
                    <a:pt x="211" y="132"/>
                  </a:lnTo>
                  <a:lnTo>
                    <a:pt x="319" y="76"/>
                  </a:lnTo>
                  <a:lnTo>
                    <a:pt x="399" y="38"/>
                  </a:lnTo>
                  <a:lnTo>
                    <a:pt x="456" y="10"/>
                  </a:lnTo>
                  <a:lnTo>
                    <a:pt x="517" y="0"/>
                  </a:lnTo>
                  <a:lnTo>
                    <a:pt x="517" y="23"/>
                  </a:lnTo>
                  <a:lnTo>
                    <a:pt x="412" y="71"/>
                  </a:lnTo>
                  <a:lnTo>
                    <a:pt x="281" y="137"/>
                  </a:lnTo>
                  <a:lnTo>
                    <a:pt x="155" y="221"/>
                  </a:lnTo>
                  <a:lnTo>
                    <a:pt x="0" y="316"/>
                  </a:lnTo>
                  <a:lnTo>
                    <a:pt x="28" y="263"/>
                  </a:lnTo>
                  <a:close/>
                </a:path>
              </a:pathLst>
            </a:custGeom>
            <a:solidFill>
              <a:srgbClr val="000000"/>
            </a:solidFill>
            <a:ln w="9525">
              <a:noFill/>
              <a:round/>
              <a:headEnd/>
              <a:tailEnd/>
            </a:ln>
          </p:spPr>
          <p:txBody>
            <a:bodyPr/>
            <a:lstStyle/>
            <a:p>
              <a:endParaRPr lang="fr-FR"/>
            </a:p>
          </p:txBody>
        </p:sp>
        <p:sp>
          <p:nvSpPr>
            <p:cNvPr id="20545" name="Freeform 65"/>
            <p:cNvSpPr>
              <a:spLocks/>
            </p:cNvSpPr>
            <p:nvPr/>
          </p:nvSpPr>
          <p:spPr bwMode="auto">
            <a:xfrm>
              <a:off x="2422" y="2584"/>
              <a:ext cx="87" cy="164"/>
            </a:xfrm>
            <a:custGeom>
              <a:avLst/>
              <a:gdLst>
                <a:gd name="T0" fmla="*/ 1 w 174"/>
                <a:gd name="T1" fmla="*/ 41 h 329"/>
                <a:gd name="T2" fmla="*/ 5 w 174"/>
                <a:gd name="T3" fmla="*/ 34 h 329"/>
                <a:gd name="T4" fmla="*/ 11 w 174"/>
                <a:gd name="T5" fmla="*/ 33 h 329"/>
                <a:gd name="T6" fmla="*/ 17 w 174"/>
                <a:gd name="T7" fmla="*/ 31 h 329"/>
                <a:gd name="T8" fmla="*/ 18 w 174"/>
                <a:gd name="T9" fmla="*/ 28 h 329"/>
                <a:gd name="T10" fmla="*/ 19 w 174"/>
                <a:gd name="T11" fmla="*/ 18 h 329"/>
                <a:gd name="T12" fmla="*/ 22 w 174"/>
                <a:gd name="T13" fmla="*/ 10 h 329"/>
                <a:gd name="T14" fmla="*/ 22 w 174"/>
                <a:gd name="T15" fmla="*/ 5 h 329"/>
                <a:gd name="T16" fmla="*/ 9 w 174"/>
                <a:gd name="T17" fmla="*/ 0 h 329"/>
                <a:gd name="T18" fmla="*/ 5 w 174"/>
                <a:gd name="T19" fmla="*/ 6 h 329"/>
                <a:gd name="T20" fmla="*/ 13 w 174"/>
                <a:gd name="T21" fmla="*/ 8 h 329"/>
                <a:gd name="T22" fmla="*/ 13 w 174"/>
                <a:gd name="T23" fmla="*/ 14 h 329"/>
                <a:gd name="T24" fmla="*/ 11 w 174"/>
                <a:gd name="T25" fmla="*/ 21 h 329"/>
                <a:gd name="T26" fmla="*/ 10 w 174"/>
                <a:gd name="T27" fmla="*/ 27 h 329"/>
                <a:gd name="T28" fmla="*/ 6 w 174"/>
                <a:gd name="T29" fmla="*/ 30 h 329"/>
                <a:gd name="T30" fmla="*/ 0 w 174"/>
                <a:gd name="T31" fmla="*/ 32 h 329"/>
                <a:gd name="T32" fmla="*/ 1 w 174"/>
                <a:gd name="T33" fmla="*/ 41 h 329"/>
                <a:gd name="T34" fmla="*/ 1 w 174"/>
                <a:gd name="T35" fmla="*/ 41 h 3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4"/>
                <a:gd name="T55" fmla="*/ 0 h 329"/>
                <a:gd name="T56" fmla="*/ 174 w 174"/>
                <a:gd name="T57" fmla="*/ 329 h 3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4" h="329">
                  <a:moveTo>
                    <a:pt x="9" y="329"/>
                  </a:moveTo>
                  <a:lnTo>
                    <a:pt x="47" y="277"/>
                  </a:lnTo>
                  <a:lnTo>
                    <a:pt x="95" y="264"/>
                  </a:lnTo>
                  <a:lnTo>
                    <a:pt x="133" y="254"/>
                  </a:lnTo>
                  <a:lnTo>
                    <a:pt x="140" y="226"/>
                  </a:lnTo>
                  <a:lnTo>
                    <a:pt x="150" y="146"/>
                  </a:lnTo>
                  <a:lnTo>
                    <a:pt x="174" y="80"/>
                  </a:lnTo>
                  <a:lnTo>
                    <a:pt x="169" y="47"/>
                  </a:lnTo>
                  <a:lnTo>
                    <a:pt x="66" y="0"/>
                  </a:lnTo>
                  <a:lnTo>
                    <a:pt x="47" y="51"/>
                  </a:lnTo>
                  <a:lnTo>
                    <a:pt x="104" y="70"/>
                  </a:lnTo>
                  <a:lnTo>
                    <a:pt x="104" y="118"/>
                  </a:lnTo>
                  <a:lnTo>
                    <a:pt x="89" y="169"/>
                  </a:lnTo>
                  <a:lnTo>
                    <a:pt x="79" y="220"/>
                  </a:lnTo>
                  <a:lnTo>
                    <a:pt x="53" y="245"/>
                  </a:lnTo>
                  <a:lnTo>
                    <a:pt x="0" y="258"/>
                  </a:lnTo>
                  <a:lnTo>
                    <a:pt x="9" y="329"/>
                  </a:lnTo>
                  <a:close/>
                </a:path>
              </a:pathLst>
            </a:custGeom>
            <a:solidFill>
              <a:srgbClr val="000000"/>
            </a:solidFill>
            <a:ln w="9525">
              <a:noFill/>
              <a:round/>
              <a:headEnd/>
              <a:tailEnd/>
            </a:ln>
          </p:spPr>
          <p:txBody>
            <a:bodyPr/>
            <a:lstStyle/>
            <a:p>
              <a:endParaRPr lang="fr-FR"/>
            </a:p>
          </p:txBody>
        </p:sp>
        <p:sp>
          <p:nvSpPr>
            <p:cNvPr id="20546" name="Freeform 66"/>
            <p:cNvSpPr>
              <a:spLocks/>
            </p:cNvSpPr>
            <p:nvPr/>
          </p:nvSpPr>
          <p:spPr bwMode="auto">
            <a:xfrm>
              <a:off x="2427" y="2624"/>
              <a:ext cx="336" cy="226"/>
            </a:xfrm>
            <a:custGeom>
              <a:avLst/>
              <a:gdLst>
                <a:gd name="T0" fmla="*/ 0 w 673"/>
                <a:gd name="T1" fmla="*/ 51 h 452"/>
                <a:gd name="T2" fmla="*/ 11 w 673"/>
                <a:gd name="T3" fmla="*/ 40 h 452"/>
                <a:gd name="T4" fmla="*/ 25 w 673"/>
                <a:gd name="T5" fmla="*/ 28 h 452"/>
                <a:gd name="T6" fmla="*/ 39 w 673"/>
                <a:gd name="T7" fmla="*/ 18 h 452"/>
                <a:gd name="T8" fmla="*/ 53 w 673"/>
                <a:gd name="T9" fmla="*/ 11 h 452"/>
                <a:gd name="T10" fmla="*/ 68 w 673"/>
                <a:gd name="T11" fmla="*/ 4 h 452"/>
                <a:gd name="T12" fmla="*/ 84 w 673"/>
                <a:gd name="T13" fmla="*/ 0 h 452"/>
                <a:gd name="T14" fmla="*/ 73 w 673"/>
                <a:gd name="T15" fmla="*/ 6 h 452"/>
                <a:gd name="T16" fmla="*/ 56 w 673"/>
                <a:gd name="T17" fmla="*/ 15 h 452"/>
                <a:gd name="T18" fmla="*/ 42 w 673"/>
                <a:gd name="T19" fmla="*/ 24 h 452"/>
                <a:gd name="T20" fmla="*/ 30 w 673"/>
                <a:gd name="T21" fmla="*/ 31 h 452"/>
                <a:gd name="T22" fmla="*/ 21 w 673"/>
                <a:gd name="T23" fmla="*/ 39 h 452"/>
                <a:gd name="T24" fmla="*/ 10 w 673"/>
                <a:gd name="T25" fmla="*/ 47 h 452"/>
                <a:gd name="T26" fmla="*/ 1 w 673"/>
                <a:gd name="T27" fmla="*/ 57 h 452"/>
                <a:gd name="T28" fmla="*/ 0 w 673"/>
                <a:gd name="T29" fmla="*/ 51 h 452"/>
                <a:gd name="T30" fmla="*/ 0 w 673"/>
                <a:gd name="T31" fmla="*/ 51 h 4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3"/>
                <a:gd name="T49" fmla="*/ 0 h 452"/>
                <a:gd name="T50" fmla="*/ 673 w 673"/>
                <a:gd name="T51" fmla="*/ 452 h 4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3" h="452">
                  <a:moveTo>
                    <a:pt x="0" y="408"/>
                  </a:moveTo>
                  <a:lnTo>
                    <a:pt x="89" y="319"/>
                  </a:lnTo>
                  <a:lnTo>
                    <a:pt x="203" y="220"/>
                  </a:lnTo>
                  <a:lnTo>
                    <a:pt x="319" y="140"/>
                  </a:lnTo>
                  <a:lnTo>
                    <a:pt x="428" y="85"/>
                  </a:lnTo>
                  <a:lnTo>
                    <a:pt x="546" y="32"/>
                  </a:lnTo>
                  <a:lnTo>
                    <a:pt x="673" y="0"/>
                  </a:lnTo>
                  <a:lnTo>
                    <a:pt x="588" y="47"/>
                  </a:lnTo>
                  <a:lnTo>
                    <a:pt x="451" y="121"/>
                  </a:lnTo>
                  <a:lnTo>
                    <a:pt x="338" y="188"/>
                  </a:lnTo>
                  <a:lnTo>
                    <a:pt x="240" y="254"/>
                  </a:lnTo>
                  <a:lnTo>
                    <a:pt x="169" y="306"/>
                  </a:lnTo>
                  <a:lnTo>
                    <a:pt x="86" y="376"/>
                  </a:lnTo>
                  <a:lnTo>
                    <a:pt x="10" y="452"/>
                  </a:lnTo>
                  <a:lnTo>
                    <a:pt x="0" y="408"/>
                  </a:lnTo>
                  <a:close/>
                </a:path>
              </a:pathLst>
            </a:custGeom>
            <a:solidFill>
              <a:srgbClr val="000000"/>
            </a:solidFill>
            <a:ln w="9525">
              <a:noFill/>
              <a:round/>
              <a:headEnd/>
              <a:tailEnd/>
            </a:ln>
          </p:spPr>
          <p:txBody>
            <a:bodyPr/>
            <a:lstStyle/>
            <a:p>
              <a:endParaRPr lang="fr-FR"/>
            </a:p>
          </p:txBody>
        </p:sp>
        <p:sp>
          <p:nvSpPr>
            <p:cNvPr id="20547" name="Freeform 67"/>
            <p:cNvSpPr>
              <a:spLocks/>
            </p:cNvSpPr>
            <p:nvPr/>
          </p:nvSpPr>
          <p:spPr bwMode="auto">
            <a:xfrm>
              <a:off x="2458" y="2840"/>
              <a:ext cx="539" cy="251"/>
            </a:xfrm>
            <a:custGeom>
              <a:avLst/>
              <a:gdLst>
                <a:gd name="T0" fmla="*/ 0 w 1078"/>
                <a:gd name="T1" fmla="*/ 23 h 502"/>
                <a:gd name="T2" fmla="*/ 8 w 1078"/>
                <a:gd name="T3" fmla="*/ 9 h 502"/>
                <a:gd name="T4" fmla="*/ 17 w 1078"/>
                <a:gd name="T5" fmla="*/ 0 h 502"/>
                <a:gd name="T6" fmla="*/ 22 w 1078"/>
                <a:gd name="T7" fmla="*/ 3 h 502"/>
                <a:gd name="T8" fmla="*/ 20 w 1078"/>
                <a:gd name="T9" fmla="*/ 27 h 502"/>
                <a:gd name="T10" fmla="*/ 26 w 1078"/>
                <a:gd name="T11" fmla="*/ 27 h 502"/>
                <a:gd name="T12" fmla="*/ 30 w 1078"/>
                <a:gd name="T13" fmla="*/ 30 h 502"/>
                <a:gd name="T14" fmla="*/ 33 w 1078"/>
                <a:gd name="T15" fmla="*/ 37 h 502"/>
                <a:gd name="T16" fmla="*/ 34 w 1078"/>
                <a:gd name="T17" fmla="*/ 48 h 502"/>
                <a:gd name="T18" fmla="*/ 44 w 1078"/>
                <a:gd name="T19" fmla="*/ 37 h 502"/>
                <a:gd name="T20" fmla="*/ 56 w 1078"/>
                <a:gd name="T21" fmla="*/ 28 h 502"/>
                <a:gd name="T22" fmla="*/ 70 w 1078"/>
                <a:gd name="T23" fmla="*/ 22 h 502"/>
                <a:gd name="T24" fmla="*/ 85 w 1078"/>
                <a:gd name="T25" fmla="*/ 14 h 502"/>
                <a:gd name="T26" fmla="*/ 104 w 1078"/>
                <a:gd name="T27" fmla="*/ 7 h 502"/>
                <a:gd name="T28" fmla="*/ 122 w 1078"/>
                <a:gd name="T29" fmla="*/ 5 h 502"/>
                <a:gd name="T30" fmla="*/ 135 w 1078"/>
                <a:gd name="T31" fmla="*/ 6 h 502"/>
                <a:gd name="T32" fmla="*/ 131 w 1078"/>
                <a:gd name="T33" fmla="*/ 9 h 502"/>
                <a:gd name="T34" fmla="*/ 106 w 1078"/>
                <a:gd name="T35" fmla="*/ 14 h 502"/>
                <a:gd name="T36" fmla="*/ 90 w 1078"/>
                <a:gd name="T37" fmla="*/ 20 h 502"/>
                <a:gd name="T38" fmla="*/ 76 w 1078"/>
                <a:gd name="T39" fmla="*/ 26 h 502"/>
                <a:gd name="T40" fmla="*/ 63 w 1078"/>
                <a:gd name="T41" fmla="*/ 33 h 502"/>
                <a:gd name="T42" fmla="*/ 49 w 1078"/>
                <a:gd name="T43" fmla="*/ 42 h 502"/>
                <a:gd name="T44" fmla="*/ 43 w 1078"/>
                <a:gd name="T45" fmla="*/ 47 h 502"/>
                <a:gd name="T46" fmla="*/ 36 w 1078"/>
                <a:gd name="T47" fmla="*/ 53 h 502"/>
                <a:gd name="T48" fmla="*/ 34 w 1078"/>
                <a:gd name="T49" fmla="*/ 63 h 502"/>
                <a:gd name="T50" fmla="*/ 27 w 1078"/>
                <a:gd name="T51" fmla="*/ 57 h 502"/>
                <a:gd name="T52" fmla="*/ 27 w 1078"/>
                <a:gd name="T53" fmla="*/ 47 h 502"/>
                <a:gd name="T54" fmla="*/ 27 w 1078"/>
                <a:gd name="T55" fmla="*/ 38 h 502"/>
                <a:gd name="T56" fmla="*/ 26 w 1078"/>
                <a:gd name="T57" fmla="*/ 34 h 502"/>
                <a:gd name="T58" fmla="*/ 21 w 1078"/>
                <a:gd name="T59" fmla="*/ 31 h 502"/>
                <a:gd name="T60" fmla="*/ 17 w 1078"/>
                <a:gd name="T61" fmla="*/ 31 h 502"/>
                <a:gd name="T62" fmla="*/ 14 w 1078"/>
                <a:gd name="T63" fmla="*/ 28 h 502"/>
                <a:gd name="T64" fmla="*/ 15 w 1078"/>
                <a:gd name="T65" fmla="*/ 11 h 502"/>
                <a:gd name="T66" fmla="*/ 10 w 1078"/>
                <a:gd name="T67" fmla="*/ 17 h 502"/>
                <a:gd name="T68" fmla="*/ 9 w 1078"/>
                <a:gd name="T69" fmla="*/ 22 h 502"/>
                <a:gd name="T70" fmla="*/ 4 w 1078"/>
                <a:gd name="T71" fmla="*/ 29 h 502"/>
                <a:gd name="T72" fmla="*/ 0 w 1078"/>
                <a:gd name="T73" fmla="*/ 23 h 502"/>
                <a:gd name="T74" fmla="*/ 0 w 1078"/>
                <a:gd name="T75" fmla="*/ 23 h 5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8"/>
                <a:gd name="T115" fmla="*/ 0 h 502"/>
                <a:gd name="T116" fmla="*/ 1078 w 1078"/>
                <a:gd name="T117" fmla="*/ 502 h 5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8" h="502">
                  <a:moveTo>
                    <a:pt x="0" y="182"/>
                  </a:moveTo>
                  <a:lnTo>
                    <a:pt x="68" y="65"/>
                  </a:lnTo>
                  <a:lnTo>
                    <a:pt x="140" y="0"/>
                  </a:lnTo>
                  <a:lnTo>
                    <a:pt x="177" y="19"/>
                  </a:lnTo>
                  <a:lnTo>
                    <a:pt x="163" y="211"/>
                  </a:lnTo>
                  <a:lnTo>
                    <a:pt x="215" y="215"/>
                  </a:lnTo>
                  <a:lnTo>
                    <a:pt x="247" y="239"/>
                  </a:lnTo>
                  <a:lnTo>
                    <a:pt x="262" y="295"/>
                  </a:lnTo>
                  <a:lnTo>
                    <a:pt x="266" y="380"/>
                  </a:lnTo>
                  <a:lnTo>
                    <a:pt x="355" y="291"/>
                  </a:lnTo>
                  <a:lnTo>
                    <a:pt x="454" y="224"/>
                  </a:lnTo>
                  <a:lnTo>
                    <a:pt x="566" y="169"/>
                  </a:lnTo>
                  <a:lnTo>
                    <a:pt x="684" y="112"/>
                  </a:lnTo>
                  <a:lnTo>
                    <a:pt x="838" y="55"/>
                  </a:lnTo>
                  <a:lnTo>
                    <a:pt x="981" y="36"/>
                  </a:lnTo>
                  <a:lnTo>
                    <a:pt x="1078" y="42"/>
                  </a:lnTo>
                  <a:lnTo>
                    <a:pt x="1042" y="70"/>
                  </a:lnTo>
                  <a:lnTo>
                    <a:pt x="848" y="112"/>
                  </a:lnTo>
                  <a:lnTo>
                    <a:pt x="722" y="154"/>
                  </a:lnTo>
                  <a:lnTo>
                    <a:pt x="614" y="207"/>
                  </a:lnTo>
                  <a:lnTo>
                    <a:pt x="506" y="258"/>
                  </a:lnTo>
                  <a:lnTo>
                    <a:pt x="397" y="329"/>
                  </a:lnTo>
                  <a:lnTo>
                    <a:pt x="346" y="374"/>
                  </a:lnTo>
                  <a:lnTo>
                    <a:pt x="291" y="422"/>
                  </a:lnTo>
                  <a:lnTo>
                    <a:pt x="275" y="502"/>
                  </a:lnTo>
                  <a:lnTo>
                    <a:pt x="220" y="450"/>
                  </a:lnTo>
                  <a:lnTo>
                    <a:pt x="220" y="371"/>
                  </a:lnTo>
                  <a:lnTo>
                    <a:pt x="220" y="300"/>
                  </a:lnTo>
                  <a:lnTo>
                    <a:pt x="211" y="272"/>
                  </a:lnTo>
                  <a:lnTo>
                    <a:pt x="173" y="253"/>
                  </a:lnTo>
                  <a:lnTo>
                    <a:pt x="135" y="249"/>
                  </a:lnTo>
                  <a:lnTo>
                    <a:pt x="116" y="224"/>
                  </a:lnTo>
                  <a:lnTo>
                    <a:pt x="121" y="84"/>
                  </a:lnTo>
                  <a:lnTo>
                    <a:pt x="87" y="131"/>
                  </a:lnTo>
                  <a:lnTo>
                    <a:pt x="74" y="169"/>
                  </a:lnTo>
                  <a:lnTo>
                    <a:pt x="32" y="230"/>
                  </a:lnTo>
                  <a:lnTo>
                    <a:pt x="0" y="182"/>
                  </a:lnTo>
                  <a:close/>
                </a:path>
              </a:pathLst>
            </a:custGeom>
            <a:solidFill>
              <a:srgbClr val="000000"/>
            </a:solidFill>
            <a:ln w="9525">
              <a:noFill/>
              <a:round/>
              <a:headEnd/>
              <a:tailEnd/>
            </a:ln>
          </p:spPr>
          <p:txBody>
            <a:bodyPr/>
            <a:lstStyle/>
            <a:p>
              <a:endParaRPr lang="fr-FR"/>
            </a:p>
          </p:txBody>
        </p:sp>
        <p:sp>
          <p:nvSpPr>
            <p:cNvPr id="20548" name="Freeform 68"/>
            <p:cNvSpPr>
              <a:spLocks/>
            </p:cNvSpPr>
            <p:nvPr/>
          </p:nvSpPr>
          <p:spPr bwMode="auto">
            <a:xfrm>
              <a:off x="2575" y="2555"/>
              <a:ext cx="741" cy="661"/>
            </a:xfrm>
            <a:custGeom>
              <a:avLst/>
              <a:gdLst>
                <a:gd name="T0" fmla="*/ 7 w 1483"/>
                <a:gd name="T1" fmla="*/ 0 h 1321"/>
                <a:gd name="T2" fmla="*/ 3 w 1483"/>
                <a:gd name="T3" fmla="*/ 9 h 1321"/>
                <a:gd name="T4" fmla="*/ 1 w 1483"/>
                <a:gd name="T5" fmla="*/ 22 h 1321"/>
                <a:gd name="T6" fmla="*/ 0 w 1483"/>
                <a:gd name="T7" fmla="*/ 39 h 1321"/>
                <a:gd name="T8" fmla="*/ 1 w 1483"/>
                <a:gd name="T9" fmla="*/ 55 h 1321"/>
                <a:gd name="T10" fmla="*/ 4 w 1483"/>
                <a:gd name="T11" fmla="*/ 69 h 1321"/>
                <a:gd name="T12" fmla="*/ 7 w 1483"/>
                <a:gd name="T13" fmla="*/ 82 h 1321"/>
                <a:gd name="T14" fmla="*/ 11 w 1483"/>
                <a:gd name="T15" fmla="*/ 94 h 1321"/>
                <a:gd name="T16" fmla="*/ 18 w 1483"/>
                <a:gd name="T17" fmla="*/ 110 h 1321"/>
                <a:gd name="T18" fmla="*/ 25 w 1483"/>
                <a:gd name="T19" fmla="*/ 122 h 1321"/>
                <a:gd name="T20" fmla="*/ 34 w 1483"/>
                <a:gd name="T21" fmla="*/ 133 h 1321"/>
                <a:gd name="T22" fmla="*/ 47 w 1483"/>
                <a:gd name="T23" fmla="*/ 144 h 1321"/>
                <a:gd name="T24" fmla="*/ 70 w 1483"/>
                <a:gd name="T25" fmla="*/ 163 h 1321"/>
                <a:gd name="T26" fmla="*/ 88 w 1483"/>
                <a:gd name="T27" fmla="*/ 166 h 1321"/>
                <a:gd name="T28" fmla="*/ 80 w 1483"/>
                <a:gd name="T29" fmla="*/ 158 h 1321"/>
                <a:gd name="T30" fmla="*/ 89 w 1483"/>
                <a:gd name="T31" fmla="*/ 155 h 1321"/>
                <a:gd name="T32" fmla="*/ 105 w 1483"/>
                <a:gd name="T33" fmla="*/ 153 h 1321"/>
                <a:gd name="T34" fmla="*/ 110 w 1483"/>
                <a:gd name="T35" fmla="*/ 155 h 1321"/>
                <a:gd name="T36" fmla="*/ 116 w 1483"/>
                <a:gd name="T37" fmla="*/ 155 h 1321"/>
                <a:gd name="T38" fmla="*/ 123 w 1483"/>
                <a:gd name="T39" fmla="*/ 152 h 1321"/>
                <a:gd name="T40" fmla="*/ 134 w 1483"/>
                <a:gd name="T41" fmla="*/ 151 h 1321"/>
                <a:gd name="T42" fmla="*/ 134 w 1483"/>
                <a:gd name="T43" fmla="*/ 157 h 1321"/>
                <a:gd name="T44" fmla="*/ 145 w 1483"/>
                <a:gd name="T45" fmla="*/ 150 h 1321"/>
                <a:gd name="T46" fmla="*/ 159 w 1483"/>
                <a:gd name="T47" fmla="*/ 140 h 1321"/>
                <a:gd name="T48" fmla="*/ 170 w 1483"/>
                <a:gd name="T49" fmla="*/ 128 h 1321"/>
                <a:gd name="T50" fmla="*/ 178 w 1483"/>
                <a:gd name="T51" fmla="*/ 120 h 1321"/>
                <a:gd name="T52" fmla="*/ 185 w 1483"/>
                <a:gd name="T53" fmla="*/ 108 h 1321"/>
                <a:gd name="T54" fmla="*/ 180 w 1483"/>
                <a:gd name="T55" fmla="*/ 109 h 1321"/>
                <a:gd name="T56" fmla="*/ 176 w 1483"/>
                <a:gd name="T57" fmla="*/ 113 h 1321"/>
                <a:gd name="T58" fmla="*/ 169 w 1483"/>
                <a:gd name="T59" fmla="*/ 121 h 1321"/>
                <a:gd name="T60" fmla="*/ 163 w 1483"/>
                <a:gd name="T61" fmla="*/ 129 h 1321"/>
                <a:gd name="T62" fmla="*/ 149 w 1483"/>
                <a:gd name="T63" fmla="*/ 140 h 1321"/>
                <a:gd name="T64" fmla="*/ 139 w 1483"/>
                <a:gd name="T65" fmla="*/ 147 h 1321"/>
                <a:gd name="T66" fmla="*/ 127 w 1483"/>
                <a:gd name="T67" fmla="*/ 147 h 1321"/>
                <a:gd name="T68" fmla="*/ 119 w 1483"/>
                <a:gd name="T69" fmla="*/ 149 h 1321"/>
                <a:gd name="T70" fmla="*/ 113 w 1483"/>
                <a:gd name="T71" fmla="*/ 150 h 1321"/>
                <a:gd name="T72" fmla="*/ 116 w 1483"/>
                <a:gd name="T73" fmla="*/ 144 h 1321"/>
                <a:gd name="T74" fmla="*/ 122 w 1483"/>
                <a:gd name="T75" fmla="*/ 133 h 1321"/>
                <a:gd name="T76" fmla="*/ 117 w 1483"/>
                <a:gd name="T77" fmla="*/ 135 h 1321"/>
                <a:gd name="T78" fmla="*/ 112 w 1483"/>
                <a:gd name="T79" fmla="*/ 143 h 1321"/>
                <a:gd name="T80" fmla="*/ 108 w 1483"/>
                <a:gd name="T81" fmla="*/ 148 h 1321"/>
                <a:gd name="T82" fmla="*/ 92 w 1483"/>
                <a:gd name="T83" fmla="*/ 151 h 1321"/>
                <a:gd name="T84" fmla="*/ 84 w 1483"/>
                <a:gd name="T85" fmla="*/ 153 h 1321"/>
                <a:gd name="T86" fmla="*/ 76 w 1483"/>
                <a:gd name="T87" fmla="*/ 153 h 1321"/>
                <a:gd name="T88" fmla="*/ 67 w 1483"/>
                <a:gd name="T89" fmla="*/ 150 h 1321"/>
                <a:gd name="T90" fmla="*/ 59 w 1483"/>
                <a:gd name="T91" fmla="*/ 144 h 1321"/>
                <a:gd name="T92" fmla="*/ 49 w 1483"/>
                <a:gd name="T93" fmla="*/ 135 h 1321"/>
                <a:gd name="T94" fmla="*/ 39 w 1483"/>
                <a:gd name="T95" fmla="*/ 126 h 1321"/>
                <a:gd name="T96" fmla="*/ 31 w 1483"/>
                <a:gd name="T97" fmla="*/ 116 h 1321"/>
                <a:gd name="T98" fmla="*/ 24 w 1483"/>
                <a:gd name="T99" fmla="*/ 106 h 1321"/>
                <a:gd name="T100" fmla="*/ 18 w 1483"/>
                <a:gd name="T101" fmla="*/ 93 h 1321"/>
                <a:gd name="T102" fmla="*/ 13 w 1483"/>
                <a:gd name="T103" fmla="*/ 81 h 1321"/>
                <a:gd name="T104" fmla="*/ 10 w 1483"/>
                <a:gd name="T105" fmla="*/ 70 h 1321"/>
                <a:gd name="T106" fmla="*/ 8 w 1483"/>
                <a:gd name="T107" fmla="*/ 57 h 1321"/>
                <a:gd name="T108" fmla="*/ 7 w 1483"/>
                <a:gd name="T109" fmla="*/ 42 h 1321"/>
                <a:gd name="T110" fmla="*/ 5 w 1483"/>
                <a:gd name="T111" fmla="*/ 25 h 1321"/>
                <a:gd name="T112" fmla="*/ 7 w 1483"/>
                <a:gd name="T113" fmla="*/ 13 h 1321"/>
                <a:gd name="T114" fmla="*/ 8 w 1483"/>
                <a:gd name="T115" fmla="*/ 6 h 1321"/>
                <a:gd name="T116" fmla="*/ 7 w 1483"/>
                <a:gd name="T117" fmla="*/ 0 h 1321"/>
                <a:gd name="T118" fmla="*/ 7 w 1483"/>
                <a:gd name="T119" fmla="*/ 0 h 132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83"/>
                <a:gd name="T181" fmla="*/ 0 h 1321"/>
                <a:gd name="T182" fmla="*/ 1483 w 1483"/>
                <a:gd name="T183" fmla="*/ 1321 h 132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83" h="1321">
                  <a:moveTo>
                    <a:pt x="57" y="0"/>
                  </a:moveTo>
                  <a:lnTo>
                    <a:pt x="28" y="66"/>
                  </a:lnTo>
                  <a:lnTo>
                    <a:pt x="9" y="175"/>
                  </a:lnTo>
                  <a:lnTo>
                    <a:pt x="0" y="306"/>
                  </a:lnTo>
                  <a:lnTo>
                    <a:pt x="13" y="433"/>
                  </a:lnTo>
                  <a:lnTo>
                    <a:pt x="32" y="545"/>
                  </a:lnTo>
                  <a:lnTo>
                    <a:pt x="57" y="650"/>
                  </a:lnTo>
                  <a:lnTo>
                    <a:pt x="93" y="749"/>
                  </a:lnTo>
                  <a:lnTo>
                    <a:pt x="144" y="880"/>
                  </a:lnTo>
                  <a:lnTo>
                    <a:pt x="207" y="973"/>
                  </a:lnTo>
                  <a:lnTo>
                    <a:pt x="277" y="1058"/>
                  </a:lnTo>
                  <a:lnTo>
                    <a:pt x="380" y="1152"/>
                  </a:lnTo>
                  <a:lnTo>
                    <a:pt x="562" y="1302"/>
                  </a:lnTo>
                  <a:lnTo>
                    <a:pt x="709" y="1321"/>
                  </a:lnTo>
                  <a:lnTo>
                    <a:pt x="642" y="1260"/>
                  </a:lnTo>
                  <a:lnTo>
                    <a:pt x="713" y="1237"/>
                  </a:lnTo>
                  <a:lnTo>
                    <a:pt x="840" y="1222"/>
                  </a:lnTo>
                  <a:lnTo>
                    <a:pt x="882" y="1237"/>
                  </a:lnTo>
                  <a:lnTo>
                    <a:pt x="933" y="1237"/>
                  </a:lnTo>
                  <a:lnTo>
                    <a:pt x="985" y="1212"/>
                  </a:lnTo>
                  <a:lnTo>
                    <a:pt x="1074" y="1203"/>
                  </a:lnTo>
                  <a:lnTo>
                    <a:pt x="1074" y="1256"/>
                  </a:lnTo>
                  <a:lnTo>
                    <a:pt x="1163" y="1199"/>
                  </a:lnTo>
                  <a:lnTo>
                    <a:pt x="1272" y="1115"/>
                  </a:lnTo>
                  <a:lnTo>
                    <a:pt x="1367" y="1024"/>
                  </a:lnTo>
                  <a:lnTo>
                    <a:pt x="1431" y="954"/>
                  </a:lnTo>
                  <a:lnTo>
                    <a:pt x="1483" y="861"/>
                  </a:lnTo>
                  <a:lnTo>
                    <a:pt x="1441" y="865"/>
                  </a:lnTo>
                  <a:lnTo>
                    <a:pt x="1412" y="903"/>
                  </a:lnTo>
                  <a:lnTo>
                    <a:pt x="1357" y="963"/>
                  </a:lnTo>
                  <a:lnTo>
                    <a:pt x="1310" y="1030"/>
                  </a:lnTo>
                  <a:lnTo>
                    <a:pt x="1197" y="1119"/>
                  </a:lnTo>
                  <a:lnTo>
                    <a:pt x="1112" y="1171"/>
                  </a:lnTo>
                  <a:lnTo>
                    <a:pt x="1019" y="1171"/>
                  </a:lnTo>
                  <a:lnTo>
                    <a:pt x="952" y="1186"/>
                  </a:lnTo>
                  <a:lnTo>
                    <a:pt x="910" y="1193"/>
                  </a:lnTo>
                  <a:lnTo>
                    <a:pt x="933" y="1148"/>
                  </a:lnTo>
                  <a:lnTo>
                    <a:pt x="977" y="1058"/>
                  </a:lnTo>
                  <a:lnTo>
                    <a:pt x="943" y="1077"/>
                  </a:lnTo>
                  <a:lnTo>
                    <a:pt x="897" y="1142"/>
                  </a:lnTo>
                  <a:lnTo>
                    <a:pt x="869" y="1180"/>
                  </a:lnTo>
                  <a:lnTo>
                    <a:pt x="741" y="1203"/>
                  </a:lnTo>
                  <a:lnTo>
                    <a:pt x="675" y="1218"/>
                  </a:lnTo>
                  <a:lnTo>
                    <a:pt x="610" y="1222"/>
                  </a:lnTo>
                  <a:lnTo>
                    <a:pt x="543" y="1193"/>
                  </a:lnTo>
                  <a:lnTo>
                    <a:pt x="473" y="1152"/>
                  </a:lnTo>
                  <a:lnTo>
                    <a:pt x="393" y="1077"/>
                  </a:lnTo>
                  <a:lnTo>
                    <a:pt x="319" y="1007"/>
                  </a:lnTo>
                  <a:lnTo>
                    <a:pt x="249" y="922"/>
                  </a:lnTo>
                  <a:lnTo>
                    <a:pt x="192" y="842"/>
                  </a:lnTo>
                  <a:lnTo>
                    <a:pt x="144" y="743"/>
                  </a:lnTo>
                  <a:lnTo>
                    <a:pt x="108" y="644"/>
                  </a:lnTo>
                  <a:lnTo>
                    <a:pt x="83" y="560"/>
                  </a:lnTo>
                  <a:lnTo>
                    <a:pt x="64" y="456"/>
                  </a:lnTo>
                  <a:lnTo>
                    <a:pt x="57" y="330"/>
                  </a:lnTo>
                  <a:lnTo>
                    <a:pt x="41" y="194"/>
                  </a:lnTo>
                  <a:lnTo>
                    <a:pt x="60" y="99"/>
                  </a:lnTo>
                  <a:lnTo>
                    <a:pt x="64" y="43"/>
                  </a:lnTo>
                  <a:lnTo>
                    <a:pt x="57" y="0"/>
                  </a:lnTo>
                  <a:close/>
                </a:path>
              </a:pathLst>
            </a:custGeom>
            <a:solidFill>
              <a:srgbClr val="000000"/>
            </a:solidFill>
            <a:ln w="9525">
              <a:noFill/>
              <a:round/>
              <a:headEnd/>
              <a:tailEnd/>
            </a:ln>
          </p:spPr>
          <p:txBody>
            <a:bodyPr/>
            <a:lstStyle/>
            <a:p>
              <a:endParaRPr lang="fr-FR"/>
            </a:p>
          </p:txBody>
        </p:sp>
        <p:sp>
          <p:nvSpPr>
            <p:cNvPr id="20549" name="Freeform 69"/>
            <p:cNvSpPr>
              <a:spLocks/>
            </p:cNvSpPr>
            <p:nvPr/>
          </p:nvSpPr>
          <p:spPr bwMode="auto">
            <a:xfrm>
              <a:off x="2629" y="2288"/>
              <a:ext cx="197" cy="190"/>
            </a:xfrm>
            <a:custGeom>
              <a:avLst/>
              <a:gdLst>
                <a:gd name="T0" fmla="*/ 42 w 394"/>
                <a:gd name="T1" fmla="*/ 0 h 380"/>
                <a:gd name="T2" fmla="*/ 29 w 394"/>
                <a:gd name="T3" fmla="*/ 9 h 380"/>
                <a:gd name="T4" fmla="*/ 22 w 394"/>
                <a:gd name="T5" fmla="*/ 15 h 380"/>
                <a:gd name="T6" fmla="*/ 14 w 394"/>
                <a:gd name="T7" fmla="*/ 24 h 380"/>
                <a:gd name="T8" fmla="*/ 6 w 394"/>
                <a:gd name="T9" fmla="*/ 31 h 380"/>
                <a:gd name="T10" fmla="*/ 0 w 394"/>
                <a:gd name="T11" fmla="*/ 48 h 380"/>
                <a:gd name="T12" fmla="*/ 9 w 394"/>
                <a:gd name="T13" fmla="*/ 43 h 380"/>
                <a:gd name="T14" fmla="*/ 14 w 394"/>
                <a:gd name="T15" fmla="*/ 33 h 380"/>
                <a:gd name="T16" fmla="*/ 24 w 394"/>
                <a:gd name="T17" fmla="*/ 22 h 380"/>
                <a:gd name="T18" fmla="*/ 31 w 394"/>
                <a:gd name="T19" fmla="*/ 14 h 380"/>
                <a:gd name="T20" fmla="*/ 40 w 394"/>
                <a:gd name="T21" fmla="*/ 7 h 380"/>
                <a:gd name="T22" fmla="*/ 49 w 394"/>
                <a:gd name="T23" fmla="*/ 1 h 380"/>
                <a:gd name="T24" fmla="*/ 42 w 394"/>
                <a:gd name="T25" fmla="*/ 0 h 380"/>
                <a:gd name="T26" fmla="*/ 42 w 394"/>
                <a:gd name="T27" fmla="*/ 0 h 3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4"/>
                <a:gd name="T43" fmla="*/ 0 h 380"/>
                <a:gd name="T44" fmla="*/ 394 w 394"/>
                <a:gd name="T45" fmla="*/ 380 h 3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4" h="380">
                  <a:moveTo>
                    <a:pt x="333" y="0"/>
                  </a:moveTo>
                  <a:lnTo>
                    <a:pt x="234" y="70"/>
                  </a:lnTo>
                  <a:lnTo>
                    <a:pt x="169" y="127"/>
                  </a:lnTo>
                  <a:lnTo>
                    <a:pt x="112" y="192"/>
                  </a:lnTo>
                  <a:lnTo>
                    <a:pt x="55" y="252"/>
                  </a:lnTo>
                  <a:lnTo>
                    <a:pt x="0" y="380"/>
                  </a:lnTo>
                  <a:lnTo>
                    <a:pt x="65" y="342"/>
                  </a:lnTo>
                  <a:lnTo>
                    <a:pt x="116" y="258"/>
                  </a:lnTo>
                  <a:lnTo>
                    <a:pt x="192" y="173"/>
                  </a:lnTo>
                  <a:lnTo>
                    <a:pt x="253" y="112"/>
                  </a:lnTo>
                  <a:lnTo>
                    <a:pt x="319" y="60"/>
                  </a:lnTo>
                  <a:lnTo>
                    <a:pt x="394" y="3"/>
                  </a:lnTo>
                  <a:lnTo>
                    <a:pt x="333" y="0"/>
                  </a:lnTo>
                  <a:close/>
                </a:path>
              </a:pathLst>
            </a:custGeom>
            <a:solidFill>
              <a:srgbClr val="000000"/>
            </a:solidFill>
            <a:ln w="9525">
              <a:noFill/>
              <a:round/>
              <a:headEnd/>
              <a:tailEnd/>
            </a:ln>
          </p:spPr>
          <p:txBody>
            <a:bodyPr/>
            <a:lstStyle/>
            <a:p>
              <a:endParaRPr lang="fr-FR"/>
            </a:p>
          </p:txBody>
        </p:sp>
        <p:sp>
          <p:nvSpPr>
            <p:cNvPr id="20550" name="Freeform 70"/>
            <p:cNvSpPr>
              <a:spLocks/>
            </p:cNvSpPr>
            <p:nvPr/>
          </p:nvSpPr>
          <p:spPr bwMode="auto">
            <a:xfrm>
              <a:off x="2894" y="2295"/>
              <a:ext cx="253" cy="773"/>
            </a:xfrm>
            <a:custGeom>
              <a:avLst/>
              <a:gdLst>
                <a:gd name="T0" fmla="*/ 0 w 506"/>
                <a:gd name="T1" fmla="*/ 1 h 1545"/>
                <a:gd name="T2" fmla="*/ 12 w 506"/>
                <a:gd name="T3" fmla="*/ 7 h 1545"/>
                <a:gd name="T4" fmla="*/ 20 w 506"/>
                <a:gd name="T5" fmla="*/ 13 h 1545"/>
                <a:gd name="T6" fmla="*/ 26 w 506"/>
                <a:gd name="T7" fmla="*/ 19 h 1545"/>
                <a:gd name="T8" fmla="*/ 34 w 506"/>
                <a:gd name="T9" fmla="*/ 29 h 1545"/>
                <a:gd name="T10" fmla="*/ 42 w 506"/>
                <a:gd name="T11" fmla="*/ 44 h 1545"/>
                <a:gd name="T12" fmla="*/ 47 w 506"/>
                <a:gd name="T13" fmla="*/ 58 h 1545"/>
                <a:gd name="T14" fmla="*/ 53 w 506"/>
                <a:gd name="T15" fmla="*/ 74 h 1545"/>
                <a:gd name="T16" fmla="*/ 57 w 506"/>
                <a:gd name="T17" fmla="*/ 95 h 1545"/>
                <a:gd name="T18" fmla="*/ 57 w 506"/>
                <a:gd name="T19" fmla="*/ 121 h 1545"/>
                <a:gd name="T20" fmla="*/ 56 w 506"/>
                <a:gd name="T21" fmla="*/ 143 h 1545"/>
                <a:gd name="T22" fmla="*/ 54 w 506"/>
                <a:gd name="T23" fmla="*/ 154 h 1545"/>
                <a:gd name="T24" fmla="*/ 52 w 506"/>
                <a:gd name="T25" fmla="*/ 167 h 1545"/>
                <a:gd name="T26" fmla="*/ 47 w 506"/>
                <a:gd name="T27" fmla="*/ 181 h 1545"/>
                <a:gd name="T28" fmla="*/ 43 w 506"/>
                <a:gd name="T29" fmla="*/ 194 h 1545"/>
                <a:gd name="T30" fmla="*/ 48 w 506"/>
                <a:gd name="T31" fmla="*/ 190 h 1545"/>
                <a:gd name="T32" fmla="*/ 54 w 506"/>
                <a:gd name="T33" fmla="*/ 177 h 1545"/>
                <a:gd name="T34" fmla="*/ 60 w 506"/>
                <a:gd name="T35" fmla="*/ 158 h 1545"/>
                <a:gd name="T36" fmla="*/ 63 w 506"/>
                <a:gd name="T37" fmla="*/ 137 h 1545"/>
                <a:gd name="T38" fmla="*/ 63 w 506"/>
                <a:gd name="T39" fmla="*/ 121 h 1545"/>
                <a:gd name="T40" fmla="*/ 62 w 506"/>
                <a:gd name="T41" fmla="*/ 99 h 1545"/>
                <a:gd name="T42" fmla="*/ 60 w 506"/>
                <a:gd name="T43" fmla="*/ 79 h 1545"/>
                <a:gd name="T44" fmla="*/ 56 w 506"/>
                <a:gd name="T45" fmla="*/ 65 h 1545"/>
                <a:gd name="T46" fmla="*/ 52 w 506"/>
                <a:gd name="T47" fmla="*/ 51 h 1545"/>
                <a:gd name="T48" fmla="*/ 43 w 506"/>
                <a:gd name="T49" fmla="*/ 32 h 1545"/>
                <a:gd name="T50" fmla="*/ 37 w 506"/>
                <a:gd name="T51" fmla="*/ 21 h 1545"/>
                <a:gd name="T52" fmla="*/ 27 w 506"/>
                <a:gd name="T53" fmla="*/ 11 h 1545"/>
                <a:gd name="T54" fmla="*/ 17 w 506"/>
                <a:gd name="T55" fmla="*/ 5 h 1545"/>
                <a:gd name="T56" fmla="*/ 12 w 506"/>
                <a:gd name="T57" fmla="*/ 0 h 1545"/>
                <a:gd name="T58" fmla="*/ 0 w 506"/>
                <a:gd name="T59" fmla="*/ 1 h 1545"/>
                <a:gd name="T60" fmla="*/ 0 w 506"/>
                <a:gd name="T61" fmla="*/ 1 h 15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06"/>
                <a:gd name="T94" fmla="*/ 0 h 1545"/>
                <a:gd name="T95" fmla="*/ 506 w 506"/>
                <a:gd name="T96" fmla="*/ 1545 h 15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06" h="1545">
                  <a:moveTo>
                    <a:pt x="0" y="6"/>
                  </a:moveTo>
                  <a:lnTo>
                    <a:pt x="90" y="51"/>
                  </a:lnTo>
                  <a:lnTo>
                    <a:pt x="154" y="99"/>
                  </a:lnTo>
                  <a:lnTo>
                    <a:pt x="206" y="146"/>
                  </a:lnTo>
                  <a:lnTo>
                    <a:pt x="269" y="226"/>
                  </a:lnTo>
                  <a:lnTo>
                    <a:pt x="333" y="348"/>
                  </a:lnTo>
                  <a:lnTo>
                    <a:pt x="375" y="460"/>
                  </a:lnTo>
                  <a:lnTo>
                    <a:pt x="423" y="587"/>
                  </a:lnTo>
                  <a:lnTo>
                    <a:pt x="451" y="753"/>
                  </a:lnTo>
                  <a:lnTo>
                    <a:pt x="451" y="967"/>
                  </a:lnTo>
                  <a:lnTo>
                    <a:pt x="445" y="1137"/>
                  </a:lnTo>
                  <a:lnTo>
                    <a:pt x="432" y="1232"/>
                  </a:lnTo>
                  <a:lnTo>
                    <a:pt x="413" y="1334"/>
                  </a:lnTo>
                  <a:lnTo>
                    <a:pt x="375" y="1448"/>
                  </a:lnTo>
                  <a:lnTo>
                    <a:pt x="339" y="1545"/>
                  </a:lnTo>
                  <a:lnTo>
                    <a:pt x="381" y="1513"/>
                  </a:lnTo>
                  <a:lnTo>
                    <a:pt x="432" y="1410"/>
                  </a:lnTo>
                  <a:lnTo>
                    <a:pt x="474" y="1260"/>
                  </a:lnTo>
                  <a:lnTo>
                    <a:pt x="499" y="1091"/>
                  </a:lnTo>
                  <a:lnTo>
                    <a:pt x="506" y="967"/>
                  </a:lnTo>
                  <a:lnTo>
                    <a:pt x="493" y="789"/>
                  </a:lnTo>
                  <a:lnTo>
                    <a:pt x="480" y="629"/>
                  </a:lnTo>
                  <a:lnTo>
                    <a:pt x="445" y="517"/>
                  </a:lnTo>
                  <a:lnTo>
                    <a:pt x="409" y="405"/>
                  </a:lnTo>
                  <a:lnTo>
                    <a:pt x="343" y="255"/>
                  </a:lnTo>
                  <a:lnTo>
                    <a:pt x="291" y="165"/>
                  </a:lnTo>
                  <a:lnTo>
                    <a:pt x="212" y="85"/>
                  </a:lnTo>
                  <a:lnTo>
                    <a:pt x="135" y="38"/>
                  </a:lnTo>
                  <a:lnTo>
                    <a:pt x="90" y="0"/>
                  </a:lnTo>
                  <a:lnTo>
                    <a:pt x="0" y="6"/>
                  </a:lnTo>
                  <a:close/>
                </a:path>
              </a:pathLst>
            </a:custGeom>
            <a:solidFill>
              <a:srgbClr val="000000"/>
            </a:solidFill>
            <a:ln w="9525">
              <a:noFill/>
              <a:round/>
              <a:headEnd/>
              <a:tailEnd/>
            </a:ln>
          </p:spPr>
          <p:txBody>
            <a:bodyPr/>
            <a:lstStyle/>
            <a:p>
              <a:endParaRPr lang="fr-FR"/>
            </a:p>
          </p:txBody>
        </p:sp>
        <p:sp>
          <p:nvSpPr>
            <p:cNvPr id="20551" name="Freeform 71"/>
            <p:cNvSpPr>
              <a:spLocks/>
            </p:cNvSpPr>
            <p:nvPr/>
          </p:nvSpPr>
          <p:spPr bwMode="auto">
            <a:xfrm>
              <a:off x="2831" y="2557"/>
              <a:ext cx="640" cy="191"/>
            </a:xfrm>
            <a:custGeom>
              <a:avLst/>
              <a:gdLst>
                <a:gd name="T0" fmla="*/ 2 w 1282"/>
                <a:gd name="T1" fmla="*/ 9 h 383"/>
                <a:gd name="T2" fmla="*/ 22 w 1282"/>
                <a:gd name="T3" fmla="*/ 5 h 383"/>
                <a:gd name="T4" fmla="*/ 42 w 1282"/>
                <a:gd name="T5" fmla="*/ 2 h 383"/>
                <a:gd name="T6" fmla="*/ 58 w 1282"/>
                <a:gd name="T7" fmla="*/ 1 h 383"/>
                <a:gd name="T8" fmla="*/ 73 w 1282"/>
                <a:gd name="T9" fmla="*/ 0 h 383"/>
                <a:gd name="T10" fmla="*/ 93 w 1282"/>
                <a:gd name="T11" fmla="*/ 2 h 383"/>
                <a:gd name="T12" fmla="*/ 109 w 1282"/>
                <a:gd name="T13" fmla="*/ 6 h 383"/>
                <a:gd name="T14" fmla="*/ 121 w 1282"/>
                <a:gd name="T15" fmla="*/ 9 h 383"/>
                <a:gd name="T16" fmla="*/ 136 w 1282"/>
                <a:gd name="T17" fmla="*/ 14 h 383"/>
                <a:gd name="T18" fmla="*/ 145 w 1282"/>
                <a:gd name="T19" fmla="*/ 20 h 383"/>
                <a:gd name="T20" fmla="*/ 160 w 1282"/>
                <a:gd name="T21" fmla="*/ 31 h 383"/>
                <a:gd name="T22" fmla="*/ 158 w 1282"/>
                <a:gd name="T23" fmla="*/ 47 h 383"/>
                <a:gd name="T24" fmla="*/ 150 w 1282"/>
                <a:gd name="T25" fmla="*/ 43 h 383"/>
                <a:gd name="T26" fmla="*/ 147 w 1282"/>
                <a:gd name="T27" fmla="*/ 38 h 383"/>
                <a:gd name="T28" fmla="*/ 150 w 1282"/>
                <a:gd name="T29" fmla="*/ 35 h 383"/>
                <a:gd name="T30" fmla="*/ 146 w 1282"/>
                <a:gd name="T31" fmla="*/ 29 h 383"/>
                <a:gd name="T32" fmla="*/ 134 w 1282"/>
                <a:gd name="T33" fmla="*/ 21 h 383"/>
                <a:gd name="T34" fmla="*/ 123 w 1282"/>
                <a:gd name="T35" fmla="*/ 17 h 383"/>
                <a:gd name="T36" fmla="*/ 107 w 1282"/>
                <a:gd name="T37" fmla="*/ 12 h 383"/>
                <a:gd name="T38" fmla="*/ 90 w 1282"/>
                <a:gd name="T39" fmla="*/ 8 h 383"/>
                <a:gd name="T40" fmla="*/ 77 w 1282"/>
                <a:gd name="T41" fmla="*/ 7 h 383"/>
                <a:gd name="T42" fmla="*/ 61 w 1282"/>
                <a:gd name="T43" fmla="*/ 6 h 383"/>
                <a:gd name="T44" fmla="*/ 44 w 1282"/>
                <a:gd name="T45" fmla="*/ 6 h 383"/>
                <a:gd name="T46" fmla="*/ 28 w 1282"/>
                <a:gd name="T47" fmla="*/ 9 h 383"/>
                <a:gd name="T48" fmla="*/ 16 w 1282"/>
                <a:gd name="T49" fmla="*/ 11 h 383"/>
                <a:gd name="T50" fmla="*/ 0 w 1282"/>
                <a:gd name="T51" fmla="*/ 15 h 383"/>
                <a:gd name="T52" fmla="*/ 2 w 1282"/>
                <a:gd name="T53" fmla="*/ 9 h 383"/>
                <a:gd name="T54" fmla="*/ 2 w 1282"/>
                <a:gd name="T55" fmla="*/ 9 h 3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82"/>
                <a:gd name="T85" fmla="*/ 0 h 383"/>
                <a:gd name="T86" fmla="*/ 1282 w 1282"/>
                <a:gd name="T87" fmla="*/ 383 h 3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82" h="383">
                  <a:moveTo>
                    <a:pt x="19" y="78"/>
                  </a:moveTo>
                  <a:lnTo>
                    <a:pt x="179" y="40"/>
                  </a:lnTo>
                  <a:lnTo>
                    <a:pt x="339" y="16"/>
                  </a:lnTo>
                  <a:lnTo>
                    <a:pt x="466" y="12"/>
                  </a:lnTo>
                  <a:lnTo>
                    <a:pt x="589" y="0"/>
                  </a:lnTo>
                  <a:lnTo>
                    <a:pt x="751" y="21"/>
                  </a:lnTo>
                  <a:lnTo>
                    <a:pt x="873" y="50"/>
                  </a:lnTo>
                  <a:lnTo>
                    <a:pt x="972" y="78"/>
                  </a:lnTo>
                  <a:lnTo>
                    <a:pt x="1090" y="115"/>
                  </a:lnTo>
                  <a:lnTo>
                    <a:pt x="1166" y="162"/>
                  </a:lnTo>
                  <a:lnTo>
                    <a:pt x="1282" y="255"/>
                  </a:lnTo>
                  <a:lnTo>
                    <a:pt x="1268" y="383"/>
                  </a:lnTo>
                  <a:lnTo>
                    <a:pt x="1202" y="350"/>
                  </a:lnTo>
                  <a:lnTo>
                    <a:pt x="1183" y="308"/>
                  </a:lnTo>
                  <a:lnTo>
                    <a:pt x="1202" y="280"/>
                  </a:lnTo>
                  <a:lnTo>
                    <a:pt x="1169" y="238"/>
                  </a:lnTo>
                  <a:lnTo>
                    <a:pt x="1076" y="172"/>
                  </a:lnTo>
                  <a:lnTo>
                    <a:pt x="991" y="139"/>
                  </a:lnTo>
                  <a:lnTo>
                    <a:pt x="859" y="96"/>
                  </a:lnTo>
                  <a:lnTo>
                    <a:pt x="728" y="69"/>
                  </a:lnTo>
                  <a:lnTo>
                    <a:pt x="616" y="59"/>
                  </a:lnTo>
                  <a:lnTo>
                    <a:pt x="489" y="50"/>
                  </a:lnTo>
                  <a:lnTo>
                    <a:pt x="358" y="54"/>
                  </a:lnTo>
                  <a:lnTo>
                    <a:pt x="226" y="73"/>
                  </a:lnTo>
                  <a:lnTo>
                    <a:pt x="131" y="92"/>
                  </a:lnTo>
                  <a:lnTo>
                    <a:pt x="0" y="124"/>
                  </a:lnTo>
                  <a:lnTo>
                    <a:pt x="19" y="78"/>
                  </a:lnTo>
                  <a:close/>
                </a:path>
              </a:pathLst>
            </a:custGeom>
            <a:solidFill>
              <a:srgbClr val="000000"/>
            </a:solidFill>
            <a:ln w="9525">
              <a:noFill/>
              <a:round/>
              <a:headEnd/>
              <a:tailEnd/>
            </a:ln>
          </p:spPr>
          <p:txBody>
            <a:bodyPr/>
            <a:lstStyle/>
            <a:p>
              <a:endParaRPr lang="fr-FR"/>
            </a:p>
          </p:txBody>
        </p:sp>
        <p:sp>
          <p:nvSpPr>
            <p:cNvPr id="20552" name="Freeform 72"/>
            <p:cNvSpPr>
              <a:spLocks/>
            </p:cNvSpPr>
            <p:nvPr/>
          </p:nvSpPr>
          <p:spPr bwMode="auto">
            <a:xfrm>
              <a:off x="2953" y="2727"/>
              <a:ext cx="157" cy="59"/>
            </a:xfrm>
            <a:custGeom>
              <a:avLst/>
              <a:gdLst>
                <a:gd name="T0" fmla="*/ 0 w 314"/>
                <a:gd name="T1" fmla="*/ 10 h 118"/>
                <a:gd name="T2" fmla="*/ 12 w 314"/>
                <a:gd name="T3" fmla="*/ 5 h 118"/>
                <a:gd name="T4" fmla="*/ 22 w 314"/>
                <a:gd name="T5" fmla="*/ 2 h 118"/>
                <a:gd name="T6" fmla="*/ 39 w 314"/>
                <a:gd name="T7" fmla="*/ 0 h 118"/>
                <a:gd name="T8" fmla="*/ 37 w 314"/>
                <a:gd name="T9" fmla="*/ 5 h 118"/>
                <a:gd name="T10" fmla="*/ 25 w 314"/>
                <a:gd name="T11" fmla="*/ 5 h 118"/>
                <a:gd name="T12" fmla="*/ 15 w 314"/>
                <a:gd name="T13" fmla="*/ 9 h 118"/>
                <a:gd name="T14" fmla="*/ 9 w 314"/>
                <a:gd name="T15" fmla="*/ 12 h 118"/>
                <a:gd name="T16" fmla="*/ 1 w 314"/>
                <a:gd name="T17" fmla="*/ 15 h 118"/>
                <a:gd name="T18" fmla="*/ 0 w 314"/>
                <a:gd name="T19" fmla="*/ 10 h 118"/>
                <a:gd name="T20" fmla="*/ 0 w 314"/>
                <a:gd name="T21" fmla="*/ 10 h 1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4"/>
                <a:gd name="T34" fmla="*/ 0 h 118"/>
                <a:gd name="T35" fmla="*/ 314 w 314"/>
                <a:gd name="T36" fmla="*/ 118 h 1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4" h="118">
                  <a:moveTo>
                    <a:pt x="0" y="76"/>
                  </a:moveTo>
                  <a:lnTo>
                    <a:pt x="103" y="38"/>
                  </a:lnTo>
                  <a:lnTo>
                    <a:pt x="183" y="9"/>
                  </a:lnTo>
                  <a:lnTo>
                    <a:pt x="314" y="0"/>
                  </a:lnTo>
                  <a:lnTo>
                    <a:pt x="295" y="38"/>
                  </a:lnTo>
                  <a:lnTo>
                    <a:pt x="206" y="38"/>
                  </a:lnTo>
                  <a:lnTo>
                    <a:pt x="126" y="66"/>
                  </a:lnTo>
                  <a:lnTo>
                    <a:pt x="69" y="93"/>
                  </a:lnTo>
                  <a:lnTo>
                    <a:pt x="14" y="118"/>
                  </a:lnTo>
                  <a:lnTo>
                    <a:pt x="0" y="76"/>
                  </a:lnTo>
                  <a:close/>
                </a:path>
              </a:pathLst>
            </a:custGeom>
            <a:solidFill>
              <a:srgbClr val="000000"/>
            </a:solidFill>
            <a:ln w="9525">
              <a:noFill/>
              <a:round/>
              <a:headEnd/>
              <a:tailEnd/>
            </a:ln>
          </p:spPr>
          <p:txBody>
            <a:bodyPr/>
            <a:lstStyle/>
            <a:p>
              <a:endParaRPr lang="fr-FR"/>
            </a:p>
          </p:txBody>
        </p:sp>
        <p:sp>
          <p:nvSpPr>
            <p:cNvPr id="20553" name="Freeform 73"/>
            <p:cNvSpPr>
              <a:spLocks/>
            </p:cNvSpPr>
            <p:nvPr/>
          </p:nvSpPr>
          <p:spPr bwMode="auto">
            <a:xfrm>
              <a:off x="3061" y="2859"/>
              <a:ext cx="308" cy="235"/>
            </a:xfrm>
            <a:custGeom>
              <a:avLst/>
              <a:gdLst>
                <a:gd name="T0" fmla="*/ 0 w 616"/>
                <a:gd name="T1" fmla="*/ 2 h 471"/>
                <a:gd name="T2" fmla="*/ 17 w 616"/>
                <a:gd name="T3" fmla="*/ 0 h 471"/>
                <a:gd name="T4" fmla="*/ 37 w 616"/>
                <a:gd name="T5" fmla="*/ 1 h 471"/>
                <a:gd name="T6" fmla="*/ 48 w 616"/>
                <a:gd name="T7" fmla="*/ 4 h 471"/>
                <a:gd name="T8" fmla="*/ 58 w 616"/>
                <a:gd name="T9" fmla="*/ 9 h 471"/>
                <a:gd name="T10" fmla="*/ 66 w 616"/>
                <a:gd name="T11" fmla="*/ 15 h 471"/>
                <a:gd name="T12" fmla="*/ 72 w 616"/>
                <a:gd name="T13" fmla="*/ 21 h 471"/>
                <a:gd name="T14" fmla="*/ 75 w 616"/>
                <a:gd name="T15" fmla="*/ 28 h 471"/>
                <a:gd name="T16" fmla="*/ 77 w 616"/>
                <a:gd name="T17" fmla="*/ 44 h 471"/>
                <a:gd name="T18" fmla="*/ 59 w 616"/>
                <a:gd name="T19" fmla="*/ 58 h 471"/>
                <a:gd name="T20" fmla="*/ 65 w 616"/>
                <a:gd name="T21" fmla="*/ 47 h 471"/>
                <a:gd name="T22" fmla="*/ 67 w 616"/>
                <a:gd name="T23" fmla="*/ 37 h 471"/>
                <a:gd name="T24" fmla="*/ 67 w 616"/>
                <a:gd name="T25" fmla="*/ 26 h 471"/>
                <a:gd name="T26" fmla="*/ 61 w 616"/>
                <a:gd name="T27" fmla="*/ 19 h 471"/>
                <a:gd name="T28" fmla="*/ 53 w 616"/>
                <a:gd name="T29" fmla="*/ 14 h 471"/>
                <a:gd name="T30" fmla="*/ 44 w 616"/>
                <a:gd name="T31" fmla="*/ 10 h 471"/>
                <a:gd name="T32" fmla="*/ 34 w 616"/>
                <a:gd name="T33" fmla="*/ 8 h 471"/>
                <a:gd name="T34" fmla="*/ 22 w 616"/>
                <a:gd name="T35" fmla="*/ 6 h 471"/>
                <a:gd name="T36" fmla="*/ 7 w 616"/>
                <a:gd name="T37" fmla="*/ 5 h 471"/>
                <a:gd name="T38" fmla="*/ 1 w 616"/>
                <a:gd name="T39" fmla="*/ 6 h 471"/>
                <a:gd name="T40" fmla="*/ 0 w 616"/>
                <a:gd name="T41" fmla="*/ 2 h 471"/>
                <a:gd name="T42" fmla="*/ 0 w 616"/>
                <a:gd name="T43" fmla="*/ 2 h 4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6"/>
                <a:gd name="T67" fmla="*/ 0 h 471"/>
                <a:gd name="T68" fmla="*/ 616 w 616"/>
                <a:gd name="T69" fmla="*/ 471 h 4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6" h="471">
                  <a:moveTo>
                    <a:pt x="0" y="19"/>
                  </a:moveTo>
                  <a:lnTo>
                    <a:pt x="131" y="0"/>
                  </a:lnTo>
                  <a:lnTo>
                    <a:pt x="291" y="15"/>
                  </a:lnTo>
                  <a:lnTo>
                    <a:pt x="386" y="38"/>
                  </a:lnTo>
                  <a:lnTo>
                    <a:pt x="466" y="76"/>
                  </a:lnTo>
                  <a:lnTo>
                    <a:pt x="527" y="127"/>
                  </a:lnTo>
                  <a:lnTo>
                    <a:pt x="569" y="171"/>
                  </a:lnTo>
                  <a:lnTo>
                    <a:pt x="597" y="226"/>
                  </a:lnTo>
                  <a:lnTo>
                    <a:pt x="616" y="357"/>
                  </a:lnTo>
                  <a:lnTo>
                    <a:pt x="476" y="471"/>
                  </a:lnTo>
                  <a:lnTo>
                    <a:pt x="517" y="376"/>
                  </a:lnTo>
                  <a:lnTo>
                    <a:pt x="536" y="297"/>
                  </a:lnTo>
                  <a:lnTo>
                    <a:pt x="531" y="213"/>
                  </a:lnTo>
                  <a:lnTo>
                    <a:pt x="489" y="152"/>
                  </a:lnTo>
                  <a:lnTo>
                    <a:pt x="428" y="114"/>
                  </a:lnTo>
                  <a:lnTo>
                    <a:pt x="352" y="82"/>
                  </a:lnTo>
                  <a:lnTo>
                    <a:pt x="272" y="67"/>
                  </a:lnTo>
                  <a:lnTo>
                    <a:pt x="179" y="48"/>
                  </a:lnTo>
                  <a:lnTo>
                    <a:pt x="61" y="44"/>
                  </a:lnTo>
                  <a:lnTo>
                    <a:pt x="6" y="53"/>
                  </a:lnTo>
                  <a:lnTo>
                    <a:pt x="0" y="19"/>
                  </a:lnTo>
                  <a:close/>
                </a:path>
              </a:pathLst>
            </a:custGeom>
            <a:solidFill>
              <a:srgbClr val="000000"/>
            </a:solidFill>
            <a:ln w="9525">
              <a:noFill/>
              <a:round/>
              <a:headEnd/>
              <a:tailEnd/>
            </a:ln>
          </p:spPr>
          <p:txBody>
            <a:bodyPr/>
            <a:lstStyle/>
            <a:p>
              <a:endParaRPr lang="fr-FR"/>
            </a:p>
          </p:txBody>
        </p:sp>
        <p:sp>
          <p:nvSpPr>
            <p:cNvPr id="20554" name="Freeform 74"/>
            <p:cNvSpPr>
              <a:spLocks/>
            </p:cNvSpPr>
            <p:nvPr/>
          </p:nvSpPr>
          <p:spPr bwMode="auto">
            <a:xfrm>
              <a:off x="3105" y="2737"/>
              <a:ext cx="130" cy="244"/>
            </a:xfrm>
            <a:custGeom>
              <a:avLst/>
              <a:gdLst>
                <a:gd name="T0" fmla="*/ 16 w 258"/>
                <a:gd name="T1" fmla="*/ 0 h 488"/>
                <a:gd name="T2" fmla="*/ 20 w 258"/>
                <a:gd name="T3" fmla="*/ 4 h 488"/>
                <a:gd name="T4" fmla="*/ 29 w 258"/>
                <a:gd name="T5" fmla="*/ 4 h 488"/>
                <a:gd name="T6" fmla="*/ 33 w 258"/>
                <a:gd name="T7" fmla="*/ 8 h 488"/>
                <a:gd name="T8" fmla="*/ 32 w 258"/>
                <a:gd name="T9" fmla="*/ 22 h 488"/>
                <a:gd name="T10" fmla="*/ 29 w 258"/>
                <a:gd name="T11" fmla="*/ 36 h 488"/>
                <a:gd name="T12" fmla="*/ 28 w 258"/>
                <a:gd name="T13" fmla="*/ 50 h 488"/>
                <a:gd name="T14" fmla="*/ 26 w 258"/>
                <a:gd name="T15" fmla="*/ 58 h 488"/>
                <a:gd name="T16" fmla="*/ 18 w 258"/>
                <a:gd name="T17" fmla="*/ 61 h 488"/>
                <a:gd name="T18" fmla="*/ 0 w 258"/>
                <a:gd name="T19" fmla="*/ 61 h 488"/>
                <a:gd name="T20" fmla="*/ 2 w 258"/>
                <a:gd name="T21" fmla="*/ 58 h 488"/>
                <a:gd name="T22" fmla="*/ 9 w 258"/>
                <a:gd name="T23" fmla="*/ 59 h 488"/>
                <a:gd name="T24" fmla="*/ 18 w 258"/>
                <a:gd name="T25" fmla="*/ 56 h 488"/>
                <a:gd name="T26" fmla="*/ 22 w 258"/>
                <a:gd name="T27" fmla="*/ 50 h 488"/>
                <a:gd name="T28" fmla="*/ 23 w 258"/>
                <a:gd name="T29" fmla="*/ 37 h 488"/>
                <a:gd name="T30" fmla="*/ 26 w 258"/>
                <a:gd name="T31" fmla="*/ 19 h 488"/>
                <a:gd name="T32" fmla="*/ 26 w 258"/>
                <a:gd name="T33" fmla="*/ 10 h 488"/>
                <a:gd name="T34" fmla="*/ 21 w 258"/>
                <a:gd name="T35" fmla="*/ 8 h 488"/>
                <a:gd name="T36" fmla="*/ 16 w 258"/>
                <a:gd name="T37" fmla="*/ 7 h 488"/>
                <a:gd name="T38" fmla="*/ 16 w 258"/>
                <a:gd name="T39" fmla="*/ 0 h 488"/>
                <a:gd name="T40" fmla="*/ 16 w 258"/>
                <a:gd name="T41" fmla="*/ 0 h 4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8"/>
                <a:gd name="T64" fmla="*/ 0 h 488"/>
                <a:gd name="T65" fmla="*/ 258 w 258"/>
                <a:gd name="T66" fmla="*/ 488 h 4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8" h="488">
                  <a:moveTo>
                    <a:pt x="127" y="0"/>
                  </a:moveTo>
                  <a:lnTo>
                    <a:pt x="154" y="28"/>
                  </a:lnTo>
                  <a:lnTo>
                    <a:pt x="230" y="32"/>
                  </a:lnTo>
                  <a:lnTo>
                    <a:pt x="258" y="64"/>
                  </a:lnTo>
                  <a:lnTo>
                    <a:pt x="249" y="169"/>
                  </a:lnTo>
                  <a:lnTo>
                    <a:pt x="230" y="287"/>
                  </a:lnTo>
                  <a:lnTo>
                    <a:pt x="216" y="395"/>
                  </a:lnTo>
                  <a:lnTo>
                    <a:pt x="201" y="460"/>
                  </a:lnTo>
                  <a:lnTo>
                    <a:pt x="136" y="488"/>
                  </a:lnTo>
                  <a:lnTo>
                    <a:pt x="0" y="488"/>
                  </a:lnTo>
                  <a:lnTo>
                    <a:pt x="9" y="460"/>
                  </a:lnTo>
                  <a:lnTo>
                    <a:pt x="66" y="465"/>
                  </a:lnTo>
                  <a:lnTo>
                    <a:pt x="136" y="441"/>
                  </a:lnTo>
                  <a:lnTo>
                    <a:pt x="173" y="399"/>
                  </a:lnTo>
                  <a:lnTo>
                    <a:pt x="182" y="296"/>
                  </a:lnTo>
                  <a:lnTo>
                    <a:pt x="207" y="150"/>
                  </a:lnTo>
                  <a:lnTo>
                    <a:pt x="201" y="80"/>
                  </a:lnTo>
                  <a:lnTo>
                    <a:pt x="163" y="64"/>
                  </a:lnTo>
                  <a:lnTo>
                    <a:pt x="121" y="51"/>
                  </a:lnTo>
                  <a:lnTo>
                    <a:pt x="127" y="0"/>
                  </a:lnTo>
                  <a:close/>
                </a:path>
              </a:pathLst>
            </a:custGeom>
            <a:solidFill>
              <a:srgbClr val="000000"/>
            </a:solidFill>
            <a:ln w="9525">
              <a:noFill/>
              <a:round/>
              <a:headEnd/>
              <a:tailEnd/>
            </a:ln>
          </p:spPr>
          <p:txBody>
            <a:bodyPr/>
            <a:lstStyle/>
            <a:p>
              <a:endParaRPr lang="fr-FR"/>
            </a:p>
          </p:txBody>
        </p:sp>
        <p:sp>
          <p:nvSpPr>
            <p:cNvPr id="20555" name="Freeform 75"/>
            <p:cNvSpPr>
              <a:spLocks/>
            </p:cNvSpPr>
            <p:nvPr/>
          </p:nvSpPr>
          <p:spPr bwMode="auto">
            <a:xfrm>
              <a:off x="2944" y="2986"/>
              <a:ext cx="136" cy="162"/>
            </a:xfrm>
            <a:custGeom>
              <a:avLst/>
              <a:gdLst>
                <a:gd name="T0" fmla="*/ 0 w 272"/>
                <a:gd name="T1" fmla="*/ 28 h 325"/>
                <a:gd name="T2" fmla="*/ 1 w 272"/>
                <a:gd name="T3" fmla="*/ 38 h 325"/>
                <a:gd name="T4" fmla="*/ 4 w 272"/>
                <a:gd name="T5" fmla="*/ 40 h 325"/>
                <a:gd name="T6" fmla="*/ 11 w 272"/>
                <a:gd name="T7" fmla="*/ 35 h 325"/>
                <a:gd name="T8" fmla="*/ 21 w 272"/>
                <a:gd name="T9" fmla="*/ 29 h 325"/>
                <a:gd name="T10" fmla="*/ 25 w 272"/>
                <a:gd name="T11" fmla="*/ 23 h 325"/>
                <a:gd name="T12" fmla="*/ 24 w 272"/>
                <a:gd name="T13" fmla="*/ 17 h 325"/>
                <a:gd name="T14" fmla="*/ 28 w 272"/>
                <a:gd name="T15" fmla="*/ 11 h 325"/>
                <a:gd name="T16" fmla="*/ 34 w 272"/>
                <a:gd name="T17" fmla="*/ 4 h 325"/>
                <a:gd name="T18" fmla="*/ 30 w 272"/>
                <a:gd name="T19" fmla="*/ 0 h 325"/>
                <a:gd name="T20" fmla="*/ 25 w 272"/>
                <a:gd name="T21" fmla="*/ 5 h 325"/>
                <a:gd name="T22" fmla="*/ 21 w 272"/>
                <a:gd name="T23" fmla="*/ 10 h 325"/>
                <a:gd name="T24" fmla="*/ 18 w 272"/>
                <a:gd name="T25" fmla="*/ 16 h 325"/>
                <a:gd name="T26" fmla="*/ 18 w 272"/>
                <a:gd name="T27" fmla="*/ 22 h 325"/>
                <a:gd name="T28" fmla="*/ 15 w 272"/>
                <a:gd name="T29" fmla="*/ 27 h 325"/>
                <a:gd name="T30" fmla="*/ 10 w 272"/>
                <a:gd name="T31" fmla="*/ 31 h 325"/>
                <a:gd name="T32" fmla="*/ 6 w 272"/>
                <a:gd name="T33" fmla="*/ 34 h 325"/>
                <a:gd name="T34" fmla="*/ 3 w 272"/>
                <a:gd name="T35" fmla="*/ 26 h 325"/>
                <a:gd name="T36" fmla="*/ 0 w 272"/>
                <a:gd name="T37" fmla="*/ 28 h 325"/>
                <a:gd name="T38" fmla="*/ 0 w 272"/>
                <a:gd name="T39" fmla="*/ 28 h 3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2"/>
                <a:gd name="T61" fmla="*/ 0 h 325"/>
                <a:gd name="T62" fmla="*/ 272 w 272"/>
                <a:gd name="T63" fmla="*/ 325 h 3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2" h="325">
                  <a:moveTo>
                    <a:pt x="0" y="226"/>
                  </a:moveTo>
                  <a:lnTo>
                    <a:pt x="4" y="306"/>
                  </a:lnTo>
                  <a:lnTo>
                    <a:pt x="33" y="325"/>
                  </a:lnTo>
                  <a:lnTo>
                    <a:pt x="94" y="281"/>
                  </a:lnTo>
                  <a:lnTo>
                    <a:pt x="170" y="235"/>
                  </a:lnTo>
                  <a:lnTo>
                    <a:pt x="202" y="188"/>
                  </a:lnTo>
                  <a:lnTo>
                    <a:pt x="196" y="140"/>
                  </a:lnTo>
                  <a:lnTo>
                    <a:pt x="225" y="89"/>
                  </a:lnTo>
                  <a:lnTo>
                    <a:pt x="272" y="38"/>
                  </a:lnTo>
                  <a:lnTo>
                    <a:pt x="244" y="0"/>
                  </a:lnTo>
                  <a:lnTo>
                    <a:pt x="202" y="47"/>
                  </a:lnTo>
                  <a:lnTo>
                    <a:pt x="170" y="85"/>
                  </a:lnTo>
                  <a:lnTo>
                    <a:pt x="151" y="131"/>
                  </a:lnTo>
                  <a:lnTo>
                    <a:pt x="145" y="182"/>
                  </a:lnTo>
                  <a:lnTo>
                    <a:pt x="126" y="216"/>
                  </a:lnTo>
                  <a:lnTo>
                    <a:pt x="80" y="249"/>
                  </a:lnTo>
                  <a:lnTo>
                    <a:pt x="52" y="272"/>
                  </a:lnTo>
                  <a:lnTo>
                    <a:pt x="29" y="211"/>
                  </a:lnTo>
                  <a:lnTo>
                    <a:pt x="0" y="226"/>
                  </a:lnTo>
                  <a:close/>
                </a:path>
              </a:pathLst>
            </a:custGeom>
            <a:solidFill>
              <a:srgbClr val="000000"/>
            </a:solidFill>
            <a:ln w="9525">
              <a:noFill/>
              <a:round/>
              <a:headEnd/>
              <a:tailEnd/>
            </a:ln>
          </p:spPr>
          <p:txBody>
            <a:bodyPr/>
            <a:lstStyle/>
            <a:p>
              <a:endParaRPr lang="fr-FR"/>
            </a:p>
          </p:txBody>
        </p:sp>
        <p:sp>
          <p:nvSpPr>
            <p:cNvPr id="20556" name="Freeform 76"/>
            <p:cNvSpPr>
              <a:spLocks/>
            </p:cNvSpPr>
            <p:nvPr/>
          </p:nvSpPr>
          <p:spPr bwMode="auto">
            <a:xfrm>
              <a:off x="2795" y="2356"/>
              <a:ext cx="641" cy="531"/>
            </a:xfrm>
            <a:custGeom>
              <a:avLst/>
              <a:gdLst>
                <a:gd name="T0" fmla="*/ 127 w 1281"/>
                <a:gd name="T1" fmla="*/ 15 h 1062"/>
                <a:gd name="T2" fmla="*/ 133 w 1281"/>
                <a:gd name="T3" fmla="*/ 27 h 1062"/>
                <a:gd name="T4" fmla="*/ 139 w 1281"/>
                <a:gd name="T5" fmla="*/ 37 h 1062"/>
                <a:gd name="T6" fmla="*/ 145 w 1281"/>
                <a:gd name="T7" fmla="*/ 48 h 1062"/>
                <a:gd name="T8" fmla="*/ 148 w 1281"/>
                <a:gd name="T9" fmla="*/ 55 h 1062"/>
                <a:gd name="T10" fmla="*/ 159 w 1281"/>
                <a:gd name="T11" fmla="*/ 52 h 1062"/>
                <a:gd name="T12" fmla="*/ 161 w 1281"/>
                <a:gd name="T13" fmla="*/ 57 h 1062"/>
                <a:gd name="T14" fmla="*/ 151 w 1281"/>
                <a:gd name="T15" fmla="*/ 60 h 1062"/>
                <a:gd name="T16" fmla="*/ 153 w 1281"/>
                <a:gd name="T17" fmla="*/ 72 h 1062"/>
                <a:gd name="T18" fmla="*/ 154 w 1281"/>
                <a:gd name="T19" fmla="*/ 90 h 1062"/>
                <a:gd name="T20" fmla="*/ 153 w 1281"/>
                <a:gd name="T21" fmla="*/ 105 h 1062"/>
                <a:gd name="T22" fmla="*/ 150 w 1281"/>
                <a:gd name="T23" fmla="*/ 116 h 1062"/>
                <a:gd name="T24" fmla="*/ 144 w 1281"/>
                <a:gd name="T25" fmla="*/ 133 h 1062"/>
                <a:gd name="T26" fmla="*/ 144 w 1281"/>
                <a:gd name="T27" fmla="*/ 125 h 1062"/>
                <a:gd name="T28" fmla="*/ 147 w 1281"/>
                <a:gd name="T29" fmla="*/ 105 h 1062"/>
                <a:gd name="T30" fmla="*/ 148 w 1281"/>
                <a:gd name="T31" fmla="*/ 89 h 1062"/>
                <a:gd name="T32" fmla="*/ 148 w 1281"/>
                <a:gd name="T33" fmla="*/ 76 h 1062"/>
                <a:gd name="T34" fmla="*/ 145 w 1281"/>
                <a:gd name="T35" fmla="*/ 62 h 1062"/>
                <a:gd name="T36" fmla="*/ 142 w 1281"/>
                <a:gd name="T37" fmla="*/ 52 h 1062"/>
                <a:gd name="T38" fmla="*/ 137 w 1281"/>
                <a:gd name="T39" fmla="*/ 43 h 1062"/>
                <a:gd name="T40" fmla="*/ 131 w 1281"/>
                <a:gd name="T41" fmla="*/ 35 h 1062"/>
                <a:gd name="T42" fmla="*/ 125 w 1281"/>
                <a:gd name="T43" fmla="*/ 42 h 1062"/>
                <a:gd name="T44" fmla="*/ 131 w 1281"/>
                <a:gd name="T45" fmla="*/ 48 h 1062"/>
                <a:gd name="T46" fmla="*/ 136 w 1281"/>
                <a:gd name="T47" fmla="*/ 51 h 1062"/>
                <a:gd name="T48" fmla="*/ 135 w 1281"/>
                <a:gd name="T49" fmla="*/ 55 h 1062"/>
                <a:gd name="T50" fmla="*/ 130 w 1281"/>
                <a:gd name="T51" fmla="*/ 54 h 1062"/>
                <a:gd name="T52" fmla="*/ 122 w 1281"/>
                <a:gd name="T53" fmla="*/ 48 h 1062"/>
                <a:gd name="T54" fmla="*/ 117 w 1281"/>
                <a:gd name="T55" fmla="*/ 43 h 1062"/>
                <a:gd name="T56" fmla="*/ 122 w 1281"/>
                <a:gd name="T57" fmla="*/ 37 h 1062"/>
                <a:gd name="T58" fmla="*/ 127 w 1281"/>
                <a:gd name="T59" fmla="*/ 30 h 1062"/>
                <a:gd name="T60" fmla="*/ 123 w 1281"/>
                <a:gd name="T61" fmla="*/ 22 h 1062"/>
                <a:gd name="T62" fmla="*/ 118 w 1281"/>
                <a:gd name="T63" fmla="*/ 17 h 1062"/>
                <a:gd name="T64" fmla="*/ 107 w 1281"/>
                <a:gd name="T65" fmla="*/ 11 h 1062"/>
                <a:gd name="T66" fmla="*/ 88 w 1281"/>
                <a:gd name="T67" fmla="*/ 7 h 1062"/>
                <a:gd name="T68" fmla="*/ 59 w 1281"/>
                <a:gd name="T69" fmla="*/ 5 h 1062"/>
                <a:gd name="T70" fmla="*/ 30 w 1281"/>
                <a:gd name="T71" fmla="*/ 5 h 1062"/>
                <a:gd name="T72" fmla="*/ 12 w 1281"/>
                <a:gd name="T73" fmla="*/ 8 h 1062"/>
                <a:gd name="T74" fmla="*/ 4 w 1281"/>
                <a:gd name="T75" fmla="*/ 10 h 1062"/>
                <a:gd name="T76" fmla="*/ 0 w 1281"/>
                <a:gd name="T77" fmla="*/ 8 h 1062"/>
                <a:gd name="T78" fmla="*/ 11 w 1281"/>
                <a:gd name="T79" fmla="*/ 5 h 1062"/>
                <a:gd name="T80" fmla="*/ 34 w 1281"/>
                <a:gd name="T81" fmla="*/ 1 h 1062"/>
                <a:gd name="T82" fmla="*/ 53 w 1281"/>
                <a:gd name="T83" fmla="*/ 0 h 1062"/>
                <a:gd name="T84" fmla="*/ 80 w 1281"/>
                <a:gd name="T85" fmla="*/ 1 h 1062"/>
                <a:gd name="T86" fmla="*/ 100 w 1281"/>
                <a:gd name="T87" fmla="*/ 4 h 1062"/>
                <a:gd name="T88" fmla="*/ 121 w 1281"/>
                <a:gd name="T89" fmla="*/ 8 h 1062"/>
                <a:gd name="T90" fmla="*/ 127 w 1281"/>
                <a:gd name="T91" fmla="*/ 15 h 1062"/>
                <a:gd name="T92" fmla="*/ 127 w 1281"/>
                <a:gd name="T93" fmla="*/ 15 h 10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81"/>
                <a:gd name="T142" fmla="*/ 0 h 1062"/>
                <a:gd name="T143" fmla="*/ 1281 w 1281"/>
                <a:gd name="T144" fmla="*/ 1062 h 10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81" h="1062">
                  <a:moveTo>
                    <a:pt x="1009" y="127"/>
                  </a:moveTo>
                  <a:lnTo>
                    <a:pt x="1057" y="222"/>
                  </a:lnTo>
                  <a:lnTo>
                    <a:pt x="1108" y="302"/>
                  </a:lnTo>
                  <a:lnTo>
                    <a:pt x="1160" y="385"/>
                  </a:lnTo>
                  <a:lnTo>
                    <a:pt x="1179" y="442"/>
                  </a:lnTo>
                  <a:lnTo>
                    <a:pt x="1272" y="423"/>
                  </a:lnTo>
                  <a:lnTo>
                    <a:pt x="1281" y="461"/>
                  </a:lnTo>
                  <a:lnTo>
                    <a:pt x="1201" y="484"/>
                  </a:lnTo>
                  <a:lnTo>
                    <a:pt x="1217" y="583"/>
                  </a:lnTo>
                  <a:lnTo>
                    <a:pt x="1226" y="720"/>
                  </a:lnTo>
                  <a:lnTo>
                    <a:pt x="1217" y="845"/>
                  </a:lnTo>
                  <a:lnTo>
                    <a:pt x="1198" y="931"/>
                  </a:lnTo>
                  <a:lnTo>
                    <a:pt x="1146" y="1062"/>
                  </a:lnTo>
                  <a:lnTo>
                    <a:pt x="1146" y="1005"/>
                  </a:lnTo>
                  <a:lnTo>
                    <a:pt x="1173" y="845"/>
                  </a:lnTo>
                  <a:lnTo>
                    <a:pt x="1179" y="714"/>
                  </a:lnTo>
                  <a:lnTo>
                    <a:pt x="1182" y="612"/>
                  </a:lnTo>
                  <a:lnTo>
                    <a:pt x="1156" y="503"/>
                  </a:lnTo>
                  <a:lnTo>
                    <a:pt x="1131" y="418"/>
                  </a:lnTo>
                  <a:lnTo>
                    <a:pt x="1093" y="347"/>
                  </a:lnTo>
                  <a:lnTo>
                    <a:pt x="1042" y="283"/>
                  </a:lnTo>
                  <a:lnTo>
                    <a:pt x="996" y="338"/>
                  </a:lnTo>
                  <a:lnTo>
                    <a:pt x="1042" y="385"/>
                  </a:lnTo>
                  <a:lnTo>
                    <a:pt x="1085" y="414"/>
                  </a:lnTo>
                  <a:lnTo>
                    <a:pt x="1080" y="442"/>
                  </a:lnTo>
                  <a:lnTo>
                    <a:pt x="1038" y="437"/>
                  </a:lnTo>
                  <a:lnTo>
                    <a:pt x="971" y="385"/>
                  </a:lnTo>
                  <a:lnTo>
                    <a:pt x="933" y="347"/>
                  </a:lnTo>
                  <a:lnTo>
                    <a:pt x="971" y="296"/>
                  </a:lnTo>
                  <a:lnTo>
                    <a:pt x="1009" y="245"/>
                  </a:lnTo>
                  <a:lnTo>
                    <a:pt x="981" y="178"/>
                  </a:lnTo>
                  <a:lnTo>
                    <a:pt x="943" y="142"/>
                  </a:lnTo>
                  <a:lnTo>
                    <a:pt x="850" y="95"/>
                  </a:lnTo>
                  <a:lnTo>
                    <a:pt x="699" y="57"/>
                  </a:lnTo>
                  <a:lnTo>
                    <a:pt x="466" y="43"/>
                  </a:lnTo>
                  <a:lnTo>
                    <a:pt x="239" y="47"/>
                  </a:lnTo>
                  <a:lnTo>
                    <a:pt x="89" y="70"/>
                  </a:lnTo>
                  <a:lnTo>
                    <a:pt x="28" y="85"/>
                  </a:lnTo>
                  <a:lnTo>
                    <a:pt x="0" y="66"/>
                  </a:lnTo>
                  <a:lnTo>
                    <a:pt x="85" y="43"/>
                  </a:lnTo>
                  <a:lnTo>
                    <a:pt x="272" y="15"/>
                  </a:lnTo>
                  <a:lnTo>
                    <a:pt x="422" y="0"/>
                  </a:lnTo>
                  <a:lnTo>
                    <a:pt x="633" y="9"/>
                  </a:lnTo>
                  <a:lnTo>
                    <a:pt x="793" y="38"/>
                  </a:lnTo>
                  <a:lnTo>
                    <a:pt x="968" y="66"/>
                  </a:lnTo>
                  <a:lnTo>
                    <a:pt x="1009" y="127"/>
                  </a:lnTo>
                  <a:close/>
                </a:path>
              </a:pathLst>
            </a:custGeom>
            <a:solidFill>
              <a:srgbClr val="000000"/>
            </a:solidFill>
            <a:ln w="9525">
              <a:noFill/>
              <a:round/>
              <a:headEnd/>
              <a:tailEnd/>
            </a:ln>
          </p:spPr>
          <p:txBody>
            <a:bodyPr/>
            <a:lstStyle/>
            <a:p>
              <a:endParaRPr lang="fr-FR"/>
            </a:p>
          </p:txBody>
        </p:sp>
        <p:sp>
          <p:nvSpPr>
            <p:cNvPr id="20557" name="Freeform 77"/>
            <p:cNvSpPr>
              <a:spLocks/>
            </p:cNvSpPr>
            <p:nvPr/>
          </p:nvSpPr>
          <p:spPr bwMode="auto">
            <a:xfrm>
              <a:off x="2765" y="2737"/>
              <a:ext cx="183" cy="335"/>
            </a:xfrm>
            <a:custGeom>
              <a:avLst/>
              <a:gdLst>
                <a:gd name="T0" fmla="*/ 0 w 367"/>
                <a:gd name="T1" fmla="*/ 4 h 671"/>
                <a:gd name="T2" fmla="*/ 21 w 367"/>
                <a:gd name="T3" fmla="*/ 11 h 671"/>
                <a:gd name="T4" fmla="*/ 28 w 367"/>
                <a:gd name="T5" fmla="*/ 14 h 671"/>
                <a:gd name="T6" fmla="*/ 23 w 367"/>
                <a:gd name="T7" fmla="*/ 24 h 671"/>
                <a:gd name="T8" fmla="*/ 18 w 367"/>
                <a:gd name="T9" fmla="*/ 39 h 671"/>
                <a:gd name="T10" fmla="*/ 17 w 367"/>
                <a:gd name="T11" fmla="*/ 45 h 671"/>
                <a:gd name="T12" fmla="*/ 21 w 367"/>
                <a:gd name="T13" fmla="*/ 49 h 671"/>
                <a:gd name="T14" fmla="*/ 32 w 367"/>
                <a:gd name="T15" fmla="*/ 55 h 671"/>
                <a:gd name="T16" fmla="*/ 39 w 367"/>
                <a:gd name="T17" fmla="*/ 58 h 671"/>
                <a:gd name="T18" fmla="*/ 39 w 367"/>
                <a:gd name="T19" fmla="*/ 76 h 671"/>
                <a:gd name="T20" fmla="*/ 42 w 367"/>
                <a:gd name="T21" fmla="*/ 83 h 671"/>
                <a:gd name="T22" fmla="*/ 44 w 367"/>
                <a:gd name="T23" fmla="*/ 77 h 671"/>
                <a:gd name="T24" fmla="*/ 44 w 367"/>
                <a:gd name="T25" fmla="*/ 67 h 671"/>
                <a:gd name="T26" fmla="*/ 45 w 367"/>
                <a:gd name="T27" fmla="*/ 61 h 671"/>
                <a:gd name="T28" fmla="*/ 44 w 367"/>
                <a:gd name="T29" fmla="*/ 55 h 671"/>
                <a:gd name="T30" fmla="*/ 36 w 367"/>
                <a:gd name="T31" fmla="*/ 51 h 671"/>
                <a:gd name="T32" fmla="*/ 30 w 367"/>
                <a:gd name="T33" fmla="*/ 47 h 671"/>
                <a:gd name="T34" fmla="*/ 22 w 367"/>
                <a:gd name="T35" fmla="*/ 43 h 671"/>
                <a:gd name="T36" fmla="*/ 27 w 367"/>
                <a:gd name="T37" fmla="*/ 27 h 671"/>
                <a:gd name="T38" fmla="*/ 34 w 367"/>
                <a:gd name="T39" fmla="*/ 18 h 671"/>
                <a:gd name="T40" fmla="*/ 32 w 367"/>
                <a:gd name="T41" fmla="*/ 12 h 671"/>
                <a:gd name="T42" fmla="*/ 21 w 367"/>
                <a:gd name="T43" fmla="*/ 6 h 671"/>
                <a:gd name="T44" fmla="*/ 10 w 367"/>
                <a:gd name="T45" fmla="*/ 2 h 671"/>
                <a:gd name="T46" fmla="*/ 4 w 367"/>
                <a:gd name="T47" fmla="*/ 0 h 671"/>
                <a:gd name="T48" fmla="*/ 0 w 367"/>
                <a:gd name="T49" fmla="*/ 4 h 671"/>
                <a:gd name="T50" fmla="*/ 0 w 367"/>
                <a:gd name="T51" fmla="*/ 4 h 6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7"/>
                <a:gd name="T79" fmla="*/ 0 h 671"/>
                <a:gd name="T80" fmla="*/ 367 w 367"/>
                <a:gd name="T81" fmla="*/ 671 h 6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7" h="671">
                  <a:moveTo>
                    <a:pt x="0" y="38"/>
                  </a:moveTo>
                  <a:lnTo>
                    <a:pt x="169" y="93"/>
                  </a:lnTo>
                  <a:lnTo>
                    <a:pt x="230" y="118"/>
                  </a:lnTo>
                  <a:lnTo>
                    <a:pt x="188" y="197"/>
                  </a:lnTo>
                  <a:lnTo>
                    <a:pt x="146" y="315"/>
                  </a:lnTo>
                  <a:lnTo>
                    <a:pt x="137" y="361"/>
                  </a:lnTo>
                  <a:lnTo>
                    <a:pt x="173" y="395"/>
                  </a:lnTo>
                  <a:lnTo>
                    <a:pt x="262" y="441"/>
                  </a:lnTo>
                  <a:lnTo>
                    <a:pt x="319" y="469"/>
                  </a:lnTo>
                  <a:lnTo>
                    <a:pt x="314" y="610"/>
                  </a:lnTo>
                  <a:lnTo>
                    <a:pt x="342" y="671"/>
                  </a:lnTo>
                  <a:lnTo>
                    <a:pt x="357" y="619"/>
                  </a:lnTo>
                  <a:lnTo>
                    <a:pt x="352" y="540"/>
                  </a:lnTo>
                  <a:lnTo>
                    <a:pt x="367" y="494"/>
                  </a:lnTo>
                  <a:lnTo>
                    <a:pt x="357" y="441"/>
                  </a:lnTo>
                  <a:lnTo>
                    <a:pt x="295" y="414"/>
                  </a:lnTo>
                  <a:lnTo>
                    <a:pt x="243" y="376"/>
                  </a:lnTo>
                  <a:lnTo>
                    <a:pt x="182" y="348"/>
                  </a:lnTo>
                  <a:lnTo>
                    <a:pt x="217" y="216"/>
                  </a:lnTo>
                  <a:lnTo>
                    <a:pt x="272" y="150"/>
                  </a:lnTo>
                  <a:lnTo>
                    <a:pt x="258" y="99"/>
                  </a:lnTo>
                  <a:lnTo>
                    <a:pt x="173" y="51"/>
                  </a:lnTo>
                  <a:lnTo>
                    <a:pt x="84" y="19"/>
                  </a:lnTo>
                  <a:lnTo>
                    <a:pt x="38" y="0"/>
                  </a:lnTo>
                  <a:lnTo>
                    <a:pt x="0" y="38"/>
                  </a:lnTo>
                  <a:close/>
                </a:path>
              </a:pathLst>
            </a:custGeom>
            <a:solidFill>
              <a:srgbClr val="000000"/>
            </a:solidFill>
            <a:ln w="9525">
              <a:noFill/>
              <a:round/>
              <a:headEnd/>
              <a:tailEnd/>
            </a:ln>
          </p:spPr>
          <p:txBody>
            <a:bodyPr/>
            <a:lstStyle/>
            <a:p>
              <a:endParaRPr lang="fr-FR"/>
            </a:p>
          </p:txBody>
        </p:sp>
        <p:sp>
          <p:nvSpPr>
            <p:cNvPr id="20558" name="Freeform 78"/>
            <p:cNvSpPr>
              <a:spLocks/>
            </p:cNvSpPr>
            <p:nvPr/>
          </p:nvSpPr>
          <p:spPr bwMode="auto">
            <a:xfrm>
              <a:off x="2650" y="2668"/>
              <a:ext cx="104" cy="93"/>
            </a:xfrm>
            <a:custGeom>
              <a:avLst/>
              <a:gdLst>
                <a:gd name="T0" fmla="*/ 26 w 207"/>
                <a:gd name="T1" fmla="*/ 16 h 184"/>
                <a:gd name="T2" fmla="*/ 24 w 207"/>
                <a:gd name="T3" fmla="*/ 10 h 184"/>
                <a:gd name="T4" fmla="*/ 21 w 207"/>
                <a:gd name="T5" fmla="*/ 4 h 184"/>
                <a:gd name="T6" fmla="*/ 17 w 207"/>
                <a:gd name="T7" fmla="*/ 0 h 184"/>
                <a:gd name="T8" fmla="*/ 9 w 207"/>
                <a:gd name="T9" fmla="*/ 2 h 184"/>
                <a:gd name="T10" fmla="*/ 7 w 207"/>
                <a:gd name="T11" fmla="*/ 9 h 184"/>
                <a:gd name="T12" fmla="*/ 4 w 207"/>
                <a:gd name="T13" fmla="*/ 7 h 184"/>
                <a:gd name="T14" fmla="*/ 0 w 207"/>
                <a:gd name="T15" fmla="*/ 8 h 184"/>
                <a:gd name="T16" fmla="*/ 0 w 207"/>
                <a:gd name="T17" fmla="*/ 10 h 184"/>
                <a:gd name="T18" fmla="*/ 6 w 207"/>
                <a:gd name="T19" fmla="*/ 18 h 184"/>
                <a:gd name="T20" fmla="*/ 12 w 207"/>
                <a:gd name="T21" fmla="*/ 24 h 184"/>
                <a:gd name="T22" fmla="*/ 16 w 207"/>
                <a:gd name="T23" fmla="*/ 22 h 184"/>
                <a:gd name="T24" fmla="*/ 14 w 207"/>
                <a:gd name="T25" fmla="*/ 18 h 184"/>
                <a:gd name="T26" fmla="*/ 13 w 207"/>
                <a:gd name="T27" fmla="*/ 12 h 184"/>
                <a:gd name="T28" fmla="*/ 12 w 207"/>
                <a:gd name="T29" fmla="*/ 7 h 184"/>
                <a:gd name="T30" fmla="*/ 16 w 207"/>
                <a:gd name="T31" fmla="*/ 6 h 184"/>
                <a:gd name="T32" fmla="*/ 18 w 207"/>
                <a:gd name="T33" fmla="*/ 11 h 184"/>
                <a:gd name="T34" fmla="*/ 23 w 207"/>
                <a:gd name="T35" fmla="*/ 17 h 184"/>
                <a:gd name="T36" fmla="*/ 26 w 207"/>
                <a:gd name="T37" fmla="*/ 19 h 184"/>
                <a:gd name="T38" fmla="*/ 26 w 207"/>
                <a:gd name="T39" fmla="*/ 16 h 184"/>
                <a:gd name="T40" fmla="*/ 26 w 207"/>
                <a:gd name="T41" fmla="*/ 16 h 1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7"/>
                <a:gd name="T64" fmla="*/ 0 h 184"/>
                <a:gd name="T65" fmla="*/ 207 w 207"/>
                <a:gd name="T66" fmla="*/ 184 h 1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7" h="184">
                  <a:moveTo>
                    <a:pt x="207" y="123"/>
                  </a:moveTo>
                  <a:lnTo>
                    <a:pt x="192" y="76"/>
                  </a:lnTo>
                  <a:lnTo>
                    <a:pt x="163" y="25"/>
                  </a:lnTo>
                  <a:lnTo>
                    <a:pt x="131" y="0"/>
                  </a:lnTo>
                  <a:lnTo>
                    <a:pt x="70" y="15"/>
                  </a:lnTo>
                  <a:lnTo>
                    <a:pt x="51" y="70"/>
                  </a:lnTo>
                  <a:lnTo>
                    <a:pt x="32" y="51"/>
                  </a:lnTo>
                  <a:lnTo>
                    <a:pt x="0" y="57"/>
                  </a:lnTo>
                  <a:lnTo>
                    <a:pt x="0" y="80"/>
                  </a:lnTo>
                  <a:lnTo>
                    <a:pt x="47" y="141"/>
                  </a:lnTo>
                  <a:lnTo>
                    <a:pt x="89" y="184"/>
                  </a:lnTo>
                  <a:lnTo>
                    <a:pt x="127" y="175"/>
                  </a:lnTo>
                  <a:lnTo>
                    <a:pt x="112" y="137"/>
                  </a:lnTo>
                  <a:lnTo>
                    <a:pt x="99" y="89"/>
                  </a:lnTo>
                  <a:lnTo>
                    <a:pt x="93" y="51"/>
                  </a:lnTo>
                  <a:lnTo>
                    <a:pt x="122" y="42"/>
                  </a:lnTo>
                  <a:lnTo>
                    <a:pt x="144" y="85"/>
                  </a:lnTo>
                  <a:lnTo>
                    <a:pt x="179" y="131"/>
                  </a:lnTo>
                  <a:lnTo>
                    <a:pt x="201" y="146"/>
                  </a:lnTo>
                  <a:lnTo>
                    <a:pt x="207" y="123"/>
                  </a:lnTo>
                  <a:close/>
                </a:path>
              </a:pathLst>
            </a:custGeom>
            <a:solidFill>
              <a:srgbClr val="000000"/>
            </a:solidFill>
            <a:ln w="9525">
              <a:noFill/>
              <a:round/>
              <a:headEnd/>
              <a:tailEnd/>
            </a:ln>
          </p:spPr>
          <p:txBody>
            <a:bodyPr/>
            <a:lstStyle/>
            <a:p>
              <a:endParaRPr lang="fr-FR"/>
            </a:p>
          </p:txBody>
        </p:sp>
        <p:sp>
          <p:nvSpPr>
            <p:cNvPr id="20559" name="Freeform 79"/>
            <p:cNvSpPr>
              <a:spLocks/>
            </p:cNvSpPr>
            <p:nvPr/>
          </p:nvSpPr>
          <p:spPr bwMode="auto">
            <a:xfrm>
              <a:off x="2619" y="2418"/>
              <a:ext cx="127" cy="260"/>
            </a:xfrm>
            <a:custGeom>
              <a:avLst/>
              <a:gdLst>
                <a:gd name="T0" fmla="*/ 32 w 253"/>
                <a:gd name="T1" fmla="*/ 3 h 521"/>
                <a:gd name="T2" fmla="*/ 24 w 253"/>
                <a:gd name="T3" fmla="*/ 12 h 521"/>
                <a:gd name="T4" fmla="*/ 16 w 253"/>
                <a:gd name="T5" fmla="*/ 18 h 521"/>
                <a:gd name="T6" fmla="*/ 8 w 253"/>
                <a:gd name="T7" fmla="*/ 30 h 521"/>
                <a:gd name="T8" fmla="*/ 10 w 253"/>
                <a:gd name="T9" fmla="*/ 32 h 521"/>
                <a:gd name="T10" fmla="*/ 10 w 253"/>
                <a:gd name="T11" fmla="*/ 39 h 521"/>
                <a:gd name="T12" fmla="*/ 9 w 253"/>
                <a:gd name="T13" fmla="*/ 44 h 521"/>
                <a:gd name="T14" fmla="*/ 7 w 253"/>
                <a:gd name="T15" fmla="*/ 52 h 521"/>
                <a:gd name="T16" fmla="*/ 8 w 253"/>
                <a:gd name="T17" fmla="*/ 65 h 521"/>
                <a:gd name="T18" fmla="*/ 3 w 253"/>
                <a:gd name="T19" fmla="*/ 59 h 521"/>
                <a:gd name="T20" fmla="*/ 0 w 253"/>
                <a:gd name="T21" fmla="*/ 49 h 521"/>
                <a:gd name="T22" fmla="*/ 3 w 253"/>
                <a:gd name="T23" fmla="*/ 40 h 521"/>
                <a:gd name="T24" fmla="*/ 4 w 253"/>
                <a:gd name="T25" fmla="*/ 35 h 521"/>
                <a:gd name="T26" fmla="*/ 2 w 253"/>
                <a:gd name="T27" fmla="*/ 31 h 521"/>
                <a:gd name="T28" fmla="*/ 4 w 253"/>
                <a:gd name="T29" fmla="*/ 25 h 521"/>
                <a:gd name="T30" fmla="*/ 10 w 253"/>
                <a:gd name="T31" fmla="*/ 18 h 521"/>
                <a:gd name="T32" fmla="*/ 20 w 253"/>
                <a:gd name="T33" fmla="*/ 9 h 521"/>
                <a:gd name="T34" fmla="*/ 32 w 253"/>
                <a:gd name="T35" fmla="*/ 0 h 521"/>
                <a:gd name="T36" fmla="*/ 32 w 253"/>
                <a:gd name="T37" fmla="*/ 3 h 521"/>
                <a:gd name="T38" fmla="*/ 32 w 253"/>
                <a:gd name="T39" fmla="*/ 3 h 5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3"/>
                <a:gd name="T61" fmla="*/ 0 h 521"/>
                <a:gd name="T62" fmla="*/ 253 w 253"/>
                <a:gd name="T63" fmla="*/ 521 h 5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3" h="521">
                  <a:moveTo>
                    <a:pt x="253" y="29"/>
                  </a:moveTo>
                  <a:lnTo>
                    <a:pt x="188" y="99"/>
                  </a:lnTo>
                  <a:lnTo>
                    <a:pt x="122" y="150"/>
                  </a:lnTo>
                  <a:lnTo>
                    <a:pt x="61" y="240"/>
                  </a:lnTo>
                  <a:lnTo>
                    <a:pt x="80" y="262"/>
                  </a:lnTo>
                  <a:lnTo>
                    <a:pt x="80" y="314"/>
                  </a:lnTo>
                  <a:lnTo>
                    <a:pt x="65" y="357"/>
                  </a:lnTo>
                  <a:lnTo>
                    <a:pt x="55" y="422"/>
                  </a:lnTo>
                  <a:lnTo>
                    <a:pt x="61" y="521"/>
                  </a:lnTo>
                  <a:lnTo>
                    <a:pt x="19" y="479"/>
                  </a:lnTo>
                  <a:lnTo>
                    <a:pt x="0" y="399"/>
                  </a:lnTo>
                  <a:lnTo>
                    <a:pt x="19" y="323"/>
                  </a:lnTo>
                  <a:lnTo>
                    <a:pt x="29" y="281"/>
                  </a:lnTo>
                  <a:lnTo>
                    <a:pt x="9" y="249"/>
                  </a:lnTo>
                  <a:lnTo>
                    <a:pt x="29" y="202"/>
                  </a:lnTo>
                  <a:lnTo>
                    <a:pt x="74" y="145"/>
                  </a:lnTo>
                  <a:lnTo>
                    <a:pt x="160" y="74"/>
                  </a:lnTo>
                  <a:lnTo>
                    <a:pt x="249" y="0"/>
                  </a:lnTo>
                  <a:lnTo>
                    <a:pt x="253" y="29"/>
                  </a:lnTo>
                  <a:close/>
                </a:path>
              </a:pathLst>
            </a:custGeom>
            <a:solidFill>
              <a:srgbClr val="000000"/>
            </a:solidFill>
            <a:ln w="9525">
              <a:noFill/>
              <a:round/>
              <a:headEnd/>
              <a:tailEnd/>
            </a:ln>
          </p:spPr>
          <p:txBody>
            <a:bodyPr/>
            <a:lstStyle/>
            <a:p>
              <a:endParaRPr lang="fr-FR"/>
            </a:p>
          </p:txBody>
        </p:sp>
        <p:sp>
          <p:nvSpPr>
            <p:cNvPr id="20560" name="Freeform 80"/>
            <p:cNvSpPr>
              <a:spLocks/>
            </p:cNvSpPr>
            <p:nvPr/>
          </p:nvSpPr>
          <p:spPr bwMode="auto">
            <a:xfrm>
              <a:off x="2717" y="2368"/>
              <a:ext cx="99" cy="51"/>
            </a:xfrm>
            <a:custGeom>
              <a:avLst/>
              <a:gdLst>
                <a:gd name="T0" fmla="*/ 0 w 198"/>
                <a:gd name="T1" fmla="*/ 7 h 103"/>
                <a:gd name="T2" fmla="*/ 10 w 198"/>
                <a:gd name="T3" fmla="*/ 3 h 103"/>
                <a:gd name="T4" fmla="*/ 19 w 198"/>
                <a:gd name="T5" fmla="*/ 0 h 103"/>
                <a:gd name="T6" fmla="*/ 25 w 198"/>
                <a:gd name="T7" fmla="*/ 0 h 103"/>
                <a:gd name="T8" fmla="*/ 22 w 198"/>
                <a:gd name="T9" fmla="*/ 3 h 103"/>
                <a:gd name="T10" fmla="*/ 12 w 198"/>
                <a:gd name="T11" fmla="*/ 6 h 103"/>
                <a:gd name="T12" fmla="*/ 6 w 198"/>
                <a:gd name="T13" fmla="*/ 8 h 103"/>
                <a:gd name="T14" fmla="*/ 0 w 198"/>
                <a:gd name="T15" fmla="*/ 12 h 103"/>
                <a:gd name="T16" fmla="*/ 0 w 198"/>
                <a:gd name="T17" fmla="*/ 7 h 103"/>
                <a:gd name="T18" fmla="*/ 0 w 198"/>
                <a:gd name="T19" fmla="*/ 7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
                <a:gd name="T31" fmla="*/ 0 h 103"/>
                <a:gd name="T32" fmla="*/ 198 w 198"/>
                <a:gd name="T33" fmla="*/ 103 h 1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 h="103">
                  <a:moveTo>
                    <a:pt x="0" y="61"/>
                  </a:moveTo>
                  <a:lnTo>
                    <a:pt x="76" y="27"/>
                  </a:lnTo>
                  <a:lnTo>
                    <a:pt x="146" y="0"/>
                  </a:lnTo>
                  <a:lnTo>
                    <a:pt x="198" y="4"/>
                  </a:lnTo>
                  <a:lnTo>
                    <a:pt x="169" y="27"/>
                  </a:lnTo>
                  <a:lnTo>
                    <a:pt x="99" y="52"/>
                  </a:lnTo>
                  <a:lnTo>
                    <a:pt x="47" y="65"/>
                  </a:lnTo>
                  <a:lnTo>
                    <a:pt x="0" y="103"/>
                  </a:lnTo>
                  <a:lnTo>
                    <a:pt x="0" y="61"/>
                  </a:lnTo>
                  <a:close/>
                </a:path>
              </a:pathLst>
            </a:custGeom>
            <a:solidFill>
              <a:srgbClr val="000000"/>
            </a:solidFill>
            <a:ln w="9525">
              <a:noFill/>
              <a:round/>
              <a:headEnd/>
              <a:tailEnd/>
            </a:ln>
          </p:spPr>
          <p:txBody>
            <a:bodyPr/>
            <a:lstStyle/>
            <a:p>
              <a:endParaRPr lang="fr-FR"/>
            </a:p>
          </p:txBody>
        </p:sp>
        <p:sp>
          <p:nvSpPr>
            <p:cNvPr id="20561" name="Freeform 81"/>
            <p:cNvSpPr>
              <a:spLocks/>
            </p:cNvSpPr>
            <p:nvPr/>
          </p:nvSpPr>
          <p:spPr bwMode="auto">
            <a:xfrm>
              <a:off x="2840" y="2389"/>
              <a:ext cx="155" cy="134"/>
            </a:xfrm>
            <a:custGeom>
              <a:avLst/>
              <a:gdLst>
                <a:gd name="T0" fmla="*/ 2 w 310"/>
                <a:gd name="T1" fmla="*/ 2 h 268"/>
                <a:gd name="T2" fmla="*/ 2 w 310"/>
                <a:gd name="T3" fmla="*/ 6 h 268"/>
                <a:gd name="T4" fmla="*/ 1 w 310"/>
                <a:gd name="T5" fmla="*/ 11 h 268"/>
                <a:gd name="T6" fmla="*/ 0 w 310"/>
                <a:gd name="T7" fmla="*/ 17 h 268"/>
                <a:gd name="T8" fmla="*/ 1 w 310"/>
                <a:gd name="T9" fmla="*/ 21 h 268"/>
                <a:gd name="T10" fmla="*/ 5 w 310"/>
                <a:gd name="T11" fmla="*/ 24 h 268"/>
                <a:gd name="T12" fmla="*/ 11 w 310"/>
                <a:gd name="T13" fmla="*/ 24 h 268"/>
                <a:gd name="T14" fmla="*/ 15 w 310"/>
                <a:gd name="T15" fmla="*/ 24 h 268"/>
                <a:gd name="T16" fmla="*/ 19 w 310"/>
                <a:gd name="T17" fmla="*/ 30 h 268"/>
                <a:gd name="T18" fmla="*/ 24 w 310"/>
                <a:gd name="T19" fmla="*/ 34 h 268"/>
                <a:gd name="T20" fmla="*/ 29 w 310"/>
                <a:gd name="T21" fmla="*/ 30 h 268"/>
                <a:gd name="T22" fmla="*/ 31 w 310"/>
                <a:gd name="T23" fmla="*/ 25 h 268"/>
                <a:gd name="T24" fmla="*/ 31 w 310"/>
                <a:gd name="T25" fmla="*/ 15 h 268"/>
                <a:gd name="T26" fmla="*/ 39 w 310"/>
                <a:gd name="T27" fmla="*/ 7 h 268"/>
                <a:gd name="T28" fmla="*/ 38 w 310"/>
                <a:gd name="T29" fmla="*/ 0 h 268"/>
                <a:gd name="T30" fmla="*/ 34 w 310"/>
                <a:gd name="T31" fmla="*/ 2 h 268"/>
                <a:gd name="T32" fmla="*/ 30 w 310"/>
                <a:gd name="T33" fmla="*/ 7 h 268"/>
                <a:gd name="T34" fmla="*/ 24 w 310"/>
                <a:gd name="T35" fmla="*/ 14 h 268"/>
                <a:gd name="T36" fmla="*/ 25 w 310"/>
                <a:gd name="T37" fmla="*/ 21 h 268"/>
                <a:gd name="T38" fmla="*/ 25 w 310"/>
                <a:gd name="T39" fmla="*/ 27 h 268"/>
                <a:gd name="T40" fmla="*/ 22 w 310"/>
                <a:gd name="T41" fmla="*/ 25 h 268"/>
                <a:gd name="T42" fmla="*/ 21 w 310"/>
                <a:gd name="T43" fmla="*/ 19 h 268"/>
                <a:gd name="T44" fmla="*/ 15 w 310"/>
                <a:gd name="T45" fmla="*/ 17 h 268"/>
                <a:gd name="T46" fmla="*/ 11 w 310"/>
                <a:gd name="T47" fmla="*/ 20 h 268"/>
                <a:gd name="T48" fmla="*/ 7 w 310"/>
                <a:gd name="T49" fmla="*/ 17 h 268"/>
                <a:gd name="T50" fmla="*/ 6 w 310"/>
                <a:gd name="T51" fmla="*/ 11 h 268"/>
                <a:gd name="T52" fmla="*/ 10 w 310"/>
                <a:gd name="T53" fmla="*/ 2 h 268"/>
                <a:gd name="T54" fmla="*/ 7 w 310"/>
                <a:gd name="T55" fmla="*/ 1 h 268"/>
                <a:gd name="T56" fmla="*/ 2 w 310"/>
                <a:gd name="T57" fmla="*/ 2 h 268"/>
                <a:gd name="T58" fmla="*/ 2 w 310"/>
                <a:gd name="T59" fmla="*/ 2 h 2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0"/>
                <a:gd name="T91" fmla="*/ 0 h 268"/>
                <a:gd name="T92" fmla="*/ 310 w 310"/>
                <a:gd name="T93" fmla="*/ 268 h 2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0" h="268">
                  <a:moveTo>
                    <a:pt x="19" y="23"/>
                  </a:moveTo>
                  <a:lnTo>
                    <a:pt x="23" y="51"/>
                  </a:lnTo>
                  <a:lnTo>
                    <a:pt x="4" y="89"/>
                  </a:lnTo>
                  <a:lnTo>
                    <a:pt x="0" y="131"/>
                  </a:lnTo>
                  <a:lnTo>
                    <a:pt x="10" y="169"/>
                  </a:lnTo>
                  <a:lnTo>
                    <a:pt x="38" y="192"/>
                  </a:lnTo>
                  <a:lnTo>
                    <a:pt x="89" y="198"/>
                  </a:lnTo>
                  <a:lnTo>
                    <a:pt x="127" y="192"/>
                  </a:lnTo>
                  <a:lnTo>
                    <a:pt x="145" y="245"/>
                  </a:lnTo>
                  <a:lnTo>
                    <a:pt x="198" y="268"/>
                  </a:lnTo>
                  <a:lnTo>
                    <a:pt x="236" y="245"/>
                  </a:lnTo>
                  <a:lnTo>
                    <a:pt x="249" y="202"/>
                  </a:lnTo>
                  <a:lnTo>
                    <a:pt x="253" y="122"/>
                  </a:lnTo>
                  <a:lnTo>
                    <a:pt x="310" y="57"/>
                  </a:lnTo>
                  <a:lnTo>
                    <a:pt x="304" y="0"/>
                  </a:lnTo>
                  <a:lnTo>
                    <a:pt x="268" y="23"/>
                  </a:lnTo>
                  <a:lnTo>
                    <a:pt x="243" y="61"/>
                  </a:lnTo>
                  <a:lnTo>
                    <a:pt x="198" y="118"/>
                  </a:lnTo>
                  <a:lnTo>
                    <a:pt x="207" y="169"/>
                  </a:lnTo>
                  <a:lnTo>
                    <a:pt x="202" y="221"/>
                  </a:lnTo>
                  <a:lnTo>
                    <a:pt x="179" y="207"/>
                  </a:lnTo>
                  <a:lnTo>
                    <a:pt x="169" y="156"/>
                  </a:lnTo>
                  <a:lnTo>
                    <a:pt x="122" y="131"/>
                  </a:lnTo>
                  <a:lnTo>
                    <a:pt x="89" y="160"/>
                  </a:lnTo>
                  <a:lnTo>
                    <a:pt x="57" y="141"/>
                  </a:lnTo>
                  <a:lnTo>
                    <a:pt x="51" y="95"/>
                  </a:lnTo>
                  <a:lnTo>
                    <a:pt x="84" y="19"/>
                  </a:lnTo>
                  <a:lnTo>
                    <a:pt x="57" y="4"/>
                  </a:lnTo>
                  <a:lnTo>
                    <a:pt x="19" y="23"/>
                  </a:lnTo>
                  <a:close/>
                </a:path>
              </a:pathLst>
            </a:custGeom>
            <a:solidFill>
              <a:srgbClr val="000000"/>
            </a:solidFill>
            <a:ln w="9525">
              <a:noFill/>
              <a:round/>
              <a:headEnd/>
              <a:tailEnd/>
            </a:ln>
          </p:spPr>
          <p:txBody>
            <a:bodyPr/>
            <a:lstStyle/>
            <a:p>
              <a:endParaRPr lang="fr-FR"/>
            </a:p>
          </p:txBody>
        </p:sp>
        <p:sp>
          <p:nvSpPr>
            <p:cNvPr id="20562" name="Freeform 82"/>
            <p:cNvSpPr>
              <a:spLocks/>
            </p:cNvSpPr>
            <p:nvPr/>
          </p:nvSpPr>
          <p:spPr bwMode="auto">
            <a:xfrm>
              <a:off x="2854" y="2370"/>
              <a:ext cx="291" cy="329"/>
            </a:xfrm>
            <a:custGeom>
              <a:avLst/>
              <a:gdLst>
                <a:gd name="T0" fmla="*/ 55 w 581"/>
                <a:gd name="T1" fmla="*/ 0 h 658"/>
                <a:gd name="T2" fmla="*/ 64 w 581"/>
                <a:gd name="T3" fmla="*/ 5 h 658"/>
                <a:gd name="T4" fmla="*/ 71 w 581"/>
                <a:gd name="T5" fmla="*/ 7 h 658"/>
                <a:gd name="T6" fmla="*/ 71 w 581"/>
                <a:gd name="T7" fmla="*/ 11 h 658"/>
                <a:gd name="T8" fmla="*/ 60 w 581"/>
                <a:gd name="T9" fmla="*/ 20 h 658"/>
                <a:gd name="T10" fmla="*/ 46 w 581"/>
                <a:gd name="T11" fmla="*/ 33 h 658"/>
                <a:gd name="T12" fmla="*/ 67 w 581"/>
                <a:gd name="T13" fmla="*/ 21 h 658"/>
                <a:gd name="T14" fmla="*/ 71 w 581"/>
                <a:gd name="T15" fmla="*/ 23 h 658"/>
                <a:gd name="T16" fmla="*/ 73 w 581"/>
                <a:gd name="T17" fmla="*/ 35 h 658"/>
                <a:gd name="T18" fmla="*/ 68 w 581"/>
                <a:gd name="T19" fmla="*/ 39 h 658"/>
                <a:gd name="T20" fmla="*/ 63 w 581"/>
                <a:gd name="T21" fmla="*/ 40 h 658"/>
                <a:gd name="T22" fmla="*/ 54 w 581"/>
                <a:gd name="T23" fmla="*/ 48 h 658"/>
                <a:gd name="T24" fmla="*/ 48 w 581"/>
                <a:gd name="T25" fmla="*/ 57 h 658"/>
                <a:gd name="T26" fmla="*/ 44 w 581"/>
                <a:gd name="T27" fmla="*/ 63 h 658"/>
                <a:gd name="T28" fmla="*/ 38 w 581"/>
                <a:gd name="T29" fmla="*/ 67 h 658"/>
                <a:gd name="T30" fmla="*/ 33 w 581"/>
                <a:gd name="T31" fmla="*/ 69 h 658"/>
                <a:gd name="T32" fmla="*/ 33 w 581"/>
                <a:gd name="T33" fmla="*/ 75 h 658"/>
                <a:gd name="T34" fmla="*/ 32 w 581"/>
                <a:gd name="T35" fmla="*/ 81 h 658"/>
                <a:gd name="T36" fmla="*/ 27 w 581"/>
                <a:gd name="T37" fmla="*/ 82 h 658"/>
                <a:gd name="T38" fmla="*/ 24 w 581"/>
                <a:gd name="T39" fmla="*/ 80 h 658"/>
                <a:gd name="T40" fmla="*/ 22 w 581"/>
                <a:gd name="T41" fmla="*/ 76 h 658"/>
                <a:gd name="T42" fmla="*/ 21 w 581"/>
                <a:gd name="T43" fmla="*/ 71 h 658"/>
                <a:gd name="T44" fmla="*/ 17 w 581"/>
                <a:gd name="T45" fmla="*/ 69 h 658"/>
                <a:gd name="T46" fmla="*/ 9 w 581"/>
                <a:gd name="T47" fmla="*/ 71 h 658"/>
                <a:gd name="T48" fmla="*/ 2 w 581"/>
                <a:gd name="T49" fmla="*/ 76 h 658"/>
                <a:gd name="T50" fmla="*/ 0 w 581"/>
                <a:gd name="T51" fmla="*/ 71 h 658"/>
                <a:gd name="T52" fmla="*/ 11 w 581"/>
                <a:gd name="T53" fmla="*/ 65 h 658"/>
                <a:gd name="T54" fmla="*/ 20 w 581"/>
                <a:gd name="T55" fmla="*/ 61 h 658"/>
                <a:gd name="T56" fmla="*/ 25 w 581"/>
                <a:gd name="T57" fmla="*/ 63 h 658"/>
                <a:gd name="T58" fmla="*/ 26 w 581"/>
                <a:gd name="T59" fmla="*/ 70 h 658"/>
                <a:gd name="T60" fmla="*/ 27 w 581"/>
                <a:gd name="T61" fmla="*/ 77 h 658"/>
                <a:gd name="T62" fmla="*/ 28 w 581"/>
                <a:gd name="T63" fmla="*/ 71 h 658"/>
                <a:gd name="T64" fmla="*/ 31 w 581"/>
                <a:gd name="T65" fmla="*/ 65 h 658"/>
                <a:gd name="T66" fmla="*/ 39 w 581"/>
                <a:gd name="T67" fmla="*/ 61 h 658"/>
                <a:gd name="T68" fmla="*/ 47 w 581"/>
                <a:gd name="T69" fmla="*/ 54 h 658"/>
                <a:gd name="T70" fmla="*/ 53 w 581"/>
                <a:gd name="T71" fmla="*/ 47 h 658"/>
                <a:gd name="T72" fmla="*/ 62 w 581"/>
                <a:gd name="T73" fmla="*/ 38 h 658"/>
                <a:gd name="T74" fmla="*/ 64 w 581"/>
                <a:gd name="T75" fmla="*/ 31 h 658"/>
                <a:gd name="T76" fmla="*/ 63 w 581"/>
                <a:gd name="T77" fmla="*/ 27 h 658"/>
                <a:gd name="T78" fmla="*/ 56 w 581"/>
                <a:gd name="T79" fmla="*/ 31 h 658"/>
                <a:gd name="T80" fmla="*/ 47 w 581"/>
                <a:gd name="T81" fmla="*/ 38 h 658"/>
                <a:gd name="T82" fmla="*/ 40 w 581"/>
                <a:gd name="T83" fmla="*/ 42 h 658"/>
                <a:gd name="T84" fmla="*/ 36 w 581"/>
                <a:gd name="T85" fmla="*/ 38 h 658"/>
                <a:gd name="T86" fmla="*/ 46 w 581"/>
                <a:gd name="T87" fmla="*/ 27 h 658"/>
                <a:gd name="T88" fmla="*/ 53 w 581"/>
                <a:gd name="T89" fmla="*/ 20 h 658"/>
                <a:gd name="T90" fmla="*/ 64 w 581"/>
                <a:gd name="T91" fmla="*/ 11 h 658"/>
                <a:gd name="T92" fmla="*/ 57 w 581"/>
                <a:gd name="T93" fmla="*/ 6 h 658"/>
                <a:gd name="T94" fmla="*/ 50 w 581"/>
                <a:gd name="T95" fmla="*/ 0 h 658"/>
                <a:gd name="T96" fmla="*/ 55 w 581"/>
                <a:gd name="T97" fmla="*/ 0 h 658"/>
                <a:gd name="T98" fmla="*/ 55 w 581"/>
                <a:gd name="T99" fmla="*/ 0 h 6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1"/>
                <a:gd name="T151" fmla="*/ 0 h 658"/>
                <a:gd name="T152" fmla="*/ 581 w 581"/>
                <a:gd name="T153" fmla="*/ 658 h 6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1" h="658">
                  <a:moveTo>
                    <a:pt x="435" y="0"/>
                  </a:moveTo>
                  <a:lnTo>
                    <a:pt x="511" y="42"/>
                  </a:lnTo>
                  <a:lnTo>
                    <a:pt x="568" y="61"/>
                  </a:lnTo>
                  <a:lnTo>
                    <a:pt x="562" y="95"/>
                  </a:lnTo>
                  <a:lnTo>
                    <a:pt x="479" y="160"/>
                  </a:lnTo>
                  <a:lnTo>
                    <a:pt x="361" y="264"/>
                  </a:lnTo>
                  <a:lnTo>
                    <a:pt x="530" y="169"/>
                  </a:lnTo>
                  <a:lnTo>
                    <a:pt x="562" y="188"/>
                  </a:lnTo>
                  <a:lnTo>
                    <a:pt x="581" y="278"/>
                  </a:lnTo>
                  <a:lnTo>
                    <a:pt x="543" y="306"/>
                  </a:lnTo>
                  <a:lnTo>
                    <a:pt x="498" y="319"/>
                  </a:lnTo>
                  <a:lnTo>
                    <a:pt x="431" y="390"/>
                  </a:lnTo>
                  <a:lnTo>
                    <a:pt x="384" y="462"/>
                  </a:lnTo>
                  <a:lnTo>
                    <a:pt x="348" y="508"/>
                  </a:lnTo>
                  <a:lnTo>
                    <a:pt x="300" y="536"/>
                  </a:lnTo>
                  <a:lnTo>
                    <a:pt x="258" y="546"/>
                  </a:lnTo>
                  <a:lnTo>
                    <a:pt x="262" y="593"/>
                  </a:lnTo>
                  <a:lnTo>
                    <a:pt x="249" y="648"/>
                  </a:lnTo>
                  <a:lnTo>
                    <a:pt x="211" y="658"/>
                  </a:lnTo>
                  <a:lnTo>
                    <a:pt x="188" y="639"/>
                  </a:lnTo>
                  <a:lnTo>
                    <a:pt x="173" y="603"/>
                  </a:lnTo>
                  <a:lnTo>
                    <a:pt x="163" y="565"/>
                  </a:lnTo>
                  <a:lnTo>
                    <a:pt x="131" y="546"/>
                  </a:lnTo>
                  <a:lnTo>
                    <a:pt x="70" y="565"/>
                  </a:lnTo>
                  <a:lnTo>
                    <a:pt x="13" y="603"/>
                  </a:lnTo>
                  <a:lnTo>
                    <a:pt x="0" y="565"/>
                  </a:lnTo>
                  <a:lnTo>
                    <a:pt x="83" y="517"/>
                  </a:lnTo>
                  <a:lnTo>
                    <a:pt x="154" y="494"/>
                  </a:lnTo>
                  <a:lnTo>
                    <a:pt x="197" y="508"/>
                  </a:lnTo>
                  <a:lnTo>
                    <a:pt x="201" y="555"/>
                  </a:lnTo>
                  <a:lnTo>
                    <a:pt x="214" y="612"/>
                  </a:lnTo>
                  <a:lnTo>
                    <a:pt x="224" y="565"/>
                  </a:lnTo>
                  <a:lnTo>
                    <a:pt x="243" y="517"/>
                  </a:lnTo>
                  <a:lnTo>
                    <a:pt x="310" y="494"/>
                  </a:lnTo>
                  <a:lnTo>
                    <a:pt x="374" y="437"/>
                  </a:lnTo>
                  <a:lnTo>
                    <a:pt x="418" y="376"/>
                  </a:lnTo>
                  <a:lnTo>
                    <a:pt x="492" y="297"/>
                  </a:lnTo>
                  <a:lnTo>
                    <a:pt x="511" y="255"/>
                  </a:lnTo>
                  <a:lnTo>
                    <a:pt x="502" y="217"/>
                  </a:lnTo>
                  <a:lnTo>
                    <a:pt x="445" y="255"/>
                  </a:lnTo>
                  <a:lnTo>
                    <a:pt x="370" y="300"/>
                  </a:lnTo>
                  <a:lnTo>
                    <a:pt x="319" y="338"/>
                  </a:lnTo>
                  <a:lnTo>
                    <a:pt x="285" y="300"/>
                  </a:lnTo>
                  <a:lnTo>
                    <a:pt x="361" y="217"/>
                  </a:lnTo>
                  <a:lnTo>
                    <a:pt x="422" y="156"/>
                  </a:lnTo>
                  <a:lnTo>
                    <a:pt x="505" y="95"/>
                  </a:lnTo>
                  <a:lnTo>
                    <a:pt x="450" y="51"/>
                  </a:lnTo>
                  <a:lnTo>
                    <a:pt x="399" y="0"/>
                  </a:lnTo>
                  <a:lnTo>
                    <a:pt x="435" y="0"/>
                  </a:lnTo>
                  <a:close/>
                </a:path>
              </a:pathLst>
            </a:custGeom>
            <a:solidFill>
              <a:srgbClr val="000000"/>
            </a:solidFill>
            <a:ln w="9525">
              <a:noFill/>
              <a:round/>
              <a:headEnd/>
              <a:tailEnd/>
            </a:ln>
          </p:spPr>
          <p:txBody>
            <a:bodyPr/>
            <a:lstStyle/>
            <a:p>
              <a:endParaRPr lang="fr-FR"/>
            </a:p>
          </p:txBody>
        </p:sp>
        <p:sp>
          <p:nvSpPr>
            <p:cNvPr id="20563" name="Freeform 83"/>
            <p:cNvSpPr>
              <a:spLocks/>
            </p:cNvSpPr>
            <p:nvPr/>
          </p:nvSpPr>
          <p:spPr bwMode="auto">
            <a:xfrm>
              <a:off x="3286" y="2687"/>
              <a:ext cx="110" cy="229"/>
            </a:xfrm>
            <a:custGeom>
              <a:avLst/>
              <a:gdLst>
                <a:gd name="T0" fmla="*/ 28 w 220"/>
                <a:gd name="T1" fmla="*/ 0 h 456"/>
                <a:gd name="T2" fmla="*/ 3 w 220"/>
                <a:gd name="T3" fmla="*/ 10 h 456"/>
                <a:gd name="T4" fmla="*/ 5 w 220"/>
                <a:gd name="T5" fmla="*/ 21 h 456"/>
                <a:gd name="T6" fmla="*/ 3 w 220"/>
                <a:gd name="T7" fmla="*/ 33 h 456"/>
                <a:gd name="T8" fmla="*/ 2 w 220"/>
                <a:gd name="T9" fmla="*/ 40 h 456"/>
                <a:gd name="T10" fmla="*/ 0 w 220"/>
                <a:gd name="T11" fmla="*/ 46 h 456"/>
                <a:gd name="T12" fmla="*/ 7 w 220"/>
                <a:gd name="T13" fmla="*/ 50 h 456"/>
                <a:gd name="T14" fmla="*/ 18 w 220"/>
                <a:gd name="T15" fmla="*/ 58 h 456"/>
                <a:gd name="T16" fmla="*/ 22 w 220"/>
                <a:gd name="T17" fmla="*/ 57 h 456"/>
                <a:gd name="T18" fmla="*/ 19 w 220"/>
                <a:gd name="T19" fmla="*/ 53 h 456"/>
                <a:gd name="T20" fmla="*/ 13 w 220"/>
                <a:gd name="T21" fmla="*/ 47 h 456"/>
                <a:gd name="T22" fmla="*/ 7 w 220"/>
                <a:gd name="T23" fmla="*/ 43 h 456"/>
                <a:gd name="T24" fmla="*/ 10 w 220"/>
                <a:gd name="T25" fmla="*/ 30 h 456"/>
                <a:gd name="T26" fmla="*/ 12 w 220"/>
                <a:gd name="T27" fmla="*/ 19 h 456"/>
                <a:gd name="T28" fmla="*/ 13 w 220"/>
                <a:gd name="T29" fmla="*/ 13 h 456"/>
                <a:gd name="T30" fmla="*/ 22 w 220"/>
                <a:gd name="T31" fmla="*/ 8 h 456"/>
                <a:gd name="T32" fmla="*/ 28 w 220"/>
                <a:gd name="T33" fmla="*/ 7 h 456"/>
                <a:gd name="T34" fmla="*/ 28 w 220"/>
                <a:gd name="T35" fmla="*/ 0 h 456"/>
                <a:gd name="T36" fmla="*/ 28 w 220"/>
                <a:gd name="T37" fmla="*/ 0 h 4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0"/>
                <a:gd name="T58" fmla="*/ 0 h 456"/>
                <a:gd name="T59" fmla="*/ 220 w 220"/>
                <a:gd name="T60" fmla="*/ 456 h 4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0" h="456">
                  <a:moveTo>
                    <a:pt x="220" y="0"/>
                  </a:moveTo>
                  <a:lnTo>
                    <a:pt x="28" y="80"/>
                  </a:lnTo>
                  <a:lnTo>
                    <a:pt x="38" y="163"/>
                  </a:lnTo>
                  <a:lnTo>
                    <a:pt x="25" y="258"/>
                  </a:lnTo>
                  <a:lnTo>
                    <a:pt x="9" y="315"/>
                  </a:lnTo>
                  <a:lnTo>
                    <a:pt x="0" y="361"/>
                  </a:lnTo>
                  <a:lnTo>
                    <a:pt x="57" y="399"/>
                  </a:lnTo>
                  <a:lnTo>
                    <a:pt x="141" y="456"/>
                  </a:lnTo>
                  <a:lnTo>
                    <a:pt x="169" y="450"/>
                  </a:lnTo>
                  <a:lnTo>
                    <a:pt x="150" y="418"/>
                  </a:lnTo>
                  <a:lnTo>
                    <a:pt x="104" y="371"/>
                  </a:lnTo>
                  <a:lnTo>
                    <a:pt x="57" y="342"/>
                  </a:lnTo>
                  <a:lnTo>
                    <a:pt x="76" y="239"/>
                  </a:lnTo>
                  <a:lnTo>
                    <a:pt x="95" y="146"/>
                  </a:lnTo>
                  <a:lnTo>
                    <a:pt x="104" y="103"/>
                  </a:lnTo>
                  <a:lnTo>
                    <a:pt x="175" y="61"/>
                  </a:lnTo>
                  <a:lnTo>
                    <a:pt x="220" y="51"/>
                  </a:lnTo>
                  <a:lnTo>
                    <a:pt x="220" y="0"/>
                  </a:lnTo>
                  <a:close/>
                </a:path>
              </a:pathLst>
            </a:custGeom>
            <a:solidFill>
              <a:srgbClr val="000000"/>
            </a:solidFill>
            <a:ln w="9525">
              <a:noFill/>
              <a:round/>
              <a:headEnd/>
              <a:tailEnd/>
            </a:ln>
          </p:spPr>
          <p:txBody>
            <a:bodyPr/>
            <a:lstStyle/>
            <a:p>
              <a:endParaRPr lang="fr-FR"/>
            </a:p>
          </p:txBody>
        </p:sp>
        <p:sp>
          <p:nvSpPr>
            <p:cNvPr id="20564" name="Freeform 84"/>
            <p:cNvSpPr>
              <a:spLocks/>
            </p:cNvSpPr>
            <p:nvPr/>
          </p:nvSpPr>
          <p:spPr bwMode="auto">
            <a:xfrm>
              <a:off x="2812" y="2664"/>
              <a:ext cx="129" cy="124"/>
            </a:xfrm>
            <a:custGeom>
              <a:avLst/>
              <a:gdLst>
                <a:gd name="T0" fmla="*/ 4 w 259"/>
                <a:gd name="T1" fmla="*/ 0 h 249"/>
                <a:gd name="T2" fmla="*/ 0 w 259"/>
                <a:gd name="T3" fmla="*/ 6 h 249"/>
                <a:gd name="T4" fmla="*/ 0 w 259"/>
                <a:gd name="T5" fmla="*/ 13 h 249"/>
                <a:gd name="T6" fmla="*/ 6 w 259"/>
                <a:gd name="T7" fmla="*/ 18 h 249"/>
                <a:gd name="T8" fmla="*/ 13 w 259"/>
                <a:gd name="T9" fmla="*/ 20 h 249"/>
                <a:gd name="T10" fmla="*/ 17 w 259"/>
                <a:gd name="T11" fmla="*/ 17 h 249"/>
                <a:gd name="T12" fmla="*/ 20 w 259"/>
                <a:gd name="T13" fmla="*/ 13 h 249"/>
                <a:gd name="T14" fmla="*/ 25 w 259"/>
                <a:gd name="T15" fmla="*/ 16 h 249"/>
                <a:gd name="T16" fmla="*/ 20 w 259"/>
                <a:gd name="T17" fmla="*/ 18 h 249"/>
                <a:gd name="T18" fmla="*/ 19 w 259"/>
                <a:gd name="T19" fmla="*/ 23 h 249"/>
                <a:gd name="T20" fmla="*/ 22 w 259"/>
                <a:gd name="T21" fmla="*/ 27 h 249"/>
                <a:gd name="T22" fmla="*/ 30 w 259"/>
                <a:gd name="T23" fmla="*/ 31 h 249"/>
                <a:gd name="T24" fmla="*/ 32 w 259"/>
                <a:gd name="T25" fmla="*/ 27 h 249"/>
                <a:gd name="T26" fmla="*/ 28 w 259"/>
                <a:gd name="T27" fmla="*/ 24 h 249"/>
                <a:gd name="T28" fmla="*/ 27 w 259"/>
                <a:gd name="T29" fmla="*/ 21 h 249"/>
                <a:gd name="T30" fmla="*/ 30 w 259"/>
                <a:gd name="T31" fmla="*/ 18 h 249"/>
                <a:gd name="T32" fmla="*/ 31 w 259"/>
                <a:gd name="T33" fmla="*/ 15 h 249"/>
                <a:gd name="T34" fmla="*/ 28 w 259"/>
                <a:gd name="T35" fmla="*/ 10 h 249"/>
                <a:gd name="T36" fmla="*/ 23 w 259"/>
                <a:gd name="T37" fmla="*/ 7 h 249"/>
                <a:gd name="T38" fmla="*/ 18 w 259"/>
                <a:gd name="T39" fmla="*/ 7 h 249"/>
                <a:gd name="T40" fmla="*/ 14 w 259"/>
                <a:gd name="T41" fmla="*/ 13 h 249"/>
                <a:gd name="T42" fmla="*/ 10 w 259"/>
                <a:gd name="T43" fmla="*/ 14 h 249"/>
                <a:gd name="T44" fmla="*/ 5 w 259"/>
                <a:gd name="T45" fmla="*/ 12 h 249"/>
                <a:gd name="T46" fmla="*/ 6 w 259"/>
                <a:gd name="T47" fmla="*/ 7 h 249"/>
                <a:gd name="T48" fmla="*/ 8 w 259"/>
                <a:gd name="T49" fmla="*/ 3 h 249"/>
                <a:gd name="T50" fmla="*/ 4 w 259"/>
                <a:gd name="T51" fmla="*/ 0 h 249"/>
                <a:gd name="T52" fmla="*/ 4 w 259"/>
                <a:gd name="T53" fmla="*/ 0 h 2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9"/>
                <a:gd name="T82" fmla="*/ 0 h 249"/>
                <a:gd name="T83" fmla="*/ 259 w 259"/>
                <a:gd name="T84" fmla="*/ 249 h 2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9" h="249">
                  <a:moveTo>
                    <a:pt x="34" y="0"/>
                  </a:moveTo>
                  <a:lnTo>
                    <a:pt x="6" y="52"/>
                  </a:lnTo>
                  <a:lnTo>
                    <a:pt x="0" y="109"/>
                  </a:lnTo>
                  <a:lnTo>
                    <a:pt x="48" y="147"/>
                  </a:lnTo>
                  <a:lnTo>
                    <a:pt x="105" y="166"/>
                  </a:lnTo>
                  <a:lnTo>
                    <a:pt x="141" y="137"/>
                  </a:lnTo>
                  <a:lnTo>
                    <a:pt x="160" y="105"/>
                  </a:lnTo>
                  <a:lnTo>
                    <a:pt x="202" y="128"/>
                  </a:lnTo>
                  <a:lnTo>
                    <a:pt x="165" y="151"/>
                  </a:lnTo>
                  <a:lnTo>
                    <a:pt x="156" y="189"/>
                  </a:lnTo>
                  <a:lnTo>
                    <a:pt x="179" y="217"/>
                  </a:lnTo>
                  <a:lnTo>
                    <a:pt x="245" y="249"/>
                  </a:lnTo>
                  <a:lnTo>
                    <a:pt x="259" y="221"/>
                  </a:lnTo>
                  <a:lnTo>
                    <a:pt x="230" y="198"/>
                  </a:lnTo>
                  <a:lnTo>
                    <a:pt x="221" y="175"/>
                  </a:lnTo>
                  <a:lnTo>
                    <a:pt x="245" y="151"/>
                  </a:lnTo>
                  <a:lnTo>
                    <a:pt x="249" y="124"/>
                  </a:lnTo>
                  <a:lnTo>
                    <a:pt x="230" y="80"/>
                  </a:lnTo>
                  <a:lnTo>
                    <a:pt x="188" y="57"/>
                  </a:lnTo>
                  <a:lnTo>
                    <a:pt x="146" y="61"/>
                  </a:lnTo>
                  <a:lnTo>
                    <a:pt x="114" y="105"/>
                  </a:lnTo>
                  <a:lnTo>
                    <a:pt x="86" y="118"/>
                  </a:lnTo>
                  <a:lnTo>
                    <a:pt x="44" y="99"/>
                  </a:lnTo>
                  <a:lnTo>
                    <a:pt x="48" y="61"/>
                  </a:lnTo>
                  <a:lnTo>
                    <a:pt x="67" y="25"/>
                  </a:lnTo>
                  <a:lnTo>
                    <a:pt x="34" y="0"/>
                  </a:lnTo>
                  <a:close/>
                </a:path>
              </a:pathLst>
            </a:custGeom>
            <a:solidFill>
              <a:srgbClr val="000000"/>
            </a:solidFill>
            <a:ln w="9525">
              <a:noFill/>
              <a:round/>
              <a:headEnd/>
              <a:tailEnd/>
            </a:ln>
          </p:spPr>
          <p:txBody>
            <a:bodyPr/>
            <a:lstStyle/>
            <a:p>
              <a:endParaRPr lang="fr-FR"/>
            </a:p>
          </p:txBody>
        </p:sp>
        <p:sp>
          <p:nvSpPr>
            <p:cNvPr id="20565" name="Freeform 85"/>
            <p:cNvSpPr>
              <a:spLocks/>
            </p:cNvSpPr>
            <p:nvPr/>
          </p:nvSpPr>
          <p:spPr bwMode="auto">
            <a:xfrm>
              <a:off x="2795" y="2311"/>
              <a:ext cx="130" cy="64"/>
            </a:xfrm>
            <a:custGeom>
              <a:avLst/>
              <a:gdLst>
                <a:gd name="T0" fmla="*/ 1 w 258"/>
                <a:gd name="T1" fmla="*/ 3 h 128"/>
                <a:gd name="T2" fmla="*/ 18 w 258"/>
                <a:gd name="T3" fmla="*/ 1 h 128"/>
                <a:gd name="T4" fmla="*/ 26 w 258"/>
                <a:gd name="T5" fmla="*/ 0 h 128"/>
                <a:gd name="T6" fmla="*/ 33 w 258"/>
                <a:gd name="T7" fmla="*/ 3 h 128"/>
                <a:gd name="T8" fmla="*/ 28 w 258"/>
                <a:gd name="T9" fmla="*/ 16 h 128"/>
                <a:gd name="T10" fmla="*/ 23 w 258"/>
                <a:gd name="T11" fmla="*/ 12 h 128"/>
                <a:gd name="T12" fmla="*/ 13 w 258"/>
                <a:gd name="T13" fmla="*/ 10 h 128"/>
                <a:gd name="T14" fmla="*/ 4 w 258"/>
                <a:gd name="T15" fmla="*/ 8 h 128"/>
                <a:gd name="T16" fmla="*/ 10 w 258"/>
                <a:gd name="T17" fmla="*/ 6 h 128"/>
                <a:gd name="T18" fmla="*/ 19 w 258"/>
                <a:gd name="T19" fmla="*/ 7 h 128"/>
                <a:gd name="T20" fmla="*/ 24 w 258"/>
                <a:gd name="T21" fmla="*/ 8 h 128"/>
                <a:gd name="T22" fmla="*/ 28 w 258"/>
                <a:gd name="T23" fmla="*/ 4 h 128"/>
                <a:gd name="T24" fmla="*/ 20 w 258"/>
                <a:gd name="T25" fmla="*/ 4 h 128"/>
                <a:gd name="T26" fmla="*/ 13 w 258"/>
                <a:gd name="T27" fmla="*/ 4 h 128"/>
                <a:gd name="T28" fmla="*/ 0 w 258"/>
                <a:gd name="T29" fmla="*/ 6 h 128"/>
                <a:gd name="T30" fmla="*/ 1 w 258"/>
                <a:gd name="T31" fmla="*/ 3 h 128"/>
                <a:gd name="T32" fmla="*/ 1 w 258"/>
                <a:gd name="T33" fmla="*/ 3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8"/>
                <a:gd name="T52" fmla="*/ 0 h 128"/>
                <a:gd name="T53" fmla="*/ 258 w 25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8" h="128">
                  <a:moveTo>
                    <a:pt x="5" y="25"/>
                  </a:moveTo>
                  <a:lnTo>
                    <a:pt x="137" y="10"/>
                  </a:lnTo>
                  <a:lnTo>
                    <a:pt x="201" y="0"/>
                  </a:lnTo>
                  <a:lnTo>
                    <a:pt x="258" y="25"/>
                  </a:lnTo>
                  <a:lnTo>
                    <a:pt x="216" y="128"/>
                  </a:lnTo>
                  <a:lnTo>
                    <a:pt x="178" y="99"/>
                  </a:lnTo>
                  <a:lnTo>
                    <a:pt x="102" y="86"/>
                  </a:lnTo>
                  <a:lnTo>
                    <a:pt x="32" y="71"/>
                  </a:lnTo>
                  <a:lnTo>
                    <a:pt x="80" y="53"/>
                  </a:lnTo>
                  <a:lnTo>
                    <a:pt x="150" y="63"/>
                  </a:lnTo>
                  <a:lnTo>
                    <a:pt x="188" y="71"/>
                  </a:lnTo>
                  <a:lnTo>
                    <a:pt x="216" y="38"/>
                  </a:lnTo>
                  <a:lnTo>
                    <a:pt x="156" y="34"/>
                  </a:lnTo>
                  <a:lnTo>
                    <a:pt x="99" y="34"/>
                  </a:lnTo>
                  <a:lnTo>
                    <a:pt x="0" y="53"/>
                  </a:lnTo>
                  <a:lnTo>
                    <a:pt x="5" y="25"/>
                  </a:lnTo>
                  <a:close/>
                </a:path>
              </a:pathLst>
            </a:custGeom>
            <a:solidFill>
              <a:srgbClr val="000000"/>
            </a:solidFill>
            <a:ln w="9525">
              <a:noFill/>
              <a:round/>
              <a:headEnd/>
              <a:tailEnd/>
            </a:ln>
          </p:spPr>
          <p:txBody>
            <a:bodyPr/>
            <a:lstStyle/>
            <a:p>
              <a:endParaRPr lang="fr-F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fr-FR"/>
              <a:t>Processus de compilation</a:t>
            </a:r>
          </a:p>
        </p:txBody>
      </p:sp>
      <p:sp>
        <p:nvSpPr>
          <p:cNvPr id="21507" name="Rectangle 3"/>
          <p:cNvSpPr>
            <a:spLocks noGrp="1" noChangeArrowheads="1"/>
          </p:cNvSpPr>
          <p:nvPr>
            <p:ph idx="1"/>
          </p:nvPr>
        </p:nvSpPr>
        <p:spPr>
          <a:xfrm>
            <a:off x="290513" y="1189038"/>
            <a:ext cx="8599487" cy="1668462"/>
          </a:xfrm>
        </p:spPr>
        <p:txBody>
          <a:bodyPr/>
          <a:lstStyle/>
          <a:p>
            <a:r>
              <a:rPr lang="fr-FR"/>
              <a:t>Les compilateurs .NET produisent un langage intermédiaire nommé </a:t>
            </a:r>
            <a:r>
              <a:rPr lang="fr-FR" u="sng"/>
              <a:t>C</a:t>
            </a:r>
            <a:r>
              <a:rPr lang="fr-FR"/>
              <a:t>ommon </a:t>
            </a:r>
            <a:r>
              <a:rPr lang="fr-FR" u="sng"/>
              <a:t>I</a:t>
            </a:r>
            <a:r>
              <a:rPr lang="fr-FR"/>
              <a:t>ntermediate </a:t>
            </a:r>
            <a:r>
              <a:rPr lang="fr-FR" u="sng"/>
              <a:t>L</a:t>
            </a:r>
            <a:r>
              <a:rPr lang="fr-FR"/>
              <a:t>anguage (CIL) et des </a:t>
            </a:r>
            <a:r>
              <a:rPr lang="fr-FR" i="1">
                <a:latin typeface="Century Schoolbook" pitchFamily="18" charset="0"/>
              </a:rPr>
              <a:t>métadonnées</a:t>
            </a:r>
            <a:r>
              <a:rPr lang="fr-FR">
                <a:cs typeface="Arial" charset="0"/>
              </a:rPr>
              <a:t>, pas du code natif</a:t>
            </a:r>
            <a:r>
              <a:rPr lang="fr-FR" i="1">
                <a:latin typeface="Century Schoolbook" pitchFamily="18" charset="0"/>
              </a:rPr>
              <a:t> </a:t>
            </a:r>
            <a:endParaRPr lang="fr-FR"/>
          </a:p>
          <a:p>
            <a:r>
              <a:rPr lang="fr-FR"/>
              <a:t>Le compilateur </a:t>
            </a:r>
            <a:r>
              <a:rPr lang="fr-FR" u="sng"/>
              <a:t>J</a:t>
            </a:r>
            <a:r>
              <a:rPr lang="fr-FR"/>
              <a:t>ust-</a:t>
            </a:r>
            <a:r>
              <a:rPr lang="fr-FR" u="sng"/>
              <a:t>I</a:t>
            </a:r>
            <a:r>
              <a:rPr lang="fr-FR"/>
              <a:t>n-</a:t>
            </a:r>
            <a:r>
              <a:rPr lang="fr-FR" u="sng"/>
              <a:t>T</a:t>
            </a:r>
            <a:r>
              <a:rPr lang="fr-FR"/>
              <a:t>ime (JIT) convertit IL en code binaire natif lors de l’exécution</a:t>
            </a:r>
          </a:p>
          <a:p>
            <a:pPr lvl="1"/>
            <a:r>
              <a:rPr lang="fr-FR"/>
              <a:t>Ou optionnellement lorsque le programme est installé sur le système cible</a:t>
            </a:r>
          </a:p>
        </p:txBody>
      </p:sp>
      <p:sp>
        <p:nvSpPr>
          <p:cNvPr id="21508" name="AutoShape 96"/>
          <p:cNvSpPr>
            <a:spLocks noChangeArrowheads="1"/>
          </p:cNvSpPr>
          <p:nvPr/>
        </p:nvSpPr>
        <p:spPr bwMode="blackWhite">
          <a:xfrm flipV="1">
            <a:off x="4500563" y="3684588"/>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09" name="Group 94"/>
          <p:cNvGrpSpPr>
            <a:grpSpLocks/>
          </p:cNvGrpSpPr>
          <p:nvPr/>
        </p:nvGrpSpPr>
        <p:grpSpPr bwMode="auto">
          <a:xfrm>
            <a:off x="4694238" y="3816350"/>
            <a:ext cx="620712" cy="771525"/>
            <a:chOff x="3117" y="1451"/>
            <a:chExt cx="391" cy="486"/>
          </a:xfrm>
        </p:grpSpPr>
        <p:sp>
          <p:nvSpPr>
            <p:cNvPr id="21540" name="AutoShape 92"/>
            <p:cNvSpPr>
              <a:spLocks noChangeArrowheads="1"/>
            </p:cNvSpPr>
            <p:nvPr/>
          </p:nvSpPr>
          <p:spPr bwMode="blackWhite">
            <a:xfrm flipV="1">
              <a:off x="3117" y="1451"/>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41" name="Text Box 93"/>
            <p:cNvSpPr txBox="1">
              <a:spLocks noChangeArrowheads="1"/>
            </p:cNvSpPr>
            <p:nvPr/>
          </p:nvSpPr>
          <p:spPr bwMode="auto">
            <a:xfrm>
              <a:off x="3132" y="1540"/>
              <a:ext cx="316" cy="316"/>
            </a:xfrm>
            <a:prstGeom prst="rect">
              <a:avLst/>
            </a:prstGeom>
            <a:noFill/>
            <a:ln w="12700">
              <a:noFill/>
              <a:miter lim="800000"/>
              <a:headEnd/>
              <a:tailEnd/>
            </a:ln>
          </p:spPr>
          <p:txBody>
            <a:bodyPr wrap="none">
              <a:spAutoFit/>
            </a:bodyPr>
            <a:lstStyle/>
            <a:p>
              <a:pPr eaLnBrk="1" hangingPunct="1"/>
              <a:r>
                <a:rPr lang="en-US" sz="900"/>
                <a:t>C</a:t>
              </a:r>
            </a:p>
            <a:p>
              <a:pPr eaLnBrk="1" hangingPunct="1"/>
              <a:endParaRPr lang="en-US" sz="900"/>
            </a:p>
            <a:p>
              <a:pPr eaLnBrk="1" hangingPunct="1"/>
              <a:r>
                <a:rPr lang="en-US" sz="900"/>
                <a:t>10011</a:t>
              </a:r>
            </a:p>
          </p:txBody>
        </p:sp>
      </p:grpSp>
      <p:sp>
        <p:nvSpPr>
          <p:cNvPr id="21510" name="AutoShape 89"/>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11" name="Group 88"/>
          <p:cNvGrpSpPr>
            <a:grpSpLocks/>
          </p:cNvGrpSpPr>
          <p:nvPr/>
        </p:nvGrpSpPr>
        <p:grpSpPr bwMode="auto">
          <a:xfrm>
            <a:off x="608013" y="3683000"/>
            <a:ext cx="620712" cy="776288"/>
            <a:chOff x="563" y="2244"/>
            <a:chExt cx="391" cy="489"/>
          </a:xfrm>
        </p:grpSpPr>
        <p:sp>
          <p:nvSpPr>
            <p:cNvPr id="21534" name="AutoShape 82"/>
            <p:cNvSpPr>
              <a:spLocks noChangeArrowheads="1"/>
            </p:cNvSpPr>
            <p:nvPr/>
          </p:nvSpPr>
          <p:spPr bwMode="blackWhite">
            <a:xfrm flipV="1">
              <a:off x="563" y="2247"/>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5" name="Line 83"/>
            <p:cNvSpPr>
              <a:spLocks noChangeShapeType="1"/>
            </p:cNvSpPr>
            <p:nvPr/>
          </p:nvSpPr>
          <p:spPr bwMode="auto">
            <a:xfrm>
              <a:off x="659" y="2387"/>
              <a:ext cx="186" cy="0"/>
            </a:xfrm>
            <a:prstGeom prst="line">
              <a:avLst/>
            </a:prstGeom>
            <a:noFill/>
            <a:ln w="28575">
              <a:solidFill>
                <a:schemeClr val="tx1"/>
              </a:solidFill>
              <a:round/>
              <a:headEnd/>
              <a:tailEnd/>
            </a:ln>
          </p:spPr>
          <p:txBody>
            <a:bodyPr>
              <a:spAutoFit/>
            </a:bodyPr>
            <a:lstStyle/>
            <a:p>
              <a:endParaRPr lang="fr-FR"/>
            </a:p>
          </p:txBody>
        </p:sp>
        <p:sp>
          <p:nvSpPr>
            <p:cNvPr id="21536" name="Line 84"/>
            <p:cNvSpPr>
              <a:spLocks noChangeShapeType="1"/>
            </p:cNvSpPr>
            <p:nvPr/>
          </p:nvSpPr>
          <p:spPr bwMode="auto">
            <a:xfrm>
              <a:off x="659" y="2438"/>
              <a:ext cx="115" cy="0"/>
            </a:xfrm>
            <a:prstGeom prst="line">
              <a:avLst/>
            </a:prstGeom>
            <a:noFill/>
            <a:ln w="28575">
              <a:solidFill>
                <a:schemeClr val="tx1"/>
              </a:solidFill>
              <a:round/>
              <a:headEnd/>
              <a:tailEnd/>
            </a:ln>
          </p:spPr>
          <p:txBody>
            <a:bodyPr>
              <a:spAutoFit/>
            </a:bodyPr>
            <a:lstStyle/>
            <a:p>
              <a:endParaRPr lang="fr-FR"/>
            </a:p>
          </p:txBody>
        </p:sp>
        <p:sp>
          <p:nvSpPr>
            <p:cNvPr id="21537" name="Line 85"/>
            <p:cNvSpPr>
              <a:spLocks noChangeShapeType="1"/>
            </p:cNvSpPr>
            <p:nvPr/>
          </p:nvSpPr>
          <p:spPr bwMode="auto">
            <a:xfrm>
              <a:off x="659" y="2490"/>
              <a:ext cx="186" cy="0"/>
            </a:xfrm>
            <a:prstGeom prst="line">
              <a:avLst/>
            </a:prstGeom>
            <a:noFill/>
            <a:ln w="28575">
              <a:solidFill>
                <a:schemeClr val="tx1"/>
              </a:solidFill>
              <a:round/>
              <a:headEnd/>
              <a:tailEnd/>
            </a:ln>
          </p:spPr>
          <p:txBody>
            <a:bodyPr>
              <a:spAutoFit/>
            </a:bodyPr>
            <a:lstStyle/>
            <a:p>
              <a:endParaRPr lang="fr-FR"/>
            </a:p>
          </p:txBody>
        </p:sp>
        <p:sp>
          <p:nvSpPr>
            <p:cNvPr id="21538" name="Text Box 86"/>
            <p:cNvSpPr txBox="1">
              <a:spLocks noChangeArrowheads="1"/>
            </p:cNvSpPr>
            <p:nvPr/>
          </p:nvSpPr>
          <p:spPr bwMode="auto">
            <a:xfrm>
              <a:off x="570" y="2244"/>
              <a:ext cx="140" cy="144"/>
            </a:xfrm>
            <a:prstGeom prst="rect">
              <a:avLst/>
            </a:prstGeom>
            <a:noFill/>
            <a:ln w="12700">
              <a:noFill/>
              <a:miter lim="800000"/>
              <a:headEnd/>
              <a:tailEnd/>
            </a:ln>
          </p:spPr>
          <p:txBody>
            <a:bodyPr wrap="none">
              <a:spAutoFit/>
            </a:bodyPr>
            <a:lstStyle/>
            <a:p>
              <a:pPr eaLnBrk="1" hangingPunct="1"/>
              <a:r>
                <a:rPr lang="en-US" sz="900"/>
                <a:t>{</a:t>
              </a:r>
            </a:p>
          </p:txBody>
        </p:sp>
        <p:sp>
          <p:nvSpPr>
            <p:cNvPr id="21539" name="Text Box 87"/>
            <p:cNvSpPr txBox="1">
              <a:spLocks noChangeArrowheads="1"/>
            </p:cNvSpPr>
            <p:nvPr/>
          </p:nvSpPr>
          <p:spPr bwMode="auto">
            <a:xfrm>
              <a:off x="570" y="2487"/>
              <a:ext cx="140" cy="144"/>
            </a:xfrm>
            <a:prstGeom prst="rect">
              <a:avLst/>
            </a:prstGeom>
            <a:noFill/>
            <a:ln w="12700">
              <a:noFill/>
              <a:miter lim="800000"/>
              <a:headEnd/>
              <a:tailEnd/>
            </a:ln>
          </p:spPr>
          <p:txBody>
            <a:bodyPr wrap="none">
              <a:spAutoFit/>
            </a:bodyPr>
            <a:lstStyle/>
            <a:p>
              <a:pPr eaLnBrk="1" hangingPunct="1"/>
              <a:r>
                <a:rPr lang="en-US" sz="900"/>
                <a:t>}</a:t>
              </a:r>
            </a:p>
          </p:txBody>
        </p:sp>
      </p:grpSp>
      <p:sp>
        <p:nvSpPr>
          <p:cNvPr id="21512" name="AutoShape 74"/>
          <p:cNvSpPr>
            <a:spLocks noChangeArrowheads="1"/>
          </p:cNvSpPr>
          <p:nvPr/>
        </p:nvSpPr>
        <p:spPr bwMode="blackWhite">
          <a:xfrm flipV="1">
            <a:off x="741363" y="3821113"/>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3" name="AutoShape 73"/>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4" name="Text Box 26"/>
          <p:cNvSpPr txBox="1">
            <a:spLocks noChangeArrowheads="1"/>
          </p:cNvSpPr>
          <p:nvPr/>
        </p:nvSpPr>
        <p:spPr bwMode="blackWhite">
          <a:xfrm>
            <a:off x="2216150" y="3835400"/>
            <a:ext cx="149225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C#</a:t>
            </a:r>
            <a:endParaRPr lang="en-US" sz="1200"/>
          </a:p>
        </p:txBody>
      </p:sp>
      <p:sp>
        <p:nvSpPr>
          <p:cNvPr id="21515" name="AutoShape 27"/>
          <p:cNvSpPr>
            <a:spLocks noChangeArrowheads="1"/>
          </p:cNvSpPr>
          <p:nvPr/>
        </p:nvSpPr>
        <p:spPr bwMode="blackWhite">
          <a:xfrm>
            <a:off x="1524000" y="3987800"/>
            <a:ext cx="601663"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6" name="AutoShape 28"/>
          <p:cNvSpPr>
            <a:spLocks noChangeArrowheads="1"/>
          </p:cNvSpPr>
          <p:nvPr/>
        </p:nvSpPr>
        <p:spPr bwMode="blackWhite">
          <a:xfrm>
            <a:off x="3816350" y="3987800"/>
            <a:ext cx="57150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7" name="Text Box 29"/>
          <p:cNvSpPr txBox="1">
            <a:spLocks noChangeArrowheads="1"/>
          </p:cNvSpPr>
          <p:nvPr/>
        </p:nvSpPr>
        <p:spPr bwMode="blackWhite">
          <a:xfrm>
            <a:off x="6519863" y="5435600"/>
            <a:ext cx="1335087" cy="858838"/>
          </a:xfrm>
          <a:prstGeom prst="rect">
            <a:avLst/>
          </a:prstGeom>
          <a:solidFill>
            <a:schemeClr val="accent1"/>
          </a:solidFill>
          <a:ln w="9525">
            <a:solidFill>
              <a:schemeClr val="tx1"/>
            </a:solidFill>
            <a:miter lim="800000"/>
            <a:headEnd/>
            <a:tailEnd/>
          </a:ln>
        </p:spPr>
        <p:txBody>
          <a:bodyPr anchor="ctr" anchorCtr="1"/>
          <a:lstStyle/>
          <a:p>
            <a:pPr algn="ctr"/>
            <a:r>
              <a:rPr lang="en-US" sz="1600" b="1"/>
              <a:t>Binaire natif</a:t>
            </a:r>
          </a:p>
        </p:txBody>
      </p:sp>
      <p:sp>
        <p:nvSpPr>
          <p:cNvPr id="21518" name="AutoShape 31"/>
          <p:cNvSpPr>
            <a:spLocks noChangeArrowheads="1"/>
          </p:cNvSpPr>
          <p:nvPr/>
        </p:nvSpPr>
        <p:spPr bwMode="blackWhite">
          <a:xfrm rot="5400000">
            <a:off x="6827838" y="4791075"/>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9" name="Line 33"/>
          <p:cNvSpPr>
            <a:spLocks noChangeShapeType="1"/>
          </p:cNvSpPr>
          <p:nvPr/>
        </p:nvSpPr>
        <p:spPr bwMode="auto">
          <a:xfrm rot="-1200000">
            <a:off x="1524000" y="4673600"/>
            <a:ext cx="762000" cy="0"/>
          </a:xfrm>
          <a:prstGeom prst="line">
            <a:avLst/>
          </a:prstGeom>
          <a:noFill/>
          <a:ln w="57150">
            <a:solidFill>
              <a:schemeClr val="tx1"/>
            </a:solidFill>
            <a:round/>
            <a:headEnd/>
            <a:tailEnd type="triangle" w="med" len="med"/>
          </a:ln>
        </p:spPr>
        <p:txBody>
          <a:bodyPr/>
          <a:lstStyle/>
          <a:p>
            <a:endParaRPr lang="fr-FR"/>
          </a:p>
        </p:txBody>
      </p:sp>
      <p:sp>
        <p:nvSpPr>
          <p:cNvPr id="21520" name="AutoShape 35"/>
          <p:cNvSpPr>
            <a:spLocks noChangeArrowheads="1"/>
          </p:cNvSpPr>
          <p:nvPr/>
        </p:nvSpPr>
        <p:spPr bwMode="blackWhite">
          <a:xfrm>
            <a:off x="1625600" y="3111500"/>
            <a:ext cx="1905000" cy="533400"/>
          </a:xfrm>
          <a:prstGeom prst="wedgeRectCallout">
            <a:avLst>
              <a:gd name="adj1" fmla="val -79750"/>
              <a:gd name="adj2" fmla="val 83333"/>
            </a:avLst>
          </a:prstGeom>
          <a:solidFill>
            <a:schemeClr val="hlink"/>
          </a:solidFill>
          <a:ln w="9525">
            <a:solidFill>
              <a:schemeClr val="tx1"/>
            </a:solidFill>
            <a:miter lim="800000"/>
            <a:headEnd/>
            <a:tailEnd/>
          </a:ln>
        </p:spPr>
        <p:txBody>
          <a:bodyPr/>
          <a:lstStyle/>
          <a:p>
            <a:r>
              <a:rPr lang="en-US" b="1"/>
              <a:t>Fichiers source C# (extension </a:t>
            </a:r>
            <a:r>
              <a:rPr lang="en-US" b="1">
                <a:latin typeface="Courier New" pitchFamily="49" charset="0"/>
              </a:rPr>
              <a:t>.cs</a:t>
            </a:r>
            <a:r>
              <a:rPr lang="en-US" b="1"/>
              <a:t>)</a:t>
            </a:r>
          </a:p>
        </p:txBody>
      </p:sp>
      <p:sp>
        <p:nvSpPr>
          <p:cNvPr id="21521" name="AutoShape 37"/>
          <p:cNvSpPr>
            <a:spLocks noChangeArrowheads="1"/>
          </p:cNvSpPr>
          <p:nvPr/>
        </p:nvSpPr>
        <p:spPr bwMode="blackWhite">
          <a:xfrm rot="5400000">
            <a:off x="5938044" y="5506244"/>
            <a:ext cx="365125" cy="681037"/>
          </a:xfrm>
          <a:prstGeom prst="upDownArrow">
            <a:avLst>
              <a:gd name="adj1" fmla="val 50000"/>
              <a:gd name="adj2" fmla="val 37304"/>
            </a:avLst>
          </a:prstGeom>
          <a:solidFill>
            <a:schemeClr val="accent2"/>
          </a:solidFill>
          <a:ln w="9525">
            <a:solidFill>
              <a:schemeClr val="tx1"/>
            </a:solidFill>
            <a:miter lim="800000"/>
            <a:headEnd/>
            <a:tailEnd/>
          </a:ln>
        </p:spPr>
        <p:txBody>
          <a:bodyPr/>
          <a:lstStyle/>
          <a:p>
            <a:endParaRPr lang="fr-FR"/>
          </a:p>
        </p:txBody>
      </p:sp>
      <p:sp>
        <p:nvSpPr>
          <p:cNvPr id="21522" name="AutoShape 67"/>
          <p:cNvSpPr>
            <a:spLocks noChangeArrowheads="1"/>
          </p:cNvSpPr>
          <p:nvPr/>
        </p:nvSpPr>
        <p:spPr bwMode="blackWhite">
          <a:xfrm>
            <a:off x="5638800" y="3987800"/>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23" name="Text Box 68"/>
          <p:cNvSpPr txBox="1">
            <a:spLocks noChangeArrowheads="1"/>
          </p:cNvSpPr>
          <p:nvPr/>
        </p:nvSpPr>
        <p:spPr bwMode="blackWhite">
          <a:xfrm>
            <a:off x="6477000" y="3835400"/>
            <a:ext cx="157480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JIT</a:t>
            </a:r>
            <a:endParaRPr lang="en-US" sz="1200"/>
          </a:p>
        </p:txBody>
      </p:sp>
      <p:sp>
        <p:nvSpPr>
          <p:cNvPr id="21524" name="Text Box 32"/>
          <p:cNvSpPr txBox="1">
            <a:spLocks noChangeArrowheads="1"/>
          </p:cNvSpPr>
          <p:nvPr/>
        </p:nvSpPr>
        <p:spPr bwMode="blackWhite">
          <a:xfrm>
            <a:off x="4271963" y="5435600"/>
            <a:ext cx="1447800" cy="838200"/>
          </a:xfrm>
          <a:prstGeom prst="rect">
            <a:avLst/>
          </a:prstGeom>
          <a:solidFill>
            <a:schemeClr val="folHlink"/>
          </a:solidFill>
          <a:ln w="9525">
            <a:solidFill>
              <a:schemeClr val="tx1"/>
            </a:solidFill>
            <a:miter lim="800000"/>
            <a:headEnd/>
            <a:tailEnd/>
          </a:ln>
        </p:spPr>
        <p:txBody>
          <a:bodyPr anchor="ctr" anchorCtr="1"/>
          <a:lstStyle/>
          <a:p>
            <a:pPr algn="ctr"/>
            <a:r>
              <a:rPr lang="en-US" sz="1600" b="1"/>
              <a:t>CLI natif</a:t>
            </a:r>
          </a:p>
        </p:txBody>
      </p:sp>
      <p:sp>
        <p:nvSpPr>
          <p:cNvPr id="21525" name="AutoShape 72"/>
          <p:cNvSpPr>
            <a:spLocks noChangeArrowheads="1"/>
          </p:cNvSpPr>
          <p:nvPr/>
        </p:nvSpPr>
        <p:spPr bwMode="blackWhite">
          <a:xfrm>
            <a:off x="1701800" y="5562600"/>
            <a:ext cx="1933575" cy="736600"/>
          </a:xfrm>
          <a:prstGeom prst="wedgeRectCallout">
            <a:avLst>
              <a:gd name="adj1" fmla="val -85880"/>
              <a:gd name="adj2" fmla="val -84481"/>
            </a:avLst>
          </a:prstGeom>
          <a:solidFill>
            <a:schemeClr val="hlink"/>
          </a:solidFill>
          <a:ln w="9525">
            <a:solidFill>
              <a:schemeClr val="tx1"/>
            </a:solidFill>
            <a:miter lim="800000"/>
            <a:headEnd/>
            <a:tailEnd/>
          </a:ln>
        </p:spPr>
        <p:txBody>
          <a:bodyPr/>
          <a:lstStyle/>
          <a:p>
            <a:pPr algn="ctr"/>
            <a:r>
              <a:rPr lang="en-US" b="1"/>
              <a:t>Fichier de contrôle de la solution (extension </a:t>
            </a:r>
            <a:r>
              <a:rPr lang="en-US" b="1">
                <a:latin typeface="Courier New" pitchFamily="49" charset="0"/>
              </a:rPr>
              <a:t>.sln</a:t>
            </a:r>
            <a:r>
              <a:rPr lang="en-US" b="1"/>
              <a:t>)</a:t>
            </a:r>
          </a:p>
        </p:txBody>
      </p:sp>
      <p:sp>
        <p:nvSpPr>
          <p:cNvPr id="21526" name="Line 77"/>
          <p:cNvSpPr>
            <a:spLocks noChangeShapeType="1"/>
          </p:cNvSpPr>
          <p:nvPr/>
        </p:nvSpPr>
        <p:spPr bwMode="auto">
          <a:xfrm>
            <a:off x="893763" y="4043363"/>
            <a:ext cx="295275" cy="0"/>
          </a:xfrm>
          <a:prstGeom prst="line">
            <a:avLst/>
          </a:prstGeom>
          <a:noFill/>
          <a:ln w="28575">
            <a:solidFill>
              <a:schemeClr val="tx1"/>
            </a:solidFill>
            <a:round/>
            <a:headEnd/>
            <a:tailEnd/>
          </a:ln>
        </p:spPr>
        <p:txBody>
          <a:bodyPr>
            <a:spAutoFit/>
          </a:bodyPr>
          <a:lstStyle/>
          <a:p>
            <a:endParaRPr lang="fr-FR"/>
          </a:p>
        </p:txBody>
      </p:sp>
      <p:sp>
        <p:nvSpPr>
          <p:cNvPr id="21527" name="Line 78"/>
          <p:cNvSpPr>
            <a:spLocks noChangeShapeType="1"/>
          </p:cNvSpPr>
          <p:nvPr/>
        </p:nvSpPr>
        <p:spPr bwMode="auto">
          <a:xfrm>
            <a:off x="893763" y="4124325"/>
            <a:ext cx="182562" cy="0"/>
          </a:xfrm>
          <a:prstGeom prst="line">
            <a:avLst/>
          </a:prstGeom>
          <a:noFill/>
          <a:ln w="28575">
            <a:solidFill>
              <a:schemeClr val="tx1"/>
            </a:solidFill>
            <a:round/>
            <a:headEnd/>
            <a:tailEnd/>
          </a:ln>
        </p:spPr>
        <p:txBody>
          <a:bodyPr>
            <a:spAutoFit/>
          </a:bodyPr>
          <a:lstStyle/>
          <a:p>
            <a:endParaRPr lang="fr-FR"/>
          </a:p>
        </p:txBody>
      </p:sp>
      <p:sp>
        <p:nvSpPr>
          <p:cNvPr id="21528" name="Line 79"/>
          <p:cNvSpPr>
            <a:spLocks noChangeShapeType="1"/>
          </p:cNvSpPr>
          <p:nvPr/>
        </p:nvSpPr>
        <p:spPr bwMode="auto">
          <a:xfrm>
            <a:off x="893763" y="4206875"/>
            <a:ext cx="295275" cy="0"/>
          </a:xfrm>
          <a:prstGeom prst="line">
            <a:avLst/>
          </a:prstGeom>
          <a:noFill/>
          <a:ln w="28575">
            <a:solidFill>
              <a:schemeClr val="tx1"/>
            </a:solidFill>
            <a:round/>
            <a:headEnd/>
            <a:tailEnd/>
          </a:ln>
        </p:spPr>
        <p:txBody>
          <a:bodyPr>
            <a:spAutoFit/>
          </a:bodyPr>
          <a:lstStyle/>
          <a:p>
            <a:endParaRPr lang="fr-FR"/>
          </a:p>
        </p:txBody>
      </p:sp>
      <p:sp>
        <p:nvSpPr>
          <p:cNvPr id="21529" name="Text Box 80"/>
          <p:cNvSpPr txBox="1">
            <a:spLocks noChangeArrowheads="1"/>
          </p:cNvSpPr>
          <p:nvPr/>
        </p:nvSpPr>
        <p:spPr bwMode="auto">
          <a:xfrm>
            <a:off x="752475" y="3816350"/>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0" name="Text Box 81"/>
          <p:cNvSpPr txBox="1">
            <a:spLocks noChangeArrowheads="1"/>
          </p:cNvSpPr>
          <p:nvPr/>
        </p:nvSpPr>
        <p:spPr bwMode="auto">
          <a:xfrm>
            <a:off x="752475" y="4202113"/>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1" name="AutoShape 90"/>
          <p:cNvSpPr>
            <a:spLocks noChangeArrowheads="1"/>
          </p:cNvSpPr>
          <p:nvPr/>
        </p:nvSpPr>
        <p:spPr bwMode="blackWhite">
          <a:xfrm flipV="1">
            <a:off x="4886325" y="3940175"/>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2" name="Text Box 91"/>
          <p:cNvSpPr txBox="1">
            <a:spLocks noChangeArrowheads="1"/>
          </p:cNvSpPr>
          <p:nvPr/>
        </p:nvSpPr>
        <p:spPr bwMode="auto">
          <a:xfrm>
            <a:off x="4910138" y="4081463"/>
            <a:ext cx="501650" cy="501650"/>
          </a:xfrm>
          <a:prstGeom prst="rect">
            <a:avLst/>
          </a:prstGeom>
          <a:noFill/>
          <a:ln w="12700">
            <a:noFill/>
            <a:miter lim="800000"/>
            <a:headEnd/>
            <a:tailEnd/>
          </a:ln>
        </p:spPr>
        <p:txBody>
          <a:bodyPr wrap="none">
            <a:spAutoFit/>
          </a:bodyPr>
          <a:lstStyle/>
          <a:p>
            <a:pPr eaLnBrk="1" hangingPunct="1"/>
            <a:r>
              <a:rPr lang="en-US" sz="900"/>
              <a:t>11010</a:t>
            </a:r>
          </a:p>
          <a:p>
            <a:pPr eaLnBrk="1" hangingPunct="1"/>
            <a:endParaRPr lang="en-US" sz="900"/>
          </a:p>
          <a:p>
            <a:pPr eaLnBrk="1" hangingPunct="1"/>
            <a:r>
              <a:rPr lang="en-US" sz="900"/>
              <a:t>10011</a:t>
            </a:r>
          </a:p>
        </p:txBody>
      </p:sp>
      <p:sp>
        <p:nvSpPr>
          <p:cNvPr id="21533" name="AutoShape 66"/>
          <p:cNvSpPr>
            <a:spLocks noChangeArrowheads="1"/>
          </p:cNvSpPr>
          <p:nvPr/>
        </p:nvSpPr>
        <p:spPr bwMode="blackWhite">
          <a:xfrm>
            <a:off x="5113338" y="3163888"/>
            <a:ext cx="2895600" cy="520700"/>
          </a:xfrm>
          <a:prstGeom prst="wedgeRectCallout">
            <a:avLst>
              <a:gd name="adj1" fmla="val -43968"/>
              <a:gd name="adj2" fmla="val 107014"/>
            </a:avLst>
          </a:prstGeom>
          <a:solidFill>
            <a:schemeClr val="hlink"/>
          </a:solidFill>
          <a:ln w="9525">
            <a:solidFill>
              <a:schemeClr val="tx1"/>
            </a:solidFill>
            <a:miter lim="800000"/>
            <a:headEnd/>
            <a:tailEnd/>
          </a:ln>
        </p:spPr>
        <p:txBody>
          <a:bodyPr lIns="54000" rIns="54000"/>
          <a:lstStyle/>
          <a:p>
            <a:r>
              <a:rPr lang="en-US" b="1"/>
              <a:t>code managé IL &amp; métadonnées dans des fichiers</a:t>
            </a:r>
            <a:r>
              <a:rPr lang="en-US" b="1">
                <a:latin typeface="Courier New" pitchFamily="49" charset="0"/>
              </a:rPr>
              <a:t>.dll</a:t>
            </a:r>
            <a:r>
              <a:rPr lang="en-US" b="1"/>
              <a:t> ou </a:t>
            </a:r>
            <a:r>
              <a:rPr lang="en-US" b="1">
                <a:latin typeface="Courier New" pitchFamily="49" charset="0"/>
              </a:rPr>
              <a:t>.exe</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fr-FR"/>
              <a:t>Composants et Assemblies</a:t>
            </a:r>
          </a:p>
        </p:txBody>
      </p:sp>
      <p:sp>
        <p:nvSpPr>
          <p:cNvPr id="22531" name="Rectangle 3"/>
          <p:cNvSpPr>
            <a:spLocks noGrp="1" noChangeArrowheads="1"/>
          </p:cNvSpPr>
          <p:nvPr>
            <p:ph idx="1"/>
          </p:nvPr>
        </p:nvSpPr>
        <p:spPr>
          <a:xfrm>
            <a:off x="279400" y="1312863"/>
            <a:ext cx="8599488" cy="3942618"/>
          </a:xfrm>
        </p:spPr>
        <p:txBody>
          <a:bodyPr/>
          <a:lstStyle/>
          <a:p>
            <a:pPr>
              <a:lnSpc>
                <a:spcPct val="95000"/>
              </a:lnSpc>
            </a:pPr>
            <a:r>
              <a:rPr lang="fr-FR" dirty="0"/>
              <a:t>Avec Windows, le CIL est stocké dans des fichiers standard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et </a:t>
            </a:r>
            <a:r>
              <a:rPr lang="fr-FR" dirty="0">
                <a:latin typeface="Courier New" pitchFamily="49" charset="0"/>
                <a:cs typeface="Courier New" pitchFamily="49" charset="0"/>
              </a:rPr>
              <a:t>.dll</a:t>
            </a:r>
            <a:r>
              <a:rPr lang="fr-FR" dirty="0"/>
              <a:t> </a:t>
            </a:r>
          </a:p>
          <a:p>
            <a:pPr lvl="1">
              <a:lnSpc>
                <a:spcPct val="95000"/>
              </a:lnSpc>
              <a:spcBef>
                <a:spcPts val="100"/>
              </a:spcBef>
            </a:pPr>
            <a:r>
              <a:rPr lang="fr-FR" dirty="0"/>
              <a:t>Quelques octets de l’en-tête (5 octets) l’identifient comme CIL</a:t>
            </a:r>
          </a:p>
          <a:p>
            <a:pPr>
              <a:lnSpc>
                <a:spcPct val="95000"/>
              </a:lnSpc>
              <a:spcBef>
                <a:spcPts val="1200"/>
              </a:spcBef>
            </a:pPr>
            <a:r>
              <a:rPr lang="fr-FR" dirty="0"/>
              <a:t>Les fichiers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sont des exécutables</a:t>
            </a:r>
          </a:p>
          <a:p>
            <a:pPr lvl="1">
              <a:lnSpc>
                <a:spcPct val="95000"/>
              </a:lnSpc>
              <a:spcBef>
                <a:spcPts val="100"/>
              </a:spcBef>
            </a:pPr>
            <a:r>
              <a:rPr lang="fr-FR" dirty="0"/>
              <a:t>Des applications Windows console ou Windows </a:t>
            </a:r>
            <a:r>
              <a:rPr lang="fr-FR" dirty="0" err="1"/>
              <a:t>forms</a:t>
            </a:r>
            <a:r>
              <a:rPr lang="fr-FR" dirty="0"/>
              <a:t> par exemple</a:t>
            </a:r>
          </a:p>
          <a:p>
            <a:pPr>
              <a:lnSpc>
                <a:spcPct val="95000"/>
              </a:lnSpc>
              <a:spcBef>
                <a:spcPts val="1200"/>
              </a:spcBef>
            </a:pPr>
            <a:r>
              <a:rPr lang="fr-FR" dirty="0"/>
              <a:t>Les fichiers </a:t>
            </a:r>
            <a:r>
              <a:rPr lang="fr-FR" dirty="0">
                <a:latin typeface="Courier New" pitchFamily="49" charset="0"/>
                <a:cs typeface="Courier New" pitchFamily="49" charset="0"/>
              </a:rPr>
              <a:t>.dll</a:t>
            </a:r>
            <a:r>
              <a:rPr lang="fr-FR" dirty="0"/>
              <a:t> sont classiquement des bibliothèques de classes</a:t>
            </a:r>
          </a:p>
          <a:p>
            <a:pPr lvl="1">
              <a:lnSpc>
                <a:spcPct val="95000"/>
              </a:lnSpc>
              <a:spcBef>
                <a:spcPts val="100"/>
              </a:spcBef>
            </a:pPr>
            <a:r>
              <a:rPr lang="fr-FR" dirty="0"/>
              <a:t>Souvent nommés composants</a:t>
            </a:r>
          </a:p>
          <a:p>
            <a:pPr>
              <a:lnSpc>
                <a:spcPct val="95000"/>
              </a:lnSpc>
              <a:spcBef>
                <a:spcPts val="1200"/>
              </a:spcBef>
            </a:pPr>
            <a:r>
              <a:rPr lang="fr-FR" dirty="0"/>
              <a:t>Plus généralement, un simple fichier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ou </a:t>
            </a:r>
            <a:r>
              <a:rPr lang="fr-FR" dirty="0">
                <a:latin typeface="Courier New" pitchFamily="49" charset="0"/>
                <a:cs typeface="Courier New" pitchFamily="49" charset="0"/>
              </a:rPr>
              <a:t>.dll</a:t>
            </a:r>
            <a:r>
              <a:rPr lang="fr-FR" dirty="0"/>
              <a:t> est nommé </a:t>
            </a:r>
            <a:r>
              <a:rPr lang="fr-FR" i="1" dirty="0" err="1">
                <a:latin typeface="Century Schoolbook" pitchFamily="18" charset="0"/>
              </a:rPr>
              <a:t>assembly</a:t>
            </a:r>
            <a:endParaRPr lang="fr-FR" i="1" dirty="0">
              <a:latin typeface="Century Schoolbook" pitchFamily="18" charset="0"/>
            </a:endParaRPr>
          </a:p>
          <a:p>
            <a:pPr>
              <a:lnSpc>
                <a:spcPct val="95000"/>
              </a:lnSpc>
              <a:spcBef>
                <a:spcPts val="1200"/>
              </a:spcBef>
            </a:pPr>
            <a:r>
              <a:rPr lang="fr-FR" dirty="0">
                <a:cs typeface="Arial" charset="0"/>
              </a:rPr>
              <a:t>Les applications Console ou Windows </a:t>
            </a:r>
            <a:r>
              <a:rPr lang="fr-FR" dirty="0" err="1">
                <a:cs typeface="Arial" charset="0"/>
              </a:rPr>
              <a:t>Form</a:t>
            </a:r>
            <a:r>
              <a:rPr lang="fr-FR" dirty="0">
                <a:cs typeface="Arial" charset="0"/>
              </a:rPr>
              <a:t> peuvent être déployées comme</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avec des fichiers </a:t>
            </a:r>
            <a:r>
              <a:rPr lang="fr-FR" dirty="0">
                <a:latin typeface="Courier New" pitchFamily="49" charset="0"/>
                <a:cs typeface="Courier New" pitchFamily="49" charset="0"/>
              </a:rPr>
              <a:t>.dll</a:t>
            </a:r>
            <a:r>
              <a:rPr lang="fr-FR" dirty="0"/>
              <a:t> et d’autres ressources éventuelles</a:t>
            </a:r>
          </a:p>
          <a:p>
            <a:pPr marL="1143000" lvl="2" indent="-228600">
              <a:lnSpc>
                <a:spcPct val="95000"/>
              </a:lnSpc>
              <a:spcBef>
                <a:spcPts val="100"/>
              </a:spcBef>
            </a:pPr>
            <a:r>
              <a:rPr lang="fr-FR" dirty="0"/>
              <a:t>Placé(s) dans un seul répertoire ou dans une seule arborescence</a:t>
            </a:r>
          </a:p>
        </p:txBody>
      </p:sp>
      <p:grpSp>
        <p:nvGrpSpPr>
          <p:cNvPr id="22534" name="Group 186"/>
          <p:cNvGrpSpPr>
            <a:grpSpLocks/>
          </p:cNvGrpSpPr>
          <p:nvPr/>
        </p:nvGrpSpPr>
        <p:grpSpPr bwMode="auto">
          <a:xfrm>
            <a:off x="154616" y="5140474"/>
            <a:ext cx="1449897" cy="1294830"/>
            <a:chOff x="2770" y="1904"/>
            <a:chExt cx="2592" cy="1836"/>
          </a:xfrm>
        </p:grpSpPr>
        <p:sp>
          <p:nvSpPr>
            <p:cNvPr id="22535" name="Freeform 135"/>
            <p:cNvSpPr>
              <a:spLocks/>
            </p:cNvSpPr>
            <p:nvPr/>
          </p:nvSpPr>
          <p:spPr bwMode="white">
            <a:xfrm>
              <a:off x="2822" y="1904"/>
              <a:ext cx="2081" cy="1370"/>
            </a:xfrm>
            <a:custGeom>
              <a:avLst/>
              <a:gdLst>
                <a:gd name="T0" fmla="*/ 712 w 2081"/>
                <a:gd name="T1" fmla="*/ 0 h 1370"/>
                <a:gd name="T2" fmla="*/ 685 w 2081"/>
                <a:gd name="T3" fmla="*/ 1 h 1370"/>
                <a:gd name="T4" fmla="*/ 661 w 2081"/>
                <a:gd name="T5" fmla="*/ 7 h 1370"/>
                <a:gd name="T6" fmla="*/ 639 w 2081"/>
                <a:gd name="T7" fmla="*/ 13 h 1370"/>
                <a:gd name="T8" fmla="*/ 618 w 2081"/>
                <a:gd name="T9" fmla="*/ 22 h 1370"/>
                <a:gd name="T10" fmla="*/ 599 w 2081"/>
                <a:gd name="T11" fmla="*/ 31 h 1370"/>
                <a:gd name="T12" fmla="*/ 579 w 2081"/>
                <a:gd name="T13" fmla="*/ 40 h 1370"/>
                <a:gd name="T14" fmla="*/ 559 w 2081"/>
                <a:gd name="T15" fmla="*/ 50 h 1370"/>
                <a:gd name="T16" fmla="*/ 538 w 2081"/>
                <a:gd name="T17" fmla="*/ 57 h 1370"/>
                <a:gd name="T18" fmla="*/ 6 w 2081"/>
                <a:gd name="T19" fmla="*/ 1001 h 1370"/>
                <a:gd name="T20" fmla="*/ 1 w 2081"/>
                <a:gd name="T21" fmla="*/ 1012 h 1370"/>
                <a:gd name="T22" fmla="*/ 0 w 2081"/>
                <a:gd name="T23" fmla="*/ 1023 h 1370"/>
                <a:gd name="T24" fmla="*/ 0 w 2081"/>
                <a:gd name="T25" fmla="*/ 1033 h 1370"/>
                <a:gd name="T26" fmla="*/ 2 w 2081"/>
                <a:gd name="T27" fmla="*/ 1044 h 1370"/>
                <a:gd name="T28" fmla="*/ 7 w 2081"/>
                <a:gd name="T29" fmla="*/ 1054 h 1370"/>
                <a:gd name="T30" fmla="*/ 14 w 2081"/>
                <a:gd name="T31" fmla="*/ 1063 h 1370"/>
                <a:gd name="T32" fmla="*/ 23 w 2081"/>
                <a:gd name="T33" fmla="*/ 1072 h 1370"/>
                <a:gd name="T34" fmla="*/ 35 w 2081"/>
                <a:gd name="T35" fmla="*/ 1082 h 1370"/>
                <a:gd name="T36" fmla="*/ 48 w 2081"/>
                <a:gd name="T37" fmla="*/ 1089 h 1370"/>
                <a:gd name="T38" fmla="*/ 62 w 2081"/>
                <a:gd name="T39" fmla="*/ 1097 h 1370"/>
                <a:gd name="T40" fmla="*/ 79 w 2081"/>
                <a:gd name="T41" fmla="*/ 1105 h 1370"/>
                <a:gd name="T42" fmla="*/ 97 w 2081"/>
                <a:gd name="T43" fmla="*/ 1112 h 1370"/>
                <a:gd name="T44" fmla="*/ 117 w 2081"/>
                <a:gd name="T45" fmla="*/ 1118 h 1370"/>
                <a:gd name="T46" fmla="*/ 138 w 2081"/>
                <a:gd name="T47" fmla="*/ 1123 h 1370"/>
                <a:gd name="T48" fmla="*/ 161 w 2081"/>
                <a:gd name="T49" fmla="*/ 1128 h 1370"/>
                <a:gd name="T50" fmla="*/ 185 w 2081"/>
                <a:gd name="T51" fmla="*/ 1134 h 1370"/>
                <a:gd name="T52" fmla="*/ 1232 w 2081"/>
                <a:gd name="T53" fmla="*/ 1370 h 1370"/>
                <a:gd name="T54" fmla="*/ 1287 w 2081"/>
                <a:gd name="T55" fmla="*/ 1196 h 1370"/>
                <a:gd name="T56" fmla="*/ 1209 w 2081"/>
                <a:gd name="T57" fmla="*/ 1173 h 1370"/>
                <a:gd name="T58" fmla="*/ 1228 w 2081"/>
                <a:gd name="T59" fmla="*/ 1105 h 1370"/>
                <a:gd name="T60" fmla="*/ 1241 w 2081"/>
                <a:gd name="T61" fmla="*/ 1049 h 1370"/>
                <a:gd name="T62" fmla="*/ 1296 w 2081"/>
                <a:gd name="T63" fmla="*/ 1062 h 1370"/>
                <a:gd name="T64" fmla="*/ 1365 w 2081"/>
                <a:gd name="T65" fmla="*/ 1062 h 1370"/>
                <a:gd name="T66" fmla="*/ 1411 w 2081"/>
                <a:gd name="T67" fmla="*/ 912 h 1370"/>
                <a:gd name="T68" fmla="*/ 1302 w 2081"/>
                <a:gd name="T69" fmla="*/ 870 h 1370"/>
                <a:gd name="T70" fmla="*/ 1357 w 2081"/>
                <a:gd name="T71" fmla="*/ 784 h 1370"/>
                <a:gd name="T72" fmla="*/ 1576 w 2081"/>
                <a:gd name="T73" fmla="*/ 820 h 1370"/>
                <a:gd name="T74" fmla="*/ 1597 w 2081"/>
                <a:gd name="T75" fmla="*/ 723 h 1370"/>
                <a:gd name="T76" fmla="*/ 1549 w 2081"/>
                <a:gd name="T77" fmla="*/ 713 h 1370"/>
                <a:gd name="T78" fmla="*/ 1549 w 2081"/>
                <a:gd name="T79" fmla="*/ 665 h 1370"/>
                <a:gd name="T80" fmla="*/ 1597 w 2081"/>
                <a:gd name="T81" fmla="*/ 635 h 1370"/>
                <a:gd name="T82" fmla="*/ 1655 w 2081"/>
                <a:gd name="T83" fmla="*/ 635 h 1370"/>
                <a:gd name="T84" fmla="*/ 1705 w 2081"/>
                <a:gd name="T85" fmla="*/ 684 h 1370"/>
                <a:gd name="T86" fmla="*/ 1705 w 2081"/>
                <a:gd name="T87" fmla="*/ 761 h 1370"/>
                <a:gd name="T88" fmla="*/ 1646 w 2081"/>
                <a:gd name="T89" fmla="*/ 761 h 1370"/>
                <a:gd name="T90" fmla="*/ 1637 w 2081"/>
                <a:gd name="T91" fmla="*/ 820 h 1370"/>
                <a:gd name="T92" fmla="*/ 1723 w 2081"/>
                <a:gd name="T93" fmla="*/ 840 h 1370"/>
                <a:gd name="T94" fmla="*/ 1655 w 2081"/>
                <a:gd name="T95" fmla="*/ 932 h 1370"/>
                <a:gd name="T96" fmla="*/ 1688 w 2081"/>
                <a:gd name="T97" fmla="*/ 966 h 1370"/>
                <a:gd name="T98" fmla="*/ 1827 w 2081"/>
                <a:gd name="T99" fmla="*/ 996 h 1370"/>
                <a:gd name="T100" fmla="*/ 2081 w 2081"/>
                <a:gd name="T101" fmla="*/ 302 h 1370"/>
                <a:gd name="T102" fmla="*/ 2023 w 2081"/>
                <a:gd name="T103" fmla="*/ 195 h 1370"/>
                <a:gd name="T104" fmla="*/ 712 w 2081"/>
                <a:gd name="T105" fmla="*/ 0 h 13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081"/>
                <a:gd name="T160" fmla="*/ 0 h 1370"/>
                <a:gd name="T161" fmla="*/ 2081 w 2081"/>
                <a:gd name="T162" fmla="*/ 1370 h 137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081" h="1370">
                  <a:moveTo>
                    <a:pt x="712" y="0"/>
                  </a:moveTo>
                  <a:lnTo>
                    <a:pt x="685" y="1"/>
                  </a:lnTo>
                  <a:lnTo>
                    <a:pt x="661" y="7"/>
                  </a:lnTo>
                  <a:lnTo>
                    <a:pt x="639" y="13"/>
                  </a:lnTo>
                  <a:lnTo>
                    <a:pt x="618" y="22"/>
                  </a:lnTo>
                  <a:lnTo>
                    <a:pt x="599" y="31"/>
                  </a:lnTo>
                  <a:lnTo>
                    <a:pt x="579" y="40"/>
                  </a:lnTo>
                  <a:lnTo>
                    <a:pt x="559" y="50"/>
                  </a:lnTo>
                  <a:lnTo>
                    <a:pt x="538" y="57"/>
                  </a:lnTo>
                  <a:lnTo>
                    <a:pt x="6" y="1001"/>
                  </a:lnTo>
                  <a:lnTo>
                    <a:pt x="1" y="1012"/>
                  </a:lnTo>
                  <a:lnTo>
                    <a:pt x="0" y="1023"/>
                  </a:lnTo>
                  <a:lnTo>
                    <a:pt x="0" y="1033"/>
                  </a:lnTo>
                  <a:lnTo>
                    <a:pt x="2" y="1044"/>
                  </a:lnTo>
                  <a:lnTo>
                    <a:pt x="7" y="1054"/>
                  </a:lnTo>
                  <a:lnTo>
                    <a:pt x="14" y="1063"/>
                  </a:lnTo>
                  <a:lnTo>
                    <a:pt x="23" y="1072"/>
                  </a:lnTo>
                  <a:lnTo>
                    <a:pt x="35" y="1082"/>
                  </a:lnTo>
                  <a:lnTo>
                    <a:pt x="48" y="1089"/>
                  </a:lnTo>
                  <a:lnTo>
                    <a:pt x="62" y="1097"/>
                  </a:lnTo>
                  <a:lnTo>
                    <a:pt x="79" y="1105"/>
                  </a:lnTo>
                  <a:lnTo>
                    <a:pt x="97" y="1112"/>
                  </a:lnTo>
                  <a:lnTo>
                    <a:pt x="117" y="1118"/>
                  </a:lnTo>
                  <a:lnTo>
                    <a:pt x="138" y="1123"/>
                  </a:lnTo>
                  <a:lnTo>
                    <a:pt x="161" y="1128"/>
                  </a:lnTo>
                  <a:lnTo>
                    <a:pt x="185" y="1134"/>
                  </a:lnTo>
                  <a:lnTo>
                    <a:pt x="1232" y="1370"/>
                  </a:lnTo>
                  <a:lnTo>
                    <a:pt x="1287" y="1196"/>
                  </a:lnTo>
                  <a:lnTo>
                    <a:pt x="1209" y="1173"/>
                  </a:lnTo>
                  <a:lnTo>
                    <a:pt x="1228" y="1105"/>
                  </a:lnTo>
                  <a:lnTo>
                    <a:pt x="1241" y="1049"/>
                  </a:lnTo>
                  <a:lnTo>
                    <a:pt x="1296" y="1062"/>
                  </a:lnTo>
                  <a:lnTo>
                    <a:pt x="1365" y="1062"/>
                  </a:lnTo>
                  <a:lnTo>
                    <a:pt x="1411" y="912"/>
                  </a:lnTo>
                  <a:lnTo>
                    <a:pt x="1302" y="870"/>
                  </a:lnTo>
                  <a:lnTo>
                    <a:pt x="1357" y="784"/>
                  </a:lnTo>
                  <a:lnTo>
                    <a:pt x="1576" y="820"/>
                  </a:lnTo>
                  <a:lnTo>
                    <a:pt x="1597" y="723"/>
                  </a:lnTo>
                  <a:lnTo>
                    <a:pt x="1549" y="713"/>
                  </a:lnTo>
                  <a:lnTo>
                    <a:pt x="1549" y="665"/>
                  </a:lnTo>
                  <a:lnTo>
                    <a:pt x="1597" y="635"/>
                  </a:lnTo>
                  <a:lnTo>
                    <a:pt x="1655" y="635"/>
                  </a:lnTo>
                  <a:lnTo>
                    <a:pt x="1705" y="684"/>
                  </a:lnTo>
                  <a:lnTo>
                    <a:pt x="1705" y="761"/>
                  </a:lnTo>
                  <a:lnTo>
                    <a:pt x="1646" y="761"/>
                  </a:lnTo>
                  <a:lnTo>
                    <a:pt x="1637" y="820"/>
                  </a:lnTo>
                  <a:lnTo>
                    <a:pt x="1723" y="840"/>
                  </a:lnTo>
                  <a:lnTo>
                    <a:pt x="1655" y="932"/>
                  </a:lnTo>
                  <a:lnTo>
                    <a:pt x="1688" y="966"/>
                  </a:lnTo>
                  <a:lnTo>
                    <a:pt x="1827" y="996"/>
                  </a:lnTo>
                  <a:lnTo>
                    <a:pt x="2081" y="302"/>
                  </a:lnTo>
                  <a:lnTo>
                    <a:pt x="2023" y="195"/>
                  </a:lnTo>
                  <a:lnTo>
                    <a:pt x="712" y="0"/>
                  </a:lnTo>
                  <a:close/>
                </a:path>
              </a:pathLst>
            </a:custGeom>
            <a:solidFill>
              <a:srgbClr val="BFBFBF"/>
            </a:solidFill>
            <a:ln w="9525">
              <a:noFill/>
              <a:round/>
              <a:headEnd/>
              <a:tailEnd/>
            </a:ln>
          </p:spPr>
          <p:txBody>
            <a:bodyPr/>
            <a:lstStyle/>
            <a:p>
              <a:pPr algn="ctr"/>
              <a:endParaRPr lang="fr-FR" sz="2000"/>
            </a:p>
          </p:txBody>
        </p:sp>
        <p:sp>
          <p:nvSpPr>
            <p:cNvPr id="22536" name="Freeform 136"/>
            <p:cNvSpPr>
              <a:spLocks/>
            </p:cNvSpPr>
            <p:nvPr/>
          </p:nvSpPr>
          <p:spPr bwMode="white">
            <a:xfrm>
              <a:off x="4149" y="3220"/>
              <a:ext cx="536" cy="456"/>
            </a:xfrm>
            <a:custGeom>
              <a:avLst/>
              <a:gdLst>
                <a:gd name="T0" fmla="*/ 288 w 536"/>
                <a:gd name="T1" fmla="*/ 0 h 456"/>
                <a:gd name="T2" fmla="*/ 536 w 536"/>
                <a:gd name="T3" fmla="*/ 129 h 456"/>
                <a:gd name="T4" fmla="*/ 305 w 536"/>
                <a:gd name="T5" fmla="*/ 456 h 456"/>
                <a:gd name="T6" fmla="*/ 0 w 536"/>
                <a:gd name="T7" fmla="*/ 288 h 456"/>
                <a:gd name="T8" fmla="*/ 89 w 536"/>
                <a:gd name="T9" fmla="*/ 185 h 456"/>
                <a:gd name="T10" fmla="*/ 43 w 536"/>
                <a:gd name="T11" fmla="*/ 136 h 456"/>
                <a:gd name="T12" fmla="*/ 61 w 536"/>
                <a:gd name="T13" fmla="*/ 78 h 456"/>
                <a:gd name="T14" fmla="*/ 113 w 536"/>
                <a:gd name="T15" fmla="*/ 5 h 456"/>
                <a:gd name="T16" fmla="*/ 176 w 536"/>
                <a:gd name="T17" fmla="*/ 25 h 456"/>
                <a:gd name="T18" fmla="*/ 226 w 536"/>
                <a:gd name="T19" fmla="*/ 63 h 456"/>
                <a:gd name="T20" fmla="*/ 288 w 536"/>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456"/>
                <a:gd name="T35" fmla="*/ 536 w 536"/>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456">
                  <a:moveTo>
                    <a:pt x="288" y="0"/>
                  </a:moveTo>
                  <a:lnTo>
                    <a:pt x="536" y="129"/>
                  </a:lnTo>
                  <a:lnTo>
                    <a:pt x="305" y="456"/>
                  </a:lnTo>
                  <a:lnTo>
                    <a:pt x="0" y="288"/>
                  </a:lnTo>
                  <a:lnTo>
                    <a:pt x="89" y="185"/>
                  </a:lnTo>
                  <a:lnTo>
                    <a:pt x="43" y="136"/>
                  </a:lnTo>
                  <a:lnTo>
                    <a:pt x="61" y="78"/>
                  </a:lnTo>
                  <a:lnTo>
                    <a:pt x="113" y="5"/>
                  </a:lnTo>
                  <a:lnTo>
                    <a:pt x="176" y="25"/>
                  </a:lnTo>
                  <a:lnTo>
                    <a:pt x="226" y="63"/>
                  </a:lnTo>
                  <a:lnTo>
                    <a:pt x="288" y="0"/>
                  </a:lnTo>
                  <a:close/>
                </a:path>
              </a:pathLst>
            </a:custGeom>
            <a:solidFill>
              <a:srgbClr val="BFBFBF"/>
            </a:solidFill>
            <a:ln w="9525">
              <a:noFill/>
              <a:round/>
              <a:headEnd/>
              <a:tailEnd/>
            </a:ln>
          </p:spPr>
          <p:txBody>
            <a:bodyPr/>
            <a:lstStyle/>
            <a:p>
              <a:pPr algn="ctr"/>
              <a:endParaRPr lang="fr-FR" sz="2000"/>
            </a:p>
          </p:txBody>
        </p:sp>
        <p:sp>
          <p:nvSpPr>
            <p:cNvPr id="22537" name="Freeform 137"/>
            <p:cNvSpPr>
              <a:spLocks/>
            </p:cNvSpPr>
            <p:nvPr/>
          </p:nvSpPr>
          <p:spPr bwMode="white">
            <a:xfrm>
              <a:off x="4550" y="2819"/>
              <a:ext cx="425" cy="397"/>
            </a:xfrm>
            <a:custGeom>
              <a:avLst/>
              <a:gdLst>
                <a:gd name="T0" fmla="*/ 239 w 425"/>
                <a:gd name="T1" fmla="*/ 174 h 397"/>
                <a:gd name="T2" fmla="*/ 64 w 425"/>
                <a:gd name="T3" fmla="*/ 226 h 397"/>
                <a:gd name="T4" fmla="*/ 42 w 425"/>
                <a:gd name="T5" fmla="*/ 236 h 397"/>
                <a:gd name="T6" fmla="*/ 24 w 425"/>
                <a:gd name="T7" fmla="*/ 245 h 397"/>
                <a:gd name="T8" fmla="*/ 12 w 425"/>
                <a:gd name="T9" fmla="*/ 254 h 397"/>
                <a:gd name="T10" fmla="*/ 4 w 425"/>
                <a:gd name="T11" fmla="*/ 263 h 397"/>
                <a:gd name="T12" fmla="*/ 0 w 425"/>
                <a:gd name="T13" fmla="*/ 276 h 397"/>
                <a:gd name="T14" fmla="*/ 2 w 425"/>
                <a:gd name="T15" fmla="*/ 290 h 397"/>
                <a:gd name="T16" fmla="*/ 6 w 425"/>
                <a:gd name="T17" fmla="*/ 309 h 397"/>
                <a:gd name="T18" fmla="*/ 15 w 425"/>
                <a:gd name="T19" fmla="*/ 332 h 397"/>
                <a:gd name="T20" fmla="*/ 136 w 425"/>
                <a:gd name="T21" fmla="*/ 333 h 397"/>
                <a:gd name="T22" fmla="*/ 152 w 425"/>
                <a:gd name="T23" fmla="*/ 397 h 397"/>
                <a:gd name="T24" fmla="*/ 425 w 425"/>
                <a:gd name="T25" fmla="*/ 339 h 397"/>
                <a:gd name="T26" fmla="*/ 402 w 425"/>
                <a:gd name="T27" fmla="*/ 160 h 397"/>
                <a:gd name="T28" fmla="*/ 316 w 425"/>
                <a:gd name="T29" fmla="*/ 172 h 397"/>
                <a:gd name="T30" fmla="*/ 308 w 425"/>
                <a:gd name="T31" fmla="*/ 120 h 397"/>
                <a:gd name="T32" fmla="*/ 335 w 425"/>
                <a:gd name="T33" fmla="*/ 95 h 397"/>
                <a:gd name="T34" fmla="*/ 339 w 425"/>
                <a:gd name="T35" fmla="*/ 75 h 397"/>
                <a:gd name="T36" fmla="*/ 340 w 425"/>
                <a:gd name="T37" fmla="*/ 57 h 397"/>
                <a:gd name="T38" fmla="*/ 335 w 425"/>
                <a:gd name="T39" fmla="*/ 39 h 397"/>
                <a:gd name="T40" fmla="*/ 327 w 425"/>
                <a:gd name="T41" fmla="*/ 22 h 397"/>
                <a:gd name="T42" fmla="*/ 314 w 425"/>
                <a:gd name="T43" fmla="*/ 10 h 397"/>
                <a:gd name="T44" fmla="*/ 297 w 425"/>
                <a:gd name="T45" fmla="*/ 1 h 397"/>
                <a:gd name="T46" fmla="*/ 277 w 425"/>
                <a:gd name="T47" fmla="*/ 0 h 397"/>
                <a:gd name="T48" fmla="*/ 252 w 425"/>
                <a:gd name="T49" fmla="*/ 4 h 397"/>
                <a:gd name="T50" fmla="*/ 234 w 425"/>
                <a:gd name="T51" fmla="*/ 10 h 397"/>
                <a:gd name="T52" fmla="*/ 219 w 425"/>
                <a:gd name="T53" fmla="*/ 22 h 397"/>
                <a:gd name="T54" fmla="*/ 209 w 425"/>
                <a:gd name="T55" fmla="*/ 38 h 397"/>
                <a:gd name="T56" fmla="*/ 205 w 425"/>
                <a:gd name="T57" fmla="*/ 54 h 397"/>
                <a:gd name="T58" fmla="*/ 205 w 425"/>
                <a:gd name="T59" fmla="*/ 73 h 397"/>
                <a:gd name="T60" fmla="*/ 211 w 425"/>
                <a:gd name="T61" fmla="*/ 88 h 397"/>
                <a:gd name="T62" fmla="*/ 226 w 425"/>
                <a:gd name="T63" fmla="*/ 101 h 397"/>
                <a:gd name="T64" fmla="*/ 248 w 425"/>
                <a:gd name="T65" fmla="*/ 109 h 397"/>
                <a:gd name="T66" fmla="*/ 239 w 425"/>
                <a:gd name="T67" fmla="*/ 174 h 3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5"/>
                <a:gd name="T103" fmla="*/ 0 h 397"/>
                <a:gd name="T104" fmla="*/ 425 w 425"/>
                <a:gd name="T105" fmla="*/ 397 h 39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5" h="397">
                  <a:moveTo>
                    <a:pt x="239" y="174"/>
                  </a:moveTo>
                  <a:lnTo>
                    <a:pt x="64" y="226"/>
                  </a:lnTo>
                  <a:lnTo>
                    <a:pt x="42" y="236"/>
                  </a:lnTo>
                  <a:lnTo>
                    <a:pt x="24" y="245"/>
                  </a:lnTo>
                  <a:lnTo>
                    <a:pt x="12" y="254"/>
                  </a:lnTo>
                  <a:lnTo>
                    <a:pt x="4" y="263"/>
                  </a:lnTo>
                  <a:lnTo>
                    <a:pt x="0" y="276"/>
                  </a:lnTo>
                  <a:lnTo>
                    <a:pt x="2" y="290"/>
                  </a:lnTo>
                  <a:lnTo>
                    <a:pt x="6" y="309"/>
                  </a:lnTo>
                  <a:lnTo>
                    <a:pt x="15" y="332"/>
                  </a:lnTo>
                  <a:lnTo>
                    <a:pt x="136" y="333"/>
                  </a:lnTo>
                  <a:lnTo>
                    <a:pt x="152" y="397"/>
                  </a:lnTo>
                  <a:lnTo>
                    <a:pt x="425" y="339"/>
                  </a:lnTo>
                  <a:lnTo>
                    <a:pt x="402" y="160"/>
                  </a:lnTo>
                  <a:lnTo>
                    <a:pt x="316" y="172"/>
                  </a:lnTo>
                  <a:lnTo>
                    <a:pt x="308" y="120"/>
                  </a:lnTo>
                  <a:lnTo>
                    <a:pt x="335" y="95"/>
                  </a:lnTo>
                  <a:lnTo>
                    <a:pt x="339" y="75"/>
                  </a:lnTo>
                  <a:lnTo>
                    <a:pt x="340" y="57"/>
                  </a:lnTo>
                  <a:lnTo>
                    <a:pt x="335" y="39"/>
                  </a:lnTo>
                  <a:lnTo>
                    <a:pt x="327" y="22"/>
                  </a:lnTo>
                  <a:lnTo>
                    <a:pt x="314" y="10"/>
                  </a:lnTo>
                  <a:lnTo>
                    <a:pt x="297" y="1"/>
                  </a:lnTo>
                  <a:lnTo>
                    <a:pt x="277" y="0"/>
                  </a:lnTo>
                  <a:lnTo>
                    <a:pt x="252" y="4"/>
                  </a:lnTo>
                  <a:lnTo>
                    <a:pt x="234" y="10"/>
                  </a:lnTo>
                  <a:lnTo>
                    <a:pt x="219" y="22"/>
                  </a:lnTo>
                  <a:lnTo>
                    <a:pt x="209" y="38"/>
                  </a:lnTo>
                  <a:lnTo>
                    <a:pt x="205" y="54"/>
                  </a:lnTo>
                  <a:lnTo>
                    <a:pt x="205" y="73"/>
                  </a:lnTo>
                  <a:lnTo>
                    <a:pt x="211" y="88"/>
                  </a:lnTo>
                  <a:lnTo>
                    <a:pt x="226" y="101"/>
                  </a:lnTo>
                  <a:lnTo>
                    <a:pt x="248" y="109"/>
                  </a:lnTo>
                  <a:lnTo>
                    <a:pt x="239" y="174"/>
                  </a:lnTo>
                  <a:close/>
                </a:path>
              </a:pathLst>
            </a:custGeom>
            <a:solidFill>
              <a:srgbClr val="BFBFBF"/>
            </a:solidFill>
            <a:ln w="9525">
              <a:noFill/>
              <a:round/>
              <a:headEnd/>
              <a:tailEnd/>
            </a:ln>
          </p:spPr>
          <p:txBody>
            <a:bodyPr/>
            <a:lstStyle/>
            <a:p>
              <a:pPr algn="ctr"/>
              <a:endParaRPr lang="fr-FR" sz="2000"/>
            </a:p>
          </p:txBody>
        </p:sp>
        <p:sp>
          <p:nvSpPr>
            <p:cNvPr id="22538" name="Freeform 138"/>
            <p:cNvSpPr>
              <a:spLocks/>
            </p:cNvSpPr>
            <p:nvPr/>
          </p:nvSpPr>
          <p:spPr bwMode="white">
            <a:xfrm>
              <a:off x="4970" y="2901"/>
              <a:ext cx="392" cy="479"/>
            </a:xfrm>
            <a:custGeom>
              <a:avLst/>
              <a:gdLst>
                <a:gd name="T0" fmla="*/ 247 w 392"/>
                <a:gd name="T1" fmla="*/ 0 h 479"/>
                <a:gd name="T2" fmla="*/ 392 w 392"/>
                <a:gd name="T3" fmla="*/ 69 h 479"/>
                <a:gd name="T4" fmla="*/ 151 w 392"/>
                <a:gd name="T5" fmla="*/ 479 h 479"/>
                <a:gd name="T6" fmla="*/ 0 w 392"/>
                <a:gd name="T7" fmla="*/ 409 h 479"/>
                <a:gd name="T8" fmla="*/ 247 w 392"/>
                <a:gd name="T9" fmla="*/ 0 h 479"/>
                <a:gd name="T10" fmla="*/ 0 60000 65536"/>
                <a:gd name="T11" fmla="*/ 0 60000 65536"/>
                <a:gd name="T12" fmla="*/ 0 60000 65536"/>
                <a:gd name="T13" fmla="*/ 0 60000 65536"/>
                <a:gd name="T14" fmla="*/ 0 60000 65536"/>
                <a:gd name="T15" fmla="*/ 0 w 392"/>
                <a:gd name="T16" fmla="*/ 0 h 479"/>
                <a:gd name="T17" fmla="*/ 392 w 392"/>
                <a:gd name="T18" fmla="*/ 479 h 479"/>
              </a:gdLst>
              <a:ahLst/>
              <a:cxnLst>
                <a:cxn ang="T10">
                  <a:pos x="T0" y="T1"/>
                </a:cxn>
                <a:cxn ang="T11">
                  <a:pos x="T2" y="T3"/>
                </a:cxn>
                <a:cxn ang="T12">
                  <a:pos x="T4" y="T5"/>
                </a:cxn>
                <a:cxn ang="T13">
                  <a:pos x="T6" y="T7"/>
                </a:cxn>
                <a:cxn ang="T14">
                  <a:pos x="T8" y="T9"/>
                </a:cxn>
              </a:cxnLst>
              <a:rect l="T15" t="T16" r="T17" b="T18"/>
              <a:pathLst>
                <a:path w="392" h="479">
                  <a:moveTo>
                    <a:pt x="247" y="0"/>
                  </a:moveTo>
                  <a:lnTo>
                    <a:pt x="392" y="69"/>
                  </a:lnTo>
                  <a:lnTo>
                    <a:pt x="151" y="479"/>
                  </a:lnTo>
                  <a:lnTo>
                    <a:pt x="0" y="409"/>
                  </a:lnTo>
                  <a:lnTo>
                    <a:pt x="247" y="0"/>
                  </a:lnTo>
                  <a:close/>
                </a:path>
              </a:pathLst>
            </a:custGeom>
            <a:solidFill>
              <a:srgbClr val="BFBFBF"/>
            </a:solidFill>
            <a:ln w="9525">
              <a:noFill/>
              <a:round/>
              <a:headEnd/>
              <a:tailEnd/>
            </a:ln>
          </p:spPr>
          <p:txBody>
            <a:bodyPr/>
            <a:lstStyle/>
            <a:p>
              <a:pPr algn="ctr"/>
              <a:endParaRPr lang="fr-FR" sz="2000"/>
            </a:p>
          </p:txBody>
        </p:sp>
        <p:sp>
          <p:nvSpPr>
            <p:cNvPr id="22539" name="Freeform 139"/>
            <p:cNvSpPr>
              <a:spLocks/>
            </p:cNvSpPr>
            <p:nvPr/>
          </p:nvSpPr>
          <p:spPr bwMode="black">
            <a:xfrm>
              <a:off x="4475" y="2851"/>
              <a:ext cx="430" cy="419"/>
            </a:xfrm>
            <a:custGeom>
              <a:avLst/>
              <a:gdLst>
                <a:gd name="T0" fmla="*/ 249 w 430"/>
                <a:gd name="T1" fmla="*/ 193 h 419"/>
                <a:gd name="T2" fmla="*/ 71 w 430"/>
                <a:gd name="T3" fmla="*/ 244 h 419"/>
                <a:gd name="T4" fmla="*/ 48 w 430"/>
                <a:gd name="T5" fmla="*/ 248 h 419"/>
                <a:gd name="T6" fmla="*/ 28 w 430"/>
                <a:gd name="T7" fmla="*/ 254 h 419"/>
                <a:gd name="T8" fmla="*/ 14 w 430"/>
                <a:gd name="T9" fmla="*/ 264 h 419"/>
                <a:gd name="T10" fmla="*/ 4 w 430"/>
                <a:gd name="T11" fmla="*/ 275 h 419"/>
                <a:gd name="T12" fmla="*/ 0 w 430"/>
                <a:gd name="T13" fmla="*/ 288 h 419"/>
                <a:gd name="T14" fmla="*/ 1 w 430"/>
                <a:gd name="T15" fmla="*/ 305 h 419"/>
                <a:gd name="T16" fmla="*/ 9 w 430"/>
                <a:gd name="T17" fmla="*/ 326 h 419"/>
                <a:gd name="T18" fmla="*/ 22 w 430"/>
                <a:gd name="T19" fmla="*/ 350 h 419"/>
                <a:gd name="T20" fmla="*/ 143 w 430"/>
                <a:gd name="T21" fmla="*/ 350 h 419"/>
                <a:gd name="T22" fmla="*/ 155 w 430"/>
                <a:gd name="T23" fmla="*/ 419 h 419"/>
                <a:gd name="T24" fmla="*/ 428 w 430"/>
                <a:gd name="T25" fmla="*/ 355 h 419"/>
                <a:gd name="T26" fmla="*/ 430 w 430"/>
                <a:gd name="T27" fmla="*/ 314 h 419"/>
                <a:gd name="T28" fmla="*/ 411 w 430"/>
                <a:gd name="T29" fmla="*/ 183 h 419"/>
                <a:gd name="T30" fmla="*/ 323 w 430"/>
                <a:gd name="T31" fmla="*/ 191 h 419"/>
                <a:gd name="T32" fmla="*/ 315 w 430"/>
                <a:gd name="T33" fmla="*/ 136 h 419"/>
                <a:gd name="T34" fmla="*/ 327 w 430"/>
                <a:gd name="T35" fmla="*/ 132 h 419"/>
                <a:gd name="T36" fmla="*/ 339 w 430"/>
                <a:gd name="T37" fmla="*/ 124 h 419"/>
                <a:gd name="T38" fmla="*/ 348 w 430"/>
                <a:gd name="T39" fmla="*/ 115 h 419"/>
                <a:gd name="T40" fmla="*/ 355 w 430"/>
                <a:gd name="T41" fmla="*/ 103 h 419"/>
                <a:gd name="T42" fmla="*/ 359 w 430"/>
                <a:gd name="T43" fmla="*/ 88 h 419"/>
                <a:gd name="T44" fmla="*/ 361 w 430"/>
                <a:gd name="T45" fmla="*/ 71 h 419"/>
                <a:gd name="T46" fmla="*/ 359 w 430"/>
                <a:gd name="T47" fmla="*/ 51 h 419"/>
                <a:gd name="T48" fmla="*/ 353 w 430"/>
                <a:gd name="T49" fmla="*/ 29 h 419"/>
                <a:gd name="T50" fmla="*/ 311 w 430"/>
                <a:gd name="T51" fmla="*/ 0 h 419"/>
                <a:gd name="T52" fmla="*/ 268 w 430"/>
                <a:gd name="T53" fmla="*/ 20 h 419"/>
                <a:gd name="T54" fmla="*/ 210 w 430"/>
                <a:gd name="T55" fmla="*/ 30 h 419"/>
                <a:gd name="T56" fmla="*/ 212 w 430"/>
                <a:gd name="T57" fmla="*/ 50 h 419"/>
                <a:gd name="T58" fmla="*/ 213 w 430"/>
                <a:gd name="T59" fmla="*/ 65 h 419"/>
                <a:gd name="T60" fmla="*/ 215 w 430"/>
                <a:gd name="T61" fmla="*/ 77 h 419"/>
                <a:gd name="T62" fmla="*/ 217 w 430"/>
                <a:gd name="T63" fmla="*/ 88 h 419"/>
                <a:gd name="T64" fmla="*/ 221 w 430"/>
                <a:gd name="T65" fmla="*/ 95 h 419"/>
                <a:gd name="T66" fmla="*/ 228 w 430"/>
                <a:gd name="T67" fmla="*/ 105 h 419"/>
                <a:gd name="T68" fmla="*/ 238 w 430"/>
                <a:gd name="T69" fmla="*/ 114 h 419"/>
                <a:gd name="T70" fmla="*/ 254 w 430"/>
                <a:gd name="T71" fmla="*/ 125 h 419"/>
                <a:gd name="T72" fmla="*/ 249 w 430"/>
                <a:gd name="T73" fmla="*/ 193 h 4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419"/>
                <a:gd name="T113" fmla="*/ 430 w 430"/>
                <a:gd name="T114" fmla="*/ 419 h 4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419">
                  <a:moveTo>
                    <a:pt x="249" y="193"/>
                  </a:moveTo>
                  <a:lnTo>
                    <a:pt x="71" y="244"/>
                  </a:lnTo>
                  <a:lnTo>
                    <a:pt x="48" y="248"/>
                  </a:lnTo>
                  <a:lnTo>
                    <a:pt x="28" y="254"/>
                  </a:lnTo>
                  <a:lnTo>
                    <a:pt x="14" y="264"/>
                  </a:lnTo>
                  <a:lnTo>
                    <a:pt x="4" y="275"/>
                  </a:lnTo>
                  <a:lnTo>
                    <a:pt x="0" y="288"/>
                  </a:lnTo>
                  <a:lnTo>
                    <a:pt x="1" y="305"/>
                  </a:lnTo>
                  <a:lnTo>
                    <a:pt x="9" y="326"/>
                  </a:lnTo>
                  <a:lnTo>
                    <a:pt x="22" y="350"/>
                  </a:lnTo>
                  <a:lnTo>
                    <a:pt x="143" y="350"/>
                  </a:lnTo>
                  <a:lnTo>
                    <a:pt x="155" y="419"/>
                  </a:lnTo>
                  <a:lnTo>
                    <a:pt x="428" y="355"/>
                  </a:lnTo>
                  <a:lnTo>
                    <a:pt x="430" y="314"/>
                  </a:lnTo>
                  <a:lnTo>
                    <a:pt x="411" y="183"/>
                  </a:lnTo>
                  <a:lnTo>
                    <a:pt x="323" y="191"/>
                  </a:lnTo>
                  <a:lnTo>
                    <a:pt x="315" y="136"/>
                  </a:lnTo>
                  <a:lnTo>
                    <a:pt x="327" y="132"/>
                  </a:lnTo>
                  <a:lnTo>
                    <a:pt x="339" y="124"/>
                  </a:lnTo>
                  <a:lnTo>
                    <a:pt x="348" y="115"/>
                  </a:lnTo>
                  <a:lnTo>
                    <a:pt x="355" y="103"/>
                  </a:lnTo>
                  <a:lnTo>
                    <a:pt x="359" y="88"/>
                  </a:lnTo>
                  <a:lnTo>
                    <a:pt x="361" y="71"/>
                  </a:lnTo>
                  <a:lnTo>
                    <a:pt x="359" y="51"/>
                  </a:lnTo>
                  <a:lnTo>
                    <a:pt x="353" y="29"/>
                  </a:lnTo>
                  <a:lnTo>
                    <a:pt x="311" y="0"/>
                  </a:lnTo>
                  <a:lnTo>
                    <a:pt x="268" y="20"/>
                  </a:lnTo>
                  <a:lnTo>
                    <a:pt x="210" y="30"/>
                  </a:lnTo>
                  <a:lnTo>
                    <a:pt x="212" y="50"/>
                  </a:lnTo>
                  <a:lnTo>
                    <a:pt x="213" y="65"/>
                  </a:lnTo>
                  <a:lnTo>
                    <a:pt x="215" y="77"/>
                  </a:lnTo>
                  <a:lnTo>
                    <a:pt x="217" y="88"/>
                  </a:lnTo>
                  <a:lnTo>
                    <a:pt x="221" y="95"/>
                  </a:lnTo>
                  <a:lnTo>
                    <a:pt x="228" y="105"/>
                  </a:lnTo>
                  <a:lnTo>
                    <a:pt x="238" y="114"/>
                  </a:lnTo>
                  <a:lnTo>
                    <a:pt x="254" y="125"/>
                  </a:lnTo>
                  <a:lnTo>
                    <a:pt x="249" y="193"/>
                  </a:lnTo>
                  <a:close/>
                </a:path>
              </a:pathLst>
            </a:custGeom>
            <a:solidFill>
              <a:srgbClr val="00335B"/>
            </a:solidFill>
            <a:ln w="9525">
              <a:noFill/>
              <a:round/>
              <a:headEnd/>
              <a:tailEnd/>
            </a:ln>
          </p:spPr>
          <p:txBody>
            <a:bodyPr/>
            <a:lstStyle/>
            <a:p>
              <a:pPr algn="ctr"/>
              <a:endParaRPr lang="fr-FR" sz="2000"/>
            </a:p>
          </p:txBody>
        </p:sp>
        <p:sp>
          <p:nvSpPr>
            <p:cNvPr id="22540" name="Freeform 140"/>
            <p:cNvSpPr>
              <a:spLocks/>
            </p:cNvSpPr>
            <p:nvPr/>
          </p:nvSpPr>
          <p:spPr bwMode="black">
            <a:xfrm>
              <a:off x="4906" y="2963"/>
              <a:ext cx="395" cy="473"/>
            </a:xfrm>
            <a:custGeom>
              <a:avLst/>
              <a:gdLst>
                <a:gd name="T0" fmla="*/ 253 w 395"/>
                <a:gd name="T1" fmla="*/ 0 h 473"/>
                <a:gd name="T2" fmla="*/ 377 w 395"/>
                <a:gd name="T3" fmla="*/ 28 h 473"/>
                <a:gd name="T4" fmla="*/ 395 w 395"/>
                <a:gd name="T5" fmla="*/ 67 h 473"/>
                <a:gd name="T6" fmla="*/ 156 w 395"/>
                <a:gd name="T7" fmla="*/ 473 h 473"/>
                <a:gd name="T8" fmla="*/ 5 w 395"/>
                <a:gd name="T9" fmla="*/ 400 h 473"/>
                <a:gd name="T10" fmla="*/ 0 w 395"/>
                <a:gd name="T11" fmla="*/ 359 h 473"/>
                <a:gd name="T12" fmla="*/ 253 w 395"/>
                <a:gd name="T13" fmla="*/ 0 h 473"/>
                <a:gd name="T14" fmla="*/ 0 60000 65536"/>
                <a:gd name="T15" fmla="*/ 0 60000 65536"/>
                <a:gd name="T16" fmla="*/ 0 60000 65536"/>
                <a:gd name="T17" fmla="*/ 0 60000 65536"/>
                <a:gd name="T18" fmla="*/ 0 60000 65536"/>
                <a:gd name="T19" fmla="*/ 0 60000 65536"/>
                <a:gd name="T20" fmla="*/ 0 60000 65536"/>
                <a:gd name="T21" fmla="*/ 0 w 395"/>
                <a:gd name="T22" fmla="*/ 0 h 473"/>
                <a:gd name="T23" fmla="*/ 395 w 395"/>
                <a:gd name="T24" fmla="*/ 473 h 4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5" h="473">
                  <a:moveTo>
                    <a:pt x="253" y="0"/>
                  </a:moveTo>
                  <a:lnTo>
                    <a:pt x="377" y="28"/>
                  </a:lnTo>
                  <a:lnTo>
                    <a:pt x="395" y="67"/>
                  </a:lnTo>
                  <a:lnTo>
                    <a:pt x="156" y="473"/>
                  </a:lnTo>
                  <a:lnTo>
                    <a:pt x="5" y="400"/>
                  </a:lnTo>
                  <a:lnTo>
                    <a:pt x="0" y="359"/>
                  </a:lnTo>
                  <a:lnTo>
                    <a:pt x="253" y="0"/>
                  </a:lnTo>
                  <a:close/>
                </a:path>
              </a:pathLst>
            </a:custGeom>
            <a:solidFill>
              <a:srgbClr val="00335B"/>
            </a:solidFill>
            <a:ln w="9525">
              <a:noFill/>
              <a:round/>
              <a:headEnd/>
              <a:tailEnd/>
            </a:ln>
          </p:spPr>
          <p:txBody>
            <a:bodyPr/>
            <a:lstStyle/>
            <a:p>
              <a:pPr algn="ctr"/>
              <a:endParaRPr lang="fr-FR" sz="2000"/>
            </a:p>
          </p:txBody>
        </p:sp>
        <p:sp>
          <p:nvSpPr>
            <p:cNvPr id="22541" name="Freeform 141"/>
            <p:cNvSpPr>
              <a:spLocks/>
            </p:cNvSpPr>
            <p:nvPr/>
          </p:nvSpPr>
          <p:spPr bwMode="black">
            <a:xfrm>
              <a:off x="4092" y="3288"/>
              <a:ext cx="526" cy="452"/>
            </a:xfrm>
            <a:custGeom>
              <a:avLst/>
              <a:gdLst>
                <a:gd name="T0" fmla="*/ 286 w 526"/>
                <a:gd name="T1" fmla="*/ 0 h 452"/>
                <a:gd name="T2" fmla="*/ 511 w 526"/>
                <a:gd name="T3" fmla="*/ 79 h 452"/>
                <a:gd name="T4" fmla="*/ 526 w 526"/>
                <a:gd name="T5" fmla="*/ 125 h 452"/>
                <a:gd name="T6" fmla="*/ 303 w 526"/>
                <a:gd name="T7" fmla="*/ 452 h 452"/>
                <a:gd name="T8" fmla="*/ 0 w 526"/>
                <a:gd name="T9" fmla="*/ 280 h 452"/>
                <a:gd name="T10" fmla="*/ 1 w 526"/>
                <a:gd name="T11" fmla="*/ 230 h 452"/>
                <a:gd name="T12" fmla="*/ 88 w 526"/>
                <a:gd name="T13" fmla="*/ 185 h 452"/>
                <a:gd name="T14" fmla="*/ 42 w 526"/>
                <a:gd name="T15" fmla="*/ 135 h 452"/>
                <a:gd name="T16" fmla="*/ 36 w 526"/>
                <a:gd name="T17" fmla="*/ 79 h 452"/>
                <a:gd name="T18" fmla="*/ 112 w 526"/>
                <a:gd name="T19" fmla="*/ 5 h 452"/>
                <a:gd name="T20" fmla="*/ 174 w 526"/>
                <a:gd name="T21" fmla="*/ 26 h 452"/>
                <a:gd name="T22" fmla="*/ 224 w 526"/>
                <a:gd name="T23" fmla="*/ 64 h 452"/>
                <a:gd name="T24" fmla="*/ 286 w 526"/>
                <a:gd name="T25" fmla="*/ 0 h 4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6"/>
                <a:gd name="T40" fmla="*/ 0 h 452"/>
                <a:gd name="T41" fmla="*/ 526 w 526"/>
                <a:gd name="T42" fmla="*/ 452 h 4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6" h="452">
                  <a:moveTo>
                    <a:pt x="286" y="0"/>
                  </a:moveTo>
                  <a:lnTo>
                    <a:pt x="511" y="79"/>
                  </a:lnTo>
                  <a:lnTo>
                    <a:pt x="526" y="125"/>
                  </a:lnTo>
                  <a:lnTo>
                    <a:pt x="303" y="452"/>
                  </a:lnTo>
                  <a:lnTo>
                    <a:pt x="0" y="280"/>
                  </a:lnTo>
                  <a:lnTo>
                    <a:pt x="1" y="230"/>
                  </a:lnTo>
                  <a:lnTo>
                    <a:pt x="88" y="185"/>
                  </a:lnTo>
                  <a:lnTo>
                    <a:pt x="42" y="135"/>
                  </a:lnTo>
                  <a:lnTo>
                    <a:pt x="36" y="79"/>
                  </a:lnTo>
                  <a:lnTo>
                    <a:pt x="112" y="5"/>
                  </a:lnTo>
                  <a:lnTo>
                    <a:pt x="174" y="26"/>
                  </a:lnTo>
                  <a:lnTo>
                    <a:pt x="224" y="64"/>
                  </a:lnTo>
                  <a:lnTo>
                    <a:pt x="286" y="0"/>
                  </a:lnTo>
                  <a:close/>
                </a:path>
              </a:pathLst>
            </a:custGeom>
            <a:solidFill>
              <a:srgbClr val="00335B"/>
            </a:solidFill>
            <a:ln w="9525">
              <a:noFill/>
              <a:round/>
              <a:headEnd/>
              <a:tailEnd/>
            </a:ln>
          </p:spPr>
          <p:txBody>
            <a:bodyPr/>
            <a:lstStyle/>
            <a:p>
              <a:pPr algn="ctr"/>
              <a:endParaRPr lang="fr-FR" sz="2000"/>
            </a:p>
          </p:txBody>
        </p:sp>
        <p:sp>
          <p:nvSpPr>
            <p:cNvPr id="22542" name="Freeform 142"/>
            <p:cNvSpPr>
              <a:spLocks/>
            </p:cNvSpPr>
            <p:nvPr/>
          </p:nvSpPr>
          <p:spPr bwMode="black">
            <a:xfrm>
              <a:off x="2770" y="1924"/>
              <a:ext cx="2064" cy="1369"/>
            </a:xfrm>
            <a:custGeom>
              <a:avLst/>
              <a:gdLst>
                <a:gd name="T0" fmla="*/ 697 w 2064"/>
                <a:gd name="T1" fmla="*/ 0 h 1369"/>
                <a:gd name="T2" fmla="*/ 669 w 2064"/>
                <a:gd name="T3" fmla="*/ 1 h 1369"/>
                <a:gd name="T4" fmla="*/ 644 w 2064"/>
                <a:gd name="T5" fmla="*/ 6 h 1369"/>
                <a:gd name="T6" fmla="*/ 622 w 2064"/>
                <a:gd name="T7" fmla="*/ 13 h 1369"/>
                <a:gd name="T8" fmla="*/ 601 w 2064"/>
                <a:gd name="T9" fmla="*/ 20 h 1369"/>
                <a:gd name="T10" fmla="*/ 582 w 2064"/>
                <a:gd name="T11" fmla="*/ 31 h 1369"/>
                <a:gd name="T12" fmla="*/ 562 w 2064"/>
                <a:gd name="T13" fmla="*/ 40 h 1369"/>
                <a:gd name="T14" fmla="*/ 543 w 2064"/>
                <a:gd name="T15" fmla="*/ 49 h 1369"/>
                <a:gd name="T16" fmla="*/ 522 w 2064"/>
                <a:gd name="T17" fmla="*/ 58 h 1369"/>
                <a:gd name="T18" fmla="*/ 5 w 2064"/>
                <a:gd name="T19" fmla="*/ 973 h 1369"/>
                <a:gd name="T20" fmla="*/ 0 w 2064"/>
                <a:gd name="T21" fmla="*/ 1003 h 1369"/>
                <a:gd name="T22" fmla="*/ 3 w 2064"/>
                <a:gd name="T23" fmla="*/ 1032 h 1369"/>
                <a:gd name="T24" fmla="*/ 14 w 2064"/>
                <a:gd name="T25" fmla="*/ 1056 h 1369"/>
                <a:gd name="T26" fmla="*/ 33 w 2064"/>
                <a:gd name="T27" fmla="*/ 1080 h 1369"/>
                <a:gd name="T28" fmla="*/ 58 w 2064"/>
                <a:gd name="T29" fmla="*/ 1099 h 1369"/>
                <a:gd name="T30" fmla="*/ 89 w 2064"/>
                <a:gd name="T31" fmla="*/ 1115 h 1369"/>
                <a:gd name="T32" fmla="*/ 126 w 2064"/>
                <a:gd name="T33" fmla="*/ 1127 h 1369"/>
                <a:gd name="T34" fmla="*/ 168 w 2064"/>
                <a:gd name="T35" fmla="*/ 1133 h 1369"/>
                <a:gd name="T36" fmla="*/ 1215 w 2064"/>
                <a:gd name="T37" fmla="*/ 1369 h 1369"/>
                <a:gd name="T38" fmla="*/ 1270 w 2064"/>
                <a:gd name="T39" fmla="*/ 1196 h 1369"/>
                <a:gd name="T40" fmla="*/ 1193 w 2064"/>
                <a:gd name="T41" fmla="*/ 1172 h 1369"/>
                <a:gd name="T42" fmla="*/ 1212 w 2064"/>
                <a:gd name="T43" fmla="*/ 1105 h 1369"/>
                <a:gd name="T44" fmla="*/ 1227 w 2064"/>
                <a:gd name="T45" fmla="*/ 1049 h 1369"/>
                <a:gd name="T46" fmla="*/ 1280 w 2064"/>
                <a:gd name="T47" fmla="*/ 1062 h 1369"/>
                <a:gd name="T48" fmla="*/ 1348 w 2064"/>
                <a:gd name="T49" fmla="*/ 1062 h 1369"/>
                <a:gd name="T50" fmla="*/ 1395 w 2064"/>
                <a:gd name="T51" fmla="*/ 910 h 1369"/>
                <a:gd name="T52" fmla="*/ 1287 w 2064"/>
                <a:gd name="T53" fmla="*/ 870 h 1369"/>
                <a:gd name="T54" fmla="*/ 1341 w 2064"/>
                <a:gd name="T55" fmla="*/ 784 h 1369"/>
                <a:gd name="T56" fmla="*/ 1560 w 2064"/>
                <a:gd name="T57" fmla="*/ 820 h 1369"/>
                <a:gd name="T58" fmla="*/ 1581 w 2064"/>
                <a:gd name="T59" fmla="*/ 723 h 1369"/>
                <a:gd name="T60" fmla="*/ 1533 w 2064"/>
                <a:gd name="T61" fmla="*/ 714 h 1369"/>
                <a:gd name="T62" fmla="*/ 1533 w 2064"/>
                <a:gd name="T63" fmla="*/ 664 h 1369"/>
                <a:gd name="T64" fmla="*/ 1581 w 2064"/>
                <a:gd name="T65" fmla="*/ 633 h 1369"/>
                <a:gd name="T66" fmla="*/ 1640 w 2064"/>
                <a:gd name="T67" fmla="*/ 633 h 1369"/>
                <a:gd name="T68" fmla="*/ 1689 w 2064"/>
                <a:gd name="T69" fmla="*/ 684 h 1369"/>
                <a:gd name="T70" fmla="*/ 1689 w 2064"/>
                <a:gd name="T71" fmla="*/ 762 h 1369"/>
                <a:gd name="T72" fmla="*/ 1631 w 2064"/>
                <a:gd name="T73" fmla="*/ 762 h 1369"/>
                <a:gd name="T74" fmla="*/ 1620 w 2064"/>
                <a:gd name="T75" fmla="*/ 820 h 1369"/>
                <a:gd name="T76" fmla="*/ 1707 w 2064"/>
                <a:gd name="T77" fmla="*/ 840 h 1369"/>
                <a:gd name="T78" fmla="*/ 1640 w 2064"/>
                <a:gd name="T79" fmla="*/ 933 h 1369"/>
                <a:gd name="T80" fmla="*/ 1671 w 2064"/>
                <a:gd name="T81" fmla="*/ 965 h 1369"/>
                <a:gd name="T82" fmla="*/ 1812 w 2064"/>
                <a:gd name="T83" fmla="*/ 995 h 1369"/>
                <a:gd name="T84" fmla="*/ 2064 w 2064"/>
                <a:gd name="T85" fmla="*/ 302 h 1369"/>
                <a:gd name="T86" fmla="*/ 2007 w 2064"/>
                <a:gd name="T87" fmla="*/ 195 h 1369"/>
                <a:gd name="T88" fmla="*/ 697 w 2064"/>
                <a:gd name="T89" fmla="*/ 0 h 13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64"/>
                <a:gd name="T136" fmla="*/ 0 h 1369"/>
                <a:gd name="T137" fmla="*/ 2064 w 2064"/>
                <a:gd name="T138" fmla="*/ 1369 h 13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64" h="1369">
                  <a:moveTo>
                    <a:pt x="697" y="0"/>
                  </a:moveTo>
                  <a:lnTo>
                    <a:pt x="669" y="1"/>
                  </a:lnTo>
                  <a:lnTo>
                    <a:pt x="644" y="6"/>
                  </a:lnTo>
                  <a:lnTo>
                    <a:pt x="622" y="13"/>
                  </a:lnTo>
                  <a:lnTo>
                    <a:pt x="601" y="20"/>
                  </a:lnTo>
                  <a:lnTo>
                    <a:pt x="582" y="31"/>
                  </a:lnTo>
                  <a:lnTo>
                    <a:pt x="562" y="40"/>
                  </a:lnTo>
                  <a:lnTo>
                    <a:pt x="543" y="49"/>
                  </a:lnTo>
                  <a:lnTo>
                    <a:pt x="522" y="58"/>
                  </a:lnTo>
                  <a:lnTo>
                    <a:pt x="5" y="973"/>
                  </a:lnTo>
                  <a:lnTo>
                    <a:pt x="0" y="1003"/>
                  </a:lnTo>
                  <a:lnTo>
                    <a:pt x="3" y="1032"/>
                  </a:lnTo>
                  <a:lnTo>
                    <a:pt x="14" y="1056"/>
                  </a:lnTo>
                  <a:lnTo>
                    <a:pt x="33" y="1080"/>
                  </a:lnTo>
                  <a:lnTo>
                    <a:pt x="58" y="1099"/>
                  </a:lnTo>
                  <a:lnTo>
                    <a:pt x="89" y="1115"/>
                  </a:lnTo>
                  <a:lnTo>
                    <a:pt x="126" y="1127"/>
                  </a:lnTo>
                  <a:lnTo>
                    <a:pt x="168" y="1133"/>
                  </a:lnTo>
                  <a:lnTo>
                    <a:pt x="1215" y="1369"/>
                  </a:lnTo>
                  <a:lnTo>
                    <a:pt x="1270" y="1196"/>
                  </a:lnTo>
                  <a:lnTo>
                    <a:pt x="1193" y="1172"/>
                  </a:lnTo>
                  <a:lnTo>
                    <a:pt x="1212" y="1105"/>
                  </a:lnTo>
                  <a:lnTo>
                    <a:pt x="1227" y="1049"/>
                  </a:lnTo>
                  <a:lnTo>
                    <a:pt x="1280" y="1062"/>
                  </a:lnTo>
                  <a:lnTo>
                    <a:pt x="1348" y="1062"/>
                  </a:lnTo>
                  <a:lnTo>
                    <a:pt x="1395" y="910"/>
                  </a:lnTo>
                  <a:lnTo>
                    <a:pt x="1287" y="870"/>
                  </a:lnTo>
                  <a:lnTo>
                    <a:pt x="1341" y="784"/>
                  </a:lnTo>
                  <a:lnTo>
                    <a:pt x="1560" y="820"/>
                  </a:lnTo>
                  <a:lnTo>
                    <a:pt x="1581" y="723"/>
                  </a:lnTo>
                  <a:lnTo>
                    <a:pt x="1533" y="714"/>
                  </a:lnTo>
                  <a:lnTo>
                    <a:pt x="1533" y="664"/>
                  </a:lnTo>
                  <a:lnTo>
                    <a:pt x="1581" y="633"/>
                  </a:lnTo>
                  <a:lnTo>
                    <a:pt x="1640" y="633"/>
                  </a:lnTo>
                  <a:lnTo>
                    <a:pt x="1689" y="684"/>
                  </a:lnTo>
                  <a:lnTo>
                    <a:pt x="1689" y="762"/>
                  </a:lnTo>
                  <a:lnTo>
                    <a:pt x="1631" y="762"/>
                  </a:lnTo>
                  <a:lnTo>
                    <a:pt x="1620" y="820"/>
                  </a:lnTo>
                  <a:lnTo>
                    <a:pt x="1707" y="840"/>
                  </a:lnTo>
                  <a:lnTo>
                    <a:pt x="1640" y="933"/>
                  </a:lnTo>
                  <a:lnTo>
                    <a:pt x="1671" y="965"/>
                  </a:lnTo>
                  <a:lnTo>
                    <a:pt x="1812" y="995"/>
                  </a:lnTo>
                  <a:lnTo>
                    <a:pt x="2064" y="302"/>
                  </a:lnTo>
                  <a:lnTo>
                    <a:pt x="2007" y="195"/>
                  </a:lnTo>
                  <a:lnTo>
                    <a:pt x="697" y="0"/>
                  </a:lnTo>
                  <a:close/>
                </a:path>
              </a:pathLst>
            </a:custGeom>
            <a:solidFill>
              <a:srgbClr val="00335B"/>
            </a:solidFill>
            <a:ln w="9525">
              <a:noFill/>
              <a:round/>
              <a:headEnd/>
              <a:tailEnd/>
            </a:ln>
          </p:spPr>
          <p:txBody>
            <a:bodyPr/>
            <a:lstStyle/>
            <a:p>
              <a:pPr algn="ctr"/>
              <a:endParaRPr lang="fr-FR" sz="2000"/>
            </a:p>
          </p:txBody>
        </p:sp>
        <p:sp>
          <p:nvSpPr>
            <p:cNvPr id="22543" name="Freeform 143"/>
            <p:cNvSpPr>
              <a:spLocks/>
            </p:cNvSpPr>
            <p:nvPr/>
          </p:nvSpPr>
          <p:spPr bwMode="blackWhite">
            <a:xfrm>
              <a:off x="2773" y="1913"/>
              <a:ext cx="2024" cy="1331"/>
            </a:xfrm>
            <a:custGeom>
              <a:avLst/>
              <a:gdLst>
                <a:gd name="T0" fmla="*/ 654 w 2024"/>
                <a:gd name="T1" fmla="*/ 0 h 1331"/>
                <a:gd name="T2" fmla="*/ 627 w 2024"/>
                <a:gd name="T3" fmla="*/ 1 h 1331"/>
                <a:gd name="T4" fmla="*/ 602 w 2024"/>
                <a:gd name="T5" fmla="*/ 7 h 1331"/>
                <a:gd name="T6" fmla="*/ 580 w 2024"/>
                <a:gd name="T7" fmla="*/ 13 h 1331"/>
                <a:gd name="T8" fmla="*/ 559 w 2024"/>
                <a:gd name="T9" fmla="*/ 22 h 1331"/>
                <a:gd name="T10" fmla="*/ 540 w 2024"/>
                <a:gd name="T11" fmla="*/ 31 h 1331"/>
                <a:gd name="T12" fmla="*/ 520 w 2024"/>
                <a:gd name="T13" fmla="*/ 42 h 1331"/>
                <a:gd name="T14" fmla="*/ 501 w 2024"/>
                <a:gd name="T15" fmla="*/ 51 h 1331"/>
                <a:gd name="T16" fmla="*/ 480 w 2024"/>
                <a:gd name="T17" fmla="*/ 59 h 1331"/>
                <a:gd name="T18" fmla="*/ 0 w 2024"/>
                <a:gd name="T19" fmla="*/ 981 h 1331"/>
                <a:gd name="T20" fmla="*/ 4 w 2024"/>
                <a:gd name="T21" fmla="*/ 1003 h 1331"/>
                <a:gd name="T22" fmla="*/ 11 w 2024"/>
                <a:gd name="T23" fmla="*/ 1022 h 1331"/>
                <a:gd name="T24" fmla="*/ 19 w 2024"/>
                <a:gd name="T25" fmla="*/ 1039 h 1331"/>
                <a:gd name="T26" fmla="*/ 29 w 2024"/>
                <a:gd name="T27" fmla="*/ 1053 h 1331"/>
                <a:gd name="T28" fmla="*/ 43 w 2024"/>
                <a:gd name="T29" fmla="*/ 1066 h 1331"/>
                <a:gd name="T30" fmla="*/ 62 w 2024"/>
                <a:gd name="T31" fmla="*/ 1076 h 1331"/>
                <a:gd name="T32" fmla="*/ 85 w 2024"/>
                <a:gd name="T33" fmla="*/ 1087 h 1331"/>
                <a:gd name="T34" fmla="*/ 114 w 2024"/>
                <a:gd name="T35" fmla="*/ 1096 h 1331"/>
                <a:gd name="T36" fmla="*/ 1179 w 2024"/>
                <a:gd name="T37" fmla="*/ 1331 h 1331"/>
                <a:gd name="T38" fmla="*/ 1229 w 2024"/>
                <a:gd name="T39" fmla="*/ 1203 h 1331"/>
                <a:gd name="T40" fmla="*/ 1172 w 2024"/>
                <a:gd name="T41" fmla="*/ 1155 h 1331"/>
                <a:gd name="T42" fmla="*/ 1172 w 2024"/>
                <a:gd name="T43" fmla="*/ 1105 h 1331"/>
                <a:gd name="T44" fmla="*/ 1190 w 2024"/>
                <a:gd name="T45" fmla="*/ 1018 h 1331"/>
                <a:gd name="T46" fmla="*/ 1238 w 2024"/>
                <a:gd name="T47" fmla="*/ 1018 h 1331"/>
                <a:gd name="T48" fmla="*/ 1307 w 2024"/>
                <a:gd name="T49" fmla="*/ 1057 h 1331"/>
                <a:gd name="T50" fmla="*/ 1364 w 2024"/>
                <a:gd name="T51" fmla="*/ 901 h 1331"/>
                <a:gd name="T52" fmla="*/ 1319 w 2024"/>
                <a:gd name="T53" fmla="*/ 887 h 1331"/>
                <a:gd name="T54" fmla="*/ 1285 w 2024"/>
                <a:gd name="T55" fmla="*/ 873 h 1331"/>
                <a:gd name="T56" fmla="*/ 1260 w 2024"/>
                <a:gd name="T57" fmla="*/ 859 h 1331"/>
                <a:gd name="T58" fmla="*/ 1246 w 2024"/>
                <a:gd name="T59" fmla="*/ 844 h 1331"/>
                <a:gd name="T60" fmla="*/ 1239 w 2024"/>
                <a:gd name="T61" fmla="*/ 830 h 1331"/>
                <a:gd name="T62" fmla="*/ 1241 w 2024"/>
                <a:gd name="T63" fmla="*/ 817 h 1331"/>
                <a:gd name="T64" fmla="*/ 1248 w 2024"/>
                <a:gd name="T65" fmla="*/ 804 h 1331"/>
                <a:gd name="T66" fmla="*/ 1263 w 2024"/>
                <a:gd name="T67" fmla="*/ 794 h 1331"/>
                <a:gd name="T68" fmla="*/ 1281 w 2024"/>
                <a:gd name="T69" fmla="*/ 785 h 1331"/>
                <a:gd name="T70" fmla="*/ 1306 w 2024"/>
                <a:gd name="T71" fmla="*/ 778 h 1331"/>
                <a:gd name="T72" fmla="*/ 1333 w 2024"/>
                <a:gd name="T73" fmla="*/ 774 h 1331"/>
                <a:gd name="T74" fmla="*/ 1363 w 2024"/>
                <a:gd name="T75" fmla="*/ 773 h 1331"/>
                <a:gd name="T76" fmla="*/ 1397 w 2024"/>
                <a:gd name="T77" fmla="*/ 774 h 1331"/>
                <a:gd name="T78" fmla="*/ 1431 w 2024"/>
                <a:gd name="T79" fmla="*/ 779 h 1331"/>
                <a:gd name="T80" fmla="*/ 1465 w 2024"/>
                <a:gd name="T81" fmla="*/ 790 h 1331"/>
                <a:gd name="T82" fmla="*/ 1500 w 2024"/>
                <a:gd name="T83" fmla="*/ 803 h 1331"/>
                <a:gd name="T84" fmla="*/ 1539 w 2024"/>
                <a:gd name="T85" fmla="*/ 725 h 1331"/>
                <a:gd name="T86" fmla="*/ 1491 w 2024"/>
                <a:gd name="T87" fmla="*/ 714 h 1331"/>
                <a:gd name="T88" fmla="*/ 1491 w 2024"/>
                <a:gd name="T89" fmla="*/ 665 h 1331"/>
                <a:gd name="T90" fmla="*/ 1539 w 2024"/>
                <a:gd name="T91" fmla="*/ 636 h 1331"/>
                <a:gd name="T92" fmla="*/ 1598 w 2024"/>
                <a:gd name="T93" fmla="*/ 636 h 1331"/>
                <a:gd name="T94" fmla="*/ 1622 w 2024"/>
                <a:gd name="T95" fmla="*/ 654 h 1331"/>
                <a:gd name="T96" fmla="*/ 1641 w 2024"/>
                <a:gd name="T97" fmla="*/ 667 h 1331"/>
                <a:gd name="T98" fmla="*/ 1651 w 2024"/>
                <a:gd name="T99" fmla="*/ 678 h 1331"/>
                <a:gd name="T100" fmla="*/ 1658 w 2024"/>
                <a:gd name="T101" fmla="*/ 687 h 1331"/>
                <a:gd name="T102" fmla="*/ 1660 w 2024"/>
                <a:gd name="T103" fmla="*/ 699 h 1331"/>
                <a:gd name="T104" fmla="*/ 1658 w 2024"/>
                <a:gd name="T105" fmla="*/ 714 h 1331"/>
                <a:gd name="T106" fmla="*/ 1652 w 2024"/>
                <a:gd name="T107" fmla="*/ 735 h 1331"/>
                <a:gd name="T108" fmla="*/ 1646 w 2024"/>
                <a:gd name="T109" fmla="*/ 764 h 1331"/>
                <a:gd name="T110" fmla="*/ 1588 w 2024"/>
                <a:gd name="T111" fmla="*/ 764 h 1331"/>
                <a:gd name="T112" fmla="*/ 1578 w 2024"/>
                <a:gd name="T113" fmla="*/ 822 h 1331"/>
                <a:gd name="T114" fmla="*/ 1665 w 2024"/>
                <a:gd name="T115" fmla="*/ 842 h 1331"/>
                <a:gd name="T116" fmla="*/ 1638 w 2024"/>
                <a:gd name="T117" fmla="*/ 940 h 1331"/>
                <a:gd name="T118" fmla="*/ 1788 w 2024"/>
                <a:gd name="T119" fmla="*/ 966 h 1331"/>
                <a:gd name="T120" fmla="*/ 2024 w 2024"/>
                <a:gd name="T121" fmla="*/ 304 h 1331"/>
                <a:gd name="T122" fmla="*/ 1965 w 2024"/>
                <a:gd name="T123" fmla="*/ 196 h 1331"/>
                <a:gd name="T124" fmla="*/ 654 w 2024"/>
                <a:gd name="T125" fmla="*/ 0 h 13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24"/>
                <a:gd name="T190" fmla="*/ 0 h 1331"/>
                <a:gd name="T191" fmla="*/ 2024 w 2024"/>
                <a:gd name="T192" fmla="*/ 1331 h 13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24" h="1331">
                  <a:moveTo>
                    <a:pt x="654" y="0"/>
                  </a:moveTo>
                  <a:lnTo>
                    <a:pt x="627" y="1"/>
                  </a:lnTo>
                  <a:lnTo>
                    <a:pt x="602" y="7"/>
                  </a:lnTo>
                  <a:lnTo>
                    <a:pt x="580" y="13"/>
                  </a:lnTo>
                  <a:lnTo>
                    <a:pt x="559" y="22"/>
                  </a:lnTo>
                  <a:lnTo>
                    <a:pt x="540" y="31"/>
                  </a:lnTo>
                  <a:lnTo>
                    <a:pt x="520" y="42"/>
                  </a:lnTo>
                  <a:lnTo>
                    <a:pt x="501" y="51"/>
                  </a:lnTo>
                  <a:lnTo>
                    <a:pt x="480" y="59"/>
                  </a:lnTo>
                  <a:lnTo>
                    <a:pt x="0" y="981"/>
                  </a:lnTo>
                  <a:lnTo>
                    <a:pt x="4" y="1003"/>
                  </a:lnTo>
                  <a:lnTo>
                    <a:pt x="11" y="1022"/>
                  </a:lnTo>
                  <a:lnTo>
                    <a:pt x="19" y="1039"/>
                  </a:lnTo>
                  <a:lnTo>
                    <a:pt x="29" y="1053"/>
                  </a:lnTo>
                  <a:lnTo>
                    <a:pt x="43" y="1066"/>
                  </a:lnTo>
                  <a:lnTo>
                    <a:pt x="62" y="1076"/>
                  </a:lnTo>
                  <a:lnTo>
                    <a:pt x="85" y="1087"/>
                  </a:lnTo>
                  <a:lnTo>
                    <a:pt x="114" y="1096"/>
                  </a:lnTo>
                  <a:lnTo>
                    <a:pt x="1179" y="1331"/>
                  </a:lnTo>
                  <a:lnTo>
                    <a:pt x="1229" y="1203"/>
                  </a:lnTo>
                  <a:lnTo>
                    <a:pt x="1172" y="1155"/>
                  </a:lnTo>
                  <a:lnTo>
                    <a:pt x="1172" y="1105"/>
                  </a:lnTo>
                  <a:lnTo>
                    <a:pt x="1190" y="1018"/>
                  </a:lnTo>
                  <a:lnTo>
                    <a:pt x="1238" y="1018"/>
                  </a:lnTo>
                  <a:lnTo>
                    <a:pt x="1307" y="1057"/>
                  </a:lnTo>
                  <a:lnTo>
                    <a:pt x="1364" y="901"/>
                  </a:lnTo>
                  <a:lnTo>
                    <a:pt x="1319" y="887"/>
                  </a:lnTo>
                  <a:lnTo>
                    <a:pt x="1285" y="873"/>
                  </a:lnTo>
                  <a:lnTo>
                    <a:pt x="1260" y="859"/>
                  </a:lnTo>
                  <a:lnTo>
                    <a:pt x="1246" y="844"/>
                  </a:lnTo>
                  <a:lnTo>
                    <a:pt x="1239" y="830"/>
                  </a:lnTo>
                  <a:lnTo>
                    <a:pt x="1241" y="817"/>
                  </a:lnTo>
                  <a:lnTo>
                    <a:pt x="1248" y="804"/>
                  </a:lnTo>
                  <a:lnTo>
                    <a:pt x="1263" y="794"/>
                  </a:lnTo>
                  <a:lnTo>
                    <a:pt x="1281" y="785"/>
                  </a:lnTo>
                  <a:lnTo>
                    <a:pt x="1306" y="778"/>
                  </a:lnTo>
                  <a:lnTo>
                    <a:pt x="1333" y="774"/>
                  </a:lnTo>
                  <a:lnTo>
                    <a:pt x="1363" y="773"/>
                  </a:lnTo>
                  <a:lnTo>
                    <a:pt x="1397" y="774"/>
                  </a:lnTo>
                  <a:lnTo>
                    <a:pt x="1431" y="779"/>
                  </a:lnTo>
                  <a:lnTo>
                    <a:pt x="1465" y="790"/>
                  </a:lnTo>
                  <a:lnTo>
                    <a:pt x="1500" y="803"/>
                  </a:lnTo>
                  <a:lnTo>
                    <a:pt x="1539" y="725"/>
                  </a:lnTo>
                  <a:lnTo>
                    <a:pt x="1491" y="714"/>
                  </a:lnTo>
                  <a:lnTo>
                    <a:pt x="1491" y="665"/>
                  </a:lnTo>
                  <a:lnTo>
                    <a:pt x="1539" y="636"/>
                  </a:lnTo>
                  <a:lnTo>
                    <a:pt x="1598" y="636"/>
                  </a:lnTo>
                  <a:lnTo>
                    <a:pt x="1622" y="654"/>
                  </a:lnTo>
                  <a:lnTo>
                    <a:pt x="1641" y="667"/>
                  </a:lnTo>
                  <a:lnTo>
                    <a:pt x="1651" y="678"/>
                  </a:lnTo>
                  <a:lnTo>
                    <a:pt x="1658" y="687"/>
                  </a:lnTo>
                  <a:lnTo>
                    <a:pt x="1660" y="699"/>
                  </a:lnTo>
                  <a:lnTo>
                    <a:pt x="1658" y="714"/>
                  </a:lnTo>
                  <a:lnTo>
                    <a:pt x="1652" y="735"/>
                  </a:lnTo>
                  <a:lnTo>
                    <a:pt x="1646" y="764"/>
                  </a:lnTo>
                  <a:lnTo>
                    <a:pt x="1588" y="764"/>
                  </a:lnTo>
                  <a:lnTo>
                    <a:pt x="1578" y="822"/>
                  </a:lnTo>
                  <a:lnTo>
                    <a:pt x="1665" y="842"/>
                  </a:lnTo>
                  <a:lnTo>
                    <a:pt x="1638" y="940"/>
                  </a:lnTo>
                  <a:lnTo>
                    <a:pt x="1788" y="966"/>
                  </a:lnTo>
                  <a:lnTo>
                    <a:pt x="2024" y="304"/>
                  </a:lnTo>
                  <a:lnTo>
                    <a:pt x="1965" y="196"/>
                  </a:lnTo>
                  <a:lnTo>
                    <a:pt x="654" y="0"/>
                  </a:lnTo>
                  <a:close/>
                </a:path>
              </a:pathLst>
            </a:custGeom>
            <a:solidFill>
              <a:srgbClr val="D18E00"/>
            </a:solidFill>
            <a:ln w="9525">
              <a:noFill/>
              <a:round/>
              <a:headEnd/>
              <a:tailEnd/>
            </a:ln>
          </p:spPr>
          <p:txBody>
            <a:bodyPr/>
            <a:lstStyle/>
            <a:p>
              <a:pPr algn="ctr"/>
              <a:endParaRPr lang="fr-FR" sz="2000"/>
            </a:p>
          </p:txBody>
        </p:sp>
        <p:sp>
          <p:nvSpPr>
            <p:cNvPr id="22544" name="Freeform 144"/>
            <p:cNvSpPr>
              <a:spLocks/>
            </p:cNvSpPr>
            <p:nvPr/>
          </p:nvSpPr>
          <p:spPr bwMode="black">
            <a:xfrm>
              <a:off x="3136" y="2069"/>
              <a:ext cx="1305" cy="842"/>
            </a:xfrm>
            <a:custGeom>
              <a:avLst/>
              <a:gdLst>
                <a:gd name="T0" fmla="*/ 1128 w 1305"/>
                <a:gd name="T1" fmla="*/ 240 h 842"/>
                <a:gd name="T2" fmla="*/ 1024 w 1305"/>
                <a:gd name="T3" fmla="*/ 252 h 842"/>
                <a:gd name="T4" fmla="*/ 935 w 1305"/>
                <a:gd name="T5" fmla="*/ 262 h 842"/>
                <a:gd name="T6" fmla="*/ 857 w 1305"/>
                <a:gd name="T7" fmla="*/ 269 h 842"/>
                <a:gd name="T8" fmla="*/ 785 w 1305"/>
                <a:gd name="T9" fmla="*/ 270 h 842"/>
                <a:gd name="T10" fmla="*/ 715 w 1305"/>
                <a:gd name="T11" fmla="*/ 262 h 842"/>
                <a:gd name="T12" fmla="*/ 641 w 1305"/>
                <a:gd name="T13" fmla="*/ 243 h 842"/>
                <a:gd name="T14" fmla="*/ 560 w 1305"/>
                <a:gd name="T15" fmla="*/ 209 h 842"/>
                <a:gd name="T16" fmla="*/ 502 w 1305"/>
                <a:gd name="T17" fmla="*/ 135 h 842"/>
                <a:gd name="T18" fmla="*/ 437 w 1305"/>
                <a:gd name="T19" fmla="*/ 50 h 842"/>
                <a:gd name="T20" fmla="*/ 321 w 1305"/>
                <a:gd name="T21" fmla="*/ 2 h 842"/>
                <a:gd name="T22" fmla="*/ 311 w 1305"/>
                <a:gd name="T23" fmla="*/ 79 h 842"/>
                <a:gd name="T24" fmla="*/ 136 w 1305"/>
                <a:gd name="T25" fmla="*/ 157 h 842"/>
                <a:gd name="T26" fmla="*/ 175 w 1305"/>
                <a:gd name="T27" fmla="*/ 304 h 842"/>
                <a:gd name="T28" fmla="*/ 350 w 1305"/>
                <a:gd name="T29" fmla="*/ 285 h 842"/>
                <a:gd name="T30" fmla="*/ 392 w 1305"/>
                <a:gd name="T31" fmla="*/ 343 h 842"/>
                <a:gd name="T32" fmla="*/ 413 w 1305"/>
                <a:gd name="T33" fmla="*/ 390 h 842"/>
                <a:gd name="T34" fmla="*/ 413 w 1305"/>
                <a:gd name="T35" fmla="*/ 441 h 842"/>
                <a:gd name="T36" fmla="*/ 389 w 1305"/>
                <a:gd name="T37" fmla="*/ 509 h 842"/>
                <a:gd name="T38" fmla="*/ 136 w 1305"/>
                <a:gd name="T39" fmla="*/ 627 h 842"/>
                <a:gd name="T40" fmla="*/ 10 w 1305"/>
                <a:gd name="T41" fmla="*/ 636 h 842"/>
                <a:gd name="T42" fmla="*/ 97 w 1305"/>
                <a:gd name="T43" fmla="*/ 705 h 842"/>
                <a:gd name="T44" fmla="*/ 302 w 1305"/>
                <a:gd name="T45" fmla="*/ 695 h 842"/>
                <a:gd name="T46" fmla="*/ 350 w 1305"/>
                <a:gd name="T47" fmla="*/ 745 h 842"/>
                <a:gd name="T48" fmla="*/ 195 w 1305"/>
                <a:gd name="T49" fmla="*/ 773 h 842"/>
                <a:gd name="T50" fmla="*/ 321 w 1305"/>
                <a:gd name="T51" fmla="*/ 842 h 842"/>
                <a:gd name="T52" fmla="*/ 496 w 1305"/>
                <a:gd name="T53" fmla="*/ 784 h 842"/>
                <a:gd name="T54" fmla="*/ 758 w 1305"/>
                <a:gd name="T55" fmla="*/ 617 h 842"/>
                <a:gd name="T56" fmla="*/ 811 w 1305"/>
                <a:gd name="T57" fmla="*/ 602 h 842"/>
                <a:gd name="T58" fmla="*/ 854 w 1305"/>
                <a:gd name="T59" fmla="*/ 596 h 842"/>
                <a:gd name="T60" fmla="*/ 891 w 1305"/>
                <a:gd name="T61" fmla="*/ 593 h 842"/>
                <a:gd name="T62" fmla="*/ 921 w 1305"/>
                <a:gd name="T63" fmla="*/ 591 h 842"/>
                <a:gd name="T64" fmla="*/ 949 w 1305"/>
                <a:gd name="T65" fmla="*/ 583 h 842"/>
                <a:gd name="T66" fmla="*/ 981 w 1305"/>
                <a:gd name="T67" fmla="*/ 567 h 842"/>
                <a:gd name="T68" fmla="*/ 1016 w 1305"/>
                <a:gd name="T69" fmla="*/ 537 h 842"/>
                <a:gd name="T70" fmla="*/ 1057 w 1305"/>
                <a:gd name="T71" fmla="*/ 492 h 842"/>
                <a:gd name="T72" fmla="*/ 1155 w 1305"/>
                <a:gd name="T73" fmla="*/ 648 h 842"/>
                <a:gd name="T74" fmla="*/ 1137 w 1305"/>
                <a:gd name="T75" fmla="*/ 519 h 842"/>
                <a:gd name="T76" fmla="*/ 1283 w 1305"/>
                <a:gd name="T77" fmla="*/ 509 h 842"/>
                <a:gd name="T78" fmla="*/ 1302 w 1305"/>
                <a:gd name="T79" fmla="*/ 363 h 842"/>
                <a:gd name="T80" fmla="*/ 1293 w 1305"/>
                <a:gd name="T81" fmla="*/ 229 h 842"/>
                <a:gd name="T82" fmla="*/ 1305 w 1305"/>
                <a:gd name="T83" fmla="*/ 149 h 842"/>
                <a:gd name="T84" fmla="*/ 1292 w 1305"/>
                <a:gd name="T85" fmla="*/ 96 h 842"/>
                <a:gd name="T86" fmla="*/ 1241 w 1305"/>
                <a:gd name="T87" fmla="*/ 38 h 842"/>
                <a:gd name="T88" fmla="*/ 1212 w 1305"/>
                <a:gd name="T89" fmla="*/ 40 h 842"/>
                <a:gd name="T90" fmla="*/ 1232 w 1305"/>
                <a:gd name="T91" fmla="*/ 97 h 842"/>
                <a:gd name="T92" fmla="*/ 1231 w 1305"/>
                <a:gd name="T93" fmla="*/ 143 h 842"/>
                <a:gd name="T94" fmla="*/ 1207 w 1305"/>
                <a:gd name="T95" fmla="*/ 197 h 8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05"/>
                <a:gd name="T145" fmla="*/ 0 h 842"/>
                <a:gd name="T146" fmla="*/ 1305 w 1305"/>
                <a:gd name="T147" fmla="*/ 842 h 8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05" h="842">
                  <a:moveTo>
                    <a:pt x="1188" y="235"/>
                  </a:moveTo>
                  <a:lnTo>
                    <a:pt x="1128" y="240"/>
                  </a:lnTo>
                  <a:lnTo>
                    <a:pt x="1074" y="245"/>
                  </a:lnTo>
                  <a:lnTo>
                    <a:pt x="1024" y="252"/>
                  </a:lnTo>
                  <a:lnTo>
                    <a:pt x="978" y="257"/>
                  </a:lnTo>
                  <a:lnTo>
                    <a:pt x="935" y="262"/>
                  </a:lnTo>
                  <a:lnTo>
                    <a:pt x="895" y="266"/>
                  </a:lnTo>
                  <a:lnTo>
                    <a:pt x="857" y="269"/>
                  </a:lnTo>
                  <a:lnTo>
                    <a:pt x="820" y="270"/>
                  </a:lnTo>
                  <a:lnTo>
                    <a:pt x="785" y="270"/>
                  </a:lnTo>
                  <a:lnTo>
                    <a:pt x="750" y="268"/>
                  </a:lnTo>
                  <a:lnTo>
                    <a:pt x="715" y="262"/>
                  </a:lnTo>
                  <a:lnTo>
                    <a:pt x="678" y="255"/>
                  </a:lnTo>
                  <a:lnTo>
                    <a:pt x="641" y="243"/>
                  </a:lnTo>
                  <a:lnTo>
                    <a:pt x="601" y="229"/>
                  </a:lnTo>
                  <a:lnTo>
                    <a:pt x="560" y="209"/>
                  </a:lnTo>
                  <a:lnTo>
                    <a:pt x="515" y="187"/>
                  </a:lnTo>
                  <a:lnTo>
                    <a:pt x="502" y="135"/>
                  </a:lnTo>
                  <a:lnTo>
                    <a:pt x="564" y="50"/>
                  </a:lnTo>
                  <a:lnTo>
                    <a:pt x="437" y="50"/>
                  </a:lnTo>
                  <a:lnTo>
                    <a:pt x="375" y="46"/>
                  </a:lnTo>
                  <a:lnTo>
                    <a:pt x="321" y="2"/>
                  </a:lnTo>
                  <a:lnTo>
                    <a:pt x="319" y="49"/>
                  </a:lnTo>
                  <a:lnTo>
                    <a:pt x="311" y="79"/>
                  </a:lnTo>
                  <a:lnTo>
                    <a:pt x="204" y="118"/>
                  </a:lnTo>
                  <a:lnTo>
                    <a:pt x="136" y="157"/>
                  </a:lnTo>
                  <a:lnTo>
                    <a:pt x="117" y="255"/>
                  </a:lnTo>
                  <a:lnTo>
                    <a:pt x="175" y="304"/>
                  </a:lnTo>
                  <a:lnTo>
                    <a:pt x="254" y="313"/>
                  </a:lnTo>
                  <a:lnTo>
                    <a:pt x="350" y="285"/>
                  </a:lnTo>
                  <a:lnTo>
                    <a:pt x="373" y="316"/>
                  </a:lnTo>
                  <a:lnTo>
                    <a:pt x="392" y="343"/>
                  </a:lnTo>
                  <a:lnTo>
                    <a:pt x="405" y="368"/>
                  </a:lnTo>
                  <a:lnTo>
                    <a:pt x="413" y="390"/>
                  </a:lnTo>
                  <a:lnTo>
                    <a:pt x="415" y="415"/>
                  </a:lnTo>
                  <a:lnTo>
                    <a:pt x="413" y="441"/>
                  </a:lnTo>
                  <a:lnTo>
                    <a:pt x="403" y="472"/>
                  </a:lnTo>
                  <a:lnTo>
                    <a:pt x="389" y="509"/>
                  </a:lnTo>
                  <a:lnTo>
                    <a:pt x="252" y="608"/>
                  </a:lnTo>
                  <a:lnTo>
                    <a:pt x="136" y="627"/>
                  </a:lnTo>
                  <a:lnTo>
                    <a:pt x="78" y="608"/>
                  </a:lnTo>
                  <a:lnTo>
                    <a:pt x="10" y="636"/>
                  </a:lnTo>
                  <a:lnTo>
                    <a:pt x="0" y="695"/>
                  </a:lnTo>
                  <a:lnTo>
                    <a:pt x="97" y="705"/>
                  </a:lnTo>
                  <a:lnTo>
                    <a:pt x="175" y="725"/>
                  </a:lnTo>
                  <a:lnTo>
                    <a:pt x="302" y="695"/>
                  </a:lnTo>
                  <a:lnTo>
                    <a:pt x="453" y="627"/>
                  </a:lnTo>
                  <a:lnTo>
                    <a:pt x="350" y="745"/>
                  </a:lnTo>
                  <a:lnTo>
                    <a:pt x="291" y="773"/>
                  </a:lnTo>
                  <a:lnTo>
                    <a:pt x="195" y="773"/>
                  </a:lnTo>
                  <a:lnTo>
                    <a:pt x="185" y="832"/>
                  </a:lnTo>
                  <a:lnTo>
                    <a:pt x="321" y="842"/>
                  </a:lnTo>
                  <a:lnTo>
                    <a:pt x="409" y="842"/>
                  </a:lnTo>
                  <a:lnTo>
                    <a:pt x="496" y="784"/>
                  </a:lnTo>
                  <a:lnTo>
                    <a:pt x="612" y="627"/>
                  </a:lnTo>
                  <a:lnTo>
                    <a:pt x="758" y="617"/>
                  </a:lnTo>
                  <a:lnTo>
                    <a:pt x="786" y="608"/>
                  </a:lnTo>
                  <a:lnTo>
                    <a:pt x="811" y="602"/>
                  </a:lnTo>
                  <a:lnTo>
                    <a:pt x="835" y="599"/>
                  </a:lnTo>
                  <a:lnTo>
                    <a:pt x="854" y="596"/>
                  </a:lnTo>
                  <a:lnTo>
                    <a:pt x="874" y="595"/>
                  </a:lnTo>
                  <a:lnTo>
                    <a:pt x="891" y="593"/>
                  </a:lnTo>
                  <a:lnTo>
                    <a:pt x="906" y="592"/>
                  </a:lnTo>
                  <a:lnTo>
                    <a:pt x="921" y="591"/>
                  </a:lnTo>
                  <a:lnTo>
                    <a:pt x="935" y="588"/>
                  </a:lnTo>
                  <a:lnTo>
                    <a:pt x="949" y="583"/>
                  </a:lnTo>
                  <a:lnTo>
                    <a:pt x="965" y="576"/>
                  </a:lnTo>
                  <a:lnTo>
                    <a:pt x="981" y="567"/>
                  </a:lnTo>
                  <a:lnTo>
                    <a:pt x="998" y="554"/>
                  </a:lnTo>
                  <a:lnTo>
                    <a:pt x="1016" y="537"/>
                  </a:lnTo>
                  <a:lnTo>
                    <a:pt x="1035" y="518"/>
                  </a:lnTo>
                  <a:lnTo>
                    <a:pt x="1057" y="492"/>
                  </a:lnTo>
                  <a:lnTo>
                    <a:pt x="1119" y="617"/>
                  </a:lnTo>
                  <a:lnTo>
                    <a:pt x="1155" y="648"/>
                  </a:lnTo>
                  <a:lnTo>
                    <a:pt x="1176" y="586"/>
                  </a:lnTo>
                  <a:lnTo>
                    <a:pt x="1137" y="519"/>
                  </a:lnTo>
                  <a:lnTo>
                    <a:pt x="1188" y="488"/>
                  </a:lnTo>
                  <a:lnTo>
                    <a:pt x="1283" y="509"/>
                  </a:lnTo>
                  <a:lnTo>
                    <a:pt x="1302" y="450"/>
                  </a:lnTo>
                  <a:lnTo>
                    <a:pt x="1302" y="363"/>
                  </a:lnTo>
                  <a:lnTo>
                    <a:pt x="1283" y="285"/>
                  </a:lnTo>
                  <a:lnTo>
                    <a:pt x="1293" y="229"/>
                  </a:lnTo>
                  <a:lnTo>
                    <a:pt x="1301" y="184"/>
                  </a:lnTo>
                  <a:lnTo>
                    <a:pt x="1305" y="149"/>
                  </a:lnTo>
                  <a:lnTo>
                    <a:pt x="1302" y="120"/>
                  </a:lnTo>
                  <a:lnTo>
                    <a:pt x="1292" y="96"/>
                  </a:lnTo>
                  <a:lnTo>
                    <a:pt x="1272" y="68"/>
                  </a:lnTo>
                  <a:lnTo>
                    <a:pt x="1241" y="38"/>
                  </a:lnTo>
                  <a:lnTo>
                    <a:pt x="1196" y="0"/>
                  </a:lnTo>
                  <a:lnTo>
                    <a:pt x="1212" y="40"/>
                  </a:lnTo>
                  <a:lnTo>
                    <a:pt x="1225" y="71"/>
                  </a:lnTo>
                  <a:lnTo>
                    <a:pt x="1232" y="97"/>
                  </a:lnTo>
                  <a:lnTo>
                    <a:pt x="1235" y="119"/>
                  </a:lnTo>
                  <a:lnTo>
                    <a:pt x="1231" y="143"/>
                  </a:lnTo>
                  <a:lnTo>
                    <a:pt x="1222" y="167"/>
                  </a:lnTo>
                  <a:lnTo>
                    <a:pt x="1207" y="197"/>
                  </a:lnTo>
                  <a:lnTo>
                    <a:pt x="1188" y="235"/>
                  </a:lnTo>
                  <a:close/>
                </a:path>
              </a:pathLst>
            </a:custGeom>
            <a:solidFill>
              <a:srgbClr val="B76B05"/>
            </a:solidFill>
            <a:ln w="9525">
              <a:noFill/>
              <a:round/>
              <a:headEnd/>
              <a:tailEnd/>
            </a:ln>
          </p:spPr>
          <p:txBody>
            <a:bodyPr/>
            <a:lstStyle/>
            <a:p>
              <a:pPr algn="ctr"/>
              <a:endParaRPr lang="fr-FR" sz="2000"/>
            </a:p>
          </p:txBody>
        </p:sp>
        <p:sp>
          <p:nvSpPr>
            <p:cNvPr id="22545" name="Freeform 145"/>
            <p:cNvSpPr>
              <a:spLocks/>
            </p:cNvSpPr>
            <p:nvPr/>
          </p:nvSpPr>
          <p:spPr bwMode="blackWhite">
            <a:xfrm>
              <a:off x="3246" y="2103"/>
              <a:ext cx="67" cy="127"/>
            </a:xfrm>
            <a:custGeom>
              <a:avLst/>
              <a:gdLst>
                <a:gd name="T0" fmla="*/ 67 w 67"/>
                <a:gd name="T1" fmla="*/ 118 h 127"/>
                <a:gd name="T2" fmla="*/ 16 w 67"/>
                <a:gd name="T3" fmla="*/ 0 h 127"/>
                <a:gd name="T4" fmla="*/ 0 w 67"/>
                <a:gd name="T5" fmla="*/ 17 h 127"/>
                <a:gd name="T6" fmla="*/ 56 w 67"/>
                <a:gd name="T7" fmla="*/ 127 h 127"/>
                <a:gd name="T8" fmla="*/ 67 w 67"/>
                <a:gd name="T9" fmla="*/ 118 h 127"/>
                <a:gd name="T10" fmla="*/ 0 60000 65536"/>
                <a:gd name="T11" fmla="*/ 0 60000 65536"/>
                <a:gd name="T12" fmla="*/ 0 60000 65536"/>
                <a:gd name="T13" fmla="*/ 0 60000 65536"/>
                <a:gd name="T14" fmla="*/ 0 60000 65536"/>
                <a:gd name="T15" fmla="*/ 0 w 67"/>
                <a:gd name="T16" fmla="*/ 0 h 127"/>
                <a:gd name="T17" fmla="*/ 67 w 67"/>
                <a:gd name="T18" fmla="*/ 127 h 127"/>
              </a:gdLst>
              <a:ahLst/>
              <a:cxnLst>
                <a:cxn ang="T10">
                  <a:pos x="T0" y="T1"/>
                </a:cxn>
                <a:cxn ang="T11">
                  <a:pos x="T2" y="T3"/>
                </a:cxn>
                <a:cxn ang="T12">
                  <a:pos x="T4" y="T5"/>
                </a:cxn>
                <a:cxn ang="T13">
                  <a:pos x="T6" y="T7"/>
                </a:cxn>
                <a:cxn ang="T14">
                  <a:pos x="T8" y="T9"/>
                </a:cxn>
              </a:cxnLst>
              <a:rect l="T15" t="T16" r="T17" b="T18"/>
              <a:pathLst>
                <a:path w="67" h="127">
                  <a:moveTo>
                    <a:pt x="67" y="118"/>
                  </a:moveTo>
                  <a:lnTo>
                    <a:pt x="16" y="0"/>
                  </a:lnTo>
                  <a:lnTo>
                    <a:pt x="0" y="17"/>
                  </a:lnTo>
                  <a:lnTo>
                    <a:pt x="56" y="127"/>
                  </a:lnTo>
                  <a:lnTo>
                    <a:pt x="67" y="118"/>
                  </a:lnTo>
                  <a:close/>
                </a:path>
              </a:pathLst>
            </a:custGeom>
            <a:solidFill>
              <a:srgbClr val="8C4400"/>
            </a:solidFill>
            <a:ln w="9525">
              <a:noFill/>
              <a:round/>
              <a:headEnd/>
              <a:tailEnd/>
            </a:ln>
          </p:spPr>
          <p:txBody>
            <a:bodyPr/>
            <a:lstStyle/>
            <a:p>
              <a:pPr algn="ctr"/>
              <a:endParaRPr lang="fr-FR" sz="2000"/>
            </a:p>
          </p:txBody>
        </p:sp>
        <p:sp>
          <p:nvSpPr>
            <p:cNvPr id="22546" name="Freeform 146"/>
            <p:cNvSpPr>
              <a:spLocks/>
            </p:cNvSpPr>
            <p:nvPr/>
          </p:nvSpPr>
          <p:spPr bwMode="blackWhite">
            <a:xfrm>
              <a:off x="3216" y="2150"/>
              <a:ext cx="72" cy="85"/>
            </a:xfrm>
            <a:custGeom>
              <a:avLst/>
              <a:gdLst>
                <a:gd name="T0" fmla="*/ 72 w 72"/>
                <a:gd name="T1" fmla="*/ 65 h 85"/>
                <a:gd name="T2" fmla="*/ 0 w 72"/>
                <a:gd name="T3" fmla="*/ 0 h 85"/>
                <a:gd name="T4" fmla="*/ 17 w 72"/>
                <a:gd name="T5" fmla="*/ 33 h 85"/>
                <a:gd name="T6" fmla="*/ 66 w 72"/>
                <a:gd name="T7" fmla="*/ 85 h 85"/>
                <a:gd name="T8" fmla="*/ 72 w 72"/>
                <a:gd name="T9" fmla="*/ 65 h 85"/>
                <a:gd name="T10" fmla="*/ 0 60000 65536"/>
                <a:gd name="T11" fmla="*/ 0 60000 65536"/>
                <a:gd name="T12" fmla="*/ 0 60000 65536"/>
                <a:gd name="T13" fmla="*/ 0 60000 65536"/>
                <a:gd name="T14" fmla="*/ 0 60000 65536"/>
                <a:gd name="T15" fmla="*/ 0 w 72"/>
                <a:gd name="T16" fmla="*/ 0 h 85"/>
                <a:gd name="T17" fmla="*/ 72 w 72"/>
                <a:gd name="T18" fmla="*/ 85 h 85"/>
              </a:gdLst>
              <a:ahLst/>
              <a:cxnLst>
                <a:cxn ang="T10">
                  <a:pos x="T0" y="T1"/>
                </a:cxn>
                <a:cxn ang="T11">
                  <a:pos x="T2" y="T3"/>
                </a:cxn>
                <a:cxn ang="T12">
                  <a:pos x="T4" y="T5"/>
                </a:cxn>
                <a:cxn ang="T13">
                  <a:pos x="T6" y="T7"/>
                </a:cxn>
                <a:cxn ang="T14">
                  <a:pos x="T8" y="T9"/>
                </a:cxn>
              </a:cxnLst>
              <a:rect l="T15" t="T16" r="T17" b="T18"/>
              <a:pathLst>
                <a:path w="72" h="85">
                  <a:moveTo>
                    <a:pt x="72" y="65"/>
                  </a:moveTo>
                  <a:lnTo>
                    <a:pt x="0" y="0"/>
                  </a:lnTo>
                  <a:lnTo>
                    <a:pt x="17" y="33"/>
                  </a:lnTo>
                  <a:lnTo>
                    <a:pt x="66" y="85"/>
                  </a:lnTo>
                  <a:lnTo>
                    <a:pt x="72" y="65"/>
                  </a:lnTo>
                  <a:close/>
                </a:path>
              </a:pathLst>
            </a:custGeom>
            <a:solidFill>
              <a:srgbClr val="8C4400"/>
            </a:solidFill>
            <a:ln w="9525">
              <a:noFill/>
              <a:round/>
              <a:headEnd/>
              <a:tailEnd/>
            </a:ln>
          </p:spPr>
          <p:txBody>
            <a:bodyPr/>
            <a:lstStyle/>
            <a:p>
              <a:pPr algn="ctr"/>
              <a:endParaRPr lang="fr-FR" sz="2000"/>
            </a:p>
          </p:txBody>
        </p:sp>
        <p:sp>
          <p:nvSpPr>
            <p:cNvPr id="22547" name="Freeform 147"/>
            <p:cNvSpPr>
              <a:spLocks/>
            </p:cNvSpPr>
            <p:nvPr/>
          </p:nvSpPr>
          <p:spPr bwMode="blackWhite">
            <a:xfrm>
              <a:off x="3186" y="2197"/>
              <a:ext cx="99" cy="71"/>
            </a:xfrm>
            <a:custGeom>
              <a:avLst/>
              <a:gdLst>
                <a:gd name="T0" fmla="*/ 86 w 99"/>
                <a:gd name="T1" fmla="*/ 59 h 71"/>
                <a:gd name="T2" fmla="*/ 13 w 99"/>
                <a:gd name="T3" fmla="*/ 0 h 71"/>
                <a:gd name="T4" fmla="*/ 0 w 99"/>
                <a:gd name="T5" fmla="*/ 16 h 71"/>
                <a:gd name="T6" fmla="*/ 99 w 99"/>
                <a:gd name="T7" fmla="*/ 71 h 71"/>
                <a:gd name="T8" fmla="*/ 86 w 99"/>
                <a:gd name="T9" fmla="*/ 59 h 71"/>
                <a:gd name="T10" fmla="*/ 0 60000 65536"/>
                <a:gd name="T11" fmla="*/ 0 60000 65536"/>
                <a:gd name="T12" fmla="*/ 0 60000 65536"/>
                <a:gd name="T13" fmla="*/ 0 60000 65536"/>
                <a:gd name="T14" fmla="*/ 0 60000 65536"/>
                <a:gd name="T15" fmla="*/ 0 w 99"/>
                <a:gd name="T16" fmla="*/ 0 h 71"/>
                <a:gd name="T17" fmla="*/ 99 w 99"/>
                <a:gd name="T18" fmla="*/ 71 h 71"/>
              </a:gdLst>
              <a:ahLst/>
              <a:cxnLst>
                <a:cxn ang="T10">
                  <a:pos x="T0" y="T1"/>
                </a:cxn>
                <a:cxn ang="T11">
                  <a:pos x="T2" y="T3"/>
                </a:cxn>
                <a:cxn ang="T12">
                  <a:pos x="T4" y="T5"/>
                </a:cxn>
                <a:cxn ang="T13">
                  <a:pos x="T6" y="T7"/>
                </a:cxn>
                <a:cxn ang="T14">
                  <a:pos x="T8" y="T9"/>
                </a:cxn>
              </a:cxnLst>
              <a:rect l="T15" t="T16" r="T17" b="T18"/>
              <a:pathLst>
                <a:path w="99" h="71">
                  <a:moveTo>
                    <a:pt x="86" y="59"/>
                  </a:moveTo>
                  <a:lnTo>
                    <a:pt x="13" y="0"/>
                  </a:lnTo>
                  <a:lnTo>
                    <a:pt x="0" y="16"/>
                  </a:lnTo>
                  <a:lnTo>
                    <a:pt x="99" y="71"/>
                  </a:lnTo>
                  <a:lnTo>
                    <a:pt x="86" y="59"/>
                  </a:lnTo>
                  <a:close/>
                </a:path>
              </a:pathLst>
            </a:custGeom>
            <a:solidFill>
              <a:srgbClr val="8C4400"/>
            </a:solidFill>
            <a:ln w="9525">
              <a:noFill/>
              <a:round/>
              <a:headEnd/>
              <a:tailEnd/>
            </a:ln>
          </p:spPr>
          <p:txBody>
            <a:bodyPr/>
            <a:lstStyle/>
            <a:p>
              <a:pPr algn="ctr"/>
              <a:endParaRPr lang="fr-FR" sz="2000"/>
            </a:p>
          </p:txBody>
        </p:sp>
        <p:sp>
          <p:nvSpPr>
            <p:cNvPr id="22548" name="Freeform 148"/>
            <p:cNvSpPr>
              <a:spLocks/>
            </p:cNvSpPr>
            <p:nvPr/>
          </p:nvSpPr>
          <p:spPr bwMode="blackWhite">
            <a:xfrm>
              <a:off x="3446" y="2172"/>
              <a:ext cx="75" cy="63"/>
            </a:xfrm>
            <a:custGeom>
              <a:avLst/>
              <a:gdLst>
                <a:gd name="T0" fmla="*/ 0 w 75"/>
                <a:gd name="T1" fmla="*/ 24 h 63"/>
                <a:gd name="T2" fmla="*/ 34 w 75"/>
                <a:gd name="T3" fmla="*/ 0 h 63"/>
                <a:gd name="T4" fmla="*/ 75 w 75"/>
                <a:gd name="T5" fmla="*/ 15 h 63"/>
                <a:gd name="T6" fmla="*/ 73 w 75"/>
                <a:gd name="T7" fmla="*/ 47 h 63"/>
                <a:gd name="T8" fmla="*/ 40 w 75"/>
                <a:gd name="T9" fmla="*/ 63 h 63"/>
                <a:gd name="T10" fmla="*/ 17 w 75"/>
                <a:gd name="T11" fmla="*/ 58 h 63"/>
                <a:gd name="T12" fmla="*/ 0 w 75"/>
                <a:gd name="T13" fmla="*/ 24 h 63"/>
                <a:gd name="T14" fmla="*/ 0 60000 65536"/>
                <a:gd name="T15" fmla="*/ 0 60000 65536"/>
                <a:gd name="T16" fmla="*/ 0 60000 65536"/>
                <a:gd name="T17" fmla="*/ 0 60000 65536"/>
                <a:gd name="T18" fmla="*/ 0 60000 65536"/>
                <a:gd name="T19" fmla="*/ 0 60000 65536"/>
                <a:gd name="T20" fmla="*/ 0 60000 65536"/>
                <a:gd name="T21" fmla="*/ 0 w 75"/>
                <a:gd name="T22" fmla="*/ 0 h 63"/>
                <a:gd name="T23" fmla="*/ 75 w 75"/>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63">
                  <a:moveTo>
                    <a:pt x="0" y="24"/>
                  </a:moveTo>
                  <a:lnTo>
                    <a:pt x="34" y="0"/>
                  </a:lnTo>
                  <a:lnTo>
                    <a:pt x="75" y="15"/>
                  </a:lnTo>
                  <a:lnTo>
                    <a:pt x="73" y="47"/>
                  </a:lnTo>
                  <a:lnTo>
                    <a:pt x="40" y="63"/>
                  </a:lnTo>
                  <a:lnTo>
                    <a:pt x="17" y="58"/>
                  </a:lnTo>
                  <a:lnTo>
                    <a:pt x="0" y="24"/>
                  </a:lnTo>
                  <a:close/>
                </a:path>
              </a:pathLst>
            </a:custGeom>
            <a:solidFill>
              <a:srgbClr val="8C4400"/>
            </a:solidFill>
            <a:ln w="9525">
              <a:noFill/>
              <a:round/>
              <a:headEnd/>
              <a:tailEnd/>
            </a:ln>
          </p:spPr>
          <p:txBody>
            <a:bodyPr/>
            <a:lstStyle/>
            <a:p>
              <a:pPr algn="ctr"/>
              <a:endParaRPr lang="fr-FR" sz="2000"/>
            </a:p>
          </p:txBody>
        </p:sp>
        <p:sp>
          <p:nvSpPr>
            <p:cNvPr id="22549" name="Freeform 149"/>
            <p:cNvSpPr>
              <a:spLocks/>
            </p:cNvSpPr>
            <p:nvPr/>
          </p:nvSpPr>
          <p:spPr bwMode="black">
            <a:xfrm>
              <a:off x="3470" y="2191"/>
              <a:ext cx="32" cy="31"/>
            </a:xfrm>
            <a:custGeom>
              <a:avLst/>
              <a:gdLst>
                <a:gd name="T0" fmla="*/ 0 w 32"/>
                <a:gd name="T1" fmla="*/ 0 h 31"/>
                <a:gd name="T2" fmla="*/ 28 w 32"/>
                <a:gd name="T3" fmla="*/ 0 h 31"/>
                <a:gd name="T4" fmla="*/ 32 w 32"/>
                <a:gd name="T5" fmla="*/ 19 h 31"/>
                <a:gd name="T6" fmla="*/ 12 w 32"/>
                <a:gd name="T7" fmla="*/ 31 h 31"/>
                <a:gd name="T8" fmla="*/ 20 w 32"/>
                <a:gd name="T9" fmla="*/ 11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8" y="0"/>
                  </a:lnTo>
                  <a:lnTo>
                    <a:pt x="32" y="19"/>
                  </a:lnTo>
                  <a:lnTo>
                    <a:pt x="12" y="31"/>
                  </a:lnTo>
                  <a:lnTo>
                    <a:pt x="20" y="11"/>
                  </a:lnTo>
                  <a:lnTo>
                    <a:pt x="0" y="0"/>
                  </a:lnTo>
                  <a:close/>
                </a:path>
              </a:pathLst>
            </a:custGeom>
            <a:solidFill>
              <a:srgbClr val="D18E00"/>
            </a:solidFill>
            <a:ln w="9525">
              <a:noFill/>
              <a:round/>
              <a:headEnd/>
              <a:tailEnd/>
            </a:ln>
          </p:spPr>
          <p:txBody>
            <a:bodyPr/>
            <a:lstStyle/>
            <a:p>
              <a:pPr algn="ctr"/>
              <a:endParaRPr lang="fr-FR" sz="2000"/>
            </a:p>
          </p:txBody>
        </p:sp>
        <p:sp>
          <p:nvSpPr>
            <p:cNvPr id="22550" name="Freeform 150"/>
            <p:cNvSpPr>
              <a:spLocks/>
            </p:cNvSpPr>
            <p:nvPr/>
          </p:nvSpPr>
          <p:spPr bwMode="blackWhite">
            <a:xfrm>
              <a:off x="3577" y="2127"/>
              <a:ext cx="112" cy="71"/>
            </a:xfrm>
            <a:custGeom>
              <a:avLst/>
              <a:gdLst>
                <a:gd name="T0" fmla="*/ 0 w 112"/>
                <a:gd name="T1" fmla="*/ 21 h 71"/>
                <a:gd name="T2" fmla="*/ 56 w 112"/>
                <a:gd name="T3" fmla="*/ 0 h 71"/>
                <a:gd name="T4" fmla="*/ 112 w 112"/>
                <a:gd name="T5" fmla="*/ 0 h 71"/>
                <a:gd name="T6" fmla="*/ 93 w 112"/>
                <a:gd name="T7" fmla="*/ 47 h 71"/>
                <a:gd name="T8" fmla="*/ 51 w 112"/>
                <a:gd name="T9" fmla="*/ 71 h 71"/>
                <a:gd name="T10" fmla="*/ 61 w 112"/>
                <a:gd name="T11" fmla="*/ 42 h 71"/>
                <a:gd name="T12" fmla="*/ 25 w 112"/>
                <a:gd name="T13" fmla="*/ 42 h 71"/>
                <a:gd name="T14" fmla="*/ 0 w 112"/>
                <a:gd name="T15" fmla="*/ 21 h 71"/>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71"/>
                <a:gd name="T26" fmla="*/ 112 w 112"/>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71">
                  <a:moveTo>
                    <a:pt x="0" y="21"/>
                  </a:moveTo>
                  <a:lnTo>
                    <a:pt x="56" y="0"/>
                  </a:lnTo>
                  <a:lnTo>
                    <a:pt x="112" y="0"/>
                  </a:lnTo>
                  <a:lnTo>
                    <a:pt x="93" y="47"/>
                  </a:lnTo>
                  <a:lnTo>
                    <a:pt x="51" y="71"/>
                  </a:lnTo>
                  <a:lnTo>
                    <a:pt x="61" y="42"/>
                  </a:lnTo>
                  <a:lnTo>
                    <a:pt x="25" y="42"/>
                  </a:lnTo>
                  <a:lnTo>
                    <a:pt x="0" y="21"/>
                  </a:lnTo>
                  <a:close/>
                </a:path>
              </a:pathLst>
            </a:custGeom>
            <a:solidFill>
              <a:srgbClr val="8C4400"/>
            </a:solidFill>
            <a:ln w="9525">
              <a:noFill/>
              <a:round/>
              <a:headEnd/>
              <a:tailEnd/>
            </a:ln>
          </p:spPr>
          <p:txBody>
            <a:bodyPr/>
            <a:lstStyle/>
            <a:p>
              <a:pPr algn="ctr"/>
              <a:endParaRPr lang="fr-FR" sz="2000"/>
            </a:p>
          </p:txBody>
        </p:sp>
        <p:sp>
          <p:nvSpPr>
            <p:cNvPr id="22551" name="Freeform 151"/>
            <p:cNvSpPr>
              <a:spLocks/>
            </p:cNvSpPr>
            <p:nvPr/>
          </p:nvSpPr>
          <p:spPr bwMode="blackWhite">
            <a:xfrm>
              <a:off x="3296" y="2245"/>
              <a:ext cx="51" cy="32"/>
            </a:xfrm>
            <a:custGeom>
              <a:avLst/>
              <a:gdLst>
                <a:gd name="T0" fmla="*/ 0 w 51"/>
                <a:gd name="T1" fmla="*/ 32 h 32"/>
                <a:gd name="T2" fmla="*/ 0 w 51"/>
                <a:gd name="T3" fmla="*/ 0 h 32"/>
                <a:gd name="T4" fmla="*/ 40 w 51"/>
                <a:gd name="T5" fmla="*/ 0 h 32"/>
                <a:gd name="T6" fmla="*/ 51 w 51"/>
                <a:gd name="T7" fmla="*/ 26 h 32"/>
                <a:gd name="T8" fmla="*/ 0 w 51"/>
                <a:gd name="T9" fmla="*/ 32 h 32"/>
                <a:gd name="T10" fmla="*/ 0 60000 65536"/>
                <a:gd name="T11" fmla="*/ 0 60000 65536"/>
                <a:gd name="T12" fmla="*/ 0 60000 65536"/>
                <a:gd name="T13" fmla="*/ 0 60000 65536"/>
                <a:gd name="T14" fmla="*/ 0 60000 65536"/>
                <a:gd name="T15" fmla="*/ 0 w 51"/>
                <a:gd name="T16" fmla="*/ 0 h 32"/>
                <a:gd name="T17" fmla="*/ 51 w 51"/>
                <a:gd name="T18" fmla="*/ 32 h 32"/>
              </a:gdLst>
              <a:ahLst/>
              <a:cxnLst>
                <a:cxn ang="T10">
                  <a:pos x="T0" y="T1"/>
                </a:cxn>
                <a:cxn ang="T11">
                  <a:pos x="T2" y="T3"/>
                </a:cxn>
                <a:cxn ang="T12">
                  <a:pos x="T4" y="T5"/>
                </a:cxn>
                <a:cxn ang="T13">
                  <a:pos x="T6" y="T7"/>
                </a:cxn>
                <a:cxn ang="T14">
                  <a:pos x="T8" y="T9"/>
                </a:cxn>
              </a:cxnLst>
              <a:rect l="T15" t="T16" r="T17" b="T18"/>
              <a:pathLst>
                <a:path w="51" h="32">
                  <a:moveTo>
                    <a:pt x="0" y="32"/>
                  </a:moveTo>
                  <a:lnTo>
                    <a:pt x="0" y="0"/>
                  </a:lnTo>
                  <a:lnTo>
                    <a:pt x="40" y="0"/>
                  </a:lnTo>
                  <a:lnTo>
                    <a:pt x="51" y="26"/>
                  </a:lnTo>
                  <a:lnTo>
                    <a:pt x="0" y="32"/>
                  </a:lnTo>
                  <a:close/>
                </a:path>
              </a:pathLst>
            </a:custGeom>
            <a:solidFill>
              <a:srgbClr val="8C4400"/>
            </a:solidFill>
            <a:ln w="9525">
              <a:noFill/>
              <a:round/>
              <a:headEnd/>
              <a:tailEnd/>
            </a:ln>
          </p:spPr>
          <p:txBody>
            <a:bodyPr/>
            <a:lstStyle/>
            <a:p>
              <a:pPr algn="ctr"/>
              <a:endParaRPr lang="fr-FR" sz="2000"/>
            </a:p>
          </p:txBody>
        </p:sp>
        <p:sp>
          <p:nvSpPr>
            <p:cNvPr id="22552" name="Freeform 152"/>
            <p:cNvSpPr>
              <a:spLocks/>
            </p:cNvSpPr>
            <p:nvPr/>
          </p:nvSpPr>
          <p:spPr bwMode="blackWhite">
            <a:xfrm>
              <a:off x="3259" y="2301"/>
              <a:ext cx="185" cy="63"/>
            </a:xfrm>
            <a:custGeom>
              <a:avLst/>
              <a:gdLst>
                <a:gd name="T0" fmla="*/ 0 w 185"/>
                <a:gd name="T1" fmla="*/ 11 h 63"/>
                <a:gd name="T2" fmla="*/ 37 w 185"/>
                <a:gd name="T3" fmla="*/ 37 h 63"/>
                <a:gd name="T4" fmla="*/ 109 w 185"/>
                <a:gd name="T5" fmla="*/ 37 h 63"/>
                <a:gd name="T6" fmla="*/ 185 w 185"/>
                <a:gd name="T7" fmla="*/ 0 h 63"/>
                <a:gd name="T8" fmla="*/ 170 w 185"/>
                <a:gd name="T9" fmla="*/ 26 h 63"/>
                <a:gd name="T10" fmla="*/ 138 w 185"/>
                <a:gd name="T11" fmla="*/ 46 h 63"/>
                <a:gd name="T12" fmla="*/ 72 w 185"/>
                <a:gd name="T13" fmla="*/ 63 h 63"/>
                <a:gd name="T14" fmla="*/ 46 w 185"/>
                <a:gd name="T15" fmla="*/ 58 h 63"/>
                <a:gd name="T16" fmla="*/ 43 w 185"/>
                <a:gd name="T17" fmla="*/ 55 h 63"/>
                <a:gd name="T18" fmla="*/ 38 w 185"/>
                <a:gd name="T19" fmla="*/ 49 h 63"/>
                <a:gd name="T20" fmla="*/ 30 w 185"/>
                <a:gd name="T21" fmla="*/ 40 h 63"/>
                <a:gd name="T22" fmla="*/ 21 w 185"/>
                <a:gd name="T23" fmla="*/ 30 h 63"/>
                <a:gd name="T24" fmla="*/ 12 w 185"/>
                <a:gd name="T25" fmla="*/ 21 h 63"/>
                <a:gd name="T26" fmla="*/ 6 w 185"/>
                <a:gd name="T27" fmla="*/ 13 h 63"/>
                <a:gd name="T28" fmla="*/ 0 w 185"/>
                <a:gd name="T29" fmla="*/ 10 h 63"/>
                <a:gd name="T30" fmla="*/ 0 w 185"/>
                <a:gd name="T31" fmla="*/ 11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5"/>
                <a:gd name="T49" fmla="*/ 0 h 63"/>
                <a:gd name="T50" fmla="*/ 185 w 185"/>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5" h="63">
                  <a:moveTo>
                    <a:pt x="0" y="11"/>
                  </a:moveTo>
                  <a:lnTo>
                    <a:pt x="37" y="37"/>
                  </a:lnTo>
                  <a:lnTo>
                    <a:pt x="109" y="37"/>
                  </a:lnTo>
                  <a:lnTo>
                    <a:pt x="185" y="0"/>
                  </a:lnTo>
                  <a:lnTo>
                    <a:pt x="170" y="26"/>
                  </a:lnTo>
                  <a:lnTo>
                    <a:pt x="138" y="46"/>
                  </a:lnTo>
                  <a:lnTo>
                    <a:pt x="72" y="63"/>
                  </a:lnTo>
                  <a:lnTo>
                    <a:pt x="46" y="58"/>
                  </a:lnTo>
                  <a:lnTo>
                    <a:pt x="43" y="55"/>
                  </a:lnTo>
                  <a:lnTo>
                    <a:pt x="38" y="49"/>
                  </a:lnTo>
                  <a:lnTo>
                    <a:pt x="30" y="40"/>
                  </a:lnTo>
                  <a:lnTo>
                    <a:pt x="21" y="30"/>
                  </a:lnTo>
                  <a:lnTo>
                    <a:pt x="12" y="21"/>
                  </a:lnTo>
                  <a:lnTo>
                    <a:pt x="6" y="13"/>
                  </a:lnTo>
                  <a:lnTo>
                    <a:pt x="0" y="10"/>
                  </a:lnTo>
                  <a:lnTo>
                    <a:pt x="0" y="11"/>
                  </a:lnTo>
                  <a:close/>
                </a:path>
              </a:pathLst>
            </a:custGeom>
            <a:solidFill>
              <a:srgbClr val="8C4400"/>
            </a:solidFill>
            <a:ln w="9525">
              <a:noFill/>
              <a:round/>
              <a:headEnd/>
              <a:tailEnd/>
            </a:ln>
          </p:spPr>
          <p:txBody>
            <a:bodyPr/>
            <a:lstStyle/>
            <a:p>
              <a:pPr algn="ctr"/>
              <a:endParaRPr lang="fr-FR" sz="2000"/>
            </a:p>
          </p:txBody>
        </p:sp>
        <p:sp>
          <p:nvSpPr>
            <p:cNvPr id="22553" name="Freeform 153"/>
            <p:cNvSpPr>
              <a:spLocks/>
            </p:cNvSpPr>
            <p:nvPr/>
          </p:nvSpPr>
          <p:spPr bwMode="blackWhite">
            <a:xfrm>
              <a:off x="3480" y="2209"/>
              <a:ext cx="824" cy="571"/>
            </a:xfrm>
            <a:custGeom>
              <a:avLst/>
              <a:gdLst>
                <a:gd name="T0" fmla="*/ 158 w 824"/>
                <a:gd name="T1" fmla="*/ 0 h 571"/>
                <a:gd name="T2" fmla="*/ 209 w 824"/>
                <a:gd name="T3" fmla="*/ 31 h 571"/>
                <a:gd name="T4" fmla="*/ 265 w 824"/>
                <a:gd name="T5" fmla="*/ 92 h 571"/>
                <a:gd name="T6" fmla="*/ 363 w 824"/>
                <a:gd name="T7" fmla="*/ 133 h 571"/>
                <a:gd name="T8" fmla="*/ 450 w 824"/>
                <a:gd name="T9" fmla="*/ 133 h 571"/>
                <a:gd name="T10" fmla="*/ 768 w 824"/>
                <a:gd name="T11" fmla="*/ 108 h 571"/>
                <a:gd name="T12" fmla="*/ 824 w 824"/>
                <a:gd name="T13" fmla="*/ 103 h 571"/>
                <a:gd name="T14" fmla="*/ 814 w 824"/>
                <a:gd name="T15" fmla="*/ 155 h 571"/>
                <a:gd name="T16" fmla="*/ 768 w 824"/>
                <a:gd name="T17" fmla="*/ 185 h 571"/>
                <a:gd name="T18" fmla="*/ 737 w 824"/>
                <a:gd name="T19" fmla="*/ 165 h 571"/>
                <a:gd name="T20" fmla="*/ 681 w 824"/>
                <a:gd name="T21" fmla="*/ 165 h 571"/>
                <a:gd name="T22" fmla="*/ 665 w 824"/>
                <a:gd name="T23" fmla="*/ 201 h 571"/>
                <a:gd name="T24" fmla="*/ 644 w 824"/>
                <a:gd name="T25" fmla="*/ 253 h 571"/>
                <a:gd name="T26" fmla="*/ 583 w 824"/>
                <a:gd name="T27" fmla="*/ 274 h 571"/>
                <a:gd name="T28" fmla="*/ 544 w 824"/>
                <a:gd name="T29" fmla="*/ 274 h 571"/>
                <a:gd name="T30" fmla="*/ 562 w 824"/>
                <a:gd name="T31" fmla="*/ 201 h 571"/>
                <a:gd name="T32" fmla="*/ 512 w 824"/>
                <a:gd name="T33" fmla="*/ 165 h 571"/>
                <a:gd name="T34" fmla="*/ 414 w 824"/>
                <a:gd name="T35" fmla="*/ 191 h 571"/>
                <a:gd name="T36" fmla="*/ 323 w 824"/>
                <a:gd name="T37" fmla="*/ 237 h 571"/>
                <a:gd name="T38" fmla="*/ 347 w 824"/>
                <a:gd name="T39" fmla="*/ 300 h 571"/>
                <a:gd name="T40" fmla="*/ 347 w 824"/>
                <a:gd name="T41" fmla="*/ 361 h 571"/>
                <a:gd name="T42" fmla="*/ 363 w 824"/>
                <a:gd name="T43" fmla="*/ 413 h 571"/>
                <a:gd name="T44" fmla="*/ 338 w 824"/>
                <a:gd name="T45" fmla="*/ 448 h 571"/>
                <a:gd name="T46" fmla="*/ 265 w 824"/>
                <a:gd name="T47" fmla="*/ 474 h 571"/>
                <a:gd name="T48" fmla="*/ 235 w 824"/>
                <a:gd name="T49" fmla="*/ 530 h 571"/>
                <a:gd name="T50" fmla="*/ 194 w 824"/>
                <a:gd name="T51" fmla="*/ 562 h 571"/>
                <a:gd name="T52" fmla="*/ 148 w 824"/>
                <a:gd name="T53" fmla="*/ 571 h 571"/>
                <a:gd name="T54" fmla="*/ 87 w 824"/>
                <a:gd name="T55" fmla="*/ 526 h 571"/>
                <a:gd name="T56" fmla="*/ 113 w 824"/>
                <a:gd name="T57" fmla="*/ 479 h 571"/>
                <a:gd name="T58" fmla="*/ 148 w 824"/>
                <a:gd name="T59" fmla="*/ 433 h 571"/>
                <a:gd name="T60" fmla="*/ 113 w 824"/>
                <a:gd name="T61" fmla="*/ 387 h 571"/>
                <a:gd name="T62" fmla="*/ 82 w 824"/>
                <a:gd name="T63" fmla="*/ 340 h 571"/>
                <a:gd name="T64" fmla="*/ 82 w 824"/>
                <a:gd name="T65" fmla="*/ 309 h 571"/>
                <a:gd name="T66" fmla="*/ 143 w 824"/>
                <a:gd name="T67" fmla="*/ 284 h 571"/>
                <a:gd name="T68" fmla="*/ 153 w 824"/>
                <a:gd name="T69" fmla="*/ 227 h 571"/>
                <a:gd name="T70" fmla="*/ 127 w 824"/>
                <a:gd name="T71" fmla="*/ 195 h 571"/>
                <a:gd name="T72" fmla="*/ 71 w 824"/>
                <a:gd name="T73" fmla="*/ 211 h 571"/>
                <a:gd name="T74" fmla="*/ 0 w 824"/>
                <a:gd name="T75" fmla="*/ 133 h 571"/>
                <a:gd name="T76" fmla="*/ 66 w 824"/>
                <a:gd name="T77" fmla="*/ 133 h 571"/>
                <a:gd name="T78" fmla="*/ 132 w 824"/>
                <a:gd name="T79" fmla="*/ 133 h 571"/>
                <a:gd name="T80" fmla="*/ 169 w 824"/>
                <a:gd name="T81" fmla="*/ 129 h 571"/>
                <a:gd name="T82" fmla="*/ 185 w 824"/>
                <a:gd name="T83" fmla="*/ 165 h 571"/>
                <a:gd name="T84" fmla="*/ 179 w 824"/>
                <a:gd name="T85" fmla="*/ 221 h 571"/>
                <a:gd name="T86" fmla="*/ 209 w 824"/>
                <a:gd name="T87" fmla="*/ 237 h 571"/>
                <a:gd name="T88" fmla="*/ 241 w 824"/>
                <a:gd name="T89" fmla="*/ 201 h 571"/>
                <a:gd name="T90" fmla="*/ 225 w 824"/>
                <a:gd name="T91" fmla="*/ 129 h 571"/>
                <a:gd name="T92" fmla="*/ 190 w 824"/>
                <a:gd name="T93" fmla="*/ 98 h 571"/>
                <a:gd name="T94" fmla="*/ 132 w 824"/>
                <a:gd name="T95" fmla="*/ 78 h 571"/>
                <a:gd name="T96" fmla="*/ 132 w 824"/>
                <a:gd name="T97" fmla="*/ 42 h 571"/>
                <a:gd name="T98" fmla="*/ 158 w 824"/>
                <a:gd name="T99" fmla="*/ 0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4"/>
                <a:gd name="T151" fmla="*/ 0 h 571"/>
                <a:gd name="T152" fmla="*/ 824 w 824"/>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4" h="571">
                  <a:moveTo>
                    <a:pt x="158" y="0"/>
                  </a:moveTo>
                  <a:lnTo>
                    <a:pt x="209" y="31"/>
                  </a:lnTo>
                  <a:lnTo>
                    <a:pt x="265" y="92"/>
                  </a:lnTo>
                  <a:lnTo>
                    <a:pt x="363" y="133"/>
                  </a:lnTo>
                  <a:lnTo>
                    <a:pt x="450" y="133"/>
                  </a:lnTo>
                  <a:lnTo>
                    <a:pt x="768" y="108"/>
                  </a:lnTo>
                  <a:lnTo>
                    <a:pt x="824" y="103"/>
                  </a:lnTo>
                  <a:lnTo>
                    <a:pt x="814" y="155"/>
                  </a:lnTo>
                  <a:lnTo>
                    <a:pt x="768" y="185"/>
                  </a:lnTo>
                  <a:lnTo>
                    <a:pt x="737" y="165"/>
                  </a:lnTo>
                  <a:lnTo>
                    <a:pt x="681" y="165"/>
                  </a:lnTo>
                  <a:lnTo>
                    <a:pt x="665" y="201"/>
                  </a:lnTo>
                  <a:lnTo>
                    <a:pt x="644" y="253"/>
                  </a:lnTo>
                  <a:lnTo>
                    <a:pt x="583" y="274"/>
                  </a:lnTo>
                  <a:lnTo>
                    <a:pt x="544" y="274"/>
                  </a:lnTo>
                  <a:lnTo>
                    <a:pt x="562" y="201"/>
                  </a:lnTo>
                  <a:lnTo>
                    <a:pt x="512" y="165"/>
                  </a:lnTo>
                  <a:lnTo>
                    <a:pt x="414" y="191"/>
                  </a:lnTo>
                  <a:lnTo>
                    <a:pt x="323" y="237"/>
                  </a:lnTo>
                  <a:lnTo>
                    <a:pt x="347" y="300"/>
                  </a:lnTo>
                  <a:lnTo>
                    <a:pt x="347" y="361"/>
                  </a:lnTo>
                  <a:lnTo>
                    <a:pt x="363" y="413"/>
                  </a:lnTo>
                  <a:lnTo>
                    <a:pt x="338" y="448"/>
                  </a:lnTo>
                  <a:lnTo>
                    <a:pt x="265" y="474"/>
                  </a:lnTo>
                  <a:lnTo>
                    <a:pt x="235" y="530"/>
                  </a:lnTo>
                  <a:lnTo>
                    <a:pt x="194" y="562"/>
                  </a:lnTo>
                  <a:lnTo>
                    <a:pt x="148" y="571"/>
                  </a:lnTo>
                  <a:lnTo>
                    <a:pt x="87" y="526"/>
                  </a:lnTo>
                  <a:lnTo>
                    <a:pt x="113" y="479"/>
                  </a:lnTo>
                  <a:lnTo>
                    <a:pt x="148" y="433"/>
                  </a:lnTo>
                  <a:lnTo>
                    <a:pt x="113" y="387"/>
                  </a:lnTo>
                  <a:lnTo>
                    <a:pt x="82" y="340"/>
                  </a:lnTo>
                  <a:lnTo>
                    <a:pt x="82" y="309"/>
                  </a:lnTo>
                  <a:lnTo>
                    <a:pt x="143" y="284"/>
                  </a:lnTo>
                  <a:lnTo>
                    <a:pt x="153" y="227"/>
                  </a:lnTo>
                  <a:lnTo>
                    <a:pt x="127" y="195"/>
                  </a:lnTo>
                  <a:lnTo>
                    <a:pt x="71" y="211"/>
                  </a:lnTo>
                  <a:lnTo>
                    <a:pt x="0" y="133"/>
                  </a:lnTo>
                  <a:lnTo>
                    <a:pt x="66" y="133"/>
                  </a:lnTo>
                  <a:lnTo>
                    <a:pt x="132" y="133"/>
                  </a:lnTo>
                  <a:lnTo>
                    <a:pt x="169" y="129"/>
                  </a:lnTo>
                  <a:lnTo>
                    <a:pt x="185" y="165"/>
                  </a:lnTo>
                  <a:lnTo>
                    <a:pt x="179" y="221"/>
                  </a:lnTo>
                  <a:lnTo>
                    <a:pt x="209" y="237"/>
                  </a:lnTo>
                  <a:lnTo>
                    <a:pt x="241" y="201"/>
                  </a:lnTo>
                  <a:lnTo>
                    <a:pt x="225" y="129"/>
                  </a:lnTo>
                  <a:lnTo>
                    <a:pt x="190" y="98"/>
                  </a:lnTo>
                  <a:lnTo>
                    <a:pt x="132" y="78"/>
                  </a:lnTo>
                  <a:lnTo>
                    <a:pt x="132" y="42"/>
                  </a:lnTo>
                  <a:lnTo>
                    <a:pt x="158" y="0"/>
                  </a:lnTo>
                  <a:close/>
                </a:path>
              </a:pathLst>
            </a:custGeom>
            <a:solidFill>
              <a:srgbClr val="8C4400"/>
            </a:solidFill>
            <a:ln w="9525">
              <a:noFill/>
              <a:round/>
              <a:headEnd/>
              <a:tailEnd/>
            </a:ln>
          </p:spPr>
          <p:txBody>
            <a:bodyPr/>
            <a:lstStyle/>
            <a:p>
              <a:pPr algn="ctr"/>
              <a:endParaRPr lang="fr-FR" sz="2000"/>
            </a:p>
          </p:txBody>
        </p:sp>
        <p:sp>
          <p:nvSpPr>
            <p:cNvPr id="22554" name="Freeform 154"/>
            <p:cNvSpPr>
              <a:spLocks/>
            </p:cNvSpPr>
            <p:nvPr/>
          </p:nvSpPr>
          <p:spPr bwMode="blackWhite">
            <a:xfrm>
              <a:off x="3976" y="2528"/>
              <a:ext cx="118" cy="87"/>
            </a:xfrm>
            <a:custGeom>
              <a:avLst/>
              <a:gdLst>
                <a:gd name="T0" fmla="*/ 0 w 118"/>
                <a:gd name="T1" fmla="*/ 42 h 87"/>
                <a:gd name="T2" fmla="*/ 36 w 118"/>
                <a:gd name="T3" fmla="*/ 0 h 87"/>
                <a:gd name="T4" fmla="*/ 78 w 118"/>
                <a:gd name="T5" fmla="*/ 0 h 87"/>
                <a:gd name="T6" fmla="*/ 118 w 118"/>
                <a:gd name="T7" fmla="*/ 42 h 87"/>
                <a:gd name="T8" fmla="*/ 78 w 118"/>
                <a:gd name="T9" fmla="*/ 73 h 87"/>
                <a:gd name="T10" fmla="*/ 36 w 118"/>
                <a:gd name="T11" fmla="*/ 87 h 87"/>
                <a:gd name="T12" fmla="*/ 0 w 118"/>
                <a:gd name="T13" fmla="*/ 42 h 87"/>
                <a:gd name="T14" fmla="*/ 0 60000 65536"/>
                <a:gd name="T15" fmla="*/ 0 60000 65536"/>
                <a:gd name="T16" fmla="*/ 0 60000 65536"/>
                <a:gd name="T17" fmla="*/ 0 60000 65536"/>
                <a:gd name="T18" fmla="*/ 0 60000 65536"/>
                <a:gd name="T19" fmla="*/ 0 60000 65536"/>
                <a:gd name="T20" fmla="*/ 0 60000 65536"/>
                <a:gd name="T21" fmla="*/ 0 w 118"/>
                <a:gd name="T22" fmla="*/ 0 h 87"/>
                <a:gd name="T23" fmla="*/ 118 w 11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87">
                  <a:moveTo>
                    <a:pt x="0" y="42"/>
                  </a:moveTo>
                  <a:lnTo>
                    <a:pt x="36" y="0"/>
                  </a:lnTo>
                  <a:lnTo>
                    <a:pt x="78" y="0"/>
                  </a:lnTo>
                  <a:lnTo>
                    <a:pt x="118" y="42"/>
                  </a:lnTo>
                  <a:lnTo>
                    <a:pt x="78" y="73"/>
                  </a:lnTo>
                  <a:lnTo>
                    <a:pt x="36" y="87"/>
                  </a:lnTo>
                  <a:lnTo>
                    <a:pt x="0" y="42"/>
                  </a:lnTo>
                  <a:close/>
                </a:path>
              </a:pathLst>
            </a:custGeom>
            <a:solidFill>
              <a:srgbClr val="8C4400"/>
            </a:solidFill>
            <a:ln w="9525">
              <a:noFill/>
              <a:round/>
              <a:headEnd/>
              <a:tailEnd/>
            </a:ln>
          </p:spPr>
          <p:txBody>
            <a:bodyPr/>
            <a:lstStyle/>
            <a:p>
              <a:pPr algn="ctr"/>
              <a:endParaRPr lang="fr-FR" sz="2000"/>
            </a:p>
          </p:txBody>
        </p:sp>
        <p:sp>
          <p:nvSpPr>
            <p:cNvPr id="22555" name="Freeform 155"/>
            <p:cNvSpPr>
              <a:spLocks/>
            </p:cNvSpPr>
            <p:nvPr/>
          </p:nvSpPr>
          <p:spPr bwMode="blackWhite">
            <a:xfrm>
              <a:off x="4345" y="2075"/>
              <a:ext cx="88" cy="215"/>
            </a:xfrm>
            <a:custGeom>
              <a:avLst/>
              <a:gdLst>
                <a:gd name="T0" fmla="*/ 0 w 88"/>
                <a:gd name="T1" fmla="*/ 0 h 215"/>
                <a:gd name="T2" fmla="*/ 41 w 88"/>
                <a:gd name="T3" fmla="*/ 36 h 215"/>
                <a:gd name="T4" fmla="*/ 88 w 88"/>
                <a:gd name="T5" fmla="*/ 113 h 215"/>
                <a:gd name="T6" fmla="*/ 82 w 88"/>
                <a:gd name="T7" fmla="*/ 215 h 215"/>
                <a:gd name="T8" fmla="*/ 57 w 88"/>
                <a:gd name="T9" fmla="*/ 150 h 215"/>
                <a:gd name="T10" fmla="*/ 20 w 88"/>
                <a:gd name="T11" fmla="*/ 150 h 215"/>
                <a:gd name="T12" fmla="*/ 26 w 88"/>
                <a:gd name="T13" fmla="*/ 108 h 215"/>
                <a:gd name="T14" fmla="*/ 15 w 88"/>
                <a:gd name="T15" fmla="*/ 47 h 215"/>
                <a:gd name="T16" fmla="*/ 0 w 88"/>
                <a:gd name="T17" fmla="*/ 0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215"/>
                <a:gd name="T29" fmla="*/ 88 w 88"/>
                <a:gd name="T30" fmla="*/ 215 h 2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215">
                  <a:moveTo>
                    <a:pt x="0" y="0"/>
                  </a:moveTo>
                  <a:lnTo>
                    <a:pt x="41" y="36"/>
                  </a:lnTo>
                  <a:lnTo>
                    <a:pt x="88" y="113"/>
                  </a:lnTo>
                  <a:lnTo>
                    <a:pt x="82" y="215"/>
                  </a:lnTo>
                  <a:lnTo>
                    <a:pt x="57" y="150"/>
                  </a:lnTo>
                  <a:lnTo>
                    <a:pt x="20" y="150"/>
                  </a:lnTo>
                  <a:lnTo>
                    <a:pt x="26" y="108"/>
                  </a:lnTo>
                  <a:lnTo>
                    <a:pt x="15" y="47"/>
                  </a:lnTo>
                  <a:lnTo>
                    <a:pt x="0" y="0"/>
                  </a:lnTo>
                  <a:close/>
                </a:path>
              </a:pathLst>
            </a:custGeom>
            <a:solidFill>
              <a:srgbClr val="8C4400"/>
            </a:solidFill>
            <a:ln w="9525">
              <a:noFill/>
              <a:round/>
              <a:headEnd/>
              <a:tailEnd/>
            </a:ln>
          </p:spPr>
          <p:txBody>
            <a:bodyPr/>
            <a:lstStyle/>
            <a:p>
              <a:pPr algn="ctr"/>
              <a:endParaRPr lang="fr-FR" sz="2000"/>
            </a:p>
          </p:txBody>
        </p:sp>
        <p:sp>
          <p:nvSpPr>
            <p:cNvPr id="22556" name="Freeform 156"/>
            <p:cNvSpPr>
              <a:spLocks/>
            </p:cNvSpPr>
            <p:nvPr/>
          </p:nvSpPr>
          <p:spPr bwMode="blackWhite">
            <a:xfrm>
              <a:off x="3162" y="2570"/>
              <a:ext cx="410" cy="190"/>
            </a:xfrm>
            <a:custGeom>
              <a:avLst/>
              <a:gdLst>
                <a:gd name="T0" fmla="*/ 338 w 410"/>
                <a:gd name="T1" fmla="*/ 42 h 190"/>
                <a:gd name="T2" fmla="*/ 256 w 410"/>
                <a:gd name="T3" fmla="*/ 98 h 190"/>
                <a:gd name="T4" fmla="*/ 206 w 410"/>
                <a:gd name="T5" fmla="*/ 113 h 190"/>
                <a:gd name="T6" fmla="*/ 153 w 410"/>
                <a:gd name="T7" fmla="*/ 129 h 190"/>
                <a:gd name="T8" fmla="*/ 129 w 410"/>
                <a:gd name="T9" fmla="*/ 129 h 190"/>
                <a:gd name="T10" fmla="*/ 62 w 410"/>
                <a:gd name="T11" fmla="*/ 101 h 190"/>
                <a:gd name="T12" fmla="*/ 15 w 410"/>
                <a:gd name="T13" fmla="*/ 108 h 190"/>
                <a:gd name="T14" fmla="*/ 0 w 410"/>
                <a:gd name="T15" fmla="*/ 144 h 190"/>
                <a:gd name="T16" fmla="*/ 66 w 410"/>
                <a:gd name="T17" fmla="*/ 154 h 190"/>
                <a:gd name="T18" fmla="*/ 97 w 410"/>
                <a:gd name="T19" fmla="*/ 160 h 190"/>
                <a:gd name="T20" fmla="*/ 139 w 410"/>
                <a:gd name="T21" fmla="*/ 190 h 190"/>
                <a:gd name="T22" fmla="*/ 220 w 410"/>
                <a:gd name="T23" fmla="*/ 180 h 190"/>
                <a:gd name="T24" fmla="*/ 246 w 410"/>
                <a:gd name="T25" fmla="*/ 124 h 190"/>
                <a:gd name="T26" fmla="*/ 277 w 410"/>
                <a:gd name="T27" fmla="*/ 124 h 190"/>
                <a:gd name="T28" fmla="*/ 286 w 410"/>
                <a:gd name="T29" fmla="*/ 165 h 190"/>
                <a:gd name="T30" fmla="*/ 349 w 410"/>
                <a:gd name="T31" fmla="*/ 150 h 190"/>
                <a:gd name="T32" fmla="*/ 410 w 410"/>
                <a:gd name="T33" fmla="*/ 124 h 190"/>
                <a:gd name="T34" fmla="*/ 410 w 410"/>
                <a:gd name="T35" fmla="*/ 87 h 190"/>
                <a:gd name="T36" fmla="*/ 374 w 410"/>
                <a:gd name="T37" fmla="*/ 0 h 190"/>
                <a:gd name="T38" fmla="*/ 338 w 410"/>
                <a:gd name="T39" fmla="*/ 42 h 1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0"/>
                <a:gd name="T61" fmla="*/ 0 h 190"/>
                <a:gd name="T62" fmla="*/ 410 w 410"/>
                <a:gd name="T63" fmla="*/ 190 h 1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0" h="190">
                  <a:moveTo>
                    <a:pt x="338" y="42"/>
                  </a:moveTo>
                  <a:lnTo>
                    <a:pt x="256" y="98"/>
                  </a:lnTo>
                  <a:lnTo>
                    <a:pt x="206" y="113"/>
                  </a:lnTo>
                  <a:lnTo>
                    <a:pt x="153" y="129"/>
                  </a:lnTo>
                  <a:lnTo>
                    <a:pt x="129" y="129"/>
                  </a:lnTo>
                  <a:lnTo>
                    <a:pt x="62" y="101"/>
                  </a:lnTo>
                  <a:lnTo>
                    <a:pt x="15" y="108"/>
                  </a:lnTo>
                  <a:lnTo>
                    <a:pt x="0" y="144"/>
                  </a:lnTo>
                  <a:lnTo>
                    <a:pt x="66" y="154"/>
                  </a:lnTo>
                  <a:lnTo>
                    <a:pt x="97" y="160"/>
                  </a:lnTo>
                  <a:lnTo>
                    <a:pt x="139" y="190"/>
                  </a:lnTo>
                  <a:lnTo>
                    <a:pt x="220" y="180"/>
                  </a:lnTo>
                  <a:lnTo>
                    <a:pt x="246" y="124"/>
                  </a:lnTo>
                  <a:lnTo>
                    <a:pt x="277" y="124"/>
                  </a:lnTo>
                  <a:lnTo>
                    <a:pt x="286" y="165"/>
                  </a:lnTo>
                  <a:lnTo>
                    <a:pt x="349" y="150"/>
                  </a:lnTo>
                  <a:lnTo>
                    <a:pt x="410" y="124"/>
                  </a:lnTo>
                  <a:lnTo>
                    <a:pt x="410" y="87"/>
                  </a:lnTo>
                  <a:lnTo>
                    <a:pt x="374" y="0"/>
                  </a:lnTo>
                  <a:lnTo>
                    <a:pt x="338" y="42"/>
                  </a:lnTo>
                  <a:close/>
                </a:path>
              </a:pathLst>
            </a:custGeom>
            <a:solidFill>
              <a:srgbClr val="8C4400"/>
            </a:solidFill>
            <a:ln w="9525">
              <a:noFill/>
              <a:round/>
              <a:headEnd/>
              <a:tailEnd/>
            </a:ln>
          </p:spPr>
          <p:txBody>
            <a:bodyPr/>
            <a:lstStyle/>
            <a:p>
              <a:pPr algn="ctr"/>
              <a:endParaRPr lang="fr-FR" sz="2000"/>
            </a:p>
          </p:txBody>
        </p:sp>
        <p:sp>
          <p:nvSpPr>
            <p:cNvPr id="22557" name="Freeform 157"/>
            <p:cNvSpPr>
              <a:spLocks/>
            </p:cNvSpPr>
            <p:nvPr/>
          </p:nvSpPr>
          <p:spPr bwMode="blackWhite">
            <a:xfrm>
              <a:off x="4278" y="2380"/>
              <a:ext cx="155" cy="211"/>
            </a:xfrm>
            <a:custGeom>
              <a:avLst/>
              <a:gdLst>
                <a:gd name="T0" fmla="*/ 133 w 155"/>
                <a:gd name="T1" fmla="*/ 0 h 211"/>
                <a:gd name="T2" fmla="*/ 155 w 155"/>
                <a:gd name="T3" fmla="*/ 87 h 211"/>
                <a:gd name="T4" fmla="*/ 149 w 155"/>
                <a:gd name="T5" fmla="*/ 143 h 211"/>
                <a:gd name="T6" fmla="*/ 133 w 155"/>
                <a:gd name="T7" fmla="*/ 200 h 211"/>
                <a:gd name="T8" fmla="*/ 93 w 155"/>
                <a:gd name="T9" fmla="*/ 190 h 211"/>
                <a:gd name="T10" fmla="*/ 47 w 155"/>
                <a:gd name="T11" fmla="*/ 190 h 211"/>
                <a:gd name="T12" fmla="*/ 0 w 155"/>
                <a:gd name="T13" fmla="*/ 211 h 211"/>
                <a:gd name="T14" fmla="*/ 0 w 155"/>
                <a:gd name="T15" fmla="*/ 164 h 211"/>
                <a:gd name="T16" fmla="*/ 31 w 155"/>
                <a:gd name="T17" fmla="*/ 118 h 211"/>
                <a:gd name="T18" fmla="*/ 67 w 155"/>
                <a:gd name="T19" fmla="*/ 66 h 211"/>
                <a:gd name="T20" fmla="*/ 0 w 155"/>
                <a:gd name="T21" fmla="*/ 61 h 211"/>
                <a:gd name="T22" fmla="*/ 16 w 155"/>
                <a:gd name="T23" fmla="*/ 14 h 211"/>
                <a:gd name="T24" fmla="*/ 87 w 155"/>
                <a:gd name="T25" fmla="*/ 40 h 211"/>
                <a:gd name="T26" fmla="*/ 119 w 155"/>
                <a:gd name="T27" fmla="*/ 56 h 211"/>
                <a:gd name="T28" fmla="*/ 133 w 155"/>
                <a:gd name="T29" fmla="*/ 0 h 2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5"/>
                <a:gd name="T46" fmla="*/ 0 h 211"/>
                <a:gd name="T47" fmla="*/ 155 w 155"/>
                <a:gd name="T48" fmla="*/ 211 h 2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5" h="211">
                  <a:moveTo>
                    <a:pt x="133" y="0"/>
                  </a:moveTo>
                  <a:lnTo>
                    <a:pt x="155" y="87"/>
                  </a:lnTo>
                  <a:lnTo>
                    <a:pt x="149" y="143"/>
                  </a:lnTo>
                  <a:lnTo>
                    <a:pt x="133" y="200"/>
                  </a:lnTo>
                  <a:lnTo>
                    <a:pt x="93" y="190"/>
                  </a:lnTo>
                  <a:lnTo>
                    <a:pt x="47" y="190"/>
                  </a:lnTo>
                  <a:lnTo>
                    <a:pt x="0" y="211"/>
                  </a:lnTo>
                  <a:lnTo>
                    <a:pt x="0" y="164"/>
                  </a:lnTo>
                  <a:lnTo>
                    <a:pt x="31" y="118"/>
                  </a:lnTo>
                  <a:lnTo>
                    <a:pt x="67" y="66"/>
                  </a:lnTo>
                  <a:lnTo>
                    <a:pt x="0" y="61"/>
                  </a:lnTo>
                  <a:lnTo>
                    <a:pt x="16" y="14"/>
                  </a:lnTo>
                  <a:lnTo>
                    <a:pt x="87" y="40"/>
                  </a:lnTo>
                  <a:lnTo>
                    <a:pt x="119" y="56"/>
                  </a:lnTo>
                  <a:lnTo>
                    <a:pt x="133" y="0"/>
                  </a:lnTo>
                  <a:close/>
                </a:path>
              </a:pathLst>
            </a:custGeom>
            <a:solidFill>
              <a:srgbClr val="8C4400"/>
            </a:solidFill>
            <a:ln w="9525">
              <a:noFill/>
              <a:round/>
              <a:headEnd/>
              <a:tailEnd/>
            </a:ln>
          </p:spPr>
          <p:txBody>
            <a:bodyPr/>
            <a:lstStyle/>
            <a:p>
              <a:pPr algn="ctr"/>
              <a:endParaRPr lang="fr-FR" sz="2000"/>
            </a:p>
          </p:txBody>
        </p:sp>
        <p:sp>
          <p:nvSpPr>
            <p:cNvPr id="22558" name="Freeform 158"/>
            <p:cNvSpPr>
              <a:spLocks/>
            </p:cNvSpPr>
            <p:nvPr/>
          </p:nvSpPr>
          <p:spPr bwMode="black">
            <a:xfrm>
              <a:off x="3590" y="1948"/>
              <a:ext cx="76" cy="176"/>
            </a:xfrm>
            <a:custGeom>
              <a:avLst/>
              <a:gdLst>
                <a:gd name="T0" fmla="*/ 76 w 76"/>
                <a:gd name="T1" fmla="*/ 2 h 176"/>
                <a:gd name="T2" fmla="*/ 29 w 76"/>
                <a:gd name="T3" fmla="*/ 115 h 176"/>
                <a:gd name="T4" fmla="*/ 42 w 76"/>
                <a:gd name="T5" fmla="*/ 129 h 176"/>
                <a:gd name="T6" fmla="*/ 51 w 76"/>
                <a:gd name="T7" fmla="*/ 141 h 176"/>
                <a:gd name="T8" fmla="*/ 56 w 76"/>
                <a:gd name="T9" fmla="*/ 155 h 176"/>
                <a:gd name="T10" fmla="*/ 58 w 76"/>
                <a:gd name="T11" fmla="*/ 176 h 176"/>
                <a:gd name="T12" fmla="*/ 39 w 76"/>
                <a:gd name="T13" fmla="*/ 176 h 176"/>
                <a:gd name="T14" fmla="*/ 39 w 76"/>
                <a:gd name="T15" fmla="*/ 161 h 176"/>
                <a:gd name="T16" fmla="*/ 37 w 76"/>
                <a:gd name="T17" fmla="*/ 150 h 176"/>
                <a:gd name="T18" fmla="*/ 32 w 76"/>
                <a:gd name="T19" fmla="*/ 144 h 176"/>
                <a:gd name="T20" fmla="*/ 19 w 76"/>
                <a:gd name="T21" fmla="*/ 133 h 176"/>
                <a:gd name="T22" fmla="*/ 0 w 76"/>
                <a:gd name="T23" fmla="*/ 133 h 176"/>
                <a:gd name="T24" fmla="*/ 63 w 76"/>
                <a:gd name="T25" fmla="*/ 0 h 176"/>
                <a:gd name="T26" fmla="*/ 76 w 76"/>
                <a:gd name="T27" fmla="*/ 2 h 1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
                <a:gd name="T43" fmla="*/ 0 h 176"/>
                <a:gd name="T44" fmla="*/ 76 w 76"/>
                <a:gd name="T45" fmla="*/ 176 h 1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 h="176">
                  <a:moveTo>
                    <a:pt x="76" y="2"/>
                  </a:moveTo>
                  <a:lnTo>
                    <a:pt x="29" y="115"/>
                  </a:lnTo>
                  <a:lnTo>
                    <a:pt x="42" y="129"/>
                  </a:lnTo>
                  <a:lnTo>
                    <a:pt x="51" y="141"/>
                  </a:lnTo>
                  <a:lnTo>
                    <a:pt x="56" y="155"/>
                  </a:lnTo>
                  <a:lnTo>
                    <a:pt x="58" y="176"/>
                  </a:lnTo>
                  <a:lnTo>
                    <a:pt x="39" y="176"/>
                  </a:lnTo>
                  <a:lnTo>
                    <a:pt x="39" y="161"/>
                  </a:lnTo>
                  <a:lnTo>
                    <a:pt x="37" y="150"/>
                  </a:lnTo>
                  <a:lnTo>
                    <a:pt x="32" y="144"/>
                  </a:lnTo>
                  <a:lnTo>
                    <a:pt x="19" y="133"/>
                  </a:lnTo>
                  <a:lnTo>
                    <a:pt x="0" y="133"/>
                  </a:lnTo>
                  <a:lnTo>
                    <a:pt x="63" y="0"/>
                  </a:lnTo>
                  <a:lnTo>
                    <a:pt x="76" y="2"/>
                  </a:lnTo>
                  <a:close/>
                </a:path>
              </a:pathLst>
            </a:custGeom>
            <a:solidFill>
              <a:srgbClr val="8C4400"/>
            </a:solidFill>
            <a:ln w="9525">
              <a:noFill/>
              <a:round/>
              <a:headEnd/>
              <a:tailEnd/>
            </a:ln>
          </p:spPr>
          <p:txBody>
            <a:bodyPr/>
            <a:lstStyle/>
            <a:p>
              <a:pPr algn="ctr"/>
              <a:endParaRPr lang="fr-FR" sz="2000"/>
            </a:p>
          </p:txBody>
        </p:sp>
        <p:sp>
          <p:nvSpPr>
            <p:cNvPr id="22559" name="Freeform 159"/>
            <p:cNvSpPr>
              <a:spLocks/>
            </p:cNvSpPr>
            <p:nvPr/>
          </p:nvSpPr>
          <p:spPr bwMode="black">
            <a:xfrm>
              <a:off x="3280" y="2124"/>
              <a:ext cx="368" cy="136"/>
            </a:xfrm>
            <a:custGeom>
              <a:avLst/>
              <a:gdLst>
                <a:gd name="T0" fmla="*/ 349 w 368"/>
                <a:gd name="T1" fmla="*/ 0 h 136"/>
                <a:gd name="T2" fmla="*/ 347 w 368"/>
                <a:gd name="T3" fmla="*/ 11 h 136"/>
                <a:gd name="T4" fmla="*/ 344 w 368"/>
                <a:gd name="T5" fmla="*/ 18 h 136"/>
                <a:gd name="T6" fmla="*/ 339 w 368"/>
                <a:gd name="T7" fmla="*/ 25 h 136"/>
                <a:gd name="T8" fmla="*/ 332 w 368"/>
                <a:gd name="T9" fmla="*/ 30 h 136"/>
                <a:gd name="T10" fmla="*/ 325 w 368"/>
                <a:gd name="T11" fmla="*/ 35 h 136"/>
                <a:gd name="T12" fmla="*/ 314 w 368"/>
                <a:gd name="T13" fmla="*/ 41 h 136"/>
                <a:gd name="T14" fmla="*/ 302 w 368"/>
                <a:gd name="T15" fmla="*/ 45 h 136"/>
                <a:gd name="T16" fmla="*/ 289 w 368"/>
                <a:gd name="T17" fmla="*/ 50 h 136"/>
                <a:gd name="T18" fmla="*/ 265 w 368"/>
                <a:gd name="T19" fmla="*/ 50 h 136"/>
                <a:gd name="T20" fmla="*/ 229 w 368"/>
                <a:gd name="T21" fmla="*/ 121 h 136"/>
                <a:gd name="T22" fmla="*/ 9 w 368"/>
                <a:gd name="T23" fmla="*/ 88 h 136"/>
                <a:gd name="T24" fmla="*/ 0 w 368"/>
                <a:gd name="T25" fmla="*/ 103 h 136"/>
                <a:gd name="T26" fmla="*/ 236 w 368"/>
                <a:gd name="T27" fmla="*/ 136 h 136"/>
                <a:gd name="T28" fmla="*/ 275 w 368"/>
                <a:gd name="T29" fmla="*/ 59 h 136"/>
                <a:gd name="T30" fmla="*/ 296 w 368"/>
                <a:gd name="T31" fmla="*/ 58 h 136"/>
                <a:gd name="T32" fmla="*/ 314 w 368"/>
                <a:gd name="T33" fmla="*/ 54 h 136"/>
                <a:gd name="T34" fmla="*/ 329 w 368"/>
                <a:gd name="T35" fmla="*/ 48 h 136"/>
                <a:gd name="T36" fmla="*/ 342 w 368"/>
                <a:gd name="T37" fmla="*/ 41 h 136"/>
                <a:gd name="T38" fmla="*/ 352 w 368"/>
                <a:gd name="T39" fmla="*/ 33 h 136"/>
                <a:gd name="T40" fmla="*/ 360 w 368"/>
                <a:gd name="T41" fmla="*/ 22 h 136"/>
                <a:gd name="T42" fmla="*/ 365 w 368"/>
                <a:gd name="T43" fmla="*/ 12 h 136"/>
                <a:gd name="T44" fmla="*/ 368 w 368"/>
                <a:gd name="T45" fmla="*/ 0 h 136"/>
                <a:gd name="T46" fmla="*/ 349 w 368"/>
                <a:gd name="T47" fmla="*/ 0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8"/>
                <a:gd name="T73" fmla="*/ 0 h 136"/>
                <a:gd name="T74" fmla="*/ 368 w 368"/>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8" h="136">
                  <a:moveTo>
                    <a:pt x="349" y="0"/>
                  </a:moveTo>
                  <a:lnTo>
                    <a:pt x="347" y="11"/>
                  </a:lnTo>
                  <a:lnTo>
                    <a:pt x="344" y="18"/>
                  </a:lnTo>
                  <a:lnTo>
                    <a:pt x="339" y="25"/>
                  </a:lnTo>
                  <a:lnTo>
                    <a:pt x="332" y="30"/>
                  </a:lnTo>
                  <a:lnTo>
                    <a:pt x="325" y="35"/>
                  </a:lnTo>
                  <a:lnTo>
                    <a:pt x="314" y="41"/>
                  </a:lnTo>
                  <a:lnTo>
                    <a:pt x="302" y="45"/>
                  </a:lnTo>
                  <a:lnTo>
                    <a:pt x="289" y="50"/>
                  </a:lnTo>
                  <a:lnTo>
                    <a:pt x="265" y="50"/>
                  </a:lnTo>
                  <a:lnTo>
                    <a:pt x="229" y="121"/>
                  </a:lnTo>
                  <a:lnTo>
                    <a:pt x="9" y="88"/>
                  </a:lnTo>
                  <a:lnTo>
                    <a:pt x="0" y="103"/>
                  </a:lnTo>
                  <a:lnTo>
                    <a:pt x="236" y="136"/>
                  </a:lnTo>
                  <a:lnTo>
                    <a:pt x="275" y="59"/>
                  </a:lnTo>
                  <a:lnTo>
                    <a:pt x="296" y="58"/>
                  </a:lnTo>
                  <a:lnTo>
                    <a:pt x="314" y="54"/>
                  </a:lnTo>
                  <a:lnTo>
                    <a:pt x="329" y="48"/>
                  </a:lnTo>
                  <a:lnTo>
                    <a:pt x="342" y="41"/>
                  </a:lnTo>
                  <a:lnTo>
                    <a:pt x="352" y="33"/>
                  </a:lnTo>
                  <a:lnTo>
                    <a:pt x="360" y="22"/>
                  </a:lnTo>
                  <a:lnTo>
                    <a:pt x="365" y="12"/>
                  </a:lnTo>
                  <a:lnTo>
                    <a:pt x="368" y="0"/>
                  </a:lnTo>
                  <a:lnTo>
                    <a:pt x="349" y="0"/>
                  </a:lnTo>
                  <a:close/>
                </a:path>
              </a:pathLst>
            </a:custGeom>
            <a:solidFill>
              <a:srgbClr val="00335B"/>
            </a:solidFill>
            <a:ln w="9525">
              <a:noFill/>
              <a:round/>
              <a:headEnd/>
              <a:tailEnd/>
            </a:ln>
          </p:spPr>
          <p:txBody>
            <a:bodyPr/>
            <a:lstStyle/>
            <a:p>
              <a:pPr algn="ctr"/>
              <a:endParaRPr lang="fr-FR" sz="2000"/>
            </a:p>
          </p:txBody>
        </p:sp>
        <p:sp>
          <p:nvSpPr>
            <p:cNvPr id="22560" name="Freeform 160"/>
            <p:cNvSpPr>
              <a:spLocks/>
            </p:cNvSpPr>
            <p:nvPr/>
          </p:nvSpPr>
          <p:spPr bwMode="black">
            <a:xfrm>
              <a:off x="3138" y="2179"/>
              <a:ext cx="155" cy="43"/>
            </a:xfrm>
            <a:custGeom>
              <a:avLst/>
              <a:gdLst>
                <a:gd name="T0" fmla="*/ 11 w 155"/>
                <a:gd name="T1" fmla="*/ 0 h 43"/>
                <a:gd name="T2" fmla="*/ 155 w 155"/>
                <a:gd name="T3" fmla="*/ 36 h 43"/>
                <a:gd name="T4" fmla="*/ 149 w 155"/>
                <a:gd name="T5" fmla="*/ 43 h 43"/>
                <a:gd name="T6" fmla="*/ 0 w 155"/>
                <a:gd name="T7" fmla="*/ 17 h 43"/>
                <a:gd name="T8" fmla="*/ 11 w 155"/>
                <a:gd name="T9" fmla="*/ 0 h 43"/>
                <a:gd name="T10" fmla="*/ 0 60000 65536"/>
                <a:gd name="T11" fmla="*/ 0 60000 65536"/>
                <a:gd name="T12" fmla="*/ 0 60000 65536"/>
                <a:gd name="T13" fmla="*/ 0 60000 65536"/>
                <a:gd name="T14" fmla="*/ 0 60000 65536"/>
                <a:gd name="T15" fmla="*/ 0 w 155"/>
                <a:gd name="T16" fmla="*/ 0 h 43"/>
                <a:gd name="T17" fmla="*/ 155 w 155"/>
                <a:gd name="T18" fmla="*/ 43 h 43"/>
              </a:gdLst>
              <a:ahLst/>
              <a:cxnLst>
                <a:cxn ang="T10">
                  <a:pos x="T0" y="T1"/>
                </a:cxn>
                <a:cxn ang="T11">
                  <a:pos x="T2" y="T3"/>
                </a:cxn>
                <a:cxn ang="T12">
                  <a:pos x="T4" y="T5"/>
                </a:cxn>
                <a:cxn ang="T13">
                  <a:pos x="T6" y="T7"/>
                </a:cxn>
                <a:cxn ang="T14">
                  <a:pos x="T8" y="T9"/>
                </a:cxn>
              </a:cxnLst>
              <a:rect l="T15" t="T16" r="T17" b="T18"/>
              <a:pathLst>
                <a:path w="155" h="43">
                  <a:moveTo>
                    <a:pt x="11" y="0"/>
                  </a:moveTo>
                  <a:lnTo>
                    <a:pt x="155" y="36"/>
                  </a:lnTo>
                  <a:lnTo>
                    <a:pt x="149" y="43"/>
                  </a:lnTo>
                  <a:lnTo>
                    <a:pt x="0" y="17"/>
                  </a:lnTo>
                  <a:lnTo>
                    <a:pt x="11" y="0"/>
                  </a:lnTo>
                  <a:close/>
                </a:path>
              </a:pathLst>
            </a:custGeom>
            <a:solidFill>
              <a:srgbClr val="8C4400"/>
            </a:solidFill>
            <a:ln w="9525">
              <a:noFill/>
              <a:round/>
              <a:headEnd/>
              <a:tailEnd/>
            </a:ln>
          </p:spPr>
          <p:txBody>
            <a:bodyPr/>
            <a:lstStyle/>
            <a:p>
              <a:pPr algn="ctr"/>
              <a:endParaRPr lang="fr-FR" sz="2000"/>
            </a:p>
          </p:txBody>
        </p:sp>
        <p:sp>
          <p:nvSpPr>
            <p:cNvPr id="22561" name="Freeform 161"/>
            <p:cNvSpPr>
              <a:spLocks/>
            </p:cNvSpPr>
            <p:nvPr/>
          </p:nvSpPr>
          <p:spPr bwMode="black">
            <a:xfrm>
              <a:off x="3452" y="2221"/>
              <a:ext cx="82" cy="142"/>
            </a:xfrm>
            <a:custGeom>
              <a:avLst/>
              <a:gdLst>
                <a:gd name="T0" fmla="*/ 51 w 82"/>
                <a:gd name="T1" fmla="*/ 35 h 142"/>
                <a:gd name="T2" fmla="*/ 0 w 82"/>
                <a:gd name="T3" fmla="*/ 142 h 142"/>
                <a:gd name="T4" fmla="*/ 20 w 82"/>
                <a:gd name="T5" fmla="*/ 142 h 142"/>
                <a:gd name="T6" fmla="*/ 82 w 82"/>
                <a:gd name="T7" fmla="*/ 0 h 142"/>
                <a:gd name="T8" fmla="*/ 51 w 82"/>
                <a:gd name="T9" fmla="*/ 35 h 142"/>
                <a:gd name="T10" fmla="*/ 0 60000 65536"/>
                <a:gd name="T11" fmla="*/ 0 60000 65536"/>
                <a:gd name="T12" fmla="*/ 0 60000 65536"/>
                <a:gd name="T13" fmla="*/ 0 60000 65536"/>
                <a:gd name="T14" fmla="*/ 0 60000 65536"/>
                <a:gd name="T15" fmla="*/ 0 w 82"/>
                <a:gd name="T16" fmla="*/ 0 h 142"/>
                <a:gd name="T17" fmla="*/ 82 w 82"/>
                <a:gd name="T18" fmla="*/ 142 h 142"/>
              </a:gdLst>
              <a:ahLst/>
              <a:cxnLst>
                <a:cxn ang="T10">
                  <a:pos x="T0" y="T1"/>
                </a:cxn>
                <a:cxn ang="T11">
                  <a:pos x="T2" y="T3"/>
                </a:cxn>
                <a:cxn ang="T12">
                  <a:pos x="T4" y="T5"/>
                </a:cxn>
                <a:cxn ang="T13">
                  <a:pos x="T6" y="T7"/>
                </a:cxn>
                <a:cxn ang="T14">
                  <a:pos x="T8" y="T9"/>
                </a:cxn>
              </a:cxnLst>
              <a:rect l="T15" t="T16" r="T17" b="T18"/>
              <a:pathLst>
                <a:path w="82" h="142">
                  <a:moveTo>
                    <a:pt x="51" y="35"/>
                  </a:moveTo>
                  <a:lnTo>
                    <a:pt x="0" y="142"/>
                  </a:lnTo>
                  <a:lnTo>
                    <a:pt x="20" y="142"/>
                  </a:lnTo>
                  <a:lnTo>
                    <a:pt x="82" y="0"/>
                  </a:lnTo>
                  <a:lnTo>
                    <a:pt x="51" y="35"/>
                  </a:lnTo>
                  <a:close/>
                </a:path>
              </a:pathLst>
            </a:custGeom>
            <a:solidFill>
              <a:srgbClr val="00335B"/>
            </a:solidFill>
            <a:ln w="9525">
              <a:noFill/>
              <a:round/>
              <a:headEnd/>
              <a:tailEnd/>
            </a:ln>
          </p:spPr>
          <p:txBody>
            <a:bodyPr/>
            <a:lstStyle/>
            <a:p>
              <a:pPr algn="ctr"/>
              <a:endParaRPr lang="fr-FR" sz="2000"/>
            </a:p>
          </p:txBody>
        </p:sp>
        <p:sp>
          <p:nvSpPr>
            <p:cNvPr id="22562" name="Freeform 162"/>
            <p:cNvSpPr>
              <a:spLocks/>
            </p:cNvSpPr>
            <p:nvPr/>
          </p:nvSpPr>
          <p:spPr bwMode="black">
            <a:xfrm>
              <a:off x="2922" y="2352"/>
              <a:ext cx="543" cy="343"/>
            </a:xfrm>
            <a:custGeom>
              <a:avLst/>
              <a:gdLst>
                <a:gd name="T0" fmla="*/ 543 w 543"/>
                <a:gd name="T1" fmla="*/ 15 h 343"/>
                <a:gd name="T2" fmla="*/ 487 w 543"/>
                <a:gd name="T3" fmla="*/ 144 h 343"/>
                <a:gd name="T4" fmla="*/ 374 w 543"/>
                <a:gd name="T5" fmla="*/ 118 h 343"/>
                <a:gd name="T6" fmla="*/ 376 w 543"/>
                <a:gd name="T7" fmla="*/ 93 h 343"/>
                <a:gd name="T8" fmla="*/ 367 w 543"/>
                <a:gd name="T9" fmla="*/ 73 h 343"/>
                <a:gd name="T10" fmla="*/ 358 w 543"/>
                <a:gd name="T11" fmla="*/ 60 h 343"/>
                <a:gd name="T12" fmla="*/ 348 w 543"/>
                <a:gd name="T13" fmla="*/ 54 h 343"/>
                <a:gd name="T14" fmla="*/ 337 w 543"/>
                <a:gd name="T15" fmla="*/ 51 h 343"/>
                <a:gd name="T16" fmla="*/ 324 w 543"/>
                <a:gd name="T17" fmla="*/ 52 h 343"/>
                <a:gd name="T18" fmla="*/ 309 w 543"/>
                <a:gd name="T19" fmla="*/ 56 h 343"/>
                <a:gd name="T20" fmla="*/ 292 w 543"/>
                <a:gd name="T21" fmla="*/ 63 h 343"/>
                <a:gd name="T22" fmla="*/ 271 w 543"/>
                <a:gd name="T23" fmla="*/ 69 h 343"/>
                <a:gd name="T24" fmla="*/ 257 w 543"/>
                <a:gd name="T25" fmla="*/ 98 h 343"/>
                <a:gd name="T26" fmla="*/ 246 w 543"/>
                <a:gd name="T27" fmla="*/ 121 h 343"/>
                <a:gd name="T28" fmla="*/ 241 w 543"/>
                <a:gd name="T29" fmla="*/ 140 h 343"/>
                <a:gd name="T30" fmla="*/ 241 w 543"/>
                <a:gd name="T31" fmla="*/ 155 h 343"/>
                <a:gd name="T32" fmla="*/ 249 w 543"/>
                <a:gd name="T33" fmla="*/ 170 h 343"/>
                <a:gd name="T34" fmla="*/ 262 w 543"/>
                <a:gd name="T35" fmla="*/ 181 h 343"/>
                <a:gd name="T36" fmla="*/ 283 w 543"/>
                <a:gd name="T37" fmla="*/ 193 h 343"/>
                <a:gd name="T38" fmla="*/ 313 w 543"/>
                <a:gd name="T39" fmla="*/ 205 h 343"/>
                <a:gd name="T40" fmla="*/ 358 w 543"/>
                <a:gd name="T41" fmla="*/ 189 h 343"/>
                <a:gd name="T42" fmla="*/ 449 w 543"/>
                <a:gd name="T43" fmla="*/ 211 h 343"/>
                <a:gd name="T44" fmla="*/ 388 w 543"/>
                <a:gd name="T45" fmla="*/ 343 h 343"/>
                <a:gd name="T46" fmla="*/ 0 w 543"/>
                <a:gd name="T47" fmla="*/ 263 h 343"/>
                <a:gd name="T48" fmla="*/ 6 w 543"/>
                <a:gd name="T49" fmla="*/ 245 h 343"/>
                <a:gd name="T50" fmla="*/ 386 w 543"/>
                <a:gd name="T51" fmla="*/ 323 h 343"/>
                <a:gd name="T52" fmla="*/ 426 w 543"/>
                <a:gd name="T53" fmla="*/ 227 h 343"/>
                <a:gd name="T54" fmla="*/ 350 w 543"/>
                <a:gd name="T55" fmla="*/ 205 h 343"/>
                <a:gd name="T56" fmla="*/ 322 w 543"/>
                <a:gd name="T57" fmla="*/ 223 h 343"/>
                <a:gd name="T58" fmla="*/ 281 w 543"/>
                <a:gd name="T59" fmla="*/ 215 h 343"/>
                <a:gd name="T60" fmla="*/ 253 w 543"/>
                <a:gd name="T61" fmla="*/ 197 h 343"/>
                <a:gd name="T62" fmla="*/ 233 w 543"/>
                <a:gd name="T63" fmla="*/ 177 h 343"/>
                <a:gd name="T64" fmla="*/ 224 w 543"/>
                <a:gd name="T65" fmla="*/ 159 h 343"/>
                <a:gd name="T66" fmla="*/ 221 w 543"/>
                <a:gd name="T67" fmla="*/ 140 h 343"/>
                <a:gd name="T68" fmla="*/ 225 w 543"/>
                <a:gd name="T69" fmla="*/ 119 h 343"/>
                <a:gd name="T70" fmla="*/ 237 w 543"/>
                <a:gd name="T71" fmla="*/ 97 h 343"/>
                <a:gd name="T72" fmla="*/ 253 w 543"/>
                <a:gd name="T73" fmla="*/ 73 h 343"/>
                <a:gd name="T74" fmla="*/ 274 w 543"/>
                <a:gd name="T75" fmla="*/ 46 h 343"/>
                <a:gd name="T76" fmla="*/ 300 w 543"/>
                <a:gd name="T77" fmla="*/ 39 h 343"/>
                <a:gd name="T78" fmla="*/ 320 w 543"/>
                <a:gd name="T79" fmla="*/ 35 h 343"/>
                <a:gd name="T80" fmla="*/ 339 w 543"/>
                <a:gd name="T81" fmla="*/ 34 h 343"/>
                <a:gd name="T82" fmla="*/ 354 w 543"/>
                <a:gd name="T83" fmla="*/ 35 h 343"/>
                <a:gd name="T84" fmla="*/ 367 w 543"/>
                <a:gd name="T85" fmla="*/ 42 h 343"/>
                <a:gd name="T86" fmla="*/ 378 w 543"/>
                <a:gd name="T87" fmla="*/ 54 h 343"/>
                <a:gd name="T88" fmla="*/ 386 w 543"/>
                <a:gd name="T89" fmla="*/ 72 h 343"/>
                <a:gd name="T90" fmla="*/ 393 w 543"/>
                <a:gd name="T91" fmla="*/ 98 h 343"/>
                <a:gd name="T92" fmla="*/ 473 w 543"/>
                <a:gd name="T93" fmla="*/ 124 h 343"/>
                <a:gd name="T94" fmla="*/ 531 w 543"/>
                <a:gd name="T95" fmla="*/ 0 h 343"/>
                <a:gd name="T96" fmla="*/ 543 w 543"/>
                <a:gd name="T97" fmla="*/ 15 h 3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3"/>
                <a:gd name="T148" fmla="*/ 0 h 343"/>
                <a:gd name="T149" fmla="*/ 543 w 543"/>
                <a:gd name="T150" fmla="*/ 343 h 3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3" h="343">
                  <a:moveTo>
                    <a:pt x="543" y="15"/>
                  </a:moveTo>
                  <a:lnTo>
                    <a:pt x="487" y="144"/>
                  </a:lnTo>
                  <a:lnTo>
                    <a:pt x="374" y="118"/>
                  </a:lnTo>
                  <a:lnTo>
                    <a:pt x="376" y="93"/>
                  </a:lnTo>
                  <a:lnTo>
                    <a:pt x="367" y="73"/>
                  </a:lnTo>
                  <a:lnTo>
                    <a:pt x="358" y="60"/>
                  </a:lnTo>
                  <a:lnTo>
                    <a:pt x="348" y="54"/>
                  </a:lnTo>
                  <a:lnTo>
                    <a:pt x="337" y="51"/>
                  </a:lnTo>
                  <a:lnTo>
                    <a:pt x="324" y="52"/>
                  </a:lnTo>
                  <a:lnTo>
                    <a:pt x="309" y="56"/>
                  </a:lnTo>
                  <a:lnTo>
                    <a:pt x="292" y="63"/>
                  </a:lnTo>
                  <a:lnTo>
                    <a:pt x="271" y="69"/>
                  </a:lnTo>
                  <a:lnTo>
                    <a:pt x="257" y="98"/>
                  </a:lnTo>
                  <a:lnTo>
                    <a:pt x="246" y="121"/>
                  </a:lnTo>
                  <a:lnTo>
                    <a:pt x="241" y="140"/>
                  </a:lnTo>
                  <a:lnTo>
                    <a:pt x="241" y="155"/>
                  </a:lnTo>
                  <a:lnTo>
                    <a:pt x="249" y="170"/>
                  </a:lnTo>
                  <a:lnTo>
                    <a:pt x="262" y="181"/>
                  </a:lnTo>
                  <a:lnTo>
                    <a:pt x="283" y="193"/>
                  </a:lnTo>
                  <a:lnTo>
                    <a:pt x="313" y="205"/>
                  </a:lnTo>
                  <a:lnTo>
                    <a:pt x="358" y="189"/>
                  </a:lnTo>
                  <a:lnTo>
                    <a:pt x="449" y="211"/>
                  </a:lnTo>
                  <a:lnTo>
                    <a:pt x="388" y="343"/>
                  </a:lnTo>
                  <a:lnTo>
                    <a:pt x="0" y="263"/>
                  </a:lnTo>
                  <a:lnTo>
                    <a:pt x="6" y="245"/>
                  </a:lnTo>
                  <a:lnTo>
                    <a:pt x="386" y="323"/>
                  </a:lnTo>
                  <a:lnTo>
                    <a:pt x="426" y="227"/>
                  </a:lnTo>
                  <a:lnTo>
                    <a:pt x="350" y="205"/>
                  </a:lnTo>
                  <a:lnTo>
                    <a:pt x="322" y="223"/>
                  </a:lnTo>
                  <a:lnTo>
                    <a:pt x="281" y="215"/>
                  </a:lnTo>
                  <a:lnTo>
                    <a:pt x="253" y="197"/>
                  </a:lnTo>
                  <a:lnTo>
                    <a:pt x="233" y="177"/>
                  </a:lnTo>
                  <a:lnTo>
                    <a:pt x="224" y="159"/>
                  </a:lnTo>
                  <a:lnTo>
                    <a:pt x="221" y="140"/>
                  </a:lnTo>
                  <a:lnTo>
                    <a:pt x="225" y="119"/>
                  </a:lnTo>
                  <a:lnTo>
                    <a:pt x="237" y="97"/>
                  </a:lnTo>
                  <a:lnTo>
                    <a:pt x="253" y="73"/>
                  </a:lnTo>
                  <a:lnTo>
                    <a:pt x="274" y="46"/>
                  </a:lnTo>
                  <a:lnTo>
                    <a:pt x="300" y="39"/>
                  </a:lnTo>
                  <a:lnTo>
                    <a:pt x="320" y="35"/>
                  </a:lnTo>
                  <a:lnTo>
                    <a:pt x="339" y="34"/>
                  </a:lnTo>
                  <a:lnTo>
                    <a:pt x="354" y="35"/>
                  </a:lnTo>
                  <a:lnTo>
                    <a:pt x="367" y="42"/>
                  </a:lnTo>
                  <a:lnTo>
                    <a:pt x="378" y="54"/>
                  </a:lnTo>
                  <a:lnTo>
                    <a:pt x="386" y="72"/>
                  </a:lnTo>
                  <a:lnTo>
                    <a:pt x="393" y="98"/>
                  </a:lnTo>
                  <a:lnTo>
                    <a:pt x="473" y="124"/>
                  </a:lnTo>
                  <a:lnTo>
                    <a:pt x="531" y="0"/>
                  </a:lnTo>
                  <a:lnTo>
                    <a:pt x="543" y="15"/>
                  </a:lnTo>
                  <a:close/>
                </a:path>
              </a:pathLst>
            </a:custGeom>
            <a:solidFill>
              <a:srgbClr val="8C4400"/>
            </a:solidFill>
            <a:ln w="9525">
              <a:noFill/>
              <a:round/>
              <a:headEnd/>
              <a:tailEnd/>
            </a:ln>
          </p:spPr>
          <p:txBody>
            <a:bodyPr/>
            <a:lstStyle/>
            <a:p>
              <a:pPr algn="ctr"/>
              <a:endParaRPr lang="fr-FR" sz="2000"/>
            </a:p>
          </p:txBody>
        </p:sp>
        <p:sp>
          <p:nvSpPr>
            <p:cNvPr id="22563" name="Freeform 163"/>
            <p:cNvSpPr>
              <a:spLocks/>
            </p:cNvSpPr>
            <p:nvPr/>
          </p:nvSpPr>
          <p:spPr bwMode="black">
            <a:xfrm>
              <a:off x="2839" y="2627"/>
              <a:ext cx="280" cy="395"/>
            </a:xfrm>
            <a:custGeom>
              <a:avLst/>
              <a:gdLst>
                <a:gd name="T0" fmla="*/ 280 w 280"/>
                <a:gd name="T1" fmla="*/ 15 h 395"/>
                <a:gd name="T2" fmla="*/ 173 w 280"/>
                <a:gd name="T3" fmla="*/ 224 h 395"/>
                <a:gd name="T4" fmla="*/ 65 w 280"/>
                <a:gd name="T5" fmla="*/ 198 h 395"/>
                <a:gd name="T6" fmla="*/ 24 w 280"/>
                <a:gd name="T7" fmla="*/ 273 h 395"/>
                <a:gd name="T8" fmla="*/ 149 w 280"/>
                <a:gd name="T9" fmla="*/ 309 h 395"/>
                <a:gd name="T10" fmla="*/ 104 w 280"/>
                <a:gd name="T11" fmla="*/ 395 h 395"/>
                <a:gd name="T12" fmla="*/ 84 w 280"/>
                <a:gd name="T13" fmla="*/ 389 h 395"/>
                <a:gd name="T14" fmla="*/ 118 w 280"/>
                <a:gd name="T15" fmla="*/ 323 h 395"/>
                <a:gd name="T16" fmla="*/ 0 w 280"/>
                <a:gd name="T17" fmla="*/ 289 h 395"/>
                <a:gd name="T18" fmla="*/ 58 w 280"/>
                <a:gd name="T19" fmla="*/ 177 h 395"/>
                <a:gd name="T20" fmla="*/ 162 w 280"/>
                <a:gd name="T21" fmla="*/ 203 h 395"/>
                <a:gd name="T22" fmla="*/ 267 w 280"/>
                <a:gd name="T23" fmla="*/ 0 h 395"/>
                <a:gd name="T24" fmla="*/ 280 w 280"/>
                <a:gd name="T25" fmla="*/ 15 h 3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
                <a:gd name="T40" fmla="*/ 0 h 395"/>
                <a:gd name="T41" fmla="*/ 280 w 280"/>
                <a:gd name="T42" fmla="*/ 395 h 3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 h="395">
                  <a:moveTo>
                    <a:pt x="280" y="15"/>
                  </a:moveTo>
                  <a:lnTo>
                    <a:pt x="173" y="224"/>
                  </a:lnTo>
                  <a:lnTo>
                    <a:pt x="65" y="198"/>
                  </a:lnTo>
                  <a:lnTo>
                    <a:pt x="24" y="273"/>
                  </a:lnTo>
                  <a:lnTo>
                    <a:pt x="149" y="309"/>
                  </a:lnTo>
                  <a:lnTo>
                    <a:pt x="104" y="395"/>
                  </a:lnTo>
                  <a:lnTo>
                    <a:pt x="84" y="389"/>
                  </a:lnTo>
                  <a:lnTo>
                    <a:pt x="118" y="323"/>
                  </a:lnTo>
                  <a:lnTo>
                    <a:pt x="0" y="289"/>
                  </a:lnTo>
                  <a:lnTo>
                    <a:pt x="58" y="177"/>
                  </a:lnTo>
                  <a:lnTo>
                    <a:pt x="162" y="203"/>
                  </a:lnTo>
                  <a:lnTo>
                    <a:pt x="267" y="0"/>
                  </a:lnTo>
                  <a:lnTo>
                    <a:pt x="280" y="15"/>
                  </a:lnTo>
                  <a:close/>
                </a:path>
              </a:pathLst>
            </a:custGeom>
            <a:solidFill>
              <a:srgbClr val="8C4400"/>
            </a:solidFill>
            <a:ln w="9525">
              <a:noFill/>
              <a:round/>
              <a:headEnd/>
              <a:tailEnd/>
            </a:ln>
          </p:spPr>
          <p:txBody>
            <a:bodyPr/>
            <a:lstStyle/>
            <a:p>
              <a:pPr algn="ctr"/>
              <a:endParaRPr lang="fr-FR" sz="2000"/>
            </a:p>
          </p:txBody>
        </p:sp>
        <p:sp>
          <p:nvSpPr>
            <p:cNvPr id="22564" name="Freeform 164"/>
            <p:cNvSpPr>
              <a:spLocks/>
            </p:cNvSpPr>
            <p:nvPr/>
          </p:nvSpPr>
          <p:spPr bwMode="black">
            <a:xfrm>
              <a:off x="3310" y="2681"/>
              <a:ext cx="141" cy="80"/>
            </a:xfrm>
            <a:custGeom>
              <a:avLst/>
              <a:gdLst>
                <a:gd name="T0" fmla="*/ 4 w 141"/>
                <a:gd name="T1" fmla="*/ 0 h 80"/>
                <a:gd name="T2" fmla="*/ 108 w 141"/>
                <a:gd name="T3" fmla="*/ 19 h 80"/>
                <a:gd name="T4" fmla="*/ 141 w 141"/>
                <a:gd name="T5" fmla="*/ 65 h 80"/>
                <a:gd name="T6" fmla="*/ 130 w 141"/>
                <a:gd name="T7" fmla="*/ 80 h 80"/>
                <a:gd name="T8" fmla="*/ 104 w 141"/>
                <a:gd name="T9" fmla="*/ 39 h 80"/>
                <a:gd name="T10" fmla="*/ 1 w 141"/>
                <a:gd name="T11" fmla="*/ 13 h 80"/>
                <a:gd name="T12" fmla="*/ 1 w 141"/>
                <a:gd name="T13" fmla="*/ 11 h 80"/>
                <a:gd name="T14" fmla="*/ 0 w 141"/>
                <a:gd name="T15" fmla="*/ 9 h 80"/>
                <a:gd name="T16" fmla="*/ 1 w 141"/>
                <a:gd name="T17" fmla="*/ 5 h 80"/>
                <a:gd name="T18" fmla="*/ 4 w 141"/>
                <a:gd name="T19" fmla="*/ 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1"/>
                <a:gd name="T31" fmla="*/ 0 h 80"/>
                <a:gd name="T32" fmla="*/ 141 w 141"/>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1" h="80">
                  <a:moveTo>
                    <a:pt x="4" y="0"/>
                  </a:moveTo>
                  <a:lnTo>
                    <a:pt x="108" y="19"/>
                  </a:lnTo>
                  <a:lnTo>
                    <a:pt x="141" y="65"/>
                  </a:lnTo>
                  <a:lnTo>
                    <a:pt x="130" y="80"/>
                  </a:lnTo>
                  <a:lnTo>
                    <a:pt x="104" y="39"/>
                  </a:lnTo>
                  <a:lnTo>
                    <a:pt x="1" y="13"/>
                  </a:lnTo>
                  <a:lnTo>
                    <a:pt x="1" y="11"/>
                  </a:lnTo>
                  <a:lnTo>
                    <a:pt x="0" y="9"/>
                  </a:lnTo>
                  <a:lnTo>
                    <a:pt x="1" y="5"/>
                  </a:lnTo>
                  <a:lnTo>
                    <a:pt x="4" y="0"/>
                  </a:lnTo>
                  <a:close/>
                </a:path>
              </a:pathLst>
            </a:custGeom>
            <a:solidFill>
              <a:srgbClr val="00335B"/>
            </a:solidFill>
            <a:ln w="9525">
              <a:noFill/>
              <a:round/>
              <a:headEnd/>
              <a:tailEnd/>
            </a:ln>
          </p:spPr>
          <p:txBody>
            <a:bodyPr/>
            <a:lstStyle/>
            <a:p>
              <a:pPr algn="ctr"/>
              <a:endParaRPr lang="fr-FR" sz="2000"/>
            </a:p>
          </p:txBody>
        </p:sp>
        <p:sp>
          <p:nvSpPr>
            <p:cNvPr id="22565" name="Freeform 165"/>
            <p:cNvSpPr>
              <a:spLocks/>
            </p:cNvSpPr>
            <p:nvPr/>
          </p:nvSpPr>
          <p:spPr bwMode="black">
            <a:xfrm>
              <a:off x="3435" y="2744"/>
              <a:ext cx="34" cy="84"/>
            </a:xfrm>
            <a:custGeom>
              <a:avLst/>
              <a:gdLst>
                <a:gd name="T0" fmla="*/ 12 w 34"/>
                <a:gd name="T1" fmla="*/ 0 h 84"/>
                <a:gd name="T2" fmla="*/ 34 w 34"/>
                <a:gd name="T3" fmla="*/ 84 h 84"/>
                <a:gd name="T4" fmla="*/ 16 w 34"/>
                <a:gd name="T5" fmla="*/ 84 h 84"/>
                <a:gd name="T6" fmla="*/ 0 w 34"/>
                <a:gd name="T7" fmla="*/ 23 h 84"/>
                <a:gd name="T8" fmla="*/ 12 w 34"/>
                <a:gd name="T9" fmla="*/ 0 h 84"/>
                <a:gd name="T10" fmla="*/ 0 60000 65536"/>
                <a:gd name="T11" fmla="*/ 0 60000 65536"/>
                <a:gd name="T12" fmla="*/ 0 60000 65536"/>
                <a:gd name="T13" fmla="*/ 0 60000 65536"/>
                <a:gd name="T14" fmla="*/ 0 60000 65536"/>
                <a:gd name="T15" fmla="*/ 0 w 34"/>
                <a:gd name="T16" fmla="*/ 0 h 84"/>
                <a:gd name="T17" fmla="*/ 34 w 34"/>
                <a:gd name="T18" fmla="*/ 84 h 84"/>
              </a:gdLst>
              <a:ahLst/>
              <a:cxnLst>
                <a:cxn ang="T10">
                  <a:pos x="T0" y="T1"/>
                </a:cxn>
                <a:cxn ang="T11">
                  <a:pos x="T2" y="T3"/>
                </a:cxn>
                <a:cxn ang="T12">
                  <a:pos x="T4" y="T5"/>
                </a:cxn>
                <a:cxn ang="T13">
                  <a:pos x="T6" y="T7"/>
                </a:cxn>
                <a:cxn ang="T14">
                  <a:pos x="T8" y="T9"/>
                </a:cxn>
              </a:cxnLst>
              <a:rect l="T15" t="T16" r="T17" b="T18"/>
              <a:pathLst>
                <a:path w="34" h="84">
                  <a:moveTo>
                    <a:pt x="12" y="0"/>
                  </a:moveTo>
                  <a:lnTo>
                    <a:pt x="34" y="84"/>
                  </a:lnTo>
                  <a:lnTo>
                    <a:pt x="16" y="84"/>
                  </a:lnTo>
                  <a:lnTo>
                    <a:pt x="0" y="23"/>
                  </a:lnTo>
                  <a:lnTo>
                    <a:pt x="12" y="0"/>
                  </a:lnTo>
                  <a:close/>
                </a:path>
              </a:pathLst>
            </a:custGeom>
            <a:solidFill>
              <a:srgbClr val="8C4400"/>
            </a:solidFill>
            <a:ln w="9525">
              <a:noFill/>
              <a:round/>
              <a:headEnd/>
              <a:tailEnd/>
            </a:ln>
          </p:spPr>
          <p:txBody>
            <a:bodyPr/>
            <a:lstStyle/>
            <a:p>
              <a:pPr algn="ctr"/>
              <a:endParaRPr lang="fr-FR" sz="2000"/>
            </a:p>
          </p:txBody>
        </p:sp>
        <p:sp>
          <p:nvSpPr>
            <p:cNvPr id="22566" name="Freeform 166"/>
            <p:cNvSpPr>
              <a:spLocks/>
            </p:cNvSpPr>
            <p:nvPr/>
          </p:nvSpPr>
          <p:spPr bwMode="black">
            <a:xfrm>
              <a:off x="3314" y="2823"/>
              <a:ext cx="151" cy="80"/>
            </a:xfrm>
            <a:custGeom>
              <a:avLst/>
              <a:gdLst>
                <a:gd name="T0" fmla="*/ 133 w 151"/>
                <a:gd name="T1" fmla="*/ 0 h 80"/>
                <a:gd name="T2" fmla="*/ 44 w 151"/>
                <a:gd name="T3" fmla="*/ 22 h 80"/>
                <a:gd name="T4" fmla="*/ 11 w 151"/>
                <a:gd name="T5" fmla="*/ 44 h 80"/>
                <a:gd name="T6" fmla="*/ 0 w 151"/>
                <a:gd name="T7" fmla="*/ 80 h 80"/>
                <a:gd name="T8" fmla="*/ 22 w 151"/>
                <a:gd name="T9" fmla="*/ 80 h 80"/>
                <a:gd name="T10" fmla="*/ 29 w 151"/>
                <a:gd name="T11" fmla="*/ 48 h 80"/>
                <a:gd name="T12" fmla="*/ 63 w 151"/>
                <a:gd name="T13" fmla="*/ 28 h 80"/>
                <a:gd name="T14" fmla="*/ 151 w 151"/>
                <a:gd name="T15" fmla="*/ 9 h 80"/>
                <a:gd name="T16" fmla="*/ 133 w 151"/>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80"/>
                <a:gd name="T29" fmla="*/ 151 w 151"/>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80">
                  <a:moveTo>
                    <a:pt x="133" y="0"/>
                  </a:moveTo>
                  <a:lnTo>
                    <a:pt x="44" y="22"/>
                  </a:lnTo>
                  <a:lnTo>
                    <a:pt x="11" y="44"/>
                  </a:lnTo>
                  <a:lnTo>
                    <a:pt x="0" y="80"/>
                  </a:lnTo>
                  <a:lnTo>
                    <a:pt x="22" y="80"/>
                  </a:lnTo>
                  <a:lnTo>
                    <a:pt x="29" y="48"/>
                  </a:lnTo>
                  <a:lnTo>
                    <a:pt x="63" y="28"/>
                  </a:lnTo>
                  <a:lnTo>
                    <a:pt x="151" y="9"/>
                  </a:lnTo>
                  <a:lnTo>
                    <a:pt x="133" y="0"/>
                  </a:lnTo>
                  <a:close/>
                </a:path>
              </a:pathLst>
            </a:custGeom>
            <a:solidFill>
              <a:srgbClr val="00335B"/>
            </a:solidFill>
            <a:ln w="9525">
              <a:noFill/>
              <a:round/>
              <a:headEnd/>
              <a:tailEnd/>
            </a:ln>
          </p:spPr>
          <p:txBody>
            <a:bodyPr/>
            <a:lstStyle/>
            <a:p>
              <a:pPr algn="ctr"/>
              <a:endParaRPr lang="fr-FR" sz="2000"/>
            </a:p>
          </p:txBody>
        </p:sp>
        <p:sp>
          <p:nvSpPr>
            <p:cNvPr id="22567" name="Freeform 167"/>
            <p:cNvSpPr>
              <a:spLocks/>
            </p:cNvSpPr>
            <p:nvPr/>
          </p:nvSpPr>
          <p:spPr bwMode="black">
            <a:xfrm>
              <a:off x="3283" y="2900"/>
              <a:ext cx="79" cy="203"/>
            </a:xfrm>
            <a:custGeom>
              <a:avLst/>
              <a:gdLst>
                <a:gd name="T0" fmla="*/ 53 w 79"/>
                <a:gd name="T1" fmla="*/ 0 h 203"/>
                <a:gd name="T2" fmla="*/ 68 w 79"/>
                <a:gd name="T3" fmla="*/ 19 h 203"/>
                <a:gd name="T4" fmla="*/ 79 w 79"/>
                <a:gd name="T5" fmla="*/ 48 h 203"/>
                <a:gd name="T6" fmla="*/ 68 w 79"/>
                <a:gd name="T7" fmla="*/ 89 h 203"/>
                <a:gd name="T8" fmla="*/ 15 w 79"/>
                <a:gd name="T9" fmla="*/ 203 h 203"/>
                <a:gd name="T10" fmla="*/ 0 w 79"/>
                <a:gd name="T11" fmla="*/ 194 h 203"/>
                <a:gd name="T12" fmla="*/ 60 w 79"/>
                <a:gd name="T13" fmla="*/ 56 h 203"/>
                <a:gd name="T14" fmla="*/ 53 w 79"/>
                <a:gd name="T15" fmla="*/ 37 h 203"/>
                <a:gd name="T16" fmla="*/ 35 w 79"/>
                <a:gd name="T17" fmla="*/ 0 h 203"/>
                <a:gd name="T18" fmla="*/ 53 w 79"/>
                <a:gd name="T19" fmla="*/ 0 h 2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203"/>
                <a:gd name="T32" fmla="*/ 79 w 79"/>
                <a:gd name="T33" fmla="*/ 203 h 2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203">
                  <a:moveTo>
                    <a:pt x="53" y="0"/>
                  </a:moveTo>
                  <a:lnTo>
                    <a:pt x="68" y="19"/>
                  </a:lnTo>
                  <a:lnTo>
                    <a:pt x="79" y="48"/>
                  </a:lnTo>
                  <a:lnTo>
                    <a:pt x="68" y="89"/>
                  </a:lnTo>
                  <a:lnTo>
                    <a:pt x="15" y="203"/>
                  </a:lnTo>
                  <a:lnTo>
                    <a:pt x="0" y="194"/>
                  </a:lnTo>
                  <a:lnTo>
                    <a:pt x="60" y="56"/>
                  </a:lnTo>
                  <a:lnTo>
                    <a:pt x="53" y="37"/>
                  </a:lnTo>
                  <a:lnTo>
                    <a:pt x="35" y="0"/>
                  </a:lnTo>
                  <a:lnTo>
                    <a:pt x="53" y="0"/>
                  </a:lnTo>
                  <a:close/>
                </a:path>
              </a:pathLst>
            </a:custGeom>
            <a:solidFill>
              <a:srgbClr val="8C4400"/>
            </a:solidFill>
            <a:ln w="9525">
              <a:noFill/>
              <a:round/>
              <a:headEnd/>
              <a:tailEnd/>
            </a:ln>
          </p:spPr>
          <p:txBody>
            <a:bodyPr/>
            <a:lstStyle/>
            <a:p>
              <a:pPr algn="ctr"/>
              <a:endParaRPr lang="fr-FR" sz="2000"/>
            </a:p>
          </p:txBody>
        </p:sp>
        <p:sp>
          <p:nvSpPr>
            <p:cNvPr id="22568" name="Freeform 168"/>
            <p:cNvSpPr>
              <a:spLocks/>
            </p:cNvSpPr>
            <p:nvPr/>
          </p:nvSpPr>
          <p:spPr bwMode="black">
            <a:xfrm>
              <a:off x="3509" y="2244"/>
              <a:ext cx="213" cy="46"/>
            </a:xfrm>
            <a:custGeom>
              <a:avLst/>
              <a:gdLst>
                <a:gd name="T0" fmla="*/ 10 w 213"/>
                <a:gd name="T1" fmla="*/ 0 h 46"/>
                <a:gd name="T2" fmla="*/ 213 w 213"/>
                <a:gd name="T3" fmla="*/ 33 h 46"/>
                <a:gd name="T4" fmla="*/ 213 w 213"/>
                <a:gd name="T5" fmla="*/ 46 h 46"/>
                <a:gd name="T6" fmla="*/ 0 w 213"/>
                <a:gd name="T7" fmla="*/ 16 h 46"/>
                <a:gd name="T8" fmla="*/ 10 w 213"/>
                <a:gd name="T9" fmla="*/ 0 h 46"/>
                <a:gd name="T10" fmla="*/ 0 60000 65536"/>
                <a:gd name="T11" fmla="*/ 0 60000 65536"/>
                <a:gd name="T12" fmla="*/ 0 60000 65536"/>
                <a:gd name="T13" fmla="*/ 0 60000 65536"/>
                <a:gd name="T14" fmla="*/ 0 60000 65536"/>
                <a:gd name="T15" fmla="*/ 0 w 213"/>
                <a:gd name="T16" fmla="*/ 0 h 46"/>
                <a:gd name="T17" fmla="*/ 213 w 213"/>
                <a:gd name="T18" fmla="*/ 46 h 46"/>
              </a:gdLst>
              <a:ahLst/>
              <a:cxnLst>
                <a:cxn ang="T10">
                  <a:pos x="T0" y="T1"/>
                </a:cxn>
                <a:cxn ang="T11">
                  <a:pos x="T2" y="T3"/>
                </a:cxn>
                <a:cxn ang="T12">
                  <a:pos x="T4" y="T5"/>
                </a:cxn>
                <a:cxn ang="T13">
                  <a:pos x="T6" y="T7"/>
                </a:cxn>
                <a:cxn ang="T14">
                  <a:pos x="T8" y="T9"/>
                </a:cxn>
              </a:cxnLst>
              <a:rect l="T15" t="T16" r="T17" b="T18"/>
              <a:pathLst>
                <a:path w="213" h="46">
                  <a:moveTo>
                    <a:pt x="10" y="0"/>
                  </a:moveTo>
                  <a:lnTo>
                    <a:pt x="213" y="33"/>
                  </a:lnTo>
                  <a:lnTo>
                    <a:pt x="213" y="46"/>
                  </a:lnTo>
                  <a:lnTo>
                    <a:pt x="0" y="16"/>
                  </a:lnTo>
                  <a:lnTo>
                    <a:pt x="10" y="0"/>
                  </a:lnTo>
                  <a:close/>
                </a:path>
              </a:pathLst>
            </a:custGeom>
            <a:solidFill>
              <a:srgbClr val="00335B"/>
            </a:solidFill>
            <a:ln w="9525">
              <a:noFill/>
              <a:round/>
              <a:headEnd/>
              <a:tailEnd/>
            </a:ln>
          </p:spPr>
          <p:txBody>
            <a:bodyPr/>
            <a:lstStyle/>
            <a:p>
              <a:pPr algn="ctr"/>
              <a:endParaRPr lang="fr-FR" sz="2000"/>
            </a:p>
          </p:txBody>
        </p:sp>
        <p:sp>
          <p:nvSpPr>
            <p:cNvPr id="22569" name="Freeform 169"/>
            <p:cNvSpPr>
              <a:spLocks/>
            </p:cNvSpPr>
            <p:nvPr/>
          </p:nvSpPr>
          <p:spPr bwMode="black">
            <a:xfrm>
              <a:off x="3714" y="2011"/>
              <a:ext cx="379" cy="293"/>
            </a:xfrm>
            <a:custGeom>
              <a:avLst/>
              <a:gdLst>
                <a:gd name="T0" fmla="*/ 7 w 379"/>
                <a:gd name="T1" fmla="*/ 266 h 293"/>
                <a:gd name="T2" fmla="*/ 117 w 379"/>
                <a:gd name="T3" fmla="*/ 283 h 293"/>
                <a:gd name="T4" fmla="*/ 133 w 379"/>
                <a:gd name="T5" fmla="*/ 236 h 293"/>
                <a:gd name="T6" fmla="*/ 83 w 379"/>
                <a:gd name="T7" fmla="*/ 207 h 293"/>
                <a:gd name="T8" fmla="*/ 79 w 379"/>
                <a:gd name="T9" fmla="*/ 161 h 293"/>
                <a:gd name="T10" fmla="*/ 139 w 379"/>
                <a:gd name="T11" fmla="*/ 143 h 293"/>
                <a:gd name="T12" fmla="*/ 221 w 379"/>
                <a:gd name="T13" fmla="*/ 143 h 293"/>
                <a:gd name="T14" fmla="*/ 271 w 379"/>
                <a:gd name="T15" fmla="*/ 128 h 293"/>
                <a:gd name="T16" fmla="*/ 335 w 379"/>
                <a:gd name="T17" fmla="*/ 78 h 293"/>
                <a:gd name="T18" fmla="*/ 361 w 379"/>
                <a:gd name="T19" fmla="*/ 0 h 293"/>
                <a:gd name="T20" fmla="*/ 379 w 379"/>
                <a:gd name="T21" fmla="*/ 4 h 293"/>
                <a:gd name="T22" fmla="*/ 345 w 379"/>
                <a:gd name="T23" fmla="*/ 82 h 293"/>
                <a:gd name="T24" fmla="*/ 275 w 379"/>
                <a:gd name="T25" fmla="*/ 139 h 293"/>
                <a:gd name="T26" fmla="*/ 218 w 379"/>
                <a:gd name="T27" fmla="*/ 158 h 293"/>
                <a:gd name="T28" fmla="*/ 136 w 379"/>
                <a:gd name="T29" fmla="*/ 154 h 293"/>
                <a:gd name="T30" fmla="*/ 94 w 379"/>
                <a:gd name="T31" fmla="*/ 165 h 293"/>
                <a:gd name="T32" fmla="*/ 98 w 379"/>
                <a:gd name="T33" fmla="*/ 199 h 293"/>
                <a:gd name="T34" fmla="*/ 151 w 379"/>
                <a:gd name="T35" fmla="*/ 227 h 293"/>
                <a:gd name="T36" fmla="*/ 128 w 379"/>
                <a:gd name="T37" fmla="*/ 293 h 293"/>
                <a:gd name="T38" fmla="*/ 0 w 379"/>
                <a:gd name="T39" fmla="*/ 275 h 293"/>
                <a:gd name="T40" fmla="*/ 7 w 379"/>
                <a:gd name="T41" fmla="*/ 266 h 2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9"/>
                <a:gd name="T64" fmla="*/ 0 h 293"/>
                <a:gd name="T65" fmla="*/ 379 w 379"/>
                <a:gd name="T66" fmla="*/ 293 h 2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9" h="293">
                  <a:moveTo>
                    <a:pt x="7" y="266"/>
                  </a:moveTo>
                  <a:lnTo>
                    <a:pt x="117" y="283"/>
                  </a:lnTo>
                  <a:lnTo>
                    <a:pt x="133" y="236"/>
                  </a:lnTo>
                  <a:lnTo>
                    <a:pt x="83" y="207"/>
                  </a:lnTo>
                  <a:lnTo>
                    <a:pt x="79" y="161"/>
                  </a:lnTo>
                  <a:lnTo>
                    <a:pt x="139" y="143"/>
                  </a:lnTo>
                  <a:lnTo>
                    <a:pt x="221" y="143"/>
                  </a:lnTo>
                  <a:lnTo>
                    <a:pt x="271" y="128"/>
                  </a:lnTo>
                  <a:lnTo>
                    <a:pt x="335" y="78"/>
                  </a:lnTo>
                  <a:lnTo>
                    <a:pt x="361" y="0"/>
                  </a:lnTo>
                  <a:lnTo>
                    <a:pt x="379" y="4"/>
                  </a:lnTo>
                  <a:lnTo>
                    <a:pt x="345" y="82"/>
                  </a:lnTo>
                  <a:lnTo>
                    <a:pt x="275" y="139"/>
                  </a:lnTo>
                  <a:lnTo>
                    <a:pt x="218" y="158"/>
                  </a:lnTo>
                  <a:lnTo>
                    <a:pt x="136" y="154"/>
                  </a:lnTo>
                  <a:lnTo>
                    <a:pt x="94" y="165"/>
                  </a:lnTo>
                  <a:lnTo>
                    <a:pt x="98" y="199"/>
                  </a:lnTo>
                  <a:lnTo>
                    <a:pt x="151" y="227"/>
                  </a:lnTo>
                  <a:lnTo>
                    <a:pt x="128" y="293"/>
                  </a:lnTo>
                  <a:lnTo>
                    <a:pt x="0" y="275"/>
                  </a:lnTo>
                  <a:lnTo>
                    <a:pt x="7" y="266"/>
                  </a:lnTo>
                  <a:close/>
                </a:path>
              </a:pathLst>
            </a:custGeom>
            <a:solidFill>
              <a:srgbClr val="8C4400"/>
            </a:solidFill>
            <a:ln w="9525">
              <a:noFill/>
              <a:round/>
              <a:headEnd/>
              <a:tailEnd/>
            </a:ln>
          </p:spPr>
          <p:txBody>
            <a:bodyPr/>
            <a:lstStyle/>
            <a:p>
              <a:pPr algn="ctr"/>
              <a:endParaRPr lang="fr-FR" sz="2000"/>
            </a:p>
          </p:txBody>
        </p:sp>
        <p:sp>
          <p:nvSpPr>
            <p:cNvPr id="22570" name="Freeform 170"/>
            <p:cNvSpPr>
              <a:spLocks/>
            </p:cNvSpPr>
            <p:nvPr/>
          </p:nvSpPr>
          <p:spPr bwMode="black">
            <a:xfrm>
              <a:off x="3816" y="2291"/>
              <a:ext cx="82" cy="47"/>
            </a:xfrm>
            <a:custGeom>
              <a:avLst/>
              <a:gdLst>
                <a:gd name="T0" fmla="*/ 27 w 82"/>
                <a:gd name="T1" fmla="*/ 0 h 47"/>
                <a:gd name="T2" fmla="*/ 82 w 82"/>
                <a:gd name="T3" fmla="*/ 17 h 47"/>
                <a:gd name="T4" fmla="*/ 67 w 82"/>
                <a:gd name="T5" fmla="*/ 47 h 47"/>
                <a:gd name="T6" fmla="*/ 50 w 82"/>
                <a:gd name="T7" fmla="*/ 47 h 47"/>
                <a:gd name="T8" fmla="*/ 67 w 82"/>
                <a:gd name="T9" fmla="*/ 21 h 47"/>
                <a:gd name="T10" fmla="*/ 0 w 82"/>
                <a:gd name="T11" fmla="*/ 9 h 47"/>
                <a:gd name="T12" fmla="*/ 27 w 82"/>
                <a:gd name="T13" fmla="*/ 0 h 47"/>
                <a:gd name="T14" fmla="*/ 0 60000 65536"/>
                <a:gd name="T15" fmla="*/ 0 60000 65536"/>
                <a:gd name="T16" fmla="*/ 0 60000 65536"/>
                <a:gd name="T17" fmla="*/ 0 60000 65536"/>
                <a:gd name="T18" fmla="*/ 0 60000 65536"/>
                <a:gd name="T19" fmla="*/ 0 60000 65536"/>
                <a:gd name="T20" fmla="*/ 0 60000 65536"/>
                <a:gd name="T21" fmla="*/ 0 w 82"/>
                <a:gd name="T22" fmla="*/ 0 h 47"/>
                <a:gd name="T23" fmla="*/ 82 w 82"/>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47">
                  <a:moveTo>
                    <a:pt x="27" y="0"/>
                  </a:moveTo>
                  <a:lnTo>
                    <a:pt x="82" y="17"/>
                  </a:lnTo>
                  <a:lnTo>
                    <a:pt x="67" y="47"/>
                  </a:lnTo>
                  <a:lnTo>
                    <a:pt x="50" y="47"/>
                  </a:lnTo>
                  <a:lnTo>
                    <a:pt x="67" y="21"/>
                  </a:lnTo>
                  <a:lnTo>
                    <a:pt x="0" y="9"/>
                  </a:lnTo>
                  <a:lnTo>
                    <a:pt x="27" y="0"/>
                  </a:lnTo>
                  <a:close/>
                </a:path>
              </a:pathLst>
            </a:custGeom>
            <a:solidFill>
              <a:srgbClr val="8C4400"/>
            </a:solidFill>
            <a:ln w="9525">
              <a:noFill/>
              <a:round/>
              <a:headEnd/>
              <a:tailEnd/>
            </a:ln>
          </p:spPr>
          <p:txBody>
            <a:bodyPr/>
            <a:lstStyle/>
            <a:p>
              <a:pPr algn="ctr"/>
              <a:endParaRPr lang="fr-FR" sz="2000"/>
            </a:p>
          </p:txBody>
        </p:sp>
        <p:sp>
          <p:nvSpPr>
            <p:cNvPr id="22571" name="Freeform 171"/>
            <p:cNvSpPr>
              <a:spLocks/>
            </p:cNvSpPr>
            <p:nvPr/>
          </p:nvSpPr>
          <p:spPr bwMode="black">
            <a:xfrm>
              <a:off x="3502" y="2334"/>
              <a:ext cx="377" cy="412"/>
            </a:xfrm>
            <a:custGeom>
              <a:avLst/>
              <a:gdLst>
                <a:gd name="T0" fmla="*/ 366 w 377"/>
                <a:gd name="T1" fmla="*/ 0 h 412"/>
                <a:gd name="T2" fmla="*/ 329 w 377"/>
                <a:gd name="T3" fmla="*/ 77 h 412"/>
                <a:gd name="T4" fmla="*/ 216 w 377"/>
                <a:gd name="T5" fmla="*/ 68 h 412"/>
                <a:gd name="T6" fmla="*/ 202 w 377"/>
                <a:gd name="T7" fmla="*/ 27 h 412"/>
                <a:gd name="T8" fmla="*/ 163 w 377"/>
                <a:gd name="T9" fmla="*/ 20 h 412"/>
                <a:gd name="T10" fmla="*/ 0 w 377"/>
                <a:gd name="T11" fmla="*/ 397 h 412"/>
                <a:gd name="T12" fmla="*/ 17 w 377"/>
                <a:gd name="T13" fmla="*/ 412 h 412"/>
                <a:gd name="T14" fmla="*/ 173 w 377"/>
                <a:gd name="T15" fmla="*/ 42 h 412"/>
                <a:gd name="T16" fmla="*/ 190 w 377"/>
                <a:gd name="T17" fmla="*/ 42 h 412"/>
                <a:gd name="T18" fmla="*/ 209 w 377"/>
                <a:gd name="T19" fmla="*/ 79 h 412"/>
                <a:gd name="T20" fmla="*/ 336 w 377"/>
                <a:gd name="T21" fmla="*/ 91 h 412"/>
                <a:gd name="T22" fmla="*/ 377 w 377"/>
                <a:gd name="T23" fmla="*/ 4 h 412"/>
                <a:gd name="T24" fmla="*/ 366 w 377"/>
                <a:gd name="T25" fmla="*/ 0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7"/>
                <a:gd name="T40" fmla="*/ 0 h 412"/>
                <a:gd name="T41" fmla="*/ 377 w 377"/>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7" h="412">
                  <a:moveTo>
                    <a:pt x="366" y="0"/>
                  </a:moveTo>
                  <a:lnTo>
                    <a:pt x="329" y="77"/>
                  </a:lnTo>
                  <a:lnTo>
                    <a:pt x="216" y="68"/>
                  </a:lnTo>
                  <a:lnTo>
                    <a:pt x="202" y="27"/>
                  </a:lnTo>
                  <a:lnTo>
                    <a:pt x="163" y="20"/>
                  </a:lnTo>
                  <a:lnTo>
                    <a:pt x="0" y="397"/>
                  </a:lnTo>
                  <a:lnTo>
                    <a:pt x="17" y="412"/>
                  </a:lnTo>
                  <a:lnTo>
                    <a:pt x="173" y="42"/>
                  </a:lnTo>
                  <a:lnTo>
                    <a:pt x="190" y="42"/>
                  </a:lnTo>
                  <a:lnTo>
                    <a:pt x="209" y="79"/>
                  </a:lnTo>
                  <a:lnTo>
                    <a:pt x="336" y="91"/>
                  </a:lnTo>
                  <a:lnTo>
                    <a:pt x="377" y="4"/>
                  </a:lnTo>
                  <a:lnTo>
                    <a:pt x="366" y="0"/>
                  </a:lnTo>
                  <a:close/>
                </a:path>
              </a:pathLst>
            </a:custGeom>
            <a:solidFill>
              <a:srgbClr val="00335B"/>
            </a:solidFill>
            <a:ln w="9525">
              <a:noFill/>
              <a:round/>
              <a:headEnd/>
              <a:tailEnd/>
            </a:ln>
          </p:spPr>
          <p:txBody>
            <a:bodyPr/>
            <a:lstStyle/>
            <a:p>
              <a:pPr algn="ctr"/>
              <a:endParaRPr lang="fr-FR" sz="2000"/>
            </a:p>
          </p:txBody>
        </p:sp>
        <p:sp>
          <p:nvSpPr>
            <p:cNvPr id="22572" name="Freeform 172"/>
            <p:cNvSpPr>
              <a:spLocks/>
            </p:cNvSpPr>
            <p:nvPr/>
          </p:nvSpPr>
          <p:spPr bwMode="black">
            <a:xfrm>
              <a:off x="3422" y="2701"/>
              <a:ext cx="115" cy="46"/>
            </a:xfrm>
            <a:custGeom>
              <a:avLst/>
              <a:gdLst>
                <a:gd name="T0" fmla="*/ 0 w 115"/>
                <a:gd name="T1" fmla="*/ 0 h 46"/>
                <a:gd name="T2" fmla="*/ 108 w 115"/>
                <a:gd name="T3" fmla="*/ 32 h 46"/>
                <a:gd name="T4" fmla="*/ 115 w 115"/>
                <a:gd name="T5" fmla="*/ 46 h 46"/>
                <a:gd name="T6" fmla="*/ 8 w 115"/>
                <a:gd name="T7" fmla="*/ 19 h 46"/>
                <a:gd name="T8" fmla="*/ 7 w 115"/>
                <a:gd name="T9" fmla="*/ 15 h 46"/>
                <a:gd name="T10" fmla="*/ 3 w 115"/>
                <a:gd name="T11" fmla="*/ 7 h 46"/>
                <a:gd name="T12" fmla="*/ 0 w 115"/>
                <a:gd name="T13" fmla="*/ 0 h 46"/>
                <a:gd name="T14" fmla="*/ 0 w 11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46"/>
                <a:gd name="T26" fmla="*/ 115 w 11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46">
                  <a:moveTo>
                    <a:pt x="0" y="0"/>
                  </a:moveTo>
                  <a:lnTo>
                    <a:pt x="108" y="32"/>
                  </a:lnTo>
                  <a:lnTo>
                    <a:pt x="115" y="46"/>
                  </a:lnTo>
                  <a:lnTo>
                    <a:pt x="8" y="19"/>
                  </a:lnTo>
                  <a:lnTo>
                    <a:pt x="7" y="15"/>
                  </a:lnTo>
                  <a:lnTo>
                    <a:pt x="3" y="7"/>
                  </a:lnTo>
                  <a:lnTo>
                    <a:pt x="0" y="0"/>
                  </a:lnTo>
                  <a:close/>
                </a:path>
              </a:pathLst>
            </a:custGeom>
            <a:solidFill>
              <a:srgbClr val="00335B"/>
            </a:solidFill>
            <a:ln w="9525">
              <a:noFill/>
              <a:round/>
              <a:headEnd/>
              <a:tailEnd/>
            </a:ln>
          </p:spPr>
          <p:txBody>
            <a:bodyPr/>
            <a:lstStyle/>
            <a:p>
              <a:pPr algn="ctr"/>
              <a:endParaRPr lang="fr-FR" sz="2000"/>
            </a:p>
          </p:txBody>
        </p:sp>
        <p:sp>
          <p:nvSpPr>
            <p:cNvPr id="22573" name="Freeform 173"/>
            <p:cNvSpPr>
              <a:spLocks/>
            </p:cNvSpPr>
            <p:nvPr/>
          </p:nvSpPr>
          <p:spPr bwMode="black">
            <a:xfrm>
              <a:off x="3498" y="2733"/>
              <a:ext cx="357" cy="419"/>
            </a:xfrm>
            <a:custGeom>
              <a:avLst/>
              <a:gdLst>
                <a:gd name="T0" fmla="*/ 45 w 357"/>
                <a:gd name="T1" fmla="*/ 0 h 419"/>
                <a:gd name="T2" fmla="*/ 357 w 357"/>
                <a:gd name="T3" fmla="*/ 65 h 419"/>
                <a:gd name="T4" fmla="*/ 286 w 357"/>
                <a:gd name="T5" fmla="*/ 229 h 419"/>
                <a:gd name="T6" fmla="*/ 338 w 357"/>
                <a:gd name="T7" fmla="*/ 260 h 419"/>
                <a:gd name="T8" fmla="*/ 338 w 357"/>
                <a:gd name="T9" fmla="*/ 309 h 419"/>
                <a:gd name="T10" fmla="*/ 316 w 357"/>
                <a:gd name="T11" fmla="*/ 340 h 419"/>
                <a:gd name="T12" fmla="*/ 294 w 357"/>
                <a:gd name="T13" fmla="*/ 358 h 419"/>
                <a:gd name="T14" fmla="*/ 272 w 357"/>
                <a:gd name="T15" fmla="*/ 365 h 419"/>
                <a:gd name="T16" fmla="*/ 251 w 357"/>
                <a:gd name="T17" fmla="*/ 361 h 419"/>
                <a:gd name="T18" fmla="*/ 232 w 357"/>
                <a:gd name="T19" fmla="*/ 349 h 419"/>
                <a:gd name="T20" fmla="*/ 213 w 357"/>
                <a:gd name="T21" fmla="*/ 327 h 419"/>
                <a:gd name="T22" fmla="*/ 196 w 357"/>
                <a:gd name="T23" fmla="*/ 299 h 419"/>
                <a:gd name="T24" fmla="*/ 181 w 357"/>
                <a:gd name="T25" fmla="*/ 266 h 419"/>
                <a:gd name="T26" fmla="*/ 105 w 357"/>
                <a:gd name="T27" fmla="*/ 269 h 419"/>
                <a:gd name="T28" fmla="*/ 36 w 357"/>
                <a:gd name="T29" fmla="*/ 419 h 419"/>
                <a:gd name="T30" fmla="*/ 17 w 357"/>
                <a:gd name="T31" fmla="*/ 412 h 419"/>
                <a:gd name="T32" fmla="*/ 91 w 357"/>
                <a:gd name="T33" fmla="*/ 249 h 419"/>
                <a:gd name="T34" fmla="*/ 195 w 357"/>
                <a:gd name="T35" fmla="*/ 249 h 419"/>
                <a:gd name="T36" fmla="*/ 210 w 357"/>
                <a:gd name="T37" fmla="*/ 280 h 419"/>
                <a:gd name="T38" fmla="*/ 225 w 357"/>
                <a:gd name="T39" fmla="*/ 306 h 419"/>
                <a:gd name="T40" fmla="*/ 242 w 357"/>
                <a:gd name="T41" fmla="*/ 327 h 419"/>
                <a:gd name="T42" fmla="*/ 260 w 357"/>
                <a:gd name="T43" fmla="*/ 340 h 419"/>
                <a:gd name="T44" fmla="*/ 279 w 357"/>
                <a:gd name="T45" fmla="*/ 344 h 419"/>
                <a:gd name="T46" fmla="*/ 295 w 357"/>
                <a:gd name="T47" fmla="*/ 336 h 419"/>
                <a:gd name="T48" fmla="*/ 310 w 357"/>
                <a:gd name="T49" fmla="*/ 316 h 419"/>
                <a:gd name="T50" fmla="*/ 323 w 357"/>
                <a:gd name="T51" fmla="*/ 283 h 419"/>
                <a:gd name="T52" fmla="*/ 267 w 357"/>
                <a:gd name="T53" fmla="*/ 236 h 419"/>
                <a:gd name="T54" fmla="*/ 337 w 357"/>
                <a:gd name="T55" fmla="*/ 84 h 419"/>
                <a:gd name="T56" fmla="*/ 0 w 357"/>
                <a:gd name="T57" fmla="*/ 6 h 419"/>
                <a:gd name="T58" fmla="*/ 45 w 357"/>
                <a:gd name="T59" fmla="*/ 0 h 4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7"/>
                <a:gd name="T91" fmla="*/ 0 h 419"/>
                <a:gd name="T92" fmla="*/ 357 w 357"/>
                <a:gd name="T93" fmla="*/ 419 h 41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7" h="419">
                  <a:moveTo>
                    <a:pt x="45" y="0"/>
                  </a:moveTo>
                  <a:lnTo>
                    <a:pt x="357" y="65"/>
                  </a:lnTo>
                  <a:lnTo>
                    <a:pt x="286" y="229"/>
                  </a:lnTo>
                  <a:lnTo>
                    <a:pt x="338" y="260"/>
                  </a:lnTo>
                  <a:lnTo>
                    <a:pt x="338" y="309"/>
                  </a:lnTo>
                  <a:lnTo>
                    <a:pt x="316" y="340"/>
                  </a:lnTo>
                  <a:lnTo>
                    <a:pt x="294" y="358"/>
                  </a:lnTo>
                  <a:lnTo>
                    <a:pt x="272" y="365"/>
                  </a:lnTo>
                  <a:lnTo>
                    <a:pt x="251" y="361"/>
                  </a:lnTo>
                  <a:lnTo>
                    <a:pt x="232" y="349"/>
                  </a:lnTo>
                  <a:lnTo>
                    <a:pt x="213" y="327"/>
                  </a:lnTo>
                  <a:lnTo>
                    <a:pt x="196" y="299"/>
                  </a:lnTo>
                  <a:lnTo>
                    <a:pt x="181" y="266"/>
                  </a:lnTo>
                  <a:lnTo>
                    <a:pt x="105" y="269"/>
                  </a:lnTo>
                  <a:lnTo>
                    <a:pt x="36" y="419"/>
                  </a:lnTo>
                  <a:lnTo>
                    <a:pt x="17" y="412"/>
                  </a:lnTo>
                  <a:lnTo>
                    <a:pt x="91" y="249"/>
                  </a:lnTo>
                  <a:lnTo>
                    <a:pt x="195" y="249"/>
                  </a:lnTo>
                  <a:lnTo>
                    <a:pt x="210" y="280"/>
                  </a:lnTo>
                  <a:lnTo>
                    <a:pt x="225" y="306"/>
                  </a:lnTo>
                  <a:lnTo>
                    <a:pt x="242" y="327"/>
                  </a:lnTo>
                  <a:lnTo>
                    <a:pt x="260" y="340"/>
                  </a:lnTo>
                  <a:lnTo>
                    <a:pt x="279" y="344"/>
                  </a:lnTo>
                  <a:lnTo>
                    <a:pt x="295" y="336"/>
                  </a:lnTo>
                  <a:lnTo>
                    <a:pt x="310" y="316"/>
                  </a:lnTo>
                  <a:lnTo>
                    <a:pt x="323" y="283"/>
                  </a:lnTo>
                  <a:lnTo>
                    <a:pt x="267" y="236"/>
                  </a:lnTo>
                  <a:lnTo>
                    <a:pt x="337" y="84"/>
                  </a:lnTo>
                  <a:lnTo>
                    <a:pt x="0" y="6"/>
                  </a:lnTo>
                  <a:lnTo>
                    <a:pt x="45" y="0"/>
                  </a:lnTo>
                  <a:close/>
                </a:path>
              </a:pathLst>
            </a:custGeom>
            <a:solidFill>
              <a:srgbClr val="8C4400"/>
            </a:solidFill>
            <a:ln w="9525">
              <a:noFill/>
              <a:round/>
              <a:headEnd/>
              <a:tailEnd/>
            </a:ln>
          </p:spPr>
          <p:txBody>
            <a:bodyPr/>
            <a:lstStyle/>
            <a:p>
              <a:pPr algn="ctr"/>
              <a:endParaRPr lang="fr-FR" sz="2000"/>
            </a:p>
          </p:txBody>
        </p:sp>
        <p:sp>
          <p:nvSpPr>
            <p:cNvPr id="22574" name="Freeform 174"/>
            <p:cNvSpPr>
              <a:spLocks/>
            </p:cNvSpPr>
            <p:nvPr/>
          </p:nvSpPr>
          <p:spPr bwMode="black">
            <a:xfrm>
              <a:off x="3878" y="2305"/>
              <a:ext cx="301" cy="64"/>
            </a:xfrm>
            <a:custGeom>
              <a:avLst/>
              <a:gdLst>
                <a:gd name="T0" fmla="*/ 0 w 301"/>
                <a:gd name="T1" fmla="*/ 0 h 64"/>
                <a:gd name="T2" fmla="*/ 301 w 301"/>
                <a:gd name="T3" fmla="*/ 47 h 64"/>
                <a:gd name="T4" fmla="*/ 291 w 301"/>
                <a:gd name="T5" fmla="*/ 64 h 64"/>
                <a:gd name="T6" fmla="*/ 1 w 301"/>
                <a:gd name="T7" fmla="*/ 16 h 64"/>
                <a:gd name="T8" fmla="*/ 0 w 301"/>
                <a:gd name="T9" fmla="*/ 0 h 64"/>
                <a:gd name="T10" fmla="*/ 0 60000 65536"/>
                <a:gd name="T11" fmla="*/ 0 60000 65536"/>
                <a:gd name="T12" fmla="*/ 0 60000 65536"/>
                <a:gd name="T13" fmla="*/ 0 60000 65536"/>
                <a:gd name="T14" fmla="*/ 0 60000 65536"/>
                <a:gd name="T15" fmla="*/ 0 w 301"/>
                <a:gd name="T16" fmla="*/ 0 h 64"/>
                <a:gd name="T17" fmla="*/ 301 w 301"/>
                <a:gd name="T18" fmla="*/ 64 h 64"/>
              </a:gdLst>
              <a:ahLst/>
              <a:cxnLst>
                <a:cxn ang="T10">
                  <a:pos x="T0" y="T1"/>
                </a:cxn>
                <a:cxn ang="T11">
                  <a:pos x="T2" y="T3"/>
                </a:cxn>
                <a:cxn ang="T12">
                  <a:pos x="T4" y="T5"/>
                </a:cxn>
                <a:cxn ang="T13">
                  <a:pos x="T6" y="T7"/>
                </a:cxn>
                <a:cxn ang="T14">
                  <a:pos x="T8" y="T9"/>
                </a:cxn>
              </a:cxnLst>
              <a:rect l="T15" t="T16" r="T17" b="T18"/>
              <a:pathLst>
                <a:path w="301" h="64">
                  <a:moveTo>
                    <a:pt x="0" y="0"/>
                  </a:moveTo>
                  <a:lnTo>
                    <a:pt x="301" y="47"/>
                  </a:lnTo>
                  <a:lnTo>
                    <a:pt x="291" y="64"/>
                  </a:lnTo>
                  <a:lnTo>
                    <a:pt x="1" y="16"/>
                  </a:lnTo>
                  <a:lnTo>
                    <a:pt x="0" y="0"/>
                  </a:lnTo>
                  <a:close/>
                </a:path>
              </a:pathLst>
            </a:custGeom>
            <a:solidFill>
              <a:srgbClr val="00335B"/>
            </a:solidFill>
            <a:ln w="9525">
              <a:noFill/>
              <a:round/>
              <a:headEnd/>
              <a:tailEnd/>
            </a:ln>
          </p:spPr>
          <p:txBody>
            <a:bodyPr/>
            <a:lstStyle/>
            <a:p>
              <a:pPr algn="ctr"/>
              <a:endParaRPr lang="fr-FR" sz="2000"/>
            </a:p>
          </p:txBody>
        </p:sp>
        <p:sp>
          <p:nvSpPr>
            <p:cNvPr id="22575" name="Freeform 175"/>
            <p:cNvSpPr>
              <a:spLocks/>
            </p:cNvSpPr>
            <p:nvPr/>
          </p:nvSpPr>
          <p:spPr bwMode="black">
            <a:xfrm>
              <a:off x="4058" y="2364"/>
              <a:ext cx="148" cy="344"/>
            </a:xfrm>
            <a:custGeom>
              <a:avLst/>
              <a:gdLst>
                <a:gd name="T0" fmla="*/ 129 w 148"/>
                <a:gd name="T1" fmla="*/ 5 h 344"/>
                <a:gd name="T2" fmla="*/ 0 w 148"/>
                <a:gd name="T3" fmla="*/ 344 h 344"/>
                <a:gd name="T4" fmla="*/ 17 w 148"/>
                <a:gd name="T5" fmla="*/ 344 h 344"/>
                <a:gd name="T6" fmla="*/ 148 w 148"/>
                <a:gd name="T7" fmla="*/ 0 h 344"/>
                <a:gd name="T8" fmla="*/ 129 w 148"/>
                <a:gd name="T9" fmla="*/ 5 h 344"/>
                <a:gd name="T10" fmla="*/ 0 60000 65536"/>
                <a:gd name="T11" fmla="*/ 0 60000 65536"/>
                <a:gd name="T12" fmla="*/ 0 60000 65536"/>
                <a:gd name="T13" fmla="*/ 0 60000 65536"/>
                <a:gd name="T14" fmla="*/ 0 60000 65536"/>
                <a:gd name="T15" fmla="*/ 0 w 148"/>
                <a:gd name="T16" fmla="*/ 0 h 344"/>
                <a:gd name="T17" fmla="*/ 148 w 148"/>
                <a:gd name="T18" fmla="*/ 344 h 344"/>
              </a:gdLst>
              <a:ahLst/>
              <a:cxnLst>
                <a:cxn ang="T10">
                  <a:pos x="T0" y="T1"/>
                </a:cxn>
                <a:cxn ang="T11">
                  <a:pos x="T2" y="T3"/>
                </a:cxn>
                <a:cxn ang="T12">
                  <a:pos x="T4" y="T5"/>
                </a:cxn>
                <a:cxn ang="T13">
                  <a:pos x="T6" y="T7"/>
                </a:cxn>
                <a:cxn ang="T14">
                  <a:pos x="T8" y="T9"/>
                </a:cxn>
              </a:cxnLst>
              <a:rect l="T15" t="T16" r="T17" b="T18"/>
              <a:pathLst>
                <a:path w="148" h="344">
                  <a:moveTo>
                    <a:pt x="129" y="5"/>
                  </a:moveTo>
                  <a:lnTo>
                    <a:pt x="0" y="344"/>
                  </a:lnTo>
                  <a:lnTo>
                    <a:pt x="17" y="344"/>
                  </a:lnTo>
                  <a:lnTo>
                    <a:pt x="148" y="0"/>
                  </a:lnTo>
                  <a:lnTo>
                    <a:pt x="129" y="5"/>
                  </a:lnTo>
                  <a:close/>
                </a:path>
              </a:pathLst>
            </a:custGeom>
            <a:solidFill>
              <a:srgbClr val="00335B"/>
            </a:solidFill>
            <a:ln w="9525">
              <a:noFill/>
              <a:round/>
              <a:headEnd/>
              <a:tailEnd/>
            </a:ln>
          </p:spPr>
          <p:txBody>
            <a:bodyPr/>
            <a:lstStyle/>
            <a:p>
              <a:pPr algn="ctr"/>
              <a:endParaRPr lang="fr-FR" sz="2000"/>
            </a:p>
          </p:txBody>
        </p:sp>
        <p:sp>
          <p:nvSpPr>
            <p:cNvPr id="22576" name="Freeform 176"/>
            <p:cNvSpPr>
              <a:spLocks/>
            </p:cNvSpPr>
            <p:nvPr/>
          </p:nvSpPr>
          <p:spPr bwMode="black">
            <a:xfrm>
              <a:off x="4179" y="2352"/>
              <a:ext cx="267" cy="58"/>
            </a:xfrm>
            <a:custGeom>
              <a:avLst/>
              <a:gdLst>
                <a:gd name="T0" fmla="*/ 262 w 267"/>
                <a:gd name="T1" fmla="*/ 46 h 58"/>
                <a:gd name="T2" fmla="*/ 0 w 267"/>
                <a:gd name="T3" fmla="*/ 0 h 58"/>
                <a:gd name="T4" fmla="*/ 0 w 267"/>
                <a:gd name="T5" fmla="*/ 17 h 58"/>
                <a:gd name="T6" fmla="*/ 267 w 267"/>
                <a:gd name="T7" fmla="*/ 58 h 58"/>
                <a:gd name="T8" fmla="*/ 262 w 267"/>
                <a:gd name="T9" fmla="*/ 46 h 58"/>
                <a:gd name="T10" fmla="*/ 0 60000 65536"/>
                <a:gd name="T11" fmla="*/ 0 60000 65536"/>
                <a:gd name="T12" fmla="*/ 0 60000 65536"/>
                <a:gd name="T13" fmla="*/ 0 60000 65536"/>
                <a:gd name="T14" fmla="*/ 0 60000 65536"/>
                <a:gd name="T15" fmla="*/ 0 w 267"/>
                <a:gd name="T16" fmla="*/ 0 h 58"/>
                <a:gd name="T17" fmla="*/ 267 w 267"/>
                <a:gd name="T18" fmla="*/ 58 h 58"/>
              </a:gdLst>
              <a:ahLst/>
              <a:cxnLst>
                <a:cxn ang="T10">
                  <a:pos x="T0" y="T1"/>
                </a:cxn>
                <a:cxn ang="T11">
                  <a:pos x="T2" y="T3"/>
                </a:cxn>
                <a:cxn ang="T12">
                  <a:pos x="T4" y="T5"/>
                </a:cxn>
                <a:cxn ang="T13">
                  <a:pos x="T6" y="T7"/>
                </a:cxn>
                <a:cxn ang="T14">
                  <a:pos x="T8" y="T9"/>
                </a:cxn>
              </a:cxnLst>
              <a:rect l="T15" t="T16" r="T17" b="T18"/>
              <a:pathLst>
                <a:path w="267" h="58">
                  <a:moveTo>
                    <a:pt x="262" y="46"/>
                  </a:moveTo>
                  <a:lnTo>
                    <a:pt x="0" y="0"/>
                  </a:lnTo>
                  <a:lnTo>
                    <a:pt x="0" y="17"/>
                  </a:lnTo>
                  <a:lnTo>
                    <a:pt x="267" y="58"/>
                  </a:lnTo>
                  <a:lnTo>
                    <a:pt x="262" y="46"/>
                  </a:lnTo>
                  <a:close/>
                </a:path>
              </a:pathLst>
            </a:custGeom>
            <a:solidFill>
              <a:srgbClr val="00335B"/>
            </a:solidFill>
            <a:ln w="9525">
              <a:noFill/>
              <a:round/>
              <a:headEnd/>
              <a:tailEnd/>
            </a:ln>
          </p:spPr>
          <p:txBody>
            <a:bodyPr/>
            <a:lstStyle/>
            <a:p>
              <a:pPr algn="ctr"/>
              <a:endParaRPr lang="fr-FR" sz="2000"/>
            </a:p>
          </p:txBody>
        </p:sp>
        <p:sp>
          <p:nvSpPr>
            <p:cNvPr id="22577" name="Freeform 177"/>
            <p:cNvSpPr>
              <a:spLocks/>
            </p:cNvSpPr>
            <p:nvPr/>
          </p:nvSpPr>
          <p:spPr bwMode="auto">
            <a:xfrm>
              <a:off x="3826" y="2800"/>
              <a:ext cx="302" cy="80"/>
            </a:xfrm>
            <a:custGeom>
              <a:avLst/>
              <a:gdLst>
                <a:gd name="T0" fmla="*/ 0 w 302"/>
                <a:gd name="T1" fmla="*/ 0 h 80"/>
                <a:gd name="T2" fmla="*/ 302 w 302"/>
                <a:gd name="T3" fmla="*/ 63 h 80"/>
                <a:gd name="T4" fmla="*/ 291 w 302"/>
                <a:gd name="T5" fmla="*/ 80 h 80"/>
                <a:gd name="T6" fmla="*/ 0 w 302"/>
                <a:gd name="T7" fmla="*/ 17 h 80"/>
                <a:gd name="T8" fmla="*/ 0 w 302"/>
                <a:gd name="T9" fmla="*/ 0 h 80"/>
                <a:gd name="T10" fmla="*/ 0 60000 65536"/>
                <a:gd name="T11" fmla="*/ 0 60000 65536"/>
                <a:gd name="T12" fmla="*/ 0 60000 65536"/>
                <a:gd name="T13" fmla="*/ 0 60000 65536"/>
                <a:gd name="T14" fmla="*/ 0 60000 65536"/>
                <a:gd name="T15" fmla="*/ 0 w 302"/>
                <a:gd name="T16" fmla="*/ 0 h 80"/>
                <a:gd name="T17" fmla="*/ 302 w 302"/>
                <a:gd name="T18" fmla="*/ 80 h 80"/>
              </a:gdLst>
              <a:ahLst/>
              <a:cxnLst>
                <a:cxn ang="T10">
                  <a:pos x="T0" y="T1"/>
                </a:cxn>
                <a:cxn ang="T11">
                  <a:pos x="T2" y="T3"/>
                </a:cxn>
                <a:cxn ang="T12">
                  <a:pos x="T4" y="T5"/>
                </a:cxn>
                <a:cxn ang="T13">
                  <a:pos x="T6" y="T7"/>
                </a:cxn>
                <a:cxn ang="T14">
                  <a:pos x="T8" y="T9"/>
                </a:cxn>
              </a:cxnLst>
              <a:rect l="T15" t="T16" r="T17" b="T18"/>
              <a:pathLst>
                <a:path w="302" h="80">
                  <a:moveTo>
                    <a:pt x="0" y="0"/>
                  </a:moveTo>
                  <a:lnTo>
                    <a:pt x="302" y="63"/>
                  </a:lnTo>
                  <a:lnTo>
                    <a:pt x="291" y="80"/>
                  </a:lnTo>
                  <a:lnTo>
                    <a:pt x="0" y="17"/>
                  </a:lnTo>
                  <a:lnTo>
                    <a:pt x="0" y="0"/>
                  </a:lnTo>
                  <a:close/>
                </a:path>
              </a:pathLst>
            </a:custGeom>
            <a:solidFill>
              <a:srgbClr val="8C4400"/>
            </a:solidFill>
            <a:ln w="9525">
              <a:noFill/>
              <a:round/>
              <a:headEnd/>
              <a:tailEnd/>
            </a:ln>
          </p:spPr>
          <p:txBody>
            <a:bodyPr/>
            <a:lstStyle/>
            <a:p>
              <a:pPr algn="ctr"/>
              <a:endParaRPr lang="fr-FR" sz="2000"/>
            </a:p>
          </p:txBody>
        </p:sp>
        <p:sp>
          <p:nvSpPr>
            <p:cNvPr id="22578" name="Freeform 178"/>
            <p:cNvSpPr>
              <a:spLocks/>
            </p:cNvSpPr>
            <p:nvPr/>
          </p:nvSpPr>
          <p:spPr bwMode="black">
            <a:xfrm>
              <a:off x="4441" y="2080"/>
              <a:ext cx="141" cy="330"/>
            </a:xfrm>
            <a:custGeom>
              <a:avLst/>
              <a:gdLst>
                <a:gd name="T0" fmla="*/ 0 w 141"/>
                <a:gd name="T1" fmla="*/ 318 h 330"/>
                <a:gd name="T2" fmla="*/ 124 w 141"/>
                <a:gd name="T3" fmla="*/ 0 h 330"/>
                <a:gd name="T4" fmla="*/ 141 w 141"/>
                <a:gd name="T5" fmla="*/ 5 h 330"/>
                <a:gd name="T6" fmla="*/ 10 w 141"/>
                <a:gd name="T7" fmla="*/ 330 h 330"/>
                <a:gd name="T8" fmla="*/ 10 w 141"/>
                <a:gd name="T9" fmla="*/ 322 h 330"/>
                <a:gd name="T10" fmla="*/ 6 w 141"/>
                <a:gd name="T11" fmla="*/ 319 h 330"/>
                <a:gd name="T12" fmla="*/ 3 w 141"/>
                <a:gd name="T13" fmla="*/ 318 h 330"/>
                <a:gd name="T14" fmla="*/ 0 w 141"/>
                <a:gd name="T15" fmla="*/ 318 h 330"/>
                <a:gd name="T16" fmla="*/ 0 60000 65536"/>
                <a:gd name="T17" fmla="*/ 0 60000 65536"/>
                <a:gd name="T18" fmla="*/ 0 60000 65536"/>
                <a:gd name="T19" fmla="*/ 0 60000 65536"/>
                <a:gd name="T20" fmla="*/ 0 60000 65536"/>
                <a:gd name="T21" fmla="*/ 0 60000 65536"/>
                <a:gd name="T22" fmla="*/ 0 60000 65536"/>
                <a:gd name="T23" fmla="*/ 0 60000 65536"/>
                <a:gd name="T24" fmla="*/ 0 w 141"/>
                <a:gd name="T25" fmla="*/ 0 h 330"/>
                <a:gd name="T26" fmla="*/ 141 w 141"/>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 h="330">
                  <a:moveTo>
                    <a:pt x="0" y="318"/>
                  </a:moveTo>
                  <a:lnTo>
                    <a:pt x="124" y="0"/>
                  </a:lnTo>
                  <a:lnTo>
                    <a:pt x="141" y="5"/>
                  </a:lnTo>
                  <a:lnTo>
                    <a:pt x="10" y="330"/>
                  </a:lnTo>
                  <a:lnTo>
                    <a:pt x="10" y="322"/>
                  </a:lnTo>
                  <a:lnTo>
                    <a:pt x="6" y="319"/>
                  </a:lnTo>
                  <a:lnTo>
                    <a:pt x="3" y="318"/>
                  </a:lnTo>
                  <a:lnTo>
                    <a:pt x="0" y="318"/>
                  </a:lnTo>
                  <a:close/>
                </a:path>
              </a:pathLst>
            </a:custGeom>
            <a:solidFill>
              <a:srgbClr val="8C4400"/>
            </a:solidFill>
            <a:ln w="9525">
              <a:noFill/>
              <a:round/>
              <a:headEnd/>
              <a:tailEnd/>
            </a:ln>
          </p:spPr>
          <p:txBody>
            <a:bodyPr/>
            <a:lstStyle/>
            <a:p>
              <a:pPr algn="ctr"/>
              <a:endParaRPr lang="fr-FR" sz="2000"/>
            </a:p>
          </p:txBody>
        </p:sp>
        <p:sp>
          <p:nvSpPr>
            <p:cNvPr id="22579" name="Freeform 179"/>
            <p:cNvSpPr>
              <a:spLocks/>
            </p:cNvSpPr>
            <p:nvPr/>
          </p:nvSpPr>
          <p:spPr bwMode="black">
            <a:xfrm>
              <a:off x="4378" y="2394"/>
              <a:ext cx="81" cy="180"/>
            </a:xfrm>
            <a:custGeom>
              <a:avLst/>
              <a:gdLst>
                <a:gd name="T0" fmla="*/ 63 w 81"/>
                <a:gd name="T1" fmla="*/ 4 h 180"/>
                <a:gd name="T2" fmla="*/ 0 w 81"/>
                <a:gd name="T3" fmla="*/ 180 h 180"/>
                <a:gd name="T4" fmla="*/ 21 w 81"/>
                <a:gd name="T5" fmla="*/ 180 h 180"/>
                <a:gd name="T6" fmla="*/ 81 w 81"/>
                <a:gd name="T7" fmla="*/ 0 h 180"/>
                <a:gd name="T8" fmla="*/ 63 w 81"/>
                <a:gd name="T9" fmla="*/ 4 h 180"/>
                <a:gd name="T10" fmla="*/ 0 60000 65536"/>
                <a:gd name="T11" fmla="*/ 0 60000 65536"/>
                <a:gd name="T12" fmla="*/ 0 60000 65536"/>
                <a:gd name="T13" fmla="*/ 0 60000 65536"/>
                <a:gd name="T14" fmla="*/ 0 60000 65536"/>
                <a:gd name="T15" fmla="*/ 0 w 81"/>
                <a:gd name="T16" fmla="*/ 0 h 180"/>
                <a:gd name="T17" fmla="*/ 81 w 81"/>
                <a:gd name="T18" fmla="*/ 180 h 180"/>
              </a:gdLst>
              <a:ahLst/>
              <a:cxnLst>
                <a:cxn ang="T10">
                  <a:pos x="T0" y="T1"/>
                </a:cxn>
                <a:cxn ang="T11">
                  <a:pos x="T2" y="T3"/>
                </a:cxn>
                <a:cxn ang="T12">
                  <a:pos x="T4" y="T5"/>
                </a:cxn>
                <a:cxn ang="T13">
                  <a:pos x="T6" y="T7"/>
                </a:cxn>
                <a:cxn ang="T14">
                  <a:pos x="T8" y="T9"/>
                </a:cxn>
              </a:cxnLst>
              <a:rect l="T15" t="T16" r="T17" b="T18"/>
              <a:pathLst>
                <a:path w="81" h="180">
                  <a:moveTo>
                    <a:pt x="63" y="4"/>
                  </a:moveTo>
                  <a:lnTo>
                    <a:pt x="0" y="180"/>
                  </a:lnTo>
                  <a:lnTo>
                    <a:pt x="21" y="180"/>
                  </a:lnTo>
                  <a:lnTo>
                    <a:pt x="81" y="0"/>
                  </a:lnTo>
                  <a:lnTo>
                    <a:pt x="63" y="4"/>
                  </a:lnTo>
                  <a:close/>
                </a:path>
              </a:pathLst>
            </a:custGeom>
            <a:solidFill>
              <a:srgbClr val="00335B"/>
            </a:solidFill>
            <a:ln w="9525">
              <a:noFill/>
              <a:round/>
              <a:headEnd/>
              <a:tailEnd/>
            </a:ln>
          </p:spPr>
          <p:txBody>
            <a:bodyPr/>
            <a:lstStyle/>
            <a:p>
              <a:pPr algn="ctr"/>
              <a:endParaRPr lang="fr-FR" sz="2000"/>
            </a:p>
          </p:txBody>
        </p:sp>
        <p:sp>
          <p:nvSpPr>
            <p:cNvPr id="22580" name="Freeform 180"/>
            <p:cNvSpPr>
              <a:spLocks/>
            </p:cNvSpPr>
            <p:nvPr/>
          </p:nvSpPr>
          <p:spPr bwMode="black">
            <a:xfrm>
              <a:off x="4447" y="2359"/>
              <a:ext cx="278" cy="100"/>
            </a:xfrm>
            <a:custGeom>
              <a:avLst/>
              <a:gdLst>
                <a:gd name="T0" fmla="*/ 4 w 278"/>
                <a:gd name="T1" fmla="*/ 39 h 100"/>
                <a:gd name="T2" fmla="*/ 119 w 278"/>
                <a:gd name="T3" fmla="*/ 57 h 100"/>
                <a:gd name="T4" fmla="*/ 139 w 278"/>
                <a:gd name="T5" fmla="*/ 0 h 100"/>
                <a:gd name="T6" fmla="*/ 205 w 278"/>
                <a:gd name="T7" fmla="*/ 11 h 100"/>
                <a:gd name="T8" fmla="*/ 187 w 278"/>
                <a:gd name="T9" fmla="*/ 69 h 100"/>
                <a:gd name="T10" fmla="*/ 278 w 278"/>
                <a:gd name="T11" fmla="*/ 81 h 100"/>
                <a:gd name="T12" fmla="*/ 268 w 278"/>
                <a:gd name="T13" fmla="*/ 100 h 100"/>
                <a:gd name="T14" fmla="*/ 159 w 278"/>
                <a:gd name="T15" fmla="*/ 83 h 100"/>
                <a:gd name="T16" fmla="*/ 178 w 278"/>
                <a:gd name="T17" fmla="*/ 27 h 100"/>
                <a:gd name="T18" fmla="*/ 149 w 278"/>
                <a:gd name="T19" fmla="*/ 23 h 100"/>
                <a:gd name="T20" fmla="*/ 128 w 278"/>
                <a:gd name="T21" fmla="*/ 81 h 100"/>
                <a:gd name="T22" fmla="*/ 0 w 278"/>
                <a:gd name="T23" fmla="*/ 57 h 100"/>
                <a:gd name="T24" fmla="*/ 4 w 278"/>
                <a:gd name="T25" fmla="*/ 39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8"/>
                <a:gd name="T40" fmla="*/ 0 h 100"/>
                <a:gd name="T41" fmla="*/ 278 w 278"/>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8" h="100">
                  <a:moveTo>
                    <a:pt x="4" y="39"/>
                  </a:moveTo>
                  <a:lnTo>
                    <a:pt x="119" y="57"/>
                  </a:lnTo>
                  <a:lnTo>
                    <a:pt x="139" y="0"/>
                  </a:lnTo>
                  <a:lnTo>
                    <a:pt x="205" y="11"/>
                  </a:lnTo>
                  <a:lnTo>
                    <a:pt x="187" y="69"/>
                  </a:lnTo>
                  <a:lnTo>
                    <a:pt x="278" y="81"/>
                  </a:lnTo>
                  <a:lnTo>
                    <a:pt x="268" y="100"/>
                  </a:lnTo>
                  <a:lnTo>
                    <a:pt x="159" y="83"/>
                  </a:lnTo>
                  <a:lnTo>
                    <a:pt x="178" y="27"/>
                  </a:lnTo>
                  <a:lnTo>
                    <a:pt x="149" y="23"/>
                  </a:lnTo>
                  <a:lnTo>
                    <a:pt x="128" y="81"/>
                  </a:lnTo>
                  <a:lnTo>
                    <a:pt x="0" y="57"/>
                  </a:lnTo>
                  <a:lnTo>
                    <a:pt x="4" y="39"/>
                  </a:lnTo>
                  <a:close/>
                </a:path>
              </a:pathLst>
            </a:custGeom>
            <a:solidFill>
              <a:srgbClr val="8C4400"/>
            </a:solidFill>
            <a:ln w="9525">
              <a:noFill/>
              <a:round/>
              <a:headEnd/>
              <a:tailEnd/>
            </a:ln>
          </p:spPr>
          <p:txBody>
            <a:bodyPr/>
            <a:lstStyle/>
            <a:p>
              <a:pPr algn="ctr"/>
              <a:endParaRPr lang="fr-FR" sz="2000"/>
            </a:p>
          </p:txBody>
        </p:sp>
        <p:sp>
          <p:nvSpPr>
            <p:cNvPr id="22581" name="Freeform 181"/>
            <p:cNvSpPr>
              <a:spLocks/>
            </p:cNvSpPr>
            <p:nvPr/>
          </p:nvSpPr>
          <p:spPr bwMode="blackWhite">
            <a:xfrm>
              <a:off x="4081" y="3240"/>
              <a:ext cx="535" cy="456"/>
            </a:xfrm>
            <a:custGeom>
              <a:avLst/>
              <a:gdLst>
                <a:gd name="T0" fmla="*/ 287 w 535"/>
                <a:gd name="T1" fmla="*/ 0 h 456"/>
                <a:gd name="T2" fmla="*/ 535 w 535"/>
                <a:gd name="T3" fmla="*/ 129 h 456"/>
                <a:gd name="T4" fmla="*/ 304 w 535"/>
                <a:gd name="T5" fmla="*/ 456 h 456"/>
                <a:gd name="T6" fmla="*/ 0 w 535"/>
                <a:gd name="T7" fmla="*/ 288 h 456"/>
                <a:gd name="T8" fmla="*/ 89 w 535"/>
                <a:gd name="T9" fmla="*/ 185 h 456"/>
                <a:gd name="T10" fmla="*/ 43 w 535"/>
                <a:gd name="T11" fmla="*/ 135 h 456"/>
                <a:gd name="T12" fmla="*/ 62 w 535"/>
                <a:gd name="T13" fmla="*/ 78 h 456"/>
                <a:gd name="T14" fmla="*/ 114 w 535"/>
                <a:gd name="T15" fmla="*/ 5 h 456"/>
                <a:gd name="T16" fmla="*/ 175 w 535"/>
                <a:gd name="T17" fmla="*/ 26 h 456"/>
                <a:gd name="T18" fmla="*/ 226 w 535"/>
                <a:gd name="T19" fmla="*/ 62 h 456"/>
                <a:gd name="T20" fmla="*/ 287 w 535"/>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5"/>
                <a:gd name="T34" fmla="*/ 0 h 456"/>
                <a:gd name="T35" fmla="*/ 535 w 535"/>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5" h="456">
                  <a:moveTo>
                    <a:pt x="287" y="0"/>
                  </a:moveTo>
                  <a:lnTo>
                    <a:pt x="535" y="129"/>
                  </a:lnTo>
                  <a:lnTo>
                    <a:pt x="304" y="456"/>
                  </a:lnTo>
                  <a:lnTo>
                    <a:pt x="0" y="288"/>
                  </a:lnTo>
                  <a:lnTo>
                    <a:pt x="89" y="185"/>
                  </a:lnTo>
                  <a:lnTo>
                    <a:pt x="43" y="135"/>
                  </a:lnTo>
                  <a:lnTo>
                    <a:pt x="62" y="78"/>
                  </a:lnTo>
                  <a:lnTo>
                    <a:pt x="114" y="5"/>
                  </a:lnTo>
                  <a:lnTo>
                    <a:pt x="175" y="26"/>
                  </a:lnTo>
                  <a:lnTo>
                    <a:pt x="226" y="62"/>
                  </a:lnTo>
                  <a:lnTo>
                    <a:pt x="287" y="0"/>
                  </a:lnTo>
                  <a:close/>
                </a:path>
              </a:pathLst>
            </a:custGeom>
            <a:solidFill>
              <a:srgbClr val="D18E00"/>
            </a:solidFill>
            <a:ln w="9525">
              <a:noFill/>
              <a:round/>
              <a:headEnd/>
              <a:tailEnd/>
            </a:ln>
          </p:spPr>
          <p:txBody>
            <a:bodyPr/>
            <a:lstStyle/>
            <a:p>
              <a:pPr algn="ctr"/>
              <a:endParaRPr lang="fr-FR" sz="2000"/>
            </a:p>
          </p:txBody>
        </p:sp>
        <p:sp>
          <p:nvSpPr>
            <p:cNvPr id="22582" name="Freeform 182"/>
            <p:cNvSpPr>
              <a:spLocks/>
            </p:cNvSpPr>
            <p:nvPr/>
          </p:nvSpPr>
          <p:spPr bwMode="blackWhite">
            <a:xfrm>
              <a:off x="4483" y="2838"/>
              <a:ext cx="423" cy="398"/>
            </a:xfrm>
            <a:custGeom>
              <a:avLst/>
              <a:gdLst>
                <a:gd name="T0" fmla="*/ 241 w 423"/>
                <a:gd name="T1" fmla="*/ 176 h 398"/>
                <a:gd name="T2" fmla="*/ 63 w 423"/>
                <a:gd name="T3" fmla="*/ 227 h 398"/>
                <a:gd name="T4" fmla="*/ 41 w 423"/>
                <a:gd name="T5" fmla="*/ 236 h 398"/>
                <a:gd name="T6" fmla="*/ 23 w 423"/>
                <a:gd name="T7" fmla="*/ 245 h 398"/>
                <a:gd name="T8" fmla="*/ 11 w 423"/>
                <a:gd name="T9" fmla="*/ 254 h 398"/>
                <a:gd name="T10" fmla="*/ 4 w 423"/>
                <a:gd name="T11" fmla="*/ 264 h 398"/>
                <a:gd name="T12" fmla="*/ 0 w 423"/>
                <a:gd name="T13" fmla="*/ 277 h 398"/>
                <a:gd name="T14" fmla="*/ 1 w 423"/>
                <a:gd name="T15" fmla="*/ 291 h 398"/>
                <a:gd name="T16" fmla="*/ 5 w 423"/>
                <a:gd name="T17" fmla="*/ 309 h 398"/>
                <a:gd name="T18" fmla="*/ 14 w 423"/>
                <a:gd name="T19" fmla="*/ 333 h 398"/>
                <a:gd name="T20" fmla="*/ 135 w 423"/>
                <a:gd name="T21" fmla="*/ 334 h 398"/>
                <a:gd name="T22" fmla="*/ 149 w 423"/>
                <a:gd name="T23" fmla="*/ 398 h 398"/>
                <a:gd name="T24" fmla="*/ 423 w 423"/>
                <a:gd name="T25" fmla="*/ 339 h 398"/>
                <a:gd name="T26" fmla="*/ 401 w 423"/>
                <a:gd name="T27" fmla="*/ 159 h 398"/>
                <a:gd name="T28" fmla="*/ 315 w 423"/>
                <a:gd name="T29" fmla="*/ 174 h 398"/>
                <a:gd name="T30" fmla="*/ 307 w 423"/>
                <a:gd name="T31" fmla="*/ 120 h 398"/>
                <a:gd name="T32" fmla="*/ 334 w 423"/>
                <a:gd name="T33" fmla="*/ 95 h 398"/>
                <a:gd name="T34" fmla="*/ 340 w 423"/>
                <a:gd name="T35" fmla="*/ 76 h 398"/>
                <a:gd name="T36" fmla="*/ 340 w 423"/>
                <a:gd name="T37" fmla="*/ 56 h 398"/>
                <a:gd name="T38" fmla="*/ 336 w 423"/>
                <a:gd name="T39" fmla="*/ 38 h 398"/>
                <a:gd name="T40" fmla="*/ 327 w 423"/>
                <a:gd name="T41" fmla="*/ 22 h 398"/>
                <a:gd name="T42" fmla="*/ 314 w 423"/>
                <a:gd name="T43" fmla="*/ 9 h 398"/>
                <a:gd name="T44" fmla="*/ 297 w 423"/>
                <a:gd name="T45" fmla="*/ 2 h 398"/>
                <a:gd name="T46" fmla="*/ 276 w 423"/>
                <a:gd name="T47" fmla="*/ 0 h 398"/>
                <a:gd name="T48" fmla="*/ 251 w 423"/>
                <a:gd name="T49" fmla="*/ 4 h 398"/>
                <a:gd name="T50" fmla="*/ 234 w 423"/>
                <a:gd name="T51" fmla="*/ 11 h 398"/>
                <a:gd name="T52" fmla="*/ 220 w 423"/>
                <a:gd name="T53" fmla="*/ 22 h 398"/>
                <a:gd name="T54" fmla="*/ 211 w 423"/>
                <a:gd name="T55" fmla="*/ 38 h 398"/>
                <a:gd name="T56" fmla="*/ 205 w 423"/>
                <a:gd name="T57" fmla="*/ 55 h 398"/>
                <a:gd name="T58" fmla="*/ 205 w 423"/>
                <a:gd name="T59" fmla="*/ 73 h 398"/>
                <a:gd name="T60" fmla="*/ 212 w 423"/>
                <a:gd name="T61" fmla="*/ 89 h 398"/>
                <a:gd name="T62" fmla="*/ 225 w 423"/>
                <a:gd name="T63" fmla="*/ 102 h 398"/>
                <a:gd name="T64" fmla="*/ 246 w 423"/>
                <a:gd name="T65" fmla="*/ 110 h 398"/>
                <a:gd name="T66" fmla="*/ 241 w 423"/>
                <a:gd name="T67" fmla="*/ 176 h 3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3"/>
                <a:gd name="T103" fmla="*/ 0 h 398"/>
                <a:gd name="T104" fmla="*/ 423 w 423"/>
                <a:gd name="T105" fmla="*/ 398 h 3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3" h="398">
                  <a:moveTo>
                    <a:pt x="241" y="176"/>
                  </a:moveTo>
                  <a:lnTo>
                    <a:pt x="63" y="227"/>
                  </a:lnTo>
                  <a:lnTo>
                    <a:pt x="41" y="236"/>
                  </a:lnTo>
                  <a:lnTo>
                    <a:pt x="23" y="245"/>
                  </a:lnTo>
                  <a:lnTo>
                    <a:pt x="11" y="254"/>
                  </a:lnTo>
                  <a:lnTo>
                    <a:pt x="4" y="264"/>
                  </a:lnTo>
                  <a:lnTo>
                    <a:pt x="0" y="277"/>
                  </a:lnTo>
                  <a:lnTo>
                    <a:pt x="1" y="291"/>
                  </a:lnTo>
                  <a:lnTo>
                    <a:pt x="5" y="309"/>
                  </a:lnTo>
                  <a:lnTo>
                    <a:pt x="14" y="333"/>
                  </a:lnTo>
                  <a:lnTo>
                    <a:pt x="135" y="334"/>
                  </a:lnTo>
                  <a:lnTo>
                    <a:pt x="149" y="398"/>
                  </a:lnTo>
                  <a:lnTo>
                    <a:pt x="423" y="339"/>
                  </a:lnTo>
                  <a:lnTo>
                    <a:pt x="401" y="159"/>
                  </a:lnTo>
                  <a:lnTo>
                    <a:pt x="315" y="174"/>
                  </a:lnTo>
                  <a:lnTo>
                    <a:pt x="307" y="120"/>
                  </a:lnTo>
                  <a:lnTo>
                    <a:pt x="334" y="95"/>
                  </a:lnTo>
                  <a:lnTo>
                    <a:pt x="340" y="76"/>
                  </a:lnTo>
                  <a:lnTo>
                    <a:pt x="340" y="56"/>
                  </a:lnTo>
                  <a:lnTo>
                    <a:pt x="336" y="38"/>
                  </a:lnTo>
                  <a:lnTo>
                    <a:pt x="327" y="22"/>
                  </a:lnTo>
                  <a:lnTo>
                    <a:pt x="314" y="9"/>
                  </a:lnTo>
                  <a:lnTo>
                    <a:pt x="297" y="2"/>
                  </a:lnTo>
                  <a:lnTo>
                    <a:pt x="276" y="0"/>
                  </a:lnTo>
                  <a:lnTo>
                    <a:pt x="251" y="4"/>
                  </a:lnTo>
                  <a:lnTo>
                    <a:pt x="234" y="11"/>
                  </a:lnTo>
                  <a:lnTo>
                    <a:pt x="220" y="22"/>
                  </a:lnTo>
                  <a:lnTo>
                    <a:pt x="211" y="38"/>
                  </a:lnTo>
                  <a:lnTo>
                    <a:pt x="205" y="55"/>
                  </a:lnTo>
                  <a:lnTo>
                    <a:pt x="205" y="73"/>
                  </a:lnTo>
                  <a:lnTo>
                    <a:pt x="212" y="89"/>
                  </a:lnTo>
                  <a:lnTo>
                    <a:pt x="225" y="102"/>
                  </a:lnTo>
                  <a:lnTo>
                    <a:pt x="246" y="110"/>
                  </a:lnTo>
                  <a:lnTo>
                    <a:pt x="241" y="176"/>
                  </a:lnTo>
                  <a:close/>
                </a:path>
              </a:pathLst>
            </a:custGeom>
            <a:solidFill>
              <a:srgbClr val="D18E00"/>
            </a:solidFill>
            <a:ln w="9525">
              <a:noFill/>
              <a:round/>
              <a:headEnd/>
              <a:tailEnd/>
            </a:ln>
          </p:spPr>
          <p:txBody>
            <a:bodyPr/>
            <a:lstStyle/>
            <a:p>
              <a:pPr algn="ctr"/>
              <a:endParaRPr lang="fr-FR" sz="2000"/>
            </a:p>
          </p:txBody>
        </p:sp>
        <p:sp>
          <p:nvSpPr>
            <p:cNvPr id="22583" name="Freeform 183"/>
            <p:cNvSpPr>
              <a:spLocks/>
            </p:cNvSpPr>
            <p:nvPr/>
          </p:nvSpPr>
          <p:spPr bwMode="blackWhite">
            <a:xfrm>
              <a:off x="4902" y="2922"/>
              <a:ext cx="392" cy="478"/>
            </a:xfrm>
            <a:custGeom>
              <a:avLst/>
              <a:gdLst>
                <a:gd name="T0" fmla="*/ 246 w 392"/>
                <a:gd name="T1" fmla="*/ 0 h 478"/>
                <a:gd name="T2" fmla="*/ 392 w 392"/>
                <a:gd name="T3" fmla="*/ 69 h 478"/>
                <a:gd name="T4" fmla="*/ 151 w 392"/>
                <a:gd name="T5" fmla="*/ 478 h 478"/>
                <a:gd name="T6" fmla="*/ 0 w 392"/>
                <a:gd name="T7" fmla="*/ 408 h 478"/>
                <a:gd name="T8" fmla="*/ 246 w 392"/>
                <a:gd name="T9" fmla="*/ 0 h 478"/>
                <a:gd name="T10" fmla="*/ 0 60000 65536"/>
                <a:gd name="T11" fmla="*/ 0 60000 65536"/>
                <a:gd name="T12" fmla="*/ 0 60000 65536"/>
                <a:gd name="T13" fmla="*/ 0 60000 65536"/>
                <a:gd name="T14" fmla="*/ 0 60000 65536"/>
                <a:gd name="T15" fmla="*/ 0 w 392"/>
                <a:gd name="T16" fmla="*/ 0 h 478"/>
                <a:gd name="T17" fmla="*/ 392 w 392"/>
                <a:gd name="T18" fmla="*/ 478 h 478"/>
              </a:gdLst>
              <a:ahLst/>
              <a:cxnLst>
                <a:cxn ang="T10">
                  <a:pos x="T0" y="T1"/>
                </a:cxn>
                <a:cxn ang="T11">
                  <a:pos x="T2" y="T3"/>
                </a:cxn>
                <a:cxn ang="T12">
                  <a:pos x="T4" y="T5"/>
                </a:cxn>
                <a:cxn ang="T13">
                  <a:pos x="T6" y="T7"/>
                </a:cxn>
                <a:cxn ang="T14">
                  <a:pos x="T8" y="T9"/>
                </a:cxn>
              </a:cxnLst>
              <a:rect l="T15" t="T16" r="T17" b="T18"/>
              <a:pathLst>
                <a:path w="392" h="478">
                  <a:moveTo>
                    <a:pt x="246" y="0"/>
                  </a:moveTo>
                  <a:lnTo>
                    <a:pt x="392" y="69"/>
                  </a:lnTo>
                  <a:lnTo>
                    <a:pt x="151" y="478"/>
                  </a:lnTo>
                  <a:lnTo>
                    <a:pt x="0" y="408"/>
                  </a:lnTo>
                  <a:lnTo>
                    <a:pt x="246" y="0"/>
                  </a:lnTo>
                  <a:close/>
                </a:path>
              </a:pathLst>
            </a:custGeom>
            <a:solidFill>
              <a:srgbClr val="D18E00"/>
            </a:solidFill>
            <a:ln w="9525">
              <a:noFill/>
              <a:round/>
              <a:headEnd/>
              <a:tailEnd/>
            </a:ln>
          </p:spPr>
          <p:txBody>
            <a:bodyPr/>
            <a:lstStyle/>
            <a:p>
              <a:pPr algn="ctr"/>
              <a:endParaRPr lang="fr-FR" sz="2000"/>
            </a:p>
          </p:txBody>
        </p:sp>
        <p:sp>
          <p:nvSpPr>
            <p:cNvPr id="22584" name="Freeform 184"/>
            <p:cNvSpPr>
              <a:spLocks/>
            </p:cNvSpPr>
            <p:nvPr/>
          </p:nvSpPr>
          <p:spPr bwMode="black">
            <a:xfrm>
              <a:off x="4692" y="2846"/>
              <a:ext cx="205" cy="267"/>
            </a:xfrm>
            <a:custGeom>
              <a:avLst/>
              <a:gdLst>
                <a:gd name="T0" fmla="*/ 75 w 205"/>
                <a:gd name="T1" fmla="*/ 0 h 267"/>
                <a:gd name="T2" fmla="*/ 111 w 205"/>
                <a:gd name="T3" fmla="*/ 93 h 267"/>
                <a:gd name="T4" fmla="*/ 93 w 205"/>
                <a:gd name="T5" fmla="*/ 145 h 267"/>
                <a:gd name="T6" fmla="*/ 136 w 205"/>
                <a:gd name="T7" fmla="*/ 186 h 267"/>
                <a:gd name="T8" fmla="*/ 194 w 205"/>
                <a:gd name="T9" fmla="*/ 176 h 267"/>
                <a:gd name="T10" fmla="*/ 198 w 205"/>
                <a:gd name="T11" fmla="*/ 214 h 267"/>
                <a:gd name="T12" fmla="*/ 205 w 205"/>
                <a:gd name="T13" fmla="*/ 267 h 267"/>
                <a:gd name="T14" fmla="*/ 115 w 205"/>
                <a:gd name="T15" fmla="*/ 240 h 267"/>
                <a:gd name="T16" fmla="*/ 67 w 205"/>
                <a:gd name="T17" fmla="*/ 210 h 267"/>
                <a:gd name="T18" fmla="*/ 11 w 205"/>
                <a:gd name="T19" fmla="*/ 170 h 267"/>
                <a:gd name="T20" fmla="*/ 30 w 205"/>
                <a:gd name="T21" fmla="*/ 112 h 267"/>
                <a:gd name="T22" fmla="*/ 3 w 205"/>
                <a:gd name="T23" fmla="*/ 81 h 267"/>
                <a:gd name="T24" fmla="*/ 0 w 205"/>
                <a:gd name="T25" fmla="*/ 57 h 267"/>
                <a:gd name="T26" fmla="*/ 0 w 205"/>
                <a:gd name="T27" fmla="*/ 41 h 267"/>
                <a:gd name="T28" fmla="*/ 0 w 205"/>
                <a:gd name="T29" fmla="*/ 29 h 267"/>
                <a:gd name="T30" fmla="*/ 2 w 205"/>
                <a:gd name="T31" fmla="*/ 25 h 267"/>
                <a:gd name="T32" fmla="*/ 42 w 205"/>
                <a:gd name="T33" fmla="*/ 7 h 267"/>
                <a:gd name="T34" fmla="*/ 75 w 205"/>
                <a:gd name="T35" fmla="*/ 0 h 2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5"/>
                <a:gd name="T55" fmla="*/ 0 h 267"/>
                <a:gd name="T56" fmla="*/ 205 w 205"/>
                <a:gd name="T57" fmla="*/ 267 h 2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5" h="267">
                  <a:moveTo>
                    <a:pt x="75" y="0"/>
                  </a:moveTo>
                  <a:lnTo>
                    <a:pt x="111" y="93"/>
                  </a:lnTo>
                  <a:lnTo>
                    <a:pt x="93" y="145"/>
                  </a:lnTo>
                  <a:lnTo>
                    <a:pt x="136" y="186"/>
                  </a:lnTo>
                  <a:lnTo>
                    <a:pt x="194" y="176"/>
                  </a:lnTo>
                  <a:lnTo>
                    <a:pt x="198" y="214"/>
                  </a:lnTo>
                  <a:lnTo>
                    <a:pt x="205" y="267"/>
                  </a:lnTo>
                  <a:lnTo>
                    <a:pt x="115" y="240"/>
                  </a:lnTo>
                  <a:lnTo>
                    <a:pt x="67" y="210"/>
                  </a:lnTo>
                  <a:lnTo>
                    <a:pt x="11" y="170"/>
                  </a:lnTo>
                  <a:lnTo>
                    <a:pt x="30" y="112"/>
                  </a:lnTo>
                  <a:lnTo>
                    <a:pt x="3" y="81"/>
                  </a:lnTo>
                  <a:lnTo>
                    <a:pt x="0" y="57"/>
                  </a:lnTo>
                  <a:lnTo>
                    <a:pt x="0" y="41"/>
                  </a:lnTo>
                  <a:lnTo>
                    <a:pt x="0" y="29"/>
                  </a:lnTo>
                  <a:lnTo>
                    <a:pt x="2" y="25"/>
                  </a:lnTo>
                  <a:lnTo>
                    <a:pt x="42" y="7"/>
                  </a:lnTo>
                  <a:lnTo>
                    <a:pt x="75" y="0"/>
                  </a:lnTo>
                  <a:close/>
                </a:path>
              </a:pathLst>
            </a:custGeom>
            <a:solidFill>
              <a:srgbClr val="B76B05"/>
            </a:solidFill>
            <a:ln w="9525">
              <a:noFill/>
              <a:round/>
              <a:headEnd/>
              <a:tailEnd/>
            </a:ln>
          </p:spPr>
          <p:txBody>
            <a:bodyPr/>
            <a:lstStyle/>
            <a:p>
              <a:pPr algn="ctr"/>
              <a:endParaRPr lang="fr-FR" sz="2000"/>
            </a:p>
          </p:txBody>
        </p:sp>
        <p:sp>
          <p:nvSpPr>
            <p:cNvPr id="22585" name="Freeform 185"/>
            <p:cNvSpPr>
              <a:spLocks/>
            </p:cNvSpPr>
            <p:nvPr/>
          </p:nvSpPr>
          <p:spPr bwMode="black">
            <a:xfrm>
              <a:off x="5141" y="2926"/>
              <a:ext cx="113" cy="109"/>
            </a:xfrm>
            <a:custGeom>
              <a:avLst/>
              <a:gdLst>
                <a:gd name="T0" fmla="*/ 56 w 113"/>
                <a:gd name="T1" fmla="*/ 22 h 109"/>
                <a:gd name="T2" fmla="*/ 96 w 113"/>
                <a:gd name="T3" fmla="*/ 41 h 109"/>
                <a:gd name="T4" fmla="*/ 113 w 113"/>
                <a:gd name="T5" fmla="*/ 61 h 109"/>
                <a:gd name="T6" fmla="*/ 88 w 113"/>
                <a:gd name="T7" fmla="*/ 109 h 109"/>
                <a:gd name="T8" fmla="*/ 24 w 113"/>
                <a:gd name="T9" fmla="*/ 93 h 109"/>
                <a:gd name="T10" fmla="*/ 0 w 113"/>
                <a:gd name="T11" fmla="*/ 13 h 109"/>
                <a:gd name="T12" fmla="*/ 19 w 113"/>
                <a:gd name="T13" fmla="*/ 0 h 109"/>
                <a:gd name="T14" fmla="*/ 56 w 113"/>
                <a:gd name="T15" fmla="*/ 22 h 109"/>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09"/>
                <a:gd name="T26" fmla="*/ 113 w 113"/>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09">
                  <a:moveTo>
                    <a:pt x="56" y="22"/>
                  </a:moveTo>
                  <a:lnTo>
                    <a:pt x="96" y="41"/>
                  </a:lnTo>
                  <a:lnTo>
                    <a:pt x="113" y="61"/>
                  </a:lnTo>
                  <a:lnTo>
                    <a:pt x="88" y="109"/>
                  </a:lnTo>
                  <a:lnTo>
                    <a:pt x="24" y="93"/>
                  </a:lnTo>
                  <a:lnTo>
                    <a:pt x="0" y="13"/>
                  </a:lnTo>
                  <a:lnTo>
                    <a:pt x="19" y="0"/>
                  </a:lnTo>
                  <a:lnTo>
                    <a:pt x="56" y="22"/>
                  </a:lnTo>
                  <a:close/>
                </a:path>
              </a:pathLst>
            </a:custGeom>
            <a:solidFill>
              <a:srgbClr val="B76B05"/>
            </a:solidFill>
            <a:ln w="9525">
              <a:noFill/>
              <a:round/>
              <a:headEnd/>
              <a:tailEnd/>
            </a:ln>
          </p:spPr>
          <p:txBody>
            <a:bodyPr/>
            <a:lstStyle/>
            <a:p>
              <a:pPr algn="ctr"/>
              <a:endParaRPr lang="fr-FR" sz="2000"/>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lang="fr-FR"/>
              <a:t>Déclaration d’un espace de noms</a:t>
            </a:r>
          </a:p>
        </p:txBody>
      </p:sp>
      <p:sp>
        <p:nvSpPr>
          <p:cNvPr id="8195" name="Rectangle 3"/>
          <p:cNvSpPr>
            <a:spLocks noGrp="1" noChangeArrowheads="1"/>
          </p:cNvSpPr>
          <p:nvPr>
            <p:ph idx="1"/>
          </p:nvPr>
        </p:nvSpPr>
        <p:spPr>
          <a:xfrm>
            <a:off x="279400" y="1357313"/>
            <a:ext cx="8586788" cy="4648200"/>
          </a:xfrm>
        </p:spPr>
        <p:txBody>
          <a:bodyPr/>
          <a:lstStyle/>
          <a:p>
            <a:r>
              <a:rPr lang="fr-FR"/>
              <a:t>Notez que le programme est organisé en niveaux</a:t>
            </a:r>
          </a:p>
          <a:p>
            <a:r>
              <a:rPr lang="fr-FR"/>
              <a:t>Le niveau le plus haut commence par la ligne : </a:t>
            </a:r>
            <a:br>
              <a:rPr lang="fr-FR"/>
            </a:br>
            <a:r>
              <a:rPr lang="fr-FR"/>
              <a:t>		</a:t>
            </a:r>
            <a:r>
              <a:rPr lang="fr-FR">
                <a:latin typeface="Courier New" pitchFamily="49" charset="0"/>
              </a:rPr>
              <a:t>namespace CurrencyConverter</a:t>
            </a:r>
          </a:p>
          <a:p>
            <a:pPr lvl="1"/>
            <a:r>
              <a:rPr lang="fr-FR"/>
              <a:t>Les espaces de noms sont utilisés pour regrouper les programmes qui sont développés ensemble</a:t>
            </a:r>
          </a:p>
          <a:p>
            <a:pPr lvl="1"/>
            <a:r>
              <a:rPr lang="fr-FR"/>
              <a:t>Le code de fichiers différents peut appartenir au même espace de noms</a:t>
            </a:r>
          </a:p>
          <a:p>
            <a:pPr lvl="1"/>
            <a:r>
              <a:rPr lang="fr-FR"/>
              <a:t>L’utilisation en est facultative, sauf lorsqu’on développe des composants</a:t>
            </a:r>
          </a:p>
          <a:p>
            <a:pPr lvl="2"/>
            <a:r>
              <a:rPr lang="fr-FR"/>
              <a:t>Mais nous les utiliserons car il s’agit d’une bonne pratique</a:t>
            </a:r>
          </a:p>
          <a:p>
            <a:r>
              <a:rPr lang="fr-FR"/>
              <a:t>Les espaces de noms préviennent les collisions de noms</a:t>
            </a:r>
          </a:p>
          <a:p>
            <a:pPr lvl="1"/>
            <a:r>
              <a:rPr lang="fr-FR"/>
              <a:t>Ce qui simplifie le déploiement</a:t>
            </a:r>
          </a:p>
          <a:p>
            <a:pPr lvl="1"/>
            <a:r>
              <a:rPr lang="fr-FR"/>
              <a:t>Et favorise la réutilisation</a:t>
            </a:r>
          </a:p>
          <a:p>
            <a:r>
              <a:rPr lang="fr-FR"/>
              <a:t>Les espaces de noms peuvent être organisés hiérarchiquement</a:t>
            </a:r>
          </a:p>
          <a:p>
            <a:pPr lvl="1"/>
            <a:r>
              <a:rPr lang="fr-FR"/>
              <a:t>Les sous-espaces de noms sont séparés par un point comme dans :</a:t>
            </a:r>
            <a:br>
              <a:rPr lang="fr-FR"/>
            </a:br>
            <a:r>
              <a:rPr lang="fr-FR"/>
              <a:t>		</a:t>
            </a:r>
            <a:r>
              <a:rPr lang="fr-FR" b="1">
                <a:latin typeface="Courier New" pitchFamily="49" charset="0"/>
              </a:rPr>
              <a:t>System.IO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64" name="Rectangle 32"/>
          <p:cNvSpPr>
            <a:spLocks noGrp="1" noChangeArrowheads="1"/>
          </p:cNvSpPr>
          <p:nvPr>
            <p:ph type="title"/>
          </p:nvPr>
        </p:nvSpPr>
        <p:spPr/>
        <p:txBody>
          <a:bodyPr/>
          <a:lstStyle/>
          <a:p>
            <a:pPr>
              <a:defRPr/>
            </a:pPr>
            <a:r>
              <a:rPr lang="en-US"/>
              <a:t>Que peut-on placer dans une </a:t>
            </a:r>
            <a:r>
              <a:rPr lang="fr-FR"/>
              <a:t>classe ?</a:t>
            </a:r>
          </a:p>
        </p:txBody>
      </p:sp>
      <p:sp>
        <p:nvSpPr>
          <p:cNvPr id="10243" name="Rectangle 33"/>
          <p:cNvSpPr>
            <a:spLocks noGrp="1" noChangeArrowheads="1"/>
          </p:cNvSpPr>
          <p:nvPr>
            <p:ph idx="1"/>
          </p:nvPr>
        </p:nvSpPr>
        <p:spPr>
          <a:xfrm>
            <a:off x="200025" y="1233488"/>
            <a:ext cx="8599488" cy="4846637"/>
          </a:xfrm>
        </p:spPr>
        <p:txBody>
          <a:bodyPr/>
          <a:lstStyle/>
          <a:p>
            <a:r>
              <a:rPr lang="fr-FR"/>
              <a:t>Chaque classe ou structure peut contenir des :</a:t>
            </a:r>
          </a:p>
          <a:p>
            <a:pPr lvl="1"/>
            <a:r>
              <a:rPr lang="fr-FR" i="1">
                <a:latin typeface="Century Schoolbook" pitchFamily="18" charset="0"/>
              </a:rPr>
              <a:t>Champs</a:t>
            </a:r>
            <a:r>
              <a:rPr lang="fr-FR">
                <a:latin typeface="Century Schoolbook" pitchFamily="18" charset="0"/>
              </a:rPr>
              <a:t> :</a:t>
            </a:r>
            <a:r>
              <a:rPr lang="fr-FR"/>
              <a:t> données membres</a:t>
            </a:r>
          </a:p>
          <a:p>
            <a:pPr lvl="1"/>
            <a:r>
              <a:rPr lang="fr-FR" i="1">
                <a:latin typeface="Century Schoolbook" pitchFamily="18" charset="0"/>
              </a:rPr>
              <a:t>Méthodes</a:t>
            </a:r>
            <a:r>
              <a:rPr lang="fr-FR">
                <a:latin typeface="Century Schoolbook" pitchFamily="18" charset="0"/>
              </a:rPr>
              <a:t> :</a:t>
            </a:r>
            <a:r>
              <a:rPr lang="fr-FR" i="1"/>
              <a:t> </a:t>
            </a:r>
            <a:r>
              <a:rPr lang="fr-FR"/>
              <a:t>fonctions membres</a:t>
            </a:r>
          </a:p>
          <a:p>
            <a:pPr lvl="1"/>
            <a:r>
              <a:rPr lang="fr-FR" i="1">
                <a:latin typeface="Century Schoolbook" pitchFamily="18" charset="0"/>
              </a:rPr>
              <a:t>Propriétés</a:t>
            </a:r>
            <a:r>
              <a:rPr lang="fr-FR">
                <a:latin typeface="Century Schoolbook" pitchFamily="18" charset="0"/>
              </a:rPr>
              <a:t> :</a:t>
            </a:r>
            <a:r>
              <a:rPr lang="fr-FR" i="1"/>
              <a:t> </a:t>
            </a:r>
            <a:r>
              <a:rPr lang="fr-FR"/>
              <a:t>syntaxe alternative pour lire/écrire un champ</a:t>
            </a:r>
          </a:p>
          <a:p>
            <a:pPr lvl="1"/>
            <a:r>
              <a:rPr lang="fr-FR" i="1">
                <a:latin typeface="Century Schoolbook" pitchFamily="18" charset="0"/>
              </a:rPr>
              <a:t>Opérateurs</a:t>
            </a:r>
            <a:r>
              <a:rPr lang="fr-FR">
                <a:latin typeface="Century Schoolbook" pitchFamily="18" charset="0"/>
              </a:rPr>
              <a:t> :</a:t>
            </a:r>
            <a:r>
              <a:rPr lang="fr-FR" i="1"/>
              <a:t> </a:t>
            </a:r>
            <a:r>
              <a:rPr lang="fr-FR"/>
              <a:t>représentation symbolique alternative pour une méthode</a:t>
            </a:r>
          </a:p>
          <a:p>
            <a:pPr lvl="1"/>
            <a:r>
              <a:rPr lang="fr-FR" i="1">
                <a:latin typeface="Century Schoolbook" pitchFamily="18" charset="0"/>
              </a:rPr>
              <a:t>Events </a:t>
            </a:r>
            <a:r>
              <a:rPr lang="fr-FR"/>
              <a:t>: permet le choix d’une fonction lors de l’exécution</a:t>
            </a:r>
          </a:p>
          <a:p>
            <a:pPr lvl="1"/>
            <a:r>
              <a:rPr lang="fr-FR" i="1">
                <a:latin typeface="Century Schoolbook" pitchFamily="18" charset="0"/>
              </a:rPr>
              <a:t>Enumérations </a:t>
            </a:r>
            <a:r>
              <a:rPr lang="fr-FR"/>
              <a:t>: spécification d’un type énuméré</a:t>
            </a:r>
          </a:p>
          <a:p>
            <a:pPr lvl="1"/>
            <a:r>
              <a:rPr lang="fr-FR" i="1">
                <a:latin typeface="Century Schoolbook" pitchFamily="18" charset="0"/>
              </a:rPr>
              <a:t>Délégués </a:t>
            </a:r>
            <a:r>
              <a:rPr lang="fr-FR"/>
              <a:t>: spécification d’une adresse de fonction</a:t>
            </a:r>
          </a:p>
          <a:p>
            <a:pPr lvl="1"/>
            <a:r>
              <a:rPr lang="fr-FR"/>
              <a:t>Classes et structures imbriquées</a:t>
            </a:r>
          </a:p>
          <a:p>
            <a:r>
              <a:rPr lang="fr-FR"/>
              <a:t>Dans notre cas, il n’y a que des méthodes</a:t>
            </a:r>
          </a:p>
          <a:p>
            <a:pPr lvl="1"/>
            <a:r>
              <a:rPr lang="fr-FR">
                <a:latin typeface="Courier New" pitchFamily="49" charset="0"/>
              </a:rPr>
              <a:t>Main</a:t>
            </a:r>
            <a:r>
              <a:rPr lang="fr-FR"/>
              <a:t>, </a:t>
            </a:r>
            <a:r>
              <a:rPr lang="fr-FR">
                <a:latin typeface="Courier New" pitchFamily="49" charset="0"/>
              </a:rPr>
              <a:t>GetAmount</a:t>
            </a:r>
            <a:r>
              <a:rPr lang="fr-FR"/>
              <a:t>, </a:t>
            </a:r>
            <a:r>
              <a:rPr lang="fr-FR">
                <a:latin typeface="Courier New" pitchFamily="49" charset="0"/>
              </a:rPr>
              <a:t>SymbolFor</a:t>
            </a:r>
            <a:r>
              <a:rPr lang="fr-FR"/>
              <a:t> et </a:t>
            </a:r>
            <a:r>
              <a:rPr lang="fr-FR">
                <a:latin typeface="Courier New" pitchFamily="49" charset="0"/>
              </a:rPr>
              <a:t>Convert</a:t>
            </a:r>
          </a:p>
          <a:p>
            <a:r>
              <a:rPr lang="fr-FR"/>
              <a:t>Notez que les espaces de noms sont parfois utilisés lors de l’appel d’une méthode, comme dans </a:t>
            </a:r>
            <a:r>
              <a:rPr lang="fr-FR">
                <a:latin typeface="Courier New" pitchFamily="49" charset="0"/>
              </a:rPr>
              <a:t>System.Console.WriteLine(…);</a:t>
            </a:r>
          </a:p>
          <a:p>
            <a:pPr lvl="1"/>
            <a:r>
              <a:rPr lang="fr-FR">
                <a:latin typeface="Courier New" pitchFamily="49" charset="0"/>
              </a:rPr>
              <a:t>System</a:t>
            </a:r>
            <a:r>
              <a:rPr lang="fr-FR"/>
              <a:t> est un espace de noms</a:t>
            </a:r>
          </a:p>
          <a:p>
            <a:pPr lvl="1"/>
            <a:r>
              <a:rPr lang="fr-FR">
                <a:latin typeface="Courier New" pitchFamily="49" charset="0"/>
              </a:rPr>
              <a:t>Console</a:t>
            </a:r>
            <a:r>
              <a:rPr lang="fr-FR">
                <a:cs typeface="Arial" charset="0"/>
              </a:rPr>
              <a:t> </a:t>
            </a:r>
            <a:r>
              <a:rPr lang="fr-FR"/>
              <a:t>est une classe qui se situe dans cet espace de noms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050"/>
          <p:cNvSpPr>
            <a:spLocks noGrp="1" noChangeArrowheads="1"/>
          </p:cNvSpPr>
          <p:nvPr>
            <p:ph type="title"/>
          </p:nvPr>
        </p:nvSpPr>
        <p:spPr/>
        <p:txBody>
          <a:bodyPr/>
          <a:lstStyle/>
          <a:p>
            <a:pPr>
              <a:defRPr/>
            </a:pPr>
            <a:r>
              <a:rPr lang="fr-FR"/>
              <a:t>Utilisation de la directive </a:t>
            </a:r>
            <a:r>
              <a:rPr lang="fr-FR">
                <a:latin typeface="Courier New" pitchFamily="49" charset="0"/>
                <a:cs typeface="Courier New" pitchFamily="49" charset="0"/>
              </a:rPr>
              <a:t>using</a:t>
            </a:r>
            <a:r>
              <a:rPr lang="fr-FR"/>
              <a:t> </a:t>
            </a:r>
          </a:p>
        </p:txBody>
      </p:sp>
      <p:sp>
        <p:nvSpPr>
          <p:cNvPr id="11267" name="Rectangle 2051"/>
          <p:cNvSpPr>
            <a:spLocks noGrp="1" noChangeArrowheads="1"/>
          </p:cNvSpPr>
          <p:nvPr>
            <p:ph idx="1"/>
          </p:nvPr>
        </p:nvSpPr>
        <p:spPr>
          <a:xfrm>
            <a:off x="279400" y="1312863"/>
            <a:ext cx="8599488" cy="5068887"/>
          </a:xfrm>
        </p:spPr>
        <p:txBody>
          <a:bodyPr/>
          <a:lstStyle/>
          <a:p>
            <a:pPr eaLnBrk="1" hangingPunct="1">
              <a:lnSpc>
                <a:spcPct val="110000"/>
              </a:lnSpc>
              <a:spcBef>
                <a:spcPct val="0"/>
              </a:spcBef>
              <a:buSzTx/>
              <a:buFontTx/>
              <a:buChar char="•"/>
            </a:pPr>
            <a:r>
              <a:rPr lang="fr-FR">
                <a:solidFill>
                  <a:schemeClr val="tx1"/>
                </a:solidFill>
              </a:rPr>
              <a:t>Alternativement, nous aurions pu utiliser une directive </a:t>
            </a:r>
            <a:r>
              <a:rPr lang="fr-FR">
                <a:solidFill>
                  <a:schemeClr val="tx1"/>
                </a:solidFill>
                <a:latin typeface="Courier New" pitchFamily="49" charset="0"/>
              </a:rPr>
              <a:t>using</a:t>
            </a:r>
            <a:r>
              <a:rPr lang="fr-FR">
                <a:solidFill>
                  <a:schemeClr val="tx1"/>
                </a:solidFill>
              </a:rPr>
              <a:t> :</a:t>
            </a: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SzTx/>
              <a:buFontTx/>
              <a:buChar char="•"/>
            </a:pPr>
            <a:r>
              <a:rPr lang="fr-FR">
                <a:solidFill>
                  <a:schemeClr val="tx1"/>
                </a:solidFill>
              </a:rPr>
              <a:t>Il s’agit d’une possibilité intéressante</a:t>
            </a:r>
          </a:p>
          <a:p>
            <a:pPr lvl="1" eaLnBrk="1" hangingPunct="1">
              <a:lnSpc>
                <a:spcPct val="110000"/>
              </a:lnSpc>
              <a:spcBef>
                <a:spcPct val="0"/>
              </a:spcBef>
              <a:buClrTx/>
              <a:buFontTx/>
              <a:buNone/>
            </a:pPr>
            <a:r>
              <a:rPr lang="fr-FR">
                <a:solidFill>
                  <a:schemeClr val="accent2"/>
                </a:solidFill>
              </a:rPr>
              <a:t>—</a:t>
            </a:r>
            <a:r>
              <a:rPr lang="fr-FR">
                <a:solidFill>
                  <a:schemeClr val="tx1"/>
                </a:solidFill>
              </a:rPr>
              <a:t> Elle évite de la saisie et n’alourdit pas le programme</a:t>
            </a:r>
            <a:endParaRPr lang="fr-FR" sz="1400">
              <a:solidFill>
                <a:schemeClr val="tx1"/>
              </a:solidFill>
              <a:latin typeface="Courier New" pitchFamily="49" charset="0"/>
            </a:endParaRPr>
          </a:p>
          <a:p>
            <a:pPr>
              <a:buFont typeface="Arial" charset="0"/>
              <a:buNone/>
            </a:pPr>
            <a:endParaRPr lang="fr-FR"/>
          </a:p>
        </p:txBody>
      </p:sp>
      <p:sp>
        <p:nvSpPr>
          <p:cNvPr id="395268" name="Text Box 2052"/>
          <p:cNvSpPr txBox="1">
            <a:spLocks noChangeArrowheads="1"/>
          </p:cNvSpPr>
          <p:nvPr/>
        </p:nvSpPr>
        <p:spPr bwMode="blackWhite">
          <a:xfrm>
            <a:off x="544513" y="1930400"/>
            <a:ext cx="6037262" cy="30829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fr-FR" b="1" noProof="1">
                <a:latin typeface="Courier New" pitchFamily="49" charset="0"/>
              </a:rPr>
              <a:t>using </a:t>
            </a:r>
            <a:r>
              <a:rPr lang="fr-FR" noProof="1">
                <a:latin typeface="Courier New" pitchFamily="49" charset="0"/>
              </a:rPr>
              <a:t>System;</a:t>
            </a:r>
          </a:p>
          <a:p>
            <a:pPr eaLnBrk="1" hangingPunct="1">
              <a:defRPr/>
            </a:pPr>
            <a:r>
              <a:rPr lang="fr-FR" b="1" noProof="1">
                <a:latin typeface="Courier New" pitchFamily="49" charset="0"/>
              </a:rPr>
              <a:t>namespace</a:t>
            </a:r>
            <a:r>
              <a:rPr lang="fr-FR" noProof="1">
                <a:latin typeface="Courier New" pitchFamily="49" charset="0"/>
              </a:rPr>
              <a:t> CurrencyConverter</a:t>
            </a:r>
          </a:p>
          <a:p>
            <a:pPr eaLnBrk="1" hangingPunct="1">
              <a:defRPr/>
            </a:pPr>
            <a:r>
              <a:rPr lang="fr-FR" noProof="1">
                <a:latin typeface="Courier New" pitchFamily="49" charset="0"/>
              </a:rPr>
              <a:t>{</a:t>
            </a:r>
          </a:p>
          <a:p>
            <a:pPr eaLnBrk="1" hangingPunct="1">
              <a:defRPr/>
            </a:pPr>
            <a:r>
              <a:rPr lang="fr-FR" b="1" noProof="1">
                <a:latin typeface="Courier New" pitchFamily="49" charset="0"/>
              </a:rPr>
              <a:t>  class</a:t>
            </a:r>
            <a:r>
              <a:rPr lang="fr-FR" noProof="1">
                <a:latin typeface="Courier New" pitchFamily="49" charset="0"/>
              </a:rPr>
              <a:t> Program</a:t>
            </a:r>
          </a:p>
          <a:p>
            <a:pPr eaLnBrk="1" hangingPunct="1">
              <a:defRPr/>
            </a:pPr>
            <a:r>
              <a:rPr lang="fr-FR" noProof="1">
                <a:latin typeface="Courier New" pitchFamily="49" charset="0"/>
              </a:rPr>
              <a:t>  {</a:t>
            </a:r>
          </a:p>
          <a:p>
            <a:pPr eaLnBrk="1" hangingPunct="1">
              <a:defRPr/>
            </a:pPr>
            <a:r>
              <a:rPr lang="fr-FR" b="1">
                <a:latin typeface="Courier New" pitchFamily="49" charset="0"/>
              </a:rPr>
              <a:t>    </a:t>
            </a:r>
            <a:r>
              <a:rPr lang="fr-FR" b="1" noProof="1">
                <a:latin typeface="Courier New" pitchFamily="49" charset="0"/>
              </a:rPr>
              <a:t>static void</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a:p>
            <a:pPr eaLnBrk="1" hangingPunct="1">
              <a:defRPr/>
            </a:pPr>
            <a:r>
              <a:rPr lang="fr-FR" noProof="1">
                <a:latin typeface="Courier New" pitchFamily="49" charset="0"/>
              </a:rPr>
              <a:t>    {</a:t>
            </a:r>
          </a:p>
          <a:p>
            <a:pPr eaLnBrk="1" hangingPunct="1">
              <a:defRPr/>
            </a:pPr>
            <a:r>
              <a:rPr lang="fr-FR" noProof="1">
                <a:latin typeface="Courier New" pitchFamily="49" charset="0"/>
              </a:rPr>
              <a:t>      … </a:t>
            </a:r>
            <a:r>
              <a:rPr lang="fr-FR" i="1" noProof="1">
                <a:latin typeface="Courier New" pitchFamily="49" charset="0"/>
              </a:rPr>
              <a:t>instructions</a:t>
            </a:r>
            <a:r>
              <a:rPr lang="fr-FR" noProof="1">
                <a:latin typeface="Courier New" pitchFamily="49" charset="0"/>
              </a:rPr>
              <a:t> …</a:t>
            </a:r>
          </a:p>
          <a:p>
            <a:pPr eaLnBrk="1" hangingPunct="1">
              <a:defRPr/>
            </a:pPr>
            <a:r>
              <a:rPr lang="fr-FR" noProof="1">
                <a:latin typeface="Courier New" pitchFamily="49" charset="0"/>
              </a:rPr>
              <a:t>      Console.Write(…);</a:t>
            </a:r>
          </a:p>
          <a:p>
            <a:pPr eaLnBrk="1" hangingPunct="1">
              <a:defRPr/>
            </a:pPr>
            <a:r>
              <a:rPr lang="fr-FR" noProof="1">
                <a:latin typeface="Courier New" pitchFamily="49" charset="0"/>
              </a:rPr>
              <a:t>      Console.WriteLine(…);</a:t>
            </a:r>
          </a:p>
          <a:p>
            <a:pPr eaLnBrk="1" hangingPunct="1">
              <a:defRPr/>
            </a:pPr>
            <a:r>
              <a:rPr lang="fr-FR" noProof="1">
                <a:latin typeface="Courier New" pitchFamily="49" charset="0"/>
              </a:rPr>
              <a:t>    }</a:t>
            </a:r>
          </a:p>
          <a:p>
            <a:pPr eaLnBrk="1" hangingPunct="1">
              <a:defRPr/>
            </a:pPr>
            <a:r>
              <a:rPr lang="fr-FR" noProof="1">
                <a:latin typeface="Courier New" pitchFamily="49" charset="0"/>
              </a:rPr>
              <a:t>    … </a:t>
            </a:r>
            <a:r>
              <a:rPr lang="fr-FR" i="1" noProof="1">
                <a:latin typeface="Courier New" pitchFamily="49" charset="0"/>
              </a:rPr>
              <a:t>autres méthodes</a:t>
            </a:r>
            <a:r>
              <a:rPr lang="fr-FR" noProof="1">
                <a:latin typeface="Courier New" pitchFamily="49" charset="0"/>
              </a:rPr>
              <a:t> …</a:t>
            </a:r>
          </a:p>
          <a:p>
            <a:pPr eaLnBrk="1" hangingPunct="1">
              <a:defRPr/>
            </a:pPr>
            <a:r>
              <a:rPr lang="fr-FR" noProof="1">
                <a:latin typeface="Courier New" pitchFamily="49" charset="0"/>
              </a:rPr>
              <a:t>  }</a:t>
            </a:r>
          </a:p>
          <a:p>
            <a:pPr eaLnBrk="1" hangingPunct="1">
              <a:defRPr/>
            </a:pPr>
            <a:r>
              <a:rPr lang="fr-FR" noProof="1">
                <a:latin typeface="Courier New" pitchFamily="49" charset="0"/>
              </a:rPr>
              <a:t>}</a:t>
            </a:r>
          </a:p>
        </p:txBody>
      </p:sp>
      <p:sp>
        <p:nvSpPr>
          <p:cNvPr id="11269" name="AutoShape 2053"/>
          <p:cNvSpPr>
            <a:spLocks noChangeArrowheads="1"/>
          </p:cNvSpPr>
          <p:nvPr/>
        </p:nvSpPr>
        <p:spPr bwMode="blackWhite">
          <a:xfrm>
            <a:off x="4067175" y="2068513"/>
            <a:ext cx="2786063" cy="317500"/>
          </a:xfrm>
          <a:prstGeom prst="wedgeRectCallout">
            <a:avLst>
              <a:gd name="adj1" fmla="val -121625"/>
              <a:gd name="adj2" fmla="val -41000"/>
            </a:avLst>
          </a:prstGeom>
          <a:solidFill>
            <a:schemeClr val="hlink"/>
          </a:solidFill>
          <a:ln w="9525">
            <a:solidFill>
              <a:schemeClr val="tx1"/>
            </a:solidFill>
            <a:miter lim="800000"/>
            <a:headEnd/>
            <a:tailEnd/>
          </a:ln>
        </p:spPr>
        <p:txBody>
          <a:bodyPr/>
          <a:lstStyle/>
          <a:p>
            <a:pPr algn="ctr"/>
            <a:r>
              <a:rPr lang="fr-FR" b="1"/>
              <a:t>Une directive </a:t>
            </a:r>
            <a:r>
              <a:rPr lang="fr-FR" b="1">
                <a:latin typeface="Courier New" pitchFamily="49" charset="0"/>
                <a:cs typeface="Courier New" pitchFamily="49" charset="0"/>
              </a:rPr>
              <a:t>using</a:t>
            </a:r>
            <a:r>
              <a:rPr lang="fr-FR" b="1"/>
              <a:t> ici et…</a:t>
            </a:r>
          </a:p>
        </p:txBody>
      </p:sp>
      <p:sp>
        <p:nvSpPr>
          <p:cNvPr id="11270" name="AutoShape 2054"/>
          <p:cNvSpPr>
            <a:spLocks noChangeArrowheads="1"/>
          </p:cNvSpPr>
          <p:nvPr/>
        </p:nvSpPr>
        <p:spPr bwMode="blackWhite">
          <a:xfrm>
            <a:off x="5616575" y="2701925"/>
            <a:ext cx="2060575" cy="752475"/>
          </a:xfrm>
          <a:prstGeom prst="wedgeRectCallout">
            <a:avLst>
              <a:gd name="adj1" fmla="val -171032"/>
              <a:gd name="adj2" fmla="val 93458"/>
            </a:avLst>
          </a:prstGeom>
          <a:solidFill>
            <a:schemeClr val="hlink"/>
          </a:solidFill>
          <a:ln w="9525">
            <a:solidFill>
              <a:schemeClr val="tx1"/>
            </a:solidFill>
            <a:miter lim="800000"/>
            <a:headEnd/>
            <a:tailEnd/>
          </a:ln>
        </p:spPr>
        <p:txBody>
          <a:bodyPr/>
          <a:lstStyle/>
          <a:p>
            <a:pPr algn="ctr"/>
            <a:r>
              <a:rPr lang="fr-FR" b="1"/>
              <a:t>… il n’est plus nécessaire d’utiliser l’espace de noms ici</a:t>
            </a:r>
          </a:p>
        </p:txBody>
      </p:sp>
      <p:sp>
        <p:nvSpPr>
          <p:cNvPr id="11271" name="Text Box 9"/>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\Course\419\Exercises-Completed\Ex21</a:t>
            </a:r>
          </a:p>
        </p:txBody>
      </p:sp>
      <p:sp>
        <p:nvSpPr>
          <p:cNvPr id="11272"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spcAft>
                <a:spcPts val="300"/>
              </a:spcAft>
              <a:defRPr/>
            </a:pPr>
            <a:r>
              <a:rPr lang="fr-FR"/>
              <a:t>Définition d’une méthode</a:t>
            </a:r>
          </a:p>
        </p:txBody>
      </p:sp>
      <p:sp>
        <p:nvSpPr>
          <p:cNvPr id="12291" name="Rectangle 3"/>
          <p:cNvSpPr>
            <a:spLocks noGrp="1" noChangeArrowheads="1"/>
          </p:cNvSpPr>
          <p:nvPr>
            <p:ph idx="1"/>
          </p:nvPr>
        </p:nvSpPr>
        <p:spPr>
          <a:xfrm>
            <a:off x="279400" y="1312863"/>
            <a:ext cx="8599488" cy="1909762"/>
          </a:xfrm>
        </p:spPr>
        <p:txBody>
          <a:bodyPr/>
          <a:lstStyle/>
          <a:p>
            <a:r>
              <a:rPr lang="fr-FR"/>
              <a:t>Considérons maintenant la définition d’une méthode</a:t>
            </a:r>
          </a:p>
          <a:p>
            <a:pPr>
              <a:spcAft>
                <a:spcPts val="300"/>
              </a:spcAft>
            </a:pPr>
            <a:r>
              <a:rPr lang="fr-FR"/>
              <a:t>En général, cette définition a deux parties</a:t>
            </a:r>
          </a:p>
          <a:p>
            <a:pPr lvl="1"/>
            <a:r>
              <a:rPr lang="fr-FR"/>
              <a:t>Une </a:t>
            </a:r>
            <a:r>
              <a:rPr lang="fr-FR" i="1">
                <a:latin typeface="Century Schoolbook" pitchFamily="18" charset="0"/>
              </a:rPr>
              <a:t>spécification</a:t>
            </a:r>
            <a:r>
              <a:rPr lang="fr-FR"/>
              <a:t> (ou en-tête, ou interface) qui indique comment l’utiliser</a:t>
            </a:r>
          </a:p>
          <a:p>
            <a:pPr lvl="1"/>
            <a:r>
              <a:rPr lang="fr-FR"/>
              <a:t>Un </a:t>
            </a:r>
            <a:r>
              <a:rPr lang="fr-FR" i="1">
                <a:latin typeface="Century Schoolbook" pitchFamily="18" charset="0"/>
              </a:rPr>
              <a:t>corps</a:t>
            </a:r>
            <a:r>
              <a:rPr lang="fr-FR"/>
              <a:t> (ou bloc ou implémentation) qui indique ce que fait la méthode</a:t>
            </a:r>
          </a:p>
          <a:p>
            <a:pPr>
              <a:spcAft>
                <a:spcPts val="300"/>
              </a:spcAft>
            </a:pPr>
            <a:r>
              <a:rPr lang="fr-FR"/>
              <a:t>Dans notre programme, </a:t>
            </a:r>
            <a:r>
              <a:rPr lang="fr-FR">
                <a:latin typeface="Courier New" pitchFamily="49" charset="0"/>
              </a:rPr>
              <a:t>Main</a:t>
            </a:r>
            <a:r>
              <a:rPr lang="fr-FR"/>
              <a:t> est définie comme suit :</a:t>
            </a:r>
          </a:p>
        </p:txBody>
      </p:sp>
      <p:grpSp>
        <p:nvGrpSpPr>
          <p:cNvPr id="12292" name="Group 29"/>
          <p:cNvGrpSpPr>
            <a:grpSpLocks/>
          </p:cNvGrpSpPr>
          <p:nvPr/>
        </p:nvGrpSpPr>
        <p:grpSpPr bwMode="auto">
          <a:xfrm>
            <a:off x="1939925" y="3703638"/>
            <a:ext cx="4071938" cy="1162050"/>
            <a:chOff x="1435" y="2333"/>
            <a:chExt cx="2395" cy="732"/>
          </a:xfrm>
        </p:grpSpPr>
        <p:sp>
          <p:nvSpPr>
            <p:cNvPr id="2" name="Rectangle 5"/>
            <p:cNvSpPr>
              <a:spLocks noChangeArrowheads="1"/>
            </p:cNvSpPr>
            <p:nvPr/>
          </p:nvSpPr>
          <p:spPr bwMode="blackWhite">
            <a:xfrm>
              <a:off x="1435" y="2333"/>
              <a:ext cx="2395" cy="211"/>
            </a:xfrm>
            <a:prstGeom prst="rect">
              <a:avLst/>
            </a:prstGeom>
            <a:solidFill>
              <a:schemeClr val="accent1"/>
            </a:solidFill>
            <a:ln w="12700">
              <a:noFill/>
              <a:miter lim="800000"/>
              <a:headEnd/>
              <a:tailEnd/>
            </a:ln>
            <a:effectLst>
              <a:outerShdw dist="35921" dir="2700000" algn="ctr" rotWithShape="0">
                <a:schemeClr val="bg2"/>
              </a:outerShdw>
            </a:effectLst>
          </p:spPr>
          <p:txBody>
            <a:bodyPr/>
            <a:lstStyle/>
            <a:p>
              <a:pPr eaLnBrk="1" hangingPunct="1">
                <a:defRPr/>
              </a:pPr>
              <a:r>
                <a:rPr lang="en-US" sz="1600" b="1">
                  <a:latin typeface="Courier New" pitchFamily="49" charset="0"/>
                  <a:cs typeface="Times New Roman" pitchFamily="18" charset="0"/>
                </a:rPr>
                <a:t>static</a:t>
              </a:r>
              <a:r>
                <a:rPr lang="en-US" sz="1600">
                  <a:latin typeface="Courier New" pitchFamily="49" charset="0"/>
                  <a:cs typeface="Times New Roman" pitchFamily="18" charset="0"/>
                </a:rPr>
                <a:t> </a:t>
              </a:r>
              <a:r>
                <a:rPr lang="en-US" sz="1600" b="1">
                  <a:latin typeface="Courier New" pitchFamily="49" charset="0"/>
                  <a:cs typeface="Times New Roman" pitchFamily="18" charset="0"/>
                </a:rPr>
                <a:t>void</a:t>
              </a:r>
              <a:r>
                <a:rPr lang="en-US" sz="1600">
                  <a:latin typeface="Courier New" pitchFamily="49" charset="0"/>
                  <a:cs typeface="Times New Roman" pitchFamily="18" charset="0"/>
                </a:rPr>
                <a:t> </a:t>
              </a:r>
              <a:r>
                <a:rPr lang="en-US" sz="1600" noProof="1">
                  <a:latin typeface="Courier New" pitchFamily="49" charset="0"/>
                </a:rPr>
                <a:t>Main(</a:t>
              </a:r>
              <a:r>
                <a:rPr lang="en-US" sz="1600" b="1" noProof="1">
                  <a:latin typeface="Courier New" pitchFamily="49" charset="0"/>
                </a:rPr>
                <a:t>string</a:t>
              </a:r>
              <a:r>
                <a:rPr lang="en-US" sz="1600" noProof="1">
                  <a:latin typeface="Courier New" pitchFamily="49" charset="0"/>
                </a:rPr>
                <a:t>[] args</a:t>
              </a:r>
              <a:r>
                <a:rPr lang="fr-FR" sz="1600">
                  <a:latin typeface="Courier New" pitchFamily="49" charset="0"/>
                </a:rPr>
                <a:t>)</a:t>
              </a:r>
              <a:endParaRPr lang="en-US" sz="1600">
                <a:latin typeface="Courier New" pitchFamily="49" charset="0"/>
              </a:endParaRPr>
            </a:p>
          </p:txBody>
        </p:sp>
        <p:sp>
          <p:nvSpPr>
            <p:cNvPr id="12294" name="Rectangle 6"/>
            <p:cNvSpPr>
              <a:spLocks noChangeArrowheads="1"/>
            </p:cNvSpPr>
            <p:nvPr/>
          </p:nvSpPr>
          <p:spPr bwMode="blackWhite">
            <a:xfrm>
              <a:off x="1435" y="2544"/>
              <a:ext cx="2395" cy="521"/>
            </a:xfrm>
            <a:prstGeom prst="rect">
              <a:avLst/>
            </a:prstGeom>
            <a:solidFill>
              <a:schemeClr val="accent1"/>
            </a:solidFill>
            <a:ln w="12700">
              <a:noFill/>
              <a:miter lim="800000"/>
              <a:headEnd/>
              <a:tailEnd/>
            </a:ln>
            <a:effectLst>
              <a:outerShdw dist="35921" dir="2700000" algn="ctr" rotWithShape="0">
                <a:schemeClr val="bg2"/>
              </a:outerShdw>
            </a:effectLst>
          </p:spPr>
          <p:txBody>
            <a:bodyPr/>
            <a:lstStyle/>
            <a:p>
              <a:pPr eaLnBrk="1" hangingPunct="1">
                <a:defRPr/>
              </a:pPr>
              <a:r>
                <a:rPr lang="en-US" sz="1600">
                  <a:latin typeface="Courier New" pitchFamily="49" charset="0"/>
                  <a:cs typeface="Times New Roman" pitchFamily="18" charset="0"/>
                </a:rPr>
                <a:t>{</a:t>
              </a:r>
              <a:endParaRPr lang="en-US" sz="1600">
                <a:latin typeface="Times New Roman" pitchFamily="18" charset="0"/>
                <a:cs typeface="Times New Roman" pitchFamily="18" charset="0"/>
              </a:endParaRPr>
            </a:p>
            <a:p>
              <a:pPr eaLnBrk="1" hangingPunct="1">
                <a:defRPr/>
              </a:pPr>
              <a:r>
                <a:rPr lang="en-US" sz="1600">
                  <a:latin typeface="Courier New" pitchFamily="49" charset="0"/>
                  <a:cs typeface="Times New Roman" pitchFamily="18" charset="0"/>
                </a:rPr>
                <a:t>    … </a:t>
              </a:r>
              <a:r>
                <a:rPr lang="en-US" sz="1600" i="1">
                  <a:latin typeface="Courier New" pitchFamily="49" charset="0"/>
                  <a:cs typeface="Times New Roman" pitchFamily="18" charset="0"/>
                </a:rPr>
                <a:t>instructions</a:t>
              </a:r>
              <a:r>
                <a:rPr lang="en-US" sz="1600">
                  <a:latin typeface="Courier New" pitchFamily="49" charset="0"/>
                  <a:cs typeface="Times New Roman" pitchFamily="18" charset="0"/>
                </a:rPr>
                <a:t> …</a:t>
              </a:r>
            </a:p>
            <a:p>
              <a:pPr eaLnBrk="1" hangingPunct="1">
                <a:defRPr/>
              </a:pPr>
              <a:r>
                <a:rPr lang="en-US" sz="1600">
                  <a:latin typeface="Times New Roman" pitchFamily="18" charset="0"/>
                  <a:cs typeface="Times New Roman" pitchFamily="18" charset="0"/>
                </a:rPr>
                <a:t>}</a:t>
              </a:r>
              <a:endParaRPr lang="en-US" sz="1600">
                <a:latin typeface="Courier New" pitchFamily="49" charset="0"/>
                <a:cs typeface="Times New Roman" pitchFamily="18" charset="0"/>
              </a:endParaRPr>
            </a:p>
          </p:txBody>
        </p:sp>
        <p:sp>
          <p:nvSpPr>
            <p:cNvPr id="12296" name="Line 7"/>
            <p:cNvSpPr>
              <a:spLocks noChangeShapeType="1"/>
            </p:cNvSpPr>
            <p:nvPr/>
          </p:nvSpPr>
          <p:spPr bwMode="blackWhite">
            <a:xfrm>
              <a:off x="1435" y="2333"/>
              <a:ext cx="2395" cy="0"/>
            </a:xfrm>
            <a:prstGeom prst="line">
              <a:avLst/>
            </a:prstGeom>
            <a:noFill/>
            <a:ln w="12700" cap="sq">
              <a:solidFill>
                <a:schemeClr val="tx1"/>
              </a:solidFill>
              <a:round/>
              <a:headEnd/>
              <a:tailEnd/>
            </a:ln>
          </p:spPr>
          <p:txBody>
            <a:bodyPr>
              <a:spAutoFit/>
            </a:bodyPr>
            <a:lstStyle/>
            <a:p>
              <a:endParaRPr lang="fr-FR"/>
            </a:p>
          </p:txBody>
        </p:sp>
        <p:sp>
          <p:nvSpPr>
            <p:cNvPr id="12297" name="Line 8"/>
            <p:cNvSpPr>
              <a:spLocks noChangeShapeType="1"/>
            </p:cNvSpPr>
            <p:nvPr/>
          </p:nvSpPr>
          <p:spPr bwMode="blackWhite">
            <a:xfrm>
              <a:off x="1435" y="2544"/>
              <a:ext cx="2395" cy="0"/>
            </a:xfrm>
            <a:prstGeom prst="line">
              <a:avLst/>
            </a:prstGeom>
            <a:noFill/>
            <a:ln w="12700">
              <a:solidFill>
                <a:schemeClr val="tx1"/>
              </a:solidFill>
              <a:round/>
              <a:headEnd/>
              <a:tailEnd/>
            </a:ln>
          </p:spPr>
          <p:txBody>
            <a:bodyPr>
              <a:spAutoFit/>
            </a:bodyPr>
            <a:lstStyle/>
            <a:p>
              <a:endParaRPr lang="fr-FR"/>
            </a:p>
          </p:txBody>
        </p:sp>
        <p:sp>
          <p:nvSpPr>
            <p:cNvPr id="12298" name="Line 9"/>
            <p:cNvSpPr>
              <a:spLocks noChangeShapeType="1"/>
            </p:cNvSpPr>
            <p:nvPr/>
          </p:nvSpPr>
          <p:spPr bwMode="blackWhite">
            <a:xfrm>
              <a:off x="1435" y="3065"/>
              <a:ext cx="2395" cy="0"/>
            </a:xfrm>
            <a:prstGeom prst="line">
              <a:avLst/>
            </a:prstGeom>
            <a:noFill/>
            <a:ln w="12700" cap="sq">
              <a:solidFill>
                <a:schemeClr val="tx1"/>
              </a:solidFill>
              <a:round/>
              <a:headEnd/>
              <a:tailEnd/>
            </a:ln>
          </p:spPr>
          <p:txBody>
            <a:bodyPr>
              <a:spAutoFit/>
            </a:bodyPr>
            <a:lstStyle/>
            <a:p>
              <a:endParaRPr lang="fr-FR"/>
            </a:p>
          </p:txBody>
        </p:sp>
        <p:sp>
          <p:nvSpPr>
            <p:cNvPr id="12299" name="Line 10"/>
            <p:cNvSpPr>
              <a:spLocks noChangeShapeType="1"/>
            </p:cNvSpPr>
            <p:nvPr/>
          </p:nvSpPr>
          <p:spPr bwMode="blackWhite">
            <a:xfrm>
              <a:off x="1435" y="2333"/>
              <a:ext cx="0" cy="732"/>
            </a:xfrm>
            <a:prstGeom prst="line">
              <a:avLst/>
            </a:prstGeom>
            <a:noFill/>
            <a:ln w="12700" cap="sq">
              <a:solidFill>
                <a:schemeClr val="tx1"/>
              </a:solidFill>
              <a:round/>
              <a:headEnd/>
              <a:tailEnd/>
            </a:ln>
          </p:spPr>
          <p:txBody>
            <a:bodyPr>
              <a:spAutoFit/>
            </a:bodyPr>
            <a:lstStyle/>
            <a:p>
              <a:endParaRPr lang="fr-FR"/>
            </a:p>
          </p:txBody>
        </p:sp>
        <p:sp>
          <p:nvSpPr>
            <p:cNvPr id="12300" name="Line 11"/>
            <p:cNvSpPr>
              <a:spLocks noChangeShapeType="1"/>
            </p:cNvSpPr>
            <p:nvPr/>
          </p:nvSpPr>
          <p:spPr bwMode="blackWhite">
            <a:xfrm>
              <a:off x="3830" y="2333"/>
              <a:ext cx="0" cy="732"/>
            </a:xfrm>
            <a:prstGeom prst="line">
              <a:avLst/>
            </a:prstGeom>
            <a:noFill/>
            <a:ln w="12700" cap="sq">
              <a:solidFill>
                <a:schemeClr val="tx1"/>
              </a:solidFill>
              <a:round/>
              <a:headEnd/>
              <a:tailEnd/>
            </a:ln>
          </p:spPr>
          <p:txBody>
            <a:bodyPr>
              <a:spAutoFit/>
            </a:bodyPr>
            <a:lstStyle/>
            <a:p>
              <a:endParaRPr lang="fr-FR"/>
            </a:p>
          </p:txBody>
        </p:sp>
      </p:grpSp>
      <p:sp>
        <p:nvSpPr>
          <p:cNvPr id="12293" name="Text Box 22"/>
          <p:cNvSpPr txBox="1">
            <a:spLocks noChangeArrowheads="1"/>
          </p:cNvSpPr>
          <p:nvPr/>
        </p:nvSpPr>
        <p:spPr bwMode="auto">
          <a:xfrm>
            <a:off x="6086475" y="3686175"/>
            <a:ext cx="1893888" cy="825500"/>
          </a:xfrm>
          <a:prstGeom prst="rect">
            <a:avLst/>
          </a:prstGeom>
          <a:noFill/>
          <a:ln w="12700">
            <a:noFill/>
            <a:miter lim="800000"/>
            <a:headEnd/>
            <a:tailEnd/>
          </a:ln>
        </p:spPr>
        <p:txBody>
          <a:bodyPr>
            <a:spAutoFit/>
          </a:bodyPr>
          <a:lstStyle/>
          <a:p>
            <a:pPr>
              <a:buFont typeface="Wingdings" pitchFamily="2" charset="2"/>
              <a:buNone/>
            </a:pPr>
            <a:r>
              <a:rPr lang="fr-FR" sz="1600" b="1" noProof="1">
                <a:solidFill>
                  <a:schemeClr val="accent2"/>
                </a:solidFill>
                <a:latin typeface="Courier New" pitchFamily="49" charset="0"/>
                <a:sym typeface="Wingdings" pitchFamily="2" charset="2"/>
              </a:rPr>
              <a:t></a:t>
            </a:r>
            <a:r>
              <a:rPr lang="en-US" sz="1600" i="1">
                <a:latin typeface="Lucida Sans" pitchFamily="34" charset="0"/>
              </a:rPr>
              <a:t> </a:t>
            </a:r>
            <a:r>
              <a:rPr lang="en-US" sz="1600"/>
              <a:t>Spécification</a:t>
            </a:r>
          </a:p>
          <a:p>
            <a:pPr>
              <a:buFont typeface="Wingdings" pitchFamily="2" charset="2"/>
              <a:buNone/>
            </a:pPr>
            <a:endParaRPr lang="en-US" sz="1600" i="1">
              <a:latin typeface="Lucida Sans" pitchFamily="34" charset="0"/>
            </a:endParaRPr>
          </a:p>
          <a:p>
            <a:r>
              <a:rPr lang="en-US" sz="1600" b="1" noProof="1">
                <a:solidFill>
                  <a:schemeClr val="accent2"/>
                </a:solidFill>
                <a:latin typeface="Courier New" pitchFamily="49" charset="0"/>
                <a:sym typeface="Wingdings" pitchFamily="2" charset="2"/>
              </a:rPr>
              <a:t></a:t>
            </a:r>
            <a:r>
              <a:rPr lang="en-US" sz="1600" i="1">
                <a:latin typeface="Lucida Sans" pitchFamily="34" charset="0"/>
              </a:rPr>
              <a:t> </a:t>
            </a:r>
            <a:r>
              <a:rPr lang="en-US" sz="1600"/>
              <a:t>Corps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spcAft>
                <a:spcPts val="300"/>
              </a:spcAft>
              <a:defRPr/>
            </a:pPr>
            <a:r>
              <a:rPr lang="fr-FR"/>
              <a:t>Spécification des méthodes</a:t>
            </a:r>
          </a:p>
        </p:txBody>
      </p:sp>
      <p:sp>
        <p:nvSpPr>
          <p:cNvPr id="13315" name="Rectangle 3"/>
          <p:cNvSpPr>
            <a:spLocks noGrp="1" noChangeArrowheads="1"/>
          </p:cNvSpPr>
          <p:nvPr>
            <p:ph idx="1"/>
          </p:nvPr>
        </p:nvSpPr>
        <p:spPr>
          <a:xfrm>
            <a:off x="279400" y="1312863"/>
            <a:ext cx="8655050" cy="4406900"/>
          </a:xfrm>
        </p:spPr>
        <p:txBody>
          <a:bodyPr/>
          <a:lstStyle/>
          <a:p>
            <a:pPr>
              <a:spcAft>
                <a:spcPts val="300"/>
              </a:spcAft>
            </a:pPr>
            <a:r>
              <a:rPr lang="fr-FR"/>
              <a:t>La spécification indique comment une méthode est utilisable, le format en est le suivant :</a:t>
            </a:r>
          </a:p>
          <a:p>
            <a:pPr lvl="1">
              <a:buFont typeface="Arial" charset="0"/>
              <a:buNone/>
            </a:pPr>
            <a:r>
              <a:rPr lang="fr-FR" b="1">
                <a:latin typeface="Courier New" pitchFamily="49" charset="0"/>
              </a:rPr>
              <a:t>	[qualifieurs] [type de retour] nom([paramètres])</a:t>
            </a:r>
          </a:p>
          <a:p>
            <a:r>
              <a:rPr lang="fr-FR"/>
              <a:t>Dans notre cas</a:t>
            </a:r>
          </a:p>
          <a:p>
            <a:pPr lvl="1"/>
            <a:r>
              <a:rPr lang="fr-FR"/>
              <a:t>Le nom de la méthode est </a:t>
            </a:r>
            <a:r>
              <a:rPr lang="fr-FR" b="1">
                <a:latin typeface="Courier New" pitchFamily="49" charset="0"/>
              </a:rPr>
              <a:t>Main</a:t>
            </a:r>
            <a:endParaRPr lang="fr-FR" b="1"/>
          </a:p>
          <a:p>
            <a:pPr lvl="1"/>
            <a:r>
              <a:rPr lang="fr-FR"/>
              <a:t>Le seul qualifieur est </a:t>
            </a:r>
            <a:r>
              <a:rPr lang="fr-FR" b="1">
                <a:latin typeface="Courier New" pitchFamily="49" charset="0"/>
              </a:rPr>
              <a:t>static</a:t>
            </a:r>
            <a:endParaRPr lang="fr-FR" b="1"/>
          </a:p>
          <a:p>
            <a:pPr lvl="2"/>
            <a:r>
              <a:rPr lang="fr-FR" b="1">
                <a:latin typeface="Courier New" pitchFamily="49" charset="0"/>
              </a:rPr>
              <a:t>static</a:t>
            </a:r>
            <a:r>
              <a:rPr lang="fr-FR"/>
              <a:t> signifie accessible au niveau de la classe</a:t>
            </a:r>
          </a:p>
          <a:p>
            <a:pPr lvl="3"/>
            <a:r>
              <a:rPr lang="fr-FR"/>
              <a:t>Sans la nécessité de créer une instance</a:t>
            </a:r>
          </a:p>
          <a:p>
            <a:pPr lvl="3"/>
            <a:r>
              <a:rPr lang="fr-FR"/>
              <a:t>Notez que la plupart des méthodes ne sont </a:t>
            </a:r>
            <a:r>
              <a:rPr lang="fr-FR" i="1">
                <a:latin typeface="Century Schoolbook" pitchFamily="18" charset="0"/>
              </a:rPr>
              <a:t>pas</a:t>
            </a:r>
            <a:r>
              <a:rPr lang="fr-FR"/>
              <a:t> </a:t>
            </a:r>
            <a:r>
              <a:rPr lang="fr-FR" b="1">
                <a:latin typeface="Courier New" pitchFamily="49" charset="0"/>
              </a:rPr>
              <a:t>static</a:t>
            </a:r>
          </a:p>
          <a:p>
            <a:pPr lvl="1"/>
            <a:r>
              <a:rPr lang="fr-FR"/>
              <a:t>Le seul paramètre est </a:t>
            </a:r>
            <a:r>
              <a:rPr lang="fr-FR" noProof="1">
                <a:solidFill>
                  <a:schemeClr val="tx1"/>
                </a:solidFill>
                <a:latin typeface="Courier New" pitchFamily="49" charset="0"/>
              </a:rPr>
              <a:t>(</a:t>
            </a:r>
            <a:r>
              <a:rPr lang="fr-FR" b="1" noProof="1">
                <a:solidFill>
                  <a:schemeClr val="tx1"/>
                </a:solidFill>
                <a:latin typeface="Courier New" pitchFamily="49" charset="0"/>
              </a:rPr>
              <a:t>string</a:t>
            </a:r>
            <a:r>
              <a:rPr lang="fr-FR" noProof="1">
                <a:solidFill>
                  <a:schemeClr val="tx1"/>
                </a:solidFill>
                <a:latin typeface="Courier New" pitchFamily="49" charset="0"/>
              </a:rPr>
              <a:t>[] args</a:t>
            </a:r>
            <a:r>
              <a:rPr lang="fr-FR">
                <a:solidFill>
                  <a:schemeClr val="tx1"/>
                </a:solidFill>
                <a:latin typeface="Courier New" pitchFamily="49" charset="0"/>
              </a:rPr>
              <a:t>)</a:t>
            </a:r>
            <a:endParaRPr lang="fr-FR" b="1">
              <a:latin typeface="Courier New" pitchFamily="49" charset="0"/>
            </a:endParaRPr>
          </a:p>
          <a:p>
            <a:pPr lvl="2"/>
            <a:r>
              <a:rPr lang="fr-FR"/>
              <a:t>Ce qui indique qu’un « tableau de chaînes » est transmis à la méthode </a:t>
            </a:r>
            <a:r>
              <a:rPr lang="fr-FR">
                <a:latin typeface="Courier New" pitchFamily="49" charset="0"/>
                <a:cs typeface="Courier New" pitchFamily="49" charset="0"/>
              </a:rPr>
              <a:t>Main</a:t>
            </a:r>
            <a:endParaRPr lang="fr-FR"/>
          </a:p>
          <a:p>
            <a:pPr lvl="1"/>
            <a:r>
              <a:rPr lang="fr-FR"/>
              <a:t>Le type de retour est </a:t>
            </a:r>
            <a:r>
              <a:rPr lang="fr-FR" b="1">
                <a:latin typeface="Courier New" pitchFamily="49" charset="0"/>
              </a:rPr>
              <a:t>void</a:t>
            </a:r>
          </a:p>
          <a:p>
            <a:pPr lvl="2"/>
            <a:r>
              <a:rPr lang="fr-FR" b="1">
                <a:latin typeface="Courier New" pitchFamily="49" charset="0"/>
              </a:rPr>
              <a:t>void</a:t>
            </a:r>
            <a:r>
              <a:rPr lang="fr-FR"/>
              <a:t> signifie qu’aucune donnée n’est retournée par la méthode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fr-FR"/>
              <a:t>Syntaxe de style C</a:t>
            </a:r>
          </a:p>
        </p:txBody>
      </p:sp>
      <p:sp>
        <p:nvSpPr>
          <p:cNvPr id="7171" name="Rectangle 3"/>
          <p:cNvSpPr>
            <a:spLocks noGrp="1" noChangeArrowheads="1"/>
          </p:cNvSpPr>
          <p:nvPr>
            <p:ph idx="1"/>
          </p:nvPr>
        </p:nvSpPr>
        <p:spPr>
          <a:xfrm>
            <a:off x="279400" y="1312863"/>
            <a:ext cx="8599488" cy="2919412"/>
          </a:xfrm>
        </p:spPr>
        <p:txBody>
          <a:bodyPr/>
          <a:lstStyle/>
          <a:p>
            <a:r>
              <a:rPr lang="fr-FR"/>
              <a:t>Tout a commencé avec le C</a:t>
            </a:r>
          </a:p>
          <a:p>
            <a:pPr lvl="1"/>
            <a:r>
              <a:rPr lang="fr-FR"/>
              <a:t>Dennis Ritchie aux Bell Labs en 1971</a:t>
            </a:r>
          </a:p>
          <a:p>
            <a:pPr lvl="1"/>
            <a:r>
              <a:rPr lang="fr-FR" i="1">
                <a:latin typeface="Century Schoolbook" pitchFamily="18" charset="0"/>
              </a:rPr>
              <a:t>Le</a:t>
            </a:r>
            <a:r>
              <a:rPr lang="fr-FR"/>
              <a:t> langage de choix sur UNIX et PC dans les années 70 et 80</a:t>
            </a:r>
          </a:p>
          <a:p>
            <a:pPr lvl="2"/>
            <a:r>
              <a:rPr lang="fr-FR"/>
              <a:t>Encore largement utilisé</a:t>
            </a:r>
          </a:p>
          <a:p>
            <a:r>
              <a:rPr lang="fr-FR"/>
              <a:t>Le C a introduit ce que l’on nomme syntaxe de style C</a:t>
            </a:r>
          </a:p>
          <a:p>
            <a:pPr lvl="1"/>
            <a:r>
              <a:rPr lang="fr-FR"/>
              <a:t>Chaque instruction se termine par un point-virgule (</a:t>
            </a:r>
            <a:r>
              <a:rPr lang="fr-FR">
                <a:latin typeface="Courier New" pitchFamily="49" charset="0"/>
              </a:rPr>
              <a:t>;</a:t>
            </a:r>
            <a:r>
              <a:rPr lang="fr-FR"/>
              <a:t>)</a:t>
            </a:r>
          </a:p>
          <a:p>
            <a:pPr lvl="1"/>
            <a:r>
              <a:rPr lang="fr-FR"/>
              <a:t>Les blocs de code (</a:t>
            </a:r>
            <a:r>
              <a:rPr lang="fr-FR" i="1">
                <a:latin typeface="Century Schoolbook" pitchFamily="18" charset="0"/>
              </a:rPr>
              <a:t>corps</a:t>
            </a:r>
            <a:r>
              <a:rPr lang="fr-FR"/>
              <a:t>) sont compris entre </a:t>
            </a:r>
            <a:r>
              <a:rPr lang="fr-FR">
                <a:latin typeface="Courier New" pitchFamily="49" charset="0"/>
              </a:rPr>
              <a:t>{</a:t>
            </a:r>
            <a:r>
              <a:rPr lang="fr-FR"/>
              <a:t> et </a:t>
            </a:r>
            <a:r>
              <a:rPr lang="fr-FR">
                <a:latin typeface="Courier New" pitchFamily="49" charset="0"/>
              </a:rPr>
              <a:t>}</a:t>
            </a:r>
          </a:p>
          <a:p>
            <a:pPr lvl="1"/>
            <a:r>
              <a:rPr lang="fr-FR"/>
              <a:t>Distinction est faite entre majuscule et minuscule</a:t>
            </a:r>
          </a:p>
          <a:p>
            <a:pPr lvl="1"/>
            <a:r>
              <a:rPr lang="fr-FR"/>
              <a:t>Orienté fonction, par exemple </a:t>
            </a:r>
            <a:r>
              <a:rPr lang="fr-FR">
                <a:latin typeface="Courier New" pitchFamily="49" charset="0"/>
              </a:rPr>
              <a:t>main</a:t>
            </a:r>
            <a:r>
              <a:rPr lang="fr-FR"/>
              <a:t> et </a:t>
            </a:r>
            <a:r>
              <a:rPr lang="fr-FR">
                <a:latin typeface="Courier New" pitchFamily="49" charset="0"/>
              </a:rPr>
              <a:t>printf</a:t>
            </a:r>
          </a:p>
        </p:txBody>
      </p:sp>
      <p:sp>
        <p:nvSpPr>
          <p:cNvPr id="8197" name="Text Box 5"/>
          <p:cNvSpPr txBox="1">
            <a:spLocks noChangeArrowheads="1"/>
          </p:cNvSpPr>
          <p:nvPr/>
        </p:nvSpPr>
        <p:spPr bwMode="blackWhite">
          <a:xfrm>
            <a:off x="2286000" y="4445000"/>
            <a:ext cx="4351338" cy="15716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a:latin typeface="Courier New" pitchFamily="49" charset="0"/>
                <a:cs typeface="Courier New" pitchFamily="49" charset="0"/>
              </a:rPr>
              <a:t>#</a:t>
            </a:r>
            <a:r>
              <a:rPr lang="en-US" sz="1600" b="1">
                <a:latin typeface="Courier New" pitchFamily="49" charset="0"/>
                <a:cs typeface="Courier New" pitchFamily="49" charset="0"/>
              </a:rPr>
              <a:t>include</a:t>
            </a:r>
            <a:r>
              <a:rPr lang="en-US" sz="1600">
                <a:latin typeface="Courier New" pitchFamily="49" charset="0"/>
                <a:cs typeface="Courier New" pitchFamily="49" charset="0"/>
              </a:rPr>
              <a:t> &lt;stdio.h&gt;</a:t>
            </a:r>
          </a:p>
          <a:p>
            <a:pPr eaLnBrk="1" hangingPunct="1">
              <a:defRPr/>
            </a:pPr>
            <a:r>
              <a:rPr lang="en-US" sz="1600" b="1">
                <a:latin typeface="Courier New" pitchFamily="49" charset="0"/>
                <a:cs typeface="Courier New" pitchFamily="49" charset="0"/>
              </a:rPr>
              <a:t>int</a:t>
            </a:r>
            <a:r>
              <a:rPr lang="en-US" sz="1600">
                <a:latin typeface="Courier New" pitchFamily="49" charset="0"/>
                <a:cs typeface="Courier New" pitchFamily="49" charset="0"/>
              </a:rPr>
              <a:t> main(</a:t>
            </a:r>
            <a:r>
              <a:rPr lang="en-US" sz="1600" b="1">
                <a:latin typeface="Courier New" pitchFamily="49" charset="0"/>
                <a:cs typeface="Courier New" pitchFamily="49" charset="0"/>
              </a:rPr>
              <a:t>void</a:t>
            </a: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    printf("Hello world!\n");</a:t>
            </a:r>
          </a:p>
          <a:p>
            <a:pPr eaLnBrk="1" hangingPunct="1">
              <a:defRPr/>
            </a:pPr>
            <a:r>
              <a:rPr lang="en-US" sz="1600">
                <a:latin typeface="Courier New" pitchFamily="49" charset="0"/>
                <a:cs typeface="Courier New" pitchFamily="49" charset="0"/>
              </a:rPr>
              <a:t>    </a:t>
            </a:r>
            <a:r>
              <a:rPr lang="en-US" sz="1600" b="1">
                <a:latin typeface="Courier New" pitchFamily="49" charset="0"/>
                <a:cs typeface="Courier New" pitchFamily="49" charset="0"/>
              </a:rPr>
              <a:t>return</a:t>
            </a:r>
            <a:r>
              <a:rPr lang="en-US" sz="1600">
                <a:latin typeface="Courier New" pitchFamily="49" charset="0"/>
                <a:cs typeface="Courier New" pitchFamily="49" charset="0"/>
              </a:rPr>
              <a:t> 0;</a:t>
            </a:r>
          </a:p>
          <a:p>
            <a:pPr eaLnBrk="1" hangingPunct="1">
              <a:defRPr/>
            </a:pPr>
            <a:r>
              <a:rPr lang="en-US" sz="1600">
                <a:latin typeface="Courier New" pitchFamily="49" charset="0"/>
                <a:cs typeface="Courier New" pitchFamily="49"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fr-FR"/>
              <a:t>Signature des méthodes</a:t>
            </a:r>
          </a:p>
        </p:txBody>
      </p:sp>
      <p:sp>
        <p:nvSpPr>
          <p:cNvPr id="14339" name="Rectangle 3"/>
          <p:cNvSpPr>
            <a:spLocks noGrp="1" noChangeArrowheads="1"/>
          </p:cNvSpPr>
          <p:nvPr>
            <p:ph idx="1"/>
          </p:nvPr>
        </p:nvSpPr>
        <p:spPr>
          <a:xfrm>
            <a:off x="279400" y="1312863"/>
            <a:ext cx="8639175" cy="5100637"/>
          </a:xfrm>
        </p:spPr>
        <p:txBody>
          <a:bodyPr/>
          <a:lstStyle/>
          <a:p>
            <a:pPr>
              <a:tabLst>
                <a:tab pos="519113" algn="l"/>
                <a:tab pos="692150" algn="l"/>
              </a:tabLst>
            </a:pPr>
            <a:r>
              <a:rPr lang="fr-FR"/>
              <a:t>Pour les méthodes, le nom, combiné avec la liste de paramètres, est nommé </a:t>
            </a:r>
            <a:r>
              <a:rPr lang="fr-FR" i="1">
                <a:latin typeface="Century Schoolbook" pitchFamily="18" charset="0"/>
              </a:rPr>
              <a:t>signature</a:t>
            </a:r>
          </a:p>
          <a:p>
            <a:pPr>
              <a:tabLst>
                <a:tab pos="519113" algn="l"/>
                <a:tab pos="692150" algn="l"/>
              </a:tabLst>
            </a:pPr>
            <a:r>
              <a:rPr lang="fr-FR"/>
              <a:t>L’identification d’une méthode est fonction de sa signature et pas seulement de son nom</a:t>
            </a:r>
          </a:p>
          <a:p>
            <a:pPr lvl="1">
              <a:spcAft>
                <a:spcPts val="300"/>
              </a:spcAft>
              <a:tabLst>
                <a:tab pos="519113" algn="l"/>
                <a:tab pos="692150" algn="l"/>
              </a:tabLst>
            </a:pPr>
            <a:r>
              <a:rPr lang="fr-FR"/>
              <a:t>Une signature différente indique une méthode différente</a:t>
            </a:r>
          </a:p>
          <a:p>
            <a:pPr lvl="1">
              <a:spcAft>
                <a:spcPts val="300"/>
              </a:spcAft>
              <a:tabLst>
                <a:tab pos="519113" algn="l"/>
                <a:tab pos="692150" algn="l"/>
              </a:tabLst>
            </a:pPr>
            <a:r>
              <a:rPr lang="fr-FR"/>
              <a:t>Exemple :</a:t>
            </a:r>
            <a:r>
              <a:rPr lang="fr-FR" b="1">
                <a:latin typeface="Courier New" pitchFamily="49" charset="0"/>
              </a:rPr>
              <a:t> faire(int i)</a:t>
            </a:r>
            <a:r>
              <a:rPr lang="fr-FR"/>
              <a:t> 	et</a:t>
            </a:r>
            <a:br>
              <a:rPr lang="fr-FR"/>
            </a:br>
            <a:r>
              <a:rPr lang="fr-FR"/>
              <a:t>			</a:t>
            </a:r>
            <a:r>
              <a:rPr lang="fr-FR" b="1">
                <a:latin typeface="Courier New" pitchFamily="49" charset="0"/>
              </a:rPr>
              <a:t>faire(double d)</a:t>
            </a:r>
            <a:r>
              <a:rPr lang="fr-FR"/>
              <a:t> </a:t>
            </a:r>
            <a:br>
              <a:rPr lang="fr-FR"/>
            </a:br>
            <a:r>
              <a:rPr lang="fr-FR"/>
              <a:t>sont des méthodes </a:t>
            </a:r>
            <a:r>
              <a:rPr lang="fr-FR" i="1">
                <a:latin typeface="Century Schoolbook" pitchFamily="18" charset="0"/>
              </a:rPr>
              <a:t>différentes</a:t>
            </a:r>
          </a:p>
          <a:p>
            <a:pPr lvl="2">
              <a:spcAft>
                <a:spcPts val="300"/>
              </a:spcAft>
              <a:tabLst>
                <a:tab pos="519113" algn="l"/>
                <a:tab pos="692150" algn="l"/>
              </a:tabLst>
            </a:pPr>
            <a:r>
              <a:rPr lang="fr-FR"/>
              <a:t>Quelle méthode appellera</a:t>
            </a:r>
            <a:r>
              <a:rPr lang="fr-FR">
                <a:cs typeface="Arial" charset="0"/>
              </a:rPr>
              <a:t> </a:t>
            </a:r>
            <a:r>
              <a:rPr lang="fr-FR">
                <a:latin typeface="Courier New" pitchFamily="49" charset="0"/>
                <a:cs typeface="Courier New" pitchFamily="49" charset="0"/>
              </a:rPr>
              <a:t>faire(5.53)</a:t>
            </a:r>
            <a:r>
              <a:rPr lang="fr-FR"/>
              <a:t> ?</a:t>
            </a:r>
          </a:p>
          <a:p>
            <a:pPr lvl="1">
              <a:spcAft>
                <a:spcPts val="300"/>
              </a:spcAft>
              <a:tabLst>
                <a:tab pos="519113" algn="l"/>
                <a:tab pos="692150" algn="l"/>
              </a:tabLst>
            </a:pPr>
            <a:endParaRPr lang="fr-FR" sz="1000"/>
          </a:p>
          <a:p>
            <a:pPr>
              <a:spcAft>
                <a:spcPts val="300"/>
              </a:spcAft>
              <a:tabLst>
                <a:tab pos="519113" algn="l"/>
                <a:tab pos="692150" algn="l"/>
              </a:tabLst>
            </a:pPr>
            <a:r>
              <a:rPr lang="fr-FR"/>
              <a:t>C’est ce que l’on nomme </a:t>
            </a:r>
            <a:r>
              <a:rPr lang="fr-FR" i="1">
                <a:latin typeface="Century Schoolbook" pitchFamily="18" charset="0"/>
              </a:rPr>
              <a:t>surcharge (overloading) </a:t>
            </a:r>
            <a:r>
              <a:rPr lang="fr-FR">
                <a:cs typeface="Arial" charset="0"/>
              </a:rPr>
              <a:t>de méthodes</a:t>
            </a:r>
          </a:p>
          <a:p>
            <a:pPr lvl="1">
              <a:spcAft>
                <a:spcPts val="300"/>
              </a:spcAft>
              <a:buFont typeface="Arial" charset="0"/>
              <a:buNone/>
              <a:tabLst>
                <a:tab pos="519113" algn="l"/>
                <a:tab pos="692150" algn="l"/>
              </a:tabLst>
            </a:pPr>
            <a:r>
              <a:rPr lang="fr-FR">
                <a:cs typeface="Times New Roman" pitchFamily="18" charset="0"/>
              </a:rPr>
              <a:t>	</a:t>
            </a:r>
          </a:p>
          <a:p>
            <a:pPr>
              <a:spcBef>
                <a:spcPts val="200"/>
              </a:spcBef>
              <a:spcAft>
                <a:spcPts val="300"/>
              </a:spcAft>
              <a:buFont typeface="Arial" charset="0"/>
              <a:buNone/>
              <a:tabLst>
                <a:tab pos="519113" algn="l"/>
                <a:tab pos="692150" algn="l"/>
              </a:tabLst>
            </a:pPr>
            <a:r>
              <a:rPr lang="fr-FR">
                <a:cs typeface="Times New Roman" pitchFamily="18" charset="0"/>
              </a:rPr>
              <a:t>	</a:t>
            </a:r>
            <a:r>
              <a:rPr lang="fr-FR">
                <a:cs typeface="Arial" charset="0"/>
              </a:rPr>
              <a:t>À</a:t>
            </a:r>
            <a:r>
              <a:rPr lang="fr-FR">
                <a:cs typeface="Times New Roman" pitchFamily="18" charset="0"/>
              </a:rPr>
              <a:t> première vue, la surcharge peut sembler non nécessaire et   potentiellement déroutante. Nous verrons plus tard qu’elle est </a:t>
            </a:r>
            <a:br>
              <a:rPr lang="fr-FR">
                <a:cs typeface="Times New Roman" pitchFamily="18" charset="0"/>
              </a:rPr>
            </a:br>
            <a:r>
              <a:rPr lang="fr-FR">
                <a:cs typeface="Times New Roman" pitchFamily="18" charset="0"/>
              </a:rPr>
              <a:t>indispensable et qu’elle rend la programmation orientée objet réellement </a:t>
            </a:r>
            <a:br>
              <a:rPr lang="fr-FR">
                <a:cs typeface="Times New Roman" pitchFamily="18" charset="0"/>
              </a:rPr>
            </a:br>
            <a:r>
              <a:rPr lang="fr-FR">
                <a:cs typeface="Times New Roman" pitchFamily="18" charset="0"/>
              </a:rPr>
              <a:t>plus claire et aisée</a:t>
            </a:r>
            <a:r>
              <a:rPr lang="fr-FR" i="1"/>
              <a:t> </a:t>
            </a:r>
          </a:p>
        </p:txBody>
      </p:sp>
      <p:grpSp>
        <p:nvGrpSpPr>
          <p:cNvPr id="14340" name="Group 12"/>
          <p:cNvGrpSpPr>
            <a:grpSpLocks/>
          </p:cNvGrpSpPr>
          <p:nvPr/>
        </p:nvGrpSpPr>
        <p:grpSpPr bwMode="auto">
          <a:xfrm>
            <a:off x="134938" y="5302250"/>
            <a:ext cx="406400" cy="406400"/>
            <a:chOff x="3240" y="2712"/>
            <a:chExt cx="312" cy="312"/>
          </a:xfrm>
        </p:grpSpPr>
        <p:sp>
          <p:nvSpPr>
            <p:cNvPr id="14346" name="Oval 13"/>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14347" name="Group 14"/>
            <p:cNvGrpSpPr>
              <a:grpSpLocks/>
            </p:cNvGrpSpPr>
            <p:nvPr/>
          </p:nvGrpSpPr>
          <p:grpSpPr bwMode="auto">
            <a:xfrm rot="-1479590">
              <a:off x="3258" y="2742"/>
              <a:ext cx="276" cy="252"/>
              <a:chOff x="2874" y="2694"/>
              <a:chExt cx="276" cy="252"/>
            </a:xfrm>
          </p:grpSpPr>
          <p:sp>
            <p:nvSpPr>
              <p:cNvPr id="14351" name="AutoShape 15"/>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14352" name="AutoShape 16"/>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14348" name="Oval 17"/>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4349" name="Oval 18"/>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4350" name="AutoShape 19"/>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grpSp>
        <p:nvGrpSpPr>
          <p:cNvPr id="14341" name="Group 25"/>
          <p:cNvGrpSpPr>
            <a:grpSpLocks/>
          </p:cNvGrpSpPr>
          <p:nvPr/>
        </p:nvGrpSpPr>
        <p:grpSpPr bwMode="auto">
          <a:xfrm>
            <a:off x="962025" y="3890963"/>
            <a:ext cx="374650" cy="269875"/>
            <a:chOff x="590" y="209"/>
            <a:chExt cx="236" cy="170"/>
          </a:xfrm>
        </p:grpSpPr>
        <p:sp>
          <p:nvSpPr>
            <p:cNvPr id="398362" name="Oval 2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4343" name="Freeform 2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4344" name="Oval 2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4345" name="Freeform 2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defRPr/>
            </a:pPr>
            <a:r>
              <a:rPr lang="fr-FR"/>
              <a:t>Spécifications alternatives pour la méthode </a:t>
            </a:r>
            <a:r>
              <a:rPr lang="fr-FR">
                <a:latin typeface="Courier New" pitchFamily="49" charset="0"/>
              </a:rPr>
              <a:t>Main</a:t>
            </a:r>
          </a:p>
        </p:txBody>
      </p:sp>
      <p:sp>
        <p:nvSpPr>
          <p:cNvPr id="15363" name="Rectangle 3"/>
          <p:cNvSpPr>
            <a:spLocks noGrp="1" noChangeArrowheads="1"/>
          </p:cNvSpPr>
          <p:nvPr>
            <p:ph idx="1"/>
          </p:nvPr>
        </p:nvSpPr>
        <p:spPr>
          <a:xfrm>
            <a:off x="279400" y="1312863"/>
            <a:ext cx="8599488" cy="2420937"/>
          </a:xfrm>
        </p:spPr>
        <p:txBody>
          <a:bodyPr/>
          <a:lstStyle/>
          <a:p>
            <a:pPr>
              <a:spcAft>
                <a:spcPts val="300"/>
              </a:spcAft>
            </a:pPr>
            <a:r>
              <a:rPr lang="fr-FR"/>
              <a:t>Contrairement aux autres méthodes, la méthode </a:t>
            </a:r>
            <a:r>
              <a:rPr lang="fr-FR">
                <a:latin typeface="Courier New" pitchFamily="49" charset="0"/>
              </a:rPr>
              <a:t>Main</a:t>
            </a:r>
            <a:r>
              <a:rPr lang="fr-FR"/>
              <a:t> ne peut pas être surchargée dans une classe</a:t>
            </a:r>
          </a:p>
          <a:p>
            <a:pPr lvl="1">
              <a:spcAft>
                <a:spcPts val="300"/>
              </a:spcAft>
            </a:pPr>
            <a:r>
              <a:rPr lang="fr-FR"/>
              <a:t>Il ne peut y avoir qu’un seul point d’entrée dans un programme</a:t>
            </a:r>
          </a:p>
          <a:p>
            <a:pPr>
              <a:spcAft>
                <a:spcPts val="300"/>
              </a:spcAft>
            </a:pPr>
            <a:r>
              <a:rPr lang="fr-FR"/>
              <a:t>Cependant, vous pouvez écrire la méthode </a:t>
            </a:r>
            <a:r>
              <a:rPr lang="fr-FR">
                <a:latin typeface="Courier New" pitchFamily="49" charset="0"/>
              </a:rPr>
              <a:t>Main</a:t>
            </a:r>
            <a:r>
              <a:rPr lang="fr-FR"/>
              <a:t> avec plusieurs spécifications, habituellement en fonction du type d’application :</a:t>
            </a:r>
          </a:p>
          <a:p>
            <a:pPr lvl="1">
              <a:spcAft>
                <a:spcPts val="300"/>
              </a:spcAft>
            </a:pPr>
            <a:r>
              <a:rPr lang="fr-FR" b="1" noProof="1">
                <a:latin typeface="Courier New" pitchFamily="49" charset="0"/>
              </a:rPr>
              <a:t>static void</a:t>
            </a:r>
            <a:r>
              <a:rPr lang="fr-FR" noProof="1">
                <a:latin typeface="Courier New" pitchFamily="49" charset="0"/>
              </a:rPr>
              <a:t> Main()</a:t>
            </a:r>
          </a:p>
          <a:p>
            <a:pPr lvl="1">
              <a:spcAft>
                <a:spcPts val="300"/>
              </a:spcAft>
            </a:pPr>
            <a:r>
              <a:rPr lang="fr-FR" b="1" noProof="1">
                <a:latin typeface="Courier New" pitchFamily="49" charset="0"/>
              </a:rPr>
              <a:t>static int</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a:defRPr/>
            </a:pPr>
            <a:r>
              <a:rPr lang="fr-FR"/>
              <a:t>Types primaires </a:t>
            </a:r>
          </a:p>
        </p:txBody>
      </p:sp>
      <p:sp>
        <p:nvSpPr>
          <p:cNvPr id="17411" name="Rectangle 202"/>
          <p:cNvSpPr>
            <a:spLocks noGrp="1" noChangeArrowheads="1"/>
          </p:cNvSpPr>
          <p:nvPr>
            <p:ph type="body" sz="half" idx="1"/>
          </p:nvPr>
        </p:nvSpPr>
        <p:spPr>
          <a:xfrm>
            <a:off x="279400" y="1312863"/>
            <a:ext cx="8693150" cy="366712"/>
          </a:xfrm>
          <a:noFill/>
        </p:spPr>
        <p:txBody>
          <a:bodyPr/>
          <a:lstStyle/>
          <a:p>
            <a:pPr>
              <a:spcAft>
                <a:spcPts val="300"/>
              </a:spcAft>
            </a:pPr>
            <a:r>
              <a:rPr lang="fr-FR"/>
              <a:t>Les types de données </a:t>
            </a:r>
            <a:r>
              <a:rPr lang="fr-FR" i="1">
                <a:latin typeface="Century Schoolbook" pitchFamily="18" charset="0"/>
              </a:rPr>
              <a:t>primaires</a:t>
            </a:r>
            <a:r>
              <a:rPr lang="fr-FR" i="1"/>
              <a:t> </a:t>
            </a:r>
            <a:r>
              <a:rPr lang="fr-FR"/>
              <a:t>sont compris directement par le compilateur</a:t>
            </a:r>
          </a:p>
        </p:txBody>
      </p:sp>
      <p:graphicFrame>
        <p:nvGraphicFramePr>
          <p:cNvPr id="325056" name="Group 448"/>
          <p:cNvGraphicFramePr>
            <a:graphicFrameLocks noGrp="1"/>
          </p:cNvGraphicFramePr>
          <p:nvPr>
            <p:ph sz="half" idx="2"/>
          </p:nvPr>
        </p:nvGraphicFramePr>
        <p:xfrm>
          <a:off x="407988" y="2006600"/>
          <a:ext cx="8323262" cy="4059240"/>
        </p:xfrm>
        <a:graphic>
          <a:graphicData uri="http://schemas.openxmlformats.org/drawingml/2006/table">
            <a:tbl>
              <a:tblPr/>
              <a:tblGrid>
                <a:gridCol w="1057275">
                  <a:extLst>
                    <a:ext uri="{9D8B030D-6E8A-4147-A177-3AD203B41FA5}">
                      <a16:colId xmlns:a16="http://schemas.microsoft.com/office/drawing/2014/main" val="20000"/>
                    </a:ext>
                  </a:extLst>
                </a:gridCol>
                <a:gridCol w="1782762">
                  <a:extLst>
                    <a:ext uri="{9D8B030D-6E8A-4147-A177-3AD203B41FA5}">
                      <a16:colId xmlns:a16="http://schemas.microsoft.com/office/drawing/2014/main" val="20001"/>
                    </a:ext>
                  </a:extLst>
                </a:gridCol>
                <a:gridCol w="360363">
                  <a:extLst>
                    <a:ext uri="{9D8B030D-6E8A-4147-A177-3AD203B41FA5}">
                      <a16:colId xmlns:a16="http://schemas.microsoft.com/office/drawing/2014/main" val="20002"/>
                    </a:ext>
                  </a:extLst>
                </a:gridCol>
                <a:gridCol w="358775">
                  <a:extLst>
                    <a:ext uri="{9D8B030D-6E8A-4147-A177-3AD203B41FA5}">
                      <a16:colId xmlns:a16="http://schemas.microsoft.com/office/drawing/2014/main" val="20003"/>
                    </a:ext>
                  </a:extLst>
                </a:gridCol>
                <a:gridCol w="4764087">
                  <a:extLst>
                    <a:ext uri="{9D8B030D-6E8A-4147-A177-3AD203B41FA5}">
                      <a16:colId xmlns:a16="http://schemas.microsoft.com/office/drawing/2014/main" val="20004"/>
                    </a:ext>
                  </a:extLst>
                </a:gridCol>
              </a:tblGrid>
              <a:tr h="371475">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dirty="0">
                          <a:ln>
                            <a:noFill/>
                          </a:ln>
                          <a:solidFill>
                            <a:srgbClr val="000080"/>
                          </a:solidFill>
                          <a:effectLst/>
                          <a:latin typeface="Arial" charset="0"/>
                        </a:rPr>
                        <a:t>Type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Commentaires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89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32 bits signé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Autres types entiers : </a:t>
                      </a:r>
                      <a:r>
                        <a:rPr kumimoji="0" lang="fr-FR" sz="1600" b="0" i="0" u="none" strike="noStrike" cap="none" normalizeH="0" baseline="0">
                          <a:ln>
                            <a:noFill/>
                          </a:ln>
                          <a:solidFill>
                            <a:srgbClr val="000080"/>
                          </a:solidFill>
                          <a:effectLst/>
                          <a:latin typeface="Courier New" pitchFamily="49" charset="0"/>
                        </a:rPr>
                        <a:t>byte</a:t>
                      </a:r>
                      <a:r>
                        <a:rPr kumimoji="0" lang="fr-FR" sz="16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Courier New" pitchFamily="49" charset="0"/>
                        </a:rPr>
                        <a:t>ulong</a:t>
                      </a:r>
                      <a:r>
                        <a:rPr kumimoji="0" lang="fr-FR" sz="16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Courier New" pitchFamily="49" charset="0"/>
                        </a:rPr>
                        <a:t>short</a:t>
                      </a:r>
                      <a:r>
                        <a:rPr kumimoji="0" lang="fr-FR" sz="1600" b="0" i="0" u="none" strike="noStrike" cap="none" normalizeH="0" baseline="0">
                          <a:ln>
                            <a:noFill/>
                          </a:ln>
                          <a:solidFill>
                            <a:srgbClr val="000080"/>
                          </a:solidFill>
                          <a:effectLst/>
                          <a:latin typeface="Arial" charset="0"/>
                        </a:rPr>
                        <a:t>, etc. Voir l’annexe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14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char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16 bits Unicode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8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Arial" charset="0"/>
                        </a:rPr>
                        <a:t>Voir </a:t>
                      </a:r>
                      <a:r>
                        <a:rPr kumimoji="0" lang="fr-FR" sz="1600" b="0" i="0" u="none" strike="noStrike" cap="none" normalizeH="0" baseline="0">
                          <a:ln>
                            <a:noFill/>
                          </a:ln>
                          <a:solidFill>
                            <a:srgbClr val="000080"/>
                          </a:solidFill>
                          <a:effectLst/>
                          <a:latin typeface="Courier New" pitchFamily="49" charset="0"/>
                        </a:rPr>
                        <a:t>www.unicode.org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bool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true</a:t>
                      </a:r>
                      <a:r>
                        <a:rPr kumimoji="0" lang="en-US" sz="1600" b="0" i="0" u="none" strike="noStrike" cap="none" normalizeH="0" baseline="0">
                          <a:ln>
                            <a:noFill/>
                          </a:ln>
                          <a:solidFill>
                            <a:srgbClr val="000080"/>
                          </a:solidFill>
                          <a:effectLst/>
                          <a:latin typeface="Arial" charset="0"/>
                        </a:rPr>
                        <a:t> ou </a:t>
                      </a:r>
                      <a:r>
                        <a:rPr kumimoji="0" lang="en-US" sz="1600" b="0" i="0" u="none" strike="noStrike" cap="none" normalizeH="0" baseline="0">
                          <a:ln>
                            <a:noFill/>
                          </a:ln>
                          <a:solidFill>
                            <a:srgbClr val="000080"/>
                          </a:solidFill>
                          <a:effectLst/>
                          <a:latin typeface="Courier New" pitchFamily="49"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842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double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IEEE 64 bits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8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Arial" charset="0"/>
                        </a:rPr>
                        <a:t>Voir </a:t>
                      </a:r>
                      <a:r>
                        <a:rPr kumimoji="0" lang="fr-FR" sz="1600" b="0" i="0" u="none" strike="noStrike" cap="none" normalizeH="0" baseline="0">
                          <a:ln>
                            <a:noFill/>
                          </a:ln>
                          <a:solidFill>
                            <a:srgbClr val="000080"/>
                          </a:solidFill>
                          <a:effectLst/>
                          <a:latin typeface="Courier New" pitchFamily="49" charset="0"/>
                        </a:rPr>
                        <a:t>www.ieee.org</a:t>
                      </a:r>
                      <a:endParaRPr kumimoji="0" lang="fr-FR" sz="1600" b="0" i="0" u="none" strike="noStrike" cap="none" normalizeH="0" baseline="0">
                        <a:ln>
                          <a:noFill/>
                        </a:ln>
                        <a:solidFill>
                          <a:srgbClr val="000080"/>
                        </a:solidFill>
                        <a:effectLst/>
                        <a:latin typeface="Arial" charset="0"/>
                      </a:endParaRPr>
                    </a:p>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600" b="0" i="0" u="none" strike="noStrike" cap="none" normalizeH="0" baseline="0">
                          <a:ln>
                            <a:noFill/>
                          </a:ln>
                          <a:solidFill>
                            <a:srgbClr val="000080"/>
                          </a:solidFill>
                          <a:effectLst/>
                          <a:latin typeface="Arial" charset="0"/>
                        </a:rPr>
                        <a:t>Il existe aussi un type </a:t>
                      </a:r>
                      <a:r>
                        <a:rPr kumimoji="0" lang="fr-FR" sz="1600" b="0" i="0" u="none" strike="noStrike" cap="none" normalizeH="0" baseline="0">
                          <a:ln>
                            <a:noFill/>
                          </a:ln>
                          <a:solidFill>
                            <a:srgbClr val="000080"/>
                          </a:solidFill>
                          <a:effectLst/>
                          <a:latin typeface="Courier New" pitchFamily="49" charset="0"/>
                        </a:rPr>
                        <a:t>float</a:t>
                      </a:r>
                      <a:r>
                        <a:rPr kumimoji="0" lang="fr-FR" sz="1600" b="0" i="0" u="none" strike="noStrike" cap="none" normalizeH="0" baseline="0">
                          <a:ln>
                            <a:noFill/>
                          </a:ln>
                          <a:solidFill>
                            <a:srgbClr val="000080"/>
                          </a:solidFill>
                          <a:effectLst/>
                          <a:latin typeface="Arial" charset="0"/>
                        </a:rPr>
                        <a:t> (32 bits)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decimal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128 bits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Précision de 28 chiffres décimaux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enum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dirty="0">
                          <a:ln>
                            <a:noFill/>
                          </a:ln>
                          <a:solidFill>
                            <a:srgbClr val="000080"/>
                          </a:solidFill>
                          <a:effectLst/>
                          <a:latin typeface="Arial" charset="0"/>
                        </a:rPr>
                        <a:t>      Énumération de valeurs de type primaire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string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16 bits Unicode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1" u="none" strike="noStrike" cap="none" normalizeH="0" baseline="0">
                          <a:ln>
                            <a:noFill/>
                          </a:ln>
                          <a:solidFill>
                            <a:srgbClr val="000080"/>
                          </a:solidFill>
                          <a:effectLst/>
                          <a:latin typeface="Century Schoolbook" pitchFamily="18" charset="0"/>
                        </a:rPr>
                        <a:t>Pas </a:t>
                      </a:r>
                      <a:r>
                        <a:rPr kumimoji="0" lang="fr-FR" sz="1600" b="0" i="0" u="none" strike="noStrike" cap="none" normalizeH="0" baseline="0">
                          <a:ln>
                            <a:noFill/>
                          </a:ln>
                          <a:solidFill>
                            <a:srgbClr val="000080"/>
                          </a:solidFill>
                          <a:effectLst/>
                          <a:latin typeface="Arial" charset="0"/>
                        </a:rPr>
                        <a:t>un tableau de caractères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array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Référence sur un tableau de type quelconque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object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dirty="0">
                          <a:ln>
                            <a:noFill/>
                          </a:ln>
                          <a:solidFill>
                            <a:srgbClr val="000080"/>
                          </a:solidFill>
                          <a:effectLst/>
                          <a:latin typeface="Arial" charset="0"/>
                        </a:rPr>
                        <a:t>      Classe de base pour tous les 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grpSp>
        <p:nvGrpSpPr>
          <p:cNvPr id="17480" name="Group 368"/>
          <p:cNvGrpSpPr>
            <a:grpSpLocks/>
          </p:cNvGrpSpPr>
          <p:nvPr/>
        </p:nvGrpSpPr>
        <p:grpSpPr bwMode="auto">
          <a:xfrm>
            <a:off x="4000500" y="2962275"/>
            <a:ext cx="328613" cy="339725"/>
            <a:chOff x="3168" y="3312"/>
            <a:chExt cx="445" cy="462"/>
          </a:xfrm>
        </p:grpSpPr>
        <p:pic>
          <p:nvPicPr>
            <p:cNvPr id="17495" name="Picture 369"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7496" name="Picture 370"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grpSp>
        <p:nvGrpSpPr>
          <p:cNvPr id="17481" name="Group 371"/>
          <p:cNvGrpSpPr>
            <a:grpSpLocks/>
          </p:cNvGrpSpPr>
          <p:nvPr/>
        </p:nvGrpSpPr>
        <p:grpSpPr bwMode="auto">
          <a:xfrm>
            <a:off x="4022725" y="3689350"/>
            <a:ext cx="328613" cy="339725"/>
            <a:chOff x="3168" y="3312"/>
            <a:chExt cx="445" cy="462"/>
          </a:xfrm>
        </p:grpSpPr>
        <p:pic>
          <p:nvPicPr>
            <p:cNvPr id="17493" name="Picture 372"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7494" name="Picture 373"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grpSp>
        <p:nvGrpSpPr>
          <p:cNvPr id="17482" name="Group 374"/>
          <p:cNvGrpSpPr>
            <a:grpSpLocks/>
          </p:cNvGrpSpPr>
          <p:nvPr/>
        </p:nvGrpSpPr>
        <p:grpSpPr bwMode="auto">
          <a:xfrm>
            <a:off x="4056063" y="5708650"/>
            <a:ext cx="239712" cy="330200"/>
            <a:chOff x="175" y="723"/>
            <a:chExt cx="321" cy="443"/>
          </a:xfrm>
        </p:grpSpPr>
        <p:sp>
          <p:nvSpPr>
            <p:cNvPr id="17489" name="Freeform 375"/>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7490" name="Oval 376"/>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7491" name="Freeform 377"/>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7492" name="Freeform 378"/>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7483" name="Text Box 385"/>
          <p:cNvSpPr txBox="1">
            <a:spLocks noChangeArrowheads="1"/>
          </p:cNvSpPr>
          <p:nvPr/>
        </p:nvSpPr>
        <p:spPr bwMode="auto">
          <a:xfrm>
            <a:off x="293688" y="6165850"/>
            <a:ext cx="3240087" cy="304800"/>
          </a:xfrm>
          <a:prstGeom prst="rect">
            <a:avLst/>
          </a:prstGeom>
          <a:noFill/>
          <a:ln w="12700">
            <a:noFill/>
            <a:miter lim="800000"/>
            <a:headEnd/>
            <a:tailEnd/>
          </a:ln>
        </p:spPr>
        <p:txBody>
          <a:bodyPr>
            <a:spAutoFit/>
          </a:bodyPr>
          <a:lstStyle/>
          <a:p>
            <a:pPr>
              <a:spcBef>
                <a:spcPct val="50000"/>
              </a:spcBef>
            </a:pPr>
            <a:r>
              <a:rPr lang="en-US"/>
              <a:t>V = type valeur       R = type référence</a:t>
            </a:r>
          </a:p>
        </p:txBody>
      </p:sp>
      <p:grpSp>
        <p:nvGrpSpPr>
          <p:cNvPr id="17484" name="Group 449"/>
          <p:cNvGrpSpPr>
            <a:grpSpLocks/>
          </p:cNvGrpSpPr>
          <p:nvPr/>
        </p:nvGrpSpPr>
        <p:grpSpPr bwMode="auto">
          <a:xfrm>
            <a:off x="4067175" y="4706938"/>
            <a:ext cx="239713" cy="330200"/>
            <a:chOff x="175" y="723"/>
            <a:chExt cx="321" cy="443"/>
          </a:xfrm>
        </p:grpSpPr>
        <p:sp>
          <p:nvSpPr>
            <p:cNvPr id="17485" name="Freeform 45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7486" name="Oval 45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7487" name="Freeform 45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7488" name="Freeform 45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a:spcAft>
                <a:spcPts val="300"/>
              </a:spcAft>
              <a:defRPr/>
            </a:pPr>
            <a:r>
              <a:rPr lang="fr-FR" dirty="0"/>
              <a:t>Variables : Valeur et référence</a:t>
            </a:r>
          </a:p>
        </p:txBody>
      </p:sp>
      <p:sp>
        <p:nvSpPr>
          <p:cNvPr id="18435" name="Rectangle 3"/>
          <p:cNvSpPr>
            <a:spLocks noGrp="1" noChangeArrowheads="1"/>
          </p:cNvSpPr>
          <p:nvPr>
            <p:ph idx="1"/>
          </p:nvPr>
        </p:nvSpPr>
        <p:spPr>
          <a:xfrm>
            <a:off x="279400" y="1312863"/>
            <a:ext cx="8599488" cy="2420937"/>
          </a:xfrm>
        </p:spPr>
        <p:txBody>
          <a:bodyPr/>
          <a:lstStyle/>
          <a:p>
            <a:r>
              <a:rPr lang="fr-FR" i="1">
                <a:latin typeface="Century Schoolbook" pitchFamily="18" charset="0"/>
              </a:rPr>
              <a:t>Valeur</a:t>
            </a:r>
            <a:r>
              <a:rPr lang="fr-FR"/>
              <a:t> signifie que la donnée est stockée et accédée</a:t>
            </a:r>
            <a:br>
              <a:rPr lang="fr-FR"/>
            </a:br>
            <a:r>
              <a:rPr lang="fr-FR"/>
              <a:t>directement</a:t>
            </a:r>
          </a:p>
          <a:p>
            <a:pPr lvl="1"/>
            <a:r>
              <a:rPr lang="fr-FR"/>
              <a:t>Sur la </a:t>
            </a:r>
            <a:r>
              <a:rPr lang="fr-FR" i="1">
                <a:latin typeface="Century Schoolbook" pitchFamily="18" charset="0"/>
              </a:rPr>
              <a:t>pile</a:t>
            </a:r>
          </a:p>
          <a:p>
            <a:r>
              <a:rPr lang="fr-FR" i="1">
                <a:latin typeface="Century Schoolbook" pitchFamily="18" charset="0"/>
              </a:rPr>
              <a:t>Référence</a:t>
            </a:r>
            <a:r>
              <a:rPr lang="fr-FR" b="0" i="1"/>
              <a:t> </a:t>
            </a:r>
            <a:r>
              <a:rPr lang="fr-FR"/>
              <a:t>signifie que la donnée est stockée et</a:t>
            </a:r>
            <a:br>
              <a:rPr lang="fr-FR"/>
            </a:br>
            <a:r>
              <a:rPr lang="fr-FR"/>
              <a:t>accédée indirectement</a:t>
            </a:r>
          </a:p>
          <a:p>
            <a:pPr lvl="1"/>
            <a:r>
              <a:rPr lang="fr-FR"/>
              <a:t>Habituellement sur le </a:t>
            </a:r>
            <a:r>
              <a:rPr lang="fr-FR" i="1">
                <a:latin typeface="Century Schoolbook" pitchFamily="18" charset="0"/>
              </a:rPr>
              <a:t>tas</a:t>
            </a:r>
            <a:endParaRPr lang="fr-FR">
              <a:latin typeface="Century Schoolbook" pitchFamily="18" charset="0"/>
            </a:endParaRPr>
          </a:p>
          <a:p>
            <a:r>
              <a:rPr lang="fr-FR"/>
              <a:t>Par exemple :</a:t>
            </a:r>
          </a:p>
        </p:txBody>
      </p:sp>
      <p:sp>
        <p:nvSpPr>
          <p:cNvPr id="213013" name="Text Box 21"/>
          <p:cNvSpPr txBox="1">
            <a:spLocks noChangeArrowheads="1"/>
          </p:cNvSpPr>
          <p:nvPr/>
        </p:nvSpPr>
        <p:spPr bwMode="blackWhite">
          <a:xfrm>
            <a:off x="750888" y="3910013"/>
            <a:ext cx="3487737" cy="18161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public static void</a:t>
            </a:r>
            <a:r>
              <a:rPr lang="en-US" sz="1600">
                <a:latin typeface="Courier New" pitchFamily="49" charset="0"/>
              </a:rPr>
              <a:t> Main()</a:t>
            </a:r>
          </a:p>
          <a:p>
            <a:pPr eaLnBrk="1" hangingPunct="1">
              <a:defRPr/>
            </a:pPr>
            <a:r>
              <a:rPr lang="en-US" sz="1600">
                <a:latin typeface="Courier New" pitchFamily="49" charset="0"/>
              </a:rPr>
              <a:t>{</a:t>
            </a:r>
          </a:p>
          <a:p>
            <a:pPr eaLnBrk="1" hangingPunct="1">
              <a:defRPr/>
            </a:pPr>
            <a:r>
              <a:rPr lang="en-US" sz="1600">
                <a:latin typeface="Courier New" pitchFamily="49" charset="0"/>
              </a:rPr>
              <a:t>  </a:t>
            </a:r>
            <a:r>
              <a:rPr lang="en-US" sz="1600" b="1">
                <a:latin typeface="Courier New" pitchFamily="49" charset="0"/>
              </a:rPr>
              <a:t>double</a:t>
            </a:r>
            <a:r>
              <a:rPr lang="en-US" sz="1600">
                <a:latin typeface="Courier New" pitchFamily="49" charset="0"/>
              </a:rPr>
              <a:t> inAmt, outAmt;</a:t>
            </a:r>
          </a:p>
          <a:p>
            <a:pPr eaLnBrk="1" hangingPunct="1">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inCur = "USD";</a:t>
            </a:r>
          </a:p>
          <a:p>
            <a:pPr eaLnBrk="1" hangingPunct="1">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outCur = "EUR";</a:t>
            </a:r>
          </a:p>
          <a:p>
            <a:pPr eaLnBrk="1" hangingPunct="1">
              <a:defRPr/>
            </a:pPr>
            <a:r>
              <a:rPr lang="en-US" sz="1600">
                <a:latin typeface="Courier New" pitchFamily="49" charset="0"/>
              </a:rPr>
              <a:t>  … </a:t>
            </a:r>
            <a:r>
              <a:rPr lang="en-US" sz="1600" i="1">
                <a:latin typeface="Courier New" pitchFamily="49" charset="0"/>
              </a:rPr>
              <a:t>instructions</a:t>
            </a:r>
            <a:r>
              <a:rPr lang="en-US" sz="1600">
                <a:latin typeface="Courier New" pitchFamily="49" charset="0"/>
              </a:rPr>
              <a:t> …</a:t>
            </a:r>
          </a:p>
          <a:p>
            <a:pPr eaLnBrk="1" hangingPunct="1">
              <a:defRPr/>
            </a:pPr>
            <a:r>
              <a:rPr lang="en-US" sz="1600">
                <a:latin typeface="Courier New" pitchFamily="49" charset="0"/>
              </a:rPr>
              <a:t>}</a:t>
            </a:r>
          </a:p>
        </p:txBody>
      </p:sp>
      <p:sp>
        <p:nvSpPr>
          <p:cNvPr id="18437" name="Rectangle 24"/>
          <p:cNvSpPr>
            <a:spLocks noChangeArrowheads="1"/>
          </p:cNvSpPr>
          <p:nvPr/>
        </p:nvSpPr>
        <p:spPr bwMode="auto">
          <a:xfrm>
            <a:off x="6216650" y="1955800"/>
            <a:ext cx="1108075" cy="4102100"/>
          </a:xfrm>
          <a:prstGeom prst="rect">
            <a:avLst/>
          </a:prstGeom>
          <a:noFill/>
          <a:ln w="25400">
            <a:solidFill>
              <a:schemeClr val="tx1"/>
            </a:solidFill>
            <a:miter lim="800000"/>
            <a:headEnd/>
            <a:tailEnd/>
          </a:ln>
        </p:spPr>
        <p:txBody>
          <a:bodyPr/>
          <a:lstStyle/>
          <a:p>
            <a:pPr>
              <a:spcBef>
                <a:spcPts val="1400"/>
              </a:spcBef>
              <a:buClr>
                <a:schemeClr val="accent2"/>
              </a:buClr>
              <a:buSzPct val="115000"/>
              <a:buFont typeface="Arial" charset="0"/>
              <a:buNone/>
            </a:pPr>
            <a:endParaRPr lang="fr-FR" sz="1600" b="1">
              <a:solidFill>
                <a:srgbClr val="000080"/>
              </a:solidFill>
            </a:endParaRPr>
          </a:p>
        </p:txBody>
      </p:sp>
      <p:sp>
        <p:nvSpPr>
          <p:cNvPr id="18438" name="Text Box 25"/>
          <p:cNvSpPr txBox="1">
            <a:spLocks noChangeArrowheads="1"/>
          </p:cNvSpPr>
          <p:nvPr/>
        </p:nvSpPr>
        <p:spPr bwMode="auto">
          <a:xfrm>
            <a:off x="6224588" y="1635125"/>
            <a:ext cx="1054100" cy="304800"/>
          </a:xfrm>
          <a:prstGeom prst="rect">
            <a:avLst/>
          </a:prstGeom>
          <a:noFill/>
          <a:ln w="12700">
            <a:noFill/>
            <a:miter lim="800000"/>
            <a:headEnd/>
            <a:tailEnd/>
          </a:ln>
        </p:spPr>
        <p:txBody>
          <a:bodyPr>
            <a:spAutoFit/>
          </a:bodyPr>
          <a:lstStyle/>
          <a:p>
            <a:pPr>
              <a:spcBef>
                <a:spcPct val="50000"/>
              </a:spcBef>
            </a:pPr>
            <a:r>
              <a:rPr lang="en-US" b="1"/>
              <a:t>MEMOIRE</a:t>
            </a:r>
          </a:p>
        </p:txBody>
      </p:sp>
      <p:sp>
        <p:nvSpPr>
          <p:cNvPr id="18439" name="AutoShape 26"/>
          <p:cNvSpPr>
            <a:spLocks noChangeArrowheads="1"/>
          </p:cNvSpPr>
          <p:nvPr/>
        </p:nvSpPr>
        <p:spPr bwMode="blackWhite">
          <a:xfrm>
            <a:off x="7578725" y="1852613"/>
            <a:ext cx="973138" cy="530225"/>
          </a:xfrm>
          <a:prstGeom prst="wedgeRectCallout">
            <a:avLst>
              <a:gd name="adj1" fmla="val -95514"/>
              <a:gd name="adj2" fmla="val 15870"/>
            </a:avLst>
          </a:prstGeom>
          <a:solidFill>
            <a:schemeClr val="hlink"/>
          </a:solidFill>
          <a:ln w="12700">
            <a:solidFill>
              <a:schemeClr val="tx1"/>
            </a:solidFill>
            <a:miter lim="800000"/>
            <a:headEnd/>
            <a:tailEnd/>
          </a:ln>
        </p:spPr>
        <p:txBody>
          <a:bodyPr>
            <a:spAutoFit/>
          </a:bodyPr>
          <a:lstStyle/>
          <a:p>
            <a:pPr algn="ctr"/>
            <a:r>
              <a:rPr lang="en-US" b="1"/>
              <a:t>Zone statique</a:t>
            </a:r>
          </a:p>
        </p:txBody>
      </p:sp>
      <p:sp>
        <p:nvSpPr>
          <p:cNvPr id="18440" name="AutoShape 27"/>
          <p:cNvSpPr>
            <a:spLocks noChangeArrowheads="1"/>
          </p:cNvSpPr>
          <p:nvPr/>
        </p:nvSpPr>
        <p:spPr bwMode="blackWhite">
          <a:xfrm>
            <a:off x="7575550" y="3071813"/>
            <a:ext cx="542925" cy="327025"/>
          </a:xfrm>
          <a:prstGeom prst="wedgeRectCallout">
            <a:avLst>
              <a:gd name="adj1" fmla="val -147370"/>
              <a:gd name="adj2" fmla="val 9708"/>
            </a:avLst>
          </a:prstGeom>
          <a:solidFill>
            <a:schemeClr val="hlink"/>
          </a:solidFill>
          <a:ln w="12700">
            <a:solidFill>
              <a:schemeClr val="tx1"/>
            </a:solidFill>
            <a:miter lim="800000"/>
            <a:headEnd/>
            <a:tailEnd/>
          </a:ln>
        </p:spPr>
        <p:txBody>
          <a:bodyPr/>
          <a:lstStyle/>
          <a:p>
            <a:r>
              <a:rPr lang="en-US" b="1"/>
              <a:t>Pile</a:t>
            </a:r>
          </a:p>
        </p:txBody>
      </p:sp>
      <p:sp>
        <p:nvSpPr>
          <p:cNvPr id="18441" name="AutoShape 28"/>
          <p:cNvSpPr>
            <a:spLocks noChangeArrowheads="1"/>
          </p:cNvSpPr>
          <p:nvPr/>
        </p:nvSpPr>
        <p:spPr bwMode="blackWhite">
          <a:xfrm>
            <a:off x="7553325" y="4557713"/>
            <a:ext cx="531813" cy="352425"/>
          </a:xfrm>
          <a:prstGeom prst="wedgeRectCallout">
            <a:avLst>
              <a:gd name="adj1" fmla="val -130894"/>
              <a:gd name="adj2" fmla="val 6755"/>
            </a:avLst>
          </a:prstGeom>
          <a:solidFill>
            <a:schemeClr val="hlink"/>
          </a:solidFill>
          <a:ln w="12700">
            <a:solidFill>
              <a:schemeClr val="tx1"/>
            </a:solidFill>
            <a:miter lim="800000"/>
            <a:headEnd/>
            <a:tailEnd/>
          </a:ln>
        </p:spPr>
        <p:txBody>
          <a:bodyPr/>
          <a:lstStyle/>
          <a:p>
            <a:r>
              <a:rPr lang="en-US" b="1"/>
              <a:t>Tas</a:t>
            </a:r>
          </a:p>
        </p:txBody>
      </p:sp>
      <p:sp>
        <p:nvSpPr>
          <p:cNvPr id="18442" name="Line 29"/>
          <p:cNvSpPr>
            <a:spLocks noChangeShapeType="1"/>
          </p:cNvSpPr>
          <p:nvPr/>
        </p:nvSpPr>
        <p:spPr bwMode="auto">
          <a:xfrm>
            <a:off x="6219825" y="2597150"/>
            <a:ext cx="1095375" cy="0"/>
          </a:xfrm>
          <a:prstGeom prst="line">
            <a:avLst/>
          </a:prstGeom>
          <a:noFill/>
          <a:ln w="12700">
            <a:solidFill>
              <a:schemeClr val="tx1"/>
            </a:solidFill>
            <a:round/>
            <a:headEnd/>
            <a:tailEnd/>
          </a:ln>
        </p:spPr>
        <p:txBody>
          <a:bodyPr>
            <a:spAutoFit/>
          </a:bodyPr>
          <a:lstStyle/>
          <a:p>
            <a:endParaRPr lang="fr-FR"/>
          </a:p>
        </p:txBody>
      </p:sp>
      <p:sp>
        <p:nvSpPr>
          <p:cNvPr id="18443" name="Line 30"/>
          <p:cNvSpPr>
            <a:spLocks noChangeShapeType="1"/>
          </p:cNvSpPr>
          <p:nvPr/>
        </p:nvSpPr>
        <p:spPr bwMode="auto">
          <a:xfrm>
            <a:off x="6215063" y="4386263"/>
            <a:ext cx="1095375" cy="0"/>
          </a:xfrm>
          <a:prstGeom prst="line">
            <a:avLst/>
          </a:prstGeom>
          <a:noFill/>
          <a:ln w="12700">
            <a:solidFill>
              <a:schemeClr val="tx1"/>
            </a:solidFill>
            <a:round/>
            <a:headEnd/>
            <a:tailEnd/>
          </a:ln>
        </p:spPr>
        <p:txBody>
          <a:bodyPr>
            <a:spAutoFit/>
          </a:bodyPr>
          <a:lstStyle/>
          <a:p>
            <a:endParaRPr lang="fr-FR"/>
          </a:p>
        </p:txBody>
      </p:sp>
      <p:sp>
        <p:nvSpPr>
          <p:cNvPr id="18444" name="AutoShape 31"/>
          <p:cNvSpPr>
            <a:spLocks noChangeArrowheads="1"/>
          </p:cNvSpPr>
          <p:nvPr/>
        </p:nvSpPr>
        <p:spPr bwMode="blackWhite">
          <a:xfrm>
            <a:off x="4083050" y="4367213"/>
            <a:ext cx="1493838" cy="327025"/>
          </a:xfrm>
          <a:prstGeom prst="wedgeRectCallout">
            <a:avLst>
              <a:gd name="adj1" fmla="val -74972"/>
              <a:gd name="adj2" fmla="val 9708"/>
            </a:avLst>
          </a:prstGeom>
          <a:solidFill>
            <a:schemeClr val="hlink"/>
          </a:solidFill>
          <a:ln w="12700">
            <a:solidFill>
              <a:schemeClr val="tx1"/>
            </a:solidFill>
            <a:miter lim="800000"/>
            <a:headEnd/>
            <a:tailEnd/>
          </a:ln>
        </p:spPr>
        <p:txBody>
          <a:bodyPr/>
          <a:lstStyle/>
          <a:p>
            <a:r>
              <a:rPr lang="en-US" b="1"/>
              <a:t>Alloué sur</a:t>
            </a:r>
          </a:p>
        </p:txBody>
      </p:sp>
      <p:sp>
        <p:nvSpPr>
          <p:cNvPr id="18445" name="AutoShape 32"/>
          <p:cNvSpPr>
            <a:spLocks noChangeArrowheads="1"/>
          </p:cNvSpPr>
          <p:nvPr/>
        </p:nvSpPr>
        <p:spPr bwMode="blackWhite">
          <a:xfrm>
            <a:off x="4125913" y="5037138"/>
            <a:ext cx="1470025" cy="327025"/>
          </a:xfrm>
          <a:prstGeom prst="wedgeRectCallout">
            <a:avLst>
              <a:gd name="adj1" fmla="val -72032"/>
              <a:gd name="adj2" fmla="val -45144"/>
            </a:avLst>
          </a:prstGeom>
          <a:solidFill>
            <a:schemeClr val="hlink"/>
          </a:solidFill>
          <a:ln w="12700">
            <a:solidFill>
              <a:schemeClr val="tx1"/>
            </a:solidFill>
            <a:miter lim="800000"/>
            <a:headEnd/>
            <a:tailEnd/>
          </a:ln>
        </p:spPr>
        <p:txBody>
          <a:bodyPr/>
          <a:lstStyle/>
          <a:p>
            <a:r>
              <a:rPr lang="en-US" b="1"/>
              <a:t>Alloué sur</a:t>
            </a:r>
          </a:p>
          <a:p>
            <a:endParaRPr lang="en-US" b="1"/>
          </a:p>
        </p:txBody>
      </p:sp>
      <p:grpSp>
        <p:nvGrpSpPr>
          <p:cNvPr id="18446" name="Group 33"/>
          <p:cNvGrpSpPr>
            <a:grpSpLocks/>
          </p:cNvGrpSpPr>
          <p:nvPr/>
        </p:nvGrpSpPr>
        <p:grpSpPr bwMode="auto">
          <a:xfrm>
            <a:off x="5113338" y="4395788"/>
            <a:ext cx="374650" cy="269875"/>
            <a:chOff x="590" y="209"/>
            <a:chExt cx="236" cy="170"/>
          </a:xfrm>
        </p:grpSpPr>
        <p:sp>
          <p:nvSpPr>
            <p:cNvPr id="213026" name="Oval 3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8455" name="Freeform 3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8456" name="Oval 3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8457" name="Freeform 3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18447" name="Group 38"/>
          <p:cNvGrpSpPr>
            <a:grpSpLocks/>
          </p:cNvGrpSpPr>
          <p:nvPr/>
        </p:nvGrpSpPr>
        <p:grpSpPr bwMode="auto">
          <a:xfrm>
            <a:off x="5148263" y="5070475"/>
            <a:ext cx="374650" cy="269875"/>
            <a:chOff x="590" y="209"/>
            <a:chExt cx="236" cy="170"/>
          </a:xfrm>
        </p:grpSpPr>
        <p:sp>
          <p:nvSpPr>
            <p:cNvPr id="213031" name="Oval 3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8451" name="Freeform 40"/>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8452" name="Oval 41"/>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8453" name="Freeform 42"/>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18448" name="Text Box 36"/>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\Course\419\Exercises-Completed\Ex11</a:t>
            </a:r>
          </a:p>
        </p:txBody>
      </p:sp>
      <p:sp>
        <p:nvSpPr>
          <p:cNvPr id="18449"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026"/>
          <p:cNvSpPr>
            <a:spLocks noGrp="1" noChangeArrowheads="1"/>
          </p:cNvSpPr>
          <p:nvPr>
            <p:ph type="title"/>
          </p:nvPr>
        </p:nvSpPr>
        <p:spPr/>
        <p:txBody>
          <a:bodyPr/>
          <a:lstStyle/>
          <a:p>
            <a:pPr>
              <a:defRPr/>
            </a:pPr>
            <a:r>
              <a:rPr lang="fr-FR"/>
              <a:t>Types définis par l’utilisateur</a:t>
            </a:r>
          </a:p>
        </p:txBody>
      </p:sp>
      <p:sp>
        <p:nvSpPr>
          <p:cNvPr id="19459" name="Rectangle 1027"/>
          <p:cNvSpPr>
            <a:spLocks noGrp="1" noChangeArrowheads="1"/>
          </p:cNvSpPr>
          <p:nvPr>
            <p:ph idx="1"/>
          </p:nvPr>
        </p:nvSpPr>
        <p:spPr>
          <a:xfrm>
            <a:off x="268288" y="1200150"/>
            <a:ext cx="8599487" cy="5127625"/>
          </a:xfrm>
        </p:spPr>
        <p:txBody>
          <a:bodyPr/>
          <a:lstStyle/>
          <a:p>
            <a:r>
              <a:rPr lang="fr-FR"/>
              <a:t>Les autres types de données disponibles en C# sont les </a:t>
            </a:r>
            <a:r>
              <a:rPr lang="fr-FR">
                <a:latin typeface="Courier New" pitchFamily="49" charset="0"/>
                <a:cs typeface="Courier New" pitchFamily="49" charset="0"/>
              </a:rPr>
              <a:t>class</a:t>
            </a:r>
            <a:r>
              <a:rPr lang="fr-FR"/>
              <a:t> et les </a:t>
            </a:r>
            <a:r>
              <a:rPr lang="fr-FR">
                <a:latin typeface="Courier New" pitchFamily="49" charset="0"/>
                <a:cs typeface="Courier New" pitchFamily="49" charset="0"/>
              </a:rPr>
              <a:t>struct</a:t>
            </a:r>
          </a:p>
          <a:p>
            <a:pPr lvl="1"/>
            <a:r>
              <a:rPr lang="fr-FR"/>
              <a:t>Non prédéfinis dans le langage</a:t>
            </a:r>
          </a:p>
          <a:p>
            <a:pPr lvl="1"/>
            <a:r>
              <a:rPr lang="fr-FR"/>
              <a:t>Définis par l’utilisateur ou obtenus depuis une </a:t>
            </a:r>
            <a:r>
              <a:rPr lang="fr-FR" i="1">
                <a:latin typeface="Century Schoolbook" pitchFamily="18" charset="0"/>
              </a:rPr>
              <a:t>bibliothèque de classes </a:t>
            </a:r>
          </a:p>
          <a:p>
            <a:r>
              <a:rPr lang="fr-FR"/>
              <a:t>Les structures sont </a:t>
            </a:r>
            <a:r>
              <a:rPr lang="fr-FR" i="1">
                <a:latin typeface="Century Schoolbook" pitchFamily="18" charset="0"/>
              </a:rPr>
              <a:t>toujours</a:t>
            </a:r>
            <a:r>
              <a:rPr lang="fr-FR"/>
              <a:t> un type valeur</a:t>
            </a:r>
          </a:p>
          <a:p>
            <a:pPr lvl="1"/>
            <a:r>
              <a:rPr lang="fr-FR"/>
              <a:t>Allouées automatiquement sur la pile : </a:t>
            </a:r>
            <a:r>
              <a:rPr lang="fr-FR">
                <a:latin typeface="Courier New" pitchFamily="49" charset="0"/>
                <a:cs typeface="Courier New" pitchFamily="49" charset="0"/>
              </a:rPr>
              <a:t>complex c;</a:t>
            </a:r>
          </a:p>
          <a:p>
            <a:r>
              <a:rPr lang="fr-FR"/>
              <a:t>Les classes sont </a:t>
            </a:r>
            <a:r>
              <a:rPr lang="fr-FR" i="1">
                <a:latin typeface="Century Schoolbook" pitchFamily="18" charset="0"/>
              </a:rPr>
              <a:t>toujours</a:t>
            </a:r>
            <a:r>
              <a:rPr lang="fr-FR"/>
              <a:t> un type référence </a:t>
            </a:r>
          </a:p>
          <a:p>
            <a:pPr lvl="1"/>
            <a:r>
              <a:rPr lang="fr-FR"/>
              <a:t>Allouées usuellement sur le tas avec le mot-clé </a:t>
            </a:r>
            <a:r>
              <a:rPr lang="fr-FR" b="1">
                <a:latin typeface="Courier New" pitchFamily="49" charset="0"/>
              </a:rPr>
              <a:t>new</a:t>
            </a:r>
            <a:r>
              <a:rPr lang="fr-FR"/>
              <a:t> </a:t>
            </a:r>
          </a:p>
          <a:p>
            <a:pPr lvl="1">
              <a:buFont typeface="Arial" charset="0"/>
              <a:buNone/>
            </a:pPr>
            <a:r>
              <a:rPr lang="fr-FR" b="1"/>
              <a:t>		</a:t>
            </a:r>
            <a:r>
              <a:rPr lang="fr-FR" b="1">
                <a:latin typeface="Courier New" pitchFamily="49" charset="0"/>
              </a:rPr>
              <a:t>Compte c = new Compte();</a:t>
            </a:r>
            <a:endParaRPr lang="fr-FR"/>
          </a:p>
          <a:p>
            <a:r>
              <a:rPr lang="fr-FR"/>
              <a:t>Une instance d’un type </a:t>
            </a:r>
            <a:r>
              <a:rPr lang="fr-FR" i="1">
                <a:latin typeface="Century Schoolbook" pitchFamily="18" charset="0"/>
              </a:rPr>
              <a:t>class</a:t>
            </a:r>
            <a:r>
              <a:rPr lang="fr-FR"/>
              <a:t> ou </a:t>
            </a:r>
            <a:r>
              <a:rPr lang="fr-FR" i="1">
                <a:latin typeface="Century Schoolbook" pitchFamily="18" charset="0"/>
              </a:rPr>
              <a:t>struct</a:t>
            </a:r>
            <a:r>
              <a:rPr lang="fr-FR"/>
              <a:t> est nommée </a:t>
            </a:r>
            <a:r>
              <a:rPr lang="fr-FR" i="1">
                <a:latin typeface="Century Schoolbook" pitchFamily="18" charset="0"/>
              </a:rPr>
              <a:t>objet</a:t>
            </a:r>
          </a:p>
          <a:p>
            <a:pPr lvl="1">
              <a:lnSpc>
                <a:spcPct val="60000"/>
              </a:lnSpc>
              <a:spcBef>
                <a:spcPct val="0"/>
              </a:spcBef>
            </a:pPr>
            <a:endParaRPr lang="fr-FR"/>
          </a:p>
          <a:p>
            <a:r>
              <a:rPr lang="fr-FR"/>
              <a:t>Les structures sont plus rarement utilisées que les classes</a:t>
            </a:r>
          </a:p>
          <a:p>
            <a:pPr>
              <a:buFont typeface="Arial" charset="0"/>
              <a:buNone/>
            </a:pPr>
            <a:endParaRPr lang="fr-FR" sz="2000"/>
          </a:p>
          <a:p>
            <a:pPr>
              <a:spcBef>
                <a:spcPts val="2000"/>
              </a:spcBef>
              <a:buFont typeface="Arial" charset="0"/>
              <a:buNone/>
            </a:pPr>
            <a:r>
              <a:rPr lang="fr-FR"/>
              <a:t>	 Nous étudierons plus tard comment définir des classes et des structures</a:t>
            </a:r>
          </a:p>
        </p:txBody>
      </p:sp>
      <p:graphicFrame>
        <p:nvGraphicFramePr>
          <p:cNvPr id="341013" name="Group 1045"/>
          <p:cNvGraphicFramePr>
            <a:graphicFrameLocks noGrp="1"/>
          </p:cNvGraphicFramePr>
          <p:nvPr/>
        </p:nvGraphicFramePr>
        <p:xfrm>
          <a:off x="7462838" y="2767013"/>
          <a:ext cx="1093787" cy="3119438"/>
        </p:xfrm>
        <a:graphic>
          <a:graphicData uri="http://schemas.openxmlformats.org/drawingml/2006/table">
            <a:tbl>
              <a:tblPr/>
              <a:tblGrid>
                <a:gridCol w="1093787">
                  <a:extLst>
                    <a:ext uri="{9D8B030D-6E8A-4147-A177-3AD203B41FA5}">
                      <a16:colId xmlns:a16="http://schemas.microsoft.com/office/drawing/2014/main" val="20000"/>
                    </a:ext>
                  </a:extLst>
                </a:gridCol>
              </a:tblGrid>
              <a:tr h="311943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466" name="Text Box 1034"/>
          <p:cNvSpPr txBox="1">
            <a:spLocks noChangeArrowheads="1"/>
          </p:cNvSpPr>
          <p:nvPr/>
        </p:nvSpPr>
        <p:spPr bwMode="auto">
          <a:xfrm>
            <a:off x="7467600" y="2471738"/>
            <a:ext cx="1054100" cy="304800"/>
          </a:xfrm>
          <a:prstGeom prst="rect">
            <a:avLst/>
          </a:prstGeom>
          <a:noFill/>
          <a:ln w="12700">
            <a:noFill/>
            <a:miter lim="800000"/>
            <a:headEnd/>
            <a:tailEnd/>
          </a:ln>
        </p:spPr>
        <p:txBody>
          <a:bodyPr>
            <a:spAutoFit/>
          </a:bodyPr>
          <a:lstStyle/>
          <a:p>
            <a:pPr>
              <a:spcBef>
                <a:spcPct val="50000"/>
              </a:spcBef>
            </a:pPr>
            <a:r>
              <a:rPr lang="en-US" b="1"/>
              <a:t>M</a:t>
            </a:r>
            <a:r>
              <a:rPr lang="en-US" b="1">
                <a:cs typeface="Arial" charset="0"/>
              </a:rPr>
              <a:t>É</a:t>
            </a:r>
            <a:r>
              <a:rPr lang="en-US" b="1"/>
              <a:t>MOIRE</a:t>
            </a:r>
          </a:p>
        </p:txBody>
      </p:sp>
      <p:grpSp>
        <p:nvGrpSpPr>
          <p:cNvPr id="19467" name="Group 1040"/>
          <p:cNvGrpSpPr>
            <a:grpSpLocks/>
          </p:cNvGrpSpPr>
          <p:nvPr/>
        </p:nvGrpSpPr>
        <p:grpSpPr bwMode="auto">
          <a:xfrm>
            <a:off x="166688" y="5737225"/>
            <a:ext cx="407987" cy="563563"/>
            <a:chOff x="175" y="723"/>
            <a:chExt cx="321" cy="443"/>
          </a:xfrm>
        </p:grpSpPr>
        <p:sp>
          <p:nvSpPr>
            <p:cNvPr id="19470" name="Freeform 1041"/>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9471" name="Oval 1042"/>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9472" name="Freeform 1043"/>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9473" name="Freeform 1044"/>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9468" name="Line 1046"/>
          <p:cNvSpPr>
            <a:spLocks noChangeShapeType="1"/>
          </p:cNvSpPr>
          <p:nvPr/>
        </p:nvSpPr>
        <p:spPr bwMode="auto">
          <a:xfrm>
            <a:off x="7451725" y="3455988"/>
            <a:ext cx="1095375" cy="0"/>
          </a:xfrm>
          <a:prstGeom prst="line">
            <a:avLst/>
          </a:prstGeom>
          <a:noFill/>
          <a:ln w="12700">
            <a:solidFill>
              <a:schemeClr val="tx1"/>
            </a:solidFill>
            <a:round/>
            <a:headEnd/>
            <a:tailEnd/>
          </a:ln>
        </p:spPr>
        <p:txBody>
          <a:bodyPr>
            <a:spAutoFit/>
          </a:bodyPr>
          <a:lstStyle/>
          <a:p>
            <a:endParaRPr lang="fr-FR"/>
          </a:p>
        </p:txBody>
      </p:sp>
      <p:sp>
        <p:nvSpPr>
          <p:cNvPr id="19469" name="Line 1047"/>
          <p:cNvSpPr>
            <a:spLocks noChangeShapeType="1"/>
          </p:cNvSpPr>
          <p:nvPr/>
        </p:nvSpPr>
        <p:spPr bwMode="auto">
          <a:xfrm>
            <a:off x="7450138" y="4954588"/>
            <a:ext cx="1095375" cy="0"/>
          </a:xfrm>
          <a:prstGeom prst="line">
            <a:avLst/>
          </a:prstGeom>
          <a:noFill/>
          <a:ln w="12700">
            <a:solidFill>
              <a:schemeClr val="tx1"/>
            </a:solidFill>
            <a:round/>
            <a:headEnd/>
            <a:tailEnd/>
          </a:ln>
        </p:spPr>
        <p:txBody>
          <a:bodyPr>
            <a:spAutoFit/>
          </a:bodyPr>
          <a:lstStyle/>
          <a:p>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60" name="Rectangle 24"/>
          <p:cNvSpPr>
            <a:spLocks noGrp="1" noChangeArrowheads="1"/>
          </p:cNvSpPr>
          <p:nvPr>
            <p:ph type="title"/>
          </p:nvPr>
        </p:nvSpPr>
        <p:spPr/>
        <p:txBody>
          <a:bodyPr/>
          <a:lstStyle/>
          <a:p>
            <a:pPr>
              <a:defRPr/>
            </a:pPr>
            <a:r>
              <a:rPr lang="fr-FR"/>
              <a:t>Les différents schémas d’allocation mémoire</a:t>
            </a:r>
          </a:p>
        </p:txBody>
      </p:sp>
      <p:sp>
        <p:nvSpPr>
          <p:cNvPr id="20483" name="Rectangle 25"/>
          <p:cNvSpPr>
            <a:spLocks noGrp="1" noChangeArrowheads="1"/>
          </p:cNvSpPr>
          <p:nvPr>
            <p:ph idx="1"/>
          </p:nvPr>
        </p:nvSpPr>
        <p:spPr>
          <a:xfrm>
            <a:off x="279400" y="1312863"/>
            <a:ext cx="8615363" cy="1541462"/>
          </a:xfrm>
        </p:spPr>
        <p:txBody>
          <a:bodyPr/>
          <a:lstStyle/>
          <a:p>
            <a:pPr>
              <a:spcBef>
                <a:spcPts val="200"/>
              </a:spcBef>
              <a:buFont typeface="Arial" charset="0"/>
              <a:buNone/>
              <a:tabLst>
                <a:tab pos="346075" algn="l"/>
              </a:tabLst>
            </a:pPr>
            <a:r>
              <a:rPr lang="fr-FR"/>
              <a:t>		</a:t>
            </a:r>
            <a:r>
              <a:rPr lang="fr-FR">
                <a:cs typeface="Arial" charset="0"/>
              </a:rPr>
              <a:t>A</a:t>
            </a:r>
            <a:r>
              <a:rPr lang="fr-FR"/>
              <a:t> première vue, le fait d’avoir des variables avec des schémas</a:t>
            </a:r>
            <a:br>
              <a:rPr lang="fr-FR"/>
            </a:br>
            <a:r>
              <a:rPr lang="fr-FR"/>
              <a:t>  d’allocation mémoire différents peut sembler déroutant mais…</a:t>
            </a:r>
          </a:p>
          <a:p>
            <a:pPr marL="730250" lvl="1">
              <a:tabLst>
                <a:tab pos="346075" algn="l"/>
              </a:tabLst>
            </a:pPr>
            <a:r>
              <a:rPr lang="fr-FR"/>
              <a:t> Chacun des schémas est utilisé dans les mêmes cas</a:t>
            </a:r>
          </a:p>
          <a:p>
            <a:pPr marL="1062038" lvl="2">
              <a:tabLst>
                <a:tab pos="346075" algn="l"/>
              </a:tabLst>
            </a:pPr>
            <a:r>
              <a:rPr lang="fr-FR"/>
              <a:t>Excepté dans quelques cas exceptionnels que nous verrons plus tard</a:t>
            </a:r>
          </a:p>
          <a:p>
            <a:pPr marL="730250" lvl="1">
              <a:tabLst>
                <a:tab pos="346075" algn="l"/>
              </a:tabLst>
            </a:pPr>
            <a:r>
              <a:rPr lang="fr-FR"/>
              <a:t> Cela offre en fait plus de possibilités aux programmeurs C# 	</a:t>
            </a:r>
          </a:p>
        </p:txBody>
      </p:sp>
      <p:grpSp>
        <p:nvGrpSpPr>
          <p:cNvPr id="20493" name="Group 45"/>
          <p:cNvGrpSpPr>
            <a:grpSpLocks/>
          </p:cNvGrpSpPr>
          <p:nvPr/>
        </p:nvGrpSpPr>
        <p:grpSpPr bwMode="auto">
          <a:xfrm flipH="1">
            <a:off x="214313" y="1389063"/>
            <a:ext cx="388937" cy="454025"/>
            <a:chOff x="262" y="3536"/>
            <a:chExt cx="417" cy="485"/>
          </a:xfrm>
        </p:grpSpPr>
        <p:sp>
          <p:nvSpPr>
            <p:cNvPr id="20494" name="Freeform 46"/>
            <p:cNvSpPr>
              <a:spLocks/>
            </p:cNvSpPr>
            <p:nvPr/>
          </p:nvSpPr>
          <p:spPr bwMode="black">
            <a:xfrm flipH="1">
              <a:off x="348" y="3848"/>
              <a:ext cx="70" cy="173"/>
            </a:xfrm>
            <a:custGeom>
              <a:avLst/>
              <a:gdLst>
                <a:gd name="T0" fmla="*/ 73 w 116"/>
                <a:gd name="T1" fmla="*/ 0 h 288"/>
                <a:gd name="T2" fmla="*/ 0 w 116"/>
                <a:gd name="T3" fmla="*/ 253 h 288"/>
                <a:gd name="T4" fmla="*/ 45 w 116"/>
                <a:gd name="T5" fmla="*/ 241 h 288"/>
                <a:gd name="T6" fmla="*/ 81 w 116"/>
                <a:gd name="T7" fmla="*/ 288 h 288"/>
                <a:gd name="T8" fmla="*/ 116 w 116"/>
                <a:gd name="T9" fmla="*/ 38 h 288"/>
                <a:gd name="T10" fmla="*/ 73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20495" name="Freeform 47"/>
            <p:cNvSpPr>
              <a:spLocks/>
            </p:cNvSpPr>
            <p:nvPr/>
          </p:nvSpPr>
          <p:spPr bwMode="black">
            <a:xfrm flipH="1">
              <a:off x="285" y="3874"/>
              <a:ext cx="75" cy="131"/>
            </a:xfrm>
            <a:custGeom>
              <a:avLst/>
              <a:gdLst>
                <a:gd name="T0" fmla="*/ 0 w 124"/>
                <a:gd name="T1" fmla="*/ 15 h 217"/>
                <a:gd name="T2" fmla="*/ 60 w 124"/>
                <a:gd name="T3" fmla="*/ 217 h 217"/>
                <a:gd name="T4" fmla="*/ 84 w 124"/>
                <a:gd name="T5" fmla="*/ 182 h 217"/>
                <a:gd name="T6" fmla="*/ 124 w 124"/>
                <a:gd name="T7" fmla="*/ 199 h 217"/>
                <a:gd name="T8" fmla="*/ 59 w 124"/>
                <a:gd name="T9" fmla="*/ 0 h 217"/>
                <a:gd name="T10" fmla="*/ 0 w 124"/>
                <a:gd name="T11" fmla="*/ 1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20496" name="Freeform 48"/>
            <p:cNvSpPr>
              <a:spLocks/>
            </p:cNvSpPr>
            <p:nvPr/>
          </p:nvSpPr>
          <p:spPr bwMode="black">
            <a:xfrm flipH="1">
              <a:off x="348" y="3866"/>
              <a:ext cx="43" cy="55"/>
            </a:xfrm>
            <a:custGeom>
              <a:avLst/>
              <a:gdLst>
                <a:gd name="T0" fmla="*/ 59 w 71"/>
                <a:gd name="T1" fmla="*/ 93 h 93"/>
                <a:gd name="T2" fmla="*/ 71 w 71"/>
                <a:gd name="T3" fmla="*/ 7 h 93"/>
                <a:gd name="T4" fmla="*/ 63 w 71"/>
                <a:gd name="T5" fmla="*/ 0 h 93"/>
                <a:gd name="T6" fmla="*/ 16 w 71"/>
                <a:gd name="T7" fmla="*/ 15 h 93"/>
                <a:gd name="T8" fmla="*/ 0 w 71"/>
                <a:gd name="T9" fmla="*/ 68 h 93"/>
                <a:gd name="T10" fmla="*/ 40 w 71"/>
                <a:gd name="T11" fmla="*/ 70 h 93"/>
                <a:gd name="T12" fmla="*/ 59 w 71"/>
                <a:gd name="T13" fmla="*/ 9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20497" name="Freeform 49"/>
            <p:cNvSpPr>
              <a:spLocks/>
            </p:cNvSpPr>
            <p:nvPr/>
          </p:nvSpPr>
          <p:spPr bwMode="black">
            <a:xfrm flipH="1">
              <a:off x="312" y="3874"/>
              <a:ext cx="48" cy="47"/>
            </a:xfrm>
            <a:custGeom>
              <a:avLst/>
              <a:gdLst>
                <a:gd name="T0" fmla="*/ 80 w 80"/>
                <a:gd name="T1" fmla="*/ 65 h 76"/>
                <a:gd name="T2" fmla="*/ 59 w 80"/>
                <a:gd name="T3" fmla="*/ 0 h 76"/>
                <a:gd name="T4" fmla="*/ 0 w 80"/>
                <a:gd name="T5" fmla="*/ 15 h 76"/>
                <a:gd name="T6" fmla="*/ 17 w 80"/>
                <a:gd name="T7" fmla="*/ 76 h 76"/>
                <a:gd name="T8" fmla="*/ 36 w 80"/>
                <a:gd name="T9" fmla="*/ 53 h 76"/>
                <a:gd name="T10" fmla="*/ 80 w 80"/>
                <a:gd name="T11" fmla="*/ 6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20498" name="Freeform 50"/>
            <p:cNvSpPr>
              <a:spLocks/>
            </p:cNvSpPr>
            <p:nvPr/>
          </p:nvSpPr>
          <p:spPr bwMode="auto">
            <a:xfrm flipH="1">
              <a:off x="321" y="3565"/>
              <a:ext cx="337" cy="331"/>
            </a:xfrm>
            <a:custGeom>
              <a:avLst/>
              <a:gdLst>
                <a:gd name="T0" fmla="*/ 280 w 559"/>
                <a:gd name="T1" fmla="*/ 0 h 551"/>
                <a:gd name="T2" fmla="*/ 336 w 559"/>
                <a:gd name="T3" fmla="*/ 5 h 551"/>
                <a:gd name="T4" fmla="*/ 389 w 559"/>
                <a:gd name="T5" fmla="*/ 21 h 551"/>
                <a:gd name="T6" fmla="*/ 436 w 559"/>
                <a:gd name="T7" fmla="*/ 47 h 551"/>
                <a:gd name="T8" fmla="*/ 477 w 559"/>
                <a:gd name="T9" fmla="*/ 80 h 551"/>
                <a:gd name="T10" fmla="*/ 511 w 559"/>
                <a:gd name="T11" fmla="*/ 122 h 551"/>
                <a:gd name="T12" fmla="*/ 537 w 559"/>
                <a:gd name="T13" fmla="*/ 169 h 551"/>
                <a:gd name="T14" fmla="*/ 554 w 559"/>
                <a:gd name="T15" fmla="*/ 220 h 551"/>
                <a:gd name="T16" fmla="*/ 559 w 559"/>
                <a:gd name="T17" fmla="*/ 275 h 551"/>
                <a:gd name="T18" fmla="*/ 558 w 559"/>
                <a:gd name="T19" fmla="*/ 303 h 551"/>
                <a:gd name="T20" fmla="*/ 547 w 559"/>
                <a:gd name="T21" fmla="*/ 356 h 551"/>
                <a:gd name="T22" fmla="*/ 525 w 559"/>
                <a:gd name="T23" fmla="*/ 406 h 551"/>
                <a:gd name="T24" fmla="*/ 495 w 559"/>
                <a:gd name="T25" fmla="*/ 450 h 551"/>
                <a:gd name="T26" fmla="*/ 457 w 559"/>
                <a:gd name="T27" fmla="*/ 488 h 551"/>
                <a:gd name="T28" fmla="*/ 413 w 559"/>
                <a:gd name="T29" fmla="*/ 517 h 551"/>
                <a:gd name="T30" fmla="*/ 362 w 559"/>
                <a:gd name="T31" fmla="*/ 537 h 551"/>
                <a:gd name="T32" fmla="*/ 308 w 559"/>
                <a:gd name="T33" fmla="*/ 549 h 551"/>
                <a:gd name="T34" fmla="*/ 280 w 559"/>
                <a:gd name="T35" fmla="*/ 551 h 551"/>
                <a:gd name="T36" fmla="*/ 224 w 559"/>
                <a:gd name="T37" fmla="*/ 545 h 551"/>
                <a:gd name="T38" fmla="*/ 171 w 559"/>
                <a:gd name="T39" fmla="*/ 529 h 551"/>
                <a:gd name="T40" fmla="*/ 123 w 559"/>
                <a:gd name="T41" fmla="*/ 504 h 551"/>
                <a:gd name="T42" fmla="*/ 82 w 559"/>
                <a:gd name="T43" fmla="*/ 469 h 551"/>
                <a:gd name="T44" fmla="*/ 48 w 559"/>
                <a:gd name="T45" fmla="*/ 429 h 551"/>
                <a:gd name="T46" fmla="*/ 23 w 559"/>
                <a:gd name="T47" fmla="*/ 382 h 551"/>
                <a:gd name="T48" fmla="*/ 5 w 559"/>
                <a:gd name="T49" fmla="*/ 331 h 551"/>
                <a:gd name="T50" fmla="*/ 0 w 559"/>
                <a:gd name="T51" fmla="*/ 275 h 551"/>
                <a:gd name="T52" fmla="*/ 1 w 559"/>
                <a:gd name="T53" fmla="*/ 246 h 551"/>
                <a:gd name="T54" fmla="*/ 13 w 559"/>
                <a:gd name="T55" fmla="*/ 193 h 551"/>
                <a:gd name="T56" fmla="*/ 33 w 559"/>
                <a:gd name="T57" fmla="*/ 145 h 551"/>
                <a:gd name="T58" fmla="*/ 64 w 559"/>
                <a:gd name="T59" fmla="*/ 100 h 551"/>
                <a:gd name="T60" fmla="*/ 102 w 559"/>
                <a:gd name="T61" fmla="*/ 63 h 551"/>
                <a:gd name="T62" fmla="*/ 146 w 559"/>
                <a:gd name="T63" fmla="*/ 33 h 551"/>
                <a:gd name="T64" fmla="*/ 197 w 559"/>
                <a:gd name="T65" fmla="*/ 12 h 551"/>
                <a:gd name="T66" fmla="*/ 251 w 559"/>
                <a:gd name="T67" fmla="*/ 1 h 551"/>
                <a:gd name="T68" fmla="*/ 280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20499" name="Freeform 51"/>
            <p:cNvSpPr>
              <a:spLocks/>
            </p:cNvSpPr>
            <p:nvPr/>
          </p:nvSpPr>
          <p:spPr bwMode="auto">
            <a:xfrm flipH="1">
              <a:off x="321" y="3565"/>
              <a:ext cx="338" cy="331"/>
            </a:xfrm>
            <a:custGeom>
              <a:avLst/>
              <a:gdLst>
                <a:gd name="T0" fmla="*/ 282 w 562"/>
                <a:gd name="T1" fmla="*/ 0 h 552"/>
                <a:gd name="T2" fmla="*/ 338 w 562"/>
                <a:gd name="T3" fmla="*/ 5 h 552"/>
                <a:gd name="T4" fmla="*/ 390 w 562"/>
                <a:gd name="T5" fmla="*/ 21 h 552"/>
                <a:gd name="T6" fmla="*/ 439 w 562"/>
                <a:gd name="T7" fmla="*/ 46 h 552"/>
                <a:gd name="T8" fmla="*/ 480 w 562"/>
                <a:gd name="T9" fmla="*/ 80 h 552"/>
                <a:gd name="T10" fmla="*/ 515 w 562"/>
                <a:gd name="T11" fmla="*/ 122 h 552"/>
                <a:gd name="T12" fmla="*/ 540 w 562"/>
                <a:gd name="T13" fmla="*/ 168 h 552"/>
                <a:gd name="T14" fmla="*/ 557 w 562"/>
                <a:gd name="T15" fmla="*/ 221 h 552"/>
                <a:gd name="T16" fmla="*/ 562 w 562"/>
                <a:gd name="T17" fmla="*/ 276 h 552"/>
                <a:gd name="T18" fmla="*/ 561 w 562"/>
                <a:gd name="T19" fmla="*/ 304 h 552"/>
                <a:gd name="T20" fmla="*/ 550 w 562"/>
                <a:gd name="T21" fmla="*/ 357 h 552"/>
                <a:gd name="T22" fmla="*/ 528 w 562"/>
                <a:gd name="T23" fmla="*/ 407 h 552"/>
                <a:gd name="T24" fmla="*/ 499 w 562"/>
                <a:gd name="T25" fmla="*/ 451 h 552"/>
                <a:gd name="T26" fmla="*/ 460 w 562"/>
                <a:gd name="T27" fmla="*/ 489 h 552"/>
                <a:gd name="T28" fmla="*/ 416 w 562"/>
                <a:gd name="T29" fmla="*/ 518 h 552"/>
                <a:gd name="T30" fmla="*/ 365 w 562"/>
                <a:gd name="T31" fmla="*/ 540 h 552"/>
                <a:gd name="T32" fmla="*/ 310 w 562"/>
                <a:gd name="T33" fmla="*/ 550 h 552"/>
                <a:gd name="T34" fmla="*/ 282 w 562"/>
                <a:gd name="T35" fmla="*/ 552 h 552"/>
                <a:gd name="T36" fmla="*/ 225 w 562"/>
                <a:gd name="T37" fmla="*/ 546 h 552"/>
                <a:gd name="T38" fmla="*/ 173 w 562"/>
                <a:gd name="T39" fmla="*/ 530 h 552"/>
                <a:gd name="T40" fmla="*/ 125 w 562"/>
                <a:gd name="T41" fmla="*/ 505 h 552"/>
                <a:gd name="T42" fmla="*/ 83 w 562"/>
                <a:gd name="T43" fmla="*/ 471 h 552"/>
                <a:gd name="T44" fmla="*/ 48 w 562"/>
                <a:gd name="T45" fmla="*/ 430 h 552"/>
                <a:gd name="T46" fmla="*/ 23 w 562"/>
                <a:gd name="T47" fmla="*/ 383 h 552"/>
                <a:gd name="T48" fmla="*/ 7 w 562"/>
                <a:gd name="T49" fmla="*/ 332 h 552"/>
                <a:gd name="T50" fmla="*/ 0 w 562"/>
                <a:gd name="T51" fmla="*/ 276 h 552"/>
                <a:gd name="T52" fmla="*/ 3 w 562"/>
                <a:gd name="T53" fmla="*/ 247 h 552"/>
                <a:gd name="T54" fmla="*/ 14 w 562"/>
                <a:gd name="T55" fmla="*/ 194 h 552"/>
                <a:gd name="T56" fmla="*/ 35 w 562"/>
                <a:gd name="T57" fmla="*/ 144 h 552"/>
                <a:gd name="T58" fmla="*/ 65 w 562"/>
                <a:gd name="T59" fmla="*/ 100 h 552"/>
                <a:gd name="T60" fmla="*/ 103 w 562"/>
                <a:gd name="T61" fmla="*/ 63 h 552"/>
                <a:gd name="T62" fmla="*/ 148 w 562"/>
                <a:gd name="T63" fmla="*/ 33 h 552"/>
                <a:gd name="T64" fmla="*/ 199 w 562"/>
                <a:gd name="T65" fmla="*/ 12 h 552"/>
                <a:gd name="T66" fmla="*/ 254 w 562"/>
                <a:gd name="T67" fmla="*/ 1 h 552"/>
                <a:gd name="T68" fmla="*/ 28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20500" name="Freeform 52"/>
            <p:cNvSpPr>
              <a:spLocks/>
            </p:cNvSpPr>
            <p:nvPr/>
          </p:nvSpPr>
          <p:spPr bwMode="auto">
            <a:xfrm flipH="1">
              <a:off x="320" y="3562"/>
              <a:ext cx="339" cy="334"/>
            </a:xfrm>
            <a:custGeom>
              <a:avLst/>
              <a:gdLst>
                <a:gd name="T0" fmla="*/ 281 w 564"/>
                <a:gd name="T1" fmla="*/ 0 h 556"/>
                <a:gd name="T2" fmla="*/ 339 w 564"/>
                <a:gd name="T3" fmla="*/ 7 h 556"/>
                <a:gd name="T4" fmla="*/ 391 w 564"/>
                <a:gd name="T5" fmla="*/ 23 h 556"/>
                <a:gd name="T6" fmla="*/ 440 w 564"/>
                <a:gd name="T7" fmla="*/ 48 h 556"/>
                <a:gd name="T8" fmla="*/ 481 w 564"/>
                <a:gd name="T9" fmla="*/ 82 h 556"/>
                <a:gd name="T10" fmla="*/ 516 w 564"/>
                <a:gd name="T11" fmla="*/ 123 h 556"/>
                <a:gd name="T12" fmla="*/ 541 w 564"/>
                <a:gd name="T13" fmla="*/ 170 h 556"/>
                <a:gd name="T14" fmla="*/ 559 w 564"/>
                <a:gd name="T15" fmla="*/ 222 h 556"/>
                <a:gd name="T16" fmla="*/ 564 w 564"/>
                <a:gd name="T17" fmla="*/ 279 h 556"/>
                <a:gd name="T18" fmla="*/ 563 w 564"/>
                <a:gd name="T19" fmla="*/ 307 h 556"/>
                <a:gd name="T20" fmla="*/ 551 w 564"/>
                <a:gd name="T21" fmla="*/ 360 h 556"/>
                <a:gd name="T22" fmla="*/ 529 w 564"/>
                <a:gd name="T23" fmla="*/ 410 h 556"/>
                <a:gd name="T24" fmla="*/ 500 w 564"/>
                <a:gd name="T25" fmla="*/ 455 h 556"/>
                <a:gd name="T26" fmla="*/ 461 w 564"/>
                <a:gd name="T27" fmla="*/ 493 h 556"/>
                <a:gd name="T28" fmla="*/ 417 w 564"/>
                <a:gd name="T29" fmla="*/ 522 h 556"/>
                <a:gd name="T30" fmla="*/ 366 w 564"/>
                <a:gd name="T31" fmla="*/ 544 h 556"/>
                <a:gd name="T32" fmla="*/ 311 w 564"/>
                <a:gd name="T33" fmla="*/ 555 h 556"/>
                <a:gd name="T34" fmla="*/ 281 w 564"/>
                <a:gd name="T35" fmla="*/ 556 h 556"/>
                <a:gd name="T36" fmla="*/ 225 w 564"/>
                <a:gd name="T37" fmla="*/ 551 h 556"/>
                <a:gd name="T38" fmla="*/ 173 w 564"/>
                <a:gd name="T39" fmla="*/ 535 h 556"/>
                <a:gd name="T40" fmla="*/ 125 w 564"/>
                <a:gd name="T41" fmla="*/ 509 h 556"/>
                <a:gd name="T42" fmla="*/ 83 w 564"/>
                <a:gd name="T43" fmla="*/ 474 h 556"/>
                <a:gd name="T44" fmla="*/ 48 w 564"/>
                <a:gd name="T45" fmla="*/ 434 h 556"/>
                <a:gd name="T46" fmla="*/ 21 w 564"/>
                <a:gd name="T47" fmla="*/ 386 h 556"/>
                <a:gd name="T48" fmla="*/ 5 w 564"/>
                <a:gd name="T49" fmla="*/ 334 h 556"/>
                <a:gd name="T50" fmla="*/ 0 w 564"/>
                <a:gd name="T51" fmla="*/ 279 h 556"/>
                <a:gd name="T52" fmla="*/ 1 w 564"/>
                <a:gd name="T53" fmla="*/ 250 h 556"/>
                <a:gd name="T54" fmla="*/ 12 w 564"/>
                <a:gd name="T55" fmla="*/ 196 h 556"/>
                <a:gd name="T56" fmla="*/ 33 w 564"/>
                <a:gd name="T57" fmla="*/ 146 h 556"/>
                <a:gd name="T58" fmla="*/ 64 w 564"/>
                <a:gd name="T59" fmla="*/ 102 h 556"/>
                <a:gd name="T60" fmla="*/ 103 w 564"/>
                <a:gd name="T61" fmla="*/ 64 h 556"/>
                <a:gd name="T62" fmla="*/ 147 w 564"/>
                <a:gd name="T63" fmla="*/ 33 h 556"/>
                <a:gd name="T64" fmla="*/ 198 w 564"/>
                <a:gd name="T65" fmla="*/ 13 h 556"/>
                <a:gd name="T66" fmla="*/ 253 w 564"/>
                <a:gd name="T67" fmla="*/ 1 h 556"/>
                <a:gd name="T68" fmla="*/ 281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20501" name="Freeform 53"/>
            <p:cNvSpPr>
              <a:spLocks/>
            </p:cNvSpPr>
            <p:nvPr/>
          </p:nvSpPr>
          <p:spPr bwMode="auto">
            <a:xfrm flipH="1">
              <a:off x="320" y="3562"/>
              <a:ext cx="341" cy="335"/>
            </a:xfrm>
            <a:custGeom>
              <a:avLst/>
              <a:gdLst>
                <a:gd name="T0" fmla="*/ 284 w 567"/>
                <a:gd name="T1" fmla="*/ 0 h 558"/>
                <a:gd name="T2" fmla="*/ 341 w 567"/>
                <a:gd name="T3" fmla="*/ 5 h 558"/>
                <a:gd name="T4" fmla="*/ 394 w 567"/>
                <a:gd name="T5" fmla="*/ 21 h 558"/>
                <a:gd name="T6" fmla="*/ 443 w 567"/>
                <a:gd name="T7" fmla="*/ 48 h 558"/>
                <a:gd name="T8" fmla="*/ 484 w 567"/>
                <a:gd name="T9" fmla="*/ 81 h 558"/>
                <a:gd name="T10" fmla="*/ 519 w 567"/>
                <a:gd name="T11" fmla="*/ 123 h 558"/>
                <a:gd name="T12" fmla="*/ 546 w 567"/>
                <a:gd name="T13" fmla="*/ 170 h 558"/>
                <a:gd name="T14" fmla="*/ 562 w 567"/>
                <a:gd name="T15" fmla="*/ 222 h 558"/>
                <a:gd name="T16" fmla="*/ 567 w 567"/>
                <a:gd name="T17" fmla="*/ 278 h 558"/>
                <a:gd name="T18" fmla="*/ 566 w 567"/>
                <a:gd name="T19" fmla="*/ 308 h 558"/>
                <a:gd name="T20" fmla="*/ 555 w 567"/>
                <a:gd name="T21" fmla="*/ 361 h 558"/>
                <a:gd name="T22" fmla="*/ 534 w 567"/>
                <a:gd name="T23" fmla="*/ 412 h 558"/>
                <a:gd name="T24" fmla="*/ 503 w 567"/>
                <a:gd name="T25" fmla="*/ 456 h 558"/>
                <a:gd name="T26" fmla="*/ 464 w 567"/>
                <a:gd name="T27" fmla="*/ 494 h 558"/>
                <a:gd name="T28" fmla="*/ 418 w 567"/>
                <a:gd name="T29" fmla="*/ 525 h 558"/>
                <a:gd name="T30" fmla="*/ 368 w 567"/>
                <a:gd name="T31" fmla="*/ 545 h 558"/>
                <a:gd name="T32" fmla="*/ 313 w 567"/>
                <a:gd name="T33" fmla="*/ 557 h 558"/>
                <a:gd name="T34" fmla="*/ 284 w 567"/>
                <a:gd name="T35" fmla="*/ 558 h 558"/>
                <a:gd name="T36" fmla="*/ 227 w 567"/>
                <a:gd name="T37" fmla="*/ 553 h 558"/>
                <a:gd name="T38" fmla="*/ 173 w 567"/>
                <a:gd name="T39" fmla="*/ 536 h 558"/>
                <a:gd name="T40" fmla="*/ 125 w 567"/>
                <a:gd name="T41" fmla="*/ 510 h 558"/>
                <a:gd name="T42" fmla="*/ 83 w 567"/>
                <a:gd name="T43" fmla="*/ 477 h 558"/>
                <a:gd name="T44" fmla="*/ 48 w 567"/>
                <a:gd name="T45" fmla="*/ 435 h 558"/>
                <a:gd name="T46" fmla="*/ 23 w 567"/>
                <a:gd name="T47" fmla="*/ 387 h 558"/>
                <a:gd name="T48" fmla="*/ 6 w 567"/>
                <a:gd name="T49" fmla="*/ 335 h 558"/>
                <a:gd name="T50" fmla="*/ 0 w 567"/>
                <a:gd name="T51" fmla="*/ 278 h 558"/>
                <a:gd name="T52" fmla="*/ 2 w 567"/>
                <a:gd name="T53" fmla="*/ 250 h 558"/>
                <a:gd name="T54" fmla="*/ 14 w 567"/>
                <a:gd name="T55" fmla="*/ 197 h 558"/>
                <a:gd name="T56" fmla="*/ 35 w 567"/>
                <a:gd name="T57" fmla="*/ 146 h 558"/>
                <a:gd name="T58" fmla="*/ 65 w 567"/>
                <a:gd name="T59" fmla="*/ 101 h 558"/>
                <a:gd name="T60" fmla="*/ 103 w 567"/>
                <a:gd name="T61" fmla="*/ 64 h 558"/>
                <a:gd name="T62" fmla="*/ 149 w 567"/>
                <a:gd name="T63" fmla="*/ 33 h 558"/>
                <a:gd name="T64" fmla="*/ 200 w 567"/>
                <a:gd name="T65" fmla="*/ 12 h 558"/>
                <a:gd name="T66" fmla="*/ 255 w 567"/>
                <a:gd name="T67" fmla="*/ 1 h 558"/>
                <a:gd name="T68" fmla="*/ 284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20502" name="Freeform 54"/>
            <p:cNvSpPr>
              <a:spLocks/>
            </p:cNvSpPr>
            <p:nvPr/>
          </p:nvSpPr>
          <p:spPr bwMode="auto">
            <a:xfrm flipH="1">
              <a:off x="320" y="3562"/>
              <a:ext cx="342" cy="337"/>
            </a:xfrm>
            <a:custGeom>
              <a:avLst/>
              <a:gdLst>
                <a:gd name="T0" fmla="*/ 286 w 572"/>
                <a:gd name="T1" fmla="*/ 0 h 562"/>
                <a:gd name="T2" fmla="*/ 344 w 572"/>
                <a:gd name="T3" fmla="*/ 6 h 562"/>
                <a:gd name="T4" fmla="*/ 397 w 572"/>
                <a:gd name="T5" fmla="*/ 22 h 562"/>
                <a:gd name="T6" fmla="*/ 446 w 572"/>
                <a:gd name="T7" fmla="*/ 47 h 562"/>
                <a:gd name="T8" fmla="*/ 487 w 572"/>
                <a:gd name="T9" fmla="*/ 82 h 562"/>
                <a:gd name="T10" fmla="*/ 522 w 572"/>
                <a:gd name="T11" fmla="*/ 123 h 562"/>
                <a:gd name="T12" fmla="*/ 549 w 572"/>
                <a:gd name="T13" fmla="*/ 172 h 562"/>
                <a:gd name="T14" fmla="*/ 565 w 572"/>
                <a:gd name="T15" fmla="*/ 224 h 562"/>
                <a:gd name="T16" fmla="*/ 572 w 572"/>
                <a:gd name="T17" fmla="*/ 280 h 562"/>
                <a:gd name="T18" fmla="*/ 570 w 572"/>
                <a:gd name="T19" fmla="*/ 308 h 562"/>
                <a:gd name="T20" fmla="*/ 558 w 572"/>
                <a:gd name="T21" fmla="*/ 363 h 562"/>
                <a:gd name="T22" fmla="*/ 537 w 572"/>
                <a:gd name="T23" fmla="*/ 414 h 562"/>
                <a:gd name="T24" fmla="*/ 506 w 572"/>
                <a:gd name="T25" fmla="*/ 458 h 562"/>
                <a:gd name="T26" fmla="*/ 467 w 572"/>
                <a:gd name="T27" fmla="*/ 497 h 562"/>
                <a:gd name="T28" fmla="*/ 421 w 572"/>
                <a:gd name="T29" fmla="*/ 527 h 562"/>
                <a:gd name="T30" fmla="*/ 371 w 572"/>
                <a:gd name="T31" fmla="*/ 548 h 562"/>
                <a:gd name="T32" fmla="*/ 316 w 572"/>
                <a:gd name="T33" fmla="*/ 559 h 562"/>
                <a:gd name="T34" fmla="*/ 286 w 572"/>
                <a:gd name="T35" fmla="*/ 562 h 562"/>
                <a:gd name="T36" fmla="*/ 228 w 572"/>
                <a:gd name="T37" fmla="*/ 555 h 562"/>
                <a:gd name="T38" fmla="*/ 175 w 572"/>
                <a:gd name="T39" fmla="*/ 539 h 562"/>
                <a:gd name="T40" fmla="*/ 127 w 572"/>
                <a:gd name="T41" fmla="*/ 513 h 562"/>
                <a:gd name="T42" fmla="*/ 85 w 572"/>
                <a:gd name="T43" fmla="*/ 479 h 562"/>
                <a:gd name="T44" fmla="*/ 50 w 572"/>
                <a:gd name="T45" fmla="*/ 437 h 562"/>
                <a:gd name="T46" fmla="*/ 23 w 572"/>
                <a:gd name="T47" fmla="*/ 389 h 562"/>
                <a:gd name="T48" fmla="*/ 7 w 572"/>
                <a:gd name="T49" fmla="*/ 337 h 562"/>
                <a:gd name="T50" fmla="*/ 0 w 572"/>
                <a:gd name="T51" fmla="*/ 280 h 562"/>
                <a:gd name="T52" fmla="*/ 2 w 572"/>
                <a:gd name="T53" fmla="*/ 252 h 562"/>
                <a:gd name="T54" fmla="*/ 14 w 572"/>
                <a:gd name="T55" fmla="*/ 197 h 562"/>
                <a:gd name="T56" fmla="*/ 35 w 572"/>
                <a:gd name="T57" fmla="*/ 146 h 562"/>
                <a:gd name="T58" fmla="*/ 66 w 572"/>
                <a:gd name="T59" fmla="*/ 102 h 562"/>
                <a:gd name="T60" fmla="*/ 105 w 572"/>
                <a:gd name="T61" fmla="*/ 65 h 562"/>
                <a:gd name="T62" fmla="*/ 151 w 572"/>
                <a:gd name="T63" fmla="*/ 34 h 562"/>
                <a:gd name="T64" fmla="*/ 202 w 572"/>
                <a:gd name="T65" fmla="*/ 12 h 562"/>
                <a:gd name="T66" fmla="*/ 257 w 572"/>
                <a:gd name="T67" fmla="*/ 2 h 562"/>
                <a:gd name="T68" fmla="*/ 28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20503" name="Freeform 55"/>
            <p:cNvSpPr>
              <a:spLocks/>
            </p:cNvSpPr>
            <p:nvPr/>
          </p:nvSpPr>
          <p:spPr bwMode="auto">
            <a:xfrm flipH="1">
              <a:off x="320" y="3560"/>
              <a:ext cx="343" cy="339"/>
            </a:xfrm>
            <a:custGeom>
              <a:avLst/>
              <a:gdLst>
                <a:gd name="T0" fmla="*/ 286 w 573"/>
                <a:gd name="T1" fmla="*/ 0 h 564"/>
                <a:gd name="T2" fmla="*/ 343 w 573"/>
                <a:gd name="T3" fmla="*/ 5 h 564"/>
                <a:gd name="T4" fmla="*/ 397 w 573"/>
                <a:gd name="T5" fmla="*/ 22 h 564"/>
                <a:gd name="T6" fmla="*/ 447 w 573"/>
                <a:gd name="T7" fmla="*/ 48 h 564"/>
                <a:gd name="T8" fmla="*/ 488 w 573"/>
                <a:gd name="T9" fmla="*/ 83 h 564"/>
                <a:gd name="T10" fmla="*/ 523 w 573"/>
                <a:gd name="T11" fmla="*/ 124 h 564"/>
                <a:gd name="T12" fmla="*/ 550 w 573"/>
                <a:gd name="T13" fmla="*/ 172 h 564"/>
                <a:gd name="T14" fmla="*/ 567 w 573"/>
                <a:gd name="T15" fmla="*/ 225 h 564"/>
                <a:gd name="T16" fmla="*/ 573 w 573"/>
                <a:gd name="T17" fmla="*/ 282 h 564"/>
                <a:gd name="T18" fmla="*/ 571 w 573"/>
                <a:gd name="T19" fmla="*/ 310 h 564"/>
                <a:gd name="T20" fmla="*/ 559 w 573"/>
                <a:gd name="T21" fmla="*/ 365 h 564"/>
                <a:gd name="T22" fmla="*/ 538 w 573"/>
                <a:gd name="T23" fmla="*/ 416 h 564"/>
                <a:gd name="T24" fmla="*/ 507 w 573"/>
                <a:gd name="T25" fmla="*/ 462 h 564"/>
                <a:gd name="T26" fmla="*/ 468 w 573"/>
                <a:gd name="T27" fmla="*/ 499 h 564"/>
                <a:gd name="T28" fmla="*/ 422 w 573"/>
                <a:gd name="T29" fmla="*/ 530 h 564"/>
                <a:gd name="T30" fmla="*/ 372 w 573"/>
                <a:gd name="T31" fmla="*/ 552 h 564"/>
                <a:gd name="T32" fmla="*/ 315 w 573"/>
                <a:gd name="T33" fmla="*/ 562 h 564"/>
                <a:gd name="T34" fmla="*/ 286 w 573"/>
                <a:gd name="T35" fmla="*/ 564 h 564"/>
                <a:gd name="T36" fmla="*/ 228 w 573"/>
                <a:gd name="T37" fmla="*/ 558 h 564"/>
                <a:gd name="T38" fmla="*/ 174 w 573"/>
                <a:gd name="T39" fmla="*/ 542 h 564"/>
                <a:gd name="T40" fmla="*/ 126 w 573"/>
                <a:gd name="T41" fmla="*/ 515 h 564"/>
                <a:gd name="T42" fmla="*/ 83 w 573"/>
                <a:gd name="T43" fmla="*/ 481 h 564"/>
                <a:gd name="T44" fmla="*/ 48 w 573"/>
                <a:gd name="T45" fmla="*/ 439 h 564"/>
                <a:gd name="T46" fmla="*/ 22 w 573"/>
                <a:gd name="T47" fmla="*/ 392 h 564"/>
                <a:gd name="T48" fmla="*/ 6 w 573"/>
                <a:gd name="T49" fmla="*/ 339 h 564"/>
                <a:gd name="T50" fmla="*/ 0 w 573"/>
                <a:gd name="T51" fmla="*/ 282 h 564"/>
                <a:gd name="T52" fmla="*/ 1 w 573"/>
                <a:gd name="T53" fmla="*/ 253 h 564"/>
                <a:gd name="T54" fmla="*/ 12 w 573"/>
                <a:gd name="T55" fmla="*/ 198 h 564"/>
                <a:gd name="T56" fmla="*/ 34 w 573"/>
                <a:gd name="T57" fmla="*/ 148 h 564"/>
                <a:gd name="T58" fmla="*/ 66 w 573"/>
                <a:gd name="T59" fmla="*/ 103 h 564"/>
                <a:gd name="T60" fmla="*/ 105 w 573"/>
                <a:gd name="T61" fmla="*/ 64 h 564"/>
                <a:gd name="T62" fmla="*/ 150 w 573"/>
                <a:gd name="T63" fmla="*/ 34 h 564"/>
                <a:gd name="T64" fmla="*/ 201 w 573"/>
                <a:gd name="T65" fmla="*/ 13 h 564"/>
                <a:gd name="T66" fmla="*/ 258 w 573"/>
                <a:gd name="T67" fmla="*/ 1 h 564"/>
                <a:gd name="T68" fmla="*/ 286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20504" name="Freeform 56"/>
            <p:cNvSpPr>
              <a:spLocks/>
            </p:cNvSpPr>
            <p:nvPr/>
          </p:nvSpPr>
          <p:spPr bwMode="auto">
            <a:xfrm flipH="1">
              <a:off x="320" y="3559"/>
              <a:ext cx="345" cy="340"/>
            </a:xfrm>
            <a:custGeom>
              <a:avLst/>
              <a:gdLst>
                <a:gd name="T0" fmla="*/ 289 w 576"/>
                <a:gd name="T1" fmla="*/ 0 h 567"/>
                <a:gd name="T2" fmla="*/ 346 w 576"/>
                <a:gd name="T3" fmla="*/ 6 h 567"/>
                <a:gd name="T4" fmla="*/ 400 w 576"/>
                <a:gd name="T5" fmla="*/ 22 h 567"/>
                <a:gd name="T6" fmla="*/ 450 w 576"/>
                <a:gd name="T7" fmla="*/ 48 h 567"/>
                <a:gd name="T8" fmla="*/ 491 w 576"/>
                <a:gd name="T9" fmla="*/ 83 h 567"/>
                <a:gd name="T10" fmla="*/ 527 w 576"/>
                <a:gd name="T11" fmla="*/ 125 h 567"/>
                <a:gd name="T12" fmla="*/ 554 w 576"/>
                <a:gd name="T13" fmla="*/ 173 h 567"/>
                <a:gd name="T14" fmla="*/ 570 w 576"/>
                <a:gd name="T15" fmla="*/ 227 h 567"/>
                <a:gd name="T16" fmla="*/ 576 w 576"/>
                <a:gd name="T17" fmla="*/ 283 h 567"/>
                <a:gd name="T18" fmla="*/ 574 w 576"/>
                <a:gd name="T19" fmla="*/ 312 h 567"/>
                <a:gd name="T20" fmla="*/ 564 w 576"/>
                <a:gd name="T21" fmla="*/ 367 h 567"/>
                <a:gd name="T22" fmla="*/ 541 w 576"/>
                <a:gd name="T23" fmla="*/ 418 h 567"/>
                <a:gd name="T24" fmla="*/ 510 w 576"/>
                <a:gd name="T25" fmla="*/ 464 h 567"/>
                <a:gd name="T26" fmla="*/ 471 w 576"/>
                <a:gd name="T27" fmla="*/ 503 h 567"/>
                <a:gd name="T28" fmla="*/ 425 w 576"/>
                <a:gd name="T29" fmla="*/ 532 h 567"/>
                <a:gd name="T30" fmla="*/ 373 w 576"/>
                <a:gd name="T31" fmla="*/ 554 h 567"/>
                <a:gd name="T32" fmla="*/ 318 w 576"/>
                <a:gd name="T33" fmla="*/ 566 h 567"/>
                <a:gd name="T34" fmla="*/ 289 w 576"/>
                <a:gd name="T35" fmla="*/ 567 h 567"/>
                <a:gd name="T36" fmla="*/ 230 w 576"/>
                <a:gd name="T37" fmla="*/ 562 h 567"/>
                <a:gd name="T38" fmla="*/ 176 w 576"/>
                <a:gd name="T39" fmla="*/ 544 h 567"/>
                <a:gd name="T40" fmla="*/ 128 w 576"/>
                <a:gd name="T41" fmla="*/ 519 h 567"/>
                <a:gd name="T42" fmla="*/ 85 w 576"/>
                <a:gd name="T43" fmla="*/ 484 h 567"/>
                <a:gd name="T44" fmla="*/ 50 w 576"/>
                <a:gd name="T45" fmla="*/ 442 h 567"/>
                <a:gd name="T46" fmla="*/ 23 w 576"/>
                <a:gd name="T47" fmla="*/ 394 h 567"/>
                <a:gd name="T48" fmla="*/ 6 w 576"/>
                <a:gd name="T49" fmla="*/ 341 h 567"/>
                <a:gd name="T50" fmla="*/ 0 w 576"/>
                <a:gd name="T51" fmla="*/ 283 h 567"/>
                <a:gd name="T52" fmla="*/ 2 w 576"/>
                <a:gd name="T53" fmla="*/ 255 h 567"/>
                <a:gd name="T54" fmla="*/ 14 w 576"/>
                <a:gd name="T55" fmla="*/ 200 h 567"/>
                <a:gd name="T56" fmla="*/ 35 w 576"/>
                <a:gd name="T57" fmla="*/ 149 h 567"/>
                <a:gd name="T58" fmla="*/ 66 w 576"/>
                <a:gd name="T59" fmla="*/ 103 h 567"/>
                <a:gd name="T60" fmla="*/ 105 w 576"/>
                <a:gd name="T61" fmla="*/ 65 h 567"/>
                <a:gd name="T62" fmla="*/ 151 w 576"/>
                <a:gd name="T63" fmla="*/ 34 h 567"/>
                <a:gd name="T64" fmla="*/ 203 w 576"/>
                <a:gd name="T65" fmla="*/ 12 h 567"/>
                <a:gd name="T66" fmla="*/ 259 w 576"/>
                <a:gd name="T67" fmla="*/ 2 h 567"/>
                <a:gd name="T68" fmla="*/ 289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20505" name="Freeform 57"/>
            <p:cNvSpPr>
              <a:spLocks/>
            </p:cNvSpPr>
            <p:nvPr/>
          </p:nvSpPr>
          <p:spPr bwMode="auto">
            <a:xfrm flipH="1">
              <a:off x="319" y="3557"/>
              <a:ext cx="348" cy="343"/>
            </a:xfrm>
            <a:custGeom>
              <a:avLst/>
              <a:gdLst>
                <a:gd name="T0" fmla="*/ 289 w 579"/>
                <a:gd name="T1" fmla="*/ 0 h 570"/>
                <a:gd name="T2" fmla="*/ 347 w 579"/>
                <a:gd name="T3" fmla="*/ 6 h 570"/>
                <a:gd name="T4" fmla="*/ 402 w 579"/>
                <a:gd name="T5" fmla="*/ 22 h 570"/>
                <a:gd name="T6" fmla="*/ 452 w 579"/>
                <a:gd name="T7" fmla="*/ 49 h 570"/>
                <a:gd name="T8" fmla="*/ 494 w 579"/>
                <a:gd name="T9" fmla="*/ 84 h 570"/>
                <a:gd name="T10" fmla="*/ 529 w 579"/>
                <a:gd name="T11" fmla="*/ 125 h 570"/>
                <a:gd name="T12" fmla="*/ 556 w 579"/>
                <a:gd name="T13" fmla="*/ 174 h 570"/>
                <a:gd name="T14" fmla="*/ 572 w 579"/>
                <a:gd name="T15" fmla="*/ 227 h 570"/>
                <a:gd name="T16" fmla="*/ 579 w 579"/>
                <a:gd name="T17" fmla="*/ 285 h 570"/>
                <a:gd name="T18" fmla="*/ 578 w 579"/>
                <a:gd name="T19" fmla="*/ 314 h 570"/>
                <a:gd name="T20" fmla="*/ 566 w 579"/>
                <a:gd name="T21" fmla="*/ 369 h 570"/>
                <a:gd name="T22" fmla="*/ 544 w 579"/>
                <a:gd name="T23" fmla="*/ 420 h 570"/>
                <a:gd name="T24" fmla="*/ 512 w 579"/>
                <a:gd name="T25" fmla="*/ 466 h 570"/>
                <a:gd name="T26" fmla="*/ 473 w 579"/>
                <a:gd name="T27" fmla="*/ 505 h 570"/>
                <a:gd name="T28" fmla="*/ 427 w 579"/>
                <a:gd name="T29" fmla="*/ 535 h 570"/>
                <a:gd name="T30" fmla="*/ 375 w 579"/>
                <a:gd name="T31" fmla="*/ 557 h 570"/>
                <a:gd name="T32" fmla="*/ 319 w 579"/>
                <a:gd name="T33" fmla="*/ 569 h 570"/>
                <a:gd name="T34" fmla="*/ 289 w 579"/>
                <a:gd name="T35" fmla="*/ 570 h 570"/>
                <a:gd name="T36" fmla="*/ 232 w 579"/>
                <a:gd name="T37" fmla="*/ 564 h 570"/>
                <a:gd name="T38" fmla="*/ 177 w 579"/>
                <a:gd name="T39" fmla="*/ 548 h 570"/>
                <a:gd name="T40" fmla="*/ 127 w 579"/>
                <a:gd name="T41" fmla="*/ 521 h 570"/>
                <a:gd name="T42" fmla="*/ 86 w 579"/>
                <a:gd name="T43" fmla="*/ 486 h 570"/>
                <a:gd name="T44" fmla="*/ 49 w 579"/>
                <a:gd name="T45" fmla="*/ 444 h 570"/>
                <a:gd name="T46" fmla="*/ 23 w 579"/>
                <a:gd name="T47" fmla="*/ 396 h 570"/>
                <a:gd name="T48" fmla="*/ 6 w 579"/>
                <a:gd name="T49" fmla="*/ 343 h 570"/>
                <a:gd name="T50" fmla="*/ 0 w 579"/>
                <a:gd name="T51" fmla="*/ 285 h 570"/>
                <a:gd name="T52" fmla="*/ 1 w 579"/>
                <a:gd name="T53" fmla="*/ 255 h 570"/>
                <a:gd name="T54" fmla="*/ 13 w 579"/>
                <a:gd name="T55" fmla="*/ 201 h 570"/>
                <a:gd name="T56" fmla="*/ 35 w 579"/>
                <a:gd name="T57" fmla="*/ 150 h 570"/>
                <a:gd name="T58" fmla="*/ 67 w 579"/>
                <a:gd name="T59" fmla="*/ 104 h 570"/>
                <a:gd name="T60" fmla="*/ 106 w 579"/>
                <a:gd name="T61" fmla="*/ 65 h 570"/>
                <a:gd name="T62" fmla="*/ 151 w 579"/>
                <a:gd name="T63" fmla="*/ 34 h 570"/>
                <a:gd name="T64" fmla="*/ 204 w 579"/>
                <a:gd name="T65" fmla="*/ 13 h 570"/>
                <a:gd name="T66" fmla="*/ 260 w 579"/>
                <a:gd name="T67" fmla="*/ 2 h 570"/>
                <a:gd name="T68" fmla="*/ 289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20506" name="Freeform 58"/>
            <p:cNvSpPr>
              <a:spLocks/>
            </p:cNvSpPr>
            <p:nvPr/>
          </p:nvSpPr>
          <p:spPr bwMode="auto">
            <a:xfrm flipH="1">
              <a:off x="319" y="3556"/>
              <a:ext cx="349" cy="344"/>
            </a:xfrm>
            <a:custGeom>
              <a:avLst/>
              <a:gdLst>
                <a:gd name="T0" fmla="*/ 291 w 582"/>
                <a:gd name="T1" fmla="*/ 0 h 572"/>
                <a:gd name="T2" fmla="*/ 350 w 582"/>
                <a:gd name="T3" fmla="*/ 6 h 572"/>
                <a:gd name="T4" fmla="*/ 405 w 582"/>
                <a:gd name="T5" fmla="*/ 23 h 572"/>
                <a:gd name="T6" fmla="*/ 455 w 582"/>
                <a:gd name="T7" fmla="*/ 50 h 572"/>
                <a:gd name="T8" fmla="*/ 497 w 582"/>
                <a:gd name="T9" fmla="*/ 85 h 572"/>
                <a:gd name="T10" fmla="*/ 532 w 582"/>
                <a:gd name="T11" fmla="*/ 126 h 572"/>
                <a:gd name="T12" fmla="*/ 559 w 582"/>
                <a:gd name="T13" fmla="*/ 176 h 572"/>
                <a:gd name="T14" fmla="*/ 577 w 582"/>
                <a:gd name="T15" fmla="*/ 229 h 572"/>
                <a:gd name="T16" fmla="*/ 582 w 582"/>
                <a:gd name="T17" fmla="*/ 287 h 572"/>
                <a:gd name="T18" fmla="*/ 581 w 582"/>
                <a:gd name="T19" fmla="*/ 316 h 572"/>
                <a:gd name="T20" fmla="*/ 570 w 582"/>
                <a:gd name="T21" fmla="*/ 371 h 572"/>
                <a:gd name="T22" fmla="*/ 547 w 582"/>
                <a:gd name="T23" fmla="*/ 422 h 572"/>
                <a:gd name="T24" fmla="*/ 516 w 582"/>
                <a:gd name="T25" fmla="*/ 469 h 572"/>
                <a:gd name="T26" fmla="*/ 476 w 582"/>
                <a:gd name="T27" fmla="*/ 508 h 572"/>
                <a:gd name="T28" fmla="*/ 430 w 582"/>
                <a:gd name="T29" fmla="*/ 539 h 572"/>
                <a:gd name="T30" fmla="*/ 378 w 582"/>
                <a:gd name="T31" fmla="*/ 560 h 572"/>
                <a:gd name="T32" fmla="*/ 321 w 582"/>
                <a:gd name="T33" fmla="*/ 571 h 572"/>
                <a:gd name="T34" fmla="*/ 291 w 582"/>
                <a:gd name="T35" fmla="*/ 572 h 572"/>
                <a:gd name="T36" fmla="*/ 233 w 582"/>
                <a:gd name="T37" fmla="*/ 567 h 572"/>
                <a:gd name="T38" fmla="*/ 178 w 582"/>
                <a:gd name="T39" fmla="*/ 551 h 572"/>
                <a:gd name="T40" fmla="*/ 129 w 582"/>
                <a:gd name="T41" fmla="*/ 524 h 572"/>
                <a:gd name="T42" fmla="*/ 86 w 582"/>
                <a:gd name="T43" fmla="*/ 489 h 572"/>
                <a:gd name="T44" fmla="*/ 51 w 582"/>
                <a:gd name="T45" fmla="*/ 446 h 572"/>
                <a:gd name="T46" fmla="*/ 24 w 582"/>
                <a:gd name="T47" fmla="*/ 398 h 572"/>
                <a:gd name="T48" fmla="*/ 7 w 582"/>
                <a:gd name="T49" fmla="*/ 345 h 572"/>
                <a:gd name="T50" fmla="*/ 0 w 582"/>
                <a:gd name="T51" fmla="*/ 287 h 572"/>
                <a:gd name="T52" fmla="*/ 3 w 582"/>
                <a:gd name="T53" fmla="*/ 257 h 572"/>
                <a:gd name="T54" fmla="*/ 14 w 582"/>
                <a:gd name="T55" fmla="*/ 201 h 572"/>
                <a:gd name="T56" fmla="*/ 36 w 582"/>
                <a:gd name="T57" fmla="*/ 150 h 572"/>
                <a:gd name="T58" fmla="*/ 67 w 582"/>
                <a:gd name="T59" fmla="*/ 105 h 572"/>
                <a:gd name="T60" fmla="*/ 107 w 582"/>
                <a:gd name="T61" fmla="*/ 66 h 572"/>
                <a:gd name="T62" fmla="*/ 153 w 582"/>
                <a:gd name="T63" fmla="*/ 35 h 572"/>
                <a:gd name="T64" fmla="*/ 205 w 582"/>
                <a:gd name="T65" fmla="*/ 14 h 572"/>
                <a:gd name="T66" fmla="*/ 262 w 582"/>
                <a:gd name="T67" fmla="*/ 2 h 572"/>
                <a:gd name="T68" fmla="*/ 291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20507" name="Freeform 59"/>
            <p:cNvSpPr>
              <a:spLocks/>
            </p:cNvSpPr>
            <p:nvPr/>
          </p:nvSpPr>
          <p:spPr bwMode="auto">
            <a:xfrm flipH="1">
              <a:off x="318" y="3556"/>
              <a:ext cx="351" cy="345"/>
            </a:xfrm>
            <a:custGeom>
              <a:avLst/>
              <a:gdLst>
                <a:gd name="T0" fmla="*/ 292 w 584"/>
                <a:gd name="T1" fmla="*/ 0 h 575"/>
                <a:gd name="T2" fmla="*/ 351 w 584"/>
                <a:gd name="T3" fmla="*/ 5 h 575"/>
                <a:gd name="T4" fmla="*/ 405 w 584"/>
                <a:gd name="T5" fmla="*/ 23 h 575"/>
                <a:gd name="T6" fmla="*/ 454 w 584"/>
                <a:gd name="T7" fmla="*/ 48 h 575"/>
                <a:gd name="T8" fmla="*/ 498 w 584"/>
                <a:gd name="T9" fmla="*/ 84 h 575"/>
                <a:gd name="T10" fmla="*/ 533 w 584"/>
                <a:gd name="T11" fmla="*/ 126 h 575"/>
                <a:gd name="T12" fmla="*/ 562 w 584"/>
                <a:gd name="T13" fmla="*/ 175 h 575"/>
                <a:gd name="T14" fmla="*/ 578 w 584"/>
                <a:gd name="T15" fmla="*/ 229 h 575"/>
                <a:gd name="T16" fmla="*/ 584 w 584"/>
                <a:gd name="T17" fmla="*/ 287 h 575"/>
                <a:gd name="T18" fmla="*/ 583 w 584"/>
                <a:gd name="T19" fmla="*/ 316 h 575"/>
                <a:gd name="T20" fmla="*/ 571 w 584"/>
                <a:gd name="T21" fmla="*/ 372 h 575"/>
                <a:gd name="T22" fmla="*/ 548 w 584"/>
                <a:gd name="T23" fmla="*/ 425 h 575"/>
                <a:gd name="T24" fmla="*/ 517 w 584"/>
                <a:gd name="T25" fmla="*/ 470 h 575"/>
                <a:gd name="T26" fmla="*/ 477 w 584"/>
                <a:gd name="T27" fmla="*/ 509 h 575"/>
                <a:gd name="T28" fmla="*/ 430 w 584"/>
                <a:gd name="T29" fmla="*/ 540 h 575"/>
                <a:gd name="T30" fmla="*/ 378 w 584"/>
                <a:gd name="T31" fmla="*/ 561 h 575"/>
                <a:gd name="T32" fmla="*/ 322 w 584"/>
                <a:gd name="T33" fmla="*/ 573 h 575"/>
                <a:gd name="T34" fmla="*/ 292 w 584"/>
                <a:gd name="T35" fmla="*/ 575 h 575"/>
                <a:gd name="T36" fmla="*/ 233 w 584"/>
                <a:gd name="T37" fmla="*/ 569 h 575"/>
                <a:gd name="T38" fmla="*/ 178 w 584"/>
                <a:gd name="T39" fmla="*/ 552 h 575"/>
                <a:gd name="T40" fmla="*/ 128 w 584"/>
                <a:gd name="T41" fmla="*/ 525 h 575"/>
                <a:gd name="T42" fmla="*/ 86 w 584"/>
                <a:gd name="T43" fmla="*/ 490 h 575"/>
                <a:gd name="T44" fmla="*/ 49 w 584"/>
                <a:gd name="T45" fmla="*/ 447 h 575"/>
                <a:gd name="T46" fmla="*/ 23 w 584"/>
                <a:gd name="T47" fmla="*/ 399 h 575"/>
                <a:gd name="T48" fmla="*/ 5 w 584"/>
                <a:gd name="T49" fmla="*/ 346 h 575"/>
                <a:gd name="T50" fmla="*/ 0 w 584"/>
                <a:gd name="T51" fmla="*/ 287 h 575"/>
                <a:gd name="T52" fmla="*/ 1 w 584"/>
                <a:gd name="T53" fmla="*/ 257 h 575"/>
                <a:gd name="T54" fmla="*/ 13 w 584"/>
                <a:gd name="T55" fmla="*/ 202 h 575"/>
                <a:gd name="T56" fmla="*/ 35 w 584"/>
                <a:gd name="T57" fmla="*/ 150 h 575"/>
                <a:gd name="T58" fmla="*/ 67 w 584"/>
                <a:gd name="T59" fmla="*/ 104 h 575"/>
                <a:gd name="T60" fmla="*/ 106 w 584"/>
                <a:gd name="T61" fmla="*/ 65 h 575"/>
                <a:gd name="T62" fmla="*/ 153 w 584"/>
                <a:gd name="T63" fmla="*/ 35 h 575"/>
                <a:gd name="T64" fmla="*/ 205 w 584"/>
                <a:gd name="T65" fmla="*/ 12 h 575"/>
                <a:gd name="T66" fmla="*/ 261 w 584"/>
                <a:gd name="T67" fmla="*/ 1 h 575"/>
                <a:gd name="T68" fmla="*/ 292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20508" name="Freeform 60"/>
            <p:cNvSpPr>
              <a:spLocks/>
            </p:cNvSpPr>
            <p:nvPr/>
          </p:nvSpPr>
          <p:spPr bwMode="auto">
            <a:xfrm flipH="1">
              <a:off x="318" y="3554"/>
              <a:ext cx="352" cy="348"/>
            </a:xfrm>
            <a:custGeom>
              <a:avLst/>
              <a:gdLst>
                <a:gd name="T0" fmla="*/ 294 w 587"/>
                <a:gd name="T1" fmla="*/ 0 h 579"/>
                <a:gd name="T2" fmla="*/ 353 w 587"/>
                <a:gd name="T3" fmla="*/ 7 h 579"/>
                <a:gd name="T4" fmla="*/ 408 w 587"/>
                <a:gd name="T5" fmla="*/ 23 h 579"/>
                <a:gd name="T6" fmla="*/ 457 w 587"/>
                <a:gd name="T7" fmla="*/ 50 h 579"/>
                <a:gd name="T8" fmla="*/ 501 w 587"/>
                <a:gd name="T9" fmla="*/ 86 h 579"/>
                <a:gd name="T10" fmla="*/ 538 w 587"/>
                <a:gd name="T11" fmla="*/ 129 h 579"/>
                <a:gd name="T12" fmla="*/ 565 w 587"/>
                <a:gd name="T13" fmla="*/ 177 h 579"/>
                <a:gd name="T14" fmla="*/ 582 w 587"/>
                <a:gd name="T15" fmla="*/ 232 h 579"/>
                <a:gd name="T16" fmla="*/ 587 w 587"/>
                <a:gd name="T17" fmla="*/ 290 h 579"/>
                <a:gd name="T18" fmla="*/ 586 w 587"/>
                <a:gd name="T19" fmla="*/ 319 h 579"/>
                <a:gd name="T20" fmla="*/ 574 w 587"/>
                <a:gd name="T21" fmla="*/ 375 h 579"/>
                <a:gd name="T22" fmla="*/ 552 w 587"/>
                <a:gd name="T23" fmla="*/ 428 h 579"/>
                <a:gd name="T24" fmla="*/ 520 w 587"/>
                <a:gd name="T25" fmla="*/ 473 h 579"/>
                <a:gd name="T26" fmla="*/ 480 w 587"/>
                <a:gd name="T27" fmla="*/ 512 h 579"/>
                <a:gd name="T28" fmla="*/ 433 w 587"/>
                <a:gd name="T29" fmla="*/ 544 h 579"/>
                <a:gd name="T30" fmla="*/ 381 w 587"/>
                <a:gd name="T31" fmla="*/ 566 h 579"/>
                <a:gd name="T32" fmla="*/ 323 w 587"/>
                <a:gd name="T33" fmla="*/ 578 h 579"/>
                <a:gd name="T34" fmla="*/ 294 w 587"/>
                <a:gd name="T35" fmla="*/ 579 h 579"/>
                <a:gd name="T36" fmla="*/ 235 w 587"/>
                <a:gd name="T37" fmla="*/ 572 h 579"/>
                <a:gd name="T38" fmla="*/ 180 w 587"/>
                <a:gd name="T39" fmla="*/ 556 h 579"/>
                <a:gd name="T40" fmla="*/ 130 w 587"/>
                <a:gd name="T41" fmla="*/ 529 h 579"/>
                <a:gd name="T42" fmla="*/ 86 w 587"/>
                <a:gd name="T43" fmla="*/ 495 h 579"/>
                <a:gd name="T44" fmla="*/ 51 w 587"/>
                <a:gd name="T45" fmla="*/ 452 h 579"/>
                <a:gd name="T46" fmla="*/ 23 w 587"/>
                <a:gd name="T47" fmla="*/ 402 h 579"/>
                <a:gd name="T48" fmla="*/ 5 w 587"/>
                <a:gd name="T49" fmla="*/ 347 h 579"/>
                <a:gd name="T50" fmla="*/ 0 w 587"/>
                <a:gd name="T51" fmla="*/ 290 h 579"/>
                <a:gd name="T52" fmla="*/ 1 w 587"/>
                <a:gd name="T53" fmla="*/ 260 h 579"/>
                <a:gd name="T54" fmla="*/ 13 w 587"/>
                <a:gd name="T55" fmla="*/ 204 h 579"/>
                <a:gd name="T56" fmla="*/ 36 w 587"/>
                <a:gd name="T57" fmla="*/ 152 h 579"/>
                <a:gd name="T58" fmla="*/ 67 w 587"/>
                <a:gd name="T59" fmla="*/ 106 h 579"/>
                <a:gd name="T60" fmla="*/ 107 w 587"/>
                <a:gd name="T61" fmla="*/ 67 h 579"/>
                <a:gd name="T62" fmla="*/ 154 w 587"/>
                <a:gd name="T63" fmla="*/ 35 h 579"/>
                <a:gd name="T64" fmla="*/ 207 w 587"/>
                <a:gd name="T65" fmla="*/ 14 h 579"/>
                <a:gd name="T66" fmla="*/ 264 w 587"/>
                <a:gd name="T67" fmla="*/ 1 h 579"/>
                <a:gd name="T68" fmla="*/ 294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20509" name="Freeform 61"/>
            <p:cNvSpPr>
              <a:spLocks/>
            </p:cNvSpPr>
            <p:nvPr/>
          </p:nvSpPr>
          <p:spPr bwMode="auto">
            <a:xfrm flipH="1">
              <a:off x="318" y="3553"/>
              <a:ext cx="354" cy="349"/>
            </a:xfrm>
            <a:custGeom>
              <a:avLst/>
              <a:gdLst>
                <a:gd name="T0" fmla="*/ 295 w 592"/>
                <a:gd name="T1" fmla="*/ 0 h 581"/>
                <a:gd name="T2" fmla="*/ 356 w 592"/>
                <a:gd name="T3" fmla="*/ 5 h 581"/>
                <a:gd name="T4" fmla="*/ 411 w 592"/>
                <a:gd name="T5" fmla="*/ 23 h 581"/>
                <a:gd name="T6" fmla="*/ 460 w 592"/>
                <a:gd name="T7" fmla="*/ 49 h 581"/>
                <a:gd name="T8" fmla="*/ 504 w 592"/>
                <a:gd name="T9" fmla="*/ 86 h 581"/>
                <a:gd name="T10" fmla="*/ 541 w 592"/>
                <a:gd name="T11" fmla="*/ 128 h 581"/>
                <a:gd name="T12" fmla="*/ 568 w 592"/>
                <a:gd name="T13" fmla="*/ 177 h 581"/>
                <a:gd name="T14" fmla="*/ 585 w 592"/>
                <a:gd name="T15" fmla="*/ 232 h 581"/>
                <a:gd name="T16" fmla="*/ 592 w 592"/>
                <a:gd name="T17" fmla="*/ 291 h 581"/>
                <a:gd name="T18" fmla="*/ 589 w 592"/>
                <a:gd name="T19" fmla="*/ 320 h 581"/>
                <a:gd name="T20" fmla="*/ 578 w 592"/>
                <a:gd name="T21" fmla="*/ 376 h 581"/>
                <a:gd name="T22" fmla="*/ 555 w 592"/>
                <a:gd name="T23" fmla="*/ 429 h 581"/>
                <a:gd name="T24" fmla="*/ 523 w 592"/>
                <a:gd name="T25" fmla="*/ 475 h 581"/>
                <a:gd name="T26" fmla="*/ 483 w 592"/>
                <a:gd name="T27" fmla="*/ 514 h 581"/>
                <a:gd name="T28" fmla="*/ 436 w 592"/>
                <a:gd name="T29" fmla="*/ 545 h 581"/>
                <a:gd name="T30" fmla="*/ 384 w 592"/>
                <a:gd name="T31" fmla="*/ 568 h 581"/>
                <a:gd name="T32" fmla="*/ 326 w 592"/>
                <a:gd name="T33" fmla="*/ 579 h 581"/>
                <a:gd name="T34" fmla="*/ 295 w 592"/>
                <a:gd name="T35" fmla="*/ 581 h 581"/>
                <a:gd name="T36" fmla="*/ 236 w 592"/>
                <a:gd name="T37" fmla="*/ 575 h 581"/>
                <a:gd name="T38" fmla="*/ 181 w 592"/>
                <a:gd name="T39" fmla="*/ 557 h 581"/>
                <a:gd name="T40" fmla="*/ 130 w 592"/>
                <a:gd name="T41" fmla="*/ 530 h 581"/>
                <a:gd name="T42" fmla="*/ 88 w 592"/>
                <a:gd name="T43" fmla="*/ 496 h 581"/>
                <a:gd name="T44" fmla="*/ 51 w 592"/>
                <a:gd name="T45" fmla="*/ 453 h 581"/>
                <a:gd name="T46" fmla="*/ 25 w 592"/>
                <a:gd name="T47" fmla="*/ 403 h 581"/>
                <a:gd name="T48" fmla="*/ 7 w 592"/>
                <a:gd name="T49" fmla="*/ 348 h 581"/>
                <a:gd name="T50" fmla="*/ 0 w 592"/>
                <a:gd name="T51" fmla="*/ 291 h 581"/>
                <a:gd name="T52" fmla="*/ 2 w 592"/>
                <a:gd name="T53" fmla="*/ 261 h 581"/>
                <a:gd name="T54" fmla="*/ 14 w 592"/>
                <a:gd name="T55" fmla="*/ 203 h 581"/>
                <a:gd name="T56" fmla="*/ 37 w 592"/>
                <a:gd name="T57" fmla="*/ 153 h 581"/>
                <a:gd name="T58" fmla="*/ 69 w 592"/>
                <a:gd name="T59" fmla="*/ 106 h 581"/>
                <a:gd name="T60" fmla="*/ 109 w 592"/>
                <a:gd name="T61" fmla="*/ 67 h 581"/>
                <a:gd name="T62" fmla="*/ 156 w 592"/>
                <a:gd name="T63" fmla="*/ 35 h 581"/>
                <a:gd name="T64" fmla="*/ 208 w 592"/>
                <a:gd name="T65" fmla="*/ 13 h 581"/>
                <a:gd name="T66" fmla="*/ 266 w 592"/>
                <a:gd name="T67" fmla="*/ 1 h 581"/>
                <a:gd name="T68" fmla="*/ 29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20510" name="Freeform 62"/>
            <p:cNvSpPr>
              <a:spLocks/>
            </p:cNvSpPr>
            <p:nvPr/>
          </p:nvSpPr>
          <p:spPr bwMode="auto">
            <a:xfrm flipH="1">
              <a:off x="318" y="3553"/>
              <a:ext cx="355" cy="349"/>
            </a:xfrm>
            <a:custGeom>
              <a:avLst/>
              <a:gdLst>
                <a:gd name="T0" fmla="*/ 296 w 593"/>
                <a:gd name="T1" fmla="*/ 0 h 583"/>
                <a:gd name="T2" fmla="*/ 355 w 593"/>
                <a:gd name="T3" fmla="*/ 6 h 583"/>
                <a:gd name="T4" fmla="*/ 412 w 593"/>
                <a:gd name="T5" fmla="*/ 23 h 583"/>
                <a:gd name="T6" fmla="*/ 461 w 593"/>
                <a:gd name="T7" fmla="*/ 50 h 583"/>
                <a:gd name="T8" fmla="*/ 505 w 593"/>
                <a:gd name="T9" fmla="*/ 85 h 583"/>
                <a:gd name="T10" fmla="*/ 542 w 593"/>
                <a:gd name="T11" fmla="*/ 129 h 583"/>
                <a:gd name="T12" fmla="*/ 569 w 593"/>
                <a:gd name="T13" fmla="*/ 179 h 583"/>
                <a:gd name="T14" fmla="*/ 586 w 593"/>
                <a:gd name="T15" fmla="*/ 234 h 583"/>
                <a:gd name="T16" fmla="*/ 593 w 593"/>
                <a:gd name="T17" fmla="*/ 291 h 583"/>
                <a:gd name="T18" fmla="*/ 591 w 593"/>
                <a:gd name="T19" fmla="*/ 322 h 583"/>
                <a:gd name="T20" fmla="*/ 579 w 593"/>
                <a:gd name="T21" fmla="*/ 378 h 583"/>
                <a:gd name="T22" fmla="*/ 556 w 593"/>
                <a:gd name="T23" fmla="*/ 431 h 583"/>
                <a:gd name="T24" fmla="*/ 524 w 593"/>
                <a:gd name="T25" fmla="*/ 477 h 583"/>
                <a:gd name="T26" fmla="*/ 484 w 593"/>
                <a:gd name="T27" fmla="*/ 516 h 583"/>
                <a:gd name="T28" fmla="*/ 437 w 593"/>
                <a:gd name="T29" fmla="*/ 549 h 583"/>
                <a:gd name="T30" fmla="*/ 383 w 593"/>
                <a:gd name="T31" fmla="*/ 570 h 583"/>
                <a:gd name="T32" fmla="*/ 326 w 593"/>
                <a:gd name="T33" fmla="*/ 582 h 583"/>
                <a:gd name="T34" fmla="*/ 296 w 593"/>
                <a:gd name="T35" fmla="*/ 583 h 583"/>
                <a:gd name="T36" fmla="*/ 236 w 593"/>
                <a:gd name="T37" fmla="*/ 578 h 583"/>
                <a:gd name="T38" fmla="*/ 181 w 593"/>
                <a:gd name="T39" fmla="*/ 561 h 583"/>
                <a:gd name="T40" fmla="*/ 130 w 593"/>
                <a:gd name="T41" fmla="*/ 534 h 583"/>
                <a:gd name="T42" fmla="*/ 86 w 593"/>
                <a:gd name="T43" fmla="*/ 498 h 583"/>
                <a:gd name="T44" fmla="*/ 50 w 593"/>
                <a:gd name="T45" fmla="*/ 455 h 583"/>
                <a:gd name="T46" fmla="*/ 23 w 593"/>
                <a:gd name="T47" fmla="*/ 405 h 583"/>
                <a:gd name="T48" fmla="*/ 5 w 593"/>
                <a:gd name="T49" fmla="*/ 350 h 583"/>
                <a:gd name="T50" fmla="*/ 0 w 593"/>
                <a:gd name="T51" fmla="*/ 291 h 583"/>
                <a:gd name="T52" fmla="*/ 1 w 593"/>
                <a:gd name="T53" fmla="*/ 262 h 583"/>
                <a:gd name="T54" fmla="*/ 13 w 593"/>
                <a:gd name="T55" fmla="*/ 205 h 583"/>
                <a:gd name="T56" fmla="*/ 35 w 593"/>
                <a:gd name="T57" fmla="*/ 153 h 583"/>
                <a:gd name="T58" fmla="*/ 67 w 593"/>
                <a:gd name="T59" fmla="*/ 106 h 583"/>
                <a:gd name="T60" fmla="*/ 107 w 593"/>
                <a:gd name="T61" fmla="*/ 66 h 583"/>
                <a:gd name="T62" fmla="*/ 154 w 593"/>
                <a:gd name="T63" fmla="*/ 35 h 583"/>
                <a:gd name="T64" fmla="*/ 208 w 593"/>
                <a:gd name="T65" fmla="*/ 13 h 583"/>
                <a:gd name="T66" fmla="*/ 266 w 593"/>
                <a:gd name="T67" fmla="*/ 2 h 583"/>
                <a:gd name="T68" fmla="*/ 29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20511" name="Freeform 63"/>
            <p:cNvSpPr>
              <a:spLocks/>
            </p:cNvSpPr>
            <p:nvPr/>
          </p:nvSpPr>
          <p:spPr bwMode="auto">
            <a:xfrm flipH="1">
              <a:off x="318" y="3550"/>
              <a:ext cx="356" cy="353"/>
            </a:xfrm>
            <a:custGeom>
              <a:avLst/>
              <a:gdLst>
                <a:gd name="T0" fmla="*/ 298 w 596"/>
                <a:gd name="T1" fmla="*/ 0 h 587"/>
                <a:gd name="T2" fmla="*/ 358 w 596"/>
                <a:gd name="T3" fmla="*/ 6 h 587"/>
                <a:gd name="T4" fmla="*/ 413 w 596"/>
                <a:gd name="T5" fmla="*/ 23 h 587"/>
                <a:gd name="T6" fmla="*/ 464 w 596"/>
                <a:gd name="T7" fmla="*/ 51 h 587"/>
                <a:gd name="T8" fmla="*/ 508 w 596"/>
                <a:gd name="T9" fmla="*/ 86 h 587"/>
                <a:gd name="T10" fmla="*/ 545 w 596"/>
                <a:gd name="T11" fmla="*/ 130 h 587"/>
                <a:gd name="T12" fmla="*/ 573 w 596"/>
                <a:gd name="T13" fmla="*/ 179 h 587"/>
                <a:gd name="T14" fmla="*/ 590 w 596"/>
                <a:gd name="T15" fmla="*/ 234 h 587"/>
                <a:gd name="T16" fmla="*/ 596 w 596"/>
                <a:gd name="T17" fmla="*/ 293 h 587"/>
                <a:gd name="T18" fmla="*/ 594 w 596"/>
                <a:gd name="T19" fmla="*/ 323 h 587"/>
                <a:gd name="T20" fmla="*/ 582 w 596"/>
                <a:gd name="T21" fmla="*/ 380 h 587"/>
                <a:gd name="T22" fmla="*/ 559 w 596"/>
                <a:gd name="T23" fmla="*/ 433 h 587"/>
                <a:gd name="T24" fmla="*/ 527 w 596"/>
                <a:gd name="T25" fmla="*/ 479 h 587"/>
                <a:gd name="T26" fmla="*/ 487 w 596"/>
                <a:gd name="T27" fmla="*/ 520 h 587"/>
                <a:gd name="T28" fmla="*/ 440 w 596"/>
                <a:gd name="T29" fmla="*/ 551 h 587"/>
                <a:gd name="T30" fmla="*/ 386 w 596"/>
                <a:gd name="T31" fmla="*/ 573 h 587"/>
                <a:gd name="T32" fmla="*/ 329 w 596"/>
                <a:gd name="T33" fmla="*/ 585 h 587"/>
                <a:gd name="T34" fmla="*/ 298 w 596"/>
                <a:gd name="T35" fmla="*/ 587 h 587"/>
                <a:gd name="T36" fmla="*/ 238 w 596"/>
                <a:gd name="T37" fmla="*/ 580 h 587"/>
                <a:gd name="T38" fmla="*/ 183 w 596"/>
                <a:gd name="T39" fmla="*/ 564 h 587"/>
                <a:gd name="T40" fmla="*/ 132 w 596"/>
                <a:gd name="T41" fmla="*/ 536 h 587"/>
                <a:gd name="T42" fmla="*/ 88 w 596"/>
                <a:gd name="T43" fmla="*/ 501 h 587"/>
                <a:gd name="T44" fmla="*/ 51 w 596"/>
                <a:gd name="T45" fmla="*/ 457 h 587"/>
                <a:gd name="T46" fmla="*/ 23 w 596"/>
                <a:gd name="T47" fmla="*/ 407 h 587"/>
                <a:gd name="T48" fmla="*/ 6 w 596"/>
                <a:gd name="T49" fmla="*/ 352 h 587"/>
                <a:gd name="T50" fmla="*/ 0 w 596"/>
                <a:gd name="T51" fmla="*/ 293 h 587"/>
                <a:gd name="T52" fmla="*/ 2 w 596"/>
                <a:gd name="T53" fmla="*/ 264 h 587"/>
                <a:gd name="T54" fmla="*/ 14 w 596"/>
                <a:gd name="T55" fmla="*/ 206 h 587"/>
                <a:gd name="T56" fmla="*/ 37 w 596"/>
                <a:gd name="T57" fmla="*/ 154 h 587"/>
                <a:gd name="T58" fmla="*/ 69 w 596"/>
                <a:gd name="T59" fmla="*/ 107 h 587"/>
                <a:gd name="T60" fmla="*/ 109 w 596"/>
                <a:gd name="T61" fmla="*/ 67 h 587"/>
                <a:gd name="T62" fmla="*/ 156 w 596"/>
                <a:gd name="T63" fmla="*/ 36 h 587"/>
                <a:gd name="T64" fmla="*/ 210 w 596"/>
                <a:gd name="T65" fmla="*/ 13 h 587"/>
                <a:gd name="T66" fmla="*/ 267 w 596"/>
                <a:gd name="T67" fmla="*/ 1 h 587"/>
                <a:gd name="T68" fmla="*/ 29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20512" name="Freeform 64"/>
            <p:cNvSpPr>
              <a:spLocks/>
            </p:cNvSpPr>
            <p:nvPr/>
          </p:nvSpPr>
          <p:spPr bwMode="auto">
            <a:xfrm flipH="1">
              <a:off x="316" y="3550"/>
              <a:ext cx="361" cy="354"/>
            </a:xfrm>
            <a:custGeom>
              <a:avLst/>
              <a:gdLst>
                <a:gd name="T0" fmla="*/ 299 w 599"/>
                <a:gd name="T1" fmla="*/ 0 h 590"/>
                <a:gd name="T2" fmla="*/ 359 w 599"/>
                <a:gd name="T3" fmla="*/ 6 h 590"/>
                <a:gd name="T4" fmla="*/ 415 w 599"/>
                <a:gd name="T5" fmla="*/ 23 h 590"/>
                <a:gd name="T6" fmla="*/ 466 w 599"/>
                <a:gd name="T7" fmla="*/ 50 h 590"/>
                <a:gd name="T8" fmla="*/ 510 w 599"/>
                <a:gd name="T9" fmla="*/ 86 h 590"/>
                <a:gd name="T10" fmla="*/ 548 w 599"/>
                <a:gd name="T11" fmla="*/ 130 h 590"/>
                <a:gd name="T12" fmla="*/ 575 w 599"/>
                <a:gd name="T13" fmla="*/ 180 h 590"/>
                <a:gd name="T14" fmla="*/ 592 w 599"/>
                <a:gd name="T15" fmla="*/ 235 h 590"/>
                <a:gd name="T16" fmla="*/ 599 w 599"/>
                <a:gd name="T17" fmla="*/ 295 h 590"/>
                <a:gd name="T18" fmla="*/ 598 w 599"/>
                <a:gd name="T19" fmla="*/ 325 h 590"/>
                <a:gd name="T20" fmla="*/ 586 w 599"/>
                <a:gd name="T21" fmla="*/ 382 h 590"/>
                <a:gd name="T22" fmla="*/ 563 w 599"/>
                <a:gd name="T23" fmla="*/ 435 h 590"/>
                <a:gd name="T24" fmla="*/ 531 w 599"/>
                <a:gd name="T25" fmla="*/ 481 h 590"/>
                <a:gd name="T26" fmla="*/ 489 w 599"/>
                <a:gd name="T27" fmla="*/ 522 h 590"/>
                <a:gd name="T28" fmla="*/ 442 w 599"/>
                <a:gd name="T29" fmla="*/ 554 h 590"/>
                <a:gd name="T30" fmla="*/ 388 w 599"/>
                <a:gd name="T31" fmla="*/ 577 h 590"/>
                <a:gd name="T32" fmla="*/ 330 w 599"/>
                <a:gd name="T33" fmla="*/ 589 h 590"/>
                <a:gd name="T34" fmla="*/ 299 w 599"/>
                <a:gd name="T35" fmla="*/ 590 h 590"/>
                <a:gd name="T36" fmla="*/ 240 w 599"/>
                <a:gd name="T37" fmla="*/ 583 h 590"/>
                <a:gd name="T38" fmla="*/ 183 w 599"/>
                <a:gd name="T39" fmla="*/ 566 h 590"/>
                <a:gd name="T40" fmla="*/ 132 w 599"/>
                <a:gd name="T41" fmla="*/ 539 h 590"/>
                <a:gd name="T42" fmla="*/ 88 w 599"/>
                <a:gd name="T43" fmla="*/ 503 h 590"/>
                <a:gd name="T44" fmla="*/ 51 w 599"/>
                <a:gd name="T45" fmla="*/ 460 h 590"/>
                <a:gd name="T46" fmla="*/ 24 w 599"/>
                <a:gd name="T47" fmla="*/ 409 h 590"/>
                <a:gd name="T48" fmla="*/ 6 w 599"/>
                <a:gd name="T49" fmla="*/ 354 h 590"/>
                <a:gd name="T50" fmla="*/ 0 w 599"/>
                <a:gd name="T51" fmla="*/ 295 h 590"/>
                <a:gd name="T52" fmla="*/ 1 w 599"/>
                <a:gd name="T53" fmla="*/ 264 h 590"/>
                <a:gd name="T54" fmla="*/ 13 w 599"/>
                <a:gd name="T55" fmla="*/ 207 h 590"/>
                <a:gd name="T56" fmla="*/ 36 w 599"/>
                <a:gd name="T57" fmla="*/ 155 h 590"/>
                <a:gd name="T58" fmla="*/ 68 w 599"/>
                <a:gd name="T59" fmla="*/ 108 h 590"/>
                <a:gd name="T60" fmla="*/ 110 w 599"/>
                <a:gd name="T61" fmla="*/ 67 h 590"/>
                <a:gd name="T62" fmla="*/ 157 w 599"/>
                <a:gd name="T63" fmla="*/ 35 h 590"/>
                <a:gd name="T64" fmla="*/ 210 w 599"/>
                <a:gd name="T65" fmla="*/ 14 h 590"/>
                <a:gd name="T66" fmla="*/ 269 w 599"/>
                <a:gd name="T67" fmla="*/ 2 h 590"/>
                <a:gd name="T68" fmla="*/ 29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20513" name="Freeform 65"/>
            <p:cNvSpPr>
              <a:spLocks/>
            </p:cNvSpPr>
            <p:nvPr/>
          </p:nvSpPr>
          <p:spPr bwMode="auto">
            <a:xfrm flipH="1">
              <a:off x="316" y="3548"/>
              <a:ext cx="361" cy="356"/>
            </a:xfrm>
            <a:custGeom>
              <a:avLst/>
              <a:gdLst>
                <a:gd name="T0" fmla="*/ 302 w 602"/>
                <a:gd name="T1" fmla="*/ 0 h 592"/>
                <a:gd name="T2" fmla="*/ 362 w 602"/>
                <a:gd name="T3" fmla="*/ 6 h 592"/>
                <a:gd name="T4" fmla="*/ 418 w 602"/>
                <a:gd name="T5" fmla="*/ 24 h 592"/>
                <a:gd name="T6" fmla="*/ 469 w 602"/>
                <a:gd name="T7" fmla="*/ 51 h 592"/>
                <a:gd name="T8" fmla="*/ 513 w 602"/>
                <a:gd name="T9" fmla="*/ 87 h 592"/>
                <a:gd name="T10" fmla="*/ 551 w 602"/>
                <a:gd name="T11" fmla="*/ 131 h 592"/>
                <a:gd name="T12" fmla="*/ 578 w 602"/>
                <a:gd name="T13" fmla="*/ 181 h 592"/>
                <a:gd name="T14" fmla="*/ 597 w 602"/>
                <a:gd name="T15" fmla="*/ 237 h 592"/>
                <a:gd name="T16" fmla="*/ 602 w 602"/>
                <a:gd name="T17" fmla="*/ 296 h 592"/>
                <a:gd name="T18" fmla="*/ 601 w 602"/>
                <a:gd name="T19" fmla="*/ 327 h 592"/>
                <a:gd name="T20" fmla="*/ 589 w 602"/>
                <a:gd name="T21" fmla="*/ 384 h 592"/>
                <a:gd name="T22" fmla="*/ 566 w 602"/>
                <a:gd name="T23" fmla="*/ 438 h 592"/>
                <a:gd name="T24" fmla="*/ 534 w 602"/>
                <a:gd name="T25" fmla="*/ 485 h 592"/>
                <a:gd name="T26" fmla="*/ 492 w 602"/>
                <a:gd name="T27" fmla="*/ 525 h 592"/>
                <a:gd name="T28" fmla="*/ 445 w 602"/>
                <a:gd name="T29" fmla="*/ 557 h 592"/>
                <a:gd name="T30" fmla="*/ 390 w 602"/>
                <a:gd name="T31" fmla="*/ 579 h 592"/>
                <a:gd name="T32" fmla="*/ 333 w 602"/>
                <a:gd name="T33" fmla="*/ 591 h 592"/>
                <a:gd name="T34" fmla="*/ 302 w 602"/>
                <a:gd name="T35" fmla="*/ 592 h 592"/>
                <a:gd name="T36" fmla="*/ 241 w 602"/>
                <a:gd name="T37" fmla="*/ 587 h 592"/>
                <a:gd name="T38" fmla="*/ 185 w 602"/>
                <a:gd name="T39" fmla="*/ 569 h 592"/>
                <a:gd name="T40" fmla="*/ 133 w 602"/>
                <a:gd name="T41" fmla="*/ 542 h 592"/>
                <a:gd name="T42" fmla="*/ 89 w 602"/>
                <a:gd name="T43" fmla="*/ 506 h 592"/>
                <a:gd name="T44" fmla="*/ 52 w 602"/>
                <a:gd name="T45" fmla="*/ 462 h 592"/>
                <a:gd name="T46" fmla="*/ 24 w 602"/>
                <a:gd name="T47" fmla="*/ 411 h 592"/>
                <a:gd name="T48" fmla="*/ 7 w 602"/>
                <a:gd name="T49" fmla="*/ 356 h 592"/>
                <a:gd name="T50" fmla="*/ 0 w 602"/>
                <a:gd name="T51" fmla="*/ 296 h 592"/>
                <a:gd name="T52" fmla="*/ 3 w 602"/>
                <a:gd name="T53" fmla="*/ 266 h 592"/>
                <a:gd name="T54" fmla="*/ 15 w 602"/>
                <a:gd name="T55" fmla="*/ 209 h 592"/>
                <a:gd name="T56" fmla="*/ 38 w 602"/>
                <a:gd name="T57" fmla="*/ 155 h 592"/>
                <a:gd name="T58" fmla="*/ 70 w 602"/>
                <a:gd name="T59" fmla="*/ 108 h 592"/>
                <a:gd name="T60" fmla="*/ 110 w 602"/>
                <a:gd name="T61" fmla="*/ 68 h 592"/>
                <a:gd name="T62" fmla="*/ 158 w 602"/>
                <a:gd name="T63" fmla="*/ 36 h 592"/>
                <a:gd name="T64" fmla="*/ 212 w 602"/>
                <a:gd name="T65" fmla="*/ 13 h 592"/>
                <a:gd name="T66" fmla="*/ 271 w 602"/>
                <a:gd name="T67" fmla="*/ 2 h 592"/>
                <a:gd name="T68" fmla="*/ 302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20514" name="Freeform 66"/>
            <p:cNvSpPr>
              <a:spLocks/>
            </p:cNvSpPr>
            <p:nvPr/>
          </p:nvSpPr>
          <p:spPr bwMode="black">
            <a:xfrm flipH="1">
              <a:off x="315" y="3546"/>
              <a:ext cx="364" cy="361"/>
            </a:xfrm>
            <a:custGeom>
              <a:avLst/>
              <a:gdLst>
                <a:gd name="T0" fmla="*/ 301 w 604"/>
                <a:gd name="T1" fmla="*/ 0 h 603"/>
                <a:gd name="T2" fmla="*/ 362 w 604"/>
                <a:gd name="T3" fmla="*/ 7 h 603"/>
                <a:gd name="T4" fmla="*/ 419 w 604"/>
                <a:gd name="T5" fmla="*/ 25 h 603"/>
                <a:gd name="T6" fmla="*/ 470 w 604"/>
                <a:gd name="T7" fmla="*/ 53 h 603"/>
                <a:gd name="T8" fmla="*/ 514 w 604"/>
                <a:gd name="T9" fmla="*/ 89 h 603"/>
                <a:gd name="T10" fmla="*/ 552 w 604"/>
                <a:gd name="T11" fmla="*/ 133 h 603"/>
                <a:gd name="T12" fmla="*/ 580 w 604"/>
                <a:gd name="T13" fmla="*/ 185 h 603"/>
                <a:gd name="T14" fmla="*/ 598 w 604"/>
                <a:gd name="T15" fmla="*/ 242 h 603"/>
                <a:gd name="T16" fmla="*/ 604 w 604"/>
                <a:gd name="T17" fmla="*/ 302 h 603"/>
                <a:gd name="T18" fmla="*/ 602 w 604"/>
                <a:gd name="T19" fmla="*/ 333 h 603"/>
                <a:gd name="T20" fmla="*/ 590 w 604"/>
                <a:gd name="T21" fmla="*/ 392 h 603"/>
                <a:gd name="T22" fmla="*/ 567 w 604"/>
                <a:gd name="T23" fmla="*/ 445 h 603"/>
                <a:gd name="T24" fmla="*/ 535 w 604"/>
                <a:gd name="T25" fmla="*/ 494 h 603"/>
                <a:gd name="T26" fmla="*/ 493 w 604"/>
                <a:gd name="T27" fmla="*/ 534 h 603"/>
                <a:gd name="T28" fmla="*/ 445 w 604"/>
                <a:gd name="T29" fmla="*/ 567 h 603"/>
                <a:gd name="T30" fmla="*/ 391 w 604"/>
                <a:gd name="T31" fmla="*/ 590 h 603"/>
                <a:gd name="T32" fmla="*/ 332 w 604"/>
                <a:gd name="T33" fmla="*/ 602 h 603"/>
                <a:gd name="T34" fmla="*/ 301 w 604"/>
                <a:gd name="T35" fmla="*/ 603 h 603"/>
                <a:gd name="T36" fmla="*/ 241 w 604"/>
                <a:gd name="T37" fmla="*/ 597 h 603"/>
                <a:gd name="T38" fmla="*/ 185 w 604"/>
                <a:gd name="T39" fmla="*/ 579 h 603"/>
                <a:gd name="T40" fmla="*/ 132 w 604"/>
                <a:gd name="T41" fmla="*/ 551 h 603"/>
                <a:gd name="T42" fmla="*/ 88 w 604"/>
                <a:gd name="T43" fmla="*/ 515 h 603"/>
                <a:gd name="T44" fmla="*/ 51 w 604"/>
                <a:gd name="T45" fmla="*/ 471 h 603"/>
                <a:gd name="T46" fmla="*/ 22 w 604"/>
                <a:gd name="T47" fmla="*/ 418 h 603"/>
                <a:gd name="T48" fmla="*/ 5 w 604"/>
                <a:gd name="T49" fmla="*/ 362 h 603"/>
                <a:gd name="T50" fmla="*/ 0 w 604"/>
                <a:gd name="T51" fmla="*/ 302 h 603"/>
                <a:gd name="T52" fmla="*/ 1 w 604"/>
                <a:gd name="T53" fmla="*/ 271 h 603"/>
                <a:gd name="T54" fmla="*/ 13 w 604"/>
                <a:gd name="T55" fmla="*/ 212 h 603"/>
                <a:gd name="T56" fmla="*/ 36 w 604"/>
                <a:gd name="T57" fmla="*/ 159 h 603"/>
                <a:gd name="T58" fmla="*/ 68 w 604"/>
                <a:gd name="T59" fmla="*/ 110 h 603"/>
                <a:gd name="T60" fmla="*/ 110 w 604"/>
                <a:gd name="T61" fmla="*/ 70 h 603"/>
                <a:gd name="T62" fmla="*/ 158 w 604"/>
                <a:gd name="T63" fmla="*/ 37 h 603"/>
                <a:gd name="T64" fmla="*/ 212 w 604"/>
                <a:gd name="T65" fmla="*/ 14 h 603"/>
                <a:gd name="T66" fmla="*/ 270 w 604"/>
                <a:gd name="T67" fmla="*/ 2 h 603"/>
                <a:gd name="T68" fmla="*/ 301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20515" name="Freeform 67"/>
            <p:cNvSpPr>
              <a:spLocks/>
            </p:cNvSpPr>
            <p:nvPr/>
          </p:nvSpPr>
          <p:spPr bwMode="white">
            <a:xfrm flipH="1">
              <a:off x="324" y="3550"/>
              <a:ext cx="344" cy="344"/>
            </a:xfrm>
            <a:custGeom>
              <a:avLst/>
              <a:gdLst>
                <a:gd name="T0" fmla="*/ 287 w 574"/>
                <a:gd name="T1" fmla="*/ 0 h 572"/>
                <a:gd name="T2" fmla="*/ 345 w 574"/>
                <a:gd name="T3" fmla="*/ 6 h 572"/>
                <a:gd name="T4" fmla="*/ 398 w 574"/>
                <a:gd name="T5" fmla="*/ 23 h 572"/>
                <a:gd name="T6" fmla="*/ 447 w 574"/>
                <a:gd name="T7" fmla="*/ 49 h 572"/>
                <a:gd name="T8" fmla="*/ 489 w 574"/>
                <a:gd name="T9" fmla="*/ 84 h 572"/>
                <a:gd name="T10" fmla="*/ 524 w 574"/>
                <a:gd name="T11" fmla="*/ 127 h 572"/>
                <a:gd name="T12" fmla="*/ 551 w 574"/>
                <a:gd name="T13" fmla="*/ 175 h 572"/>
                <a:gd name="T14" fmla="*/ 569 w 574"/>
                <a:gd name="T15" fmla="*/ 229 h 572"/>
                <a:gd name="T16" fmla="*/ 574 w 574"/>
                <a:gd name="T17" fmla="*/ 287 h 572"/>
                <a:gd name="T18" fmla="*/ 573 w 574"/>
                <a:gd name="T19" fmla="*/ 316 h 572"/>
                <a:gd name="T20" fmla="*/ 561 w 574"/>
                <a:gd name="T21" fmla="*/ 371 h 572"/>
                <a:gd name="T22" fmla="*/ 539 w 574"/>
                <a:gd name="T23" fmla="*/ 423 h 572"/>
                <a:gd name="T24" fmla="*/ 508 w 574"/>
                <a:gd name="T25" fmla="*/ 469 h 572"/>
                <a:gd name="T26" fmla="*/ 469 w 574"/>
                <a:gd name="T27" fmla="*/ 508 h 572"/>
                <a:gd name="T28" fmla="*/ 424 w 574"/>
                <a:gd name="T29" fmla="*/ 538 h 572"/>
                <a:gd name="T30" fmla="*/ 371 w 574"/>
                <a:gd name="T31" fmla="*/ 560 h 572"/>
                <a:gd name="T32" fmla="*/ 317 w 574"/>
                <a:gd name="T33" fmla="*/ 571 h 572"/>
                <a:gd name="T34" fmla="*/ 287 w 574"/>
                <a:gd name="T35" fmla="*/ 572 h 572"/>
                <a:gd name="T36" fmla="*/ 229 w 574"/>
                <a:gd name="T37" fmla="*/ 567 h 572"/>
                <a:gd name="T38" fmla="*/ 176 w 574"/>
                <a:gd name="T39" fmla="*/ 551 h 572"/>
                <a:gd name="T40" fmla="*/ 127 w 574"/>
                <a:gd name="T41" fmla="*/ 524 h 572"/>
                <a:gd name="T42" fmla="*/ 85 w 574"/>
                <a:gd name="T43" fmla="*/ 489 h 572"/>
                <a:gd name="T44" fmla="*/ 50 w 574"/>
                <a:gd name="T45" fmla="*/ 446 h 572"/>
                <a:gd name="T46" fmla="*/ 23 w 574"/>
                <a:gd name="T47" fmla="*/ 398 h 572"/>
                <a:gd name="T48" fmla="*/ 5 w 574"/>
                <a:gd name="T49" fmla="*/ 344 h 572"/>
                <a:gd name="T50" fmla="*/ 0 w 574"/>
                <a:gd name="T51" fmla="*/ 287 h 572"/>
                <a:gd name="T52" fmla="*/ 1 w 574"/>
                <a:gd name="T53" fmla="*/ 257 h 572"/>
                <a:gd name="T54" fmla="*/ 14 w 574"/>
                <a:gd name="T55" fmla="*/ 202 h 572"/>
                <a:gd name="T56" fmla="*/ 35 w 574"/>
                <a:gd name="T57" fmla="*/ 150 h 572"/>
                <a:gd name="T58" fmla="*/ 66 w 574"/>
                <a:gd name="T59" fmla="*/ 104 h 572"/>
                <a:gd name="T60" fmla="*/ 105 w 574"/>
                <a:gd name="T61" fmla="*/ 65 h 572"/>
                <a:gd name="T62" fmla="*/ 150 w 574"/>
                <a:gd name="T63" fmla="*/ 35 h 572"/>
                <a:gd name="T64" fmla="*/ 203 w 574"/>
                <a:gd name="T65" fmla="*/ 13 h 572"/>
                <a:gd name="T66" fmla="*/ 258 w 574"/>
                <a:gd name="T67" fmla="*/ 2 h 572"/>
                <a:gd name="T68" fmla="*/ 28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20516" name="Freeform 68"/>
            <p:cNvSpPr>
              <a:spLocks/>
            </p:cNvSpPr>
            <p:nvPr/>
          </p:nvSpPr>
          <p:spPr bwMode="white">
            <a:xfrm flipH="1">
              <a:off x="327" y="3557"/>
              <a:ext cx="335" cy="333"/>
            </a:xfrm>
            <a:custGeom>
              <a:avLst/>
              <a:gdLst>
                <a:gd name="T0" fmla="*/ 279 w 558"/>
                <a:gd name="T1" fmla="*/ 0 h 554"/>
                <a:gd name="T2" fmla="*/ 335 w 558"/>
                <a:gd name="T3" fmla="*/ 5 h 554"/>
                <a:gd name="T4" fmla="*/ 387 w 558"/>
                <a:gd name="T5" fmla="*/ 21 h 554"/>
                <a:gd name="T6" fmla="*/ 434 w 558"/>
                <a:gd name="T7" fmla="*/ 46 h 554"/>
                <a:gd name="T8" fmla="*/ 476 w 558"/>
                <a:gd name="T9" fmla="*/ 81 h 554"/>
                <a:gd name="T10" fmla="*/ 511 w 558"/>
                <a:gd name="T11" fmla="*/ 121 h 554"/>
                <a:gd name="T12" fmla="*/ 536 w 558"/>
                <a:gd name="T13" fmla="*/ 170 h 554"/>
                <a:gd name="T14" fmla="*/ 552 w 558"/>
                <a:gd name="T15" fmla="*/ 221 h 554"/>
                <a:gd name="T16" fmla="*/ 558 w 558"/>
                <a:gd name="T17" fmla="*/ 277 h 554"/>
                <a:gd name="T18" fmla="*/ 556 w 558"/>
                <a:gd name="T19" fmla="*/ 305 h 554"/>
                <a:gd name="T20" fmla="*/ 545 w 558"/>
                <a:gd name="T21" fmla="*/ 360 h 554"/>
                <a:gd name="T22" fmla="*/ 524 w 558"/>
                <a:gd name="T23" fmla="*/ 410 h 554"/>
                <a:gd name="T24" fmla="*/ 495 w 558"/>
                <a:gd name="T25" fmla="*/ 454 h 554"/>
                <a:gd name="T26" fmla="*/ 457 w 558"/>
                <a:gd name="T27" fmla="*/ 491 h 554"/>
                <a:gd name="T28" fmla="*/ 411 w 558"/>
                <a:gd name="T29" fmla="*/ 521 h 554"/>
                <a:gd name="T30" fmla="*/ 362 w 558"/>
                <a:gd name="T31" fmla="*/ 542 h 554"/>
                <a:gd name="T32" fmla="*/ 307 w 558"/>
                <a:gd name="T33" fmla="*/ 553 h 554"/>
                <a:gd name="T34" fmla="*/ 279 w 558"/>
                <a:gd name="T35" fmla="*/ 554 h 554"/>
                <a:gd name="T36" fmla="*/ 222 w 558"/>
                <a:gd name="T37" fmla="*/ 549 h 554"/>
                <a:gd name="T38" fmla="*/ 170 w 558"/>
                <a:gd name="T39" fmla="*/ 533 h 554"/>
                <a:gd name="T40" fmla="*/ 123 w 558"/>
                <a:gd name="T41" fmla="*/ 507 h 554"/>
                <a:gd name="T42" fmla="*/ 82 w 558"/>
                <a:gd name="T43" fmla="*/ 474 h 554"/>
                <a:gd name="T44" fmla="*/ 48 w 558"/>
                <a:gd name="T45" fmla="*/ 432 h 554"/>
                <a:gd name="T46" fmla="*/ 21 w 558"/>
                <a:gd name="T47" fmla="*/ 385 h 554"/>
                <a:gd name="T48" fmla="*/ 5 w 558"/>
                <a:gd name="T49" fmla="*/ 333 h 554"/>
                <a:gd name="T50" fmla="*/ 0 w 558"/>
                <a:gd name="T51" fmla="*/ 277 h 554"/>
                <a:gd name="T52" fmla="*/ 1 w 558"/>
                <a:gd name="T53" fmla="*/ 249 h 554"/>
                <a:gd name="T54" fmla="*/ 12 w 558"/>
                <a:gd name="T55" fmla="*/ 195 h 554"/>
                <a:gd name="T56" fmla="*/ 33 w 558"/>
                <a:gd name="T57" fmla="*/ 144 h 554"/>
                <a:gd name="T58" fmla="*/ 64 w 558"/>
                <a:gd name="T59" fmla="*/ 100 h 554"/>
                <a:gd name="T60" fmla="*/ 102 w 558"/>
                <a:gd name="T61" fmla="*/ 62 h 554"/>
                <a:gd name="T62" fmla="*/ 146 w 558"/>
                <a:gd name="T63" fmla="*/ 33 h 554"/>
                <a:gd name="T64" fmla="*/ 196 w 558"/>
                <a:gd name="T65" fmla="*/ 12 h 554"/>
                <a:gd name="T66" fmla="*/ 251 w 558"/>
                <a:gd name="T67" fmla="*/ 1 h 554"/>
                <a:gd name="T68" fmla="*/ 279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20517" name="Freeform 69"/>
            <p:cNvSpPr>
              <a:spLocks/>
            </p:cNvSpPr>
            <p:nvPr/>
          </p:nvSpPr>
          <p:spPr bwMode="white">
            <a:xfrm flipH="1">
              <a:off x="330" y="3562"/>
              <a:ext cx="325" cy="324"/>
            </a:xfrm>
            <a:custGeom>
              <a:avLst/>
              <a:gdLst>
                <a:gd name="T0" fmla="*/ 270 w 543"/>
                <a:gd name="T1" fmla="*/ 0 h 539"/>
                <a:gd name="T2" fmla="*/ 325 w 543"/>
                <a:gd name="T3" fmla="*/ 5 h 539"/>
                <a:gd name="T4" fmla="*/ 376 w 543"/>
                <a:gd name="T5" fmla="*/ 21 h 539"/>
                <a:gd name="T6" fmla="*/ 422 w 543"/>
                <a:gd name="T7" fmla="*/ 47 h 539"/>
                <a:gd name="T8" fmla="*/ 463 w 543"/>
                <a:gd name="T9" fmla="*/ 79 h 539"/>
                <a:gd name="T10" fmla="*/ 496 w 543"/>
                <a:gd name="T11" fmla="*/ 119 h 539"/>
                <a:gd name="T12" fmla="*/ 521 w 543"/>
                <a:gd name="T13" fmla="*/ 165 h 539"/>
                <a:gd name="T14" fmla="*/ 537 w 543"/>
                <a:gd name="T15" fmla="*/ 216 h 539"/>
                <a:gd name="T16" fmla="*/ 543 w 543"/>
                <a:gd name="T17" fmla="*/ 269 h 539"/>
                <a:gd name="T18" fmla="*/ 541 w 543"/>
                <a:gd name="T19" fmla="*/ 297 h 539"/>
                <a:gd name="T20" fmla="*/ 530 w 543"/>
                <a:gd name="T21" fmla="*/ 350 h 539"/>
                <a:gd name="T22" fmla="*/ 509 w 543"/>
                <a:gd name="T23" fmla="*/ 398 h 539"/>
                <a:gd name="T24" fmla="*/ 481 w 543"/>
                <a:gd name="T25" fmla="*/ 441 h 539"/>
                <a:gd name="T26" fmla="*/ 443 w 543"/>
                <a:gd name="T27" fmla="*/ 477 h 539"/>
                <a:gd name="T28" fmla="*/ 400 w 543"/>
                <a:gd name="T29" fmla="*/ 506 h 539"/>
                <a:gd name="T30" fmla="*/ 351 w 543"/>
                <a:gd name="T31" fmla="*/ 526 h 539"/>
                <a:gd name="T32" fmla="*/ 299 w 543"/>
                <a:gd name="T33" fmla="*/ 537 h 539"/>
                <a:gd name="T34" fmla="*/ 270 w 543"/>
                <a:gd name="T35" fmla="*/ 539 h 539"/>
                <a:gd name="T36" fmla="*/ 217 w 543"/>
                <a:gd name="T37" fmla="*/ 533 h 539"/>
                <a:gd name="T38" fmla="*/ 164 w 543"/>
                <a:gd name="T39" fmla="*/ 518 h 539"/>
                <a:gd name="T40" fmla="*/ 119 w 543"/>
                <a:gd name="T41" fmla="*/ 493 h 539"/>
                <a:gd name="T42" fmla="*/ 79 w 543"/>
                <a:gd name="T43" fmla="*/ 459 h 539"/>
                <a:gd name="T44" fmla="*/ 45 w 543"/>
                <a:gd name="T45" fmla="*/ 421 h 539"/>
                <a:gd name="T46" fmla="*/ 21 w 543"/>
                <a:gd name="T47" fmla="*/ 374 h 539"/>
                <a:gd name="T48" fmla="*/ 5 w 543"/>
                <a:gd name="T49" fmla="*/ 324 h 539"/>
                <a:gd name="T50" fmla="*/ 0 w 543"/>
                <a:gd name="T51" fmla="*/ 269 h 539"/>
                <a:gd name="T52" fmla="*/ 1 w 543"/>
                <a:gd name="T53" fmla="*/ 242 h 539"/>
                <a:gd name="T54" fmla="*/ 12 w 543"/>
                <a:gd name="T55" fmla="*/ 190 h 539"/>
                <a:gd name="T56" fmla="*/ 32 w 543"/>
                <a:gd name="T57" fmla="*/ 142 h 539"/>
                <a:gd name="T58" fmla="*/ 61 w 543"/>
                <a:gd name="T59" fmla="*/ 98 h 539"/>
                <a:gd name="T60" fmla="*/ 97 w 543"/>
                <a:gd name="T61" fmla="*/ 62 h 539"/>
                <a:gd name="T62" fmla="*/ 142 w 543"/>
                <a:gd name="T63" fmla="*/ 32 h 539"/>
                <a:gd name="T64" fmla="*/ 190 w 543"/>
                <a:gd name="T65" fmla="*/ 12 h 539"/>
                <a:gd name="T66" fmla="*/ 244 w 543"/>
                <a:gd name="T67" fmla="*/ 1 h 539"/>
                <a:gd name="T68" fmla="*/ 270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20518" name="Freeform 70"/>
            <p:cNvSpPr>
              <a:spLocks/>
            </p:cNvSpPr>
            <p:nvPr/>
          </p:nvSpPr>
          <p:spPr bwMode="white">
            <a:xfrm flipH="1">
              <a:off x="332" y="3568"/>
              <a:ext cx="318" cy="314"/>
            </a:xfrm>
            <a:custGeom>
              <a:avLst/>
              <a:gdLst>
                <a:gd name="T0" fmla="*/ 264 w 530"/>
                <a:gd name="T1" fmla="*/ 0 h 523"/>
                <a:gd name="T2" fmla="*/ 318 w 530"/>
                <a:gd name="T3" fmla="*/ 6 h 523"/>
                <a:gd name="T4" fmla="*/ 367 w 530"/>
                <a:gd name="T5" fmla="*/ 22 h 523"/>
                <a:gd name="T6" fmla="*/ 413 w 530"/>
                <a:gd name="T7" fmla="*/ 46 h 523"/>
                <a:gd name="T8" fmla="*/ 452 w 530"/>
                <a:gd name="T9" fmla="*/ 78 h 523"/>
                <a:gd name="T10" fmla="*/ 484 w 530"/>
                <a:gd name="T11" fmla="*/ 117 h 523"/>
                <a:gd name="T12" fmla="*/ 508 w 530"/>
                <a:gd name="T13" fmla="*/ 161 h 523"/>
                <a:gd name="T14" fmla="*/ 524 w 530"/>
                <a:gd name="T15" fmla="*/ 209 h 523"/>
                <a:gd name="T16" fmla="*/ 530 w 530"/>
                <a:gd name="T17" fmla="*/ 262 h 523"/>
                <a:gd name="T18" fmla="*/ 528 w 530"/>
                <a:gd name="T19" fmla="*/ 288 h 523"/>
                <a:gd name="T20" fmla="*/ 517 w 530"/>
                <a:gd name="T21" fmla="*/ 339 h 523"/>
                <a:gd name="T22" fmla="*/ 497 w 530"/>
                <a:gd name="T23" fmla="*/ 386 h 523"/>
                <a:gd name="T24" fmla="*/ 468 w 530"/>
                <a:gd name="T25" fmla="*/ 428 h 523"/>
                <a:gd name="T26" fmla="*/ 433 w 530"/>
                <a:gd name="T27" fmla="*/ 464 h 523"/>
                <a:gd name="T28" fmla="*/ 390 w 530"/>
                <a:gd name="T29" fmla="*/ 492 h 523"/>
                <a:gd name="T30" fmla="*/ 343 w 530"/>
                <a:gd name="T31" fmla="*/ 512 h 523"/>
                <a:gd name="T32" fmla="*/ 292 w 530"/>
                <a:gd name="T33" fmla="*/ 522 h 523"/>
                <a:gd name="T34" fmla="*/ 264 w 530"/>
                <a:gd name="T35" fmla="*/ 523 h 523"/>
                <a:gd name="T36" fmla="*/ 212 w 530"/>
                <a:gd name="T37" fmla="*/ 517 h 523"/>
                <a:gd name="T38" fmla="*/ 162 w 530"/>
                <a:gd name="T39" fmla="*/ 503 h 523"/>
                <a:gd name="T40" fmla="*/ 117 w 530"/>
                <a:gd name="T41" fmla="*/ 479 h 523"/>
                <a:gd name="T42" fmla="*/ 78 w 530"/>
                <a:gd name="T43" fmla="*/ 446 h 523"/>
                <a:gd name="T44" fmla="*/ 46 w 530"/>
                <a:gd name="T45" fmla="*/ 408 h 523"/>
                <a:gd name="T46" fmla="*/ 21 w 530"/>
                <a:gd name="T47" fmla="*/ 363 h 523"/>
                <a:gd name="T48" fmla="*/ 5 w 530"/>
                <a:gd name="T49" fmla="*/ 315 h 523"/>
                <a:gd name="T50" fmla="*/ 0 w 530"/>
                <a:gd name="T51" fmla="*/ 262 h 523"/>
                <a:gd name="T52" fmla="*/ 1 w 530"/>
                <a:gd name="T53" fmla="*/ 236 h 523"/>
                <a:gd name="T54" fmla="*/ 12 w 530"/>
                <a:gd name="T55" fmla="*/ 185 h 523"/>
                <a:gd name="T56" fmla="*/ 32 w 530"/>
                <a:gd name="T57" fmla="*/ 138 h 523"/>
                <a:gd name="T58" fmla="*/ 60 w 530"/>
                <a:gd name="T59" fmla="*/ 97 h 523"/>
                <a:gd name="T60" fmla="*/ 96 w 530"/>
                <a:gd name="T61" fmla="*/ 61 h 523"/>
                <a:gd name="T62" fmla="*/ 139 w 530"/>
                <a:gd name="T63" fmla="*/ 32 h 523"/>
                <a:gd name="T64" fmla="*/ 186 w 530"/>
                <a:gd name="T65" fmla="*/ 12 h 523"/>
                <a:gd name="T66" fmla="*/ 237 w 530"/>
                <a:gd name="T67" fmla="*/ 2 h 523"/>
                <a:gd name="T68" fmla="*/ 26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20519" name="Freeform 71"/>
            <p:cNvSpPr>
              <a:spLocks/>
            </p:cNvSpPr>
            <p:nvPr/>
          </p:nvSpPr>
          <p:spPr bwMode="white">
            <a:xfrm flipH="1">
              <a:off x="334" y="3574"/>
              <a:ext cx="309" cy="304"/>
            </a:xfrm>
            <a:custGeom>
              <a:avLst/>
              <a:gdLst>
                <a:gd name="T0" fmla="*/ 257 w 513"/>
                <a:gd name="T1" fmla="*/ 0 h 505"/>
                <a:gd name="T2" fmla="*/ 308 w 513"/>
                <a:gd name="T3" fmla="*/ 5 h 505"/>
                <a:gd name="T4" fmla="*/ 356 w 513"/>
                <a:gd name="T5" fmla="*/ 20 h 505"/>
                <a:gd name="T6" fmla="*/ 401 w 513"/>
                <a:gd name="T7" fmla="*/ 43 h 505"/>
                <a:gd name="T8" fmla="*/ 438 w 513"/>
                <a:gd name="T9" fmla="*/ 74 h 505"/>
                <a:gd name="T10" fmla="*/ 469 w 513"/>
                <a:gd name="T11" fmla="*/ 111 h 505"/>
                <a:gd name="T12" fmla="*/ 493 w 513"/>
                <a:gd name="T13" fmla="*/ 154 h 505"/>
                <a:gd name="T14" fmla="*/ 508 w 513"/>
                <a:gd name="T15" fmla="*/ 202 h 505"/>
                <a:gd name="T16" fmla="*/ 513 w 513"/>
                <a:gd name="T17" fmla="*/ 253 h 505"/>
                <a:gd name="T18" fmla="*/ 512 w 513"/>
                <a:gd name="T19" fmla="*/ 279 h 505"/>
                <a:gd name="T20" fmla="*/ 501 w 513"/>
                <a:gd name="T21" fmla="*/ 328 h 505"/>
                <a:gd name="T22" fmla="*/ 482 w 513"/>
                <a:gd name="T23" fmla="*/ 372 h 505"/>
                <a:gd name="T24" fmla="*/ 454 w 513"/>
                <a:gd name="T25" fmla="*/ 414 h 505"/>
                <a:gd name="T26" fmla="*/ 419 w 513"/>
                <a:gd name="T27" fmla="*/ 448 h 505"/>
                <a:gd name="T28" fmla="*/ 379 w 513"/>
                <a:gd name="T29" fmla="*/ 476 h 505"/>
                <a:gd name="T30" fmla="*/ 332 w 513"/>
                <a:gd name="T31" fmla="*/ 494 h 505"/>
                <a:gd name="T32" fmla="*/ 283 w 513"/>
                <a:gd name="T33" fmla="*/ 504 h 505"/>
                <a:gd name="T34" fmla="*/ 257 w 513"/>
                <a:gd name="T35" fmla="*/ 505 h 505"/>
                <a:gd name="T36" fmla="*/ 205 w 513"/>
                <a:gd name="T37" fmla="*/ 501 h 505"/>
                <a:gd name="T38" fmla="*/ 157 w 513"/>
                <a:gd name="T39" fmla="*/ 486 h 505"/>
                <a:gd name="T40" fmla="*/ 114 w 513"/>
                <a:gd name="T41" fmla="*/ 462 h 505"/>
                <a:gd name="T42" fmla="*/ 75 w 513"/>
                <a:gd name="T43" fmla="*/ 431 h 505"/>
                <a:gd name="T44" fmla="*/ 44 w 513"/>
                <a:gd name="T45" fmla="*/ 394 h 505"/>
                <a:gd name="T46" fmla="*/ 20 w 513"/>
                <a:gd name="T47" fmla="*/ 351 h 505"/>
                <a:gd name="T48" fmla="*/ 5 w 513"/>
                <a:gd name="T49" fmla="*/ 304 h 505"/>
                <a:gd name="T50" fmla="*/ 0 w 513"/>
                <a:gd name="T51" fmla="*/ 253 h 505"/>
                <a:gd name="T52" fmla="*/ 1 w 513"/>
                <a:gd name="T53" fmla="*/ 226 h 505"/>
                <a:gd name="T54" fmla="*/ 12 w 513"/>
                <a:gd name="T55" fmla="*/ 178 h 505"/>
                <a:gd name="T56" fmla="*/ 31 w 513"/>
                <a:gd name="T57" fmla="*/ 133 h 505"/>
                <a:gd name="T58" fmla="*/ 59 w 513"/>
                <a:gd name="T59" fmla="*/ 92 h 505"/>
                <a:gd name="T60" fmla="*/ 94 w 513"/>
                <a:gd name="T61" fmla="*/ 58 h 505"/>
                <a:gd name="T62" fmla="*/ 134 w 513"/>
                <a:gd name="T63" fmla="*/ 31 h 505"/>
                <a:gd name="T64" fmla="*/ 181 w 513"/>
                <a:gd name="T65" fmla="*/ 11 h 505"/>
                <a:gd name="T66" fmla="*/ 230 w 513"/>
                <a:gd name="T67" fmla="*/ 1 h 505"/>
                <a:gd name="T68" fmla="*/ 257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20520" name="Freeform 72"/>
            <p:cNvSpPr>
              <a:spLocks/>
            </p:cNvSpPr>
            <p:nvPr/>
          </p:nvSpPr>
          <p:spPr bwMode="white">
            <a:xfrm flipH="1">
              <a:off x="337" y="3580"/>
              <a:ext cx="300" cy="294"/>
            </a:xfrm>
            <a:custGeom>
              <a:avLst/>
              <a:gdLst>
                <a:gd name="T0" fmla="*/ 250 w 499"/>
                <a:gd name="T1" fmla="*/ 0 h 489"/>
                <a:gd name="T2" fmla="*/ 299 w 499"/>
                <a:gd name="T3" fmla="*/ 6 h 489"/>
                <a:gd name="T4" fmla="*/ 346 w 499"/>
                <a:gd name="T5" fmla="*/ 20 h 489"/>
                <a:gd name="T6" fmla="*/ 389 w 499"/>
                <a:gd name="T7" fmla="*/ 42 h 489"/>
                <a:gd name="T8" fmla="*/ 425 w 499"/>
                <a:gd name="T9" fmla="*/ 73 h 489"/>
                <a:gd name="T10" fmla="*/ 456 w 499"/>
                <a:gd name="T11" fmla="*/ 109 h 489"/>
                <a:gd name="T12" fmla="*/ 479 w 499"/>
                <a:gd name="T13" fmla="*/ 150 h 489"/>
                <a:gd name="T14" fmla="*/ 494 w 499"/>
                <a:gd name="T15" fmla="*/ 196 h 489"/>
                <a:gd name="T16" fmla="*/ 499 w 499"/>
                <a:gd name="T17" fmla="*/ 246 h 489"/>
                <a:gd name="T18" fmla="*/ 498 w 499"/>
                <a:gd name="T19" fmla="*/ 270 h 489"/>
                <a:gd name="T20" fmla="*/ 487 w 499"/>
                <a:gd name="T21" fmla="*/ 318 h 489"/>
                <a:gd name="T22" fmla="*/ 468 w 499"/>
                <a:gd name="T23" fmla="*/ 362 h 489"/>
                <a:gd name="T24" fmla="*/ 441 w 499"/>
                <a:gd name="T25" fmla="*/ 401 h 489"/>
                <a:gd name="T26" fmla="*/ 408 w 499"/>
                <a:gd name="T27" fmla="*/ 435 h 489"/>
                <a:gd name="T28" fmla="*/ 368 w 499"/>
                <a:gd name="T29" fmla="*/ 460 h 489"/>
                <a:gd name="T30" fmla="*/ 323 w 499"/>
                <a:gd name="T31" fmla="*/ 479 h 489"/>
                <a:gd name="T32" fmla="*/ 275 w 499"/>
                <a:gd name="T33" fmla="*/ 488 h 489"/>
                <a:gd name="T34" fmla="*/ 250 w 499"/>
                <a:gd name="T35" fmla="*/ 489 h 489"/>
                <a:gd name="T36" fmla="*/ 199 w 499"/>
                <a:gd name="T37" fmla="*/ 485 h 489"/>
                <a:gd name="T38" fmla="*/ 152 w 499"/>
                <a:gd name="T39" fmla="*/ 471 h 489"/>
                <a:gd name="T40" fmla="*/ 110 w 499"/>
                <a:gd name="T41" fmla="*/ 448 h 489"/>
                <a:gd name="T42" fmla="*/ 73 w 499"/>
                <a:gd name="T43" fmla="*/ 418 h 489"/>
                <a:gd name="T44" fmla="*/ 43 w 499"/>
                <a:gd name="T45" fmla="*/ 382 h 489"/>
                <a:gd name="T46" fmla="*/ 19 w 499"/>
                <a:gd name="T47" fmla="*/ 341 h 489"/>
                <a:gd name="T48" fmla="*/ 4 w 499"/>
                <a:gd name="T49" fmla="*/ 294 h 489"/>
                <a:gd name="T50" fmla="*/ 0 w 499"/>
                <a:gd name="T51" fmla="*/ 246 h 489"/>
                <a:gd name="T52" fmla="*/ 2 w 499"/>
                <a:gd name="T53" fmla="*/ 220 h 489"/>
                <a:gd name="T54" fmla="*/ 11 w 499"/>
                <a:gd name="T55" fmla="*/ 173 h 489"/>
                <a:gd name="T56" fmla="*/ 30 w 499"/>
                <a:gd name="T57" fmla="*/ 129 h 489"/>
                <a:gd name="T58" fmla="*/ 57 w 499"/>
                <a:gd name="T59" fmla="*/ 90 h 489"/>
                <a:gd name="T60" fmla="*/ 90 w 499"/>
                <a:gd name="T61" fmla="*/ 57 h 489"/>
                <a:gd name="T62" fmla="*/ 130 w 499"/>
                <a:gd name="T63" fmla="*/ 30 h 489"/>
                <a:gd name="T64" fmla="*/ 175 w 499"/>
                <a:gd name="T65" fmla="*/ 11 h 489"/>
                <a:gd name="T66" fmla="*/ 224 w 499"/>
                <a:gd name="T67" fmla="*/ 2 h 489"/>
                <a:gd name="T68" fmla="*/ 25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20521" name="Freeform 73"/>
            <p:cNvSpPr>
              <a:spLocks/>
            </p:cNvSpPr>
            <p:nvPr/>
          </p:nvSpPr>
          <p:spPr bwMode="white">
            <a:xfrm flipH="1">
              <a:off x="341" y="3586"/>
              <a:ext cx="290" cy="284"/>
            </a:xfrm>
            <a:custGeom>
              <a:avLst/>
              <a:gdLst>
                <a:gd name="T0" fmla="*/ 242 w 484"/>
                <a:gd name="T1" fmla="*/ 0 h 473"/>
                <a:gd name="T2" fmla="*/ 291 w 484"/>
                <a:gd name="T3" fmla="*/ 5 h 473"/>
                <a:gd name="T4" fmla="*/ 336 w 484"/>
                <a:gd name="T5" fmla="*/ 19 h 473"/>
                <a:gd name="T6" fmla="*/ 378 w 484"/>
                <a:gd name="T7" fmla="*/ 41 h 473"/>
                <a:gd name="T8" fmla="*/ 413 w 484"/>
                <a:gd name="T9" fmla="*/ 69 h 473"/>
                <a:gd name="T10" fmla="*/ 442 w 484"/>
                <a:gd name="T11" fmla="*/ 104 h 473"/>
                <a:gd name="T12" fmla="*/ 465 w 484"/>
                <a:gd name="T13" fmla="*/ 144 h 473"/>
                <a:gd name="T14" fmla="*/ 480 w 484"/>
                <a:gd name="T15" fmla="*/ 189 h 473"/>
                <a:gd name="T16" fmla="*/ 484 w 484"/>
                <a:gd name="T17" fmla="*/ 237 h 473"/>
                <a:gd name="T18" fmla="*/ 482 w 484"/>
                <a:gd name="T19" fmla="*/ 261 h 473"/>
                <a:gd name="T20" fmla="*/ 473 w 484"/>
                <a:gd name="T21" fmla="*/ 307 h 473"/>
                <a:gd name="T22" fmla="*/ 454 w 484"/>
                <a:gd name="T23" fmla="*/ 349 h 473"/>
                <a:gd name="T24" fmla="*/ 429 w 484"/>
                <a:gd name="T25" fmla="*/ 387 h 473"/>
                <a:gd name="T26" fmla="*/ 395 w 484"/>
                <a:gd name="T27" fmla="*/ 419 h 473"/>
                <a:gd name="T28" fmla="*/ 358 w 484"/>
                <a:gd name="T29" fmla="*/ 445 h 473"/>
                <a:gd name="T30" fmla="*/ 313 w 484"/>
                <a:gd name="T31" fmla="*/ 462 h 473"/>
                <a:gd name="T32" fmla="*/ 267 w 484"/>
                <a:gd name="T33" fmla="*/ 471 h 473"/>
                <a:gd name="T34" fmla="*/ 242 w 484"/>
                <a:gd name="T35" fmla="*/ 473 h 473"/>
                <a:gd name="T36" fmla="*/ 194 w 484"/>
                <a:gd name="T37" fmla="*/ 469 h 473"/>
                <a:gd name="T38" fmla="*/ 149 w 484"/>
                <a:gd name="T39" fmla="*/ 454 h 473"/>
                <a:gd name="T40" fmla="*/ 107 w 484"/>
                <a:gd name="T41" fmla="*/ 433 h 473"/>
                <a:gd name="T42" fmla="*/ 71 w 484"/>
                <a:gd name="T43" fmla="*/ 404 h 473"/>
                <a:gd name="T44" fmla="*/ 41 w 484"/>
                <a:gd name="T45" fmla="*/ 368 h 473"/>
                <a:gd name="T46" fmla="*/ 20 w 484"/>
                <a:gd name="T47" fmla="*/ 328 h 473"/>
                <a:gd name="T48" fmla="*/ 5 w 484"/>
                <a:gd name="T49" fmla="*/ 284 h 473"/>
                <a:gd name="T50" fmla="*/ 0 w 484"/>
                <a:gd name="T51" fmla="*/ 237 h 473"/>
                <a:gd name="T52" fmla="*/ 1 w 484"/>
                <a:gd name="T53" fmla="*/ 213 h 473"/>
                <a:gd name="T54" fmla="*/ 12 w 484"/>
                <a:gd name="T55" fmla="*/ 167 h 473"/>
                <a:gd name="T56" fmla="*/ 29 w 484"/>
                <a:gd name="T57" fmla="*/ 124 h 473"/>
                <a:gd name="T58" fmla="*/ 56 w 484"/>
                <a:gd name="T59" fmla="*/ 87 h 473"/>
                <a:gd name="T60" fmla="*/ 88 w 484"/>
                <a:gd name="T61" fmla="*/ 55 h 473"/>
                <a:gd name="T62" fmla="*/ 127 w 484"/>
                <a:gd name="T63" fmla="*/ 29 h 473"/>
                <a:gd name="T64" fmla="*/ 170 w 484"/>
                <a:gd name="T65" fmla="*/ 10 h 473"/>
                <a:gd name="T66" fmla="*/ 217 w 484"/>
                <a:gd name="T67" fmla="*/ 1 h 473"/>
                <a:gd name="T68" fmla="*/ 242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20522" name="Freeform 74"/>
            <p:cNvSpPr>
              <a:spLocks/>
            </p:cNvSpPr>
            <p:nvPr/>
          </p:nvSpPr>
          <p:spPr bwMode="white">
            <a:xfrm flipH="1">
              <a:off x="344" y="3593"/>
              <a:ext cx="281" cy="273"/>
            </a:xfrm>
            <a:custGeom>
              <a:avLst/>
              <a:gdLst>
                <a:gd name="T0" fmla="*/ 234 w 469"/>
                <a:gd name="T1" fmla="*/ 0 h 456"/>
                <a:gd name="T2" fmla="*/ 281 w 469"/>
                <a:gd name="T3" fmla="*/ 4 h 456"/>
                <a:gd name="T4" fmla="*/ 325 w 469"/>
                <a:gd name="T5" fmla="*/ 18 h 456"/>
                <a:gd name="T6" fmla="*/ 366 w 469"/>
                <a:gd name="T7" fmla="*/ 39 h 456"/>
                <a:gd name="T8" fmla="*/ 399 w 469"/>
                <a:gd name="T9" fmla="*/ 67 h 456"/>
                <a:gd name="T10" fmla="*/ 429 w 469"/>
                <a:gd name="T11" fmla="*/ 101 h 456"/>
                <a:gd name="T12" fmla="*/ 450 w 469"/>
                <a:gd name="T13" fmla="*/ 140 h 456"/>
                <a:gd name="T14" fmla="*/ 463 w 469"/>
                <a:gd name="T15" fmla="*/ 183 h 456"/>
                <a:gd name="T16" fmla="*/ 469 w 469"/>
                <a:gd name="T17" fmla="*/ 228 h 456"/>
                <a:gd name="T18" fmla="*/ 467 w 469"/>
                <a:gd name="T19" fmla="*/ 251 h 456"/>
                <a:gd name="T20" fmla="*/ 458 w 469"/>
                <a:gd name="T21" fmla="*/ 297 h 456"/>
                <a:gd name="T22" fmla="*/ 441 w 469"/>
                <a:gd name="T23" fmla="*/ 337 h 456"/>
                <a:gd name="T24" fmla="*/ 415 w 469"/>
                <a:gd name="T25" fmla="*/ 373 h 456"/>
                <a:gd name="T26" fmla="*/ 383 w 469"/>
                <a:gd name="T27" fmla="*/ 404 h 456"/>
                <a:gd name="T28" fmla="*/ 345 w 469"/>
                <a:gd name="T29" fmla="*/ 429 h 456"/>
                <a:gd name="T30" fmla="*/ 304 w 469"/>
                <a:gd name="T31" fmla="*/ 447 h 456"/>
                <a:gd name="T32" fmla="*/ 258 w 469"/>
                <a:gd name="T33" fmla="*/ 455 h 456"/>
                <a:gd name="T34" fmla="*/ 234 w 469"/>
                <a:gd name="T35" fmla="*/ 456 h 456"/>
                <a:gd name="T36" fmla="*/ 187 w 469"/>
                <a:gd name="T37" fmla="*/ 452 h 456"/>
                <a:gd name="T38" fmla="*/ 143 w 469"/>
                <a:gd name="T39" fmla="*/ 439 h 456"/>
                <a:gd name="T40" fmla="*/ 103 w 469"/>
                <a:gd name="T41" fmla="*/ 417 h 456"/>
                <a:gd name="T42" fmla="*/ 68 w 469"/>
                <a:gd name="T43" fmla="*/ 389 h 456"/>
                <a:gd name="T44" fmla="*/ 40 w 469"/>
                <a:gd name="T45" fmla="*/ 356 h 456"/>
                <a:gd name="T46" fmla="*/ 18 w 469"/>
                <a:gd name="T47" fmla="*/ 317 h 456"/>
                <a:gd name="T48" fmla="*/ 5 w 469"/>
                <a:gd name="T49" fmla="*/ 274 h 456"/>
                <a:gd name="T50" fmla="*/ 0 w 469"/>
                <a:gd name="T51" fmla="*/ 228 h 456"/>
                <a:gd name="T52" fmla="*/ 1 w 469"/>
                <a:gd name="T53" fmla="*/ 205 h 456"/>
                <a:gd name="T54" fmla="*/ 10 w 469"/>
                <a:gd name="T55" fmla="*/ 161 h 456"/>
                <a:gd name="T56" fmla="*/ 28 w 469"/>
                <a:gd name="T57" fmla="*/ 120 h 456"/>
                <a:gd name="T58" fmla="*/ 53 w 469"/>
                <a:gd name="T59" fmla="*/ 84 h 456"/>
                <a:gd name="T60" fmla="*/ 85 w 469"/>
                <a:gd name="T61" fmla="*/ 53 h 456"/>
                <a:gd name="T62" fmla="*/ 123 w 469"/>
                <a:gd name="T63" fmla="*/ 27 h 456"/>
                <a:gd name="T64" fmla="*/ 164 w 469"/>
                <a:gd name="T65" fmla="*/ 10 h 456"/>
                <a:gd name="T66" fmla="*/ 210 w 469"/>
                <a:gd name="T67" fmla="*/ 2 h 456"/>
                <a:gd name="T68" fmla="*/ 23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20523" name="Freeform 75"/>
            <p:cNvSpPr>
              <a:spLocks/>
            </p:cNvSpPr>
            <p:nvPr/>
          </p:nvSpPr>
          <p:spPr bwMode="white">
            <a:xfrm flipH="1">
              <a:off x="347" y="3598"/>
              <a:ext cx="271" cy="265"/>
            </a:xfrm>
            <a:custGeom>
              <a:avLst/>
              <a:gdLst>
                <a:gd name="T0" fmla="*/ 227 w 453"/>
                <a:gd name="T1" fmla="*/ 0 h 439"/>
                <a:gd name="T2" fmla="*/ 272 w 453"/>
                <a:gd name="T3" fmla="*/ 4 h 439"/>
                <a:gd name="T4" fmla="*/ 315 w 453"/>
                <a:gd name="T5" fmla="*/ 17 h 439"/>
                <a:gd name="T6" fmla="*/ 354 w 453"/>
                <a:gd name="T7" fmla="*/ 37 h 439"/>
                <a:gd name="T8" fmla="*/ 388 w 453"/>
                <a:gd name="T9" fmla="*/ 64 h 439"/>
                <a:gd name="T10" fmla="*/ 414 w 453"/>
                <a:gd name="T11" fmla="*/ 98 h 439"/>
                <a:gd name="T12" fmla="*/ 436 w 453"/>
                <a:gd name="T13" fmla="*/ 134 h 439"/>
                <a:gd name="T14" fmla="*/ 449 w 453"/>
                <a:gd name="T15" fmla="*/ 175 h 439"/>
                <a:gd name="T16" fmla="*/ 453 w 453"/>
                <a:gd name="T17" fmla="*/ 220 h 439"/>
                <a:gd name="T18" fmla="*/ 452 w 453"/>
                <a:gd name="T19" fmla="*/ 242 h 439"/>
                <a:gd name="T20" fmla="*/ 444 w 453"/>
                <a:gd name="T21" fmla="*/ 285 h 439"/>
                <a:gd name="T22" fmla="*/ 427 w 453"/>
                <a:gd name="T23" fmla="*/ 324 h 439"/>
                <a:gd name="T24" fmla="*/ 402 w 453"/>
                <a:gd name="T25" fmla="*/ 360 h 439"/>
                <a:gd name="T26" fmla="*/ 372 w 453"/>
                <a:gd name="T27" fmla="*/ 390 h 439"/>
                <a:gd name="T28" fmla="*/ 335 w 453"/>
                <a:gd name="T29" fmla="*/ 413 h 439"/>
                <a:gd name="T30" fmla="*/ 294 w 453"/>
                <a:gd name="T31" fmla="*/ 430 h 439"/>
                <a:gd name="T32" fmla="*/ 250 w 453"/>
                <a:gd name="T33" fmla="*/ 438 h 439"/>
                <a:gd name="T34" fmla="*/ 227 w 453"/>
                <a:gd name="T35" fmla="*/ 439 h 439"/>
                <a:gd name="T36" fmla="*/ 181 w 453"/>
                <a:gd name="T37" fmla="*/ 435 h 439"/>
                <a:gd name="T38" fmla="*/ 138 w 453"/>
                <a:gd name="T39" fmla="*/ 422 h 439"/>
                <a:gd name="T40" fmla="*/ 101 w 453"/>
                <a:gd name="T41" fmla="*/ 402 h 439"/>
                <a:gd name="T42" fmla="*/ 66 w 453"/>
                <a:gd name="T43" fmla="*/ 375 h 439"/>
                <a:gd name="T44" fmla="*/ 39 w 453"/>
                <a:gd name="T45" fmla="*/ 343 h 439"/>
                <a:gd name="T46" fmla="*/ 18 w 453"/>
                <a:gd name="T47" fmla="*/ 305 h 439"/>
                <a:gd name="T48" fmla="*/ 4 w 453"/>
                <a:gd name="T49" fmla="*/ 264 h 439"/>
                <a:gd name="T50" fmla="*/ 0 w 453"/>
                <a:gd name="T51" fmla="*/ 220 h 439"/>
                <a:gd name="T52" fmla="*/ 2 w 453"/>
                <a:gd name="T53" fmla="*/ 198 h 439"/>
                <a:gd name="T54" fmla="*/ 10 w 453"/>
                <a:gd name="T55" fmla="*/ 155 h 439"/>
                <a:gd name="T56" fmla="*/ 27 w 453"/>
                <a:gd name="T57" fmla="*/ 115 h 439"/>
                <a:gd name="T58" fmla="*/ 53 w 453"/>
                <a:gd name="T59" fmla="*/ 80 h 439"/>
                <a:gd name="T60" fmla="*/ 83 w 453"/>
                <a:gd name="T61" fmla="*/ 51 h 439"/>
                <a:gd name="T62" fmla="*/ 120 w 453"/>
                <a:gd name="T63" fmla="*/ 27 h 439"/>
                <a:gd name="T64" fmla="*/ 160 w 453"/>
                <a:gd name="T65" fmla="*/ 11 h 439"/>
                <a:gd name="T66" fmla="*/ 204 w 453"/>
                <a:gd name="T67" fmla="*/ 1 h 439"/>
                <a:gd name="T68" fmla="*/ 227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20524" name="Freeform 76"/>
            <p:cNvSpPr>
              <a:spLocks/>
            </p:cNvSpPr>
            <p:nvPr/>
          </p:nvSpPr>
          <p:spPr bwMode="white">
            <a:xfrm flipH="1">
              <a:off x="349" y="3604"/>
              <a:ext cx="263" cy="253"/>
            </a:xfrm>
            <a:custGeom>
              <a:avLst/>
              <a:gdLst>
                <a:gd name="T0" fmla="*/ 218 w 438"/>
                <a:gd name="T1" fmla="*/ 0 h 424"/>
                <a:gd name="T2" fmla="*/ 263 w 438"/>
                <a:gd name="T3" fmla="*/ 6 h 424"/>
                <a:gd name="T4" fmla="*/ 304 w 438"/>
                <a:gd name="T5" fmla="*/ 18 h 424"/>
                <a:gd name="T6" fmla="*/ 342 w 438"/>
                <a:gd name="T7" fmla="*/ 38 h 424"/>
                <a:gd name="T8" fmla="*/ 374 w 438"/>
                <a:gd name="T9" fmla="*/ 63 h 424"/>
                <a:gd name="T10" fmla="*/ 401 w 438"/>
                <a:gd name="T11" fmla="*/ 94 h 424"/>
                <a:gd name="T12" fmla="*/ 421 w 438"/>
                <a:gd name="T13" fmla="*/ 130 h 424"/>
                <a:gd name="T14" fmla="*/ 434 w 438"/>
                <a:gd name="T15" fmla="*/ 170 h 424"/>
                <a:gd name="T16" fmla="*/ 438 w 438"/>
                <a:gd name="T17" fmla="*/ 212 h 424"/>
                <a:gd name="T18" fmla="*/ 437 w 438"/>
                <a:gd name="T19" fmla="*/ 235 h 424"/>
                <a:gd name="T20" fmla="*/ 428 w 438"/>
                <a:gd name="T21" fmla="*/ 275 h 424"/>
                <a:gd name="T22" fmla="*/ 412 w 438"/>
                <a:gd name="T23" fmla="*/ 314 h 424"/>
                <a:gd name="T24" fmla="*/ 387 w 438"/>
                <a:gd name="T25" fmla="*/ 347 h 424"/>
                <a:gd name="T26" fmla="*/ 358 w 438"/>
                <a:gd name="T27" fmla="*/ 375 h 424"/>
                <a:gd name="T28" fmla="*/ 323 w 438"/>
                <a:gd name="T29" fmla="*/ 398 h 424"/>
                <a:gd name="T30" fmla="*/ 284 w 438"/>
                <a:gd name="T31" fmla="*/ 414 h 424"/>
                <a:gd name="T32" fmla="*/ 241 w 438"/>
                <a:gd name="T33" fmla="*/ 424 h 424"/>
                <a:gd name="T34" fmla="*/ 218 w 438"/>
                <a:gd name="T35" fmla="*/ 424 h 424"/>
                <a:gd name="T36" fmla="*/ 174 w 438"/>
                <a:gd name="T37" fmla="*/ 420 h 424"/>
                <a:gd name="T38" fmla="*/ 134 w 438"/>
                <a:gd name="T39" fmla="*/ 408 h 424"/>
                <a:gd name="T40" fmla="*/ 96 w 438"/>
                <a:gd name="T41" fmla="*/ 387 h 424"/>
                <a:gd name="T42" fmla="*/ 64 w 438"/>
                <a:gd name="T43" fmla="*/ 362 h 424"/>
                <a:gd name="T44" fmla="*/ 37 w 438"/>
                <a:gd name="T45" fmla="*/ 331 h 424"/>
                <a:gd name="T46" fmla="*/ 16 w 438"/>
                <a:gd name="T47" fmla="*/ 295 h 424"/>
                <a:gd name="T48" fmla="*/ 4 w 438"/>
                <a:gd name="T49" fmla="*/ 255 h 424"/>
                <a:gd name="T50" fmla="*/ 0 w 438"/>
                <a:gd name="T51" fmla="*/ 212 h 424"/>
                <a:gd name="T52" fmla="*/ 0 w 438"/>
                <a:gd name="T53" fmla="*/ 191 h 424"/>
                <a:gd name="T54" fmla="*/ 9 w 438"/>
                <a:gd name="T55" fmla="*/ 150 h 424"/>
                <a:gd name="T56" fmla="*/ 25 w 438"/>
                <a:gd name="T57" fmla="*/ 111 h 424"/>
                <a:gd name="T58" fmla="*/ 50 w 438"/>
                <a:gd name="T59" fmla="*/ 78 h 424"/>
                <a:gd name="T60" fmla="*/ 79 w 438"/>
                <a:gd name="T61" fmla="*/ 50 h 424"/>
                <a:gd name="T62" fmla="*/ 114 w 438"/>
                <a:gd name="T63" fmla="*/ 27 h 424"/>
                <a:gd name="T64" fmla="*/ 154 w 438"/>
                <a:gd name="T65" fmla="*/ 11 h 424"/>
                <a:gd name="T66" fmla="*/ 196 w 438"/>
                <a:gd name="T67" fmla="*/ 2 h 424"/>
                <a:gd name="T68" fmla="*/ 21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20525" name="Freeform 77"/>
            <p:cNvSpPr>
              <a:spLocks/>
            </p:cNvSpPr>
            <p:nvPr/>
          </p:nvSpPr>
          <p:spPr bwMode="white">
            <a:xfrm flipH="1">
              <a:off x="353" y="3610"/>
              <a:ext cx="253" cy="245"/>
            </a:xfrm>
            <a:custGeom>
              <a:avLst/>
              <a:gdLst>
                <a:gd name="T0" fmla="*/ 212 w 424"/>
                <a:gd name="T1" fmla="*/ 0 h 406"/>
                <a:gd name="T2" fmla="*/ 255 w 424"/>
                <a:gd name="T3" fmla="*/ 4 h 406"/>
                <a:gd name="T4" fmla="*/ 295 w 424"/>
                <a:gd name="T5" fmla="*/ 16 h 406"/>
                <a:gd name="T6" fmla="*/ 331 w 424"/>
                <a:gd name="T7" fmla="*/ 35 h 406"/>
                <a:gd name="T8" fmla="*/ 362 w 424"/>
                <a:gd name="T9" fmla="*/ 59 h 406"/>
                <a:gd name="T10" fmla="*/ 388 w 424"/>
                <a:gd name="T11" fmla="*/ 90 h 406"/>
                <a:gd name="T12" fmla="*/ 408 w 424"/>
                <a:gd name="T13" fmla="*/ 125 h 406"/>
                <a:gd name="T14" fmla="*/ 420 w 424"/>
                <a:gd name="T15" fmla="*/ 162 h 406"/>
                <a:gd name="T16" fmla="*/ 424 w 424"/>
                <a:gd name="T17" fmla="*/ 204 h 406"/>
                <a:gd name="T18" fmla="*/ 424 w 424"/>
                <a:gd name="T19" fmla="*/ 224 h 406"/>
                <a:gd name="T20" fmla="*/ 415 w 424"/>
                <a:gd name="T21" fmla="*/ 264 h 406"/>
                <a:gd name="T22" fmla="*/ 399 w 424"/>
                <a:gd name="T23" fmla="*/ 300 h 406"/>
                <a:gd name="T24" fmla="*/ 376 w 424"/>
                <a:gd name="T25" fmla="*/ 332 h 406"/>
                <a:gd name="T26" fmla="*/ 348 w 424"/>
                <a:gd name="T27" fmla="*/ 360 h 406"/>
                <a:gd name="T28" fmla="*/ 314 w 424"/>
                <a:gd name="T29" fmla="*/ 382 h 406"/>
                <a:gd name="T30" fmla="*/ 275 w 424"/>
                <a:gd name="T31" fmla="*/ 397 h 406"/>
                <a:gd name="T32" fmla="*/ 234 w 424"/>
                <a:gd name="T33" fmla="*/ 406 h 406"/>
                <a:gd name="T34" fmla="*/ 212 w 424"/>
                <a:gd name="T35" fmla="*/ 406 h 406"/>
                <a:gd name="T36" fmla="*/ 171 w 424"/>
                <a:gd name="T37" fmla="*/ 402 h 406"/>
                <a:gd name="T38" fmla="*/ 130 w 424"/>
                <a:gd name="T39" fmla="*/ 390 h 406"/>
                <a:gd name="T40" fmla="*/ 94 w 424"/>
                <a:gd name="T41" fmla="*/ 371 h 406"/>
                <a:gd name="T42" fmla="*/ 63 w 424"/>
                <a:gd name="T43" fmla="*/ 347 h 406"/>
                <a:gd name="T44" fmla="*/ 37 w 424"/>
                <a:gd name="T45" fmla="*/ 316 h 406"/>
                <a:gd name="T46" fmla="*/ 18 w 424"/>
                <a:gd name="T47" fmla="*/ 283 h 406"/>
                <a:gd name="T48" fmla="*/ 4 w 424"/>
                <a:gd name="T49" fmla="*/ 244 h 406"/>
                <a:gd name="T50" fmla="*/ 0 w 424"/>
                <a:gd name="T51" fmla="*/ 204 h 406"/>
                <a:gd name="T52" fmla="*/ 2 w 424"/>
                <a:gd name="T53" fmla="*/ 182 h 406"/>
                <a:gd name="T54" fmla="*/ 10 w 424"/>
                <a:gd name="T55" fmla="*/ 143 h 406"/>
                <a:gd name="T56" fmla="*/ 26 w 424"/>
                <a:gd name="T57" fmla="*/ 106 h 406"/>
                <a:gd name="T58" fmla="*/ 49 w 424"/>
                <a:gd name="T59" fmla="*/ 74 h 406"/>
                <a:gd name="T60" fmla="*/ 78 w 424"/>
                <a:gd name="T61" fmla="*/ 47 h 406"/>
                <a:gd name="T62" fmla="*/ 112 w 424"/>
                <a:gd name="T63" fmla="*/ 24 h 406"/>
                <a:gd name="T64" fmla="*/ 149 w 424"/>
                <a:gd name="T65" fmla="*/ 9 h 406"/>
                <a:gd name="T66" fmla="*/ 191 w 424"/>
                <a:gd name="T67" fmla="*/ 1 h 406"/>
                <a:gd name="T68" fmla="*/ 212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20526" name="Freeform 78"/>
            <p:cNvSpPr>
              <a:spLocks/>
            </p:cNvSpPr>
            <p:nvPr/>
          </p:nvSpPr>
          <p:spPr bwMode="white">
            <a:xfrm flipH="1">
              <a:off x="355" y="3616"/>
              <a:ext cx="245" cy="234"/>
            </a:xfrm>
            <a:custGeom>
              <a:avLst/>
              <a:gdLst>
                <a:gd name="T0" fmla="*/ 204 w 409"/>
                <a:gd name="T1" fmla="*/ 0 h 390"/>
                <a:gd name="T2" fmla="*/ 245 w 409"/>
                <a:gd name="T3" fmla="*/ 4 h 390"/>
                <a:gd name="T4" fmla="*/ 284 w 409"/>
                <a:gd name="T5" fmla="*/ 16 h 390"/>
                <a:gd name="T6" fmla="*/ 319 w 409"/>
                <a:gd name="T7" fmla="*/ 34 h 390"/>
                <a:gd name="T8" fmla="*/ 349 w 409"/>
                <a:gd name="T9" fmla="*/ 58 h 390"/>
                <a:gd name="T10" fmla="*/ 374 w 409"/>
                <a:gd name="T11" fmla="*/ 86 h 390"/>
                <a:gd name="T12" fmla="*/ 393 w 409"/>
                <a:gd name="T13" fmla="*/ 120 h 390"/>
                <a:gd name="T14" fmla="*/ 405 w 409"/>
                <a:gd name="T15" fmla="*/ 156 h 390"/>
                <a:gd name="T16" fmla="*/ 409 w 409"/>
                <a:gd name="T17" fmla="*/ 196 h 390"/>
                <a:gd name="T18" fmla="*/ 408 w 409"/>
                <a:gd name="T19" fmla="*/ 216 h 390"/>
                <a:gd name="T20" fmla="*/ 400 w 409"/>
                <a:gd name="T21" fmla="*/ 254 h 390"/>
                <a:gd name="T22" fmla="*/ 385 w 409"/>
                <a:gd name="T23" fmla="*/ 288 h 390"/>
                <a:gd name="T24" fmla="*/ 362 w 409"/>
                <a:gd name="T25" fmla="*/ 319 h 390"/>
                <a:gd name="T26" fmla="*/ 334 w 409"/>
                <a:gd name="T27" fmla="*/ 346 h 390"/>
                <a:gd name="T28" fmla="*/ 302 w 409"/>
                <a:gd name="T29" fmla="*/ 367 h 390"/>
                <a:gd name="T30" fmla="*/ 266 w 409"/>
                <a:gd name="T31" fmla="*/ 382 h 390"/>
                <a:gd name="T32" fmla="*/ 225 w 409"/>
                <a:gd name="T33" fmla="*/ 390 h 390"/>
                <a:gd name="T34" fmla="*/ 204 w 409"/>
                <a:gd name="T35" fmla="*/ 390 h 390"/>
                <a:gd name="T36" fmla="*/ 164 w 409"/>
                <a:gd name="T37" fmla="*/ 386 h 390"/>
                <a:gd name="T38" fmla="*/ 125 w 409"/>
                <a:gd name="T39" fmla="*/ 376 h 390"/>
                <a:gd name="T40" fmla="*/ 90 w 409"/>
                <a:gd name="T41" fmla="*/ 357 h 390"/>
                <a:gd name="T42" fmla="*/ 60 w 409"/>
                <a:gd name="T43" fmla="*/ 334 h 390"/>
                <a:gd name="T44" fmla="*/ 35 w 409"/>
                <a:gd name="T45" fmla="*/ 304 h 390"/>
                <a:gd name="T46" fmla="*/ 16 w 409"/>
                <a:gd name="T47" fmla="*/ 271 h 390"/>
                <a:gd name="T48" fmla="*/ 4 w 409"/>
                <a:gd name="T49" fmla="*/ 235 h 390"/>
                <a:gd name="T50" fmla="*/ 0 w 409"/>
                <a:gd name="T51" fmla="*/ 196 h 390"/>
                <a:gd name="T52" fmla="*/ 1 w 409"/>
                <a:gd name="T53" fmla="*/ 176 h 390"/>
                <a:gd name="T54" fmla="*/ 9 w 409"/>
                <a:gd name="T55" fmla="*/ 138 h 390"/>
                <a:gd name="T56" fmla="*/ 24 w 409"/>
                <a:gd name="T57" fmla="*/ 102 h 390"/>
                <a:gd name="T58" fmla="*/ 47 w 409"/>
                <a:gd name="T59" fmla="*/ 71 h 390"/>
                <a:gd name="T60" fmla="*/ 75 w 409"/>
                <a:gd name="T61" fmla="*/ 45 h 390"/>
                <a:gd name="T62" fmla="*/ 107 w 409"/>
                <a:gd name="T63" fmla="*/ 24 h 390"/>
                <a:gd name="T64" fmla="*/ 144 w 409"/>
                <a:gd name="T65" fmla="*/ 10 h 390"/>
                <a:gd name="T66" fmla="*/ 184 w 409"/>
                <a:gd name="T67" fmla="*/ 2 h 390"/>
                <a:gd name="T68" fmla="*/ 204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20527" name="Freeform 79"/>
            <p:cNvSpPr>
              <a:spLocks/>
            </p:cNvSpPr>
            <p:nvPr/>
          </p:nvSpPr>
          <p:spPr bwMode="white">
            <a:xfrm flipH="1">
              <a:off x="358" y="3621"/>
              <a:ext cx="236" cy="224"/>
            </a:xfrm>
            <a:custGeom>
              <a:avLst/>
              <a:gdLst>
                <a:gd name="T0" fmla="*/ 197 w 394"/>
                <a:gd name="T1" fmla="*/ 0 h 374"/>
                <a:gd name="T2" fmla="*/ 236 w 394"/>
                <a:gd name="T3" fmla="*/ 4 h 374"/>
                <a:gd name="T4" fmla="*/ 273 w 394"/>
                <a:gd name="T5" fmla="*/ 14 h 374"/>
                <a:gd name="T6" fmla="*/ 307 w 394"/>
                <a:gd name="T7" fmla="*/ 32 h 374"/>
                <a:gd name="T8" fmla="*/ 335 w 394"/>
                <a:gd name="T9" fmla="*/ 55 h 374"/>
                <a:gd name="T10" fmla="*/ 359 w 394"/>
                <a:gd name="T11" fmla="*/ 83 h 374"/>
                <a:gd name="T12" fmla="*/ 378 w 394"/>
                <a:gd name="T13" fmla="*/ 115 h 374"/>
                <a:gd name="T14" fmla="*/ 390 w 394"/>
                <a:gd name="T15" fmla="*/ 150 h 374"/>
                <a:gd name="T16" fmla="*/ 394 w 394"/>
                <a:gd name="T17" fmla="*/ 187 h 374"/>
                <a:gd name="T18" fmla="*/ 393 w 394"/>
                <a:gd name="T19" fmla="*/ 206 h 374"/>
                <a:gd name="T20" fmla="*/ 385 w 394"/>
                <a:gd name="T21" fmla="*/ 242 h 374"/>
                <a:gd name="T22" fmla="*/ 370 w 394"/>
                <a:gd name="T23" fmla="*/ 276 h 374"/>
                <a:gd name="T24" fmla="*/ 348 w 394"/>
                <a:gd name="T25" fmla="*/ 305 h 374"/>
                <a:gd name="T26" fmla="*/ 322 w 394"/>
                <a:gd name="T27" fmla="*/ 331 h 374"/>
                <a:gd name="T28" fmla="*/ 291 w 394"/>
                <a:gd name="T29" fmla="*/ 351 h 374"/>
                <a:gd name="T30" fmla="*/ 255 w 394"/>
                <a:gd name="T31" fmla="*/ 366 h 374"/>
                <a:gd name="T32" fmla="*/ 217 w 394"/>
                <a:gd name="T33" fmla="*/ 374 h 374"/>
                <a:gd name="T34" fmla="*/ 197 w 394"/>
                <a:gd name="T35" fmla="*/ 374 h 374"/>
                <a:gd name="T36" fmla="*/ 157 w 394"/>
                <a:gd name="T37" fmla="*/ 370 h 374"/>
                <a:gd name="T38" fmla="*/ 119 w 394"/>
                <a:gd name="T39" fmla="*/ 359 h 374"/>
                <a:gd name="T40" fmla="*/ 87 w 394"/>
                <a:gd name="T41" fmla="*/ 341 h 374"/>
                <a:gd name="T42" fmla="*/ 57 w 394"/>
                <a:gd name="T43" fmla="*/ 319 h 374"/>
                <a:gd name="T44" fmla="*/ 33 w 394"/>
                <a:gd name="T45" fmla="*/ 292 h 374"/>
                <a:gd name="T46" fmla="*/ 15 w 394"/>
                <a:gd name="T47" fmla="*/ 260 h 374"/>
                <a:gd name="T48" fmla="*/ 4 w 394"/>
                <a:gd name="T49" fmla="*/ 225 h 374"/>
                <a:gd name="T50" fmla="*/ 0 w 394"/>
                <a:gd name="T51" fmla="*/ 187 h 374"/>
                <a:gd name="T52" fmla="*/ 0 w 394"/>
                <a:gd name="T53" fmla="*/ 169 h 374"/>
                <a:gd name="T54" fmla="*/ 8 w 394"/>
                <a:gd name="T55" fmla="*/ 132 h 374"/>
                <a:gd name="T56" fmla="*/ 23 w 394"/>
                <a:gd name="T57" fmla="*/ 99 h 374"/>
                <a:gd name="T58" fmla="*/ 44 w 394"/>
                <a:gd name="T59" fmla="*/ 68 h 374"/>
                <a:gd name="T60" fmla="*/ 71 w 394"/>
                <a:gd name="T61" fmla="*/ 43 h 374"/>
                <a:gd name="T62" fmla="*/ 103 w 394"/>
                <a:gd name="T63" fmla="*/ 22 h 374"/>
                <a:gd name="T64" fmla="*/ 138 w 394"/>
                <a:gd name="T65" fmla="*/ 9 h 374"/>
                <a:gd name="T66" fmla="*/ 177 w 394"/>
                <a:gd name="T67" fmla="*/ 1 h 374"/>
                <a:gd name="T68" fmla="*/ 197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20528" name="Freeform 80"/>
            <p:cNvSpPr>
              <a:spLocks/>
            </p:cNvSpPr>
            <p:nvPr/>
          </p:nvSpPr>
          <p:spPr bwMode="white">
            <a:xfrm flipH="1">
              <a:off x="360" y="3628"/>
              <a:ext cx="228" cy="214"/>
            </a:xfrm>
            <a:custGeom>
              <a:avLst/>
              <a:gdLst>
                <a:gd name="T0" fmla="*/ 191 w 380"/>
                <a:gd name="T1" fmla="*/ 0 h 357"/>
                <a:gd name="T2" fmla="*/ 228 w 380"/>
                <a:gd name="T3" fmla="*/ 4 h 357"/>
                <a:gd name="T4" fmla="*/ 264 w 380"/>
                <a:gd name="T5" fmla="*/ 14 h 357"/>
                <a:gd name="T6" fmla="*/ 296 w 380"/>
                <a:gd name="T7" fmla="*/ 31 h 357"/>
                <a:gd name="T8" fmla="*/ 325 w 380"/>
                <a:gd name="T9" fmla="*/ 53 h 357"/>
                <a:gd name="T10" fmla="*/ 347 w 380"/>
                <a:gd name="T11" fmla="*/ 79 h 357"/>
                <a:gd name="T12" fmla="*/ 365 w 380"/>
                <a:gd name="T13" fmla="*/ 109 h 357"/>
                <a:gd name="T14" fmla="*/ 376 w 380"/>
                <a:gd name="T15" fmla="*/ 142 h 357"/>
                <a:gd name="T16" fmla="*/ 380 w 380"/>
                <a:gd name="T17" fmla="*/ 179 h 357"/>
                <a:gd name="T18" fmla="*/ 378 w 380"/>
                <a:gd name="T19" fmla="*/ 197 h 357"/>
                <a:gd name="T20" fmla="*/ 372 w 380"/>
                <a:gd name="T21" fmla="*/ 232 h 357"/>
                <a:gd name="T22" fmla="*/ 357 w 380"/>
                <a:gd name="T23" fmla="*/ 263 h 357"/>
                <a:gd name="T24" fmla="*/ 337 w 380"/>
                <a:gd name="T25" fmla="*/ 293 h 357"/>
                <a:gd name="T26" fmla="*/ 311 w 380"/>
                <a:gd name="T27" fmla="*/ 317 h 357"/>
                <a:gd name="T28" fmla="*/ 280 w 380"/>
                <a:gd name="T29" fmla="*/ 335 h 357"/>
                <a:gd name="T30" fmla="*/ 247 w 380"/>
                <a:gd name="T31" fmla="*/ 349 h 357"/>
                <a:gd name="T32" fmla="*/ 209 w 380"/>
                <a:gd name="T33" fmla="*/ 357 h 357"/>
                <a:gd name="T34" fmla="*/ 191 w 380"/>
                <a:gd name="T35" fmla="*/ 357 h 357"/>
                <a:gd name="T36" fmla="*/ 152 w 380"/>
                <a:gd name="T37" fmla="*/ 354 h 357"/>
                <a:gd name="T38" fmla="*/ 117 w 380"/>
                <a:gd name="T39" fmla="*/ 343 h 357"/>
                <a:gd name="T40" fmla="*/ 85 w 380"/>
                <a:gd name="T41" fmla="*/ 326 h 357"/>
                <a:gd name="T42" fmla="*/ 56 w 380"/>
                <a:gd name="T43" fmla="*/ 305 h 357"/>
                <a:gd name="T44" fmla="*/ 34 w 380"/>
                <a:gd name="T45" fmla="*/ 278 h 357"/>
                <a:gd name="T46" fmla="*/ 15 w 380"/>
                <a:gd name="T47" fmla="*/ 248 h 357"/>
                <a:gd name="T48" fmla="*/ 4 w 380"/>
                <a:gd name="T49" fmla="*/ 215 h 357"/>
                <a:gd name="T50" fmla="*/ 0 w 380"/>
                <a:gd name="T51" fmla="*/ 179 h 357"/>
                <a:gd name="T52" fmla="*/ 2 w 380"/>
                <a:gd name="T53" fmla="*/ 160 h 357"/>
                <a:gd name="T54" fmla="*/ 10 w 380"/>
                <a:gd name="T55" fmla="*/ 126 h 357"/>
                <a:gd name="T56" fmla="*/ 23 w 380"/>
                <a:gd name="T57" fmla="*/ 94 h 357"/>
                <a:gd name="T58" fmla="*/ 44 w 380"/>
                <a:gd name="T59" fmla="*/ 65 h 357"/>
                <a:gd name="T60" fmla="*/ 70 w 380"/>
                <a:gd name="T61" fmla="*/ 41 h 357"/>
                <a:gd name="T62" fmla="*/ 99 w 380"/>
                <a:gd name="T63" fmla="*/ 22 h 357"/>
                <a:gd name="T64" fmla="*/ 134 w 380"/>
                <a:gd name="T65" fmla="*/ 8 h 357"/>
                <a:gd name="T66" fmla="*/ 170 w 380"/>
                <a:gd name="T67" fmla="*/ 2 h 357"/>
                <a:gd name="T68" fmla="*/ 191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20529" name="Freeform 81"/>
            <p:cNvSpPr>
              <a:spLocks/>
            </p:cNvSpPr>
            <p:nvPr/>
          </p:nvSpPr>
          <p:spPr bwMode="white">
            <a:xfrm flipH="1">
              <a:off x="362" y="3633"/>
              <a:ext cx="220" cy="205"/>
            </a:xfrm>
            <a:custGeom>
              <a:avLst/>
              <a:gdLst>
                <a:gd name="T0" fmla="*/ 182 w 365"/>
                <a:gd name="T1" fmla="*/ 0 h 340"/>
                <a:gd name="T2" fmla="*/ 218 w 365"/>
                <a:gd name="T3" fmla="*/ 4 h 340"/>
                <a:gd name="T4" fmla="*/ 253 w 365"/>
                <a:gd name="T5" fmla="*/ 13 h 340"/>
                <a:gd name="T6" fmla="*/ 284 w 365"/>
                <a:gd name="T7" fmla="*/ 29 h 340"/>
                <a:gd name="T8" fmla="*/ 311 w 365"/>
                <a:gd name="T9" fmla="*/ 49 h 340"/>
                <a:gd name="T10" fmla="*/ 332 w 365"/>
                <a:gd name="T11" fmla="*/ 75 h 340"/>
                <a:gd name="T12" fmla="*/ 350 w 365"/>
                <a:gd name="T13" fmla="*/ 104 h 340"/>
                <a:gd name="T14" fmla="*/ 361 w 365"/>
                <a:gd name="T15" fmla="*/ 136 h 340"/>
                <a:gd name="T16" fmla="*/ 365 w 365"/>
                <a:gd name="T17" fmla="*/ 170 h 340"/>
                <a:gd name="T18" fmla="*/ 363 w 365"/>
                <a:gd name="T19" fmla="*/ 187 h 340"/>
                <a:gd name="T20" fmla="*/ 357 w 365"/>
                <a:gd name="T21" fmla="*/ 221 h 340"/>
                <a:gd name="T22" fmla="*/ 342 w 365"/>
                <a:gd name="T23" fmla="*/ 252 h 340"/>
                <a:gd name="T24" fmla="*/ 323 w 365"/>
                <a:gd name="T25" fmla="*/ 279 h 340"/>
                <a:gd name="T26" fmla="*/ 298 w 365"/>
                <a:gd name="T27" fmla="*/ 301 h 340"/>
                <a:gd name="T28" fmla="*/ 268 w 365"/>
                <a:gd name="T29" fmla="*/ 320 h 340"/>
                <a:gd name="T30" fmla="*/ 236 w 365"/>
                <a:gd name="T31" fmla="*/ 333 h 340"/>
                <a:gd name="T32" fmla="*/ 201 w 365"/>
                <a:gd name="T33" fmla="*/ 340 h 340"/>
                <a:gd name="T34" fmla="*/ 182 w 365"/>
                <a:gd name="T35" fmla="*/ 340 h 340"/>
                <a:gd name="T36" fmla="*/ 146 w 365"/>
                <a:gd name="T37" fmla="*/ 337 h 340"/>
                <a:gd name="T38" fmla="*/ 111 w 365"/>
                <a:gd name="T39" fmla="*/ 327 h 340"/>
                <a:gd name="T40" fmla="*/ 80 w 365"/>
                <a:gd name="T41" fmla="*/ 312 h 340"/>
                <a:gd name="T42" fmla="*/ 54 w 365"/>
                <a:gd name="T43" fmla="*/ 291 h 340"/>
                <a:gd name="T44" fmla="*/ 31 w 365"/>
                <a:gd name="T45" fmla="*/ 265 h 340"/>
                <a:gd name="T46" fmla="*/ 15 w 365"/>
                <a:gd name="T47" fmla="*/ 237 h 340"/>
                <a:gd name="T48" fmla="*/ 4 w 365"/>
                <a:gd name="T49" fmla="*/ 205 h 340"/>
                <a:gd name="T50" fmla="*/ 0 w 365"/>
                <a:gd name="T51" fmla="*/ 170 h 340"/>
                <a:gd name="T52" fmla="*/ 1 w 365"/>
                <a:gd name="T53" fmla="*/ 153 h 340"/>
                <a:gd name="T54" fmla="*/ 8 w 365"/>
                <a:gd name="T55" fmla="*/ 120 h 340"/>
                <a:gd name="T56" fmla="*/ 23 w 365"/>
                <a:gd name="T57" fmla="*/ 90 h 340"/>
                <a:gd name="T58" fmla="*/ 41 w 365"/>
                <a:gd name="T59" fmla="*/ 61 h 340"/>
                <a:gd name="T60" fmla="*/ 67 w 365"/>
                <a:gd name="T61" fmla="*/ 39 h 340"/>
                <a:gd name="T62" fmla="*/ 95 w 365"/>
                <a:gd name="T63" fmla="*/ 21 h 340"/>
                <a:gd name="T64" fmla="*/ 129 w 365"/>
                <a:gd name="T65" fmla="*/ 8 h 340"/>
                <a:gd name="T66" fmla="*/ 163 w 365"/>
                <a:gd name="T67" fmla="*/ 1 h 340"/>
                <a:gd name="T68" fmla="*/ 182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20530" name="Freeform 82"/>
            <p:cNvSpPr>
              <a:spLocks/>
            </p:cNvSpPr>
            <p:nvPr/>
          </p:nvSpPr>
          <p:spPr bwMode="white">
            <a:xfrm flipH="1">
              <a:off x="366" y="3639"/>
              <a:ext cx="208" cy="195"/>
            </a:xfrm>
            <a:custGeom>
              <a:avLst/>
              <a:gdLst>
                <a:gd name="T0" fmla="*/ 174 w 348"/>
                <a:gd name="T1" fmla="*/ 0 h 324"/>
                <a:gd name="T2" fmla="*/ 209 w 348"/>
                <a:gd name="T3" fmla="*/ 4 h 324"/>
                <a:gd name="T4" fmla="*/ 242 w 348"/>
                <a:gd name="T5" fmla="*/ 14 h 324"/>
                <a:gd name="T6" fmla="*/ 272 w 348"/>
                <a:gd name="T7" fmla="*/ 28 h 324"/>
                <a:gd name="T8" fmla="*/ 297 w 348"/>
                <a:gd name="T9" fmla="*/ 48 h 324"/>
                <a:gd name="T10" fmla="*/ 319 w 348"/>
                <a:gd name="T11" fmla="*/ 73 h 324"/>
                <a:gd name="T12" fmla="*/ 335 w 348"/>
                <a:gd name="T13" fmla="*/ 99 h 324"/>
                <a:gd name="T14" fmla="*/ 346 w 348"/>
                <a:gd name="T15" fmla="*/ 130 h 324"/>
                <a:gd name="T16" fmla="*/ 348 w 348"/>
                <a:gd name="T17" fmla="*/ 162 h 324"/>
                <a:gd name="T18" fmla="*/ 347 w 348"/>
                <a:gd name="T19" fmla="*/ 180 h 324"/>
                <a:gd name="T20" fmla="*/ 340 w 348"/>
                <a:gd name="T21" fmla="*/ 211 h 324"/>
                <a:gd name="T22" fmla="*/ 327 w 348"/>
                <a:gd name="T23" fmla="*/ 240 h 324"/>
                <a:gd name="T24" fmla="*/ 308 w 348"/>
                <a:gd name="T25" fmla="*/ 265 h 324"/>
                <a:gd name="T26" fmla="*/ 285 w 348"/>
                <a:gd name="T27" fmla="*/ 288 h 324"/>
                <a:gd name="T28" fmla="*/ 257 w 348"/>
                <a:gd name="T29" fmla="*/ 306 h 324"/>
                <a:gd name="T30" fmla="*/ 226 w 348"/>
                <a:gd name="T31" fmla="*/ 318 h 324"/>
                <a:gd name="T32" fmla="*/ 191 w 348"/>
                <a:gd name="T33" fmla="*/ 324 h 324"/>
                <a:gd name="T34" fmla="*/ 174 w 348"/>
                <a:gd name="T35" fmla="*/ 324 h 324"/>
                <a:gd name="T36" fmla="*/ 139 w 348"/>
                <a:gd name="T37" fmla="*/ 322 h 324"/>
                <a:gd name="T38" fmla="*/ 106 w 348"/>
                <a:gd name="T39" fmla="*/ 312 h 324"/>
                <a:gd name="T40" fmla="*/ 76 w 348"/>
                <a:gd name="T41" fmla="*/ 298 h 324"/>
                <a:gd name="T42" fmla="*/ 51 w 348"/>
                <a:gd name="T43" fmla="*/ 278 h 324"/>
                <a:gd name="T44" fmla="*/ 29 w 348"/>
                <a:gd name="T45" fmla="*/ 253 h 324"/>
                <a:gd name="T46" fmla="*/ 13 w 348"/>
                <a:gd name="T47" fmla="*/ 225 h 324"/>
                <a:gd name="T48" fmla="*/ 2 w 348"/>
                <a:gd name="T49" fmla="*/ 196 h 324"/>
                <a:gd name="T50" fmla="*/ 0 w 348"/>
                <a:gd name="T51" fmla="*/ 162 h 324"/>
                <a:gd name="T52" fmla="*/ 0 w 348"/>
                <a:gd name="T53" fmla="*/ 146 h 324"/>
                <a:gd name="T54" fmla="*/ 8 w 348"/>
                <a:gd name="T55" fmla="*/ 115 h 324"/>
                <a:gd name="T56" fmla="*/ 21 w 348"/>
                <a:gd name="T57" fmla="*/ 86 h 324"/>
                <a:gd name="T58" fmla="*/ 40 w 348"/>
                <a:gd name="T59" fmla="*/ 60 h 324"/>
                <a:gd name="T60" fmla="*/ 63 w 348"/>
                <a:gd name="T61" fmla="*/ 38 h 324"/>
                <a:gd name="T62" fmla="*/ 91 w 348"/>
                <a:gd name="T63" fmla="*/ 20 h 324"/>
                <a:gd name="T64" fmla="*/ 122 w 348"/>
                <a:gd name="T65" fmla="*/ 8 h 324"/>
                <a:gd name="T66" fmla="*/ 156 w 348"/>
                <a:gd name="T67" fmla="*/ 2 h 324"/>
                <a:gd name="T68" fmla="*/ 174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20531" name="Freeform 83"/>
            <p:cNvSpPr>
              <a:spLocks/>
            </p:cNvSpPr>
            <p:nvPr/>
          </p:nvSpPr>
          <p:spPr bwMode="white">
            <a:xfrm flipH="1">
              <a:off x="368" y="3645"/>
              <a:ext cx="201" cy="185"/>
            </a:xfrm>
            <a:custGeom>
              <a:avLst/>
              <a:gdLst>
                <a:gd name="T0" fmla="*/ 168 w 335"/>
                <a:gd name="T1" fmla="*/ 0 h 307"/>
                <a:gd name="T2" fmla="*/ 201 w 335"/>
                <a:gd name="T3" fmla="*/ 3 h 307"/>
                <a:gd name="T4" fmla="*/ 233 w 335"/>
                <a:gd name="T5" fmla="*/ 12 h 307"/>
                <a:gd name="T6" fmla="*/ 261 w 335"/>
                <a:gd name="T7" fmla="*/ 25 h 307"/>
                <a:gd name="T8" fmla="*/ 286 w 335"/>
                <a:gd name="T9" fmla="*/ 44 h 307"/>
                <a:gd name="T10" fmla="*/ 306 w 335"/>
                <a:gd name="T11" fmla="*/ 67 h 307"/>
                <a:gd name="T12" fmla="*/ 322 w 335"/>
                <a:gd name="T13" fmla="*/ 94 h 307"/>
                <a:gd name="T14" fmla="*/ 331 w 335"/>
                <a:gd name="T15" fmla="*/ 122 h 307"/>
                <a:gd name="T16" fmla="*/ 335 w 335"/>
                <a:gd name="T17" fmla="*/ 154 h 307"/>
                <a:gd name="T18" fmla="*/ 334 w 335"/>
                <a:gd name="T19" fmla="*/ 169 h 307"/>
                <a:gd name="T20" fmla="*/ 327 w 335"/>
                <a:gd name="T21" fmla="*/ 200 h 307"/>
                <a:gd name="T22" fmla="*/ 315 w 335"/>
                <a:gd name="T23" fmla="*/ 226 h 307"/>
                <a:gd name="T24" fmla="*/ 296 w 335"/>
                <a:gd name="T25" fmla="*/ 250 h 307"/>
                <a:gd name="T26" fmla="*/ 274 w 335"/>
                <a:gd name="T27" fmla="*/ 272 h 307"/>
                <a:gd name="T28" fmla="*/ 247 w 335"/>
                <a:gd name="T29" fmla="*/ 288 h 307"/>
                <a:gd name="T30" fmla="*/ 217 w 335"/>
                <a:gd name="T31" fmla="*/ 300 h 307"/>
                <a:gd name="T32" fmla="*/ 185 w 335"/>
                <a:gd name="T33" fmla="*/ 307 h 307"/>
                <a:gd name="T34" fmla="*/ 168 w 335"/>
                <a:gd name="T35" fmla="*/ 307 h 307"/>
                <a:gd name="T36" fmla="*/ 134 w 335"/>
                <a:gd name="T37" fmla="*/ 304 h 307"/>
                <a:gd name="T38" fmla="*/ 103 w 335"/>
                <a:gd name="T39" fmla="*/ 295 h 307"/>
                <a:gd name="T40" fmla="*/ 75 w 335"/>
                <a:gd name="T41" fmla="*/ 281 h 307"/>
                <a:gd name="T42" fmla="*/ 50 w 335"/>
                <a:gd name="T43" fmla="*/ 263 h 307"/>
                <a:gd name="T44" fmla="*/ 30 w 335"/>
                <a:gd name="T45" fmla="*/ 240 h 307"/>
                <a:gd name="T46" fmla="*/ 13 w 335"/>
                <a:gd name="T47" fmla="*/ 213 h 307"/>
                <a:gd name="T48" fmla="*/ 4 w 335"/>
                <a:gd name="T49" fmla="*/ 185 h 307"/>
                <a:gd name="T50" fmla="*/ 0 w 335"/>
                <a:gd name="T51" fmla="*/ 154 h 307"/>
                <a:gd name="T52" fmla="*/ 1 w 335"/>
                <a:gd name="T53" fmla="*/ 138 h 307"/>
                <a:gd name="T54" fmla="*/ 8 w 335"/>
                <a:gd name="T55" fmla="*/ 108 h 307"/>
                <a:gd name="T56" fmla="*/ 21 w 335"/>
                <a:gd name="T57" fmla="*/ 80 h 307"/>
                <a:gd name="T58" fmla="*/ 39 w 335"/>
                <a:gd name="T59" fmla="*/ 56 h 307"/>
                <a:gd name="T60" fmla="*/ 62 w 335"/>
                <a:gd name="T61" fmla="*/ 35 h 307"/>
                <a:gd name="T62" fmla="*/ 88 w 335"/>
                <a:gd name="T63" fmla="*/ 19 h 307"/>
                <a:gd name="T64" fmla="*/ 118 w 335"/>
                <a:gd name="T65" fmla="*/ 7 h 307"/>
                <a:gd name="T66" fmla="*/ 150 w 335"/>
                <a:gd name="T67" fmla="*/ 0 h 307"/>
                <a:gd name="T68" fmla="*/ 168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20532" name="Freeform 84"/>
            <p:cNvSpPr>
              <a:spLocks/>
            </p:cNvSpPr>
            <p:nvPr/>
          </p:nvSpPr>
          <p:spPr bwMode="white">
            <a:xfrm flipH="1">
              <a:off x="396" y="3560"/>
              <a:ext cx="67" cy="30"/>
            </a:xfrm>
            <a:custGeom>
              <a:avLst/>
              <a:gdLst>
                <a:gd name="T0" fmla="*/ 0 w 113"/>
                <a:gd name="T1" fmla="*/ 25 h 49"/>
                <a:gd name="T2" fmla="*/ 0 w 113"/>
                <a:gd name="T3" fmla="*/ 25 h 49"/>
                <a:gd name="T4" fmla="*/ 1 w 113"/>
                <a:gd name="T5" fmla="*/ 24 h 49"/>
                <a:gd name="T6" fmla="*/ 5 w 113"/>
                <a:gd name="T7" fmla="*/ 18 h 49"/>
                <a:gd name="T8" fmla="*/ 9 w 113"/>
                <a:gd name="T9" fmla="*/ 14 h 49"/>
                <a:gd name="T10" fmla="*/ 16 w 113"/>
                <a:gd name="T11" fmla="*/ 10 h 49"/>
                <a:gd name="T12" fmla="*/ 23 w 113"/>
                <a:gd name="T13" fmla="*/ 8 h 49"/>
                <a:gd name="T14" fmla="*/ 32 w 113"/>
                <a:gd name="T15" fmla="*/ 4 h 49"/>
                <a:gd name="T16" fmla="*/ 32 w 113"/>
                <a:gd name="T17" fmla="*/ 4 h 49"/>
                <a:gd name="T18" fmla="*/ 47 w 113"/>
                <a:gd name="T19" fmla="*/ 1 h 49"/>
                <a:gd name="T20" fmla="*/ 64 w 113"/>
                <a:gd name="T21" fmla="*/ 0 h 49"/>
                <a:gd name="T22" fmla="*/ 82 w 113"/>
                <a:gd name="T23" fmla="*/ 0 h 49"/>
                <a:gd name="T24" fmla="*/ 95 w 113"/>
                <a:gd name="T25" fmla="*/ 2 h 49"/>
                <a:gd name="T26" fmla="*/ 95 w 113"/>
                <a:gd name="T27" fmla="*/ 2 h 49"/>
                <a:gd name="T28" fmla="*/ 103 w 113"/>
                <a:gd name="T29" fmla="*/ 2 h 49"/>
                <a:gd name="T30" fmla="*/ 105 w 113"/>
                <a:gd name="T31" fmla="*/ 2 h 49"/>
                <a:gd name="T32" fmla="*/ 105 w 113"/>
                <a:gd name="T33" fmla="*/ 5 h 49"/>
                <a:gd name="T34" fmla="*/ 107 w 113"/>
                <a:gd name="T35" fmla="*/ 14 h 49"/>
                <a:gd name="T36" fmla="*/ 107 w 113"/>
                <a:gd name="T37" fmla="*/ 14 h 49"/>
                <a:gd name="T38" fmla="*/ 110 w 113"/>
                <a:gd name="T39" fmla="*/ 26 h 49"/>
                <a:gd name="T40" fmla="*/ 111 w 113"/>
                <a:gd name="T41" fmla="*/ 37 h 49"/>
                <a:gd name="T42" fmla="*/ 113 w 113"/>
                <a:gd name="T43" fmla="*/ 49 h 49"/>
                <a:gd name="T44" fmla="*/ 113 w 113"/>
                <a:gd name="T45" fmla="*/ 49 h 49"/>
                <a:gd name="T46" fmla="*/ 103 w 113"/>
                <a:gd name="T47" fmla="*/ 45 h 49"/>
                <a:gd name="T48" fmla="*/ 80 w 113"/>
                <a:gd name="T49" fmla="*/ 36 h 49"/>
                <a:gd name="T50" fmla="*/ 68 w 113"/>
                <a:gd name="T51" fmla="*/ 32 h 49"/>
                <a:gd name="T52" fmla="*/ 55 w 113"/>
                <a:gd name="T53" fmla="*/ 28 h 49"/>
                <a:gd name="T54" fmla="*/ 44 w 113"/>
                <a:gd name="T55" fmla="*/ 26 h 49"/>
                <a:gd name="T56" fmla="*/ 39 w 113"/>
                <a:gd name="T57" fmla="*/ 26 h 49"/>
                <a:gd name="T58" fmla="*/ 35 w 113"/>
                <a:gd name="T59" fmla="*/ 26 h 49"/>
                <a:gd name="T60" fmla="*/ 35 w 113"/>
                <a:gd name="T61" fmla="*/ 26 h 49"/>
                <a:gd name="T62" fmla="*/ 28 w 113"/>
                <a:gd name="T63" fmla="*/ 29 h 49"/>
                <a:gd name="T64" fmla="*/ 21 w 113"/>
                <a:gd name="T65" fmla="*/ 29 h 49"/>
                <a:gd name="T66" fmla="*/ 11 w 113"/>
                <a:gd name="T67" fmla="*/ 29 h 49"/>
                <a:gd name="T68" fmla="*/ 3 w 113"/>
                <a:gd name="T69" fmla="*/ 26 h 49"/>
                <a:gd name="T70" fmla="*/ 0 w 113"/>
                <a:gd name="T71" fmla="*/ 25 h 49"/>
                <a:gd name="T72" fmla="*/ 0 w 113"/>
                <a:gd name="T73" fmla="*/ 25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20533" name="Freeform 85"/>
            <p:cNvSpPr>
              <a:spLocks/>
            </p:cNvSpPr>
            <p:nvPr/>
          </p:nvSpPr>
          <p:spPr bwMode="white">
            <a:xfrm flipH="1">
              <a:off x="492" y="3565"/>
              <a:ext cx="95" cy="139"/>
            </a:xfrm>
            <a:custGeom>
              <a:avLst/>
              <a:gdLst>
                <a:gd name="T0" fmla="*/ 54 w 158"/>
                <a:gd name="T1" fmla="*/ 232 h 232"/>
                <a:gd name="T2" fmla="*/ 54 w 158"/>
                <a:gd name="T3" fmla="*/ 232 h 232"/>
                <a:gd name="T4" fmla="*/ 64 w 158"/>
                <a:gd name="T5" fmla="*/ 226 h 232"/>
                <a:gd name="T6" fmla="*/ 75 w 158"/>
                <a:gd name="T7" fmla="*/ 222 h 232"/>
                <a:gd name="T8" fmla="*/ 84 w 158"/>
                <a:gd name="T9" fmla="*/ 220 h 232"/>
                <a:gd name="T10" fmla="*/ 95 w 158"/>
                <a:gd name="T11" fmla="*/ 217 h 232"/>
                <a:gd name="T12" fmla="*/ 104 w 158"/>
                <a:gd name="T13" fmla="*/ 217 h 232"/>
                <a:gd name="T14" fmla="*/ 112 w 158"/>
                <a:gd name="T15" fmla="*/ 217 h 232"/>
                <a:gd name="T16" fmla="*/ 128 w 158"/>
                <a:gd name="T17" fmla="*/ 220 h 232"/>
                <a:gd name="T18" fmla="*/ 128 w 158"/>
                <a:gd name="T19" fmla="*/ 220 h 232"/>
                <a:gd name="T20" fmla="*/ 136 w 158"/>
                <a:gd name="T21" fmla="*/ 209 h 232"/>
                <a:gd name="T22" fmla="*/ 143 w 158"/>
                <a:gd name="T23" fmla="*/ 197 h 232"/>
                <a:gd name="T24" fmla="*/ 148 w 158"/>
                <a:gd name="T25" fmla="*/ 183 h 232"/>
                <a:gd name="T26" fmla="*/ 152 w 158"/>
                <a:gd name="T27" fmla="*/ 169 h 232"/>
                <a:gd name="T28" fmla="*/ 156 w 158"/>
                <a:gd name="T29" fmla="*/ 153 h 232"/>
                <a:gd name="T30" fmla="*/ 158 w 158"/>
                <a:gd name="T31" fmla="*/ 137 h 232"/>
                <a:gd name="T32" fmla="*/ 158 w 158"/>
                <a:gd name="T33" fmla="*/ 119 h 232"/>
                <a:gd name="T34" fmla="*/ 155 w 158"/>
                <a:gd name="T35" fmla="*/ 102 h 232"/>
                <a:gd name="T36" fmla="*/ 155 w 158"/>
                <a:gd name="T37" fmla="*/ 102 h 232"/>
                <a:gd name="T38" fmla="*/ 154 w 158"/>
                <a:gd name="T39" fmla="*/ 90 h 232"/>
                <a:gd name="T40" fmla="*/ 150 w 158"/>
                <a:gd name="T41" fmla="*/ 79 h 232"/>
                <a:gd name="T42" fmla="*/ 147 w 158"/>
                <a:gd name="T43" fmla="*/ 68 h 232"/>
                <a:gd name="T44" fmla="*/ 143 w 158"/>
                <a:gd name="T45" fmla="*/ 58 h 232"/>
                <a:gd name="T46" fmla="*/ 138 w 158"/>
                <a:gd name="T47" fmla="*/ 48 h 232"/>
                <a:gd name="T48" fmla="*/ 132 w 158"/>
                <a:gd name="T49" fmla="*/ 39 h 232"/>
                <a:gd name="T50" fmla="*/ 127 w 158"/>
                <a:gd name="T51" fmla="*/ 31 h 232"/>
                <a:gd name="T52" fmla="*/ 120 w 158"/>
                <a:gd name="T53" fmla="*/ 23 h 232"/>
                <a:gd name="T54" fmla="*/ 113 w 158"/>
                <a:gd name="T55" fmla="*/ 17 h 232"/>
                <a:gd name="T56" fmla="*/ 107 w 158"/>
                <a:gd name="T57" fmla="*/ 11 h 232"/>
                <a:gd name="T58" fmla="*/ 99 w 158"/>
                <a:gd name="T59" fmla="*/ 7 h 232"/>
                <a:gd name="T60" fmla="*/ 92 w 158"/>
                <a:gd name="T61" fmla="*/ 3 h 232"/>
                <a:gd name="T62" fmla="*/ 84 w 158"/>
                <a:gd name="T63" fmla="*/ 1 h 232"/>
                <a:gd name="T64" fmla="*/ 76 w 158"/>
                <a:gd name="T65" fmla="*/ 0 h 232"/>
                <a:gd name="T66" fmla="*/ 68 w 158"/>
                <a:gd name="T67" fmla="*/ 0 h 232"/>
                <a:gd name="T68" fmla="*/ 61 w 158"/>
                <a:gd name="T69" fmla="*/ 1 h 232"/>
                <a:gd name="T70" fmla="*/ 61 w 158"/>
                <a:gd name="T71" fmla="*/ 1 h 232"/>
                <a:gd name="T72" fmla="*/ 53 w 158"/>
                <a:gd name="T73" fmla="*/ 3 h 232"/>
                <a:gd name="T74" fmla="*/ 45 w 158"/>
                <a:gd name="T75" fmla="*/ 7 h 232"/>
                <a:gd name="T76" fmla="*/ 38 w 158"/>
                <a:gd name="T77" fmla="*/ 12 h 232"/>
                <a:gd name="T78" fmla="*/ 32 w 158"/>
                <a:gd name="T79" fmla="*/ 17 h 232"/>
                <a:gd name="T80" fmla="*/ 26 w 158"/>
                <a:gd name="T81" fmla="*/ 24 h 232"/>
                <a:gd name="T82" fmla="*/ 21 w 158"/>
                <a:gd name="T83" fmla="*/ 31 h 232"/>
                <a:gd name="T84" fmla="*/ 16 w 158"/>
                <a:gd name="T85" fmla="*/ 39 h 232"/>
                <a:gd name="T86" fmla="*/ 12 w 158"/>
                <a:gd name="T87" fmla="*/ 48 h 232"/>
                <a:gd name="T88" fmla="*/ 5 w 158"/>
                <a:gd name="T89" fmla="*/ 68 h 232"/>
                <a:gd name="T90" fmla="*/ 1 w 158"/>
                <a:gd name="T91" fmla="*/ 90 h 232"/>
                <a:gd name="T92" fmla="*/ 0 w 158"/>
                <a:gd name="T93" fmla="*/ 114 h 232"/>
                <a:gd name="T94" fmla="*/ 0 w 158"/>
                <a:gd name="T95" fmla="*/ 126 h 232"/>
                <a:gd name="T96" fmla="*/ 1 w 158"/>
                <a:gd name="T97" fmla="*/ 138 h 232"/>
                <a:gd name="T98" fmla="*/ 1 w 158"/>
                <a:gd name="T99" fmla="*/ 138 h 232"/>
                <a:gd name="T100" fmla="*/ 5 w 158"/>
                <a:gd name="T101" fmla="*/ 154 h 232"/>
                <a:gd name="T102" fmla="*/ 9 w 158"/>
                <a:gd name="T103" fmla="*/ 169 h 232"/>
                <a:gd name="T104" fmla="*/ 14 w 158"/>
                <a:gd name="T105" fmla="*/ 183 h 232"/>
                <a:gd name="T106" fmla="*/ 21 w 158"/>
                <a:gd name="T107" fmla="*/ 196 h 232"/>
                <a:gd name="T108" fmla="*/ 28 w 158"/>
                <a:gd name="T109" fmla="*/ 208 h 232"/>
                <a:gd name="T110" fmla="*/ 36 w 158"/>
                <a:gd name="T111" fmla="*/ 217 h 232"/>
                <a:gd name="T112" fmla="*/ 45 w 158"/>
                <a:gd name="T113" fmla="*/ 225 h 232"/>
                <a:gd name="T114" fmla="*/ 54 w 158"/>
                <a:gd name="T115" fmla="*/ 232 h 232"/>
                <a:gd name="T116" fmla="*/ 54 w 158"/>
                <a:gd name="T117" fmla="*/ 232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20534" name="Freeform 86"/>
            <p:cNvSpPr>
              <a:spLocks/>
            </p:cNvSpPr>
            <p:nvPr/>
          </p:nvSpPr>
          <p:spPr bwMode="black">
            <a:xfrm flipH="1">
              <a:off x="500" y="3579"/>
              <a:ext cx="81" cy="130"/>
            </a:xfrm>
            <a:custGeom>
              <a:avLst/>
              <a:gdLst>
                <a:gd name="T0" fmla="*/ 53 w 134"/>
                <a:gd name="T1" fmla="*/ 1 h 217"/>
                <a:gd name="T2" fmla="*/ 53 w 134"/>
                <a:gd name="T3" fmla="*/ 1 h 217"/>
                <a:gd name="T4" fmla="*/ 59 w 134"/>
                <a:gd name="T5" fmla="*/ 0 h 217"/>
                <a:gd name="T6" fmla="*/ 66 w 134"/>
                <a:gd name="T7" fmla="*/ 0 h 217"/>
                <a:gd name="T8" fmla="*/ 73 w 134"/>
                <a:gd name="T9" fmla="*/ 1 h 217"/>
                <a:gd name="T10" fmla="*/ 79 w 134"/>
                <a:gd name="T11" fmla="*/ 4 h 217"/>
                <a:gd name="T12" fmla="*/ 85 w 134"/>
                <a:gd name="T13" fmla="*/ 6 h 217"/>
                <a:gd name="T14" fmla="*/ 91 w 134"/>
                <a:gd name="T15" fmla="*/ 10 h 217"/>
                <a:gd name="T16" fmla="*/ 97 w 134"/>
                <a:gd name="T17" fmla="*/ 16 h 217"/>
                <a:gd name="T18" fmla="*/ 103 w 134"/>
                <a:gd name="T19" fmla="*/ 22 h 217"/>
                <a:gd name="T20" fmla="*/ 113 w 134"/>
                <a:gd name="T21" fmla="*/ 36 h 217"/>
                <a:gd name="T22" fmla="*/ 122 w 134"/>
                <a:gd name="T23" fmla="*/ 53 h 217"/>
                <a:gd name="T24" fmla="*/ 129 w 134"/>
                <a:gd name="T25" fmla="*/ 73 h 217"/>
                <a:gd name="T26" fmla="*/ 133 w 134"/>
                <a:gd name="T27" fmla="*/ 96 h 217"/>
                <a:gd name="T28" fmla="*/ 133 w 134"/>
                <a:gd name="T29" fmla="*/ 96 h 217"/>
                <a:gd name="T30" fmla="*/ 134 w 134"/>
                <a:gd name="T31" fmla="*/ 112 h 217"/>
                <a:gd name="T32" fmla="*/ 134 w 134"/>
                <a:gd name="T33" fmla="*/ 128 h 217"/>
                <a:gd name="T34" fmla="*/ 133 w 134"/>
                <a:gd name="T35" fmla="*/ 143 h 217"/>
                <a:gd name="T36" fmla="*/ 132 w 134"/>
                <a:gd name="T37" fmla="*/ 158 h 217"/>
                <a:gd name="T38" fmla="*/ 128 w 134"/>
                <a:gd name="T39" fmla="*/ 171 h 217"/>
                <a:gd name="T40" fmla="*/ 122 w 134"/>
                <a:gd name="T41" fmla="*/ 183 h 217"/>
                <a:gd name="T42" fmla="*/ 117 w 134"/>
                <a:gd name="T43" fmla="*/ 195 h 217"/>
                <a:gd name="T44" fmla="*/ 110 w 134"/>
                <a:gd name="T45" fmla="*/ 205 h 217"/>
                <a:gd name="T46" fmla="*/ 110 w 134"/>
                <a:gd name="T47" fmla="*/ 205 h 217"/>
                <a:gd name="T48" fmla="*/ 97 w 134"/>
                <a:gd name="T49" fmla="*/ 202 h 217"/>
                <a:gd name="T50" fmla="*/ 89 w 134"/>
                <a:gd name="T51" fmla="*/ 202 h 217"/>
                <a:gd name="T52" fmla="*/ 81 w 134"/>
                <a:gd name="T53" fmla="*/ 203 h 217"/>
                <a:gd name="T54" fmla="*/ 73 w 134"/>
                <a:gd name="T55" fmla="*/ 205 h 217"/>
                <a:gd name="T56" fmla="*/ 65 w 134"/>
                <a:gd name="T57" fmla="*/ 207 h 217"/>
                <a:gd name="T58" fmla="*/ 55 w 134"/>
                <a:gd name="T59" fmla="*/ 211 h 217"/>
                <a:gd name="T60" fmla="*/ 47 w 134"/>
                <a:gd name="T61" fmla="*/ 217 h 217"/>
                <a:gd name="T62" fmla="*/ 47 w 134"/>
                <a:gd name="T63" fmla="*/ 217 h 217"/>
                <a:gd name="T64" fmla="*/ 39 w 134"/>
                <a:gd name="T65" fmla="*/ 210 h 217"/>
                <a:gd name="T66" fmla="*/ 32 w 134"/>
                <a:gd name="T67" fmla="*/ 202 h 217"/>
                <a:gd name="T68" fmla="*/ 24 w 134"/>
                <a:gd name="T69" fmla="*/ 193 h 217"/>
                <a:gd name="T70" fmla="*/ 19 w 134"/>
                <a:gd name="T71" fmla="*/ 182 h 217"/>
                <a:gd name="T72" fmla="*/ 14 w 134"/>
                <a:gd name="T73" fmla="*/ 170 h 217"/>
                <a:gd name="T74" fmla="*/ 8 w 134"/>
                <a:gd name="T75" fmla="*/ 158 h 217"/>
                <a:gd name="T76" fmla="*/ 4 w 134"/>
                <a:gd name="T77" fmla="*/ 143 h 217"/>
                <a:gd name="T78" fmla="*/ 2 w 134"/>
                <a:gd name="T79" fmla="*/ 128 h 217"/>
                <a:gd name="T80" fmla="*/ 2 w 134"/>
                <a:gd name="T81" fmla="*/ 128 h 217"/>
                <a:gd name="T82" fmla="*/ 0 w 134"/>
                <a:gd name="T83" fmla="*/ 106 h 217"/>
                <a:gd name="T84" fmla="*/ 2 w 134"/>
                <a:gd name="T85" fmla="*/ 84 h 217"/>
                <a:gd name="T86" fmla="*/ 4 w 134"/>
                <a:gd name="T87" fmla="*/ 64 h 217"/>
                <a:gd name="T88" fmla="*/ 11 w 134"/>
                <a:gd name="T89" fmla="*/ 45 h 217"/>
                <a:gd name="T90" fmla="*/ 18 w 134"/>
                <a:gd name="T91" fmla="*/ 29 h 217"/>
                <a:gd name="T92" fmla="*/ 23 w 134"/>
                <a:gd name="T93" fmla="*/ 22 h 217"/>
                <a:gd name="T94" fmla="*/ 28 w 134"/>
                <a:gd name="T95" fmla="*/ 16 h 217"/>
                <a:gd name="T96" fmla="*/ 34 w 134"/>
                <a:gd name="T97" fmla="*/ 10 h 217"/>
                <a:gd name="T98" fmla="*/ 39 w 134"/>
                <a:gd name="T99" fmla="*/ 6 h 217"/>
                <a:gd name="T100" fmla="*/ 46 w 134"/>
                <a:gd name="T101" fmla="*/ 4 h 217"/>
                <a:gd name="T102" fmla="*/ 53 w 134"/>
                <a:gd name="T103" fmla="*/ 1 h 217"/>
                <a:gd name="T104" fmla="*/ 53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20535" name="Freeform 87"/>
            <p:cNvSpPr>
              <a:spLocks/>
            </p:cNvSpPr>
            <p:nvPr/>
          </p:nvSpPr>
          <p:spPr bwMode="auto">
            <a:xfrm flipH="1">
              <a:off x="505" y="3586"/>
              <a:ext cx="71" cy="119"/>
            </a:xfrm>
            <a:custGeom>
              <a:avLst/>
              <a:gdLst>
                <a:gd name="T0" fmla="*/ 49 w 118"/>
                <a:gd name="T1" fmla="*/ 0 h 198"/>
                <a:gd name="T2" fmla="*/ 49 w 118"/>
                <a:gd name="T3" fmla="*/ 0 h 198"/>
                <a:gd name="T4" fmla="*/ 55 w 118"/>
                <a:gd name="T5" fmla="*/ 0 h 198"/>
                <a:gd name="T6" fmla="*/ 61 w 118"/>
                <a:gd name="T7" fmla="*/ 1 h 198"/>
                <a:gd name="T8" fmla="*/ 66 w 118"/>
                <a:gd name="T9" fmla="*/ 2 h 198"/>
                <a:gd name="T10" fmla="*/ 73 w 118"/>
                <a:gd name="T11" fmla="*/ 5 h 198"/>
                <a:gd name="T12" fmla="*/ 83 w 118"/>
                <a:gd name="T13" fmla="*/ 13 h 198"/>
                <a:gd name="T14" fmla="*/ 93 w 118"/>
                <a:gd name="T15" fmla="*/ 25 h 198"/>
                <a:gd name="T16" fmla="*/ 102 w 118"/>
                <a:gd name="T17" fmla="*/ 39 h 198"/>
                <a:gd name="T18" fmla="*/ 109 w 118"/>
                <a:gd name="T19" fmla="*/ 55 h 198"/>
                <a:gd name="T20" fmla="*/ 114 w 118"/>
                <a:gd name="T21" fmla="*/ 73 h 198"/>
                <a:gd name="T22" fmla="*/ 117 w 118"/>
                <a:gd name="T23" fmla="*/ 94 h 198"/>
                <a:gd name="T24" fmla="*/ 117 w 118"/>
                <a:gd name="T25" fmla="*/ 94 h 198"/>
                <a:gd name="T26" fmla="*/ 118 w 118"/>
                <a:gd name="T27" fmla="*/ 110 h 198"/>
                <a:gd name="T28" fmla="*/ 118 w 118"/>
                <a:gd name="T29" fmla="*/ 124 h 198"/>
                <a:gd name="T30" fmla="*/ 116 w 118"/>
                <a:gd name="T31" fmla="*/ 138 h 198"/>
                <a:gd name="T32" fmla="*/ 113 w 118"/>
                <a:gd name="T33" fmla="*/ 151 h 198"/>
                <a:gd name="T34" fmla="*/ 109 w 118"/>
                <a:gd name="T35" fmla="*/ 163 h 198"/>
                <a:gd name="T36" fmla="*/ 104 w 118"/>
                <a:gd name="T37" fmla="*/ 174 h 198"/>
                <a:gd name="T38" fmla="*/ 98 w 118"/>
                <a:gd name="T39" fmla="*/ 183 h 198"/>
                <a:gd name="T40" fmla="*/ 91 w 118"/>
                <a:gd name="T41" fmla="*/ 191 h 198"/>
                <a:gd name="T42" fmla="*/ 91 w 118"/>
                <a:gd name="T43" fmla="*/ 191 h 198"/>
                <a:gd name="T44" fmla="*/ 82 w 118"/>
                <a:gd name="T45" fmla="*/ 190 h 198"/>
                <a:gd name="T46" fmla="*/ 71 w 118"/>
                <a:gd name="T47" fmla="*/ 191 h 198"/>
                <a:gd name="T48" fmla="*/ 61 w 118"/>
                <a:gd name="T49" fmla="*/ 194 h 198"/>
                <a:gd name="T50" fmla="*/ 50 w 118"/>
                <a:gd name="T51" fmla="*/ 198 h 198"/>
                <a:gd name="T52" fmla="*/ 50 w 118"/>
                <a:gd name="T53" fmla="*/ 198 h 198"/>
                <a:gd name="T54" fmla="*/ 41 w 118"/>
                <a:gd name="T55" fmla="*/ 193 h 198"/>
                <a:gd name="T56" fmla="*/ 32 w 118"/>
                <a:gd name="T57" fmla="*/ 186 h 198"/>
                <a:gd name="T58" fmla="*/ 24 w 118"/>
                <a:gd name="T59" fmla="*/ 177 h 198"/>
                <a:gd name="T60" fmla="*/ 18 w 118"/>
                <a:gd name="T61" fmla="*/ 166 h 198"/>
                <a:gd name="T62" fmla="*/ 12 w 118"/>
                <a:gd name="T63" fmla="*/ 153 h 198"/>
                <a:gd name="T64" fmla="*/ 7 w 118"/>
                <a:gd name="T65" fmla="*/ 139 h 198"/>
                <a:gd name="T66" fmla="*/ 3 w 118"/>
                <a:gd name="T67" fmla="*/ 124 h 198"/>
                <a:gd name="T68" fmla="*/ 0 w 118"/>
                <a:gd name="T69" fmla="*/ 108 h 198"/>
                <a:gd name="T70" fmla="*/ 0 w 118"/>
                <a:gd name="T71" fmla="*/ 108 h 198"/>
                <a:gd name="T72" fmla="*/ 0 w 118"/>
                <a:gd name="T73" fmla="*/ 88 h 198"/>
                <a:gd name="T74" fmla="*/ 2 w 118"/>
                <a:gd name="T75" fmla="*/ 68 h 198"/>
                <a:gd name="T76" fmla="*/ 6 w 118"/>
                <a:gd name="T77" fmla="*/ 51 h 198"/>
                <a:gd name="T78" fmla="*/ 11 w 118"/>
                <a:gd name="T79" fmla="*/ 35 h 198"/>
                <a:gd name="T80" fmla="*/ 18 w 118"/>
                <a:gd name="T81" fmla="*/ 21 h 198"/>
                <a:gd name="T82" fmla="*/ 27 w 118"/>
                <a:gd name="T83" fmla="*/ 10 h 198"/>
                <a:gd name="T84" fmla="*/ 32 w 118"/>
                <a:gd name="T85" fmla="*/ 6 h 198"/>
                <a:gd name="T86" fmla="*/ 38 w 118"/>
                <a:gd name="T87" fmla="*/ 4 h 198"/>
                <a:gd name="T88" fmla="*/ 43 w 118"/>
                <a:gd name="T89" fmla="*/ 1 h 198"/>
                <a:gd name="T90" fmla="*/ 49 w 118"/>
                <a:gd name="T91" fmla="*/ 0 h 198"/>
                <a:gd name="T92" fmla="*/ 49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20536" name="Freeform 88"/>
            <p:cNvSpPr>
              <a:spLocks/>
            </p:cNvSpPr>
            <p:nvPr/>
          </p:nvSpPr>
          <p:spPr bwMode="black">
            <a:xfrm flipH="1">
              <a:off x="510" y="3626"/>
              <a:ext cx="57" cy="76"/>
            </a:xfrm>
            <a:custGeom>
              <a:avLst/>
              <a:gdLst>
                <a:gd name="T0" fmla="*/ 0 w 96"/>
                <a:gd name="T1" fmla="*/ 70 h 129"/>
                <a:gd name="T2" fmla="*/ 0 w 96"/>
                <a:gd name="T3" fmla="*/ 70 h 129"/>
                <a:gd name="T4" fmla="*/ 2 w 96"/>
                <a:gd name="T5" fmla="*/ 83 h 129"/>
                <a:gd name="T6" fmla="*/ 8 w 96"/>
                <a:gd name="T7" fmla="*/ 96 h 129"/>
                <a:gd name="T8" fmla="*/ 13 w 96"/>
                <a:gd name="T9" fmla="*/ 105 h 129"/>
                <a:gd name="T10" fmla="*/ 20 w 96"/>
                <a:gd name="T11" fmla="*/ 114 h 129"/>
                <a:gd name="T12" fmla="*/ 28 w 96"/>
                <a:gd name="T13" fmla="*/ 121 h 129"/>
                <a:gd name="T14" fmla="*/ 37 w 96"/>
                <a:gd name="T15" fmla="*/ 126 h 129"/>
                <a:gd name="T16" fmla="*/ 47 w 96"/>
                <a:gd name="T17" fmla="*/ 129 h 129"/>
                <a:gd name="T18" fmla="*/ 56 w 96"/>
                <a:gd name="T19" fmla="*/ 129 h 129"/>
                <a:gd name="T20" fmla="*/ 56 w 96"/>
                <a:gd name="T21" fmla="*/ 129 h 129"/>
                <a:gd name="T22" fmla="*/ 65 w 96"/>
                <a:gd name="T23" fmla="*/ 126 h 129"/>
                <a:gd name="T24" fmla="*/ 75 w 96"/>
                <a:gd name="T25" fmla="*/ 121 h 129"/>
                <a:gd name="T26" fmla="*/ 81 w 96"/>
                <a:gd name="T27" fmla="*/ 114 h 129"/>
                <a:gd name="T28" fmla="*/ 88 w 96"/>
                <a:gd name="T29" fmla="*/ 105 h 129"/>
                <a:gd name="T30" fmla="*/ 92 w 96"/>
                <a:gd name="T31" fmla="*/ 96 h 129"/>
                <a:gd name="T32" fmla="*/ 95 w 96"/>
                <a:gd name="T33" fmla="*/ 83 h 129"/>
                <a:gd name="T34" fmla="*/ 96 w 96"/>
                <a:gd name="T35" fmla="*/ 71 h 129"/>
                <a:gd name="T36" fmla="*/ 96 w 96"/>
                <a:gd name="T37" fmla="*/ 58 h 129"/>
                <a:gd name="T38" fmla="*/ 96 w 96"/>
                <a:gd name="T39" fmla="*/ 58 h 129"/>
                <a:gd name="T40" fmla="*/ 94 w 96"/>
                <a:gd name="T41" fmla="*/ 46 h 129"/>
                <a:gd name="T42" fmla="*/ 88 w 96"/>
                <a:gd name="T43" fmla="*/ 34 h 129"/>
                <a:gd name="T44" fmla="*/ 83 w 96"/>
                <a:gd name="T45" fmla="*/ 23 h 129"/>
                <a:gd name="T46" fmla="*/ 76 w 96"/>
                <a:gd name="T47" fmla="*/ 15 h 129"/>
                <a:gd name="T48" fmla="*/ 68 w 96"/>
                <a:gd name="T49" fmla="*/ 8 h 129"/>
                <a:gd name="T50" fmla="*/ 59 w 96"/>
                <a:gd name="T51" fmla="*/ 3 h 129"/>
                <a:gd name="T52" fmla="*/ 49 w 96"/>
                <a:gd name="T53" fmla="*/ 0 h 129"/>
                <a:gd name="T54" fmla="*/ 40 w 96"/>
                <a:gd name="T55" fmla="*/ 0 h 129"/>
                <a:gd name="T56" fmla="*/ 40 w 96"/>
                <a:gd name="T57" fmla="*/ 0 h 129"/>
                <a:gd name="T58" fmla="*/ 31 w 96"/>
                <a:gd name="T59" fmla="*/ 3 h 129"/>
                <a:gd name="T60" fmla="*/ 21 w 96"/>
                <a:gd name="T61" fmla="*/ 8 h 129"/>
                <a:gd name="T62" fmla="*/ 14 w 96"/>
                <a:gd name="T63" fmla="*/ 15 h 129"/>
                <a:gd name="T64" fmla="*/ 8 w 96"/>
                <a:gd name="T65" fmla="*/ 23 h 129"/>
                <a:gd name="T66" fmla="*/ 4 w 96"/>
                <a:gd name="T67" fmla="*/ 34 h 129"/>
                <a:gd name="T68" fmla="*/ 1 w 96"/>
                <a:gd name="T69" fmla="*/ 45 h 129"/>
                <a:gd name="T70" fmla="*/ 0 w 96"/>
                <a:gd name="T71" fmla="*/ 58 h 129"/>
                <a:gd name="T72" fmla="*/ 0 w 96"/>
                <a:gd name="T73" fmla="*/ 70 h 129"/>
                <a:gd name="T74" fmla="*/ 0 w 96"/>
                <a:gd name="T75" fmla="*/ 7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20537" name="Freeform 89"/>
            <p:cNvSpPr>
              <a:spLocks/>
            </p:cNvSpPr>
            <p:nvPr/>
          </p:nvSpPr>
          <p:spPr bwMode="black">
            <a:xfrm flipH="1">
              <a:off x="516" y="3633"/>
              <a:ext cx="45" cy="61"/>
            </a:xfrm>
            <a:custGeom>
              <a:avLst/>
              <a:gdLst>
                <a:gd name="T0" fmla="*/ 1 w 78"/>
                <a:gd name="T1" fmla="*/ 56 h 102"/>
                <a:gd name="T2" fmla="*/ 1 w 78"/>
                <a:gd name="T3" fmla="*/ 56 h 102"/>
                <a:gd name="T4" fmla="*/ 3 w 78"/>
                <a:gd name="T5" fmla="*/ 65 h 102"/>
                <a:gd name="T6" fmla="*/ 7 w 78"/>
                <a:gd name="T7" fmla="*/ 75 h 102"/>
                <a:gd name="T8" fmla="*/ 11 w 78"/>
                <a:gd name="T9" fmla="*/ 83 h 102"/>
                <a:gd name="T10" fmla="*/ 16 w 78"/>
                <a:gd name="T11" fmla="*/ 91 h 102"/>
                <a:gd name="T12" fmla="*/ 23 w 78"/>
                <a:gd name="T13" fmla="*/ 96 h 102"/>
                <a:gd name="T14" fmla="*/ 31 w 78"/>
                <a:gd name="T15" fmla="*/ 100 h 102"/>
                <a:gd name="T16" fmla="*/ 38 w 78"/>
                <a:gd name="T17" fmla="*/ 102 h 102"/>
                <a:gd name="T18" fmla="*/ 46 w 78"/>
                <a:gd name="T19" fmla="*/ 102 h 102"/>
                <a:gd name="T20" fmla="*/ 46 w 78"/>
                <a:gd name="T21" fmla="*/ 102 h 102"/>
                <a:gd name="T22" fmla="*/ 54 w 78"/>
                <a:gd name="T23" fmla="*/ 100 h 102"/>
                <a:gd name="T24" fmla="*/ 60 w 78"/>
                <a:gd name="T25" fmla="*/ 96 h 102"/>
                <a:gd name="T26" fmla="*/ 66 w 78"/>
                <a:gd name="T27" fmla="*/ 91 h 102"/>
                <a:gd name="T28" fmla="*/ 71 w 78"/>
                <a:gd name="T29" fmla="*/ 83 h 102"/>
                <a:gd name="T30" fmla="*/ 74 w 78"/>
                <a:gd name="T31" fmla="*/ 75 h 102"/>
                <a:gd name="T32" fmla="*/ 76 w 78"/>
                <a:gd name="T33" fmla="*/ 65 h 102"/>
                <a:gd name="T34" fmla="*/ 78 w 78"/>
                <a:gd name="T35" fmla="*/ 56 h 102"/>
                <a:gd name="T36" fmla="*/ 78 w 78"/>
                <a:gd name="T37" fmla="*/ 45 h 102"/>
                <a:gd name="T38" fmla="*/ 78 w 78"/>
                <a:gd name="T39" fmla="*/ 45 h 102"/>
                <a:gd name="T40" fmla="*/ 75 w 78"/>
                <a:gd name="T41" fmla="*/ 36 h 102"/>
                <a:gd name="T42" fmla="*/ 71 w 78"/>
                <a:gd name="T43" fmla="*/ 27 h 102"/>
                <a:gd name="T44" fmla="*/ 67 w 78"/>
                <a:gd name="T45" fmla="*/ 17 h 102"/>
                <a:gd name="T46" fmla="*/ 62 w 78"/>
                <a:gd name="T47" fmla="*/ 11 h 102"/>
                <a:gd name="T48" fmla="*/ 55 w 78"/>
                <a:gd name="T49" fmla="*/ 5 h 102"/>
                <a:gd name="T50" fmla="*/ 48 w 78"/>
                <a:gd name="T51" fmla="*/ 1 h 102"/>
                <a:gd name="T52" fmla="*/ 40 w 78"/>
                <a:gd name="T53" fmla="*/ 0 h 102"/>
                <a:gd name="T54" fmla="*/ 32 w 78"/>
                <a:gd name="T55" fmla="*/ 0 h 102"/>
                <a:gd name="T56" fmla="*/ 32 w 78"/>
                <a:gd name="T57" fmla="*/ 0 h 102"/>
                <a:gd name="T58" fmla="*/ 24 w 78"/>
                <a:gd name="T59" fmla="*/ 1 h 102"/>
                <a:gd name="T60" fmla="*/ 18 w 78"/>
                <a:gd name="T61" fmla="*/ 5 h 102"/>
                <a:gd name="T62" fmla="*/ 12 w 78"/>
                <a:gd name="T63" fmla="*/ 11 h 102"/>
                <a:gd name="T64" fmla="*/ 7 w 78"/>
                <a:gd name="T65" fmla="*/ 17 h 102"/>
                <a:gd name="T66" fmla="*/ 4 w 78"/>
                <a:gd name="T67" fmla="*/ 25 h 102"/>
                <a:gd name="T68" fmla="*/ 1 w 78"/>
                <a:gd name="T69" fmla="*/ 35 h 102"/>
                <a:gd name="T70" fmla="*/ 0 w 78"/>
                <a:gd name="T71" fmla="*/ 45 h 102"/>
                <a:gd name="T72" fmla="*/ 1 w 78"/>
                <a:gd name="T73" fmla="*/ 56 h 102"/>
                <a:gd name="T74" fmla="*/ 1 w 78"/>
                <a:gd name="T75" fmla="*/ 5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20538" name="Freeform 90"/>
            <p:cNvSpPr>
              <a:spLocks/>
            </p:cNvSpPr>
            <p:nvPr/>
          </p:nvSpPr>
          <p:spPr bwMode="auto">
            <a:xfrm flipH="1">
              <a:off x="521" y="3643"/>
              <a:ext cx="34" cy="44"/>
            </a:xfrm>
            <a:custGeom>
              <a:avLst/>
              <a:gdLst>
                <a:gd name="T0" fmla="*/ 0 w 57"/>
                <a:gd name="T1" fmla="*/ 40 h 74"/>
                <a:gd name="T2" fmla="*/ 0 w 57"/>
                <a:gd name="T3" fmla="*/ 40 h 74"/>
                <a:gd name="T4" fmla="*/ 1 w 57"/>
                <a:gd name="T5" fmla="*/ 48 h 74"/>
                <a:gd name="T6" fmla="*/ 4 w 57"/>
                <a:gd name="T7" fmla="*/ 55 h 74"/>
                <a:gd name="T8" fmla="*/ 7 w 57"/>
                <a:gd name="T9" fmla="*/ 60 h 74"/>
                <a:gd name="T10" fmla="*/ 12 w 57"/>
                <a:gd name="T11" fmla="*/ 66 h 74"/>
                <a:gd name="T12" fmla="*/ 16 w 57"/>
                <a:gd name="T13" fmla="*/ 70 h 74"/>
                <a:gd name="T14" fmla="*/ 21 w 57"/>
                <a:gd name="T15" fmla="*/ 72 h 74"/>
                <a:gd name="T16" fmla="*/ 27 w 57"/>
                <a:gd name="T17" fmla="*/ 74 h 74"/>
                <a:gd name="T18" fmla="*/ 33 w 57"/>
                <a:gd name="T19" fmla="*/ 74 h 74"/>
                <a:gd name="T20" fmla="*/ 33 w 57"/>
                <a:gd name="T21" fmla="*/ 74 h 74"/>
                <a:gd name="T22" fmla="*/ 39 w 57"/>
                <a:gd name="T23" fmla="*/ 72 h 74"/>
                <a:gd name="T24" fmla="*/ 44 w 57"/>
                <a:gd name="T25" fmla="*/ 70 h 74"/>
                <a:gd name="T26" fmla="*/ 48 w 57"/>
                <a:gd name="T27" fmla="*/ 66 h 74"/>
                <a:gd name="T28" fmla="*/ 52 w 57"/>
                <a:gd name="T29" fmla="*/ 60 h 74"/>
                <a:gd name="T30" fmla="*/ 55 w 57"/>
                <a:gd name="T31" fmla="*/ 55 h 74"/>
                <a:gd name="T32" fmla="*/ 56 w 57"/>
                <a:gd name="T33" fmla="*/ 48 h 74"/>
                <a:gd name="T34" fmla="*/ 57 w 57"/>
                <a:gd name="T35" fmla="*/ 40 h 74"/>
                <a:gd name="T36" fmla="*/ 57 w 57"/>
                <a:gd name="T37" fmla="*/ 33 h 74"/>
                <a:gd name="T38" fmla="*/ 57 w 57"/>
                <a:gd name="T39" fmla="*/ 33 h 74"/>
                <a:gd name="T40" fmla="*/ 56 w 57"/>
                <a:gd name="T41" fmla="*/ 25 h 74"/>
                <a:gd name="T42" fmla="*/ 53 w 57"/>
                <a:gd name="T43" fmla="*/ 19 h 74"/>
                <a:gd name="T44" fmla="*/ 49 w 57"/>
                <a:gd name="T45" fmla="*/ 13 h 74"/>
                <a:gd name="T46" fmla="*/ 45 w 57"/>
                <a:gd name="T47" fmla="*/ 8 h 74"/>
                <a:gd name="T48" fmla="*/ 40 w 57"/>
                <a:gd name="T49" fmla="*/ 4 h 74"/>
                <a:gd name="T50" fmla="*/ 35 w 57"/>
                <a:gd name="T51" fmla="*/ 1 h 74"/>
                <a:gd name="T52" fmla="*/ 29 w 57"/>
                <a:gd name="T53" fmla="*/ 0 h 74"/>
                <a:gd name="T54" fmla="*/ 24 w 57"/>
                <a:gd name="T55" fmla="*/ 0 h 74"/>
                <a:gd name="T56" fmla="*/ 24 w 57"/>
                <a:gd name="T57" fmla="*/ 0 h 74"/>
                <a:gd name="T58" fmla="*/ 19 w 57"/>
                <a:gd name="T59" fmla="*/ 1 h 74"/>
                <a:gd name="T60" fmla="*/ 13 w 57"/>
                <a:gd name="T61" fmla="*/ 5 h 74"/>
                <a:gd name="T62" fmla="*/ 8 w 57"/>
                <a:gd name="T63" fmla="*/ 9 h 74"/>
                <a:gd name="T64" fmla="*/ 5 w 57"/>
                <a:gd name="T65" fmla="*/ 13 h 74"/>
                <a:gd name="T66" fmla="*/ 2 w 57"/>
                <a:gd name="T67" fmla="*/ 20 h 74"/>
                <a:gd name="T68" fmla="*/ 0 w 57"/>
                <a:gd name="T69" fmla="*/ 27 h 74"/>
                <a:gd name="T70" fmla="*/ 0 w 57"/>
                <a:gd name="T71" fmla="*/ 33 h 74"/>
                <a:gd name="T72" fmla="*/ 0 w 57"/>
                <a:gd name="T73" fmla="*/ 40 h 74"/>
                <a:gd name="T74" fmla="*/ 0 w 57"/>
                <a:gd name="T75" fmla="*/ 40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20539" name="Freeform 91"/>
            <p:cNvSpPr>
              <a:spLocks/>
            </p:cNvSpPr>
            <p:nvPr/>
          </p:nvSpPr>
          <p:spPr bwMode="auto">
            <a:xfrm flipH="1">
              <a:off x="546" y="3645"/>
              <a:ext cx="10" cy="10"/>
            </a:xfrm>
            <a:custGeom>
              <a:avLst/>
              <a:gdLst>
                <a:gd name="T0" fmla="*/ 18 w 18"/>
                <a:gd name="T1" fmla="*/ 9 h 17"/>
                <a:gd name="T2" fmla="*/ 18 w 18"/>
                <a:gd name="T3" fmla="*/ 9 h 17"/>
                <a:gd name="T4" fmla="*/ 17 w 18"/>
                <a:gd name="T5" fmla="*/ 12 h 17"/>
                <a:gd name="T6" fmla="*/ 15 w 18"/>
                <a:gd name="T7" fmla="*/ 14 h 17"/>
                <a:gd name="T8" fmla="*/ 13 w 18"/>
                <a:gd name="T9" fmla="*/ 17 h 17"/>
                <a:gd name="T10" fmla="*/ 9 w 18"/>
                <a:gd name="T11" fmla="*/ 17 h 17"/>
                <a:gd name="T12" fmla="*/ 9 w 18"/>
                <a:gd name="T13" fmla="*/ 17 h 17"/>
                <a:gd name="T14" fmla="*/ 6 w 18"/>
                <a:gd name="T15" fmla="*/ 16 h 17"/>
                <a:gd name="T16" fmla="*/ 3 w 18"/>
                <a:gd name="T17" fmla="*/ 14 h 17"/>
                <a:gd name="T18" fmla="*/ 2 w 18"/>
                <a:gd name="T19" fmla="*/ 12 h 17"/>
                <a:gd name="T20" fmla="*/ 0 w 18"/>
                <a:gd name="T21" fmla="*/ 9 h 17"/>
                <a:gd name="T22" fmla="*/ 0 w 18"/>
                <a:gd name="T23" fmla="*/ 9 h 17"/>
                <a:gd name="T24" fmla="*/ 2 w 18"/>
                <a:gd name="T25" fmla="*/ 5 h 17"/>
                <a:gd name="T26" fmla="*/ 3 w 18"/>
                <a:gd name="T27" fmla="*/ 2 h 17"/>
                <a:gd name="T28" fmla="*/ 6 w 18"/>
                <a:gd name="T29" fmla="*/ 1 h 17"/>
                <a:gd name="T30" fmla="*/ 10 w 18"/>
                <a:gd name="T31" fmla="*/ 0 h 17"/>
                <a:gd name="T32" fmla="*/ 10 w 18"/>
                <a:gd name="T33" fmla="*/ 0 h 17"/>
                <a:gd name="T34" fmla="*/ 13 w 18"/>
                <a:gd name="T35" fmla="*/ 1 h 17"/>
                <a:gd name="T36" fmla="*/ 15 w 18"/>
                <a:gd name="T37" fmla="*/ 2 h 17"/>
                <a:gd name="T38" fmla="*/ 17 w 18"/>
                <a:gd name="T39" fmla="*/ 5 h 17"/>
                <a:gd name="T40" fmla="*/ 18 w 18"/>
                <a:gd name="T41" fmla="*/ 9 h 17"/>
                <a:gd name="T42" fmla="*/ 18 w 18"/>
                <a:gd name="T43" fmla="*/ 9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20540" name="Freeform 92"/>
            <p:cNvSpPr>
              <a:spLocks/>
            </p:cNvSpPr>
            <p:nvPr/>
          </p:nvSpPr>
          <p:spPr bwMode="white">
            <a:xfrm flipH="1">
              <a:off x="505" y="3586"/>
              <a:ext cx="71" cy="72"/>
            </a:xfrm>
            <a:custGeom>
              <a:avLst/>
              <a:gdLst>
                <a:gd name="T0" fmla="*/ 51 w 118"/>
                <a:gd name="T1" fmla="*/ 17 h 120"/>
                <a:gd name="T2" fmla="*/ 51 w 118"/>
                <a:gd name="T3" fmla="*/ 17 h 120"/>
                <a:gd name="T4" fmla="*/ 45 w 118"/>
                <a:gd name="T5" fmla="*/ 19 h 120"/>
                <a:gd name="T6" fmla="*/ 39 w 118"/>
                <a:gd name="T7" fmla="*/ 21 h 120"/>
                <a:gd name="T8" fmla="*/ 35 w 118"/>
                <a:gd name="T9" fmla="*/ 24 h 120"/>
                <a:gd name="T10" fmla="*/ 30 w 118"/>
                <a:gd name="T11" fmla="*/ 28 h 120"/>
                <a:gd name="T12" fmla="*/ 20 w 118"/>
                <a:gd name="T13" fmla="*/ 37 h 120"/>
                <a:gd name="T14" fmla="*/ 14 w 118"/>
                <a:gd name="T15" fmla="*/ 51 h 120"/>
                <a:gd name="T16" fmla="*/ 8 w 118"/>
                <a:gd name="T17" fmla="*/ 65 h 120"/>
                <a:gd name="T18" fmla="*/ 4 w 118"/>
                <a:gd name="T19" fmla="*/ 83 h 120"/>
                <a:gd name="T20" fmla="*/ 3 w 118"/>
                <a:gd name="T21" fmla="*/ 102 h 120"/>
                <a:gd name="T22" fmla="*/ 3 w 118"/>
                <a:gd name="T23" fmla="*/ 120 h 120"/>
                <a:gd name="T24" fmla="*/ 3 w 118"/>
                <a:gd name="T25" fmla="*/ 120 h 120"/>
                <a:gd name="T26" fmla="*/ 0 w 118"/>
                <a:gd name="T27" fmla="*/ 108 h 120"/>
                <a:gd name="T28" fmla="*/ 0 w 118"/>
                <a:gd name="T29" fmla="*/ 108 h 120"/>
                <a:gd name="T30" fmla="*/ 0 w 118"/>
                <a:gd name="T31" fmla="*/ 88 h 120"/>
                <a:gd name="T32" fmla="*/ 2 w 118"/>
                <a:gd name="T33" fmla="*/ 68 h 120"/>
                <a:gd name="T34" fmla="*/ 6 w 118"/>
                <a:gd name="T35" fmla="*/ 51 h 120"/>
                <a:gd name="T36" fmla="*/ 11 w 118"/>
                <a:gd name="T37" fmla="*/ 35 h 120"/>
                <a:gd name="T38" fmla="*/ 18 w 118"/>
                <a:gd name="T39" fmla="*/ 21 h 120"/>
                <a:gd name="T40" fmla="*/ 27 w 118"/>
                <a:gd name="T41" fmla="*/ 10 h 120"/>
                <a:gd name="T42" fmla="*/ 32 w 118"/>
                <a:gd name="T43" fmla="*/ 6 h 120"/>
                <a:gd name="T44" fmla="*/ 38 w 118"/>
                <a:gd name="T45" fmla="*/ 4 h 120"/>
                <a:gd name="T46" fmla="*/ 43 w 118"/>
                <a:gd name="T47" fmla="*/ 1 h 120"/>
                <a:gd name="T48" fmla="*/ 49 w 118"/>
                <a:gd name="T49" fmla="*/ 0 h 120"/>
                <a:gd name="T50" fmla="*/ 49 w 118"/>
                <a:gd name="T51" fmla="*/ 0 h 120"/>
                <a:gd name="T52" fmla="*/ 55 w 118"/>
                <a:gd name="T53" fmla="*/ 0 h 120"/>
                <a:gd name="T54" fmla="*/ 61 w 118"/>
                <a:gd name="T55" fmla="*/ 1 h 120"/>
                <a:gd name="T56" fmla="*/ 66 w 118"/>
                <a:gd name="T57" fmla="*/ 2 h 120"/>
                <a:gd name="T58" fmla="*/ 73 w 118"/>
                <a:gd name="T59" fmla="*/ 5 h 120"/>
                <a:gd name="T60" fmla="*/ 83 w 118"/>
                <a:gd name="T61" fmla="*/ 13 h 120"/>
                <a:gd name="T62" fmla="*/ 93 w 118"/>
                <a:gd name="T63" fmla="*/ 25 h 120"/>
                <a:gd name="T64" fmla="*/ 102 w 118"/>
                <a:gd name="T65" fmla="*/ 39 h 120"/>
                <a:gd name="T66" fmla="*/ 109 w 118"/>
                <a:gd name="T67" fmla="*/ 55 h 120"/>
                <a:gd name="T68" fmla="*/ 114 w 118"/>
                <a:gd name="T69" fmla="*/ 73 h 120"/>
                <a:gd name="T70" fmla="*/ 117 w 118"/>
                <a:gd name="T71" fmla="*/ 94 h 120"/>
                <a:gd name="T72" fmla="*/ 117 w 118"/>
                <a:gd name="T73" fmla="*/ 94 h 120"/>
                <a:gd name="T74" fmla="*/ 118 w 118"/>
                <a:gd name="T75" fmla="*/ 99 h 120"/>
                <a:gd name="T76" fmla="*/ 118 w 118"/>
                <a:gd name="T77" fmla="*/ 99 h 120"/>
                <a:gd name="T78" fmla="*/ 113 w 118"/>
                <a:gd name="T79" fmla="*/ 81 h 120"/>
                <a:gd name="T80" fmla="*/ 108 w 118"/>
                <a:gd name="T81" fmla="*/ 65 h 120"/>
                <a:gd name="T82" fmla="*/ 101 w 118"/>
                <a:gd name="T83" fmla="*/ 51 h 120"/>
                <a:gd name="T84" fmla="*/ 93 w 118"/>
                <a:gd name="T85" fmla="*/ 39 h 120"/>
                <a:gd name="T86" fmla="*/ 82 w 118"/>
                <a:gd name="T87" fmla="*/ 29 h 120"/>
                <a:gd name="T88" fmla="*/ 73 w 118"/>
                <a:gd name="T89" fmla="*/ 23 h 120"/>
                <a:gd name="T90" fmla="*/ 67 w 118"/>
                <a:gd name="T91" fmla="*/ 20 h 120"/>
                <a:gd name="T92" fmla="*/ 62 w 118"/>
                <a:gd name="T93" fmla="*/ 19 h 120"/>
                <a:gd name="T94" fmla="*/ 57 w 118"/>
                <a:gd name="T95" fmla="*/ 17 h 120"/>
                <a:gd name="T96" fmla="*/ 51 w 118"/>
                <a:gd name="T97" fmla="*/ 17 h 120"/>
                <a:gd name="T98" fmla="*/ 51 w 118"/>
                <a:gd name="T99" fmla="*/ 17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20541" name="Freeform 93"/>
            <p:cNvSpPr>
              <a:spLocks/>
            </p:cNvSpPr>
            <p:nvPr/>
          </p:nvSpPr>
          <p:spPr bwMode="white">
            <a:xfrm flipH="1">
              <a:off x="496" y="3685"/>
              <a:ext cx="76" cy="36"/>
            </a:xfrm>
            <a:custGeom>
              <a:avLst/>
              <a:gdLst>
                <a:gd name="T0" fmla="*/ 0 w 127"/>
                <a:gd name="T1" fmla="*/ 42 h 62"/>
                <a:gd name="T2" fmla="*/ 0 w 127"/>
                <a:gd name="T3" fmla="*/ 42 h 62"/>
                <a:gd name="T4" fmla="*/ 1 w 127"/>
                <a:gd name="T5" fmla="*/ 36 h 62"/>
                <a:gd name="T6" fmla="*/ 4 w 127"/>
                <a:gd name="T7" fmla="*/ 31 h 62"/>
                <a:gd name="T8" fmla="*/ 8 w 127"/>
                <a:gd name="T9" fmla="*/ 24 h 62"/>
                <a:gd name="T10" fmla="*/ 13 w 127"/>
                <a:gd name="T11" fmla="*/ 16 h 62"/>
                <a:gd name="T12" fmla="*/ 21 w 127"/>
                <a:gd name="T13" fmla="*/ 11 h 62"/>
                <a:gd name="T14" fmla="*/ 32 w 127"/>
                <a:gd name="T15" fmla="*/ 6 h 62"/>
                <a:gd name="T16" fmla="*/ 39 w 127"/>
                <a:gd name="T17" fmla="*/ 4 h 62"/>
                <a:gd name="T18" fmla="*/ 46 w 127"/>
                <a:gd name="T19" fmla="*/ 3 h 62"/>
                <a:gd name="T20" fmla="*/ 46 w 127"/>
                <a:gd name="T21" fmla="*/ 3 h 62"/>
                <a:gd name="T22" fmla="*/ 82 w 127"/>
                <a:gd name="T23" fmla="*/ 0 h 62"/>
                <a:gd name="T24" fmla="*/ 91 w 127"/>
                <a:gd name="T25" fmla="*/ 0 h 62"/>
                <a:gd name="T26" fmla="*/ 99 w 127"/>
                <a:gd name="T27" fmla="*/ 3 h 62"/>
                <a:gd name="T28" fmla="*/ 99 w 127"/>
                <a:gd name="T29" fmla="*/ 3 h 62"/>
                <a:gd name="T30" fmla="*/ 110 w 127"/>
                <a:gd name="T31" fmla="*/ 6 h 62"/>
                <a:gd name="T32" fmla="*/ 119 w 127"/>
                <a:gd name="T33" fmla="*/ 10 h 62"/>
                <a:gd name="T34" fmla="*/ 127 w 127"/>
                <a:gd name="T35" fmla="*/ 15 h 62"/>
                <a:gd name="T36" fmla="*/ 127 w 127"/>
                <a:gd name="T37" fmla="*/ 15 h 62"/>
                <a:gd name="T38" fmla="*/ 125 w 127"/>
                <a:gd name="T39" fmla="*/ 22 h 62"/>
                <a:gd name="T40" fmla="*/ 115 w 127"/>
                <a:gd name="T41" fmla="*/ 34 h 62"/>
                <a:gd name="T42" fmla="*/ 110 w 127"/>
                <a:gd name="T43" fmla="*/ 42 h 62"/>
                <a:gd name="T44" fmla="*/ 102 w 127"/>
                <a:gd name="T45" fmla="*/ 48 h 62"/>
                <a:gd name="T46" fmla="*/ 92 w 127"/>
                <a:gd name="T47" fmla="*/ 54 h 62"/>
                <a:gd name="T48" fmla="*/ 83 w 127"/>
                <a:gd name="T49" fmla="*/ 57 h 62"/>
                <a:gd name="T50" fmla="*/ 83 w 127"/>
                <a:gd name="T51" fmla="*/ 57 h 62"/>
                <a:gd name="T52" fmla="*/ 66 w 127"/>
                <a:gd name="T53" fmla="*/ 61 h 62"/>
                <a:gd name="T54" fmla="*/ 52 w 127"/>
                <a:gd name="T55" fmla="*/ 62 h 62"/>
                <a:gd name="T56" fmla="*/ 42 w 127"/>
                <a:gd name="T57" fmla="*/ 62 h 62"/>
                <a:gd name="T58" fmla="*/ 31 w 127"/>
                <a:gd name="T59" fmla="*/ 58 h 62"/>
                <a:gd name="T60" fmla="*/ 31 w 127"/>
                <a:gd name="T61" fmla="*/ 58 h 62"/>
                <a:gd name="T62" fmla="*/ 9 w 127"/>
                <a:gd name="T63" fmla="*/ 47 h 62"/>
                <a:gd name="T64" fmla="*/ 0 w 127"/>
                <a:gd name="T65" fmla="*/ 42 h 62"/>
                <a:gd name="T66" fmla="*/ 0 w 127"/>
                <a:gd name="T67" fmla="*/ 42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20542" name="Freeform 94"/>
            <p:cNvSpPr>
              <a:spLocks/>
            </p:cNvSpPr>
            <p:nvPr/>
          </p:nvSpPr>
          <p:spPr bwMode="black">
            <a:xfrm flipH="1">
              <a:off x="495" y="3683"/>
              <a:ext cx="82" cy="24"/>
            </a:xfrm>
            <a:custGeom>
              <a:avLst/>
              <a:gdLst>
                <a:gd name="T0" fmla="*/ 137 w 137"/>
                <a:gd name="T1" fmla="*/ 18 h 42"/>
                <a:gd name="T2" fmla="*/ 137 w 137"/>
                <a:gd name="T3" fmla="*/ 18 h 42"/>
                <a:gd name="T4" fmla="*/ 133 w 137"/>
                <a:gd name="T5" fmla="*/ 16 h 42"/>
                <a:gd name="T6" fmla="*/ 123 w 137"/>
                <a:gd name="T7" fmla="*/ 11 h 42"/>
                <a:gd name="T8" fmla="*/ 107 w 137"/>
                <a:gd name="T9" fmla="*/ 6 h 42"/>
                <a:gd name="T10" fmla="*/ 98 w 137"/>
                <a:gd name="T11" fmla="*/ 3 h 42"/>
                <a:gd name="T12" fmla="*/ 88 w 137"/>
                <a:gd name="T13" fmla="*/ 2 h 42"/>
                <a:gd name="T14" fmla="*/ 78 w 137"/>
                <a:gd name="T15" fmla="*/ 0 h 42"/>
                <a:gd name="T16" fmla="*/ 67 w 137"/>
                <a:gd name="T17" fmla="*/ 0 h 42"/>
                <a:gd name="T18" fmla="*/ 55 w 137"/>
                <a:gd name="T19" fmla="*/ 3 h 42"/>
                <a:gd name="T20" fmla="*/ 44 w 137"/>
                <a:gd name="T21" fmla="*/ 6 h 42"/>
                <a:gd name="T22" fmla="*/ 32 w 137"/>
                <a:gd name="T23" fmla="*/ 11 h 42"/>
                <a:gd name="T24" fmla="*/ 21 w 137"/>
                <a:gd name="T25" fmla="*/ 19 h 42"/>
                <a:gd name="T26" fmla="*/ 11 w 137"/>
                <a:gd name="T27" fmla="*/ 28 h 42"/>
                <a:gd name="T28" fmla="*/ 0 w 137"/>
                <a:gd name="T29" fmla="*/ 42 h 42"/>
                <a:gd name="T30" fmla="*/ 0 w 137"/>
                <a:gd name="T31" fmla="*/ 42 h 42"/>
                <a:gd name="T32" fmla="*/ 3 w 137"/>
                <a:gd name="T33" fmla="*/ 39 h 42"/>
                <a:gd name="T34" fmla="*/ 8 w 137"/>
                <a:gd name="T35" fmla="*/ 34 h 42"/>
                <a:gd name="T36" fmla="*/ 17 w 137"/>
                <a:gd name="T37" fmla="*/ 27 h 42"/>
                <a:gd name="T38" fmla="*/ 32 w 137"/>
                <a:gd name="T39" fmla="*/ 19 h 42"/>
                <a:gd name="T40" fmla="*/ 40 w 137"/>
                <a:gd name="T41" fmla="*/ 15 h 42"/>
                <a:gd name="T42" fmla="*/ 51 w 137"/>
                <a:gd name="T43" fmla="*/ 12 h 42"/>
                <a:gd name="T44" fmla="*/ 62 w 137"/>
                <a:gd name="T45" fmla="*/ 10 h 42"/>
                <a:gd name="T46" fmla="*/ 74 w 137"/>
                <a:gd name="T47" fmla="*/ 10 h 42"/>
                <a:gd name="T48" fmla="*/ 88 w 137"/>
                <a:gd name="T49" fmla="*/ 10 h 42"/>
                <a:gd name="T50" fmla="*/ 103 w 137"/>
                <a:gd name="T51" fmla="*/ 11 h 42"/>
                <a:gd name="T52" fmla="*/ 119 w 137"/>
                <a:gd name="T53" fmla="*/ 14 h 42"/>
                <a:gd name="T54" fmla="*/ 137 w 137"/>
                <a:gd name="T55" fmla="*/ 18 h 42"/>
                <a:gd name="T56" fmla="*/ 137 w 137"/>
                <a:gd name="T57" fmla="*/ 18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20543" name="Freeform 95"/>
            <p:cNvSpPr>
              <a:spLocks/>
            </p:cNvSpPr>
            <p:nvPr/>
          </p:nvSpPr>
          <p:spPr bwMode="white">
            <a:xfrm flipH="1">
              <a:off x="518" y="3691"/>
              <a:ext cx="38" cy="25"/>
            </a:xfrm>
            <a:custGeom>
              <a:avLst/>
              <a:gdLst>
                <a:gd name="T0" fmla="*/ 0 w 63"/>
                <a:gd name="T1" fmla="*/ 25 h 41"/>
                <a:gd name="T2" fmla="*/ 0 w 63"/>
                <a:gd name="T3" fmla="*/ 25 h 41"/>
                <a:gd name="T4" fmla="*/ 2 w 63"/>
                <a:gd name="T5" fmla="*/ 29 h 41"/>
                <a:gd name="T6" fmla="*/ 4 w 63"/>
                <a:gd name="T7" fmla="*/ 33 h 41"/>
                <a:gd name="T8" fmla="*/ 7 w 63"/>
                <a:gd name="T9" fmla="*/ 36 h 41"/>
                <a:gd name="T10" fmla="*/ 11 w 63"/>
                <a:gd name="T11" fmla="*/ 39 h 41"/>
                <a:gd name="T12" fmla="*/ 17 w 63"/>
                <a:gd name="T13" fmla="*/ 40 h 41"/>
                <a:gd name="T14" fmla="*/ 22 w 63"/>
                <a:gd name="T15" fmla="*/ 41 h 41"/>
                <a:gd name="T16" fmla="*/ 29 w 63"/>
                <a:gd name="T17" fmla="*/ 41 h 41"/>
                <a:gd name="T18" fmla="*/ 35 w 63"/>
                <a:gd name="T19" fmla="*/ 41 h 41"/>
                <a:gd name="T20" fmla="*/ 35 w 63"/>
                <a:gd name="T21" fmla="*/ 41 h 41"/>
                <a:gd name="T22" fmla="*/ 41 w 63"/>
                <a:gd name="T23" fmla="*/ 40 h 41"/>
                <a:gd name="T24" fmla="*/ 47 w 63"/>
                <a:gd name="T25" fmla="*/ 37 h 41"/>
                <a:gd name="T26" fmla="*/ 51 w 63"/>
                <a:gd name="T27" fmla="*/ 35 h 41"/>
                <a:gd name="T28" fmla="*/ 57 w 63"/>
                <a:gd name="T29" fmla="*/ 32 h 41"/>
                <a:gd name="T30" fmla="*/ 59 w 63"/>
                <a:gd name="T31" fmla="*/ 28 h 41"/>
                <a:gd name="T32" fmla="*/ 62 w 63"/>
                <a:gd name="T33" fmla="*/ 24 h 41"/>
                <a:gd name="T34" fmla="*/ 63 w 63"/>
                <a:gd name="T35" fmla="*/ 20 h 41"/>
                <a:gd name="T36" fmla="*/ 63 w 63"/>
                <a:gd name="T37" fmla="*/ 16 h 41"/>
                <a:gd name="T38" fmla="*/ 63 w 63"/>
                <a:gd name="T39" fmla="*/ 16 h 41"/>
                <a:gd name="T40" fmla="*/ 62 w 63"/>
                <a:gd name="T41" fmla="*/ 12 h 41"/>
                <a:gd name="T42" fmla="*/ 59 w 63"/>
                <a:gd name="T43" fmla="*/ 8 h 41"/>
                <a:gd name="T44" fmla="*/ 57 w 63"/>
                <a:gd name="T45" fmla="*/ 5 h 41"/>
                <a:gd name="T46" fmla="*/ 51 w 63"/>
                <a:gd name="T47" fmla="*/ 3 h 41"/>
                <a:gd name="T48" fmla="*/ 47 w 63"/>
                <a:gd name="T49" fmla="*/ 1 h 41"/>
                <a:gd name="T50" fmla="*/ 41 w 63"/>
                <a:gd name="T51" fmla="*/ 0 h 41"/>
                <a:gd name="T52" fmla="*/ 35 w 63"/>
                <a:gd name="T53" fmla="*/ 0 h 41"/>
                <a:gd name="T54" fmla="*/ 29 w 63"/>
                <a:gd name="T55" fmla="*/ 1 h 41"/>
                <a:gd name="T56" fmla="*/ 29 w 63"/>
                <a:gd name="T57" fmla="*/ 1 h 41"/>
                <a:gd name="T58" fmla="*/ 22 w 63"/>
                <a:gd name="T59" fmla="*/ 3 h 41"/>
                <a:gd name="T60" fmla="*/ 17 w 63"/>
                <a:gd name="T61" fmla="*/ 4 h 41"/>
                <a:gd name="T62" fmla="*/ 11 w 63"/>
                <a:gd name="T63" fmla="*/ 7 h 41"/>
                <a:gd name="T64" fmla="*/ 7 w 63"/>
                <a:gd name="T65" fmla="*/ 11 h 41"/>
                <a:gd name="T66" fmla="*/ 4 w 63"/>
                <a:gd name="T67" fmla="*/ 13 h 41"/>
                <a:gd name="T68" fmla="*/ 2 w 63"/>
                <a:gd name="T69" fmla="*/ 17 h 41"/>
                <a:gd name="T70" fmla="*/ 0 w 63"/>
                <a:gd name="T71" fmla="*/ 21 h 41"/>
                <a:gd name="T72" fmla="*/ 0 w 63"/>
                <a:gd name="T73" fmla="*/ 25 h 41"/>
                <a:gd name="T74" fmla="*/ 0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20544" name="Freeform 96"/>
            <p:cNvSpPr>
              <a:spLocks/>
            </p:cNvSpPr>
            <p:nvPr/>
          </p:nvSpPr>
          <p:spPr bwMode="white">
            <a:xfrm flipH="1">
              <a:off x="519" y="3692"/>
              <a:ext cx="36" cy="23"/>
            </a:xfrm>
            <a:custGeom>
              <a:avLst/>
              <a:gdLst>
                <a:gd name="T0" fmla="*/ 60 w 60"/>
                <a:gd name="T1" fmla="*/ 15 h 39"/>
                <a:gd name="T2" fmla="*/ 60 w 60"/>
                <a:gd name="T3" fmla="*/ 15 h 39"/>
                <a:gd name="T4" fmla="*/ 59 w 60"/>
                <a:gd name="T5" fmla="*/ 11 h 39"/>
                <a:gd name="T6" fmla="*/ 56 w 60"/>
                <a:gd name="T7" fmla="*/ 8 h 39"/>
                <a:gd name="T8" fmla="*/ 53 w 60"/>
                <a:gd name="T9" fmla="*/ 6 h 39"/>
                <a:gd name="T10" fmla="*/ 49 w 60"/>
                <a:gd name="T11" fmla="*/ 3 h 39"/>
                <a:gd name="T12" fmla="*/ 44 w 60"/>
                <a:gd name="T13" fmla="*/ 2 h 39"/>
                <a:gd name="T14" fmla="*/ 39 w 60"/>
                <a:gd name="T15" fmla="*/ 0 h 39"/>
                <a:gd name="T16" fmla="*/ 33 w 60"/>
                <a:gd name="T17" fmla="*/ 0 h 39"/>
                <a:gd name="T18" fmla="*/ 27 w 60"/>
                <a:gd name="T19" fmla="*/ 0 h 39"/>
                <a:gd name="T20" fmla="*/ 27 w 60"/>
                <a:gd name="T21" fmla="*/ 0 h 39"/>
                <a:gd name="T22" fmla="*/ 21 w 60"/>
                <a:gd name="T23" fmla="*/ 2 h 39"/>
                <a:gd name="T24" fmla="*/ 16 w 60"/>
                <a:gd name="T25" fmla="*/ 4 h 39"/>
                <a:gd name="T26" fmla="*/ 11 w 60"/>
                <a:gd name="T27" fmla="*/ 7 h 39"/>
                <a:gd name="T28" fmla="*/ 7 w 60"/>
                <a:gd name="T29" fmla="*/ 10 h 39"/>
                <a:gd name="T30" fmla="*/ 2 w 60"/>
                <a:gd name="T31" fmla="*/ 12 h 39"/>
                <a:gd name="T32" fmla="*/ 1 w 60"/>
                <a:gd name="T33" fmla="*/ 16 h 39"/>
                <a:gd name="T34" fmla="*/ 0 w 60"/>
                <a:gd name="T35" fmla="*/ 20 h 39"/>
                <a:gd name="T36" fmla="*/ 0 w 60"/>
                <a:gd name="T37" fmla="*/ 24 h 39"/>
                <a:gd name="T38" fmla="*/ 0 w 60"/>
                <a:gd name="T39" fmla="*/ 24 h 39"/>
                <a:gd name="T40" fmla="*/ 1 w 60"/>
                <a:gd name="T41" fmla="*/ 28 h 39"/>
                <a:gd name="T42" fmla="*/ 4 w 60"/>
                <a:gd name="T43" fmla="*/ 31 h 39"/>
                <a:gd name="T44" fmla="*/ 7 w 60"/>
                <a:gd name="T45" fmla="*/ 35 h 39"/>
                <a:gd name="T46" fmla="*/ 11 w 60"/>
                <a:gd name="T47" fmla="*/ 36 h 39"/>
                <a:gd name="T48" fmla="*/ 16 w 60"/>
                <a:gd name="T49" fmla="*/ 38 h 39"/>
                <a:gd name="T50" fmla="*/ 21 w 60"/>
                <a:gd name="T51" fmla="*/ 39 h 39"/>
                <a:gd name="T52" fmla="*/ 27 w 60"/>
                <a:gd name="T53" fmla="*/ 39 h 39"/>
                <a:gd name="T54" fmla="*/ 33 w 60"/>
                <a:gd name="T55" fmla="*/ 39 h 39"/>
                <a:gd name="T56" fmla="*/ 33 w 60"/>
                <a:gd name="T57" fmla="*/ 39 h 39"/>
                <a:gd name="T58" fmla="*/ 39 w 60"/>
                <a:gd name="T59" fmla="*/ 38 h 39"/>
                <a:gd name="T60" fmla="*/ 44 w 60"/>
                <a:gd name="T61" fmla="*/ 36 h 39"/>
                <a:gd name="T62" fmla="*/ 49 w 60"/>
                <a:gd name="T63" fmla="*/ 34 h 39"/>
                <a:gd name="T64" fmla="*/ 53 w 60"/>
                <a:gd name="T65" fmla="*/ 30 h 39"/>
                <a:gd name="T66" fmla="*/ 56 w 60"/>
                <a:gd name="T67" fmla="*/ 27 h 39"/>
                <a:gd name="T68" fmla="*/ 59 w 60"/>
                <a:gd name="T69" fmla="*/ 23 h 39"/>
                <a:gd name="T70" fmla="*/ 60 w 60"/>
                <a:gd name="T71" fmla="*/ 19 h 39"/>
                <a:gd name="T72" fmla="*/ 60 w 60"/>
                <a:gd name="T73" fmla="*/ 15 h 39"/>
                <a:gd name="T74" fmla="*/ 60 w 60"/>
                <a:gd name="T75" fmla="*/ 1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20545" name="Freeform 97"/>
            <p:cNvSpPr>
              <a:spLocks/>
            </p:cNvSpPr>
            <p:nvPr/>
          </p:nvSpPr>
          <p:spPr bwMode="white">
            <a:xfrm flipH="1">
              <a:off x="521" y="3692"/>
              <a:ext cx="34" cy="23"/>
            </a:xfrm>
            <a:custGeom>
              <a:avLst/>
              <a:gdLst>
                <a:gd name="T0" fmla="*/ 58 w 58"/>
                <a:gd name="T1" fmla="*/ 13 h 37"/>
                <a:gd name="T2" fmla="*/ 58 w 58"/>
                <a:gd name="T3" fmla="*/ 13 h 37"/>
                <a:gd name="T4" fmla="*/ 56 w 58"/>
                <a:gd name="T5" fmla="*/ 10 h 37"/>
                <a:gd name="T6" fmla="*/ 55 w 58"/>
                <a:gd name="T7" fmla="*/ 6 h 37"/>
                <a:gd name="T8" fmla="*/ 51 w 58"/>
                <a:gd name="T9" fmla="*/ 4 h 37"/>
                <a:gd name="T10" fmla="*/ 47 w 58"/>
                <a:gd name="T11" fmla="*/ 1 h 37"/>
                <a:gd name="T12" fmla="*/ 38 w 58"/>
                <a:gd name="T13" fmla="*/ 0 h 37"/>
                <a:gd name="T14" fmla="*/ 26 w 58"/>
                <a:gd name="T15" fmla="*/ 0 h 37"/>
                <a:gd name="T16" fmla="*/ 26 w 58"/>
                <a:gd name="T17" fmla="*/ 0 h 37"/>
                <a:gd name="T18" fmla="*/ 15 w 58"/>
                <a:gd name="T19" fmla="*/ 2 h 37"/>
                <a:gd name="T20" fmla="*/ 7 w 58"/>
                <a:gd name="T21" fmla="*/ 8 h 37"/>
                <a:gd name="T22" fmla="*/ 3 w 58"/>
                <a:gd name="T23" fmla="*/ 12 h 37"/>
                <a:gd name="T24" fmla="*/ 1 w 58"/>
                <a:gd name="T25" fmla="*/ 14 h 37"/>
                <a:gd name="T26" fmla="*/ 0 w 58"/>
                <a:gd name="T27" fmla="*/ 18 h 37"/>
                <a:gd name="T28" fmla="*/ 0 w 58"/>
                <a:gd name="T29" fmla="*/ 22 h 37"/>
                <a:gd name="T30" fmla="*/ 0 w 58"/>
                <a:gd name="T31" fmla="*/ 22 h 37"/>
                <a:gd name="T32" fmla="*/ 1 w 58"/>
                <a:gd name="T33" fmla="*/ 26 h 37"/>
                <a:gd name="T34" fmla="*/ 3 w 58"/>
                <a:gd name="T35" fmla="*/ 29 h 37"/>
                <a:gd name="T36" fmla="*/ 7 w 58"/>
                <a:gd name="T37" fmla="*/ 32 h 37"/>
                <a:gd name="T38" fmla="*/ 11 w 58"/>
                <a:gd name="T39" fmla="*/ 34 h 37"/>
                <a:gd name="T40" fmla="*/ 20 w 58"/>
                <a:gd name="T41" fmla="*/ 37 h 37"/>
                <a:gd name="T42" fmla="*/ 32 w 58"/>
                <a:gd name="T43" fmla="*/ 36 h 37"/>
                <a:gd name="T44" fmla="*/ 32 w 58"/>
                <a:gd name="T45" fmla="*/ 36 h 37"/>
                <a:gd name="T46" fmla="*/ 43 w 58"/>
                <a:gd name="T47" fmla="*/ 33 h 37"/>
                <a:gd name="T48" fmla="*/ 51 w 58"/>
                <a:gd name="T49" fmla="*/ 28 h 37"/>
                <a:gd name="T50" fmla="*/ 55 w 58"/>
                <a:gd name="T51" fmla="*/ 25 h 37"/>
                <a:gd name="T52" fmla="*/ 56 w 58"/>
                <a:gd name="T53" fmla="*/ 21 h 37"/>
                <a:gd name="T54" fmla="*/ 58 w 58"/>
                <a:gd name="T55" fmla="*/ 17 h 37"/>
                <a:gd name="T56" fmla="*/ 58 w 58"/>
                <a:gd name="T57" fmla="*/ 13 h 37"/>
                <a:gd name="T58" fmla="*/ 58 w 58"/>
                <a:gd name="T59" fmla="*/ 13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20546" name="Freeform 98"/>
            <p:cNvSpPr>
              <a:spLocks/>
            </p:cNvSpPr>
            <p:nvPr/>
          </p:nvSpPr>
          <p:spPr bwMode="white">
            <a:xfrm flipH="1">
              <a:off x="521" y="3692"/>
              <a:ext cx="34" cy="22"/>
            </a:xfrm>
            <a:custGeom>
              <a:avLst/>
              <a:gdLst>
                <a:gd name="T0" fmla="*/ 55 w 55"/>
                <a:gd name="T1" fmla="*/ 13 h 36"/>
                <a:gd name="T2" fmla="*/ 55 w 55"/>
                <a:gd name="T3" fmla="*/ 13 h 36"/>
                <a:gd name="T4" fmla="*/ 54 w 55"/>
                <a:gd name="T5" fmla="*/ 10 h 36"/>
                <a:gd name="T6" fmla="*/ 53 w 55"/>
                <a:gd name="T7" fmla="*/ 6 h 36"/>
                <a:gd name="T8" fmla="*/ 50 w 55"/>
                <a:gd name="T9" fmla="*/ 5 h 36"/>
                <a:gd name="T10" fmla="*/ 46 w 55"/>
                <a:gd name="T11" fmla="*/ 2 h 36"/>
                <a:gd name="T12" fmla="*/ 37 w 55"/>
                <a:gd name="T13" fmla="*/ 0 h 36"/>
                <a:gd name="T14" fmla="*/ 25 w 55"/>
                <a:gd name="T15" fmla="*/ 0 h 36"/>
                <a:gd name="T16" fmla="*/ 25 w 55"/>
                <a:gd name="T17" fmla="*/ 0 h 36"/>
                <a:gd name="T18" fmla="*/ 14 w 55"/>
                <a:gd name="T19" fmla="*/ 4 h 36"/>
                <a:gd name="T20" fmla="*/ 6 w 55"/>
                <a:gd name="T21" fmla="*/ 8 h 36"/>
                <a:gd name="T22" fmla="*/ 3 w 55"/>
                <a:gd name="T23" fmla="*/ 12 h 36"/>
                <a:gd name="T24" fmla="*/ 0 w 55"/>
                <a:gd name="T25" fmla="*/ 14 h 36"/>
                <a:gd name="T26" fmla="*/ 0 w 55"/>
                <a:gd name="T27" fmla="*/ 18 h 36"/>
                <a:gd name="T28" fmla="*/ 0 w 55"/>
                <a:gd name="T29" fmla="*/ 22 h 36"/>
                <a:gd name="T30" fmla="*/ 0 w 55"/>
                <a:gd name="T31" fmla="*/ 22 h 36"/>
                <a:gd name="T32" fmla="*/ 0 w 55"/>
                <a:gd name="T33" fmla="*/ 25 h 36"/>
                <a:gd name="T34" fmla="*/ 3 w 55"/>
                <a:gd name="T35" fmla="*/ 29 h 36"/>
                <a:gd name="T36" fmla="*/ 6 w 55"/>
                <a:gd name="T37" fmla="*/ 32 h 36"/>
                <a:gd name="T38" fmla="*/ 10 w 55"/>
                <a:gd name="T39" fmla="*/ 33 h 36"/>
                <a:gd name="T40" fmla="*/ 19 w 55"/>
                <a:gd name="T41" fmla="*/ 36 h 36"/>
                <a:gd name="T42" fmla="*/ 30 w 55"/>
                <a:gd name="T43" fmla="*/ 36 h 36"/>
                <a:gd name="T44" fmla="*/ 30 w 55"/>
                <a:gd name="T45" fmla="*/ 36 h 36"/>
                <a:gd name="T46" fmla="*/ 41 w 55"/>
                <a:gd name="T47" fmla="*/ 33 h 36"/>
                <a:gd name="T48" fmla="*/ 50 w 55"/>
                <a:gd name="T49" fmla="*/ 28 h 36"/>
                <a:gd name="T50" fmla="*/ 53 w 55"/>
                <a:gd name="T51" fmla="*/ 24 h 36"/>
                <a:gd name="T52" fmla="*/ 54 w 55"/>
                <a:gd name="T53" fmla="*/ 21 h 36"/>
                <a:gd name="T54" fmla="*/ 55 w 55"/>
                <a:gd name="T55" fmla="*/ 17 h 36"/>
                <a:gd name="T56" fmla="*/ 55 w 55"/>
                <a:gd name="T57" fmla="*/ 13 h 36"/>
                <a:gd name="T58" fmla="*/ 55 w 55"/>
                <a:gd name="T59" fmla="*/ 13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20547" name="Freeform 99"/>
            <p:cNvSpPr>
              <a:spLocks/>
            </p:cNvSpPr>
            <p:nvPr/>
          </p:nvSpPr>
          <p:spPr bwMode="white">
            <a:xfrm flipH="1">
              <a:off x="522" y="3693"/>
              <a:ext cx="33" cy="21"/>
            </a:xfrm>
            <a:custGeom>
              <a:avLst/>
              <a:gdLst>
                <a:gd name="T0" fmla="*/ 54 w 54"/>
                <a:gd name="T1" fmla="*/ 13 h 35"/>
                <a:gd name="T2" fmla="*/ 54 w 54"/>
                <a:gd name="T3" fmla="*/ 13 h 35"/>
                <a:gd name="T4" fmla="*/ 54 w 54"/>
                <a:gd name="T5" fmla="*/ 9 h 35"/>
                <a:gd name="T6" fmla="*/ 51 w 54"/>
                <a:gd name="T7" fmla="*/ 7 h 35"/>
                <a:gd name="T8" fmla="*/ 49 w 54"/>
                <a:gd name="T9" fmla="*/ 4 h 35"/>
                <a:gd name="T10" fmla="*/ 45 w 54"/>
                <a:gd name="T11" fmla="*/ 1 h 35"/>
                <a:gd name="T12" fmla="*/ 35 w 54"/>
                <a:gd name="T13" fmla="*/ 0 h 35"/>
                <a:gd name="T14" fmla="*/ 25 w 54"/>
                <a:gd name="T15" fmla="*/ 0 h 35"/>
                <a:gd name="T16" fmla="*/ 25 w 54"/>
                <a:gd name="T17" fmla="*/ 0 h 35"/>
                <a:gd name="T18" fmla="*/ 15 w 54"/>
                <a:gd name="T19" fmla="*/ 3 h 35"/>
                <a:gd name="T20" fmla="*/ 7 w 54"/>
                <a:gd name="T21" fmla="*/ 8 h 35"/>
                <a:gd name="T22" fmla="*/ 5 w 54"/>
                <a:gd name="T23" fmla="*/ 11 h 35"/>
                <a:gd name="T24" fmla="*/ 2 w 54"/>
                <a:gd name="T25" fmla="*/ 13 h 35"/>
                <a:gd name="T26" fmla="*/ 0 w 54"/>
                <a:gd name="T27" fmla="*/ 17 h 35"/>
                <a:gd name="T28" fmla="*/ 0 w 54"/>
                <a:gd name="T29" fmla="*/ 21 h 35"/>
                <a:gd name="T30" fmla="*/ 0 w 54"/>
                <a:gd name="T31" fmla="*/ 21 h 35"/>
                <a:gd name="T32" fmla="*/ 2 w 54"/>
                <a:gd name="T33" fmla="*/ 24 h 35"/>
                <a:gd name="T34" fmla="*/ 5 w 54"/>
                <a:gd name="T35" fmla="*/ 27 h 35"/>
                <a:gd name="T36" fmla="*/ 7 w 54"/>
                <a:gd name="T37" fmla="*/ 29 h 35"/>
                <a:gd name="T38" fmla="*/ 11 w 54"/>
                <a:gd name="T39" fmla="*/ 32 h 35"/>
                <a:gd name="T40" fmla="*/ 19 w 54"/>
                <a:gd name="T41" fmla="*/ 35 h 35"/>
                <a:gd name="T42" fmla="*/ 30 w 54"/>
                <a:gd name="T43" fmla="*/ 33 h 35"/>
                <a:gd name="T44" fmla="*/ 30 w 54"/>
                <a:gd name="T45" fmla="*/ 33 h 35"/>
                <a:gd name="T46" fmla="*/ 41 w 54"/>
                <a:gd name="T47" fmla="*/ 31 h 35"/>
                <a:gd name="T48" fmla="*/ 49 w 54"/>
                <a:gd name="T49" fmla="*/ 25 h 35"/>
                <a:gd name="T50" fmla="*/ 51 w 54"/>
                <a:gd name="T51" fmla="*/ 23 h 35"/>
                <a:gd name="T52" fmla="*/ 54 w 54"/>
                <a:gd name="T53" fmla="*/ 20 h 35"/>
                <a:gd name="T54" fmla="*/ 54 w 54"/>
                <a:gd name="T55" fmla="*/ 16 h 35"/>
                <a:gd name="T56" fmla="*/ 54 w 54"/>
                <a:gd name="T57" fmla="*/ 13 h 35"/>
                <a:gd name="T58" fmla="*/ 54 w 54"/>
                <a:gd name="T59" fmla="*/ 13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20548" name="Freeform 100"/>
            <p:cNvSpPr>
              <a:spLocks/>
            </p:cNvSpPr>
            <p:nvPr/>
          </p:nvSpPr>
          <p:spPr bwMode="white">
            <a:xfrm flipH="1">
              <a:off x="523" y="3693"/>
              <a:ext cx="30" cy="21"/>
            </a:xfrm>
            <a:custGeom>
              <a:avLst/>
              <a:gdLst>
                <a:gd name="T0" fmla="*/ 51 w 51"/>
                <a:gd name="T1" fmla="*/ 13 h 33"/>
                <a:gd name="T2" fmla="*/ 51 w 51"/>
                <a:gd name="T3" fmla="*/ 13 h 33"/>
                <a:gd name="T4" fmla="*/ 51 w 51"/>
                <a:gd name="T5" fmla="*/ 9 h 33"/>
                <a:gd name="T6" fmla="*/ 48 w 51"/>
                <a:gd name="T7" fmla="*/ 7 h 33"/>
                <a:gd name="T8" fmla="*/ 43 w 51"/>
                <a:gd name="T9" fmla="*/ 3 h 33"/>
                <a:gd name="T10" fmla="*/ 33 w 51"/>
                <a:gd name="T11" fmla="*/ 0 h 33"/>
                <a:gd name="T12" fmla="*/ 24 w 51"/>
                <a:gd name="T13" fmla="*/ 0 h 33"/>
                <a:gd name="T14" fmla="*/ 24 w 51"/>
                <a:gd name="T15" fmla="*/ 0 h 33"/>
                <a:gd name="T16" fmla="*/ 13 w 51"/>
                <a:gd name="T17" fmla="*/ 4 h 33"/>
                <a:gd name="T18" fmla="*/ 7 w 51"/>
                <a:gd name="T19" fmla="*/ 8 h 33"/>
                <a:gd name="T20" fmla="*/ 1 w 51"/>
                <a:gd name="T21" fmla="*/ 15 h 33"/>
                <a:gd name="T22" fmla="*/ 0 w 51"/>
                <a:gd name="T23" fmla="*/ 17 h 33"/>
                <a:gd name="T24" fmla="*/ 0 w 51"/>
                <a:gd name="T25" fmla="*/ 21 h 33"/>
                <a:gd name="T26" fmla="*/ 0 w 51"/>
                <a:gd name="T27" fmla="*/ 21 h 33"/>
                <a:gd name="T28" fmla="*/ 1 w 51"/>
                <a:gd name="T29" fmla="*/ 24 h 33"/>
                <a:gd name="T30" fmla="*/ 4 w 51"/>
                <a:gd name="T31" fmla="*/ 27 h 33"/>
                <a:gd name="T32" fmla="*/ 9 w 51"/>
                <a:gd name="T33" fmla="*/ 31 h 33"/>
                <a:gd name="T34" fmla="*/ 19 w 51"/>
                <a:gd name="T35" fmla="*/ 33 h 33"/>
                <a:gd name="T36" fmla="*/ 28 w 51"/>
                <a:gd name="T37" fmla="*/ 33 h 33"/>
                <a:gd name="T38" fmla="*/ 28 w 51"/>
                <a:gd name="T39" fmla="*/ 33 h 33"/>
                <a:gd name="T40" fmla="*/ 39 w 51"/>
                <a:gd name="T41" fmla="*/ 31 h 33"/>
                <a:gd name="T42" fmla="*/ 45 w 51"/>
                <a:gd name="T43" fmla="*/ 25 h 33"/>
                <a:gd name="T44" fmla="*/ 51 w 51"/>
                <a:gd name="T45" fmla="*/ 20 h 33"/>
                <a:gd name="T46" fmla="*/ 51 w 51"/>
                <a:gd name="T47" fmla="*/ 16 h 33"/>
                <a:gd name="T48" fmla="*/ 51 w 51"/>
                <a:gd name="T49" fmla="*/ 13 h 33"/>
                <a:gd name="T50" fmla="*/ 51 w 51"/>
                <a:gd name="T51" fmla="*/ 13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20549" name="Freeform 101"/>
            <p:cNvSpPr>
              <a:spLocks/>
            </p:cNvSpPr>
            <p:nvPr/>
          </p:nvSpPr>
          <p:spPr bwMode="white">
            <a:xfrm flipH="1">
              <a:off x="523" y="3694"/>
              <a:ext cx="29" cy="19"/>
            </a:xfrm>
            <a:custGeom>
              <a:avLst/>
              <a:gdLst>
                <a:gd name="T0" fmla="*/ 50 w 50"/>
                <a:gd name="T1" fmla="*/ 12 h 31"/>
                <a:gd name="T2" fmla="*/ 50 w 50"/>
                <a:gd name="T3" fmla="*/ 12 h 31"/>
                <a:gd name="T4" fmla="*/ 48 w 50"/>
                <a:gd name="T5" fmla="*/ 10 h 31"/>
                <a:gd name="T6" fmla="*/ 46 w 50"/>
                <a:gd name="T7" fmla="*/ 6 h 31"/>
                <a:gd name="T8" fmla="*/ 40 w 50"/>
                <a:gd name="T9" fmla="*/ 2 h 31"/>
                <a:gd name="T10" fmla="*/ 32 w 50"/>
                <a:gd name="T11" fmla="*/ 0 h 31"/>
                <a:gd name="T12" fmla="*/ 23 w 50"/>
                <a:gd name="T13" fmla="*/ 0 h 31"/>
                <a:gd name="T14" fmla="*/ 23 w 50"/>
                <a:gd name="T15" fmla="*/ 0 h 31"/>
                <a:gd name="T16" fmla="*/ 14 w 50"/>
                <a:gd name="T17" fmla="*/ 3 h 31"/>
                <a:gd name="T18" fmla="*/ 6 w 50"/>
                <a:gd name="T19" fmla="*/ 7 h 31"/>
                <a:gd name="T20" fmla="*/ 2 w 50"/>
                <a:gd name="T21" fmla="*/ 14 h 31"/>
                <a:gd name="T22" fmla="*/ 0 w 50"/>
                <a:gd name="T23" fmla="*/ 16 h 31"/>
                <a:gd name="T24" fmla="*/ 0 w 50"/>
                <a:gd name="T25" fmla="*/ 19 h 31"/>
                <a:gd name="T26" fmla="*/ 0 w 50"/>
                <a:gd name="T27" fmla="*/ 19 h 31"/>
                <a:gd name="T28" fmla="*/ 2 w 50"/>
                <a:gd name="T29" fmla="*/ 23 h 31"/>
                <a:gd name="T30" fmla="*/ 3 w 50"/>
                <a:gd name="T31" fmla="*/ 26 h 31"/>
                <a:gd name="T32" fmla="*/ 10 w 50"/>
                <a:gd name="T33" fmla="*/ 30 h 31"/>
                <a:gd name="T34" fmla="*/ 18 w 50"/>
                <a:gd name="T35" fmla="*/ 31 h 31"/>
                <a:gd name="T36" fmla="*/ 27 w 50"/>
                <a:gd name="T37" fmla="*/ 31 h 31"/>
                <a:gd name="T38" fmla="*/ 27 w 50"/>
                <a:gd name="T39" fmla="*/ 31 h 31"/>
                <a:gd name="T40" fmla="*/ 36 w 50"/>
                <a:gd name="T41" fmla="*/ 28 h 31"/>
                <a:gd name="T42" fmla="*/ 44 w 50"/>
                <a:gd name="T43" fmla="*/ 24 h 31"/>
                <a:gd name="T44" fmla="*/ 48 w 50"/>
                <a:gd name="T45" fmla="*/ 19 h 31"/>
                <a:gd name="T46" fmla="*/ 50 w 50"/>
                <a:gd name="T47" fmla="*/ 15 h 31"/>
                <a:gd name="T48" fmla="*/ 50 w 50"/>
                <a:gd name="T49" fmla="*/ 12 h 31"/>
                <a:gd name="T50" fmla="*/ 50 w 50"/>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20550" name="Freeform 102"/>
            <p:cNvSpPr>
              <a:spLocks/>
            </p:cNvSpPr>
            <p:nvPr/>
          </p:nvSpPr>
          <p:spPr bwMode="white">
            <a:xfrm flipH="1">
              <a:off x="523" y="3694"/>
              <a:ext cx="29" cy="19"/>
            </a:xfrm>
            <a:custGeom>
              <a:avLst/>
              <a:gdLst>
                <a:gd name="T0" fmla="*/ 46 w 46"/>
                <a:gd name="T1" fmla="*/ 12 h 31"/>
                <a:gd name="T2" fmla="*/ 46 w 46"/>
                <a:gd name="T3" fmla="*/ 12 h 31"/>
                <a:gd name="T4" fmla="*/ 45 w 46"/>
                <a:gd name="T5" fmla="*/ 10 h 31"/>
                <a:gd name="T6" fmla="*/ 44 w 46"/>
                <a:gd name="T7" fmla="*/ 7 h 31"/>
                <a:gd name="T8" fmla="*/ 37 w 46"/>
                <a:gd name="T9" fmla="*/ 3 h 31"/>
                <a:gd name="T10" fmla="*/ 30 w 46"/>
                <a:gd name="T11" fmla="*/ 0 h 31"/>
                <a:gd name="T12" fmla="*/ 21 w 46"/>
                <a:gd name="T13" fmla="*/ 2 h 31"/>
                <a:gd name="T14" fmla="*/ 21 w 46"/>
                <a:gd name="T15" fmla="*/ 2 h 31"/>
                <a:gd name="T16" fmla="*/ 12 w 46"/>
                <a:gd name="T17" fmla="*/ 3 h 31"/>
                <a:gd name="T18" fmla="*/ 5 w 46"/>
                <a:gd name="T19" fmla="*/ 8 h 31"/>
                <a:gd name="T20" fmla="*/ 1 w 46"/>
                <a:gd name="T21" fmla="*/ 14 h 31"/>
                <a:gd name="T22" fmla="*/ 0 w 46"/>
                <a:gd name="T23" fmla="*/ 16 h 31"/>
                <a:gd name="T24" fmla="*/ 0 w 46"/>
                <a:gd name="T25" fmla="*/ 19 h 31"/>
                <a:gd name="T26" fmla="*/ 0 w 46"/>
                <a:gd name="T27" fmla="*/ 19 h 31"/>
                <a:gd name="T28" fmla="*/ 1 w 46"/>
                <a:gd name="T29" fmla="*/ 22 h 31"/>
                <a:gd name="T30" fmla="*/ 2 w 46"/>
                <a:gd name="T31" fmla="*/ 24 h 31"/>
                <a:gd name="T32" fmla="*/ 8 w 46"/>
                <a:gd name="T33" fmla="*/ 28 h 31"/>
                <a:gd name="T34" fmla="*/ 16 w 46"/>
                <a:gd name="T35" fmla="*/ 31 h 31"/>
                <a:gd name="T36" fmla="*/ 25 w 46"/>
                <a:gd name="T37" fmla="*/ 31 h 31"/>
                <a:gd name="T38" fmla="*/ 25 w 46"/>
                <a:gd name="T39" fmla="*/ 31 h 31"/>
                <a:gd name="T40" fmla="*/ 34 w 46"/>
                <a:gd name="T41" fmla="*/ 28 h 31"/>
                <a:gd name="T42" fmla="*/ 41 w 46"/>
                <a:gd name="T43" fmla="*/ 24 h 31"/>
                <a:gd name="T44" fmla="*/ 45 w 46"/>
                <a:gd name="T45" fmla="*/ 18 h 31"/>
                <a:gd name="T46" fmla="*/ 46 w 46"/>
                <a:gd name="T47" fmla="*/ 15 h 31"/>
                <a:gd name="T48" fmla="*/ 46 w 46"/>
                <a:gd name="T49" fmla="*/ 12 h 31"/>
                <a:gd name="T50" fmla="*/ 46 w 46"/>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20551" name="Freeform 103"/>
            <p:cNvSpPr>
              <a:spLocks/>
            </p:cNvSpPr>
            <p:nvPr/>
          </p:nvSpPr>
          <p:spPr bwMode="white">
            <a:xfrm flipH="1">
              <a:off x="525" y="3694"/>
              <a:ext cx="26" cy="18"/>
            </a:xfrm>
            <a:custGeom>
              <a:avLst/>
              <a:gdLst>
                <a:gd name="T0" fmla="*/ 44 w 44"/>
                <a:gd name="T1" fmla="*/ 10 h 28"/>
                <a:gd name="T2" fmla="*/ 44 w 44"/>
                <a:gd name="T3" fmla="*/ 10 h 28"/>
                <a:gd name="T4" fmla="*/ 43 w 44"/>
                <a:gd name="T5" fmla="*/ 8 h 28"/>
                <a:gd name="T6" fmla="*/ 41 w 44"/>
                <a:gd name="T7" fmla="*/ 5 h 28"/>
                <a:gd name="T8" fmla="*/ 36 w 44"/>
                <a:gd name="T9" fmla="*/ 1 h 28"/>
                <a:gd name="T10" fmla="*/ 28 w 44"/>
                <a:gd name="T11" fmla="*/ 0 h 28"/>
                <a:gd name="T12" fmla="*/ 20 w 44"/>
                <a:gd name="T13" fmla="*/ 0 h 28"/>
                <a:gd name="T14" fmla="*/ 20 w 44"/>
                <a:gd name="T15" fmla="*/ 0 h 28"/>
                <a:gd name="T16" fmla="*/ 12 w 44"/>
                <a:gd name="T17" fmla="*/ 2 h 28"/>
                <a:gd name="T18" fmla="*/ 5 w 44"/>
                <a:gd name="T19" fmla="*/ 6 h 28"/>
                <a:gd name="T20" fmla="*/ 1 w 44"/>
                <a:gd name="T21" fmla="*/ 12 h 28"/>
                <a:gd name="T22" fmla="*/ 0 w 44"/>
                <a:gd name="T23" fmla="*/ 14 h 28"/>
                <a:gd name="T24" fmla="*/ 0 w 44"/>
                <a:gd name="T25" fmla="*/ 17 h 28"/>
                <a:gd name="T26" fmla="*/ 0 w 44"/>
                <a:gd name="T27" fmla="*/ 17 h 28"/>
                <a:gd name="T28" fmla="*/ 1 w 44"/>
                <a:gd name="T29" fmla="*/ 20 h 28"/>
                <a:gd name="T30" fmla="*/ 3 w 44"/>
                <a:gd name="T31" fmla="*/ 22 h 28"/>
                <a:gd name="T32" fmla="*/ 8 w 44"/>
                <a:gd name="T33" fmla="*/ 26 h 28"/>
                <a:gd name="T34" fmla="*/ 16 w 44"/>
                <a:gd name="T35" fmla="*/ 28 h 28"/>
                <a:gd name="T36" fmla="*/ 24 w 44"/>
                <a:gd name="T37" fmla="*/ 28 h 28"/>
                <a:gd name="T38" fmla="*/ 24 w 44"/>
                <a:gd name="T39" fmla="*/ 28 h 28"/>
                <a:gd name="T40" fmla="*/ 32 w 44"/>
                <a:gd name="T41" fmla="*/ 25 h 28"/>
                <a:gd name="T42" fmla="*/ 39 w 44"/>
                <a:gd name="T43" fmla="*/ 21 h 28"/>
                <a:gd name="T44" fmla="*/ 43 w 44"/>
                <a:gd name="T45" fmla="*/ 16 h 28"/>
                <a:gd name="T46" fmla="*/ 44 w 44"/>
                <a:gd name="T47" fmla="*/ 13 h 28"/>
                <a:gd name="T48" fmla="*/ 44 w 44"/>
                <a:gd name="T49" fmla="*/ 10 h 28"/>
                <a:gd name="T50" fmla="*/ 44 w 44"/>
                <a:gd name="T51" fmla="*/ 1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20552" name="Freeform 104"/>
            <p:cNvSpPr>
              <a:spLocks/>
            </p:cNvSpPr>
            <p:nvPr/>
          </p:nvSpPr>
          <p:spPr bwMode="white">
            <a:xfrm flipH="1">
              <a:off x="525" y="3696"/>
              <a:ext cx="24" cy="16"/>
            </a:xfrm>
            <a:custGeom>
              <a:avLst/>
              <a:gdLst>
                <a:gd name="T0" fmla="*/ 42 w 42"/>
                <a:gd name="T1" fmla="*/ 9 h 27"/>
                <a:gd name="T2" fmla="*/ 42 w 42"/>
                <a:gd name="T3" fmla="*/ 9 h 27"/>
                <a:gd name="T4" fmla="*/ 40 w 42"/>
                <a:gd name="T5" fmla="*/ 7 h 27"/>
                <a:gd name="T6" fmla="*/ 39 w 42"/>
                <a:gd name="T7" fmla="*/ 5 h 27"/>
                <a:gd name="T8" fmla="*/ 34 w 42"/>
                <a:gd name="T9" fmla="*/ 1 h 27"/>
                <a:gd name="T10" fmla="*/ 27 w 42"/>
                <a:gd name="T11" fmla="*/ 0 h 27"/>
                <a:gd name="T12" fmla="*/ 19 w 42"/>
                <a:gd name="T13" fmla="*/ 0 h 27"/>
                <a:gd name="T14" fmla="*/ 19 w 42"/>
                <a:gd name="T15" fmla="*/ 0 h 27"/>
                <a:gd name="T16" fmla="*/ 11 w 42"/>
                <a:gd name="T17" fmla="*/ 1 h 27"/>
                <a:gd name="T18" fmla="*/ 4 w 42"/>
                <a:gd name="T19" fmla="*/ 5 h 27"/>
                <a:gd name="T20" fmla="*/ 0 w 42"/>
                <a:gd name="T21" fmla="*/ 11 h 27"/>
                <a:gd name="T22" fmla="*/ 0 w 42"/>
                <a:gd name="T23" fmla="*/ 13 h 27"/>
                <a:gd name="T24" fmla="*/ 0 w 42"/>
                <a:gd name="T25" fmla="*/ 16 h 27"/>
                <a:gd name="T26" fmla="*/ 0 w 42"/>
                <a:gd name="T27" fmla="*/ 16 h 27"/>
                <a:gd name="T28" fmla="*/ 0 w 42"/>
                <a:gd name="T29" fmla="*/ 19 h 27"/>
                <a:gd name="T30" fmla="*/ 3 w 42"/>
                <a:gd name="T31" fmla="*/ 21 h 27"/>
                <a:gd name="T32" fmla="*/ 7 w 42"/>
                <a:gd name="T33" fmla="*/ 24 h 27"/>
                <a:gd name="T34" fmla="*/ 15 w 42"/>
                <a:gd name="T35" fmla="*/ 27 h 27"/>
                <a:gd name="T36" fmla="*/ 23 w 42"/>
                <a:gd name="T37" fmla="*/ 27 h 27"/>
                <a:gd name="T38" fmla="*/ 23 w 42"/>
                <a:gd name="T39" fmla="*/ 27 h 27"/>
                <a:gd name="T40" fmla="*/ 31 w 42"/>
                <a:gd name="T41" fmla="*/ 24 h 27"/>
                <a:gd name="T42" fmla="*/ 38 w 42"/>
                <a:gd name="T43" fmla="*/ 20 h 27"/>
                <a:gd name="T44" fmla="*/ 40 w 42"/>
                <a:gd name="T45" fmla="*/ 15 h 27"/>
                <a:gd name="T46" fmla="*/ 42 w 42"/>
                <a:gd name="T47" fmla="*/ 12 h 27"/>
                <a:gd name="T48" fmla="*/ 42 w 42"/>
                <a:gd name="T49" fmla="*/ 9 h 27"/>
                <a:gd name="T50" fmla="*/ 42 w 42"/>
                <a:gd name="T51" fmla="*/ 9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20553" name="Freeform 105"/>
            <p:cNvSpPr>
              <a:spLocks/>
            </p:cNvSpPr>
            <p:nvPr/>
          </p:nvSpPr>
          <p:spPr bwMode="white">
            <a:xfrm flipH="1">
              <a:off x="525" y="3696"/>
              <a:ext cx="24" cy="16"/>
            </a:xfrm>
            <a:custGeom>
              <a:avLst/>
              <a:gdLst>
                <a:gd name="T0" fmla="*/ 38 w 38"/>
                <a:gd name="T1" fmla="*/ 9 h 25"/>
                <a:gd name="T2" fmla="*/ 38 w 38"/>
                <a:gd name="T3" fmla="*/ 9 h 25"/>
                <a:gd name="T4" fmla="*/ 36 w 38"/>
                <a:gd name="T5" fmla="*/ 5 h 25"/>
                <a:gd name="T6" fmla="*/ 32 w 38"/>
                <a:gd name="T7" fmla="*/ 1 h 25"/>
                <a:gd name="T8" fmla="*/ 25 w 38"/>
                <a:gd name="T9" fmla="*/ 0 h 25"/>
                <a:gd name="T10" fmla="*/ 17 w 38"/>
                <a:gd name="T11" fmla="*/ 0 h 25"/>
                <a:gd name="T12" fmla="*/ 17 w 38"/>
                <a:gd name="T13" fmla="*/ 0 h 25"/>
                <a:gd name="T14" fmla="*/ 9 w 38"/>
                <a:gd name="T15" fmla="*/ 3 h 25"/>
                <a:gd name="T16" fmla="*/ 4 w 38"/>
                <a:gd name="T17" fmla="*/ 7 h 25"/>
                <a:gd name="T18" fmla="*/ 0 w 38"/>
                <a:gd name="T19" fmla="*/ 11 h 25"/>
                <a:gd name="T20" fmla="*/ 0 w 38"/>
                <a:gd name="T21" fmla="*/ 16 h 25"/>
                <a:gd name="T22" fmla="*/ 0 w 38"/>
                <a:gd name="T23" fmla="*/ 16 h 25"/>
                <a:gd name="T24" fmla="*/ 1 w 38"/>
                <a:gd name="T25" fmla="*/ 20 h 25"/>
                <a:gd name="T26" fmla="*/ 6 w 38"/>
                <a:gd name="T27" fmla="*/ 24 h 25"/>
                <a:gd name="T28" fmla="*/ 13 w 38"/>
                <a:gd name="T29" fmla="*/ 25 h 25"/>
                <a:gd name="T30" fmla="*/ 21 w 38"/>
                <a:gd name="T31" fmla="*/ 25 h 25"/>
                <a:gd name="T32" fmla="*/ 21 w 38"/>
                <a:gd name="T33" fmla="*/ 25 h 25"/>
                <a:gd name="T34" fmla="*/ 28 w 38"/>
                <a:gd name="T35" fmla="*/ 23 h 25"/>
                <a:gd name="T36" fmla="*/ 34 w 38"/>
                <a:gd name="T37" fmla="*/ 20 h 25"/>
                <a:gd name="T38" fmla="*/ 38 w 38"/>
                <a:gd name="T39" fmla="*/ 15 h 25"/>
                <a:gd name="T40" fmla="*/ 38 w 38"/>
                <a:gd name="T41" fmla="*/ 9 h 25"/>
                <a:gd name="T42" fmla="*/ 38 w 38"/>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20554" name="Freeform 106"/>
            <p:cNvSpPr>
              <a:spLocks/>
            </p:cNvSpPr>
            <p:nvPr/>
          </p:nvSpPr>
          <p:spPr bwMode="white">
            <a:xfrm flipH="1">
              <a:off x="526" y="3697"/>
              <a:ext cx="22" cy="15"/>
            </a:xfrm>
            <a:custGeom>
              <a:avLst/>
              <a:gdLst>
                <a:gd name="T0" fmla="*/ 36 w 36"/>
                <a:gd name="T1" fmla="*/ 8 h 24"/>
                <a:gd name="T2" fmla="*/ 36 w 36"/>
                <a:gd name="T3" fmla="*/ 8 h 24"/>
                <a:gd name="T4" fmla="*/ 35 w 36"/>
                <a:gd name="T5" fmla="*/ 4 h 24"/>
                <a:gd name="T6" fmla="*/ 29 w 36"/>
                <a:gd name="T7" fmla="*/ 2 h 24"/>
                <a:gd name="T8" fmla="*/ 24 w 36"/>
                <a:gd name="T9" fmla="*/ 0 h 24"/>
                <a:gd name="T10" fmla="*/ 16 w 36"/>
                <a:gd name="T11" fmla="*/ 0 h 24"/>
                <a:gd name="T12" fmla="*/ 16 w 36"/>
                <a:gd name="T13" fmla="*/ 0 h 24"/>
                <a:gd name="T14" fmla="*/ 9 w 36"/>
                <a:gd name="T15" fmla="*/ 2 h 24"/>
                <a:gd name="T16" fmla="*/ 4 w 36"/>
                <a:gd name="T17" fmla="*/ 6 h 24"/>
                <a:gd name="T18" fmla="*/ 0 w 36"/>
                <a:gd name="T19" fmla="*/ 10 h 24"/>
                <a:gd name="T20" fmla="*/ 0 w 36"/>
                <a:gd name="T21" fmla="*/ 15 h 24"/>
                <a:gd name="T22" fmla="*/ 0 w 36"/>
                <a:gd name="T23" fmla="*/ 15 h 24"/>
                <a:gd name="T24" fmla="*/ 1 w 36"/>
                <a:gd name="T25" fmla="*/ 19 h 24"/>
                <a:gd name="T26" fmla="*/ 7 w 36"/>
                <a:gd name="T27" fmla="*/ 22 h 24"/>
                <a:gd name="T28" fmla="*/ 12 w 36"/>
                <a:gd name="T29" fmla="*/ 24 h 24"/>
                <a:gd name="T30" fmla="*/ 20 w 36"/>
                <a:gd name="T31" fmla="*/ 23 h 24"/>
                <a:gd name="T32" fmla="*/ 20 w 36"/>
                <a:gd name="T33" fmla="*/ 23 h 24"/>
                <a:gd name="T34" fmla="*/ 27 w 36"/>
                <a:gd name="T35" fmla="*/ 22 h 24"/>
                <a:gd name="T36" fmla="*/ 32 w 36"/>
                <a:gd name="T37" fmla="*/ 18 h 24"/>
                <a:gd name="T38" fmla="*/ 36 w 36"/>
                <a:gd name="T39" fmla="*/ 14 h 24"/>
                <a:gd name="T40" fmla="*/ 36 w 36"/>
                <a:gd name="T41" fmla="*/ 8 h 24"/>
                <a:gd name="T42" fmla="*/ 36 w 36"/>
                <a:gd name="T43" fmla="*/ 8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20555" name="Freeform 107"/>
            <p:cNvSpPr>
              <a:spLocks/>
            </p:cNvSpPr>
            <p:nvPr/>
          </p:nvSpPr>
          <p:spPr bwMode="white">
            <a:xfrm flipH="1">
              <a:off x="528" y="3697"/>
              <a:ext cx="20" cy="13"/>
            </a:xfrm>
            <a:custGeom>
              <a:avLst/>
              <a:gdLst>
                <a:gd name="T0" fmla="*/ 35 w 35"/>
                <a:gd name="T1" fmla="*/ 10 h 23"/>
                <a:gd name="T2" fmla="*/ 35 w 35"/>
                <a:gd name="T3" fmla="*/ 10 h 23"/>
                <a:gd name="T4" fmla="*/ 33 w 35"/>
                <a:gd name="T5" fmla="*/ 6 h 23"/>
                <a:gd name="T6" fmla="*/ 29 w 35"/>
                <a:gd name="T7" fmla="*/ 2 h 23"/>
                <a:gd name="T8" fmla="*/ 23 w 35"/>
                <a:gd name="T9" fmla="*/ 0 h 23"/>
                <a:gd name="T10" fmla="*/ 16 w 35"/>
                <a:gd name="T11" fmla="*/ 0 h 23"/>
                <a:gd name="T12" fmla="*/ 16 w 35"/>
                <a:gd name="T13" fmla="*/ 0 h 23"/>
                <a:gd name="T14" fmla="*/ 9 w 35"/>
                <a:gd name="T15" fmla="*/ 3 h 23"/>
                <a:gd name="T16" fmla="*/ 4 w 35"/>
                <a:gd name="T17" fmla="*/ 6 h 23"/>
                <a:gd name="T18" fmla="*/ 1 w 35"/>
                <a:gd name="T19" fmla="*/ 10 h 23"/>
                <a:gd name="T20" fmla="*/ 0 w 35"/>
                <a:gd name="T21" fmla="*/ 15 h 23"/>
                <a:gd name="T22" fmla="*/ 0 w 35"/>
                <a:gd name="T23" fmla="*/ 15 h 23"/>
                <a:gd name="T24" fmla="*/ 3 w 35"/>
                <a:gd name="T25" fmla="*/ 19 h 23"/>
                <a:gd name="T26" fmla="*/ 7 w 35"/>
                <a:gd name="T27" fmla="*/ 22 h 23"/>
                <a:gd name="T28" fmla="*/ 13 w 35"/>
                <a:gd name="T29" fmla="*/ 23 h 23"/>
                <a:gd name="T30" fmla="*/ 20 w 35"/>
                <a:gd name="T31" fmla="*/ 23 h 23"/>
                <a:gd name="T32" fmla="*/ 20 w 35"/>
                <a:gd name="T33" fmla="*/ 23 h 23"/>
                <a:gd name="T34" fmla="*/ 27 w 35"/>
                <a:gd name="T35" fmla="*/ 20 h 23"/>
                <a:gd name="T36" fmla="*/ 31 w 35"/>
                <a:gd name="T37" fmla="*/ 18 h 23"/>
                <a:gd name="T38" fmla="*/ 35 w 35"/>
                <a:gd name="T39" fmla="*/ 14 h 23"/>
                <a:gd name="T40" fmla="*/ 35 w 35"/>
                <a:gd name="T41" fmla="*/ 10 h 23"/>
                <a:gd name="T42" fmla="*/ 35 w 35"/>
                <a:gd name="T43" fmla="*/ 1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20556" name="Freeform 108"/>
            <p:cNvSpPr>
              <a:spLocks/>
            </p:cNvSpPr>
            <p:nvPr/>
          </p:nvSpPr>
          <p:spPr bwMode="white">
            <a:xfrm flipH="1">
              <a:off x="528" y="3697"/>
              <a:ext cx="19" cy="12"/>
            </a:xfrm>
            <a:custGeom>
              <a:avLst/>
              <a:gdLst>
                <a:gd name="T0" fmla="*/ 0 w 34"/>
                <a:gd name="T1" fmla="*/ 12 h 20"/>
                <a:gd name="T2" fmla="*/ 0 w 34"/>
                <a:gd name="T3" fmla="*/ 12 h 20"/>
                <a:gd name="T4" fmla="*/ 3 w 34"/>
                <a:gd name="T5" fmla="*/ 16 h 20"/>
                <a:gd name="T6" fmla="*/ 7 w 34"/>
                <a:gd name="T7" fmla="*/ 18 h 20"/>
                <a:gd name="T8" fmla="*/ 12 w 34"/>
                <a:gd name="T9" fmla="*/ 20 h 20"/>
                <a:gd name="T10" fmla="*/ 19 w 34"/>
                <a:gd name="T11" fmla="*/ 20 h 20"/>
                <a:gd name="T12" fmla="*/ 19 w 34"/>
                <a:gd name="T13" fmla="*/ 20 h 20"/>
                <a:gd name="T14" fmla="*/ 24 w 34"/>
                <a:gd name="T15" fmla="*/ 18 h 20"/>
                <a:gd name="T16" fmla="*/ 30 w 34"/>
                <a:gd name="T17" fmla="*/ 16 h 20"/>
                <a:gd name="T18" fmla="*/ 32 w 34"/>
                <a:gd name="T19" fmla="*/ 12 h 20"/>
                <a:gd name="T20" fmla="*/ 34 w 34"/>
                <a:gd name="T21" fmla="*/ 8 h 20"/>
                <a:gd name="T22" fmla="*/ 34 w 34"/>
                <a:gd name="T23" fmla="*/ 8 h 20"/>
                <a:gd name="T24" fmla="*/ 31 w 34"/>
                <a:gd name="T25" fmla="*/ 4 h 20"/>
                <a:gd name="T26" fmla="*/ 27 w 34"/>
                <a:gd name="T27" fmla="*/ 1 h 20"/>
                <a:gd name="T28" fmla="*/ 22 w 34"/>
                <a:gd name="T29" fmla="*/ 0 h 20"/>
                <a:gd name="T30" fmla="*/ 15 w 34"/>
                <a:gd name="T31" fmla="*/ 0 h 20"/>
                <a:gd name="T32" fmla="*/ 15 w 34"/>
                <a:gd name="T33" fmla="*/ 0 h 20"/>
                <a:gd name="T34" fmla="*/ 10 w 34"/>
                <a:gd name="T35" fmla="*/ 1 h 20"/>
                <a:gd name="T36" fmla="*/ 4 w 34"/>
                <a:gd name="T37" fmla="*/ 4 h 20"/>
                <a:gd name="T38" fmla="*/ 2 w 34"/>
                <a:gd name="T39" fmla="*/ 8 h 20"/>
                <a:gd name="T40" fmla="*/ 0 w 34"/>
                <a:gd name="T41" fmla="*/ 12 h 20"/>
                <a:gd name="T42" fmla="*/ 0 w 34"/>
                <a:gd name="T43" fmla="*/ 12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20557" name="Freeform 109"/>
            <p:cNvSpPr>
              <a:spLocks/>
            </p:cNvSpPr>
            <p:nvPr/>
          </p:nvSpPr>
          <p:spPr bwMode="white">
            <a:xfrm flipH="1">
              <a:off x="381" y="3566"/>
              <a:ext cx="95" cy="141"/>
            </a:xfrm>
            <a:custGeom>
              <a:avLst/>
              <a:gdLst>
                <a:gd name="T0" fmla="*/ 103 w 158"/>
                <a:gd name="T1" fmla="*/ 233 h 233"/>
                <a:gd name="T2" fmla="*/ 103 w 158"/>
                <a:gd name="T3" fmla="*/ 233 h 233"/>
                <a:gd name="T4" fmla="*/ 93 w 158"/>
                <a:gd name="T5" fmla="*/ 227 h 233"/>
                <a:gd name="T6" fmla="*/ 83 w 158"/>
                <a:gd name="T7" fmla="*/ 223 h 233"/>
                <a:gd name="T8" fmla="*/ 73 w 158"/>
                <a:gd name="T9" fmla="*/ 220 h 233"/>
                <a:gd name="T10" fmla="*/ 63 w 158"/>
                <a:gd name="T11" fmla="*/ 219 h 233"/>
                <a:gd name="T12" fmla="*/ 54 w 158"/>
                <a:gd name="T13" fmla="*/ 219 h 233"/>
                <a:gd name="T14" fmla="*/ 44 w 158"/>
                <a:gd name="T15" fmla="*/ 219 h 233"/>
                <a:gd name="T16" fmla="*/ 30 w 158"/>
                <a:gd name="T17" fmla="*/ 220 h 233"/>
                <a:gd name="T18" fmla="*/ 30 w 158"/>
                <a:gd name="T19" fmla="*/ 220 h 233"/>
                <a:gd name="T20" fmla="*/ 22 w 158"/>
                <a:gd name="T21" fmla="*/ 209 h 233"/>
                <a:gd name="T22" fmla="*/ 15 w 158"/>
                <a:gd name="T23" fmla="*/ 199 h 233"/>
                <a:gd name="T24" fmla="*/ 10 w 158"/>
                <a:gd name="T25" fmla="*/ 184 h 233"/>
                <a:gd name="T26" fmla="*/ 4 w 158"/>
                <a:gd name="T27" fmla="*/ 170 h 233"/>
                <a:gd name="T28" fmla="*/ 2 w 158"/>
                <a:gd name="T29" fmla="*/ 154 h 233"/>
                <a:gd name="T30" fmla="*/ 0 w 158"/>
                <a:gd name="T31" fmla="*/ 138 h 233"/>
                <a:gd name="T32" fmla="*/ 0 w 158"/>
                <a:gd name="T33" fmla="*/ 121 h 233"/>
                <a:gd name="T34" fmla="*/ 3 w 158"/>
                <a:gd name="T35" fmla="*/ 103 h 233"/>
                <a:gd name="T36" fmla="*/ 3 w 158"/>
                <a:gd name="T37" fmla="*/ 103 h 233"/>
                <a:gd name="T38" fmla="*/ 4 w 158"/>
                <a:gd name="T39" fmla="*/ 91 h 233"/>
                <a:gd name="T40" fmla="*/ 7 w 158"/>
                <a:gd name="T41" fmla="*/ 79 h 233"/>
                <a:gd name="T42" fmla="*/ 11 w 158"/>
                <a:gd name="T43" fmla="*/ 69 h 233"/>
                <a:gd name="T44" fmla="*/ 15 w 158"/>
                <a:gd name="T45" fmla="*/ 58 h 233"/>
                <a:gd name="T46" fmla="*/ 20 w 158"/>
                <a:gd name="T47" fmla="*/ 48 h 233"/>
                <a:gd name="T48" fmla="*/ 26 w 158"/>
                <a:gd name="T49" fmla="*/ 39 h 233"/>
                <a:gd name="T50" fmla="*/ 31 w 158"/>
                <a:gd name="T51" fmla="*/ 31 h 233"/>
                <a:gd name="T52" fmla="*/ 38 w 158"/>
                <a:gd name="T53" fmla="*/ 24 h 233"/>
                <a:gd name="T54" fmla="*/ 44 w 158"/>
                <a:gd name="T55" fmla="*/ 18 h 233"/>
                <a:gd name="T56" fmla="*/ 51 w 158"/>
                <a:gd name="T57" fmla="*/ 12 h 233"/>
                <a:gd name="T58" fmla="*/ 58 w 158"/>
                <a:gd name="T59" fmla="*/ 8 h 233"/>
                <a:gd name="T60" fmla="*/ 66 w 158"/>
                <a:gd name="T61" fmla="*/ 4 h 233"/>
                <a:gd name="T62" fmla="*/ 74 w 158"/>
                <a:gd name="T63" fmla="*/ 2 h 233"/>
                <a:gd name="T64" fmla="*/ 81 w 158"/>
                <a:gd name="T65" fmla="*/ 0 h 233"/>
                <a:gd name="T66" fmla="*/ 89 w 158"/>
                <a:gd name="T67" fmla="*/ 0 h 233"/>
                <a:gd name="T68" fmla="*/ 97 w 158"/>
                <a:gd name="T69" fmla="*/ 2 h 233"/>
                <a:gd name="T70" fmla="*/ 97 w 158"/>
                <a:gd name="T71" fmla="*/ 2 h 233"/>
                <a:gd name="T72" fmla="*/ 105 w 158"/>
                <a:gd name="T73" fmla="*/ 4 h 233"/>
                <a:gd name="T74" fmla="*/ 113 w 158"/>
                <a:gd name="T75" fmla="*/ 8 h 233"/>
                <a:gd name="T76" fmla="*/ 120 w 158"/>
                <a:gd name="T77" fmla="*/ 12 h 233"/>
                <a:gd name="T78" fmla="*/ 126 w 158"/>
                <a:gd name="T79" fmla="*/ 18 h 233"/>
                <a:gd name="T80" fmla="*/ 132 w 158"/>
                <a:gd name="T81" fmla="*/ 24 h 233"/>
                <a:gd name="T82" fmla="*/ 137 w 158"/>
                <a:gd name="T83" fmla="*/ 32 h 233"/>
                <a:gd name="T84" fmla="*/ 142 w 158"/>
                <a:gd name="T85" fmla="*/ 40 h 233"/>
                <a:gd name="T86" fmla="*/ 146 w 158"/>
                <a:gd name="T87" fmla="*/ 50 h 233"/>
                <a:gd name="T88" fmla="*/ 153 w 158"/>
                <a:gd name="T89" fmla="*/ 69 h 233"/>
                <a:gd name="T90" fmla="*/ 157 w 158"/>
                <a:gd name="T91" fmla="*/ 91 h 233"/>
                <a:gd name="T92" fmla="*/ 158 w 158"/>
                <a:gd name="T93" fmla="*/ 114 h 233"/>
                <a:gd name="T94" fmla="*/ 158 w 158"/>
                <a:gd name="T95" fmla="*/ 126 h 233"/>
                <a:gd name="T96" fmla="*/ 156 w 158"/>
                <a:gd name="T97" fmla="*/ 140 h 233"/>
                <a:gd name="T98" fmla="*/ 156 w 158"/>
                <a:gd name="T99" fmla="*/ 140 h 233"/>
                <a:gd name="T100" fmla="*/ 153 w 158"/>
                <a:gd name="T101" fmla="*/ 154 h 233"/>
                <a:gd name="T102" fmla="*/ 149 w 158"/>
                <a:gd name="T103" fmla="*/ 170 h 233"/>
                <a:gd name="T104" fmla="*/ 144 w 158"/>
                <a:gd name="T105" fmla="*/ 184 h 233"/>
                <a:gd name="T106" fmla="*/ 137 w 158"/>
                <a:gd name="T107" fmla="*/ 197 h 233"/>
                <a:gd name="T108" fmla="*/ 129 w 158"/>
                <a:gd name="T109" fmla="*/ 208 h 233"/>
                <a:gd name="T110" fmla="*/ 121 w 158"/>
                <a:gd name="T111" fmla="*/ 219 h 233"/>
                <a:gd name="T112" fmla="*/ 113 w 158"/>
                <a:gd name="T113" fmla="*/ 227 h 233"/>
                <a:gd name="T114" fmla="*/ 103 w 158"/>
                <a:gd name="T115" fmla="*/ 233 h 233"/>
                <a:gd name="T116" fmla="*/ 103 w 158"/>
                <a:gd name="T117" fmla="*/ 233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20558" name="Freeform 110"/>
            <p:cNvSpPr>
              <a:spLocks/>
            </p:cNvSpPr>
            <p:nvPr/>
          </p:nvSpPr>
          <p:spPr bwMode="black">
            <a:xfrm flipH="1">
              <a:off x="389" y="3580"/>
              <a:ext cx="80" cy="130"/>
            </a:xfrm>
            <a:custGeom>
              <a:avLst/>
              <a:gdLst>
                <a:gd name="T0" fmla="*/ 83 w 136"/>
                <a:gd name="T1" fmla="*/ 0 h 216"/>
                <a:gd name="T2" fmla="*/ 83 w 136"/>
                <a:gd name="T3" fmla="*/ 0 h 216"/>
                <a:gd name="T4" fmla="*/ 77 w 136"/>
                <a:gd name="T5" fmla="*/ 0 h 216"/>
                <a:gd name="T6" fmla="*/ 70 w 136"/>
                <a:gd name="T7" fmla="*/ 0 h 216"/>
                <a:gd name="T8" fmla="*/ 63 w 136"/>
                <a:gd name="T9" fmla="*/ 0 h 216"/>
                <a:gd name="T10" fmla="*/ 57 w 136"/>
                <a:gd name="T11" fmla="*/ 3 h 216"/>
                <a:gd name="T12" fmla="*/ 50 w 136"/>
                <a:gd name="T13" fmla="*/ 7 h 216"/>
                <a:gd name="T14" fmla="*/ 44 w 136"/>
                <a:gd name="T15" fmla="*/ 11 h 216"/>
                <a:gd name="T16" fmla="*/ 38 w 136"/>
                <a:gd name="T17" fmla="*/ 16 h 216"/>
                <a:gd name="T18" fmla="*/ 32 w 136"/>
                <a:gd name="T19" fmla="*/ 22 h 216"/>
                <a:gd name="T20" fmla="*/ 22 w 136"/>
                <a:gd name="T21" fmla="*/ 37 h 216"/>
                <a:gd name="T22" fmla="*/ 14 w 136"/>
                <a:gd name="T23" fmla="*/ 54 h 216"/>
                <a:gd name="T24" fmla="*/ 7 w 136"/>
                <a:gd name="T25" fmla="*/ 74 h 216"/>
                <a:gd name="T26" fmla="*/ 3 w 136"/>
                <a:gd name="T27" fmla="*/ 96 h 216"/>
                <a:gd name="T28" fmla="*/ 3 w 136"/>
                <a:gd name="T29" fmla="*/ 96 h 216"/>
                <a:gd name="T30" fmla="*/ 2 w 136"/>
                <a:gd name="T31" fmla="*/ 112 h 216"/>
                <a:gd name="T32" fmla="*/ 0 w 136"/>
                <a:gd name="T33" fmla="*/ 128 h 216"/>
                <a:gd name="T34" fmla="*/ 2 w 136"/>
                <a:gd name="T35" fmla="*/ 144 h 216"/>
                <a:gd name="T36" fmla="*/ 4 w 136"/>
                <a:gd name="T37" fmla="*/ 157 h 216"/>
                <a:gd name="T38" fmla="*/ 8 w 136"/>
                <a:gd name="T39" fmla="*/ 172 h 216"/>
                <a:gd name="T40" fmla="*/ 12 w 136"/>
                <a:gd name="T41" fmla="*/ 184 h 216"/>
                <a:gd name="T42" fmla="*/ 19 w 136"/>
                <a:gd name="T43" fmla="*/ 195 h 216"/>
                <a:gd name="T44" fmla="*/ 26 w 136"/>
                <a:gd name="T45" fmla="*/ 204 h 216"/>
                <a:gd name="T46" fmla="*/ 26 w 136"/>
                <a:gd name="T47" fmla="*/ 204 h 216"/>
                <a:gd name="T48" fmla="*/ 39 w 136"/>
                <a:gd name="T49" fmla="*/ 203 h 216"/>
                <a:gd name="T50" fmla="*/ 46 w 136"/>
                <a:gd name="T51" fmla="*/ 203 h 216"/>
                <a:gd name="T52" fmla="*/ 54 w 136"/>
                <a:gd name="T53" fmla="*/ 203 h 216"/>
                <a:gd name="T54" fmla="*/ 63 w 136"/>
                <a:gd name="T55" fmla="*/ 204 h 216"/>
                <a:gd name="T56" fmla="*/ 71 w 136"/>
                <a:gd name="T57" fmla="*/ 207 h 216"/>
                <a:gd name="T58" fmla="*/ 79 w 136"/>
                <a:gd name="T59" fmla="*/ 211 h 216"/>
                <a:gd name="T60" fmla="*/ 89 w 136"/>
                <a:gd name="T61" fmla="*/ 216 h 216"/>
                <a:gd name="T62" fmla="*/ 89 w 136"/>
                <a:gd name="T63" fmla="*/ 216 h 216"/>
                <a:gd name="T64" fmla="*/ 97 w 136"/>
                <a:gd name="T65" fmla="*/ 211 h 216"/>
                <a:gd name="T66" fmla="*/ 103 w 136"/>
                <a:gd name="T67" fmla="*/ 203 h 216"/>
                <a:gd name="T68" fmla="*/ 110 w 136"/>
                <a:gd name="T69" fmla="*/ 193 h 216"/>
                <a:gd name="T70" fmla="*/ 117 w 136"/>
                <a:gd name="T71" fmla="*/ 183 h 216"/>
                <a:gd name="T72" fmla="*/ 122 w 136"/>
                <a:gd name="T73" fmla="*/ 171 h 216"/>
                <a:gd name="T74" fmla="*/ 128 w 136"/>
                <a:gd name="T75" fmla="*/ 157 h 216"/>
                <a:gd name="T76" fmla="*/ 130 w 136"/>
                <a:gd name="T77" fmla="*/ 144 h 216"/>
                <a:gd name="T78" fmla="*/ 133 w 136"/>
                <a:gd name="T79" fmla="*/ 129 h 216"/>
                <a:gd name="T80" fmla="*/ 133 w 136"/>
                <a:gd name="T81" fmla="*/ 129 h 216"/>
                <a:gd name="T82" fmla="*/ 136 w 136"/>
                <a:gd name="T83" fmla="*/ 106 h 216"/>
                <a:gd name="T84" fmla="*/ 134 w 136"/>
                <a:gd name="T85" fmla="*/ 83 h 216"/>
                <a:gd name="T86" fmla="*/ 130 w 136"/>
                <a:gd name="T87" fmla="*/ 63 h 216"/>
                <a:gd name="T88" fmla="*/ 125 w 136"/>
                <a:gd name="T89" fmla="*/ 45 h 216"/>
                <a:gd name="T90" fmla="*/ 117 w 136"/>
                <a:gd name="T91" fmla="*/ 29 h 216"/>
                <a:gd name="T92" fmla="*/ 113 w 136"/>
                <a:gd name="T93" fmla="*/ 22 h 216"/>
                <a:gd name="T94" fmla="*/ 108 w 136"/>
                <a:gd name="T95" fmla="*/ 16 h 216"/>
                <a:gd name="T96" fmla="*/ 102 w 136"/>
                <a:gd name="T97" fmla="*/ 11 h 216"/>
                <a:gd name="T98" fmla="*/ 97 w 136"/>
                <a:gd name="T99" fmla="*/ 7 h 216"/>
                <a:gd name="T100" fmla="*/ 90 w 136"/>
                <a:gd name="T101" fmla="*/ 3 h 216"/>
                <a:gd name="T102" fmla="*/ 83 w 136"/>
                <a:gd name="T103" fmla="*/ 0 h 216"/>
                <a:gd name="T104" fmla="*/ 83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20559" name="Freeform 111"/>
            <p:cNvSpPr>
              <a:spLocks/>
            </p:cNvSpPr>
            <p:nvPr/>
          </p:nvSpPr>
          <p:spPr bwMode="auto">
            <a:xfrm flipH="1">
              <a:off x="393" y="3588"/>
              <a:ext cx="71" cy="119"/>
            </a:xfrm>
            <a:custGeom>
              <a:avLst/>
              <a:gdLst>
                <a:gd name="T0" fmla="*/ 69 w 118"/>
                <a:gd name="T1" fmla="*/ 0 h 199"/>
                <a:gd name="T2" fmla="*/ 69 w 118"/>
                <a:gd name="T3" fmla="*/ 0 h 199"/>
                <a:gd name="T4" fmla="*/ 63 w 118"/>
                <a:gd name="T5" fmla="*/ 0 h 199"/>
                <a:gd name="T6" fmla="*/ 57 w 118"/>
                <a:gd name="T7" fmla="*/ 0 h 199"/>
                <a:gd name="T8" fmla="*/ 51 w 118"/>
                <a:gd name="T9" fmla="*/ 3 h 199"/>
                <a:gd name="T10" fmla="*/ 45 w 118"/>
                <a:gd name="T11" fmla="*/ 6 h 199"/>
                <a:gd name="T12" fmla="*/ 34 w 118"/>
                <a:gd name="T13" fmla="*/ 14 h 199"/>
                <a:gd name="T14" fmla="*/ 25 w 118"/>
                <a:gd name="T15" fmla="*/ 25 h 199"/>
                <a:gd name="T16" fmla="*/ 16 w 118"/>
                <a:gd name="T17" fmla="*/ 39 h 199"/>
                <a:gd name="T18" fmla="*/ 9 w 118"/>
                <a:gd name="T19" fmla="*/ 55 h 199"/>
                <a:gd name="T20" fmla="*/ 4 w 118"/>
                <a:gd name="T21" fmla="*/ 74 h 199"/>
                <a:gd name="T22" fmla="*/ 0 w 118"/>
                <a:gd name="T23" fmla="*/ 94 h 199"/>
                <a:gd name="T24" fmla="*/ 0 w 118"/>
                <a:gd name="T25" fmla="*/ 94 h 199"/>
                <a:gd name="T26" fmla="*/ 0 w 118"/>
                <a:gd name="T27" fmla="*/ 109 h 199"/>
                <a:gd name="T28" fmla="*/ 0 w 118"/>
                <a:gd name="T29" fmla="*/ 124 h 199"/>
                <a:gd name="T30" fmla="*/ 1 w 118"/>
                <a:gd name="T31" fmla="*/ 138 h 199"/>
                <a:gd name="T32" fmla="*/ 5 w 118"/>
                <a:gd name="T33" fmla="*/ 151 h 199"/>
                <a:gd name="T34" fmla="*/ 9 w 118"/>
                <a:gd name="T35" fmla="*/ 163 h 199"/>
                <a:gd name="T36" fmla="*/ 13 w 118"/>
                <a:gd name="T37" fmla="*/ 173 h 199"/>
                <a:gd name="T38" fmla="*/ 20 w 118"/>
                <a:gd name="T39" fmla="*/ 183 h 199"/>
                <a:gd name="T40" fmla="*/ 26 w 118"/>
                <a:gd name="T41" fmla="*/ 191 h 199"/>
                <a:gd name="T42" fmla="*/ 26 w 118"/>
                <a:gd name="T43" fmla="*/ 191 h 199"/>
                <a:gd name="T44" fmla="*/ 36 w 118"/>
                <a:gd name="T45" fmla="*/ 191 h 199"/>
                <a:gd name="T46" fmla="*/ 47 w 118"/>
                <a:gd name="T47" fmla="*/ 191 h 199"/>
                <a:gd name="T48" fmla="*/ 57 w 118"/>
                <a:gd name="T49" fmla="*/ 193 h 199"/>
                <a:gd name="T50" fmla="*/ 68 w 118"/>
                <a:gd name="T51" fmla="*/ 199 h 199"/>
                <a:gd name="T52" fmla="*/ 68 w 118"/>
                <a:gd name="T53" fmla="*/ 199 h 199"/>
                <a:gd name="T54" fmla="*/ 77 w 118"/>
                <a:gd name="T55" fmla="*/ 193 h 199"/>
                <a:gd name="T56" fmla="*/ 85 w 118"/>
                <a:gd name="T57" fmla="*/ 185 h 199"/>
                <a:gd name="T58" fmla="*/ 93 w 118"/>
                <a:gd name="T59" fmla="*/ 176 h 199"/>
                <a:gd name="T60" fmla="*/ 100 w 118"/>
                <a:gd name="T61" fmla="*/ 165 h 199"/>
                <a:gd name="T62" fmla="*/ 106 w 118"/>
                <a:gd name="T63" fmla="*/ 153 h 199"/>
                <a:gd name="T64" fmla="*/ 111 w 118"/>
                <a:gd name="T65" fmla="*/ 138 h 199"/>
                <a:gd name="T66" fmla="*/ 115 w 118"/>
                <a:gd name="T67" fmla="*/ 124 h 199"/>
                <a:gd name="T68" fmla="*/ 116 w 118"/>
                <a:gd name="T69" fmla="*/ 108 h 199"/>
                <a:gd name="T70" fmla="*/ 116 w 118"/>
                <a:gd name="T71" fmla="*/ 108 h 199"/>
                <a:gd name="T72" fmla="*/ 118 w 118"/>
                <a:gd name="T73" fmla="*/ 88 h 199"/>
                <a:gd name="T74" fmla="*/ 116 w 118"/>
                <a:gd name="T75" fmla="*/ 69 h 199"/>
                <a:gd name="T76" fmla="*/ 112 w 118"/>
                <a:gd name="T77" fmla="*/ 50 h 199"/>
                <a:gd name="T78" fmla="*/ 107 w 118"/>
                <a:gd name="T79" fmla="*/ 35 h 199"/>
                <a:gd name="T80" fmla="*/ 100 w 118"/>
                <a:gd name="T81" fmla="*/ 22 h 199"/>
                <a:gd name="T82" fmla="*/ 91 w 118"/>
                <a:gd name="T83" fmla="*/ 11 h 199"/>
                <a:gd name="T84" fmla="*/ 85 w 118"/>
                <a:gd name="T85" fmla="*/ 7 h 199"/>
                <a:gd name="T86" fmla="*/ 80 w 118"/>
                <a:gd name="T87" fmla="*/ 3 h 199"/>
                <a:gd name="T88" fmla="*/ 75 w 118"/>
                <a:gd name="T89" fmla="*/ 2 h 199"/>
                <a:gd name="T90" fmla="*/ 69 w 118"/>
                <a:gd name="T91" fmla="*/ 0 h 199"/>
                <a:gd name="T92" fmla="*/ 6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20560" name="Freeform 112"/>
            <p:cNvSpPr>
              <a:spLocks/>
            </p:cNvSpPr>
            <p:nvPr/>
          </p:nvSpPr>
          <p:spPr bwMode="black">
            <a:xfrm flipH="1">
              <a:off x="401" y="3626"/>
              <a:ext cx="57" cy="76"/>
            </a:xfrm>
            <a:custGeom>
              <a:avLst/>
              <a:gdLst>
                <a:gd name="T0" fmla="*/ 0 w 97"/>
                <a:gd name="T1" fmla="*/ 58 h 129"/>
                <a:gd name="T2" fmla="*/ 0 w 97"/>
                <a:gd name="T3" fmla="*/ 58 h 129"/>
                <a:gd name="T4" fmla="*/ 0 w 97"/>
                <a:gd name="T5" fmla="*/ 71 h 129"/>
                <a:gd name="T6" fmla="*/ 0 w 97"/>
                <a:gd name="T7" fmla="*/ 83 h 129"/>
                <a:gd name="T8" fmla="*/ 4 w 97"/>
                <a:gd name="T9" fmla="*/ 96 h 129"/>
                <a:gd name="T10" fmla="*/ 8 w 97"/>
                <a:gd name="T11" fmla="*/ 106 h 129"/>
                <a:gd name="T12" fmla="*/ 13 w 97"/>
                <a:gd name="T13" fmla="*/ 114 h 129"/>
                <a:gd name="T14" fmla="*/ 21 w 97"/>
                <a:gd name="T15" fmla="*/ 121 h 129"/>
                <a:gd name="T16" fmla="*/ 30 w 97"/>
                <a:gd name="T17" fmla="*/ 126 h 129"/>
                <a:gd name="T18" fmla="*/ 39 w 97"/>
                <a:gd name="T19" fmla="*/ 129 h 129"/>
                <a:gd name="T20" fmla="*/ 39 w 97"/>
                <a:gd name="T21" fmla="*/ 129 h 129"/>
                <a:gd name="T22" fmla="*/ 50 w 97"/>
                <a:gd name="T23" fmla="*/ 129 h 129"/>
                <a:gd name="T24" fmla="*/ 59 w 97"/>
                <a:gd name="T25" fmla="*/ 126 h 129"/>
                <a:gd name="T26" fmla="*/ 67 w 97"/>
                <a:gd name="T27" fmla="*/ 122 h 129"/>
                <a:gd name="T28" fmla="*/ 75 w 97"/>
                <a:gd name="T29" fmla="*/ 114 h 129"/>
                <a:gd name="T30" fmla="*/ 83 w 97"/>
                <a:gd name="T31" fmla="*/ 106 h 129"/>
                <a:gd name="T32" fmla="*/ 89 w 97"/>
                <a:gd name="T33" fmla="*/ 96 h 129"/>
                <a:gd name="T34" fmla="*/ 93 w 97"/>
                <a:gd name="T35" fmla="*/ 85 h 129"/>
                <a:gd name="T36" fmla="*/ 95 w 97"/>
                <a:gd name="T37" fmla="*/ 71 h 129"/>
                <a:gd name="T38" fmla="*/ 95 w 97"/>
                <a:gd name="T39" fmla="*/ 71 h 129"/>
                <a:gd name="T40" fmla="*/ 97 w 97"/>
                <a:gd name="T41" fmla="*/ 58 h 129"/>
                <a:gd name="T42" fmla="*/ 95 w 97"/>
                <a:gd name="T43" fmla="*/ 46 h 129"/>
                <a:gd name="T44" fmla="*/ 93 w 97"/>
                <a:gd name="T45" fmla="*/ 35 h 129"/>
                <a:gd name="T46" fmla="*/ 89 w 97"/>
                <a:gd name="T47" fmla="*/ 25 h 129"/>
                <a:gd name="T48" fmla="*/ 82 w 97"/>
                <a:gd name="T49" fmla="*/ 15 h 129"/>
                <a:gd name="T50" fmla="*/ 75 w 97"/>
                <a:gd name="T51" fmla="*/ 8 h 129"/>
                <a:gd name="T52" fmla="*/ 66 w 97"/>
                <a:gd name="T53" fmla="*/ 3 h 129"/>
                <a:gd name="T54" fmla="*/ 56 w 97"/>
                <a:gd name="T55" fmla="*/ 0 h 129"/>
                <a:gd name="T56" fmla="*/ 56 w 97"/>
                <a:gd name="T57" fmla="*/ 0 h 129"/>
                <a:gd name="T58" fmla="*/ 47 w 97"/>
                <a:gd name="T59" fmla="*/ 0 h 129"/>
                <a:gd name="T60" fmla="*/ 38 w 97"/>
                <a:gd name="T61" fmla="*/ 3 h 129"/>
                <a:gd name="T62" fmla="*/ 28 w 97"/>
                <a:gd name="T63" fmla="*/ 8 h 129"/>
                <a:gd name="T64" fmla="*/ 20 w 97"/>
                <a:gd name="T65" fmla="*/ 15 h 129"/>
                <a:gd name="T66" fmla="*/ 13 w 97"/>
                <a:gd name="T67" fmla="*/ 23 h 129"/>
                <a:gd name="T68" fmla="*/ 8 w 97"/>
                <a:gd name="T69" fmla="*/ 34 h 129"/>
                <a:gd name="T70" fmla="*/ 3 w 97"/>
                <a:gd name="T71" fmla="*/ 46 h 129"/>
                <a:gd name="T72" fmla="*/ 0 w 97"/>
                <a:gd name="T73" fmla="*/ 58 h 129"/>
                <a:gd name="T74" fmla="*/ 0 w 97"/>
                <a:gd name="T75" fmla="*/ 5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20561" name="Freeform 113"/>
            <p:cNvSpPr>
              <a:spLocks/>
            </p:cNvSpPr>
            <p:nvPr/>
          </p:nvSpPr>
          <p:spPr bwMode="black">
            <a:xfrm flipH="1">
              <a:off x="406" y="3633"/>
              <a:ext cx="46" cy="61"/>
            </a:xfrm>
            <a:custGeom>
              <a:avLst/>
              <a:gdLst>
                <a:gd name="T0" fmla="*/ 0 w 78"/>
                <a:gd name="T1" fmla="*/ 45 h 102"/>
                <a:gd name="T2" fmla="*/ 0 w 78"/>
                <a:gd name="T3" fmla="*/ 45 h 102"/>
                <a:gd name="T4" fmla="*/ 0 w 78"/>
                <a:gd name="T5" fmla="*/ 56 h 102"/>
                <a:gd name="T6" fmla="*/ 2 w 78"/>
                <a:gd name="T7" fmla="*/ 67 h 102"/>
                <a:gd name="T8" fmla="*/ 3 w 78"/>
                <a:gd name="T9" fmla="*/ 75 h 102"/>
                <a:gd name="T10" fmla="*/ 7 w 78"/>
                <a:gd name="T11" fmla="*/ 83 h 102"/>
                <a:gd name="T12" fmla="*/ 12 w 78"/>
                <a:gd name="T13" fmla="*/ 91 h 102"/>
                <a:gd name="T14" fmla="*/ 18 w 78"/>
                <a:gd name="T15" fmla="*/ 96 h 102"/>
                <a:gd name="T16" fmla="*/ 25 w 78"/>
                <a:gd name="T17" fmla="*/ 100 h 102"/>
                <a:gd name="T18" fmla="*/ 33 w 78"/>
                <a:gd name="T19" fmla="*/ 102 h 102"/>
                <a:gd name="T20" fmla="*/ 33 w 78"/>
                <a:gd name="T21" fmla="*/ 102 h 102"/>
                <a:gd name="T22" fmla="*/ 39 w 78"/>
                <a:gd name="T23" fmla="*/ 102 h 102"/>
                <a:gd name="T24" fmla="*/ 47 w 78"/>
                <a:gd name="T25" fmla="*/ 100 h 102"/>
                <a:gd name="T26" fmla="*/ 54 w 78"/>
                <a:gd name="T27" fmla="*/ 96 h 102"/>
                <a:gd name="T28" fmla="*/ 61 w 78"/>
                <a:gd name="T29" fmla="*/ 91 h 102"/>
                <a:gd name="T30" fmla="*/ 66 w 78"/>
                <a:gd name="T31" fmla="*/ 84 h 102"/>
                <a:gd name="T32" fmla="*/ 71 w 78"/>
                <a:gd name="T33" fmla="*/ 76 h 102"/>
                <a:gd name="T34" fmla="*/ 75 w 78"/>
                <a:gd name="T35" fmla="*/ 67 h 102"/>
                <a:gd name="T36" fmla="*/ 77 w 78"/>
                <a:gd name="T37" fmla="*/ 56 h 102"/>
                <a:gd name="T38" fmla="*/ 77 w 78"/>
                <a:gd name="T39" fmla="*/ 56 h 102"/>
                <a:gd name="T40" fmla="*/ 78 w 78"/>
                <a:gd name="T41" fmla="*/ 45 h 102"/>
                <a:gd name="T42" fmla="*/ 77 w 78"/>
                <a:gd name="T43" fmla="*/ 36 h 102"/>
                <a:gd name="T44" fmla="*/ 74 w 78"/>
                <a:gd name="T45" fmla="*/ 27 h 102"/>
                <a:gd name="T46" fmla="*/ 71 w 78"/>
                <a:gd name="T47" fmla="*/ 19 h 102"/>
                <a:gd name="T48" fmla="*/ 66 w 78"/>
                <a:gd name="T49" fmla="*/ 12 h 102"/>
                <a:gd name="T50" fmla="*/ 61 w 78"/>
                <a:gd name="T51" fmla="*/ 5 h 102"/>
                <a:gd name="T52" fmla="*/ 54 w 78"/>
                <a:gd name="T53" fmla="*/ 2 h 102"/>
                <a:gd name="T54" fmla="*/ 46 w 78"/>
                <a:gd name="T55" fmla="*/ 0 h 102"/>
                <a:gd name="T56" fmla="*/ 46 w 78"/>
                <a:gd name="T57" fmla="*/ 0 h 102"/>
                <a:gd name="T58" fmla="*/ 38 w 78"/>
                <a:gd name="T59" fmla="*/ 0 h 102"/>
                <a:gd name="T60" fmla="*/ 31 w 78"/>
                <a:gd name="T61" fmla="*/ 1 h 102"/>
                <a:gd name="T62" fmla="*/ 23 w 78"/>
                <a:gd name="T63" fmla="*/ 5 h 102"/>
                <a:gd name="T64" fmla="*/ 16 w 78"/>
                <a:gd name="T65" fmla="*/ 11 h 102"/>
                <a:gd name="T66" fmla="*/ 11 w 78"/>
                <a:gd name="T67" fmla="*/ 19 h 102"/>
                <a:gd name="T68" fmla="*/ 7 w 78"/>
                <a:gd name="T69" fmla="*/ 27 h 102"/>
                <a:gd name="T70" fmla="*/ 3 w 78"/>
                <a:gd name="T71" fmla="*/ 36 h 102"/>
                <a:gd name="T72" fmla="*/ 0 w 78"/>
                <a:gd name="T73" fmla="*/ 45 h 102"/>
                <a:gd name="T74" fmla="*/ 0 w 78"/>
                <a:gd name="T75" fmla="*/ 45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20562" name="Freeform 114"/>
            <p:cNvSpPr>
              <a:spLocks/>
            </p:cNvSpPr>
            <p:nvPr/>
          </p:nvSpPr>
          <p:spPr bwMode="auto">
            <a:xfrm flipH="1">
              <a:off x="413" y="3644"/>
              <a:ext cx="35" cy="43"/>
            </a:xfrm>
            <a:custGeom>
              <a:avLst/>
              <a:gdLst>
                <a:gd name="T0" fmla="*/ 0 w 57"/>
                <a:gd name="T1" fmla="*/ 32 h 73"/>
                <a:gd name="T2" fmla="*/ 0 w 57"/>
                <a:gd name="T3" fmla="*/ 32 h 73"/>
                <a:gd name="T4" fmla="*/ 0 w 57"/>
                <a:gd name="T5" fmla="*/ 40 h 73"/>
                <a:gd name="T6" fmla="*/ 0 w 57"/>
                <a:gd name="T7" fmla="*/ 47 h 73"/>
                <a:gd name="T8" fmla="*/ 2 w 57"/>
                <a:gd name="T9" fmla="*/ 54 h 73"/>
                <a:gd name="T10" fmla="*/ 5 w 57"/>
                <a:gd name="T11" fmla="*/ 59 h 73"/>
                <a:gd name="T12" fmla="*/ 8 w 57"/>
                <a:gd name="T13" fmla="*/ 65 h 73"/>
                <a:gd name="T14" fmla="*/ 13 w 57"/>
                <a:gd name="T15" fmla="*/ 69 h 73"/>
                <a:gd name="T16" fmla="*/ 19 w 57"/>
                <a:gd name="T17" fmla="*/ 71 h 73"/>
                <a:gd name="T18" fmla="*/ 24 w 57"/>
                <a:gd name="T19" fmla="*/ 73 h 73"/>
                <a:gd name="T20" fmla="*/ 24 w 57"/>
                <a:gd name="T21" fmla="*/ 73 h 73"/>
                <a:gd name="T22" fmla="*/ 29 w 57"/>
                <a:gd name="T23" fmla="*/ 73 h 73"/>
                <a:gd name="T24" fmla="*/ 35 w 57"/>
                <a:gd name="T25" fmla="*/ 71 h 73"/>
                <a:gd name="T26" fmla="*/ 40 w 57"/>
                <a:gd name="T27" fmla="*/ 69 h 73"/>
                <a:gd name="T28" fmla="*/ 45 w 57"/>
                <a:gd name="T29" fmla="*/ 65 h 73"/>
                <a:gd name="T30" fmla="*/ 49 w 57"/>
                <a:gd name="T31" fmla="*/ 61 h 73"/>
                <a:gd name="T32" fmla="*/ 53 w 57"/>
                <a:gd name="T33" fmla="*/ 54 h 73"/>
                <a:gd name="T34" fmla="*/ 56 w 57"/>
                <a:gd name="T35" fmla="*/ 47 h 73"/>
                <a:gd name="T36" fmla="*/ 57 w 57"/>
                <a:gd name="T37" fmla="*/ 40 h 73"/>
                <a:gd name="T38" fmla="*/ 57 w 57"/>
                <a:gd name="T39" fmla="*/ 40 h 73"/>
                <a:gd name="T40" fmla="*/ 57 w 57"/>
                <a:gd name="T41" fmla="*/ 32 h 73"/>
                <a:gd name="T42" fmla="*/ 57 w 57"/>
                <a:gd name="T43" fmla="*/ 26 h 73"/>
                <a:gd name="T44" fmla="*/ 55 w 57"/>
                <a:gd name="T45" fmla="*/ 19 h 73"/>
                <a:gd name="T46" fmla="*/ 52 w 57"/>
                <a:gd name="T47" fmla="*/ 14 h 73"/>
                <a:gd name="T48" fmla="*/ 49 w 57"/>
                <a:gd name="T49" fmla="*/ 8 h 73"/>
                <a:gd name="T50" fmla="*/ 44 w 57"/>
                <a:gd name="T51" fmla="*/ 4 h 73"/>
                <a:gd name="T52" fmla="*/ 40 w 57"/>
                <a:gd name="T53" fmla="*/ 2 h 73"/>
                <a:gd name="T54" fmla="*/ 33 w 57"/>
                <a:gd name="T55" fmla="*/ 0 h 73"/>
                <a:gd name="T56" fmla="*/ 33 w 57"/>
                <a:gd name="T57" fmla="*/ 0 h 73"/>
                <a:gd name="T58" fmla="*/ 28 w 57"/>
                <a:gd name="T59" fmla="*/ 0 h 73"/>
                <a:gd name="T60" fmla="*/ 23 w 57"/>
                <a:gd name="T61" fmla="*/ 2 h 73"/>
                <a:gd name="T62" fmla="*/ 17 w 57"/>
                <a:gd name="T63" fmla="*/ 4 h 73"/>
                <a:gd name="T64" fmla="*/ 12 w 57"/>
                <a:gd name="T65" fmla="*/ 8 h 73"/>
                <a:gd name="T66" fmla="*/ 8 w 57"/>
                <a:gd name="T67" fmla="*/ 12 h 73"/>
                <a:gd name="T68" fmla="*/ 4 w 57"/>
                <a:gd name="T69" fmla="*/ 19 h 73"/>
                <a:gd name="T70" fmla="*/ 1 w 57"/>
                <a:gd name="T71" fmla="*/ 26 h 73"/>
                <a:gd name="T72" fmla="*/ 0 w 57"/>
                <a:gd name="T73" fmla="*/ 32 h 73"/>
                <a:gd name="T74" fmla="*/ 0 w 57"/>
                <a:gd name="T75" fmla="*/ 32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20563" name="Freeform 115"/>
            <p:cNvSpPr>
              <a:spLocks/>
            </p:cNvSpPr>
            <p:nvPr/>
          </p:nvSpPr>
          <p:spPr bwMode="auto">
            <a:xfrm flipH="1">
              <a:off x="433" y="3643"/>
              <a:ext cx="10" cy="10"/>
            </a:xfrm>
            <a:custGeom>
              <a:avLst/>
              <a:gdLst>
                <a:gd name="T0" fmla="*/ 17 w 18"/>
                <a:gd name="T1" fmla="*/ 10 h 17"/>
                <a:gd name="T2" fmla="*/ 17 w 18"/>
                <a:gd name="T3" fmla="*/ 10 h 17"/>
                <a:gd name="T4" fmla="*/ 15 w 18"/>
                <a:gd name="T5" fmla="*/ 14 h 17"/>
                <a:gd name="T6" fmla="*/ 13 w 18"/>
                <a:gd name="T7" fmla="*/ 16 h 17"/>
                <a:gd name="T8" fmla="*/ 10 w 18"/>
                <a:gd name="T9" fmla="*/ 17 h 17"/>
                <a:gd name="T10" fmla="*/ 6 w 18"/>
                <a:gd name="T11" fmla="*/ 17 h 17"/>
                <a:gd name="T12" fmla="*/ 6 w 18"/>
                <a:gd name="T13" fmla="*/ 17 h 17"/>
                <a:gd name="T14" fmla="*/ 3 w 18"/>
                <a:gd name="T15" fmla="*/ 14 h 17"/>
                <a:gd name="T16" fmla="*/ 2 w 18"/>
                <a:gd name="T17" fmla="*/ 13 h 17"/>
                <a:gd name="T18" fmla="*/ 0 w 18"/>
                <a:gd name="T19" fmla="*/ 9 h 17"/>
                <a:gd name="T20" fmla="*/ 0 w 18"/>
                <a:gd name="T21" fmla="*/ 6 h 17"/>
                <a:gd name="T22" fmla="*/ 0 w 18"/>
                <a:gd name="T23" fmla="*/ 6 h 17"/>
                <a:gd name="T24" fmla="*/ 2 w 18"/>
                <a:gd name="T25" fmla="*/ 4 h 17"/>
                <a:gd name="T26" fmla="*/ 5 w 18"/>
                <a:gd name="T27" fmla="*/ 1 h 17"/>
                <a:gd name="T28" fmla="*/ 9 w 18"/>
                <a:gd name="T29" fmla="*/ 0 h 17"/>
                <a:gd name="T30" fmla="*/ 11 w 18"/>
                <a:gd name="T31" fmla="*/ 1 h 17"/>
                <a:gd name="T32" fmla="*/ 11 w 18"/>
                <a:gd name="T33" fmla="*/ 1 h 17"/>
                <a:gd name="T34" fmla="*/ 14 w 18"/>
                <a:gd name="T35" fmla="*/ 2 h 17"/>
                <a:gd name="T36" fmla="*/ 17 w 18"/>
                <a:gd name="T37" fmla="*/ 5 h 17"/>
                <a:gd name="T38" fmla="*/ 18 w 18"/>
                <a:gd name="T39" fmla="*/ 8 h 17"/>
                <a:gd name="T40" fmla="*/ 17 w 18"/>
                <a:gd name="T41" fmla="*/ 10 h 17"/>
                <a:gd name="T42" fmla="*/ 17 w 18"/>
                <a:gd name="T43" fmla="*/ 10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20564" name="Freeform 116"/>
            <p:cNvSpPr>
              <a:spLocks/>
            </p:cNvSpPr>
            <p:nvPr/>
          </p:nvSpPr>
          <p:spPr bwMode="white">
            <a:xfrm flipH="1">
              <a:off x="393" y="3588"/>
              <a:ext cx="71" cy="73"/>
            </a:xfrm>
            <a:custGeom>
              <a:avLst/>
              <a:gdLst>
                <a:gd name="T0" fmla="*/ 67 w 118"/>
                <a:gd name="T1" fmla="*/ 18 h 121"/>
                <a:gd name="T2" fmla="*/ 67 w 118"/>
                <a:gd name="T3" fmla="*/ 18 h 121"/>
                <a:gd name="T4" fmla="*/ 72 w 118"/>
                <a:gd name="T5" fmla="*/ 19 h 121"/>
                <a:gd name="T6" fmla="*/ 77 w 118"/>
                <a:gd name="T7" fmla="*/ 21 h 121"/>
                <a:gd name="T8" fmla="*/ 83 w 118"/>
                <a:gd name="T9" fmla="*/ 25 h 121"/>
                <a:gd name="T10" fmla="*/ 88 w 118"/>
                <a:gd name="T11" fmla="*/ 29 h 121"/>
                <a:gd name="T12" fmla="*/ 96 w 118"/>
                <a:gd name="T13" fmla="*/ 38 h 121"/>
                <a:gd name="T14" fmla="*/ 104 w 118"/>
                <a:gd name="T15" fmla="*/ 51 h 121"/>
                <a:gd name="T16" fmla="*/ 110 w 118"/>
                <a:gd name="T17" fmla="*/ 66 h 121"/>
                <a:gd name="T18" fmla="*/ 114 w 118"/>
                <a:gd name="T19" fmla="*/ 82 h 121"/>
                <a:gd name="T20" fmla="*/ 115 w 118"/>
                <a:gd name="T21" fmla="*/ 101 h 121"/>
                <a:gd name="T22" fmla="*/ 115 w 118"/>
                <a:gd name="T23" fmla="*/ 121 h 121"/>
                <a:gd name="T24" fmla="*/ 115 w 118"/>
                <a:gd name="T25" fmla="*/ 121 h 121"/>
                <a:gd name="T26" fmla="*/ 116 w 118"/>
                <a:gd name="T27" fmla="*/ 108 h 121"/>
                <a:gd name="T28" fmla="*/ 116 w 118"/>
                <a:gd name="T29" fmla="*/ 108 h 121"/>
                <a:gd name="T30" fmla="*/ 118 w 118"/>
                <a:gd name="T31" fmla="*/ 88 h 121"/>
                <a:gd name="T32" fmla="*/ 116 w 118"/>
                <a:gd name="T33" fmla="*/ 69 h 121"/>
                <a:gd name="T34" fmla="*/ 112 w 118"/>
                <a:gd name="T35" fmla="*/ 50 h 121"/>
                <a:gd name="T36" fmla="*/ 107 w 118"/>
                <a:gd name="T37" fmla="*/ 35 h 121"/>
                <a:gd name="T38" fmla="*/ 100 w 118"/>
                <a:gd name="T39" fmla="*/ 22 h 121"/>
                <a:gd name="T40" fmla="*/ 91 w 118"/>
                <a:gd name="T41" fmla="*/ 11 h 121"/>
                <a:gd name="T42" fmla="*/ 85 w 118"/>
                <a:gd name="T43" fmla="*/ 7 h 121"/>
                <a:gd name="T44" fmla="*/ 80 w 118"/>
                <a:gd name="T45" fmla="*/ 3 h 121"/>
                <a:gd name="T46" fmla="*/ 75 w 118"/>
                <a:gd name="T47" fmla="*/ 2 h 121"/>
                <a:gd name="T48" fmla="*/ 69 w 118"/>
                <a:gd name="T49" fmla="*/ 0 h 121"/>
                <a:gd name="T50" fmla="*/ 69 w 118"/>
                <a:gd name="T51" fmla="*/ 0 h 121"/>
                <a:gd name="T52" fmla="*/ 63 w 118"/>
                <a:gd name="T53" fmla="*/ 0 h 121"/>
                <a:gd name="T54" fmla="*/ 57 w 118"/>
                <a:gd name="T55" fmla="*/ 0 h 121"/>
                <a:gd name="T56" fmla="*/ 51 w 118"/>
                <a:gd name="T57" fmla="*/ 3 h 121"/>
                <a:gd name="T58" fmla="*/ 45 w 118"/>
                <a:gd name="T59" fmla="*/ 6 h 121"/>
                <a:gd name="T60" fmla="*/ 34 w 118"/>
                <a:gd name="T61" fmla="*/ 14 h 121"/>
                <a:gd name="T62" fmla="*/ 25 w 118"/>
                <a:gd name="T63" fmla="*/ 25 h 121"/>
                <a:gd name="T64" fmla="*/ 16 w 118"/>
                <a:gd name="T65" fmla="*/ 39 h 121"/>
                <a:gd name="T66" fmla="*/ 9 w 118"/>
                <a:gd name="T67" fmla="*/ 55 h 121"/>
                <a:gd name="T68" fmla="*/ 4 w 118"/>
                <a:gd name="T69" fmla="*/ 74 h 121"/>
                <a:gd name="T70" fmla="*/ 0 w 118"/>
                <a:gd name="T71" fmla="*/ 94 h 121"/>
                <a:gd name="T72" fmla="*/ 0 w 118"/>
                <a:gd name="T73" fmla="*/ 94 h 121"/>
                <a:gd name="T74" fmla="*/ 0 w 118"/>
                <a:gd name="T75" fmla="*/ 98 h 121"/>
                <a:gd name="T76" fmla="*/ 0 w 118"/>
                <a:gd name="T77" fmla="*/ 98 h 121"/>
                <a:gd name="T78" fmla="*/ 4 w 118"/>
                <a:gd name="T79" fmla="*/ 81 h 121"/>
                <a:gd name="T80" fmla="*/ 10 w 118"/>
                <a:gd name="T81" fmla="*/ 65 h 121"/>
                <a:gd name="T82" fmla="*/ 17 w 118"/>
                <a:gd name="T83" fmla="*/ 50 h 121"/>
                <a:gd name="T84" fmla="*/ 25 w 118"/>
                <a:gd name="T85" fmla="*/ 38 h 121"/>
                <a:gd name="T86" fmla="*/ 34 w 118"/>
                <a:gd name="T87" fmla="*/ 29 h 121"/>
                <a:gd name="T88" fmla="*/ 45 w 118"/>
                <a:gd name="T89" fmla="*/ 22 h 121"/>
                <a:gd name="T90" fmla="*/ 51 w 118"/>
                <a:gd name="T91" fmla="*/ 19 h 121"/>
                <a:gd name="T92" fmla="*/ 56 w 118"/>
                <a:gd name="T93" fmla="*/ 18 h 121"/>
                <a:gd name="T94" fmla="*/ 61 w 118"/>
                <a:gd name="T95" fmla="*/ 18 h 121"/>
                <a:gd name="T96" fmla="*/ 67 w 118"/>
                <a:gd name="T97" fmla="*/ 18 h 121"/>
                <a:gd name="T98" fmla="*/ 67 w 118"/>
                <a:gd name="T99" fmla="*/ 18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20565" name="Freeform 117"/>
            <p:cNvSpPr>
              <a:spLocks/>
            </p:cNvSpPr>
            <p:nvPr/>
          </p:nvSpPr>
          <p:spPr bwMode="white">
            <a:xfrm flipH="1">
              <a:off x="397" y="3685"/>
              <a:ext cx="77" cy="38"/>
            </a:xfrm>
            <a:custGeom>
              <a:avLst/>
              <a:gdLst>
                <a:gd name="T0" fmla="*/ 129 w 129"/>
                <a:gd name="T1" fmla="*/ 42 h 63"/>
                <a:gd name="T2" fmla="*/ 129 w 129"/>
                <a:gd name="T3" fmla="*/ 42 h 63"/>
                <a:gd name="T4" fmla="*/ 128 w 129"/>
                <a:gd name="T5" fmla="*/ 37 h 63"/>
                <a:gd name="T6" fmla="*/ 125 w 129"/>
                <a:gd name="T7" fmla="*/ 30 h 63"/>
                <a:gd name="T8" fmla="*/ 121 w 129"/>
                <a:gd name="T9" fmla="*/ 24 h 63"/>
                <a:gd name="T10" fmla="*/ 114 w 129"/>
                <a:gd name="T11" fmla="*/ 17 h 63"/>
                <a:gd name="T12" fmla="*/ 106 w 129"/>
                <a:gd name="T13" fmla="*/ 10 h 63"/>
                <a:gd name="T14" fmla="*/ 97 w 129"/>
                <a:gd name="T15" fmla="*/ 5 h 63"/>
                <a:gd name="T16" fmla="*/ 90 w 129"/>
                <a:gd name="T17" fmla="*/ 4 h 63"/>
                <a:gd name="T18" fmla="*/ 83 w 129"/>
                <a:gd name="T19" fmla="*/ 2 h 63"/>
                <a:gd name="T20" fmla="*/ 83 w 129"/>
                <a:gd name="T21" fmla="*/ 2 h 63"/>
                <a:gd name="T22" fmla="*/ 47 w 129"/>
                <a:gd name="T23" fmla="*/ 0 h 63"/>
                <a:gd name="T24" fmla="*/ 38 w 129"/>
                <a:gd name="T25" fmla="*/ 1 h 63"/>
                <a:gd name="T26" fmla="*/ 30 w 129"/>
                <a:gd name="T27" fmla="*/ 2 h 63"/>
                <a:gd name="T28" fmla="*/ 30 w 129"/>
                <a:gd name="T29" fmla="*/ 2 h 63"/>
                <a:gd name="T30" fmla="*/ 19 w 129"/>
                <a:gd name="T31" fmla="*/ 6 h 63"/>
                <a:gd name="T32" fmla="*/ 10 w 129"/>
                <a:gd name="T33" fmla="*/ 10 h 63"/>
                <a:gd name="T34" fmla="*/ 0 w 129"/>
                <a:gd name="T35" fmla="*/ 16 h 63"/>
                <a:gd name="T36" fmla="*/ 0 w 129"/>
                <a:gd name="T37" fmla="*/ 16 h 63"/>
                <a:gd name="T38" fmla="*/ 4 w 129"/>
                <a:gd name="T39" fmla="*/ 21 h 63"/>
                <a:gd name="T40" fmla="*/ 12 w 129"/>
                <a:gd name="T41" fmla="*/ 34 h 63"/>
                <a:gd name="T42" fmla="*/ 19 w 129"/>
                <a:gd name="T43" fmla="*/ 41 h 63"/>
                <a:gd name="T44" fmla="*/ 27 w 129"/>
                <a:gd name="T45" fmla="*/ 48 h 63"/>
                <a:gd name="T46" fmla="*/ 35 w 129"/>
                <a:gd name="T47" fmla="*/ 55 h 63"/>
                <a:gd name="T48" fmla="*/ 46 w 129"/>
                <a:gd name="T49" fmla="*/ 57 h 63"/>
                <a:gd name="T50" fmla="*/ 46 w 129"/>
                <a:gd name="T51" fmla="*/ 57 h 63"/>
                <a:gd name="T52" fmla="*/ 63 w 129"/>
                <a:gd name="T53" fmla="*/ 60 h 63"/>
                <a:gd name="T54" fmla="*/ 77 w 129"/>
                <a:gd name="T55" fmla="*/ 63 h 63"/>
                <a:gd name="T56" fmla="*/ 87 w 129"/>
                <a:gd name="T57" fmla="*/ 61 h 63"/>
                <a:gd name="T58" fmla="*/ 98 w 129"/>
                <a:gd name="T59" fmla="*/ 59 h 63"/>
                <a:gd name="T60" fmla="*/ 98 w 129"/>
                <a:gd name="T61" fmla="*/ 59 h 63"/>
                <a:gd name="T62" fmla="*/ 120 w 129"/>
                <a:gd name="T63" fmla="*/ 48 h 63"/>
                <a:gd name="T64" fmla="*/ 129 w 129"/>
                <a:gd name="T65" fmla="*/ 42 h 63"/>
                <a:gd name="T66" fmla="*/ 129 w 129"/>
                <a:gd name="T67" fmla="*/ 42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20566" name="Freeform 118"/>
            <p:cNvSpPr>
              <a:spLocks/>
            </p:cNvSpPr>
            <p:nvPr/>
          </p:nvSpPr>
          <p:spPr bwMode="black">
            <a:xfrm flipH="1">
              <a:off x="392" y="3684"/>
              <a:ext cx="82" cy="25"/>
            </a:xfrm>
            <a:custGeom>
              <a:avLst/>
              <a:gdLst>
                <a:gd name="T0" fmla="*/ 0 w 137"/>
                <a:gd name="T1" fmla="*/ 17 h 41"/>
                <a:gd name="T2" fmla="*/ 0 w 137"/>
                <a:gd name="T3" fmla="*/ 17 h 41"/>
                <a:gd name="T4" fmla="*/ 4 w 137"/>
                <a:gd name="T5" fmla="*/ 15 h 41"/>
                <a:gd name="T6" fmla="*/ 14 w 137"/>
                <a:gd name="T7" fmla="*/ 11 h 41"/>
                <a:gd name="T8" fmla="*/ 30 w 137"/>
                <a:gd name="T9" fmla="*/ 4 h 41"/>
                <a:gd name="T10" fmla="*/ 38 w 137"/>
                <a:gd name="T11" fmla="*/ 3 h 41"/>
                <a:gd name="T12" fmla="*/ 48 w 137"/>
                <a:gd name="T13" fmla="*/ 0 h 41"/>
                <a:gd name="T14" fmla="*/ 59 w 137"/>
                <a:gd name="T15" fmla="*/ 0 h 41"/>
                <a:gd name="T16" fmla="*/ 70 w 137"/>
                <a:gd name="T17" fmla="*/ 0 h 41"/>
                <a:gd name="T18" fmla="*/ 81 w 137"/>
                <a:gd name="T19" fmla="*/ 1 h 41"/>
                <a:gd name="T20" fmla="*/ 93 w 137"/>
                <a:gd name="T21" fmla="*/ 5 h 41"/>
                <a:gd name="T22" fmla="*/ 103 w 137"/>
                <a:gd name="T23" fmla="*/ 11 h 41"/>
                <a:gd name="T24" fmla="*/ 116 w 137"/>
                <a:gd name="T25" fmla="*/ 17 h 41"/>
                <a:gd name="T26" fmla="*/ 126 w 137"/>
                <a:gd name="T27" fmla="*/ 28 h 41"/>
                <a:gd name="T28" fmla="*/ 137 w 137"/>
                <a:gd name="T29" fmla="*/ 41 h 41"/>
                <a:gd name="T30" fmla="*/ 137 w 137"/>
                <a:gd name="T31" fmla="*/ 41 h 41"/>
                <a:gd name="T32" fmla="*/ 134 w 137"/>
                <a:gd name="T33" fmla="*/ 39 h 41"/>
                <a:gd name="T34" fmla="*/ 129 w 137"/>
                <a:gd name="T35" fmla="*/ 33 h 41"/>
                <a:gd name="T36" fmla="*/ 120 w 137"/>
                <a:gd name="T37" fmla="*/ 25 h 41"/>
                <a:gd name="T38" fmla="*/ 105 w 137"/>
                <a:gd name="T39" fmla="*/ 17 h 41"/>
                <a:gd name="T40" fmla="*/ 95 w 137"/>
                <a:gd name="T41" fmla="*/ 15 h 41"/>
                <a:gd name="T42" fmla="*/ 86 w 137"/>
                <a:gd name="T43" fmla="*/ 12 h 41"/>
                <a:gd name="T44" fmla="*/ 75 w 137"/>
                <a:gd name="T45" fmla="*/ 9 h 41"/>
                <a:gd name="T46" fmla="*/ 62 w 137"/>
                <a:gd name="T47" fmla="*/ 8 h 41"/>
                <a:gd name="T48" fmla="*/ 48 w 137"/>
                <a:gd name="T49" fmla="*/ 8 h 41"/>
                <a:gd name="T50" fmla="*/ 34 w 137"/>
                <a:gd name="T51" fmla="*/ 9 h 41"/>
                <a:gd name="T52" fmla="*/ 18 w 137"/>
                <a:gd name="T53" fmla="*/ 12 h 41"/>
                <a:gd name="T54" fmla="*/ 0 w 137"/>
                <a:gd name="T55" fmla="*/ 17 h 41"/>
                <a:gd name="T56" fmla="*/ 0 w 137"/>
                <a:gd name="T57" fmla="*/ 1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20567" name="Freeform 119"/>
            <p:cNvSpPr>
              <a:spLocks/>
            </p:cNvSpPr>
            <p:nvPr/>
          </p:nvSpPr>
          <p:spPr bwMode="white">
            <a:xfrm flipH="1">
              <a:off x="413" y="3692"/>
              <a:ext cx="37" cy="25"/>
            </a:xfrm>
            <a:custGeom>
              <a:avLst/>
              <a:gdLst>
                <a:gd name="T0" fmla="*/ 63 w 63"/>
                <a:gd name="T1" fmla="*/ 25 h 41"/>
                <a:gd name="T2" fmla="*/ 63 w 63"/>
                <a:gd name="T3" fmla="*/ 25 h 41"/>
                <a:gd name="T4" fmla="*/ 62 w 63"/>
                <a:gd name="T5" fmla="*/ 29 h 41"/>
                <a:gd name="T6" fmla="*/ 59 w 63"/>
                <a:gd name="T7" fmla="*/ 32 h 41"/>
                <a:gd name="T8" fmla="*/ 55 w 63"/>
                <a:gd name="T9" fmla="*/ 34 h 41"/>
                <a:gd name="T10" fmla="*/ 51 w 63"/>
                <a:gd name="T11" fmla="*/ 37 h 41"/>
                <a:gd name="T12" fmla="*/ 47 w 63"/>
                <a:gd name="T13" fmla="*/ 40 h 41"/>
                <a:gd name="T14" fmla="*/ 41 w 63"/>
                <a:gd name="T15" fmla="*/ 40 h 41"/>
                <a:gd name="T16" fmla="*/ 35 w 63"/>
                <a:gd name="T17" fmla="*/ 41 h 41"/>
                <a:gd name="T18" fmla="*/ 29 w 63"/>
                <a:gd name="T19" fmla="*/ 40 h 41"/>
                <a:gd name="T20" fmla="*/ 29 w 63"/>
                <a:gd name="T21" fmla="*/ 40 h 41"/>
                <a:gd name="T22" fmla="*/ 22 w 63"/>
                <a:gd name="T23" fmla="*/ 38 h 41"/>
                <a:gd name="T24" fmla="*/ 17 w 63"/>
                <a:gd name="T25" fmla="*/ 37 h 41"/>
                <a:gd name="T26" fmla="*/ 11 w 63"/>
                <a:gd name="T27" fmla="*/ 34 h 41"/>
                <a:gd name="T28" fmla="*/ 7 w 63"/>
                <a:gd name="T29" fmla="*/ 30 h 41"/>
                <a:gd name="T30" fmla="*/ 4 w 63"/>
                <a:gd name="T31" fmla="*/ 26 h 41"/>
                <a:gd name="T32" fmla="*/ 2 w 63"/>
                <a:gd name="T33" fmla="*/ 24 h 41"/>
                <a:gd name="T34" fmla="*/ 0 w 63"/>
                <a:gd name="T35" fmla="*/ 20 h 41"/>
                <a:gd name="T36" fmla="*/ 0 w 63"/>
                <a:gd name="T37" fmla="*/ 16 h 41"/>
                <a:gd name="T38" fmla="*/ 0 w 63"/>
                <a:gd name="T39" fmla="*/ 16 h 41"/>
                <a:gd name="T40" fmla="*/ 2 w 63"/>
                <a:gd name="T41" fmla="*/ 12 h 41"/>
                <a:gd name="T42" fmla="*/ 4 w 63"/>
                <a:gd name="T43" fmla="*/ 8 h 41"/>
                <a:gd name="T44" fmla="*/ 7 w 63"/>
                <a:gd name="T45" fmla="*/ 5 h 41"/>
                <a:gd name="T46" fmla="*/ 11 w 63"/>
                <a:gd name="T47" fmla="*/ 2 h 41"/>
                <a:gd name="T48" fmla="*/ 17 w 63"/>
                <a:gd name="T49" fmla="*/ 1 h 41"/>
                <a:gd name="T50" fmla="*/ 22 w 63"/>
                <a:gd name="T51" fmla="*/ 0 h 41"/>
                <a:gd name="T52" fmla="*/ 29 w 63"/>
                <a:gd name="T53" fmla="*/ 0 h 41"/>
                <a:gd name="T54" fmla="*/ 35 w 63"/>
                <a:gd name="T55" fmla="*/ 0 h 41"/>
                <a:gd name="T56" fmla="*/ 35 w 63"/>
                <a:gd name="T57" fmla="*/ 0 h 41"/>
                <a:gd name="T58" fmla="*/ 41 w 63"/>
                <a:gd name="T59" fmla="*/ 1 h 41"/>
                <a:gd name="T60" fmla="*/ 47 w 63"/>
                <a:gd name="T61" fmla="*/ 4 h 41"/>
                <a:gd name="T62" fmla="*/ 51 w 63"/>
                <a:gd name="T63" fmla="*/ 6 h 41"/>
                <a:gd name="T64" fmla="*/ 57 w 63"/>
                <a:gd name="T65" fmla="*/ 9 h 41"/>
                <a:gd name="T66" fmla="*/ 59 w 63"/>
                <a:gd name="T67" fmla="*/ 13 h 41"/>
                <a:gd name="T68" fmla="*/ 62 w 63"/>
                <a:gd name="T69" fmla="*/ 17 h 41"/>
                <a:gd name="T70" fmla="*/ 63 w 63"/>
                <a:gd name="T71" fmla="*/ 21 h 41"/>
                <a:gd name="T72" fmla="*/ 63 w 63"/>
                <a:gd name="T73" fmla="*/ 25 h 41"/>
                <a:gd name="T74" fmla="*/ 63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20568" name="Freeform 120"/>
            <p:cNvSpPr>
              <a:spLocks/>
            </p:cNvSpPr>
            <p:nvPr/>
          </p:nvSpPr>
          <p:spPr bwMode="white">
            <a:xfrm flipH="1">
              <a:off x="413" y="3692"/>
              <a:ext cx="37" cy="24"/>
            </a:xfrm>
            <a:custGeom>
              <a:avLst/>
              <a:gdLst>
                <a:gd name="T0" fmla="*/ 0 w 60"/>
                <a:gd name="T1" fmla="*/ 16 h 40"/>
                <a:gd name="T2" fmla="*/ 0 w 60"/>
                <a:gd name="T3" fmla="*/ 16 h 40"/>
                <a:gd name="T4" fmla="*/ 1 w 60"/>
                <a:gd name="T5" fmla="*/ 12 h 40"/>
                <a:gd name="T6" fmla="*/ 2 w 60"/>
                <a:gd name="T7" fmla="*/ 8 h 40"/>
                <a:gd name="T8" fmla="*/ 6 w 60"/>
                <a:gd name="T9" fmla="*/ 5 h 40"/>
                <a:gd name="T10" fmla="*/ 10 w 60"/>
                <a:gd name="T11" fmla="*/ 2 h 40"/>
                <a:gd name="T12" fmla="*/ 16 w 60"/>
                <a:gd name="T13" fmla="*/ 1 h 40"/>
                <a:gd name="T14" fmla="*/ 21 w 60"/>
                <a:gd name="T15" fmla="*/ 1 h 40"/>
                <a:gd name="T16" fmla="*/ 27 w 60"/>
                <a:gd name="T17" fmla="*/ 0 h 40"/>
                <a:gd name="T18" fmla="*/ 33 w 60"/>
                <a:gd name="T19" fmla="*/ 1 h 40"/>
                <a:gd name="T20" fmla="*/ 33 w 60"/>
                <a:gd name="T21" fmla="*/ 1 h 40"/>
                <a:gd name="T22" fmla="*/ 39 w 60"/>
                <a:gd name="T23" fmla="*/ 2 h 40"/>
                <a:gd name="T24" fmla="*/ 44 w 60"/>
                <a:gd name="T25" fmla="*/ 4 h 40"/>
                <a:gd name="T26" fmla="*/ 49 w 60"/>
                <a:gd name="T27" fmla="*/ 6 h 40"/>
                <a:gd name="T28" fmla="*/ 53 w 60"/>
                <a:gd name="T29" fmla="*/ 9 h 40"/>
                <a:gd name="T30" fmla="*/ 56 w 60"/>
                <a:gd name="T31" fmla="*/ 13 h 40"/>
                <a:gd name="T32" fmla="*/ 59 w 60"/>
                <a:gd name="T33" fmla="*/ 17 h 40"/>
                <a:gd name="T34" fmla="*/ 60 w 60"/>
                <a:gd name="T35" fmla="*/ 21 h 40"/>
                <a:gd name="T36" fmla="*/ 60 w 60"/>
                <a:gd name="T37" fmla="*/ 25 h 40"/>
                <a:gd name="T38" fmla="*/ 60 w 60"/>
                <a:gd name="T39" fmla="*/ 25 h 40"/>
                <a:gd name="T40" fmla="*/ 59 w 60"/>
                <a:gd name="T41" fmla="*/ 28 h 40"/>
                <a:gd name="T42" fmla="*/ 56 w 60"/>
                <a:gd name="T43" fmla="*/ 32 h 40"/>
                <a:gd name="T44" fmla="*/ 53 w 60"/>
                <a:gd name="T45" fmla="*/ 34 h 40"/>
                <a:gd name="T46" fmla="*/ 49 w 60"/>
                <a:gd name="T47" fmla="*/ 37 h 40"/>
                <a:gd name="T48" fmla="*/ 44 w 60"/>
                <a:gd name="T49" fmla="*/ 38 h 40"/>
                <a:gd name="T50" fmla="*/ 39 w 60"/>
                <a:gd name="T51" fmla="*/ 40 h 40"/>
                <a:gd name="T52" fmla="*/ 33 w 60"/>
                <a:gd name="T53" fmla="*/ 40 h 40"/>
                <a:gd name="T54" fmla="*/ 27 w 60"/>
                <a:gd name="T55" fmla="*/ 40 h 40"/>
                <a:gd name="T56" fmla="*/ 27 w 60"/>
                <a:gd name="T57" fmla="*/ 40 h 40"/>
                <a:gd name="T58" fmla="*/ 21 w 60"/>
                <a:gd name="T59" fmla="*/ 38 h 40"/>
                <a:gd name="T60" fmla="*/ 16 w 60"/>
                <a:gd name="T61" fmla="*/ 36 h 40"/>
                <a:gd name="T62" fmla="*/ 10 w 60"/>
                <a:gd name="T63" fmla="*/ 33 h 40"/>
                <a:gd name="T64" fmla="*/ 6 w 60"/>
                <a:gd name="T65" fmla="*/ 30 h 40"/>
                <a:gd name="T66" fmla="*/ 2 w 60"/>
                <a:gd name="T67" fmla="*/ 26 h 40"/>
                <a:gd name="T68" fmla="*/ 1 w 60"/>
                <a:gd name="T69" fmla="*/ 24 h 40"/>
                <a:gd name="T70" fmla="*/ 0 w 60"/>
                <a:gd name="T71" fmla="*/ 20 h 40"/>
                <a:gd name="T72" fmla="*/ 0 w 60"/>
                <a:gd name="T73" fmla="*/ 16 h 40"/>
                <a:gd name="T74" fmla="*/ 0 w 60"/>
                <a:gd name="T75" fmla="*/ 1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20569" name="Freeform 121"/>
            <p:cNvSpPr>
              <a:spLocks/>
            </p:cNvSpPr>
            <p:nvPr/>
          </p:nvSpPr>
          <p:spPr bwMode="white">
            <a:xfrm flipH="1">
              <a:off x="414" y="3693"/>
              <a:ext cx="35" cy="23"/>
            </a:xfrm>
            <a:custGeom>
              <a:avLst/>
              <a:gdLst>
                <a:gd name="T0" fmla="*/ 0 w 58"/>
                <a:gd name="T1" fmla="*/ 15 h 37"/>
                <a:gd name="T2" fmla="*/ 0 w 58"/>
                <a:gd name="T3" fmla="*/ 15 h 37"/>
                <a:gd name="T4" fmla="*/ 1 w 58"/>
                <a:gd name="T5" fmla="*/ 11 h 37"/>
                <a:gd name="T6" fmla="*/ 3 w 58"/>
                <a:gd name="T7" fmla="*/ 8 h 37"/>
                <a:gd name="T8" fmla="*/ 7 w 58"/>
                <a:gd name="T9" fmla="*/ 5 h 37"/>
                <a:gd name="T10" fmla="*/ 11 w 58"/>
                <a:gd name="T11" fmla="*/ 3 h 37"/>
                <a:gd name="T12" fmla="*/ 20 w 58"/>
                <a:gd name="T13" fmla="*/ 0 h 37"/>
                <a:gd name="T14" fmla="*/ 32 w 58"/>
                <a:gd name="T15" fmla="*/ 0 h 37"/>
                <a:gd name="T16" fmla="*/ 32 w 58"/>
                <a:gd name="T17" fmla="*/ 0 h 37"/>
                <a:gd name="T18" fmla="*/ 43 w 58"/>
                <a:gd name="T19" fmla="*/ 4 h 37"/>
                <a:gd name="T20" fmla="*/ 51 w 58"/>
                <a:gd name="T21" fmla="*/ 9 h 37"/>
                <a:gd name="T22" fmla="*/ 55 w 58"/>
                <a:gd name="T23" fmla="*/ 12 h 37"/>
                <a:gd name="T24" fmla="*/ 56 w 58"/>
                <a:gd name="T25" fmla="*/ 16 h 37"/>
                <a:gd name="T26" fmla="*/ 58 w 58"/>
                <a:gd name="T27" fmla="*/ 20 h 37"/>
                <a:gd name="T28" fmla="*/ 58 w 58"/>
                <a:gd name="T29" fmla="*/ 23 h 37"/>
                <a:gd name="T30" fmla="*/ 58 w 58"/>
                <a:gd name="T31" fmla="*/ 23 h 37"/>
                <a:gd name="T32" fmla="*/ 56 w 58"/>
                <a:gd name="T33" fmla="*/ 27 h 37"/>
                <a:gd name="T34" fmla="*/ 54 w 58"/>
                <a:gd name="T35" fmla="*/ 31 h 37"/>
                <a:gd name="T36" fmla="*/ 51 w 58"/>
                <a:gd name="T37" fmla="*/ 33 h 37"/>
                <a:gd name="T38" fmla="*/ 47 w 58"/>
                <a:gd name="T39" fmla="*/ 35 h 37"/>
                <a:gd name="T40" fmla="*/ 38 w 58"/>
                <a:gd name="T41" fmla="*/ 37 h 37"/>
                <a:gd name="T42" fmla="*/ 26 w 58"/>
                <a:gd name="T43" fmla="*/ 37 h 37"/>
                <a:gd name="T44" fmla="*/ 26 w 58"/>
                <a:gd name="T45" fmla="*/ 37 h 37"/>
                <a:gd name="T46" fmla="*/ 15 w 58"/>
                <a:gd name="T47" fmla="*/ 35 h 37"/>
                <a:gd name="T48" fmla="*/ 7 w 58"/>
                <a:gd name="T49" fmla="*/ 29 h 37"/>
                <a:gd name="T50" fmla="*/ 3 w 58"/>
                <a:gd name="T51" fmla="*/ 25 h 37"/>
                <a:gd name="T52" fmla="*/ 1 w 58"/>
                <a:gd name="T53" fmla="*/ 21 h 37"/>
                <a:gd name="T54" fmla="*/ 0 w 58"/>
                <a:gd name="T55" fmla="*/ 19 h 37"/>
                <a:gd name="T56" fmla="*/ 0 w 58"/>
                <a:gd name="T57" fmla="*/ 15 h 37"/>
                <a:gd name="T58" fmla="*/ 0 w 58"/>
                <a:gd name="T59" fmla="*/ 1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20570" name="Freeform 122"/>
            <p:cNvSpPr>
              <a:spLocks/>
            </p:cNvSpPr>
            <p:nvPr/>
          </p:nvSpPr>
          <p:spPr bwMode="white">
            <a:xfrm flipH="1">
              <a:off x="415" y="3694"/>
              <a:ext cx="33" cy="22"/>
            </a:xfrm>
            <a:custGeom>
              <a:avLst/>
              <a:gdLst>
                <a:gd name="T0" fmla="*/ 0 w 55"/>
                <a:gd name="T1" fmla="*/ 14 h 36"/>
                <a:gd name="T2" fmla="*/ 0 w 55"/>
                <a:gd name="T3" fmla="*/ 14 h 36"/>
                <a:gd name="T4" fmla="*/ 0 w 55"/>
                <a:gd name="T5" fmla="*/ 10 h 36"/>
                <a:gd name="T6" fmla="*/ 3 w 55"/>
                <a:gd name="T7" fmla="*/ 7 h 36"/>
                <a:gd name="T8" fmla="*/ 6 w 55"/>
                <a:gd name="T9" fmla="*/ 4 h 36"/>
                <a:gd name="T10" fmla="*/ 10 w 55"/>
                <a:gd name="T11" fmla="*/ 2 h 36"/>
                <a:gd name="T12" fmla="*/ 19 w 55"/>
                <a:gd name="T13" fmla="*/ 0 h 36"/>
                <a:gd name="T14" fmla="*/ 30 w 55"/>
                <a:gd name="T15" fmla="*/ 0 h 36"/>
                <a:gd name="T16" fmla="*/ 30 w 55"/>
                <a:gd name="T17" fmla="*/ 0 h 36"/>
                <a:gd name="T18" fmla="*/ 41 w 55"/>
                <a:gd name="T19" fmla="*/ 3 h 36"/>
                <a:gd name="T20" fmla="*/ 50 w 55"/>
                <a:gd name="T21" fmla="*/ 8 h 36"/>
                <a:gd name="T22" fmla="*/ 53 w 55"/>
                <a:gd name="T23" fmla="*/ 11 h 36"/>
                <a:gd name="T24" fmla="*/ 54 w 55"/>
                <a:gd name="T25" fmla="*/ 15 h 36"/>
                <a:gd name="T26" fmla="*/ 55 w 55"/>
                <a:gd name="T27" fmla="*/ 19 h 36"/>
                <a:gd name="T28" fmla="*/ 55 w 55"/>
                <a:gd name="T29" fmla="*/ 22 h 36"/>
                <a:gd name="T30" fmla="*/ 55 w 55"/>
                <a:gd name="T31" fmla="*/ 22 h 36"/>
                <a:gd name="T32" fmla="*/ 54 w 55"/>
                <a:gd name="T33" fmla="*/ 26 h 36"/>
                <a:gd name="T34" fmla="*/ 53 w 55"/>
                <a:gd name="T35" fmla="*/ 28 h 36"/>
                <a:gd name="T36" fmla="*/ 49 w 55"/>
                <a:gd name="T37" fmla="*/ 31 h 36"/>
                <a:gd name="T38" fmla="*/ 46 w 55"/>
                <a:gd name="T39" fmla="*/ 34 h 36"/>
                <a:gd name="T40" fmla="*/ 37 w 55"/>
                <a:gd name="T41" fmla="*/ 36 h 36"/>
                <a:gd name="T42" fmla="*/ 25 w 55"/>
                <a:gd name="T43" fmla="*/ 35 h 36"/>
                <a:gd name="T44" fmla="*/ 25 w 55"/>
                <a:gd name="T45" fmla="*/ 35 h 36"/>
                <a:gd name="T46" fmla="*/ 14 w 55"/>
                <a:gd name="T47" fmla="*/ 32 h 36"/>
                <a:gd name="T48" fmla="*/ 6 w 55"/>
                <a:gd name="T49" fmla="*/ 27 h 36"/>
                <a:gd name="T50" fmla="*/ 3 w 55"/>
                <a:gd name="T51" fmla="*/ 24 h 36"/>
                <a:gd name="T52" fmla="*/ 0 w 55"/>
                <a:gd name="T53" fmla="*/ 20 h 36"/>
                <a:gd name="T54" fmla="*/ 0 w 55"/>
                <a:gd name="T55" fmla="*/ 18 h 36"/>
                <a:gd name="T56" fmla="*/ 0 w 55"/>
                <a:gd name="T57" fmla="*/ 14 h 36"/>
                <a:gd name="T58" fmla="*/ 0 w 55"/>
                <a:gd name="T59" fmla="*/ 14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20571" name="Freeform 123"/>
            <p:cNvSpPr>
              <a:spLocks/>
            </p:cNvSpPr>
            <p:nvPr/>
          </p:nvSpPr>
          <p:spPr bwMode="white">
            <a:xfrm flipH="1">
              <a:off x="415" y="3694"/>
              <a:ext cx="33" cy="21"/>
            </a:xfrm>
            <a:custGeom>
              <a:avLst/>
              <a:gdLst>
                <a:gd name="T0" fmla="*/ 0 w 54"/>
                <a:gd name="T1" fmla="*/ 14 h 35"/>
                <a:gd name="T2" fmla="*/ 0 w 54"/>
                <a:gd name="T3" fmla="*/ 14 h 35"/>
                <a:gd name="T4" fmla="*/ 2 w 54"/>
                <a:gd name="T5" fmla="*/ 11 h 35"/>
                <a:gd name="T6" fmla="*/ 4 w 54"/>
                <a:gd name="T7" fmla="*/ 7 h 35"/>
                <a:gd name="T8" fmla="*/ 7 w 54"/>
                <a:gd name="T9" fmla="*/ 4 h 35"/>
                <a:gd name="T10" fmla="*/ 11 w 54"/>
                <a:gd name="T11" fmla="*/ 3 h 35"/>
                <a:gd name="T12" fmla="*/ 19 w 54"/>
                <a:gd name="T13" fmla="*/ 0 h 35"/>
                <a:gd name="T14" fmla="*/ 30 w 54"/>
                <a:gd name="T15" fmla="*/ 0 h 35"/>
                <a:gd name="T16" fmla="*/ 30 w 54"/>
                <a:gd name="T17" fmla="*/ 0 h 35"/>
                <a:gd name="T18" fmla="*/ 41 w 54"/>
                <a:gd name="T19" fmla="*/ 4 h 35"/>
                <a:gd name="T20" fmla="*/ 49 w 54"/>
                <a:gd name="T21" fmla="*/ 8 h 35"/>
                <a:gd name="T22" fmla="*/ 51 w 54"/>
                <a:gd name="T23" fmla="*/ 12 h 35"/>
                <a:gd name="T24" fmla="*/ 53 w 54"/>
                <a:gd name="T25" fmla="*/ 15 h 35"/>
                <a:gd name="T26" fmla="*/ 54 w 54"/>
                <a:gd name="T27" fmla="*/ 19 h 35"/>
                <a:gd name="T28" fmla="*/ 54 w 54"/>
                <a:gd name="T29" fmla="*/ 22 h 35"/>
                <a:gd name="T30" fmla="*/ 54 w 54"/>
                <a:gd name="T31" fmla="*/ 22 h 35"/>
                <a:gd name="T32" fmla="*/ 53 w 54"/>
                <a:gd name="T33" fmla="*/ 26 h 35"/>
                <a:gd name="T34" fmla="*/ 51 w 54"/>
                <a:gd name="T35" fmla="*/ 28 h 35"/>
                <a:gd name="T36" fmla="*/ 49 w 54"/>
                <a:gd name="T37" fmla="*/ 31 h 35"/>
                <a:gd name="T38" fmla="*/ 45 w 54"/>
                <a:gd name="T39" fmla="*/ 32 h 35"/>
                <a:gd name="T40" fmla="*/ 35 w 54"/>
                <a:gd name="T41" fmla="*/ 35 h 35"/>
                <a:gd name="T42" fmla="*/ 25 w 54"/>
                <a:gd name="T43" fmla="*/ 35 h 35"/>
                <a:gd name="T44" fmla="*/ 25 w 54"/>
                <a:gd name="T45" fmla="*/ 35 h 35"/>
                <a:gd name="T46" fmla="*/ 15 w 54"/>
                <a:gd name="T47" fmla="*/ 32 h 35"/>
                <a:gd name="T48" fmla="*/ 7 w 54"/>
                <a:gd name="T49" fmla="*/ 27 h 35"/>
                <a:gd name="T50" fmla="*/ 4 w 54"/>
                <a:gd name="T51" fmla="*/ 24 h 35"/>
                <a:gd name="T52" fmla="*/ 2 w 54"/>
                <a:gd name="T53" fmla="*/ 20 h 35"/>
                <a:gd name="T54" fmla="*/ 0 w 54"/>
                <a:gd name="T55" fmla="*/ 18 h 35"/>
                <a:gd name="T56" fmla="*/ 0 w 54"/>
                <a:gd name="T57" fmla="*/ 14 h 35"/>
                <a:gd name="T58" fmla="*/ 0 w 54"/>
                <a:gd name="T59" fmla="*/ 14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20572" name="Freeform 124"/>
            <p:cNvSpPr>
              <a:spLocks/>
            </p:cNvSpPr>
            <p:nvPr/>
          </p:nvSpPr>
          <p:spPr bwMode="white">
            <a:xfrm flipH="1">
              <a:off x="416" y="3694"/>
              <a:ext cx="32" cy="20"/>
            </a:xfrm>
            <a:custGeom>
              <a:avLst/>
              <a:gdLst>
                <a:gd name="T0" fmla="*/ 0 w 51"/>
                <a:gd name="T1" fmla="*/ 12 h 32"/>
                <a:gd name="T2" fmla="*/ 0 w 51"/>
                <a:gd name="T3" fmla="*/ 12 h 32"/>
                <a:gd name="T4" fmla="*/ 1 w 51"/>
                <a:gd name="T5" fmla="*/ 9 h 32"/>
                <a:gd name="T6" fmla="*/ 4 w 51"/>
                <a:gd name="T7" fmla="*/ 6 h 32"/>
                <a:gd name="T8" fmla="*/ 9 w 51"/>
                <a:gd name="T9" fmla="*/ 1 h 32"/>
                <a:gd name="T10" fmla="*/ 19 w 51"/>
                <a:gd name="T11" fmla="*/ 0 h 32"/>
                <a:gd name="T12" fmla="*/ 28 w 51"/>
                <a:gd name="T13" fmla="*/ 0 h 32"/>
                <a:gd name="T14" fmla="*/ 28 w 51"/>
                <a:gd name="T15" fmla="*/ 0 h 32"/>
                <a:gd name="T16" fmla="*/ 39 w 51"/>
                <a:gd name="T17" fmla="*/ 2 h 32"/>
                <a:gd name="T18" fmla="*/ 45 w 51"/>
                <a:gd name="T19" fmla="*/ 8 h 32"/>
                <a:gd name="T20" fmla="*/ 51 w 51"/>
                <a:gd name="T21" fmla="*/ 13 h 32"/>
                <a:gd name="T22" fmla="*/ 51 w 51"/>
                <a:gd name="T23" fmla="*/ 17 h 32"/>
                <a:gd name="T24" fmla="*/ 51 w 51"/>
                <a:gd name="T25" fmla="*/ 20 h 32"/>
                <a:gd name="T26" fmla="*/ 51 w 51"/>
                <a:gd name="T27" fmla="*/ 20 h 32"/>
                <a:gd name="T28" fmla="*/ 51 w 51"/>
                <a:gd name="T29" fmla="*/ 22 h 32"/>
                <a:gd name="T30" fmla="*/ 48 w 51"/>
                <a:gd name="T31" fmla="*/ 26 h 32"/>
                <a:gd name="T32" fmla="*/ 43 w 51"/>
                <a:gd name="T33" fmla="*/ 30 h 32"/>
                <a:gd name="T34" fmla="*/ 33 w 51"/>
                <a:gd name="T35" fmla="*/ 32 h 32"/>
                <a:gd name="T36" fmla="*/ 23 w 51"/>
                <a:gd name="T37" fmla="*/ 32 h 32"/>
                <a:gd name="T38" fmla="*/ 23 w 51"/>
                <a:gd name="T39" fmla="*/ 32 h 32"/>
                <a:gd name="T40" fmla="*/ 13 w 51"/>
                <a:gd name="T41" fmla="*/ 29 h 32"/>
                <a:gd name="T42" fmla="*/ 6 w 51"/>
                <a:gd name="T43" fmla="*/ 25 h 32"/>
                <a:gd name="T44" fmla="*/ 1 w 51"/>
                <a:gd name="T45" fmla="*/ 18 h 32"/>
                <a:gd name="T46" fmla="*/ 0 w 51"/>
                <a:gd name="T47" fmla="*/ 16 h 32"/>
                <a:gd name="T48" fmla="*/ 0 w 51"/>
                <a:gd name="T49" fmla="*/ 12 h 32"/>
                <a:gd name="T50" fmla="*/ 0 w 51"/>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20573" name="Freeform 125"/>
            <p:cNvSpPr>
              <a:spLocks/>
            </p:cNvSpPr>
            <p:nvPr/>
          </p:nvSpPr>
          <p:spPr bwMode="white">
            <a:xfrm flipH="1">
              <a:off x="416" y="3694"/>
              <a:ext cx="30" cy="20"/>
            </a:xfrm>
            <a:custGeom>
              <a:avLst/>
              <a:gdLst>
                <a:gd name="T0" fmla="*/ 0 w 50"/>
                <a:gd name="T1" fmla="*/ 12 h 32"/>
                <a:gd name="T2" fmla="*/ 0 w 50"/>
                <a:gd name="T3" fmla="*/ 12 h 32"/>
                <a:gd name="T4" fmla="*/ 1 w 50"/>
                <a:gd name="T5" fmla="*/ 9 h 32"/>
                <a:gd name="T6" fmla="*/ 3 w 50"/>
                <a:gd name="T7" fmla="*/ 6 h 32"/>
                <a:gd name="T8" fmla="*/ 10 w 50"/>
                <a:gd name="T9" fmla="*/ 2 h 32"/>
                <a:gd name="T10" fmla="*/ 18 w 50"/>
                <a:gd name="T11" fmla="*/ 0 h 32"/>
                <a:gd name="T12" fmla="*/ 27 w 50"/>
                <a:gd name="T13" fmla="*/ 1 h 32"/>
                <a:gd name="T14" fmla="*/ 27 w 50"/>
                <a:gd name="T15" fmla="*/ 1 h 32"/>
                <a:gd name="T16" fmla="*/ 36 w 50"/>
                <a:gd name="T17" fmla="*/ 4 h 32"/>
                <a:gd name="T18" fmla="*/ 43 w 50"/>
                <a:gd name="T19" fmla="*/ 8 h 32"/>
                <a:gd name="T20" fmla="*/ 48 w 50"/>
                <a:gd name="T21" fmla="*/ 13 h 32"/>
                <a:gd name="T22" fmla="*/ 50 w 50"/>
                <a:gd name="T23" fmla="*/ 17 h 32"/>
                <a:gd name="T24" fmla="*/ 50 w 50"/>
                <a:gd name="T25" fmla="*/ 20 h 32"/>
                <a:gd name="T26" fmla="*/ 50 w 50"/>
                <a:gd name="T27" fmla="*/ 20 h 32"/>
                <a:gd name="T28" fmla="*/ 48 w 50"/>
                <a:gd name="T29" fmla="*/ 22 h 32"/>
                <a:gd name="T30" fmla="*/ 46 w 50"/>
                <a:gd name="T31" fmla="*/ 25 h 32"/>
                <a:gd name="T32" fmla="*/ 40 w 50"/>
                <a:gd name="T33" fmla="*/ 29 h 32"/>
                <a:gd name="T34" fmla="*/ 32 w 50"/>
                <a:gd name="T35" fmla="*/ 32 h 32"/>
                <a:gd name="T36" fmla="*/ 23 w 50"/>
                <a:gd name="T37" fmla="*/ 32 h 32"/>
                <a:gd name="T38" fmla="*/ 23 w 50"/>
                <a:gd name="T39" fmla="*/ 32 h 32"/>
                <a:gd name="T40" fmla="*/ 14 w 50"/>
                <a:gd name="T41" fmla="*/ 29 h 32"/>
                <a:gd name="T42" fmla="*/ 5 w 50"/>
                <a:gd name="T43" fmla="*/ 24 h 32"/>
                <a:gd name="T44" fmla="*/ 1 w 50"/>
                <a:gd name="T45" fmla="*/ 18 h 32"/>
                <a:gd name="T46" fmla="*/ 0 w 50"/>
                <a:gd name="T47" fmla="*/ 16 h 32"/>
                <a:gd name="T48" fmla="*/ 0 w 50"/>
                <a:gd name="T49" fmla="*/ 12 h 32"/>
                <a:gd name="T50" fmla="*/ 0 w 50"/>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20574" name="Freeform 126"/>
            <p:cNvSpPr>
              <a:spLocks/>
            </p:cNvSpPr>
            <p:nvPr/>
          </p:nvSpPr>
          <p:spPr bwMode="white">
            <a:xfrm flipH="1">
              <a:off x="418" y="3696"/>
              <a:ext cx="27" cy="18"/>
            </a:xfrm>
            <a:custGeom>
              <a:avLst/>
              <a:gdLst>
                <a:gd name="T0" fmla="*/ 0 w 47"/>
                <a:gd name="T1" fmla="*/ 11 h 29"/>
                <a:gd name="T2" fmla="*/ 0 w 47"/>
                <a:gd name="T3" fmla="*/ 11 h 29"/>
                <a:gd name="T4" fmla="*/ 2 w 47"/>
                <a:gd name="T5" fmla="*/ 8 h 29"/>
                <a:gd name="T6" fmla="*/ 3 w 47"/>
                <a:gd name="T7" fmla="*/ 5 h 29"/>
                <a:gd name="T8" fmla="*/ 9 w 47"/>
                <a:gd name="T9" fmla="*/ 1 h 29"/>
                <a:gd name="T10" fmla="*/ 17 w 47"/>
                <a:gd name="T11" fmla="*/ 0 h 29"/>
                <a:gd name="T12" fmla="*/ 26 w 47"/>
                <a:gd name="T13" fmla="*/ 0 h 29"/>
                <a:gd name="T14" fmla="*/ 26 w 47"/>
                <a:gd name="T15" fmla="*/ 0 h 29"/>
                <a:gd name="T16" fmla="*/ 35 w 47"/>
                <a:gd name="T17" fmla="*/ 3 h 29"/>
                <a:gd name="T18" fmla="*/ 42 w 47"/>
                <a:gd name="T19" fmla="*/ 7 h 29"/>
                <a:gd name="T20" fmla="*/ 46 w 47"/>
                <a:gd name="T21" fmla="*/ 12 h 29"/>
                <a:gd name="T22" fmla="*/ 47 w 47"/>
                <a:gd name="T23" fmla="*/ 16 h 29"/>
                <a:gd name="T24" fmla="*/ 47 w 47"/>
                <a:gd name="T25" fmla="*/ 19 h 29"/>
                <a:gd name="T26" fmla="*/ 47 w 47"/>
                <a:gd name="T27" fmla="*/ 19 h 29"/>
                <a:gd name="T28" fmla="*/ 46 w 47"/>
                <a:gd name="T29" fmla="*/ 21 h 29"/>
                <a:gd name="T30" fmla="*/ 45 w 47"/>
                <a:gd name="T31" fmla="*/ 24 h 29"/>
                <a:gd name="T32" fmla="*/ 38 w 47"/>
                <a:gd name="T33" fmla="*/ 28 h 29"/>
                <a:gd name="T34" fmla="*/ 31 w 47"/>
                <a:gd name="T35" fmla="*/ 29 h 29"/>
                <a:gd name="T36" fmla="*/ 22 w 47"/>
                <a:gd name="T37" fmla="*/ 29 h 29"/>
                <a:gd name="T38" fmla="*/ 22 w 47"/>
                <a:gd name="T39" fmla="*/ 29 h 29"/>
                <a:gd name="T40" fmla="*/ 13 w 47"/>
                <a:gd name="T41" fmla="*/ 27 h 29"/>
                <a:gd name="T42" fmla="*/ 6 w 47"/>
                <a:gd name="T43" fmla="*/ 23 h 29"/>
                <a:gd name="T44" fmla="*/ 2 w 47"/>
                <a:gd name="T45" fmla="*/ 17 h 29"/>
                <a:gd name="T46" fmla="*/ 0 w 47"/>
                <a:gd name="T47" fmla="*/ 15 h 29"/>
                <a:gd name="T48" fmla="*/ 0 w 47"/>
                <a:gd name="T49" fmla="*/ 11 h 29"/>
                <a:gd name="T50" fmla="*/ 0 w 47"/>
                <a:gd name="T51" fmla="*/ 1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20575" name="Freeform 127"/>
            <p:cNvSpPr>
              <a:spLocks/>
            </p:cNvSpPr>
            <p:nvPr/>
          </p:nvSpPr>
          <p:spPr bwMode="white">
            <a:xfrm flipH="1">
              <a:off x="418" y="3696"/>
              <a:ext cx="27" cy="18"/>
            </a:xfrm>
            <a:custGeom>
              <a:avLst/>
              <a:gdLst>
                <a:gd name="T0" fmla="*/ 0 w 44"/>
                <a:gd name="T1" fmla="*/ 12 h 29"/>
                <a:gd name="T2" fmla="*/ 0 w 44"/>
                <a:gd name="T3" fmla="*/ 12 h 29"/>
                <a:gd name="T4" fmla="*/ 1 w 44"/>
                <a:gd name="T5" fmla="*/ 9 h 29"/>
                <a:gd name="T6" fmla="*/ 2 w 44"/>
                <a:gd name="T7" fmla="*/ 7 h 29"/>
                <a:gd name="T8" fmla="*/ 8 w 44"/>
                <a:gd name="T9" fmla="*/ 3 h 29"/>
                <a:gd name="T10" fmla="*/ 15 w 44"/>
                <a:gd name="T11" fmla="*/ 0 h 29"/>
                <a:gd name="T12" fmla="*/ 24 w 44"/>
                <a:gd name="T13" fmla="*/ 1 h 29"/>
                <a:gd name="T14" fmla="*/ 24 w 44"/>
                <a:gd name="T15" fmla="*/ 1 h 29"/>
                <a:gd name="T16" fmla="*/ 32 w 44"/>
                <a:gd name="T17" fmla="*/ 3 h 29"/>
                <a:gd name="T18" fmla="*/ 39 w 44"/>
                <a:gd name="T19" fmla="*/ 7 h 29"/>
                <a:gd name="T20" fmla="*/ 43 w 44"/>
                <a:gd name="T21" fmla="*/ 12 h 29"/>
                <a:gd name="T22" fmla="*/ 44 w 44"/>
                <a:gd name="T23" fmla="*/ 15 h 29"/>
                <a:gd name="T24" fmla="*/ 44 w 44"/>
                <a:gd name="T25" fmla="*/ 19 h 29"/>
                <a:gd name="T26" fmla="*/ 44 w 44"/>
                <a:gd name="T27" fmla="*/ 19 h 29"/>
                <a:gd name="T28" fmla="*/ 43 w 44"/>
                <a:gd name="T29" fmla="*/ 21 h 29"/>
                <a:gd name="T30" fmla="*/ 41 w 44"/>
                <a:gd name="T31" fmla="*/ 24 h 29"/>
                <a:gd name="T32" fmla="*/ 36 w 44"/>
                <a:gd name="T33" fmla="*/ 27 h 29"/>
                <a:gd name="T34" fmla="*/ 28 w 44"/>
                <a:gd name="T35" fmla="*/ 29 h 29"/>
                <a:gd name="T36" fmla="*/ 20 w 44"/>
                <a:gd name="T37" fmla="*/ 29 h 29"/>
                <a:gd name="T38" fmla="*/ 20 w 44"/>
                <a:gd name="T39" fmla="*/ 29 h 29"/>
                <a:gd name="T40" fmla="*/ 11 w 44"/>
                <a:gd name="T41" fmla="*/ 27 h 29"/>
                <a:gd name="T42" fmla="*/ 5 w 44"/>
                <a:gd name="T43" fmla="*/ 23 h 29"/>
                <a:gd name="T44" fmla="*/ 1 w 44"/>
                <a:gd name="T45" fmla="*/ 17 h 29"/>
                <a:gd name="T46" fmla="*/ 0 w 44"/>
                <a:gd name="T47" fmla="*/ 15 h 29"/>
                <a:gd name="T48" fmla="*/ 0 w 44"/>
                <a:gd name="T49" fmla="*/ 12 h 29"/>
                <a:gd name="T50" fmla="*/ 0 w 44"/>
                <a:gd name="T51" fmla="*/ 12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20576" name="Freeform 128"/>
            <p:cNvSpPr>
              <a:spLocks/>
            </p:cNvSpPr>
            <p:nvPr/>
          </p:nvSpPr>
          <p:spPr bwMode="white">
            <a:xfrm flipH="1">
              <a:off x="419" y="3697"/>
              <a:ext cx="25" cy="16"/>
            </a:xfrm>
            <a:custGeom>
              <a:avLst/>
              <a:gdLst>
                <a:gd name="T0" fmla="*/ 0 w 42"/>
                <a:gd name="T1" fmla="*/ 11 h 27"/>
                <a:gd name="T2" fmla="*/ 0 w 42"/>
                <a:gd name="T3" fmla="*/ 11 h 27"/>
                <a:gd name="T4" fmla="*/ 0 w 42"/>
                <a:gd name="T5" fmla="*/ 8 h 27"/>
                <a:gd name="T6" fmla="*/ 3 w 42"/>
                <a:gd name="T7" fmla="*/ 6 h 27"/>
                <a:gd name="T8" fmla="*/ 7 w 42"/>
                <a:gd name="T9" fmla="*/ 2 h 27"/>
                <a:gd name="T10" fmla="*/ 15 w 42"/>
                <a:gd name="T11" fmla="*/ 0 h 27"/>
                <a:gd name="T12" fmla="*/ 23 w 42"/>
                <a:gd name="T13" fmla="*/ 0 h 27"/>
                <a:gd name="T14" fmla="*/ 23 w 42"/>
                <a:gd name="T15" fmla="*/ 0 h 27"/>
                <a:gd name="T16" fmla="*/ 31 w 42"/>
                <a:gd name="T17" fmla="*/ 3 h 27"/>
                <a:gd name="T18" fmla="*/ 36 w 42"/>
                <a:gd name="T19" fmla="*/ 7 h 27"/>
                <a:gd name="T20" fmla="*/ 40 w 42"/>
                <a:gd name="T21" fmla="*/ 11 h 27"/>
                <a:gd name="T22" fmla="*/ 42 w 42"/>
                <a:gd name="T23" fmla="*/ 14 h 27"/>
                <a:gd name="T24" fmla="*/ 42 w 42"/>
                <a:gd name="T25" fmla="*/ 18 h 27"/>
                <a:gd name="T26" fmla="*/ 42 w 42"/>
                <a:gd name="T27" fmla="*/ 18 h 27"/>
                <a:gd name="T28" fmla="*/ 40 w 42"/>
                <a:gd name="T29" fmla="*/ 19 h 27"/>
                <a:gd name="T30" fmla="*/ 39 w 42"/>
                <a:gd name="T31" fmla="*/ 22 h 27"/>
                <a:gd name="T32" fmla="*/ 34 w 42"/>
                <a:gd name="T33" fmla="*/ 26 h 27"/>
                <a:gd name="T34" fmla="*/ 27 w 42"/>
                <a:gd name="T35" fmla="*/ 27 h 27"/>
                <a:gd name="T36" fmla="*/ 19 w 42"/>
                <a:gd name="T37" fmla="*/ 27 h 27"/>
                <a:gd name="T38" fmla="*/ 19 w 42"/>
                <a:gd name="T39" fmla="*/ 27 h 27"/>
                <a:gd name="T40" fmla="*/ 11 w 42"/>
                <a:gd name="T41" fmla="*/ 24 h 27"/>
                <a:gd name="T42" fmla="*/ 4 w 42"/>
                <a:gd name="T43" fmla="*/ 20 h 27"/>
                <a:gd name="T44" fmla="*/ 0 w 42"/>
                <a:gd name="T45" fmla="*/ 16 h 27"/>
                <a:gd name="T46" fmla="*/ 0 w 42"/>
                <a:gd name="T47" fmla="*/ 14 h 27"/>
                <a:gd name="T48" fmla="*/ 0 w 42"/>
                <a:gd name="T49" fmla="*/ 11 h 27"/>
                <a:gd name="T50" fmla="*/ 0 w 42"/>
                <a:gd name="T51" fmla="*/ 1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20577" name="Freeform 129"/>
            <p:cNvSpPr>
              <a:spLocks/>
            </p:cNvSpPr>
            <p:nvPr/>
          </p:nvSpPr>
          <p:spPr bwMode="white">
            <a:xfrm flipH="1">
              <a:off x="419" y="3697"/>
              <a:ext cx="24" cy="16"/>
            </a:xfrm>
            <a:custGeom>
              <a:avLst/>
              <a:gdLst>
                <a:gd name="T0" fmla="*/ 0 w 39"/>
                <a:gd name="T1" fmla="*/ 9 h 25"/>
                <a:gd name="T2" fmla="*/ 0 w 39"/>
                <a:gd name="T3" fmla="*/ 9 h 25"/>
                <a:gd name="T4" fmla="*/ 2 w 39"/>
                <a:gd name="T5" fmla="*/ 4 h 25"/>
                <a:gd name="T6" fmla="*/ 7 w 39"/>
                <a:gd name="T7" fmla="*/ 1 h 25"/>
                <a:gd name="T8" fmla="*/ 14 w 39"/>
                <a:gd name="T9" fmla="*/ 0 h 25"/>
                <a:gd name="T10" fmla="*/ 22 w 39"/>
                <a:gd name="T11" fmla="*/ 0 h 25"/>
                <a:gd name="T12" fmla="*/ 22 w 39"/>
                <a:gd name="T13" fmla="*/ 0 h 25"/>
                <a:gd name="T14" fmla="*/ 29 w 39"/>
                <a:gd name="T15" fmla="*/ 1 h 25"/>
                <a:gd name="T16" fmla="*/ 35 w 39"/>
                <a:gd name="T17" fmla="*/ 5 h 25"/>
                <a:gd name="T18" fmla="*/ 38 w 39"/>
                <a:gd name="T19" fmla="*/ 10 h 25"/>
                <a:gd name="T20" fmla="*/ 39 w 39"/>
                <a:gd name="T21" fmla="*/ 14 h 25"/>
                <a:gd name="T22" fmla="*/ 39 w 39"/>
                <a:gd name="T23" fmla="*/ 14 h 25"/>
                <a:gd name="T24" fmla="*/ 37 w 39"/>
                <a:gd name="T25" fmla="*/ 20 h 25"/>
                <a:gd name="T26" fmla="*/ 33 w 39"/>
                <a:gd name="T27" fmla="*/ 22 h 25"/>
                <a:gd name="T28" fmla="*/ 26 w 39"/>
                <a:gd name="T29" fmla="*/ 25 h 25"/>
                <a:gd name="T30" fmla="*/ 18 w 39"/>
                <a:gd name="T31" fmla="*/ 25 h 25"/>
                <a:gd name="T32" fmla="*/ 18 w 39"/>
                <a:gd name="T33" fmla="*/ 25 h 25"/>
                <a:gd name="T34" fmla="*/ 10 w 39"/>
                <a:gd name="T35" fmla="*/ 22 h 25"/>
                <a:gd name="T36" fmla="*/ 5 w 39"/>
                <a:gd name="T37" fmla="*/ 18 h 25"/>
                <a:gd name="T38" fmla="*/ 0 w 39"/>
                <a:gd name="T39" fmla="*/ 14 h 25"/>
                <a:gd name="T40" fmla="*/ 0 w 39"/>
                <a:gd name="T41" fmla="*/ 9 h 25"/>
                <a:gd name="T42" fmla="*/ 0 w 39"/>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20578" name="Freeform 130"/>
            <p:cNvSpPr>
              <a:spLocks/>
            </p:cNvSpPr>
            <p:nvPr/>
          </p:nvSpPr>
          <p:spPr bwMode="white">
            <a:xfrm flipH="1">
              <a:off x="419" y="3697"/>
              <a:ext cx="24" cy="15"/>
            </a:xfrm>
            <a:custGeom>
              <a:avLst/>
              <a:gdLst>
                <a:gd name="T0" fmla="*/ 0 w 36"/>
                <a:gd name="T1" fmla="*/ 9 h 24"/>
                <a:gd name="T2" fmla="*/ 0 w 36"/>
                <a:gd name="T3" fmla="*/ 9 h 24"/>
                <a:gd name="T4" fmla="*/ 1 w 36"/>
                <a:gd name="T5" fmla="*/ 5 h 24"/>
                <a:gd name="T6" fmla="*/ 7 w 36"/>
                <a:gd name="T7" fmla="*/ 1 h 24"/>
                <a:gd name="T8" fmla="*/ 12 w 36"/>
                <a:gd name="T9" fmla="*/ 0 h 24"/>
                <a:gd name="T10" fmla="*/ 20 w 36"/>
                <a:gd name="T11" fmla="*/ 0 h 24"/>
                <a:gd name="T12" fmla="*/ 20 w 36"/>
                <a:gd name="T13" fmla="*/ 0 h 24"/>
                <a:gd name="T14" fmla="*/ 27 w 36"/>
                <a:gd name="T15" fmla="*/ 2 h 24"/>
                <a:gd name="T16" fmla="*/ 32 w 36"/>
                <a:gd name="T17" fmla="*/ 5 h 24"/>
                <a:gd name="T18" fmla="*/ 36 w 36"/>
                <a:gd name="T19" fmla="*/ 10 h 24"/>
                <a:gd name="T20" fmla="*/ 36 w 36"/>
                <a:gd name="T21" fmla="*/ 14 h 24"/>
                <a:gd name="T22" fmla="*/ 36 w 36"/>
                <a:gd name="T23" fmla="*/ 14 h 24"/>
                <a:gd name="T24" fmla="*/ 35 w 36"/>
                <a:gd name="T25" fmla="*/ 20 h 24"/>
                <a:gd name="T26" fmla="*/ 29 w 36"/>
                <a:gd name="T27" fmla="*/ 22 h 24"/>
                <a:gd name="T28" fmla="*/ 23 w 36"/>
                <a:gd name="T29" fmla="*/ 24 h 24"/>
                <a:gd name="T30" fmla="*/ 16 w 36"/>
                <a:gd name="T31" fmla="*/ 24 h 24"/>
                <a:gd name="T32" fmla="*/ 16 w 36"/>
                <a:gd name="T33" fmla="*/ 24 h 24"/>
                <a:gd name="T34" fmla="*/ 9 w 36"/>
                <a:gd name="T35" fmla="*/ 21 h 24"/>
                <a:gd name="T36" fmla="*/ 4 w 36"/>
                <a:gd name="T37" fmla="*/ 18 h 24"/>
                <a:gd name="T38" fmla="*/ 0 w 36"/>
                <a:gd name="T39" fmla="*/ 14 h 24"/>
                <a:gd name="T40" fmla="*/ 0 w 36"/>
                <a:gd name="T41" fmla="*/ 9 h 24"/>
                <a:gd name="T42" fmla="*/ 0 w 36"/>
                <a:gd name="T43" fmla="*/ 9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20579" name="Freeform 131"/>
            <p:cNvSpPr>
              <a:spLocks/>
            </p:cNvSpPr>
            <p:nvPr/>
          </p:nvSpPr>
          <p:spPr bwMode="white">
            <a:xfrm flipH="1">
              <a:off x="421" y="3698"/>
              <a:ext cx="22" cy="14"/>
            </a:xfrm>
            <a:custGeom>
              <a:avLst/>
              <a:gdLst>
                <a:gd name="T0" fmla="*/ 0 w 35"/>
                <a:gd name="T1" fmla="*/ 8 h 23"/>
                <a:gd name="T2" fmla="*/ 0 w 35"/>
                <a:gd name="T3" fmla="*/ 8 h 23"/>
                <a:gd name="T4" fmla="*/ 3 w 35"/>
                <a:gd name="T5" fmla="*/ 4 h 23"/>
                <a:gd name="T6" fmla="*/ 7 w 35"/>
                <a:gd name="T7" fmla="*/ 1 h 23"/>
                <a:gd name="T8" fmla="*/ 12 w 35"/>
                <a:gd name="T9" fmla="*/ 0 h 23"/>
                <a:gd name="T10" fmla="*/ 20 w 35"/>
                <a:gd name="T11" fmla="*/ 0 h 23"/>
                <a:gd name="T12" fmla="*/ 20 w 35"/>
                <a:gd name="T13" fmla="*/ 0 h 23"/>
                <a:gd name="T14" fmla="*/ 27 w 35"/>
                <a:gd name="T15" fmla="*/ 1 h 23"/>
                <a:gd name="T16" fmla="*/ 31 w 35"/>
                <a:gd name="T17" fmla="*/ 5 h 23"/>
                <a:gd name="T18" fmla="*/ 35 w 35"/>
                <a:gd name="T19" fmla="*/ 9 h 23"/>
                <a:gd name="T20" fmla="*/ 35 w 35"/>
                <a:gd name="T21" fmla="*/ 13 h 23"/>
                <a:gd name="T22" fmla="*/ 35 w 35"/>
                <a:gd name="T23" fmla="*/ 13 h 23"/>
                <a:gd name="T24" fmla="*/ 33 w 35"/>
                <a:gd name="T25" fmla="*/ 17 h 23"/>
                <a:gd name="T26" fmla="*/ 29 w 35"/>
                <a:gd name="T27" fmla="*/ 20 h 23"/>
                <a:gd name="T28" fmla="*/ 23 w 35"/>
                <a:gd name="T29" fmla="*/ 23 h 23"/>
                <a:gd name="T30" fmla="*/ 16 w 35"/>
                <a:gd name="T31" fmla="*/ 21 h 23"/>
                <a:gd name="T32" fmla="*/ 16 w 35"/>
                <a:gd name="T33" fmla="*/ 21 h 23"/>
                <a:gd name="T34" fmla="*/ 9 w 35"/>
                <a:gd name="T35" fmla="*/ 20 h 23"/>
                <a:gd name="T36" fmla="*/ 4 w 35"/>
                <a:gd name="T37" fmla="*/ 17 h 23"/>
                <a:gd name="T38" fmla="*/ 1 w 35"/>
                <a:gd name="T39" fmla="*/ 13 h 23"/>
                <a:gd name="T40" fmla="*/ 0 w 35"/>
                <a:gd name="T41" fmla="*/ 8 h 23"/>
                <a:gd name="T42" fmla="*/ 0 w 35"/>
                <a:gd name="T43" fmla="*/ 8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20580" name="Freeform 132"/>
            <p:cNvSpPr>
              <a:spLocks/>
            </p:cNvSpPr>
            <p:nvPr/>
          </p:nvSpPr>
          <p:spPr bwMode="white">
            <a:xfrm flipH="1">
              <a:off x="422" y="3698"/>
              <a:ext cx="19" cy="14"/>
            </a:xfrm>
            <a:custGeom>
              <a:avLst/>
              <a:gdLst>
                <a:gd name="T0" fmla="*/ 32 w 32"/>
                <a:gd name="T1" fmla="*/ 13 h 21"/>
                <a:gd name="T2" fmla="*/ 32 w 32"/>
                <a:gd name="T3" fmla="*/ 13 h 21"/>
                <a:gd name="T4" fmla="*/ 31 w 32"/>
                <a:gd name="T5" fmla="*/ 17 h 21"/>
                <a:gd name="T6" fmla="*/ 27 w 32"/>
                <a:gd name="T7" fmla="*/ 20 h 21"/>
                <a:gd name="T8" fmla="*/ 22 w 32"/>
                <a:gd name="T9" fmla="*/ 21 h 21"/>
                <a:gd name="T10" fmla="*/ 15 w 32"/>
                <a:gd name="T11" fmla="*/ 21 h 21"/>
                <a:gd name="T12" fmla="*/ 15 w 32"/>
                <a:gd name="T13" fmla="*/ 21 h 21"/>
                <a:gd name="T14" fmla="*/ 10 w 32"/>
                <a:gd name="T15" fmla="*/ 20 h 21"/>
                <a:gd name="T16" fmla="*/ 4 w 32"/>
                <a:gd name="T17" fmla="*/ 16 h 21"/>
                <a:gd name="T18" fmla="*/ 2 w 32"/>
                <a:gd name="T19" fmla="*/ 12 h 21"/>
                <a:gd name="T20" fmla="*/ 0 w 32"/>
                <a:gd name="T21" fmla="*/ 8 h 21"/>
                <a:gd name="T22" fmla="*/ 0 w 32"/>
                <a:gd name="T23" fmla="*/ 8 h 21"/>
                <a:gd name="T24" fmla="*/ 3 w 32"/>
                <a:gd name="T25" fmla="*/ 4 h 21"/>
                <a:gd name="T26" fmla="*/ 7 w 32"/>
                <a:gd name="T27" fmla="*/ 1 h 21"/>
                <a:gd name="T28" fmla="*/ 12 w 32"/>
                <a:gd name="T29" fmla="*/ 0 h 21"/>
                <a:gd name="T30" fmla="*/ 19 w 32"/>
                <a:gd name="T31" fmla="*/ 0 h 21"/>
                <a:gd name="T32" fmla="*/ 19 w 32"/>
                <a:gd name="T33" fmla="*/ 0 h 21"/>
                <a:gd name="T34" fmla="*/ 24 w 32"/>
                <a:gd name="T35" fmla="*/ 3 h 21"/>
                <a:gd name="T36" fmla="*/ 30 w 32"/>
                <a:gd name="T37" fmla="*/ 5 h 21"/>
                <a:gd name="T38" fmla="*/ 32 w 32"/>
                <a:gd name="T39" fmla="*/ 9 h 21"/>
                <a:gd name="T40" fmla="*/ 32 w 32"/>
                <a:gd name="T41" fmla="*/ 13 h 21"/>
                <a:gd name="T42" fmla="*/ 32 w 32"/>
                <a:gd name="T43" fmla="*/ 1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20581" name="Freeform 133"/>
            <p:cNvSpPr>
              <a:spLocks/>
            </p:cNvSpPr>
            <p:nvPr/>
          </p:nvSpPr>
          <p:spPr bwMode="black">
            <a:xfrm flipH="1">
              <a:off x="393" y="3554"/>
              <a:ext cx="51" cy="36"/>
            </a:xfrm>
            <a:custGeom>
              <a:avLst/>
              <a:gdLst>
                <a:gd name="T0" fmla="*/ 77 w 83"/>
                <a:gd name="T1" fmla="*/ 60 h 60"/>
                <a:gd name="T2" fmla="*/ 77 w 83"/>
                <a:gd name="T3" fmla="*/ 60 h 60"/>
                <a:gd name="T4" fmla="*/ 81 w 83"/>
                <a:gd name="T5" fmla="*/ 51 h 60"/>
                <a:gd name="T6" fmla="*/ 82 w 83"/>
                <a:gd name="T7" fmla="*/ 42 h 60"/>
                <a:gd name="T8" fmla="*/ 83 w 83"/>
                <a:gd name="T9" fmla="*/ 31 h 60"/>
                <a:gd name="T10" fmla="*/ 82 w 83"/>
                <a:gd name="T11" fmla="*/ 20 h 60"/>
                <a:gd name="T12" fmla="*/ 81 w 83"/>
                <a:gd name="T13" fmla="*/ 16 h 60"/>
                <a:gd name="T14" fmla="*/ 78 w 83"/>
                <a:gd name="T15" fmla="*/ 12 h 60"/>
                <a:gd name="T16" fmla="*/ 74 w 83"/>
                <a:gd name="T17" fmla="*/ 8 h 60"/>
                <a:gd name="T18" fmla="*/ 70 w 83"/>
                <a:gd name="T19" fmla="*/ 4 h 60"/>
                <a:gd name="T20" fmla="*/ 65 w 83"/>
                <a:gd name="T21" fmla="*/ 3 h 60"/>
                <a:gd name="T22" fmla="*/ 58 w 83"/>
                <a:gd name="T23" fmla="*/ 1 h 60"/>
                <a:gd name="T24" fmla="*/ 58 w 83"/>
                <a:gd name="T25" fmla="*/ 1 h 60"/>
                <a:gd name="T26" fmla="*/ 54 w 83"/>
                <a:gd name="T27" fmla="*/ 0 h 60"/>
                <a:gd name="T28" fmla="*/ 48 w 83"/>
                <a:gd name="T29" fmla="*/ 1 h 60"/>
                <a:gd name="T30" fmla="*/ 36 w 83"/>
                <a:gd name="T31" fmla="*/ 3 h 60"/>
                <a:gd name="T32" fmla="*/ 26 w 83"/>
                <a:gd name="T33" fmla="*/ 6 h 60"/>
                <a:gd name="T34" fmla="*/ 22 w 83"/>
                <a:gd name="T35" fmla="*/ 6 h 60"/>
                <a:gd name="T36" fmla="*/ 18 w 83"/>
                <a:gd name="T37" fmla="*/ 4 h 60"/>
                <a:gd name="T38" fmla="*/ 18 w 83"/>
                <a:gd name="T39" fmla="*/ 4 h 60"/>
                <a:gd name="T40" fmla="*/ 11 w 83"/>
                <a:gd name="T41" fmla="*/ 3 h 60"/>
                <a:gd name="T42" fmla="*/ 6 w 83"/>
                <a:gd name="T43" fmla="*/ 4 h 60"/>
                <a:gd name="T44" fmla="*/ 1 w 83"/>
                <a:gd name="T45" fmla="*/ 7 h 60"/>
                <a:gd name="T46" fmla="*/ 0 w 83"/>
                <a:gd name="T47" fmla="*/ 11 h 60"/>
                <a:gd name="T48" fmla="*/ 1 w 83"/>
                <a:gd name="T49" fmla="*/ 15 h 60"/>
                <a:gd name="T50" fmla="*/ 6 w 83"/>
                <a:gd name="T51" fmla="*/ 19 h 60"/>
                <a:gd name="T52" fmla="*/ 14 w 83"/>
                <a:gd name="T53" fmla="*/ 20 h 60"/>
                <a:gd name="T54" fmla="*/ 24 w 83"/>
                <a:gd name="T55" fmla="*/ 20 h 60"/>
                <a:gd name="T56" fmla="*/ 24 w 83"/>
                <a:gd name="T57" fmla="*/ 20 h 60"/>
                <a:gd name="T58" fmla="*/ 40 w 83"/>
                <a:gd name="T59" fmla="*/ 19 h 60"/>
                <a:gd name="T60" fmla="*/ 48 w 83"/>
                <a:gd name="T61" fmla="*/ 18 h 60"/>
                <a:gd name="T62" fmla="*/ 56 w 83"/>
                <a:gd name="T63" fmla="*/ 19 h 60"/>
                <a:gd name="T64" fmla="*/ 63 w 83"/>
                <a:gd name="T65" fmla="*/ 20 h 60"/>
                <a:gd name="T66" fmla="*/ 69 w 83"/>
                <a:gd name="T67" fmla="*/ 23 h 60"/>
                <a:gd name="T68" fmla="*/ 73 w 83"/>
                <a:gd name="T69" fmla="*/ 27 h 60"/>
                <a:gd name="T70" fmla="*/ 75 w 83"/>
                <a:gd name="T71" fmla="*/ 34 h 60"/>
                <a:gd name="T72" fmla="*/ 75 w 83"/>
                <a:gd name="T73" fmla="*/ 34 h 60"/>
                <a:gd name="T74" fmla="*/ 78 w 83"/>
                <a:gd name="T75" fmla="*/ 47 h 60"/>
                <a:gd name="T76" fmla="*/ 78 w 83"/>
                <a:gd name="T77" fmla="*/ 55 h 60"/>
                <a:gd name="T78" fmla="*/ 77 w 83"/>
                <a:gd name="T79" fmla="*/ 60 h 60"/>
                <a:gd name="T80" fmla="*/ 77 w 83"/>
                <a:gd name="T81" fmla="*/ 60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20582" name="Freeform 134"/>
            <p:cNvSpPr>
              <a:spLocks/>
            </p:cNvSpPr>
            <p:nvPr/>
          </p:nvSpPr>
          <p:spPr bwMode="white">
            <a:xfrm flipH="1">
              <a:off x="518" y="3543"/>
              <a:ext cx="55" cy="39"/>
            </a:xfrm>
            <a:custGeom>
              <a:avLst/>
              <a:gdLst>
                <a:gd name="T0" fmla="*/ 3 w 93"/>
                <a:gd name="T1" fmla="*/ 63 h 63"/>
                <a:gd name="T2" fmla="*/ 93 w 93"/>
                <a:gd name="T3" fmla="*/ 37 h 63"/>
                <a:gd name="T4" fmla="*/ 93 w 93"/>
                <a:gd name="T5" fmla="*/ 37 h 63"/>
                <a:gd name="T6" fmla="*/ 89 w 93"/>
                <a:gd name="T7" fmla="*/ 28 h 63"/>
                <a:gd name="T8" fmla="*/ 83 w 93"/>
                <a:gd name="T9" fmla="*/ 18 h 63"/>
                <a:gd name="T10" fmla="*/ 75 w 93"/>
                <a:gd name="T11" fmla="*/ 10 h 63"/>
                <a:gd name="T12" fmla="*/ 70 w 93"/>
                <a:gd name="T13" fmla="*/ 6 h 63"/>
                <a:gd name="T14" fmla="*/ 63 w 93"/>
                <a:gd name="T15" fmla="*/ 2 h 63"/>
                <a:gd name="T16" fmla="*/ 57 w 93"/>
                <a:gd name="T17" fmla="*/ 1 h 63"/>
                <a:gd name="T18" fmla="*/ 49 w 93"/>
                <a:gd name="T19" fmla="*/ 0 h 63"/>
                <a:gd name="T20" fmla="*/ 39 w 93"/>
                <a:gd name="T21" fmla="*/ 0 h 63"/>
                <a:gd name="T22" fmla="*/ 28 w 93"/>
                <a:gd name="T23" fmla="*/ 1 h 63"/>
                <a:gd name="T24" fmla="*/ 18 w 93"/>
                <a:gd name="T25" fmla="*/ 5 h 63"/>
                <a:gd name="T26" fmla="*/ 4 w 93"/>
                <a:gd name="T27" fmla="*/ 10 h 63"/>
                <a:gd name="T28" fmla="*/ 4 w 93"/>
                <a:gd name="T29" fmla="*/ 10 h 63"/>
                <a:gd name="T30" fmla="*/ 3 w 93"/>
                <a:gd name="T31" fmla="*/ 14 h 63"/>
                <a:gd name="T32" fmla="*/ 2 w 93"/>
                <a:gd name="T33" fmla="*/ 25 h 63"/>
                <a:gd name="T34" fmla="*/ 0 w 93"/>
                <a:gd name="T35" fmla="*/ 41 h 63"/>
                <a:gd name="T36" fmla="*/ 2 w 93"/>
                <a:gd name="T37" fmla="*/ 52 h 63"/>
                <a:gd name="T38" fmla="*/ 3 w 93"/>
                <a:gd name="T39" fmla="*/ 63 h 63"/>
                <a:gd name="T40" fmla="*/ 3 w 93"/>
                <a:gd name="T41" fmla="*/ 63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20583" name="Freeform 135"/>
            <p:cNvSpPr>
              <a:spLocks/>
            </p:cNvSpPr>
            <p:nvPr/>
          </p:nvSpPr>
          <p:spPr bwMode="black">
            <a:xfrm flipH="1">
              <a:off x="521" y="3536"/>
              <a:ext cx="56" cy="50"/>
            </a:xfrm>
            <a:custGeom>
              <a:avLst/>
              <a:gdLst>
                <a:gd name="T0" fmla="*/ 4 w 94"/>
                <a:gd name="T1" fmla="*/ 83 h 83"/>
                <a:gd name="T2" fmla="*/ 4 w 94"/>
                <a:gd name="T3" fmla="*/ 83 h 83"/>
                <a:gd name="T4" fmla="*/ 1 w 94"/>
                <a:gd name="T5" fmla="*/ 69 h 83"/>
                <a:gd name="T6" fmla="*/ 0 w 94"/>
                <a:gd name="T7" fmla="*/ 57 h 83"/>
                <a:gd name="T8" fmla="*/ 0 w 94"/>
                <a:gd name="T9" fmla="*/ 44 h 83"/>
                <a:gd name="T10" fmla="*/ 3 w 94"/>
                <a:gd name="T11" fmla="*/ 30 h 83"/>
                <a:gd name="T12" fmla="*/ 4 w 94"/>
                <a:gd name="T13" fmla="*/ 24 h 83"/>
                <a:gd name="T14" fmla="*/ 7 w 94"/>
                <a:gd name="T15" fmla="*/ 17 h 83"/>
                <a:gd name="T16" fmla="*/ 9 w 94"/>
                <a:gd name="T17" fmla="*/ 12 h 83"/>
                <a:gd name="T18" fmla="*/ 15 w 94"/>
                <a:gd name="T19" fmla="*/ 6 h 83"/>
                <a:gd name="T20" fmla="*/ 20 w 94"/>
                <a:gd name="T21" fmla="*/ 2 h 83"/>
                <a:gd name="T22" fmla="*/ 27 w 94"/>
                <a:gd name="T23" fmla="*/ 0 h 83"/>
                <a:gd name="T24" fmla="*/ 27 w 94"/>
                <a:gd name="T25" fmla="*/ 0 h 83"/>
                <a:gd name="T26" fmla="*/ 33 w 94"/>
                <a:gd name="T27" fmla="*/ 0 h 83"/>
                <a:gd name="T28" fmla="*/ 40 w 94"/>
                <a:gd name="T29" fmla="*/ 1 h 83"/>
                <a:gd name="T30" fmla="*/ 47 w 94"/>
                <a:gd name="T31" fmla="*/ 2 h 83"/>
                <a:gd name="T32" fmla="*/ 52 w 94"/>
                <a:gd name="T33" fmla="*/ 6 h 83"/>
                <a:gd name="T34" fmla="*/ 63 w 94"/>
                <a:gd name="T35" fmla="*/ 13 h 83"/>
                <a:gd name="T36" fmla="*/ 67 w 94"/>
                <a:gd name="T37" fmla="*/ 14 h 83"/>
                <a:gd name="T38" fmla="*/ 70 w 94"/>
                <a:gd name="T39" fmla="*/ 14 h 83"/>
                <a:gd name="T40" fmla="*/ 70 w 94"/>
                <a:gd name="T41" fmla="*/ 14 h 83"/>
                <a:gd name="T42" fmla="*/ 78 w 94"/>
                <a:gd name="T43" fmla="*/ 12 h 83"/>
                <a:gd name="T44" fmla="*/ 84 w 94"/>
                <a:gd name="T45" fmla="*/ 13 h 83"/>
                <a:gd name="T46" fmla="*/ 90 w 94"/>
                <a:gd name="T47" fmla="*/ 16 h 83"/>
                <a:gd name="T48" fmla="*/ 92 w 94"/>
                <a:gd name="T49" fmla="*/ 20 h 83"/>
                <a:gd name="T50" fmla="*/ 94 w 94"/>
                <a:gd name="T51" fmla="*/ 24 h 83"/>
                <a:gd name="T52" fmla="*/ 92 w 94"/>
                <a:gd name="T53" fmla="*/ 26 h 83"/>
                <a:gd name="T54" fmla="*/ 91 w 94"/>
                <a:gd name="T55" fmla="*/ 28 h 83"/>
                <a:gd name="T56" fmla="*/ 84 w 94"/>
                <a:gd name="T57" fmla="*/ 29 h 83"/>
                <a:gd name="T58" fmla="*/ 74 w 94"/>
                <a:gd name="T59" fmla="*/ 29 h 83"/>
                <a:gd name="T60" fmla="*/ 74 w 94"/>
                <a:gd name="T61" fmla="*/ 29 h 83"/>
                <a:gd name="T62" fmla="*/ 66 w 94"/>
                <a:gd name="T63" fmla="*/ 28 h 83"/>
                <a:gd name="T64" fmla="*/ 58 w 94"/>
                <a:gd name="T65" fmla="*/ 24 h 83"/>
                <a:gd name="T66" fmla="*/ 50 w 94"/>
                <a:gd name="T67" fmla="*/ 20 h 83"/>
                <a:gd name="T68" fmla="*/ 42 w 94"/>
                <a:gd name="T69" fmla="*/ 17 h 83"/>
                <a:gd name="T70" fmla="*/ 33 w 94"/>
                <a:gd name="T71" fmla="*/ 17 h 83"/>
                <a:gd name="T72" fmla="*/ 29 w 94"/>
                <a:gd name="T73" fmla="*/ 17 h 83"/>
                <a:gd name="T74" fmla="*/ 27 w 94"/>
                <a:gd name="T75" fmla="*/ 20 h 83"/>
                <a:gd name="T76" fmla="*/ 23 w 94"/>
                <a:gd name="T77" fmla="*/ 22 h 83"/>
                <a:gd name="T78" fmla="*/ 19 w 94"/>
                <a:gd name="T79" fmla="*/ 26 h 83"/>
                <a:gd name="T80" fmla="*/ 15 w 94"/>
                <a:gd name="T81" fmla="*/ 32 h 83"/>
                <a:gd name="T82" fmla="*/ 12 w 94"/>
                <a:gd name="T83" fmla="*/ 39 h 83"/>
                <a:gd name="T84" fmla="*/ 12 w 94"/>
                <a:gd name="T85" fmla="*/ 39 h 83"/>
                <a:gd name="T86" fmla="*/ 8 w 94"/>
                <a:gd name="T87" fmla="*/ 47 h 83"/>
                <a:gd name="T88" fmla="*/ 7 w 94"/>
                <a:gd name="T89" fmla="*/ 55 h 83"/>
                <a:gd name="T90" fmla="*/ 4 w 94"/>
                <a:gd name="T91" fmla="*/ 68 h 83"/>
                <a:gd name="T92" fmla="*/ 4 w 94"/>
                <a:gd name="T93" fmla="*/ 83 h 83"/>
                <a:gd name="T94" fmla="*/ 4 w 94"/>
                <a:gd name="T95" fmla="*/ 83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20584" name="Freeform 136"/>
            <p:cNvSpPr>
              <a:spLocks/>
            </p:cNvSpPr>
            <p:nvPr/>
          </p:nvSpPr>
          <p:spPr bwMode="auto">
            <a:xfrm flipH="1">
              <a:off x="466" y="3778"/>
              <a:ext cx="36" cy="10"/>
            </a:xfrm>
            <a:custGeom>
              <a:avLst/>
              <a:gdLst>
                <a:gd name="T0" fmla="*/ 0 w 59"/>
                <a:gd name="T1" fmla="*/ 4 h 19"/>
                <a:gd name="T2" fmla="*/ 0 w 59"/>
                <a:gd name="T3" fmla="*/ 4 h 19"/>
                <a:gd name="T4" fmla="*/ 5 w 59"/>
                <a:gd name="T5" fmla="*/ 10 h 19"/>
                <a:gd name="T6" fmla="*/ 11 w 59"/>
                <a:gd name="T7" fmla="*/ 14 h 19"/>
                <a:gd name="T8" fmla="*/ 19 w 59"/>
                <a:gd name="T9" fmla="*/ 16 h 19"/>
                <a:gd name="T10" fmla="*/ 28 w 59"/>
                <a:gd name="T11" fmla="*/ 19 h 19"/>
                <a:gd name="T12" fmla="*/ 32 w 59"/>
                <a:gd name="T13" fmla="*/ 18 h 19"/>
                <a:gd name="T14" fmla="*/ 38 w 59"/>
                <a:gd name="T15" fmla="*/ 18 h 19"/>
                <a:gd name="T16" fmla="*/ 43 w 59"/>
                <a:gd name="T17" fmla="*/ 15 h 19"/>
                <a:gd name="T18" fmla="*/ 48 w 59"/>
                <a:gd name="T19" fmla="*/ 12 h 19"/>
                <a:gd name="T20" fmla="*/ 54 w 59"/>
                <a:gd name="T21" fmla="*/ 7 h 19"/>
                <a:gd name="T22" fmla="*/ 59 w 59"/>
                <a:gd name="T23" fmla="*/ 0 h 19"/>
                <a:gd name="T24" fmla="*/ 59 w 59"/>
                <a:gd name="T25" fmla="*/ 0 h 19"/>
                <a:gd name="T26" fmla="*/ 55 w 59"/>
                <a:gd name="T27" fmla="*/ 3 h 19"/>
                <a:gd name="T28" fmla="*/ 50 w 59"/>
                <a:gd name="T29" fmla="*/ 6 h 19"/>
                <a:gd name="T30" fmla="*/ 44 w 59"/>
                <a:gd name="T31" fmla="*/ 7 h 19"/>
                <a:gd name="T32" fmla="*/ 35 w 59"/>
                <a:gd name="T33" fmla="*/ 10 h 19"/>
                <a:gd name="T34" fmla="*/ 25 w 59"/>
                <a:gd name="T35" fmla="*/ 10 h 19"/>
                <a:gd name="T36" fmla="*/ 13 w 59"/>
                <a:gd name="T37" fmla="*/ 8 h 19"/>
                <a:gd name="T38" fmla="*/ 0 w 59"/>
                <a:gd name="T39" fmla="*/ 4 h 19"/>
                <a:gd name="T40" fmla="*/ 0 w 59"/>
                <a:gd name="T41" fmla="*/ 4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20585" name="Freeform 137"/>
            <p:cNvSpPr>
              <a:spLocks/>
            </p:cNvSpPr>
            <p:nvPr/>
          </p:nvSpPr>
          <p:spPr bwMode="black">
            <a:xfrm flipH="1">
              <a:off x="419" y="3712"/>
              <a:ext cx="24" cy="19"/>
            </a:xfrm>
            <a:custGeom>
              <a:avLst/>
              <a:gdLst>
                <a:gd name="T0" fmla="*/ 0 w 38"/>
                <a:gd name="T1" fmla="*/ 0 h 32"/>
                <a:gd name="T2" fmla="*/ 0 w 38"/>
                <a:gd name="T3" fmla="*/ 0 h 32"/>
                <a:gd name="T4" fmla="*/ 9 w 38"/>
                <a:gd name="T5" fmla="*/ 0 h 32"/>
                <a:gd name="T6" fmla="*/ 18 w 38"/>
                <a:gd name="T7" fmla="*/ 2 h 32"/>
                <a:gd name="T8" fmla="*/ 23 w 38"/>
                <a:gd name="T9" fmla="*/ 6 h 32"/>
                <a:gd name="T10" fmla="*/ 29 w 38"/>
                <a:gd name="T11" fmla="*/ 11 h 32"/>
                <a:gd name="T12" fmla="*/ 33 w 38"/>
                <a:gd name="T13" fmla="*/ 15 h 32"/>
                <a:gd name="T14" fmla="*/ 35 w 38"/>
                <a:gd name="T15" fmla="*/ 21 h 32"/>
                <a:gd name="T16" fmla="*/ 35 w 38"/>
                <a:gd name="T17" fmla="*/ 21 h 32"/>
                <a:gd name="T18" fmla="*/ 38 w 38"/>
                <a:gd name="T19" fmla="*/ 29 h 32"/>
                <a:gd name="T20" fmla="*/ 38 w 38"/>
                <a:gd name="T21" fmla="*/ 32 h 32"/>
                <a:gd name="T22" fmla="*/ 38 w 38"/>
                <a:gd name="T23" fmla="*/ 32 h 32"/>
                <a:gd name="T24" fmla="*/ 35 w 38"/>
                <a:gd name="T25" fmla="*/ 28 h 32"/>
                <a:gd name="T26" fmla="*/ 33 w 38"/>
                <a:gd name="T27" fmla="*/ 23 h 32"/>
                <a:gd name="T28" fmla="*/ 23 w 38"/>
                <a:gd name="T29" fmla="*/ 12 h 32"/>
                <a:gd name="T30" fmla="*/ 17 w 38"/>
                <a:gd name="T31" fmla="*/ 6 h 32"/>
                <a:gd name="T32" fmla="*/ 11 w 38"/>
                <a:gd name="T33" fmla="*/ 2 h 32"/>
                <a:gd name="T34" fmla="*/ 6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20586" name="Freeform 138"/>
            <p:cNvSpPr>
              <a:spLocks/>
            </p:cNvSpPr>
            <p:nvPr/>
          </p:nvSpPr>
          <p:spPr bwMode="auto">
            <a:xfrm flipH="1">
              <a:off x="436" y="3726"/>
              <a:ext cx="108" cy="61"/>
            </a:xfrm>
            <a:custGeom>
              <a:avLst/>
              <a:gdLst>
                <a:gd name="T0" fmla="*/ 124 w 182"/>
                <a:gd name="T1" fmla="*/ 30 h 101"/>
                <a:gd name="T2" fmla="*/ 124 w 182"/>
                <a:gd name="T3" fmla="*/ 30 h 101"/>
                <a:gd name="T4" fmla="*/ 112 w 182"/>
                <a:gd name="T5" fmla="*/ 33 h 101"/>
                <a:gd name="T6" fmla="*/ 99 w 182"/>
                <a:gd name="T7" fmla="*/ 36 h 101"/>
                <a:gd name="T8" fmla="*/ 84 w 182"/>
                <a:gd name="T9" fmla="*/ 36 h 101"/>
                <a:gd name="T10" fmla="*/ 67 w 182"/>
                <a:gd name="T11" fmla="*/ 32 h 101"/>
                <a:gd name="T12" fmla="*/ 67 w 182"/>
                <a:gd name="T13" fmla="*/ 32 h 101"/>
                <a:gd name="T14" fmla="*/ 56 w 182"/>
                <a:gd name="T15" fmla="*/ 28 h 101"/>
                <a:gd name="T16" fmla="*/ 45 w 182"/>
                <a:gd name="T17" fmla="*/ 21 h 101"/>
                <a:gd name="T18" fmla="*/ 28 w 182"/>
                <a:gd name="T19" fmla="*/ 10 h 101"/>
                <a:gd name="T20" fmla="*/ 13 w 182"/>
                <a:gd name="T21" fmla="*/ 1 h 101"/>
                <a:gd name="T22" fmla="*/ 8 w 182"/>
                <a:gd name="T23" fmla="*/ 0 h 101"/>
                <a:gd name="T24" fmla="*/ 4 w 182"/>
                <a:gd name="T25" fmla="*/ 1 h 101"/>
                <a:gd name="T26" fmla="*/ 4 w 182"/>
                <a:gd name="T27" fmla="*/ 1 h 101"/>
                <a:gd name="T28" fmla="*/ 2 w 182"/>
                <a:gd name="T29" fmla="*/ 2 h 101"/>
                <a:gd name="T30" fmla="*/ 1 w 182"/>
                <a:gd name="T31" fmla="*/ 4 h 101"/>
                <a:gd name="T32" fmla="*/ 0 w 182"/>
                <a:gd name="T33" fmla="*/ 10 h 101"/>
                <a:gd name="T34" fmla="*/ 1 w 182"/>
                <a:gd name="T35" fmla="*/ 20 h 101"/>
                <a:gd name="T36" fmla="*/ 2 w 182"/>
                <a:gd name="T37" fmla="*/ 30 h 101"/>
                <a:gd name="T38" fmla="*/ 5 w 182"/>
                <a:gd name="T39" fmla="*/ 41 h 101"/>
                <a:gd name="T40" fmla="*/ 9 w 182"/>
                <a:gd name="T41" fmla="*/ 52 h 101"/>
                <a:gd name="T42" fmla="*/ 14 w 182"/>
                <a:gd name="T43" fmla="*/ 61 h 101"/>
                <a:gd name="T44" fmla="*/ 20 w 182"/>
                <a:gd name="T45" fmla="*/ 68 h 101"/>
                <a:gd name="T46" fmla="*/ 20 w 182"/>
                <a:gd name="T47" fmla="*/ 68 h 101"/>
                <a:gd name="T48" fmla="*/ 32 w 182"/>
                <a:gd name="T49" fmla="*/ 80 h 101"/>
                <a:gd name="T50" fmla="*/ 38 w 182"/>
                <a:gd name="T51" fmla="*/ 87 h 101"/>
                <a:gd name="T52" fmla="*/ 46 w 182"/>
                <a:gd name="T53" fmla="*/ 91 h 101"/>
                <a:gd name="T54" fmla="*/ 55 w 182"/>
                <a:gd name="T55" fmla="*/ 95 h 101"/>
                <a:gd name="T56" fmla="*/ 65 w 182"/>
                <a:gd name="T57" fmla="*/ 99 h 101"/>
                <a:gd name="T58" fmla="*/ 77 w 182"/>
                <a:gd name="T59" fmla="*/ 100 h 101"/>
                <a:gd name="T60" fmla="*/ 92 w 182"/>
                <a:gd name="T61" fmla="*/ 101 h 101"/>
                <a:gd name="T62" fmla="*/ 92 w 182"/>
                <a:gd name="T63" fmla="*/ 101 h 101"/>
                <a:gd name="T64" fmla="*/ 105 w 182"/>
                <a:gd name="T65" fmla="*/ 100 h 101"/>
                <a:gd name="T66" fmla="*/ 118 w 182"/>
                <a:gd name="T67" fmla="*/ 97 h 101"/>
                <a:gd name="T68" fmla="*/ 128 w 182"/>
                <a:gd name="T69" fmla="*/ 93 h 101"/>
                <a:gd name="T70" fmla="*/ 138 w 182"/>
                <a:gd name="T71" fmla="*/ 89 h 101"/>
                <a:gd name="T72" fmla="*/ 147 w 182"/>
                <a:gd name="T73" fmla="*/ 84 h 101"/>
                <a:gd name="T74" fmla="*/ 154 w 182"/>
                <a:gd name="T75" fmla="*/ 79 h 101"/>
                <a:gd name="T76" fmla="*/ 160 w 182"/>
                <a:gd name="T77" fmla="*/ 72 h 101"/>
                <a:gd name="T78" fmla="*/ 166 w 182"/>
                <a:gd name="T79" fmla="*/ 65 h 101"/>
                <a:gd name="T80" fmla="*/ 170 w 182"/>
                <a:gd name="T81" fmla="*/ 59 h 101"/>
                <a:gd name="T82" fmla="*/ 174 w 182"/>
                <a:gd name="T83" fmla="*/ 50 h 101"/>
                <a:gd name="T84" fmla="*/ 179 w 182"/>
                <a:gd name="T85" fmla="*/ 36 h 101"/>
                <a:gd name="T86" fmla="*/ 182 w 182"/>
                <a:gd name="T87" fmla="*/ 22 h 101"/>
                <a:gd name="T88" fmla="*/ 182 w 182"/>
                <a:gd name="T89" fmla="*/ 10 h 101"/>
                <a:gd name="T90" fmla="*/ 182 w 182"/>
                <a:gd name="T91" fmla="*/ 10 h 101"/>
                <a:gd name="T92" fmla="*/ 181 w 182"/>
                <a:gd name="T93" fmla="*/ 5 h 101"/>
                <a:gd name="T94" fmla="*/ 179 w 182"/>
                <a:gd name="T95" fmla="*/ 2 h 101"/>
                <a:gd name="T96" fmla="*/ 177 w 182"/>
                <a:gd name="T97" fmla="*/ 0 h 101"/>
                <a:gd name="T98" fmla="*/ 174 w 182"/>
                <a:gd name="T99" fmla="*/ 0 h 101"/>
                <a:gd name="T100" fmla="*/ 170 w 182"/>
                <a:gd name="T101" fmla="*/ 0 h 101"/>
                <a:gd name="T102" fmla="*/ 166 w 182"/>
                <a:gd name="T103" fmla="*/ 1 h 101"/>
                <a:gd name="T104" fmla="*/ 156 w 182"/>
                <a:gd name="T105" fmla="*/ 6 h 101"/>
                <a:gd name="T106" fmla="*/ 138 w 182"/>
                <a:gd name="T107" fmla="*/ 21 h 101"/>
                <a:gd name="T108" fmla="*/ 130 w 182"/>
                <a:gd name="T109" fmla="*/ 26 h 101"/>
                <a:gd name="T110" fmla="*/ 124 w 182"/>
                <a:gd name="T111" fmla="*/ 30 h 101"/>
                <a:gd name="T112" fmla="*/ 124 w 182"/>
                <a:gd name="T113" fmla="*/ 30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20587" name="Freeform 139"/>
            <p:cNvSpPr>
              <a:spLocks noEditPoints="1"/>
            </p:cNvSpPr>
            <p:nvPr/>
          </p:nvSpPr>
          <p:spPr bwMode="black">
            <a:xfrm flipH="1">
              <a:off x="430" y="3720"/>
              <a:ext cx="119" cy="76"/>
            </a:xfrm>
            <a:custGeom>
              <a:avLst/>
              <a:gdLst>
                <a:gd name="T0" fmla="*/ 200 w 201"/>
                <a:gd name="T1" fmla="*/ 14 h 129"/>
                <a:gd name="T2" fmla="*/ 191 w 201"/>
                <a:gd name="T3" fmla="*/ 2 h 129"/>
                <a:gd name="T4" fmla="*/ 181 w 201"/>
                <a:gd name="T5" fmla="*/ 0 h 129"/>
                <a:gd name="T6" fmla="*/ 157 w 201"/>
                <a:gd name="T7" fmla="*/ 12 h 129"/>
                <a:gd name="T8" fmla="*/ 146 w 201"/>
                <a:gd name="T9" fmla="*/ 20 h 129"/>
                <a:gd name="T10" fmla="*/ 130 w 201"/>
                <a:gd name="T11" fmla="*/ 31 h 129"/>
                <a:gd name="T12" fmla="*/ 107 w 201"/>
                <a:gd name="T13" fmla="*/ 36 h 129"/>
                <a:gd name="T14" fmla="*/ 79 w 201"/>
                <a:gd name="T15" fmla="*/ 34 h 129"/>
                <a:gd name="T16" fmla="*/ 44 w 201"/>
                <a:gd name="T17" fmla="*/ 14 h 129"/>
                <a:gd name="T18" fmla="*/ 26 w 201"/>
                <a:gd name="T19" fmla="*/ 3 h 129"/>
                <a:gd name="T20" fmla="*/ 10 w 201"/>
                <a:gd name="T21" fmla="*/ 2 h 129"/>
                <a:gd name="T22" fmla="*/ 4 w 201"/>
                <a:gd name="T23" fmla="*/ 7 h 129"/>
                <a:gd name="T24" fmla="*/ 2 w 201"/>
                <a:gd name="T25" fmla="*/ 15 h 129"/>
                <a:gd name="T26" fmla="*/ 2 w 201"/>
                <a:gd name="T27" fmla="*/ 39 h 129"/>
                <a:gd name="T28" fmla="*/ 18 w 201"/>
                <a:gd name="T29" fmla="*/ 82 h 129"/>
                <a:gd name="T30" fmla="*/ 22 w 201"/>
                <a:gd name="T31" fmla="*/ 89 h 129"/>
                <a:gd name="T32" fmla="*/ 38 w 201"/>
                <a:gd name="T33" fmla="*/ 105 h 129"/>
                <a:gd name="T34" fmla="*/ 63 w 201"/>
                <a:gd name="T35" fmla="*/ 122 h 129"/>
                <a:gd name="T36" fmla="*/ 103 w 201"/>
                <a:gd name="T37" fmla="*/ 129 h 129"/>
                <a:gd name="T38" fmla="*/ 124 w 201"/>
                <a:gd name="T39" fmla="*/ 125 h 129"/>
                <a:gd name="T40" fmla="*/ 152 w 201"/>
                <a:gd name="T41" fmla="*/ 113 h 129"/>
                <a:gd name="T42" fmla="*/ 177 w 201"/>
                <a:gd name="T43" fmla="*/ 91 h 129"/>
                <a:gd name="T44" fmla="*/ 189 w 201"/>
                <a:gd name="T45" fmla="*/ 75 h 129"/>
                <a:gd name="T46" fmla="*/ 199 w 201"/>
                <a:gd name="T47" fmla="*/ 47 h 129"/>
                <a:gd name="T48" fmla="*/ 201 w 201"/>
                <a:gd name="T49" fmla="*/ 20 h 129"/>
                <a:gd name="T50" fmla="*/ 36 w 201"/>
                <a:gd name="T51" fmla="*/ 71 h 129"/>
                <a:gd name="T52" fmla="*/ 28 w 201"/>
                <a:gd name="T53" fmla="*/ 60 h 129"/>
                <a:gd name="T54" fmla="*/ 19 w 201"/>
                <a:gd name="T55" fmla="*/ 22 h 129"/>
                <a:gd name="T56" fmla="*/ 19 w 201"/>
                <a:gd name="T57" fmla="*/ 20 h 129"/>
                <a:gd name="T58" fmla="*/ 52 w 201"/>
                <a:gd name="T59" fmla="*/ 40 h 129"/>
                <a:gd name="T60" fmla="*/ 74 w 201"/>
                <a:gd name="T61" fmla="*/ 51 h 129"/>
                <a:gd name="T62" fmla="*/ 75 w 201"/>
                <a:gd name="T63" fmla="*/ 51 h 129"/>
                <a:gd name="T64" fmla="*/ 122 w 201"/>
                <a:gd name="T65" fmla="*/ 52 h 129"/>
                <a:gd name="T66" fmla="*/ 145 w 201"/>
                <a:gd name="T67" fmla="*/ 44 h 129"/>
                <a:gd name="T68" fmla="*/ 157 w 201"/>
                <a:gd name="T69" fmla="*/ 35 h 129"/>
                <a:gd name="T70" fmla="*/ 183 w 201"/>
                <a:gd name="T71" fmla="*/ 19 h 129"/>
                <a:gd name="T72" fmla="*/ 183 w 201"/>
                <a:gd name="T73" fmla="*/ 24 h 129"/>
                <a:gd name="T74" fmla="*/ 180 w 201"/>
                <a:gd name="T75" fmla="*/ 46 h 129"/>
                <a:gd name="T76" fmla="*/ 169 w 201"/>
                <a:gd name="T77" fmla="*/ 69 h 129"/>
                <a:gd name="T78" fmla="*/ 157 w 201"/>
                <a:gd name="T79" fmla="*/ 82 h 129"/>
                <a:gd name="T80" fmla="*/ 137 w 201"/>
                <a:gd name="T81" fmla="*/ 94 h 129"/>
                <a:gd name="T82" fmla="*/ 101 w 201"/>
                <a:gd name="T83" fmla="*/ 102 h 129"/>
                <a:gd name="T84" fmla="*/ 78 w 201"/>
                <a:gd name="T85" fmla="*/ 99 h 129"/>
                <a:gd name="T86" fmla="*/ 54 w 201"/>
                <a:gd name="T87" fmla="*/ 89 h 129"/>
                <a:gd name="T88" fmla="*/ 36 w 201"/>
                <a:gd name="T89" fmla="*/ 73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20588" name="Freeform 140"/>
            <p:cNvSpPr>
              <a:spLocks/>
            </p:cNvSpPr>
            <p:nvPr/>
          </p:nvSpPr>
          <p:spPr bwMode="black">
            <a:xfrm flipH="1">
              <a:off x="437" y="3728"/>
              <a:ext cx="106" cy="56"/>
            </a:xfrm>
            <a:custGeom>
              <a:avLst/>
              <a:gdLst>
                <a:gd name="T0" fmla="*/ 119 w 175"/>
                <a:gd name="T1" fmla="*/ 29 h 92"/>
                <a:gd name="T2" fmla="*/ 119 w 175"/>
                <a:gd name="T3" fmla="*/ 29 h 92"/>
                <a:gd name="T4" fmla="*/ 107 w 175"/>
                <a:gd name="T5" fmla="*/ 32 h 92"/>
                <a:gd name="T6" fmla="*/ 93 w 175"/>
                <a:gd name="T7" fmla="*/ 35 h 92"/>
                <a:gd name="T8" fmla="*/ 79 w 175"/>
                <a:gd name="T9" fmla="*/ 33 h 92"/>
                <a:gd name="T10" fmla="*/ 63 w 175"/>
                <a:gd name="T11" fmla="*/ 31 h 92"/>
                <a:gd name="T12" fmla="*/ 63 w 175"/>
                <a:gd name="T13" fmla="*/ 31 h 92"/>
                <a:gd name="T14" fmla="*/ 52 w 175"/>
                <a:gd name="T15" fmla="*/ 27 h 92"/>
                <a:gd name="T16" fmla="*/ 42 w 175"/>
                <a:gd name="T17" fmla="*/ 21 h 92"/>
                <a:gd name="T18" fmla="*/ 25 w 175"/>
                <a:gd name="T19" fmla="*/ 9 h 92"/>
                <a:gd name="T20" fmla="*/ 12 w 175"/>
                <a:gd name="T21" fmla="*/ 1 h 92"/>
                <a:gd name="T22" fmla="*/ 6 w 175"/>
                <a:gd name="T23" fmla="*/ 0 h 92"/>
                <a:gd name="T24" fmla="*/ 2 w 175"/>
                <a:gd name="T25" fmla="*/ 0 h 92"/>
                <a:gd name="T26" fmla="*/ 2 w 175"/>
                <a:gd name="T27" fmla="*/ 0 h 92"/>
                <a:gd name="T28" fmla="*/ 1 w 175"/>
                <a:gd name="T29" fmla="*/ 1 h 92"/>
                <a:gd name="T30" fmla="*/ 1 w 175"/>
                <a:gd name="T31" fmla="*/ 4 h 92"/>
                <a:gd name="T32" fmla="*/ 0 w 175"/>
                <a:gd name="T33" fmla="*/ 11 h 92"/>
                <a:gd name="T34" fmla="*/ 1 w 175"/>
                <a:gd name="T35" fmla="*/ 19 h 92"/>
                <a:gd name="T36" fmla="*/ 4 w 175"/>
                <a:gd name="T37" fmla="*/ 28 h 92"/>
                <a:gd name="T38" fmla="*/ 6 w 175"/>
                <a:gd name="T39" fmla="*/ 39 h 92"/>
                <a:gd name="T40" fmla="*/ 10 w 175"/>
                <a:gd name="T41" fmla="*/ 48 h 92"/>
                <a:gd name="T42" fmla="*/ 16 w 175"/>
                <a:gd name="T43" fmla="*/ 58 h 92"/>
                <a:gd name="T44" fmla="*/ 21 w 175"/>
                <a:gd name="T45" fmla="*/ 64 h 92"/>
                <a:gd name="T46" fmla="*/ 21 w 175"/>
                <a:gd name="T47" fmla="*/ 64 h 92"/>
                <a:gd name="T48" fmla="*/ 33 w 175"/>
                <a:gd name="T49" fmla="*/ 75 h 92"/>
                <a:gd name="T50" fmla="*/ 38 w 175"/>
                <a:gd name="T51" fmla="*/ 80 h 92"/>
                <a:gd name="T52" fmla="*/ 47 w 175"/>
                <a:gd name="T53" fmla="*/ 84 h 92"/>
                <a:gd name="T54" fmla="*/ 55 w 175"/>
                <a:gd name="T55" fmla="*/ 88 h 92"/>
                <a:gd name="T56" fmla="*/ 64 w 175"/>
                <a:gd name="T57" fmla="*/ 91 h 92"/>
                <a:gd name="T58" fmla="*/ 75 w 175"/>
                <a:gd name="T59" fmla="*/ 92 h 92"/>
                <a:gd name="T60" fmla="*/ 88 w 175"/>
                <a:gd name="T61" fmla="*/ 92 h 92"/>
                <a:gd name="T62" fmla="*/ 88 w 175"/>
                <a:gd name="T63" fmla="*/ 92 h 92"/>
                <a:gd name="T64" fmla="*/ 101 w 175"/>
                <a:gd name="T65" fmla="*/ 92 h 92"/>
                <a:gd name="T66" fmla="*/ 112 w 175"/>
                <a:gd name="T67" fmla="*/ 90 h 92"/>
                <a:gd name="T68" fmla="*/ 123 w 175"/>
                <a:gd name="T69" fmla="*/ 86 h 92"/>
                <a:gd name="T70" fmla="*/ 132 w 175"/>
                <a:gd name="T71" fmla="*/ 82 h 92"/>
                <a:gd name="T72" fmla="*/ 140 w 175"/>
                <a:gd name="T73" fmla="*/ 78 h 92"/>
                <a:gd name="T74" fmla="*/ 147 w 175"/>
                <a:gd name="T75" fmla="*/ 72 h 92"/>
                <a:gd name="T76" fmla="*/ 154 w 175"/>
                <a:gd name="T77" fmla="*/ 66 h 92"/>
                <a:gd name="T78" fmla="*/ 159 w 175"/>
                <a:gd name="T79" fmla="*/ 60 h 92"/>
                <a:gd name="T80" fmla="*/ 167 w 175"/>
                <a:gd name="T81" fmla="*/ 47 h 92"/>
                <a:gd name="T82" fmla="*/ 173 w 175"/>
                <a:gd name="T83" fmla="*/ 33 h 92"/>
                <a:gd name="T84" fmla="*/ 175 w 175"/>
                <a:gd name="T85" fmla="*/ 20 h 92"/>
                <a:gd name="T86" fmla="*/ 175 w 175"/>
                <a:gd name="T87" fmla="*/ 9 h 92"/>
                <a:gd name="T88" fmla="*/ 175 w 175"/>
                <a:gd name="T89" fmla="*/ 9 h 92"/>
                <a:gd name="T90" fmla="*/ 174 w 175"/>
                <a:gd name="T91" fmla="*/ 5 h 92"/>
                <a:gd name="T92" fmla="*/ 173 w 175"/>
                <a:gd name="T93" fmla="*/ 1 h 92"/>
                <a:gd name="T94" fmla="*/ 170 w 175"/>
                <a:gd name="T95" fmla="*/ 0 h 92"/>
                <a:gd name="T96" fmla="*/ 167 w 175"/>
                <a:gd name="T97" fmla="*/ 0 h 92"/>
                <a:gd name="T98" fmla="*/ 163 w 175"/>
                <a:gd name="T99" fmla="*/ 0 h 92"/>
                <a:gd name="T100" fmla="*/ 159 w 175"/>
                <a:gd name="T101" fmla="*/ 1 h 92"/>
                <a:gd name="T102" fmla="*/ 151 w 175"/>
                <a:gd name="T103" fmla="*/ 7 h 92"/>
                <a:gd name="T104" fmla="*/ 132 w 175"/>
                <a:gd name="T105" fmla="*/ 20 h 92"/>
                <a:gd name="T106" fmla="*/ 124 w 175"/>
                <a:gd name="T107" fmla="*/ 25 h 92"/>
                <a:gd name="T108" fmla="*/ 119 w 175"/>
                <a:gd name="T109" fmla="*/ 29 h 92"/>
                <a:gd name="T110" fmla="*/ 119 w 175"/>
                <a:gd name="T111" fmla="*/ 29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20589" name="Freeform 141"/>
            <p:cNvSpPr>
              <a:spLocks/>
            </p:cNvSpPr>
            <p:nvPr/>
          </p:nvSpPr>
          <p:spPr bwMode="white">
            <a:xfrm flipH="1">
              <a:off x="488" y="3768"/>
              <a:ext cx="12" cy="16"/>
            </a:xfrm>
            <a:custGeom>
              <a:avLst/>
              <a:gdLst>
                <a:gd name="T0" fmla="*/ 10 w 20"/>
                <a:gd name="T1" fmla="*/ 0 h 30"/>
                <a:gd name="T2" fmla="*/ 10 w 20"/>
                <a:gd name="T3" fmla="*/ 0 h 30"/>
                <a:gd name="T4" fmla="*/ 10 w 20"/>
                <a:gd name="T5" fmla="*/ 0 h 30"/>
                <a:gd name="T6" fmla="*/ 14 w 20"/>
                <a:gd name="T7" fmla="*/ 0 h 30"/>
                <a:gd name="T8" fmla="*/ 16 w 20"/>
                <a:gd name="T9" fmla="*/ 3 h 30"/>
                <a:gd name="T10" fmla="*/ 19 w 20"/>
                <a:gd name="T11" fmla="*/ 4 h 30"/>
                <a:gd name="T12" fmla="*/ 20 w 20"/>
                <a:gd name="T13" fmla="*/ 8 h 30"/>
                <a:gd name="T14" fmla="*/ 20 w 20"/>
                <a:gd name="T15" fmla="*/ 20 h 30"/>
                <a:gd name="T16" fmla="*/ 20 w 20"/>
                <a:gd name="T17" fmla="*/ 20 h 30"/>
                <a:gd name="T18" fmla="*/ 19 w 20"/>
                <a:gd name="T19" fmla="*/ 24 h 30"/>
                <a:gd name="T20" fmla="*/ 16 w 20"/>
                <a:gd name="T21" fmla="*/ 27 h 30"/>
                <a:gd name="T22" fmla="*/ 14 w 20"/>
                <a:gd name="T23" fmla="*/ 28 h 30"/>
                <a:gd name="T24" fmla="*/ 10 w 20"/>
                <a:gd name="T25" fmla="*/ 30 h 30"/>
                <a:gd name="T26" fmla="*/ 10 w 20"/>
                <a:gd name="T27" fmla="*/ 30 h 30"/>
                <a:gd name="T28" fmla="*/ 10 w 20"/>
                <a:gd name="T29" fmla="*/ 30 h 30"/>
                <a:gd name="T30" fmla="*/ 6 w 20"/>
                <a:gd name="T31" fmla="*/ 28 h 30"/>
                <a:gd name="T32" fmla="*/ 3 w 20"/>
                <a:gd name="T33" fmla="*/ 27 h 30"/>
                <a:gd name="T34" fmla="*/ 0 w 20"/>
                <a:gd name="T35" fmla="*/ 24 h 30"/>
                <a:gd name="T36" fmla="*/ 0 w 20"/>
                <a:gd name="T37" fmla="*/ 20 h 30"/>
                <a:gd name="T38" fmla="*/ 0 w 20"/>
                <a:gd name="T39" fmla="*/ 8 h 30"/>
                <a:gd name="T40" fmla="*/ 0 w 20"/>
                <a:gd name="T41" fmla="*/ 8 h 30"/>
                <a:gd name="T42" fmla="*/ 0 w 20"/>
                <a:gd name="T43" fmla="*/ 4 h 30"/>
                <a:gd name="T44" fmla="*/ 3 w 20"/>
                <a:gd name="T45" fmla="*/ 3 h 30"/>
                <a:gd name="T46" fmla="*/ 6 w 20"/>
                <a:gd name="T47" fmla="*/ 0 h 30"/>
                <a:gd name="T48" fmla="*/ 10 w 20"/>
                <a:gd name="T49" fmla="*/ 0 h 30"/>
                <a:gd name="T50" fmla="*/ 10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20590" name="Freeform 142"/>
            <p:cNvSpPr>
              <a:spLocks noEditPoints="1"/>
            </p:cNvSpPr>
            <p:nvPr/>
          </p:nvSpPr>
          <p:spPr bwMode="white">
            <a:xfrm flipH="1">
              <a:off x="488" y="3767"/>
              <a:ext cx="14" cy="17"/>
            </a:xfrm>
            <a:custGeom>
              <a:avLst/>
              <a:gdLst>
                <a:gd name="T0" fmla="*/ 0 w 21"/>
                <a:gd name="T1" fmla="*/ 9 h 31"/>
                <a:gd name="T2" fmla="*/ 0 w 21"/>
                <a:gd name="T3" fmla="*/ 21 h 31"/>
                <a:gd name="T4" fmla="*/ 0 w 21"/>
                <a:gd name="T5" fmla="*/ 21 h 31"/>
                <a:gd name="T6" fmla="*/ 0 w 21"/>
                <a:gd name="T7" fmla="*/ 25 h 31"/>
                <a:gd name="T8" fmla="*/ 3 w 21"/>
                <a:gd name="T9" fmla="*/ 28 h 31"/>
                <a:gd name="T10" fmla="*/ 7 w 21"/>
                <a:gd name="T11" fmla="*/ 31 h 31"/>
                <a:gd name="T12" fmla="*/ 11 w 21"/>
                <a:gd name="T13" fmla="*/ 31 h 31"/>
                <a:gd name="T14" fmla="*/ 11 w 21"/>
                <a:gd name="T15" fmla="*/ 31 h 31"/>
                <a:gd name="T16" fmla="*/ 15 w 21"/>
                <a:gd name="T17" fmla="*/ 31 h 31"/>
                <a:gd name="T18" fmla="*/ 19 w 21"/>
                <a:gd name="T19" fmla="*/ 28 h 31"/>
                <a:gd name="T20" fmla="*/ 21 w 21"/>
                <a:gd name="T21" fmla="*/ 25 h 31"/>
                <a:gd name="T22" fmla="*/ 21 w 21"/>
                <a:gd name="T23" fmla="*/ 21 h 31"/>
                <a:gd name="T24" fmla="*/ 21 w 21"/>
                <a:gd name="T25" fmla="*/ 9 h 31"/>
                <a:gd name="T26" fmla="*/ 21 w 21"/>
                <a:gd name="T27" fmla="*/ 9 h 31"/>
                <a:gd name="T28" fmla="*/ 21 w 21"/>
                <a:gd name="T29" fmla="*/ 5 h 31"/>
                <a:gd name="T30" fmla="*/ 19 w 21"/>
                <a:gd name="T31" fmla="*/ 3 h 31"/>
                <a:gd name="T32" fmla="*/ 15 w 21"/>
                <a:gd name="T33" fmla="*/ 0 h 31"/>
                <a:gd name="T34" fmla="*/ 11 w 21"/>
                <a:gd name="T35" fmla="*/ 0 h 31"/>
                <a:gd name="T36" fmla="*/ 11 w 21"/>
                <a:gd name="T37" fmla="*/ 0 h 31"/>
                <a:gd name="T38" fmla="*/ 7 w 21"/>
                <a:gd name="T39" fmla="*/ 0 h 31"/>
                <a:gd name="T40" fmla="*/ 3 w 21"/>
                <a:gd name="T41" fmla="*/ 3 h 31"/>
                <a:gd name="T42" fmla="*/ 0 w 21"/>
                <a:gd name="T43" fmla="*/ 5 h 31"/>
                <a:gd name="T44" fmla="*/ 0 w 21"/>
                <a:gd name="T45" fmla="*/ 9 h 31"/>
                <a:gd name="T46" fmla="*/ 0 w 21"/>
                <a:gd name="T47" fmla="*/ 9 h 31"/>
                <a:gd name="T48" fmla="*/ 1 w 21"/>
                <a:gd name="T49" fmla="*/ 21 h 31"/>
                <a:gd name="T50" fmla="*/ 1 w 21"/>
                <a:gd name="T51" fmla="*/ 9 h 31"/>
                <a:gd name="T52" fmla="*/ 1 w 21"/>
                <a:gd name="T53" fmla="*/ 9 h 31"/>
                <a:gd name="T54" fmla="*/ 3 w 21"/>
                <a:gd name="T55" fmla="*/ 7 h 31"/>
                <a:gd name="T56" fmla="*/ 4 w 21"/>
                <a:gd name="T57" fmla="*/ 4 h 31"/>
                <a:gd name="T58" fmla="*/ 7 w 21"/>
                <a:gd name="T59" fmla="*/ 3 h 31"/>
                <a:gd name="T60" fmla="*/ 11 w 21"/>
                <a:gd name="T61" fmla="*/ 3 h 31"/>
                <a:gd name="T62" fmla="*/ 11 w 21"/>
                <a:gd name="T63" fmla="*/ 3 h 31"/>
                <a:gd name="T64" fmla="*/ 15 w 21"/>
                <a:gd name="T65" fmla="*/ 3 h 31"/>
                <a:gd name="T66" fmla="*/ 17 w 21"/>
                <a:gd name="T67" fmla="*/ 4 h 31"/>
                <a:gd name="T68" fmla="*/ 19 w 21"/>
                <a:gd name="T69" fmla="*/ 7 h 31"/>
                <a:gd name="T70" fmla="*/ 20 w 21"/>
                <a:gd name="T71" fmla="*/ 9 h 31"/>
                <a:gd name="T72" fmla="*/ 20 w 21"/>
                <a:gd name="T73" fmla="*/ 21 h 31"/>
                <a:gd name="T74" fmla="*/ 20 w 21"/>
                <a:gd name="T75" fmla="*/ 21 h 31"/>
                <a:gd name="T76" fmla="*/ 19 w 21"/>
                <a:gd name="T77" fmla="*/ 24 h 31"/>
                <a:gd name="T78" fmla="*/ 17 w 21"/>
                <a:gd name="T79" fmla="*/ 27 h 31"/>
                <a:gd name="T80" fmla="*/ 15 w 21"/>
                <a:gd name="T81" fmla="*/ 28 h 31"/>
                <a:gd name="T82" fmla="*/ 11 w 21"/>
                <a:gd name="T83" fmla="*/ 29 h 31"/>
                <a:gd name="T84" fmla="*/ 11 w 21"/>
                <a:gd name="T85" fmla="*/ 29 h 31"/>
                <a:gd name="T86" fmla="*/ 7 w 21"/>
                <a:gd name="T87" fmla="*/ 28 h 31"/>
                <a:gd name="T88" fmla="*/ 4 w 21"/>
                <a:gd name="T89" fmla="*/ 27 h 31"/>
                <a:gd name="T90" fmla="*/ 3 w 21"/>
                <a:gd name="T91" fmla="*/ 24 h 31"/>
                <a:gd name="T92" fmla="*/ 1 w 21"/>
                <a:gd name="T93" fmla="*/ 21 h 31"/>
                <a:gd name="T94" fmla="*/ 1 w 21"/>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0591" name="Freeform 143"/>
            <p:cNvSpPr>
              <a:spLocks/>
            </p:cNvSpPr>
            <p:nvPr/>
          </p:nvSpPr>
          <p:spPr bwMode="white">
            <a:xfrm flipH="1">
              <a:off x="476" y="3768"/>
              <a:ext cx="12" cy="16"/>
            </a:xfrm>
            <a:custGeom>
              <a:avLst/>
              <a:gdLst>
                <a:gd name="T0" fmla="*/ 11 w 20"/>
                <a:gd name="T1" fmla="*/ 0 h 28"/>
                <a:gd name="T2" fmla="*/ 11 w 20"/>
                <a:gd name="T3" fmla="*/ 0 h 28"/>
                <a:gd name="T4" fmla="*/ 11 w 20"/>
                <a:gd name="T5" fmla="*/ 0 h 28"/>
                <a:gd name="T6" fmla="*/ 15 w 20"/>
                <a:gd name="T7" fmla="*/ 0 h 28"/>
                <a:gd name="T8" fmla="*/ 18 w 20"/>
                <a:gd name="T9" fmla="*/ 3 h 28"/>
                <a:gd name="T10" fmla="*/ 20 w 20"/>
                <a:gd name="T11" fmla="*/ 4 h 28"/>
                <a:gd name="T12" fmla="*/ 20 w 20"/>
                <a:gd name="T13" fmla="*/ 8 h 28"/>
                <a:gd name="T14" fmla="*/ 20 w 20"/>
                <a:gd name="T15" fmla="*/ 20 h 28"/>
                <a:gd name="T16" fmla="*/ 20 w 20"/>
                <a:gd name="T17" fmla="*/ 20 h 28"/>
                <a:gd name="T18" fmla="*/ 20 w 20"/>
                <a:gd name="T19" fmla="*/ 24 h 28"/>
                <a:gd name="T20" fmla="*/ 18 w 20"/>
                <a:gd name="T21" fmla="*/ 27 h 28"/>
                <a:gd name="T22" fmla="*/ 15 w 20"/>
                <a:gd name="T23" fmla="*/ 28 h 28"/>
                <a:gd name="T24" fmla="*/ 11 w 20"/>
                <a:gd name="T25" fmla="*/ 28 h 28"/>
                <a:gd name="T26" fmla="*/ 11 w 20"/>
                <a:gd name="T27" fmla="*/ 28 h 28"/>
                <a:gd name="T28" fmla="*/ 11 w 20"/>
                <a:gd name="T29" fmla="*/ 28 h 28"/>
                <a:gd name="T30" fmla="*/ 7 w 20"/>
                <a:gd name="T31" fmla="*/ 28 h 28"/>
                <a:gd name="T32" fmla="*/ 4 w 20"/>
                <a:gd name="T33" fmla="*/ 27 h 28"/>
                <a:gd name="T34" fmla="*/ 1 w 20"/>
                <a:gd name="T35" fmla="*/ 24 h 28"/>
                <a:gd name="T36" fmla="*/ 0 w 20"/>
                <a:gd name="T37" fmla="*/ 20 h 28"/>
                <a:gd name="T38" fmla="*/ 0 w 20"/>
                <a:gd name="T39" fmla="*/ 8 h 28"/>
                <a:gd name="T40" fmla="*/ 0 w 20"/>
                <a:gd name="T41" fmla="*/ 8 h 28"/>
                <a:gd name="T42" fmla="*/ 1 w 20"/>
                <a:gd name="T43" fmla="*/ 4 h 28"/>
                <a:gd name="T44" fmla="*/ 4 w 20"/>
                <a:gd name="T45" fmla="*/ 3 h 28"/>
                <a:gd name="T46" fmla="*/ 7 w 20"/>
                <a:gd name="T47" fmla="*/ 0 h 28"/>
                <a:gd name="T48" fmla="*/ 11 w 20"/>
                <a:gd name="T49" fmla="*/ 0 h 28"/>
                <a:gd name="T50" fmla="*/ 1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20592" name="Freeform 144"/>
            <p:cNvSpPr>
              <a:spLocks noEditPoints="1"/>
            </p:cNvSpPr>
            <p:nvPr/>
          </p:nvSpPr>
          <p:spPr bwMode="white">
            <a:xfrm flipH="1">
              <a:off x="476" y="3767"/>
              <a:ext cx="12" cy="17"/>
            </a:xfrm>
            <a:custGeom>
              <a:avLst/>
              <a:gdLst>
                <a:gd name="T0" fmla="*/ 11 w 22"/>
                <a:gd name="T1" fmla="*/ 0 h 31"/>
                <a:gd name="T2" fmla="*/ 11 w 22"/>
                <a:gd name="T3" fmla="*/ 0 h 31"/>
                <a:gd name="T4" fmla="*/ 7 w 22"/>
                <a:gd name="T5" fmla="*/ 0 h 31"/>
                <a:gd name="T6" fmla="*/ 3 w 22"/>
                <a:gd name="T7" fmla="*/ 3 h 31"/>
                <a:gd name="T8" fmla="*/ 0 w 22"/>
                <a:gd name="T9" fmla="*/ 5 h 31"/>
                <a:gd name="T10" fmla="*/ 0 w 22"/>
                <a:gd name="T11" fmla="*/ 9 h 31"/>
                <a:gd name="T12" fmla="*/ 0 w 22"/>
                <a:gd name="T13" fmla="*/ 21 h 31"/>
                <a:gd name="T14" fmla="*/ 0 w 22"/>
                <a:gd name="T15" fmla="*/ 21 h 31"/>
                <a:gd name="T16" fmla="*/ 0 w 22"/>
                <a:gd name="T17" fmla="*/ 25 h 31"/>
                <a:gd name="T18" fmla="*/ 3 w 22"/>
                <a:gd name="T19" fmla="*/ 28 h 31"/>
                <a:gd name="T20" fmla="*/ 7 w 22"/>
                <a:gd name="T21" fmla="*/ 31 h 31"/>
                <a:gd name="T22" fmla="*/ 11 w 22"/>
                <a:gd name="T23" fmla="*/ 31 h 31"/>
                <a:gd name="T24" fmla="*/ 11 w 22"/>
                <a:gd name="T25" fmla="*/ 31 h 31"/>
                <a:gd name="T26" fmla="*/ 15 w 22"/>
                <a:gd name="T27" fmla="*/ 31 h 31"/>
                <a:gd name="T28" fmla="*/ 19 w 22"/>
                <a:gd name="T29" fmla="*/ 28 h 31"/>
                <a:gd name="T30" fmla="*/ 20 w 22"/>
                <a:gd name="T31" fmla="*/ 25 h 31"/>
                <a:gd name="T32" fmla="*/ 22 w 22"/>
                <a:gd name="T33" fmla="*/ 21 h 31"/>
                <a:gd name="T34" fmla="*/ 22 w 22"/>
                <a:gd name="T35" fmla="*/ 9 h 31"/>
                <a:gd name="T36" fmla="*/ 22 w 22"/>
                <a:gd name="T37" fmla="*/ 9 h 31"/>
                <a:gd name="T38" fmla="*/ 20 w 22"/>
                <a:gd name="T39" fmla="*/ 5 h 31"/>
                <a:gd name="T40" fmla="*/ 19 w 22"/>
                <a:gd name="T41" fmla="*/ 3 h 31"/>
                <a:gd name="T42" fmla="*/ 15 w 22"/>
                <a:gd name="T43" fmla="*/ 0 h 31"/>
                <a:gd name="T44" fmla="*/ 11 w 22"/>
                <a:gd name="T45" fmla="*/ 0 h 31"/>
                <a:gd name="T46" fmla="*/ 11 w 22"/>
                <a:gd name="T47" fmla="*/ 0 h 31"/>
                <a:gd name="T48" fmla="*/ 1 w 22"/>
                <a:gd name="T49" fmla="*/ 21 h 31"/>
                <a:gd name="T50" fmla="*/ 1 w 22"/>
                <a:gd name="T51" fmla="*/ 9 h 31"/>
                <a:gd name="T52" fmla="*/ 1 w 22"/>
                <a:gd name="T53" fmla="*/ 9 h 31"/>
                <a:gd name="T54" fmla="*/ 3 w 22"/>
                <a:gd name="T55" fmla="*/ 7 h 31"/>
                <a:gd name="T56" fmla="*/ 4 w 22"/>
                <a:gd name="T57" fmla="*/ 4 h 31"/>
                <a:gd name="T58" fmla="*/ 7 w 22"/>
                <a:gd name="T59" fmla="*/ 3 h 31"/>
                <a:gd name="T60" fmla="*/ 11 w 22"/>
                <a:gd name="T61" fmla="*/ 3 h 31"/>
                <a:gd name="T62" fmla="*/ 11 w 22"/>
                <a:gd name="T63" fmla="*/ 3 h 31"/>
                <a:gd name="T64" fmla="*/ 13 w 22"/>
                <a:gd name="T65" fmla="*/ 3 h 31"/>
                <a:gd name="T66" fmla="*/ 16 w 22"/>
                <a:gd name="T67" fmla="*/ 4 h 31"/>
                <a:gd name="T68" fmla="*/ 19 w 22"/>
                <a:gd name="T69" fmla="*/ 7 h 31"/>
                <a:gd name="T70" fmla="*/ 19 w 22"/>
                <a:gd name="T71" fmla="*/ 9 h 31"/>
                <a:gd name="T72" fmla="*/ 19 w 22"/>
                <a:gd name="T73" fmla="*/ 21 h 31"/>
                <a:gd name="T74" fmla="*/ 19 w 22"/>
                <a:gd name="T75" fmla="*/ 21 h 31"/>
                <a:gd name="T76" fmla="*/ 19 w 22"/>
                <a:gd name="T77" fmla="*/ 24 h 31"/>
                <a:gd name="T78" fmla="*/ 16 w 22"/>
                <a:gd name="T79" fmla="*/ 27 h 31"/>
                <a:gd name="T80" fmla="*/ 13 w 22"/>
                <a:gd name="T81" fmla="*/ 28 h 31"/>
                <a:gd name="T82" fmla="*/ 11 w 22"/>
                <a:gd name="T83" fmla="*/ 29 h 31"/>
                <a:gd name="T84" fmla="*/ 11 w 22"/>
                <a:gd name="T85" fmla="*/ 29 h 31"/>
                <a:gd name="T86" fmla="*/ 7 w 22"/>
                <a:gd name="T87" fmla="*/ 28 h 31"/>
                <a:gd name="T88" fmla="*/ 4 w 22"/>
                <a:gd name="T89" fmla="*/ 27 h 31"/>
                <a:gd name="T90" fmla="*/ 3 w 22"/>
                <a:gd name="T91" fmla="*/ 24 h 31"/>
                <a:gd name="T92" fmla="*/ 1 w 22"/>
                <a:gd name="T93" fmla="*/ 21 h 31"/>
                <a:gd name="T94" fmla="*/ 1 w 22"/>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0593" name="Freeform 145"/>
            <p:cNvSpPr>
              <a:spLocks/>
            </p:cNvSpPr>
            <p:nvPr/>
          </p:nvSpPr>
          <p:spPr bwMode="white">
            <a:xfrm flipH="1">
              <a:off x="444" y="3750"/>
              <a:ext cx="7" cy="13"/>
            </a:xfrm>
            <a:custGeom>
              <a:avLst/>
              <a:gdLst>
                <a:gd name="T0" fmla="*/ 5 w 12"/>
                <a:gd name="T1" fmla="*/ 0 h 22"/>
                <a:gd name="T2" fmla="*/ 7 w 12"/>
                <a:gd name="T3" fmla="*/ 0 h 22"/>
                <a:gd name="T4" fmla="*/ 7 w 12"/>
                <a:gd name="T5" fmla="*/ 0 h 22"/>
                <a:gd name="T6" fmla="*/ 9 w 12"/>
                <a:gd name="T7" fmla="*/ 0 h 22"/>
                <a:gd name="T8" fmla="*/ 11 w 12"/>
                <a:gd name="T9" fmla="*/ 0 h 22"/>
                <a:gd name="T10" fmla="*/ 12 w 12"/>
                <a:gd name="T11" fmla="*/ 3 h 22"/>
                <a:gd name="T12" fmla="*/ 12 w 12"/>
                <a:gd name="T13" fmla="*/ 4 h 22"/>
                <a:gd name="T14" fmla="*/ 12 w 12"/>
                <a:gd name="T15" fmla="*/ 15 h 22"/>
                <a:gd name="T16" fmla="*/ 12 w 12"/>
                <a:gd name="T17" fmla="*/ 15 h 22"/>
                <a:gd name="T18" fmla="*/ 11 w 12"/>
                <a:gd name="T19" fmla="*/ 19 h 22"/>
                <a:gd name="T20" fmla="*/ 9 w 12"/>
                <a:gd name="T21" fmla="*/ 20 h 22"/>
                <a:gd name="T22" fmla="*/ 7 w 12"/>
                <a:gd name="T23" fmla="*/ 22 h 22"/>
                <a:gd name="T24" fmla="*/ 5 w 12"/>
                <a:gd name="T25" fmla="*/ 22 h 22"/>
                <a:gd name="T26" fmla="*/ 5 w 12"/>
                <a:gd name="T27" fmla="*/ 22 h 22"/>
                <a:gd name="T28" fmla="*/ 4 w 12"/>
                <a:gd name="T29" fmla="*/ 22 h 22"/>
                <a:gd name="T30" fmla="*/ 3 w 12"/>
                <a:gd name="T31" fmla="*/ 20 h 22"/>
                <a:gd name="T32" fmla="*/ 1 w 12"/>
                <a:gd name="T33" fmla="*/ 19 h 22"/>
                <a:gd name="T34" fmla="*/ 0 w 12"/>
                <a:gd name="T35" fmla="*/ 18 h 22"/>
                <a:gd name="T36" fmla="*/ 0 w 12"/>
                <a:gd name="T37" fmla="*/ 5 h 22"/>
                <a:gd name="T38" fmla="*/ 0 w 12"/>
                <a:gd name="T39" fmla="*/ 5 h 22"/>
                <a:gd name="T40" fmla="*/ 3 w 12"/>
                <a:gd name="T41" fmla="*/ 1 h 22"/>
                <a:gd name="T42" fmla="*/ 4 w 12"/>
                <a:gd name="T43" fmla="*/ 0 h 22"/>
                <a:gd name="T44" fmla="*/ 5 w 12"/>
                <a:gd name="T45" fmla="*/ 0 h 22"/>
                <a:gd name="T46" fmla="*/ 5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20594" name="Freeform 146"/>
            <p:cNvSpPr>
              <a:spLocks noEditPoints="1"/>
            </p:cNvSpPr>
            <p:nvPr/>
          </p:nvSpPr>
          <p:spPr bwMode="white">
            <a:xfrm flipH="1">
              <a:off x="443" y="3742"/>
              <a:ext cx="19" cy="22"/>
            </a:xfrm>
            <a:custGeom>
              <a:avLst/>
              <a:gdLst>
                <a:gd name="T0" fmla="*/ 26 w 32"/>
                <a:gd name="T1" fmla="*/ 12 h 36"/>
                <a:gd name="T2" fmla="*/ 24 w 32"/>
                <a:gd name="T3" fmla="*/ 12 h 36"/>
                <a:gd name="T4" fmla="*/ 24 w 32"/>
                <a:gd name="T5" fmla="*/ 12 h 36"/>
                <a:gd name="T6" fmla="*/ 23 w 32"/>
                <a:gd name="T7" fmla="*/ 13 h 36"/>
                <a:gd name="T8" fmla="*/ 20 w 32"/>
                <a:gd name="T9" fmla="*/ 14 h 36"/>
                <a:gd name="T10" fmla="*/ 19 w 32"/>
                <a:gd name="T11" fmla="*/ 17 h 36"/>
                <a:gd name="T12" fmla="*/ 19 w 32"/>
                <a:gd name="T13" fmla="*/ 18 h 36"/>
                <a:gd name="T14" fmla="*/ 19 w 32"/>
                <a:gd name="T15" fmla="*/ 31 h 36"/>
                <a:gd name="T16" fmla="*/ 19 w 32"/>
                <a:gd name="T17" fmla="*/ 31 h 36"/>
                <a:gd name="T18" fmla="*/ 19 w 32"/>
                <a:gd name="T19" fmla="*/ 32 h 36"/>
                <a:gd name="T20" fmla="*/ 20 w 32"/>
                <a:gd name="T21" fmla="*/ 35 h 36"/>
                <a:gd name="T22" fmla="*/ 20 w 32"/>
                <a:gd name="T23" fmla="*/ 35 h 36"/>
                <a:gd name="T24" fmla="*/ 23 w 32"/>
                <a:gd name="T25" fmla="*/ 36 h 36"/>
                <a:gd name="T26" fmla="*/ 24 w 32"/>
                <a:gd name="T27" fmla="*/ 36 h 36"/>
                <a:gd name="T28" fmla="*/ 26 w 32"/>
                <a:gd name="T29" fmla="*/ 36 h 36"/>
                <a:gd name="T30" fmla="*/ 26 w 32"/>
                <a:gd name="T31" fmla="*/ 36 h 36"/>
                <a:gd name="T32" fmla="*/ 28 w 32"/>
                <a:gd name="T33" fmla="*/ 35 h 36"/>
                <a:gd name="T34" fmla="*/ 30 w 32"/>
                <a:gd name="T35" fmla="*/ 33 h 36"/>
                <a:gd name="T36" fmla="*/ 31 w 32"/>
                <a:gd name="T37" fmla="*/ 31 h 36"/>
                <a:gd name="T38" fmla="*/ 32 w 32"/>
                <a:gd name="T39" fmla="*/ 28 h 36"/>
                <a:gd name="T40" fmla="*/ 32 w 32"/>
                <a:gd name="T41" fmla="*/ 17 h 36"/>
                <a:gd name="T42" fmla="*/ 32 w 32"/>
                <a:gd name="T43" fmla="*/ 17 h 36"/>
                <a:gd name="T44" fmla="*/ 31 w 32"/>
                <a:gd name="T45" fmla="*/ 14 h 36"/>
                <a:gd name="T46" fmla="*/ 30 w 32"/>
                <a:gd name="T47" fmla="*/ 13 h 36"/>
                <a:gd name="T48" fmla="*/ 30 w 32"/>
                <a:gd name="T49" fmla="*/ 13 h 36"/>
                <a:gd name="T50" fmla="*/ 28 w 32"/>
                <a:gd name="T51" fmla="*/ 12 h 36"/>
                <a:gd name="T52" fmla="*/ 26 w 32"/>
                <a:gd name="T53" fmla="*/ 12 h 36"/>
                <a:gd name="T54" fmla="*/ 26 w 32"/>
                <a:gd name="T55" fmla="*/ 12 h 36"/>
                <a:gd name="T56" fmla="*/ 22 w 32"/>
                <a:gd name="T57" fmla="*/ 33 h 36"/>
                <a:gd name="T58" fmla="*/ 22 w 32"/>
                <a:gd name="T59" fmla="*/ 33 h 36"/>
                <a:gd name="T60" fmla="*/ 20 w 32"/>
                <a:gd name="T61" fmla="*/ 31 h 36"/>
                <a:gd name="T62" fmla="*/ 20 w 32"/>
                <a:gd name="T63" fmla="*/ 18 h 36"/>
                <a:gd name="T64" fmla="*/ 20 w 32"/>
                <a:gd name="T65" fmla="*/ 18 h 36"/>
                <a:gd name="T66" fmla="*/ 22 w 32"/>
                <a:gd name="T67" fmla="*/ 16 h 36"/>
                <a:gd name="T68" fmla="*/ 24 w 32"/>
                <a:gd name="T69" fmla="*/ 13 h 36"/>
                <a:gd name="T70" fmla="*/ 26 w 32"/>
                <a:gd name="T71" fmla="*/ 13 h 36"/>
                <a:gd name="T72" fmla="*/ 26 w 32"/>
                <a:gd name="T73" fmla="*/ 13 h 36"/>
                <a:gd name="T74" fmla="*/ 30 w 32"/>
                <a:gd name="T75" fmla="*/ 14 h 36"/>
                <a:gd name="T76" fmla="*/ 30 w 32"/>
                <a:gd name="T77" fmla="*/ 14 h 36"/>
                <a:gd name="T78" fmla="*/ 31 w 32"/>
                <a:gd name="T79" fmla="*/ 17 h 36"/>
                <a:gd name="T80" fmla="*/ 31 w 32"/>
                <a:gd name="T81" fmla="*/ 28 h 36"/>
                <a:gd name="T82" fmla="*/ 31 w 32"/>
                <a:gd name="T83" fmla="*/ 28 h 36"/>
                <a:gd name="T84" fmla="*/ 30 w 32"/>
                <a:gd name="T85" fmla="*/ 32 h 36"/>
                <a:gd name="T86" fmla="*/ 26 w 32"/>
                <a:gd name="T87" fmla="*/ 35 h 36"/>
                <a:gd name="T88" fmla="*/ 24 w 32"/>
                <a:gd name="T89" fmla="*/ 35 h 36"/>
                <a:gd name="T90" fmla="*/ 24 w 32"/>
                <a:gd name="T91" fmla="*/ 35 h 36"/>
                <a:gd name="T92" fmla="*/ 22 w 32"/>
                <a:gd name="T93" fmla="*/ 33 h 36"/>
                <a:gd name="T94" fmla="*/ 22 w 32"/>
                <a:gd name="T95" fmla="*/ 33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20595" name="Freeform 147"/>
            <p:cNvSpPr>
              <a:spLocks/>
            </p:cNvSpPr>
            <p:nvPr/>
          </p:nvSpPr>
          <p:spPr bwMode="white">
            <a:xfrm flipH="1">
              <a:off x="450" y="3756"/>
              <a:ext cx="8" cy="14"/>
            </a:xfrm>
            <a:custGeom>
              <a:avLst/>
              <a:gdLst>
                <a:gd name="T0" fmla="*/ 5 w 13"/>
                <a:gd name="T1" fmla="*/ 0 h 26"/>
                <a:gd name="T2" fmla="*/ 7 w 13"/>
                <a:gd name="T3" fmla="*/ 0 h 26"/>
                <a:gd name="T4" fmla="*/ 7 w 13"/>
                <a:gd name="T5" fmla="*/ 0 h 26"/>
                <a:gd name="T6" fmla="*/ 9 w 13"/>
                <a:gd name="T7" fmla="*/ 0 h 26"/>
                <a:gd name="T8" fmla="*/ 12 w 13"/>
                <a:gd name="T9" fmla="*/ 1 h 26"/>
                <a:gd name="T10" fmla="*/ 13 w 13"/>
                <a:gd name="T11" fmla="*/ 3 h 26"/>
                <a:gd name="T12" fmla="*/ 13 w 13"/>
                <a:gd name="T13" fmla="*/ 6 h 26"/>
                <a:gd name="T14" fmla="*/ 13 w 13"/>
                <a:gd name="T15" fmla="*/ 19 h 26"/>
                <a:gd name="T16" fmla="*/ 13 w 13"/>
                <a:gd name="T17" fmla="*/ 19 h 26"/>
                <a:gd name="T18" fmla="*/ 13 w 13"/>
                <a:gd name="T19" fmla="*/ 22 h 26"/>
                <a:gd name="T20" fmla="*/ 12 w 13"/>
                <a:gd name="T21" fmla="*/ 23 h 26"/>
                <a:gd name="T22" fmla="*/ 9 w 13"/>
                <a:gd name="T23" fmla="*/ 26 h 26"/>
                <a:gd name="T24" fmla="*/ 7 w 13"/>
                <a:gd name="T25" fmla="*/ 26 h 26"/>
                <a:gd name="T26" fmla="*/ 5 w 13"/>
                <a:gd name="T27" fmla="*/ 26 h 26"/>
                <a:gd name="T28" fmla="*/ 5 w 13"/>
                <a:gd name="T29" fmla="*/ 26 h 26"/>
                <a:gd name="T30" fmla="*/ 4 w 13"/>
                <a:gd name="T31" fmla="*/ 26 h 26"/>
                <a:gd name="T32" fmla="*/ 1 w 13"/>
                <a:gd name="T33" fmla="*/ 24 h 26"/>
                <a:gd name="T34" fmla="*/ 0 w 13"/>
                <a:gd name="T35" fmla="*/ 23 h 26"/>
                <a:gd name="T36" fmla="*/ 0 w 13"/>
                <a:gd name="T37" fmla="*/ 20 h 26"/>
                <a:gd name="T38" fmla="*/ 0 w 13"/>
                <a:gd name="T39" fmla="*/ 8 h 26"/>
                <a:gd name="T40" fmla="*/ 0 w 13"/>
                <a:gd name="T41" fmla="*/ 8 h 26"/>
                <a:gd name="T42" fmla="*/ 0 w 13"/>
                <a:gd name="T43" fmla="*/ 6 h 26"/>
                <a:gd name="T44" fmla="*/ 1 w 13"/>
                <a:gd name="T45" fmla="*/ 3 h 26"/>
                <a:gd name="T46" fmla="*/ 4 w 13"/>
                <a:gd name="T47" fmla="*/ 1 h 26"/>
                <a:gd name="T48" fmla="*/ 5 w 13"/>
                <a:gd name="T49" fmla="*/ 0 h 26"/>
                <a:gd name="T50" fmla="*/ 5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20596" name="Freeform 148"/>
            <p:cNvSpPr>
              <a:spLocks noEditPoints="1"/>
            </p:cNvSpPr>
            <p:nvPr/>
          </p:nvSpPr>
          <p:spPr bwMode="white">
            <a:xfrm flipH="1">
              <a:off x="450" y="3755"/>
              <a:ext cx="10" cy="16"/>
            </a:xfrm>
            <a:custGeom>
              <a:avLst/>
              <a:gdLst>
                <a:gd name="T0" fmla="*/ 8 w 16"/>
                <a:gd name="T1" fmla="*/ 0 h 28"/>
                <a:gd name="T2" fmla="*/ 6 w 16"/>
                <a:gd name="T3" fmla="*/ 0 h 28"/>
                <a:gd name="T4" fmla="*/ 6 w 16"/>
                <a:gd name="T5" fmla="*/ 0 h 28"/>
                <a:gd name="T6" fmla="*/ 4 w 16"/>
                <a:gd name="T7" fmla="*/ 1 h 28"/>
                <a:gd name="T8" fmla="*/ 2 w 16"/>
                <a:gd name="T9" fmla="*/ 4 h 28"/>
                <a:gd name="T10" fmla="*/ 1 w 16"/>
                <a:gd name="T11" fmla="*/ 7 h 28"/>
                <a:gd name="T12" fmla="*/ 0 w 16"/>
                <a:gd name="T13" fmla="*/ 9 h 28"/>
                <a:gd name="T14" fmla="*/ 0 w 16"/>
                <a:gd name="T15" fmla="*/ 21 h 28"/>
                <a:gd name="T16" fmla="*/ 0 w 16"/>
                <a:gd name="T17" fmla="*/ 21 h 28"/>
                <a:gd name="T18" fmla="*/ 1 w 16"/>
                <a:gd name="T19" fmla="*/ 24 h 28"/>
                <a:gd name="T20" fmla="*/ 2 w 16"/>
                <a:gd name="T21" fmla="*/ 27 h 28"/>
                <a:gd name="T22" fmla="*/ 2 w 16"/>
                <a:gd name="T23" fmla="*/ 27 h 28"/>
                <a:gd name="T24" fmla="*/ 4 w 16"/>
                <a:gd name="T25" fmla="*/ 28 h 28"/>
                <a:gd name="T26" fmla="*/ 6 w 16"/>
                <a:gd name="T27" fmla="*/ 28 h 28"/>
                <a:gd name="T28" fmla="*/ 9 w 16"/>
                <a:gd name="T29" fmla="*/ 28 h 28"/>
                <a:gd name="T30" fmla="*/ 9 w 16"/>
                <a:gd name="T31" fmla="*/ 28 h 28"/>
                <a:gd name="T32" fmla="*/ 12 w 16"/>
                <a:gd name="T33" fmla="*/ 27 h 28"/>
                <a:gd name="T34" fmla="*/ 13 w 16"/>
                <a:gd name="T35" fmla="*/ 25 h 28"/>
                <a:gd name="T36" fmla="*/ 14 w 16"/>
                <a:gd name="T37" fmla="*/ 23 h 28"/>
                <a:gd name="T38" fmla="*/ 16 w 16"/>
                <a:gd name="T39" fmla="*/ 20 h 28"/>
                <a:gd name="T40" fmla="*/ 16 w 16"/>
                <a:gd name="T41" fmla="*/ 7 h 28"/>
                <a:gd name="T42" fmla="*/ 16 w 16"/>
                <a:gd name="T43" fmla="*/ 7 h 28"/>
                <a:gd name="T44" fmla="*/ 14 w 16"/>
                <a:gd name="T45" fmla="*/ 4 h 28"/>
                <a:gd name="T46" fmla="*/ 13 w 16"/>
                <a:gd name="T47" fmla="*/ 1 h 28"/>
                <a:gd name="T48" fmla="*/ 13 w 16"/>
                <a:gd name="T49" fmla="*/ 1 h 28"/>
                <a:gd name="T50" fmla="*/ 10 w 16"/>
                <a:gd name="T51" fmla="*/ 0 h 28"/>
                <a:gd name="T52" fmla="*/ 8 w 16"/>
                <a:gd name="T53" fmla="*/ 0 h 28"/>
                <a:gd name="T54" fmla="*/ 8 w 16"/>
                <a:gd name="T55" fmla="*/ 0 h 28"/>
                <a:gd name="T56" fmla="*/ 9 w 16"/>
                <a:gd name="T57" fmla="*/ 2 h 28"/>
                <a:gd name="T58" fmla="*/ 9 w 16"/>
                <a:gd name="T59" fmla="*/ 2 h 28"/>
                <a:gd name="T60" fmla="*/ 12 w 16"/>
                <a:gd name="T61" fmla="*/ 2 h 28"/>
                <a:gd name="T62" fmla="*/ 12 w 16"/>
                <a:gd name="T63" fmla="*/ 2 h 28"/>
                <a:gd name="T64" fmla="*/ 13 w 16"/>
                <a:gd name="T65" fmla="*/ 4 h 28"/>
                <a:gd name="T66" fmla="*/ 13 w 16"/>
                <a:gd name="T67" fmla="*/ 7 h 28"/>
                <a:gd name="T68" fmla="*/ 13 w 16"/>
                <a:gd name="T69" fmla="*/ 20 h 28"/>
                <a:gd name="T70" fmla="*/ 13 w 16"/>
                <a:gd name="T71" fmla="*/ 20 h 28"/>
                <a:gd name="T72" fmla="*/ 12 w 16"/>
                <a:gd name="T73" fmla="*/ 24 h 28"/>
                <a:gd name="T74" fmla="*/ 10 w 16"/>
                <a:gd name="T75" fmla="*/ 25 h 28"/>
                <a:gd name="T76" fmla="*/ 8 w 16"/>
                <a:gd name="T77" fmla="*/ 25 h 28"/>
                <a:gd name="T78" fmla="*/ 6 w 16"/>
                <a:gd name="T79" fmla="*/ 27 h 28"/>
                <a:gd name="T80" fmla="*/ 6 w 16"/>
                <a:gd name="T81" fmla="*/ 27 h 28"/>
                <a:gd name="T82" fmla="*/ 4 w 16"/>
                <a:gd name="T83" fmla="*/ 25 h 28"/>
                <a:gd name="T84" fmla="*/ 4 w 16"/>
                <a:gd name="T85" fmla="*/ 25 h 28"/>
                <a:gd name="T86" fmla="*/ 2 w 16"/>
                <a:gd name="T87" fmla="*/ 24 h 28"/>
                <a:gd name="T88" fmla="*/ 2 w 16"/>
                <a:gd name="T89" fmla="*/ 21 h 28"/>
                <a:gd name="T90" fmla="*/ 2 w 16"/>
                <a:gd name="T91" fmla="*/ 9 h 28"/>
                <a:gd name="T92" fmla="*/ 2 w 16"/>
                <a:gd name="T93" fmla="*/ 9 h 28"/>
                <a:gd name="T94" fmla="*/ 4 w 16"/>
                <a:gd name="T95" fmla="*/ 5 h 28"/>
                <a:gd name="T96" fmla="*/ 5 w 16"/>
                <a:gd name="T97" fmla="*/ 2 h 28"/>
                <a:gd name="T98" fmla="*/ 6 w 16"/>
                <a:gd name="T99" fmla="*/ 2 h 28"/>
                <a:gd name="T100" fmla="*/ 6 w 16"/>
                <a:gd name="T101" fmla="*/ 2 h 28"/>
                <a:gd name="T102" fmla="*/ 9 w 16"/>
                <a:gd name="T103" fmla="*/ 2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20597" name="Freeform 149"/>
            <p:cNvSpPr>
              <a:spLocks/>
            </p:cNvSpPr>
            <p:nvPr/>
          </p:nvSpPr>
          <p:spPr bwMode="white">
            <a:xfrm flipH="1">
              <a:off x="458" y="3761"/>
              <a:ext cx="8" cy="15"/>
            </a:xfrm>
            <a:custGeom>
              <a:avLst/>
              <a:gdLst>
                <a:gd name="T0" fmla="*/ 5 w 13"/>
                <a:gd name="T1" fmla="*/ 0 h 25"/>
                <a:gd name="T2" fmla="*/ 6 w 13"/>
                <a:gd name="T3" fmla="*/ 0 h 25"/>
                <a:gd name="T4" fmla="*/ 6 w 13"/>
                <a:gd name="T5" fmla="*/ 0 h 25"/>
                <a:gd name="T6" fmla="*/ 9 w 13"/>
                <a:gd name="T7" fmla="*/ 0 h 25"/>
                <a:gd name="T8" fmla="*/ 10 w 13"/>
                <a:gd name="T9" fmla="*/ 1 h 25"/>
                <a:gd name="T10" fmla="*/ 12 w 13"/>
                <a:gd name="T11" fmla="*/ 2 h 25"/>
                <a:gd name="T12" fmla="*/ 13 w 13"/>
                <a:gd name="T13" fmla="*/ 5 h 25"/>
                <a:gd name="T14" fmla="*/ 13 w 13"/>
                <a:gd name="T15" fmla="*/ 18 h 25"/>
                <a:gd name="T16" fmla="*/ 13 w 13"/>
                <a:gd name="T17" fmla="*/ 18 h 25"/>
                <a:gd name="T18" fmla="*/ 12 w 13"/>
                <a:gd name="T19" fmla="*/ 21 h 25"/>
                <a:gd name="T20" fmla="*/ 10 w 13"/>
                <a:gd name="T21" fmla="*/ 22 h 25"/>
                <a:gd name="T22" fmla="*/ 9 w 13"/>
                <a:gd name="T23" fmla="*/ 25 h 25"/>
                <a:gd name="T24" fmla="*/ 6 w 13"/>
                <a:gd name="T25" fmla="*/ 25 h 25"/>
                <a:gd name="T26" fmla="*/ 5 w 13"/>
                <a:gd name="T27" fmla="*/ 25 h 25"/>
                <a:gd name="T28" fmla="*/ 5 w 13"/>
                <a:gd name="T29" fmla="*/ 25 h 25"/>
                <a:gd name="T30" fmla="*/ 2 w 13"/>
                <a:gd name="T31" fmla="*/ 25 h 25"/>
                <a:gd name="T32" fmla="*/ 1 w 13"/>
                <a:gd name="T33" fmla="*/ 25 h 25"/>
                <a:gd name="T34" fmla="*/ 0 w 13"/>
                <a:gd name="T35" fmla="*/ 22 h 25"/>
                <a:gd name="T36" fmla="*/ 0 w 13"/>
                <a:gd name="T37" fmla="*/ 20 h 25"/>
                <a:gd name="T38" fmla="*/ 0 w 13"/>
                <a:gd name="T39" fmla="*/ 8 h 25"/>
                <a:gd name="T40" fmla="*/ 0 w 13"/>
                <a:gd name="T41" fmla="*/ 8 h 25"/>
                <a:gd name="T42" fmla="*/ 0 w 13"/>
                <a:gd name="T43" fmla="*/ 5 h 25"/>
                <a:gd name="T44" fmla="*/ 1 w 13"/>
                <a:gd name="T45" fmla="*/ 2 h 25"/>
                <a:gd name="T46" fmla="*/ 2 w 13"/>
                <a:gd name="T47" fmla="*/ 1 h 25"/>
                <a:gd name="T48" fmla="*/ 5 w 13"/>
                <a:gd name="T49" fmla="*/ 0 h 25"/>
                <a:gd name="T50" fmla="*/ 5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20598" name="Freeform 150"/>
            <p:cNvSpPr>
              <a:spLocks noEditPoints="1"/>
            </p:cNvSpPr>
            <p:nvPr/>
          </p:nvSpPr>
          <p:spPr bwMode="white">
            <a:xfrm flipH="1">
              <a:off x="458" y="3761"/>
              <a:ext cx="8" cy="17"/>
            </a:xfrm>
            <a:custGeom>
              <a:avLst/>
              <a:gdLst>
                <a:gd name="T0" fmla="*/ 8 w 15"/>
                <a:gd name="T1" fmla="*/ 0 h 28"/>
                <a:gd name="T2" fmla="*/ 7 w 15"/>
                <a:gd name="T3" fmla="*/ 2 h 28"/>
                <a:gd name="T4" fmla="*/ 7 w 15"/>
                <a:gd name="T5" fmla="*/ 2 h 28"/>
                <a:gd name="T6" fmla="*/ 4 w 15"/>
                <a:gd name="T7" fmla="*/ 2 h 28"/>
                <a:gd name="T8" fmla="*/ 3 w 15"/>
                <a:gd name="T9" fmla="*/ 4 h 28"/>
                <a:gd name="T10" fmla="*/ 0 w 15"/>
                <a:gd name="T11" fmla="*/ 7 h 28"/>
                <a:gd name="T12" fmla="*/ 0 w 15"/>
                <a:gd name="T13" fmla="*/ 10 h 28"/>
                <a:gd name="T14" fmla="*/ 0 w 15"/>
                <a:gd name="T15" fmla="*/ 22 h 28"/>
                <a:gd name="T16" fmla="*/ 0 w 15"/>
                <a:gd name="T17" fmla="*/ 22 h 28"/>
                <a:gd name="T18" fmla="*/ 0 w 15"/>
                <a:gd name="T19" fmla="*/ 24 h 28"/>
                <a:gd name="T20" fmla="*/ 3 w 15"/>
                <a:gd name="T21" fmla="*/ 27 h 28"/>
                <a:gd name="T22" fmla="*/ 3 w 15"/>
                <a:gd name="T23" fmla="*/ 27 h 28"/>
                <a:gd name="T24" fmla="*/ 4 w 15"/>
                <a:gd name="T25" fmla="*/ 28 h 28"/>
                <a:gd name="T26" fmla="*/ 7 w 15"/>
                <a:gd name="T27" fmla="*/ 28 h 28"/>
                <a:gd name="T28" fmla="*/ 8 w 15"/>
                <a:gd name="T29" fmla="*/ 28 h 28"/>
                <a:gd name="T30" fmla="*/ 8 w 15"/>
                <a:gd name="T31" fmla="*/ 28 h 28"/>
                <a:gd name="T32" fmla="*/ 11 w 15"/>
                <a:gd name="T33" fmla="*/ 27 h 28"/>
                <a:gd name="T34" fmla="*/ 14 w 15"/>
                <a:gd name="T35" fmla="*/ 26 h 28"/>
                <a:gd name="T36" fmla="*/ 15 w 15"/>
                <a:gd name="T37" fmla="*/ 23 h 28"/>
                <a:gd name="T38" fmla="*/ 15 w 15"/>
                <a:gd name="T39" fmla="*/ 20 h 28"/>
                <a:gd name="T40" fmla="*/ 15 w 15"/>
                <a:gd name="T41" fmla="*/ 7 h 28"/>
                <a:gd name="T42" fmla="*/ 15 w 15"/>
                <a:gd name="T43" fmla="*/ 7 h 28"/>
                <a:gd name="T44" fmla="*/ 15 w 15"/>
                <a:gd name="T45" fmla="*/ 4 h 28"/>
                <a:gd name="T46" fmla="*/ 14 w 15"/>
                <a:gd name="T47" fmla="*/ 2 h 28"/>
                <a:gd name="T48" fmla="*/ 14 w 15"/>
                <a:gd name="T49" fmla="*/ 2 h 28"/>
                <a:gd name="T50" fmla="*/ 11 w 15"/>
                <a:gd name="T51" fmla="*/ 0 h 28"/>
                <a:gd name="T52" fmla="*/ 8 w 15"/>
                <a:gd name="T53" fmla="*/ 0 h 28"/>
                <a:gd name="T54" fmla="*/ 8 w 15"/>
                <a:gd name="T55" fmla="*/ 0 h 28"/>
                <a:gd name="T56" fmla="*/ 8 w 15"/>
                <a:gd name="T57" fmla="*/ 3 h 28"/>
                <a:gd name="T58" fmla="*/ 8 w 15"/>
                <a:gd name="T59" fmla="*/ 3 h 28"/>
                <a:gd name="T60" fmla="*/ 12 w 15"/>
                <a:gd name="T61" fmla="*/ 3 h 28"/>
                <a:gd name="T62" fmla="*/ 12 w 15"/>
                <a:gd name="T63" fmla="*/ 3 h 28"/>
                <a:gd name="T64" fmla="*/ 14 w 15"/>
                <a:gd name="T65" fmla="*/ 6 h 28"/>
                <a:gd name="T66" fmla="*/ 14 w 15"/>
                <a:gd name="T67" fmla="*/ 7 h 28"/>
                <a:gd name="T68" fmla="*/ 14 w 15"/>
                <a:gd name="T69" fmla="*/ 20 h 28"/>
                <a:gd name="T70" fmla="*/ 14 w 15"/>
                <a:gd name="T71" fmla="*/ 20 h 28"/>
                <a:gd name="T72" fmla="*/ 12 w 15"/>
                <a:gd name="T73" fmla="*/ 24 h 28"/>
                <a:gd name="T74" fmla="*/ 11 w 15"/>
                <a:gd name="T75" fmla="*/ 26 h 28"/>
                <a:gd name="T76" fmla="*/ 8 w 15"/>
                <a:gd name="T77" fmla="*/ 27 h 28"/>
                <a:gd name="T78" fmla="*/ 7 w 15"/>
                <a:gd name="T79" fmla="*/ 27 h 28"/>
                <a:gd name="T80" fmla="*/ 7 w 15"/>
                <a:gd name="T81" fmla="*/ 27 h 28"/>
                <a:gd name="T82" fmla="*/ 4 w 15"/>
                <a:gd name="T83" fmla="*/ 26 h 28"/>
                <a:gd name="T84" fmla="*/ 4 w 15"/>
                <a:gd name="T85" fmla="*/ 26 h 28"/>
                <a:gd name="T86" fmla="*/ 3 w 15"/>
                <a:gd name="T87" fmla="*/ 24 h 28"/>
                <a:gd name="T88" fmla="*/ 2 w 15"/>
                <a:gd name="T89" fmla="*/ 22 h 28"/>
                <a:gd name="T90" fmla="*/ 2 w 15"/>
                <a:gd name="T91" fmla="*/ 10 h 28"/>
                <a:gd name="T92" fmla="*/ 2 w 15"/>
                <a:gd name="T93" fmla="*/ 10 h 28"/>
                <a:gd name="T94" fmla="*/ 4 w 15"/>
                <a:gd name="T95" fmla="*/ 6 h 28"/>
                <a:gd name="T96" fmla="*/ 6 w 15"/>
                <a:gd name="T97" fmla="*/ 3 h 28"/>
                <a:gd name="T98" fmla="*/ 7 w 15"/>
                <a:gd name="T99" fmla="*/ 3 h 28"/>
                <a:gd name="T100" fmla="*/ 7 w 15"/>
                <a:gd name="T101" fmla="*/ 3 h 28"/>
                <a:gd name="T102" fmla="*/ 8 w 15"/>
                <a:gd name="T103" fmla="*/ 3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20599" name="Freeform 151"/>
            <p:cNvSpPr>
              <a:spLocks/>
            </p:cNvSpPr>
            <p:nvPr/>
          </p:nvSpPr>
          <p:spPr bwMode="white">
            <a:xfrm flipH="1">
              <a:off x="466" y="3765"/>
              <a:ext cx="10" cy="17"/>
            </a:xfrm>
            <a:custGeom>
              <a:avLst/>
              <a:gdLst>
                <a:gd name="T0" fmla="*/ 7 w 16"/>
                <a:gd name="T1" fmla="*/ 0 h 30"/>
                <a:gd name="T2" fmla="*/ 10 w 16"/>
                <a:gd name="T3" fmla="*/ 0 h 30"/>
                <a:gd name="T4" fmla="*/ 10 w 16"/>
                <a:gd name="T5" fmla="*/ 0 h 30"/>
                <a:gd name="T6" fmla="*/ 12 w 16"/>
                <a:gd name="T7" fmla="*/ 0 h 30"/>
                <a:gd name="T8" fmla="*/ 14 w 16"/>
                <a:gd name="T9" fmla="*/ 2 h 30"/>
                <a:gd name="T10" fmla="*/ 16 w 16"/>
                <a:gd name="T11" fmla="*/ 3 h 30"/>
                <a:gd name="T12" fmla="*/ 16 w 16"/>
                <a:gd name="T13" fmla="*/ 6 h 30"/>
                <a:gd name="T14" fmla="*/ 16 w 16"/>
                <a:gd name="T15" fmla="*/ 20 h 30"/>
                <a:gd name="T16" fmla="*/ 16 w 16"/>
                <a:gd name="T17" fmla="*/ 20 h 30"/>
                <a:gd name="T18" fmla="*/ 16 w 16"/>
                <a:gd name="T19" fmla="*/ 23 h 30"/>
                <a:gd name="T20" fmla="*/ 14 w 16"/>
                <a:gd name="T21" fmla="*/ 26 h 30"/>
                <a:gd name="T22" fmla="*/ 12 w 16"/>
                <a:gd name="T23" fmla="*/ 28 h 30"/>
                <a:gd name="T24" fmla="*/ 10 w 16"/>
                <a:gd name="T25" fmla="*/ 30 h 30"/>
                <a:gd name="T26" fmla="*/ 7 w 16"/>
                <a:gd name="T27" fmla="*/ 30 h 30"/>
                <a:gd name="T28" fmla="*/ 7 w 16"/>
                <a:gd name="T29" fmla="*/ 30 h 30"/>
                <a:gd name="T30" fmla="*/ 4 w 16"/>
                <a:gd name="T31" fmla="*/ 30 h 30"/>
                <a:gd name="T32" fmla="*/ 3 w 16"/>
                <a:gd name="T33" fmla="*/ 28 h 30"/>
                <a:gd name="T34" fmla="*/ 0 w 16"/>
                <a:gd name="T35" fmla="*/ 26 h 30"/>
                <a:gd name="T36" fmla="*/ 0 w 16"/>
                <a:gd name="T37" fmla="*/ 23 h 30"/>
                <a:gd name="T38" fmla="*/ 0 w 16"/>
                <a:gd name="T39" fmla="*/ 8 h 30"/>
                <a:gd name="T40" fmla="*/ 0 w 16"/>
                <a:gd name="T41" fmla="*/ 8 h 30"/>
                <a:gd name="T42" fmla="*/ 0 w 16"/>
                <a:gd name="T43" fmla="*/ 6 h 30"/>
                <a:gd name="T44" fmla="*/ 3 w 16"/>
                <a:gd name="T45" fmla="*/ 3 h 30"/>
                <a:gd name="T46" fmla="*/ 4 w 16"/>
                <a:gd name="T47" fmla="*/ 2 h 30"/>
                <a:gd name="T48" fmla="*/ 7 w 16"/>
                <a:gd name="T49" fmla="*/ 0 h 30"/>
                <a:gd name="T50" fmla="*/ 7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20600" name="Freeform 152"/>
            <p:cNvSpPr>
              <a:spLocks noEditPoints="1"/>
            </p:cNvSpPr>
            <p:nvPr/>
          </p:nvSpPr>
          <p:spPr bwMode="white">
            <a:xfrm flipH="1">
              <a:off x="466" y="3764"/>
              <a:ext cx="12" cy="18"/>
            </a:xfrm>
            <a:custGeom>
              <a:avLst/>
              <a:gdLst>
                <a:gd name="T0" fmla="*/ 11 w 19"/>
                <a:gd name="T1" fmla="*/ 0 h 31"/>
                <a:gd name="T2" fmla="*/ 11 w 19"/>
                <a:gd name="T3" fmla="*/ 0 h 31"/>
                <a:gd name="T4" fmla="*/ 8 w 19"/>
                <a:gd name="T5" fmla="*/ 0 h 31"/>
                <a:gd name="T6" fmla="*/ 8 w 19"/>
                <a:gd name="T7" fmla="*/ 0 h 31"/>
                <a:gd name="T8" fmla="*/ 5 w 19"/>
                <a:gd name="T9" fmla="*/ 1 h 31"/>
                <a:gd name="T10" fmla="*/ 3 w 19"/>
                <a:gd name="T11" fmla="*/ 4 h 31"/>
                <a:gd name="T12" fmla="*/ 1 w 19"/>
                <a:gd name="T13" fmla="*/ 7 h 31"/>
                <a:gd name="T14" fmla="*/ 0 w 19"/>
                <a:gd name="T15" fmla="*/ 9 h 31"/>
                <a:gd name="T16" fmla="*/ 0 w 19"/>
                <a:gd name="T17" fmla="*/ 24 h 31"/>
                <a:gd name="T18" fmla="*/ 0 w 19"/>
                <a:gd name="T19" fmla="*/ 24 h 31"/>
                <a:gd name="T20" fmla="*/ 1 w 19"/>
                <a:gd name="T21" fmla="*/ 28 h 31"/>
                <a:gd name="T22" fmla="*/ 3 w 19"/>
                <a:gd name="T23" fmla="*/ 29 h 31"/>
                <a:gd name="T24" fmla="*/ 3 w 19"/>
                <a:gd name="T25" fmla="*/ 29 h 31"/>
                <a:gd name="T26" fmla="*/ 5 w 19"/>
                <a:gd name="T27" fmla="*/ 31 h 31"/>
                <a:gd name="T28" fmla="*/ 8 w 19"/>
                <a:gd name="T29" fmla="*/ 31 h 31"/>
                <a:gd name="T30" fmla="*/ 11 w 19"/>
                <a:gd name="T31" fmla="*/ 31 h 31"/>
                <a:gd name="T32" fmla="*/ 11 w 19"/>
                <a:gd name="T33" fmla="*/ 31 h 31"/>
                <a:gd name="T34" fmla="*/ 13 w 19"/>
                <a:gd name="T35" fmla="*/ 29 h 31"/>
                <a:gd name="T36" fmla="*/ 16 w 19"/>
                <a:gd name="T37" fmla="*/ 28 h 31"/>
                <a:gd name="T38" fmla="*/ 17 w 19"/>
                <a:gd name="T39" fmla="*/ 25 h 31"/>
                <a:gd name="T40" fmla="*/ 19 w 19"/>
                <a:gd name="T41" fmla="*/ 21 h 31"/>
                <a:gd name="T42" fmla="*/ 19 w 19"/>
                <a:gd name="T43" fmla="*/ 7 h 31"/>
                <a:gd name="T44" fmla="*/ 19 w 19"/>
                <a:gd name="T45" fmla="*/ 7 h 31"/>
                <a:gd name="T46" fmla="*/ 17 w 19"/>
                <a:gd name="T47" fmla="*/ 4 h 31"/>
                <a:gd name="T48" fmla="*/ 16 w 19"/>
                <a:gd name="T49" fmla="*/ 1 h 31"/>
                <a:gd name="T50" fmla="*/ 16 w 19"/>
                <a:gd name="T51" fmla="*/ 1 h 31"/>
                <a:gd name="T52" fmla="*/ 13 w 19"/>
                <a:gd name="T53" fmla="*/ 0 h 31"/>
                <a:gd name="T54" fmla="*/ 11 w 19"/>
                <a:gd name="T55" fmla="*/ 0 h 31"/>
                <a:gd name="T56" fmla="*/ 11 w 19"/>
                <a:gd name="T57" fmla="*/ 0 h 31"/>
                <a:gd name="T58" fmla="*/ 11 w 19"/>
                <a:gd name="T59" fmla="*/ 1 h 31"/>
                <a:gd name="T60" fmla="*/ 11 w 19"/>
                <a:gd name="T61" fmla="*/ 1 h 31"/>
                <a:gd name="T62" fmla="*/ 12 w 19"/>
                <a:gd name="T63" fmla="*/ 1 h 31"/>
                <a:gd name="T64" fmla="*/ 15 w 19"/>
                <a:gd name="T65" fmla="*/ 3 h 31"/>
                <a:gd name="T66" fmla="*/ 15 w 19"/>
                <a:gd name="T67" fmla="*/ 3 h 31"/>
                <a:gd name="T68" fmla="*/ 16 w 19"/>
                <a:gd name="T69" fmla="*/ 5 h 31"/>
                <a:gd name="T70" fmla="*/ 16 w 19"/>
                <a:gd name="T71" fmla="*/ 7 h 31"/>
                <a:gd name="T72" fmla="*/ 16 w 19"/>
                <a:gd name="T73" fmla="*/ 21 h 31"/>
                <a:gd name="T74" fmla="*/ 16 w 19"/>
                <a:gd name="T75" fmla="*/ 21 h 31"/>
                <a:gd name="T76" fmla="*/ 16 w 19"/>
                <a:gd name="T77" fmla="*/ 24 h 31"/>
                <a:gd name="T78" fmla="*/ 15 w 19"/>
                <a:gd name="T79" fmla="*/ 27 h 31"/>
                <a:gd name="T80" fmla="*/ 12 w 19"/>
                <a:gd name="T81" fmla="*/ 28 h 31"/>
                <a:gd name="T82" fmla="*/ 11 w 19"/>
                <a:gd name="T83" fmla="*/ 29 h 31"/>
                <a:gd name="T84" fmla="*/ 8 w 19"/>
                <a:gd name="T85" fmla="*/ 29 h 31"/>
                <a:gd name="T86" fmla="*/ 8 w 19"/>
                <a:gd name="T87" fmla="*/ 29 h 31"/>
                <a:gd name="T88" fmla="*/ 7 w 19"/>
                <a:gd name="T89" fmla="*/ 29 h 31"/>
                <a:gd name="T90" fmla="*/ 4 w 19"/>
                <a:gd name="T91" fmla="*/ 28 h 31"/>
                <a:gd name="T92" fmla="*/ 4 w 19"/>
                <a:gd name="T93" fmla="*/ 28 h 31"/>
                <a:gd name="T94" fmla="*/ 3 w 19"/>
                <a:gd name="T95" fmla="*/ 27 h 31"/>
                <a:gd name="T96" fmla="*/ 3 w 19"/>
                <a:gd name="T97" fmla="*/ 24 h 31"/>
                <a:gd name="T98" fmla="*/ 3 w 19"/>
                <a:gd name="T99" fmla="*/ 9 h 31"/>
                <a:gd name="T100" fmla="*/ 3 w 19"/>
                <a:gd name="T101" fmla="*/ 9 h 31"/>
                <a:gd name="T102" fmla="*/ 3 w 19"/>
                <a:gd name="T103" fmla="*/ 7 h 31"/>
                <a:gd name="T104" fmla="*/ 4 w 19"/>
                <a:gd name="T105" fmla="*/ 5 h 31"/>
                <a:gd name="T106" fmla="*/ 7 w 19"/>
                <a:gd name="T107" fmla="*/ 3 h 31"/>
                <a:gd name="T108" fmla="*/ 8 w 19"/>
                <a:gd name="T109" fmla="*/ 3 h 31"/>
                <a:gd name="T110" fmla="*/ 8 w 19"/>
                <a:gd name="T111" fmla="*/ 3 h 31"/>
                <a:gd name="T112" fmla="*/ 11 w 19"/>
                <a:gd name="T113" fmla="*/ 1 h 31"/>
                <a:gd name="T114" fmla="*/ 11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20601" name="Freeform 153"/>
            <p:cNvSpPr>
              <a:spLocks/>
            </p:cNvSpPr>
            <p:nvPr/>
          </p:nvSpPr>
          <p:spPr bwMode="white">
            <a:xfrm flipH="1">
              <a:off x="502" y="3746"/>
              <a:ext cx="11" cy="19"/>
            </a:xfrm>
            <a:custGeom>
              <a:avLst/>
              <a:gdLst>
                <a:gd name="T0" fmla="*/ 10 w 18"/>
                <a:gd name="T1" fmla="*/ 0 h 31"/>
                <a:gd name="T2" fmla="*/ 8 w 18"/>
                <a:gd name="T3" fmla="*/ 0 h 31"/>
                <a:gd name="T4" fmla="*/ 8 w 18"/>
                <a:gd name="T5" fmla="*/ 0 h 31"/>
                <a:gd name="T6" fmla="*/ 6 w 18"/>
                <a:gd name="T7" fmla="*/ 0 h 31"/>
                <a:gd name="T8" fmla="*/ 3 w 18"/>
                <a:gd name="T9" fmla="*/ 2 h 31"/>
                <a:gd name="T10" fmla="*/ 2 w 18"/>
                <a:gd name="T11" fmla="*/ 4 h 31"/>
                <a:gd name="T12" fmla="*/ 0 w 18"/>
                <a:gd name="T13" fmla="*/ 7 h 31"/>
                <a:gd name="T14" fmla="*/ 0 w 18"/>
                <a:gd name="T15" fmla="*/ 22 h 31"/>
                <a:gd name="T16" fmla="*/ 0 w 18"/>
                <a:gd name="T17" fmla="*/ 22 h 31"/>
                <a:gd name="T18" fmla="*/ 2 w 18"/>
                <a:gd name="T19" fmla="*/ 25 h 31"/>
                <a:gd name="T20" fmla="*/ 3 w 18"/>
                <a:gd name="T21" fmla="*/ 27 h 31"/>
                <a:gd name="T22" fmla="*/ 6 w 18"/>
                <a:gd name="T23" fmla="*/ 30 h 31"/>
                <a:gd name="T24" fmla="*/ 8 w 18"/>
                <a:gd name="T25" fmla="*/ 31 h 31"/>
                <a:gd name="T26" fmla="*/ 10 w 18"/>
                <a:gd name="T27" fmla="*/ 31 h 31"/>
                <a:gd name="T28" fmla="*/ 10 w 18"/>
                <a:gd name="T29" fmla="*/ 31 h 31"/>
                <a:gd name="T30" fmla="*/ 14 w 18"/>
                <a:gd name="T31" fmla="*/ 31 h 31"/>
                <a:gd name="T32" fmla="*/ 15 w 18"/>
                <a:gd name="T33" fmla="*/ 30 h 31"/>
                <a:gd name="T34" fmla="*/ 16 w 18"/>
                <a:gd name="T35" fmla="*/ 27 h 31"/>
                <a:gd name="T36" fmla="*/ 18 w 18"/>
                <a:gd name="T37" fmla="*/ 25 h 31"/>
                <a:gd name="T38" fmla="*/ 18 w 18"/>
                <a:gd name="T39" fmla="*/ 10 h 31"/>
                <a:gd name="T40" fmla="*/ 18 w 18"/>
                <a:gd name="T41" fmla="*/ 10 h 31"/>
                <a:gd name="T42" fmla="*/ 16 w 18"/>
                <a:gd name="T43" fmla="*/ 6 h 31"/>
                <a:gd name="T44" fmla="*/ 15 w 18"/>
                <a:gd name="T45" fmla="*/ 3 h 31"/>
                <a:gd name="T46" fmla="*/ 14 w 18"/>
                <a:gd name="T47" fmla="*/ 2 h 31"/>
                <a:gd name="T48" fmla="*/ 10 w 18"/>
                <a:gd name="T49" fmla="*/ 0 h 31"/>
                <a:gd name="T50" fmla="*/ 10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20602" name="Freeform 154"/>
            <p:cNvSpPr>
              <a:spLocks noEditPoints="1"/>
            </p:cNvSpPr>
            <p:nvPr/>
          </p:nvSpPr>
          <p:spPr bwMode="white">
            <a:xfrm flipH="1">
              <a:off x="502" y="3746"/>
              <a:ext cx="11" cy="19"/>
            </a:xfrm>
            <a:custGeom>
              <a:avLst/>
              <a:gdLst>
                <a:gd name="T0" fmla="*/ 3 w 19"/>
                <a:gd name="T1" fmla="*/ 1 h 34"/>
                <a:gd name="T2" fmla="*/ 3 w 19"/>
                <a:gd name="T3" fmla="*/ 1 h 34"/>
                <a:gd name="T4" fmla="*/ 0 w 19"/>
                <a:gd name="T5" fmla="*/ 4 h 34"/>
                <a:gd name="T6" fmla="*/ 0 w 19"/>
                <a:gd name="T7" fmla="*/ 8 h 34"/>
                <a:gd name="T8" fmla="*/ 0 w 19"/>
                <a:gd name="T9" fmla="*/ 23 h 34"/>
                <a:gd name="T10" fmla="*/ 0 w 19"/>
                <a:gd name="T11" fmla="*/ 23 h 34"/>
                <a:gd name="T12" fmla="*/ 0 w 19"/>
                <a:gd name="T13" fmla="*/ 27 h 34"/>
                <a:gd name="T14" fmla="*/ 2 w 19"/>
                <a:gd name="T15" fmla="*/ 30 h 34"/>
                <a:gd name="T16" fmla="*/ 4 w 19"/>
                <a:gd name="T17" fmla="*/ 32 h 34"/>
                <a:gd name="T18" fmla="*/ 8 w 19"/>
                <a:gd name="T19" fmla="*/ 32 h 34"/>
                <a:gd name="T20" fmla="*/ 10 w 19"/>
                <a:gd name="T21" fmla="*/ 34 h 34"/>
                <a:gd name="T22" fmla="*/ 10 w 19"/>
                <a:gd name="T23" fmla="*/ 34 h 34"/>
                <a:gd name="T24" fmla="*/ 14 w 19"/>
                <a:gd name="T25" fmla="*/ 34 h 34"/>
                <a:gd name="T26" fmla="*/ 16 w 19"/>
                <a:gd name="T27" fmla="*/ 31 h 34"/>
                <a:gd name="T28" fmla="*/ 16 w 19"/>
                <a:gd name="T29" fmla="*/ 31 h 34"/>
                <a:gd name="T30" fmla="*/ 18 w 19"/>
                <a:gd name="T31" fmla="*/ 28 h 34"/>
                <a:gd name="T32" fmla="*/ 19 w 19"/>
                <a:gd name="T33" fmla="*/ 26 h 34"/>
                <a:gd name="T34" fmla="*/ 19 w 19"/>
                <a:gd name="T35" fmla="*/ 11 h 34"/>
                <a:gd name="T36" fmla="*/ 19 w 19"/>
                <a:gd name="T37" fmla="*/ 11 h 34"/>
                <a:gd name="T38" fmla="*/ 18 w 19"/>
                <a:gd name="T39" fmla="*/ 7 h 34"/>
                <a:gd name="T40" fmla="*/ 16 w 19"/>
                <a:gd name="T41" fmla="*/ 4 h 34"/>
                <a:gd name="T42" fmla="*/ 14 w 19"/>
                <a:gd name="T43" fmla="*/ 1 h 34"/>
                <a:gd name="T44" fmla="*/ 11 w 19"/>
                <a:gd name="T45" fmla="*/ 0 h 34"/>
                <a:gd name="T46" fmla="*/ 11 w 19"/>
                <a:gd name="T47" fmla="*/ 0 h 34"/>
                <a:gd name="T48" fmla="*/ 8 w 19"/>
                <a:gd name="T49" fmla="*/ 0 h 34"/>
                <a:gd name="T50" fmla="*/ 8 w 19"/>
                <a:gd name="T51" fmla="*/ 0 h 34"/>
                <a:gd name="T52" fmla="*/ 6 w 19"/>
                <a:gd name="T53" fmla="*/ 0 h 34"/>
                <a:gd name="T54" fmla="*/ 3 w 19"/>
                <a:gd name="T55" fmla="*/ 1 h 34"/>
                <a:gd name="T56" fmla="*/ 3 w 19"/>
                <a:gd name="T57" fmla="*/ 1 h 34"/>
                <a:gd name="T58" fmla="*/ 11 w 19"/>
                <a:gd name="T59" fmla="*/ 31 h 34"/>
                <a:gd name="T60" fmla="*/ 8 w 19"/>
                <a:gd name="T61" fmla="*/ 31 h 34"/>
                <a:gd name="T62" fmla="*/ 8 w 19"/>
                <a:gd name="T63" fmla="*/ 31 h 34"/>
                <a:gd name="T64" fmla="*/ 6 w 19"/>
                <a:gd name="T65" fmla="*/ 30 h 34"/>
                <a:gd name="T66" fmla="*/ 4 w 19"/>
                <a:gd name="T67" fmla="*/ 28 h 34"/>
                <a:gd name="T68" fmla="*/ 3 w 19"/>
                <a:gd name="T69" fmla="*/ 26 h 34"/>
                <a:gd name="T70" fmla="*/ 2 w 19"/>
                <a:gd name="T71" fmla="*/ 23 h 34"/>
                <a:gd name="T72" fmla="*/ 2 w 19"/>
                <a:gd name="T73" fmla="*/ 8 h 34"/>
                <a:gd name="T74" fmla="*/ 2 w 19"/>
                <a:gd name="T75" fmla="*/ 8 h 34"/>
                <a:gd name="T76" fmla="*/ 3 w 19"/>
                <a:gd name="T77" fmla="*/ 5 h 34"/>
                <a:gd name="T78" fmla="*/ 4 w 19"/>
                <a:gd name="T79" fmla="*/ 3 h 34"/>
                <a:gd name="T80" fmla="*/ 4 w 19"/>
                <a:gd name="T81" fmla="*/ 3 h 34"/>
                <a:gd name="T82" fmla="*/ 6 w 19"/>
                <a:gd name="T83" fmla="*/ 3 h 34"/>
                <a:gd name="T84" fmla="*/ 8 w 19"/>
                <a:gd name="T85" fmla="*/ 3 h 34"/>
                <a:gd name="T86" fmla="*/ 10 w 19"/>
                <a:gd name="T87" fmla="*/ 3 h 34"/>
                <a:gd name="T88" fmla="*/ 10 w 19"/>
                <a:gd name="T89" fmla="*/ 3 h 34"/>
                <a:gd name="T90" fmla="*/ 12 w 19"/>
                <a:gd name="T91" fmla="*/ 4 h 34"/>
                <a:gd name="T92" fmla="*/ 15 w 19"/>
                <a:gd name="T93" fmla="*/ 5 h 34"/>
                <a:gd name="T94" fmla="*/ 16 w 19"/>
                <a:gd name="T95" fmla="*/ 8 h 34"/>
                <a:gd name="T96" fmla="*/ 16 w 19"/>
                <a:gd name="T97" fmla="*/ 11 h 34"/>
                <a:gd name="T98" fmla="*/ 16 w 19"/>
                <a:gd name="T99" fmla="*/ 26 h 34"/>
                <a:gd name="T100" fmla="*/ 16 w 19"/>
                <a:gd name="T101" fmla="*/ 26 h 34"/>
                <a:gd name="T102" fmla="*/ 16 w 19"/>
                <a:gd name="T103" fmla="*/ 28 h 34"/>
                <a:gd name="T104" fmla="*/ 15 w 19"/>
                <a:gd name="T105" fmla="*/ 30 h 34"/>
                <a:gd name="T106" fmla="*/ 15 w 19"/>
                <a:gd name="T107" fmla="*/ 30 h 34"/>
                <a:gd name="T108" fmla="*/ 12 w 19"/>
                <a:gd name="T109" fmla="*/ 31 h 34"/>
                <a:gd name="T110" fmla="*/ 11 w 19"/>
                <a:gd name="T111" fmla="*/ 31 h 34"/>
                <a:gd name="T112" fmla="*/ 11 w 19"/>
                <a:gd name="T113" fmla="*/ 31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20603" name="Freeform 155"/>
            <p:cNvSpPr>
              <a:spLocks/>
            </p:cNvSpPr>
            <p:nvPr/>
          </p:nvSpPr>
          <p:spPr bwMode="white">
            <a:xfrm flipH="1">
              <a:off x="521" y="3739"/>
              <a:ext cx="8" cy="17"/>
            </a:xfrm>
            <a:custGeom>
              <a:avLst/>
              <a:gdLst>
                <a:gd name="T0" fmla="*/ 8 w 13"/>
                <a:gd name="T1" fmla="*/ 0 h 28"/>
                <a:gd name="T2" fmla="*/ 5 w 13"/>
                <a:gd name="T3" fmla="*/ 0 h 28"/>
                <a:gd name="T4" fmla="*/ 5 w 13"/>
                <a:gd name="T5" fmla="*/ 0 h 28"/>
                <a:gd name="T6" fmla="*/ 4 w 13"/>
                <a:gd name="T7" fmla="*/ 0 h 28"/>
                <a:gd name="T8" fmla="*/ 1 w 13"/>
                <a:gd name="T9" fmla="*/ 1 h 28"/>
                <a:gd name="T10" fmla="*/ 0 w 13"/>
                <a:gd name="T11" fmla="*/ 3 h 28"/>
                <a:gd name="T12" fmla="*/ 0 w 13"/>
                <a:gd name="T13" fmla="*/ 5 h 28"/>
                <a:gd name="T14" fmla="*/ 0 w 13"/>
                <a:gd name="T15" fmla="*/ 20 h 28"/>
                <a:gd name="T16" fmla="*/ 0 w 13"/>
                <a:gd name="T17" fmla="*/ 20 h 28"/>
                <a:gd name="T18" fmla="*/ 0 w 13"/>
                <a:gd name="T19" fmla="*/ 23 h 28"/>
                <a:gd name="T20" fmla="*/ 1 w 13"/>
                <a:gd name="T21" fmla="*/ 25 h 28"/>
                <a:gd name="T22" fmla="*/ 4 w 13"/>
                <a:gd name="T23" fmla="*/ 27 h 28"/>
                <a:gd name="T24" fmla="*/ 5 w 13"/>
                <a:gd name="T25" fmla="*/ 28 h 28"/>
                <a:gd name="T26" fmla="*/ 8 w 13"/>
                <a:gd name="T27" fmla="*/ 28 h 28"/>
                <a:gd name="T28" fmla="*/ 8 w 13"/>
                <a:gd name="T29" fmla="*/ 28 h 28"/>
                <a:gd name="T30" fmla="*/ 11 w 13"/>
                <a:gd name="T31" fmla="*/ 28 h 28"/>
                <a:gd name="T32" fmla="*/ 12 w 13"/>
                <a:gd name="T33" fmla="*/ 27 h 28"/>
                <a:gd name="T34" fmla="*/ 13 w 13"/>
                <a:gd name="T35" fmla="*/ 25 h 28"/>
                <a:gd name="T36" fmla="*/ 13 w 13"/>
                <a:gd name="T37" fmla="*/ 23 h 28"/>
                <a:gd name="T38" fmla="*/ 13 w 13"/>
                <a:gd name="T39" fmla="*/ 8 h 28"/>
                <a:gd name="T40" fmla="*/ 13 w 13"/>
                <a:gd name="T41" fmla="*/ 8 h 28"/>
                <a:gd name="T42" fmla="*/ 13 w 13"/>
                <a:gd name="T43" fmla="*/ 5 h 28"/>
                <a:gd name="T44" fmla="*/ 12 w 13"/>
                <a:gd name="T45" fmla="*/ 3 h 28"/>
                <a:gd name="T46" fmla="*/ 11 w 13"/>
                <a:gd name="T47" fmla="*/ 1 h 28"/>
                <a:gd name="T48" fmla="*/ 8 w 13"/>
                <a:gd name="T49" fmla="*/ 0 h 28"/>
                <a:gd name="T50" fmla="*/ 8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20604" name="Freeform 156"/>
            <p:cNvSpPr>
              <a:spLocks noEditPoints="1"/>
            </p:cNvSpPr>
            <p:nvPr/>
          </p:nvSpPr>
          <p:spPr bwMode="white">
            <a:xfrm flipH="1">
              <a:off x="521" y="3737"/>
              <a:ext cx="9" cy="19"/>
            </a:xfrm>
            <a:custGeom>
              <a:avLst/>
              <a:gdLst>
                <a:gd name="T0" fmla="*/ 2 w 16"/>
                <a:gd name="T1" fmla="*/ 1 h 29"/>
                <a:gd name="T2" fmla="*/ 2 w 16"/>
                <a:gd name="T3" fmla="*/ 1 h 29"/>
                <a:gd name="T4" fmla="*/ 1 w 16"/>
                <a:gd name="T5" fmla="*/ 4 h 29"/>
                <a:gd name="T6" fmla="*/ 0 w 16"/>
                <a:gd name="T7" fmla="*/ 6 h 29"/>
                <a:gd name="T8" fmla="*/ 0 w 16"/>
                <a:gd name="T9" fmla="*/ 21 h 29"/>
                <a:gd name="T10" fmla="*/ 0 w 16"/>
                <a:gd name="T11" fmla="*/ 21 h 29"/>
                <a:gd name="T12" fmla="*/ 0 w 16"/>
                <a:gd name="T13" fmla="*/ 24 h 29"/>
                <a:gd name="T14" fmla="*/ 2 w 16"/>
                <a:gd name="T15" fmla="*/ 26 h 29"/>
                <a:gd name="T16" fmla="*/ 4 w 16"/>
                <a:gd name="T17" fmla="*/ 28 h 29"/>
                <a:gd name="T18" fmla="*/ 6 w 16"/>
                <a:gd name="T19" fmla="*/ 29 h 29"/>
                <a:gd name="T20" fmla="*/ 9 w 16"/>
                <a:gd name="T21" fmla="*/ 29 h 29"/>
                <a:gd name="T22" fmla="*/ 9 w 16"/>
                <a:gd name="T23" fmla="*/ 29 h 29"/>
                <a:gd name="T24" fmla="*/ 12 w 16"/>
                <a:gd name="T25" fmla="*/ 29 h 29"/>
                <a:gd name="T26" fmla="*/ 13 w 16"/>
                <a:gd name="T27" fmla="*/ 28 h 29"/>
                <a:gd name="T28" fmla="*/ 13 w 16"/>
                <a:gd name="T29" fmla="*/ 28 h 29"/>
                <a:gd name="T30" fmla="*/ 16 w 16"/>
                <a:gd name="T31" fmla="*/ 26 h 29"/>
                <a:gd name="T32" fmla="*/ 16 w 16"/>
                <a:gd name="T33" fmla="*/ 24 h 29"/>
                <a:gd name="T34" fmla="*/ 16 w 16"/>
                <a:gd name="T35" fmla="*/ 9 h 29"/>
                <a:gd name="T36" fmla="*/ 16 w 16"/>
                <a:gd name="T37" fmla="*/ 9 h 29"/>
                <a:gd name="T38" fmla="*/ 16 w 16"/>
                <a:gd name="T39" fmla="*/ 6 h 29"/>
                <a:gd name="T40" fmla="*/ 13 w 16"/>
                <a:gd name="T41" fmla="*/ 4 h 29"/>
                <a:gd name="T42" fmla="*/ 12 w 16"/>
                <a:gd name="T43" fmla="*/ 1 h 29"/>
                <a:gd name="T44" fmla="*/ 9 w 16"/>
                <a:gd name="T45" fmla="*/ 1 h 29"/>
                <a:gd name="T46" fmla="*/ 6 w 16"/>
                <a:gd name="T47" fmla="*/ 0 h 29"/>
                <a:gd name="T48" fmla="*/ 6 w 16"/>
                <a:gd name="T49" fmla="*/ 0 h 29"/>
                <a:gd name="T50" fmla="*/ 5 w 16"/>
                <a:gd name="T51" fmla="*/ 1 h 29"/>
                <a:gd name="T52" fmla="*/ 2 w 16"/>
                <a:gd name="T53" fmla="*/ 1 h 29"/>
                <a:gd name="T54" fmla="*/ 2 w 16"/>
                <a:gd name="T55" fmla="*/ 1 h 29"/>
                <a:gd name="T56" fmla="*/ 9 w 16"/>
                <a:gd name="T57" fmla="*/ 29 h 29"/>
                <a:gd name="T58" fmla="*/ 6 w 16"/>
                <a:gd name="T59" fmla="*/ 28 h 29"/>
                <a:gd name="T60" fmla="*/ 6 w 16"/>
                <a:gd name="T61" fmla="*/ 28 h 29"/>
                <a:gd name="T62" fmla="*/ 5 w 16"/>
                <a:gd name="T63" fmla="*/ 28 h 29"/>
                <a:gd name="T64" fmla="*/ 2 w 16"/>
                <a:gd name="T65" fmla="*/ 25 h 29"/>
                <a:gd name="T66" fmla="*/ 1 w 16"/>
                <a:gd name="T67" fmla="*/ 24 h 29"/>
                <a:gd name="T68" fmla="*/ 1 w 16"/>
                <a:gd name="T69" fmla="*/ 21 h 29"/>
                <a:gd name="T70" fmla="*/ 1 w 16"/>
                <a:gd name="T71" fmla="*/ 6 h 29"/>
                <a:gd name="T72" fmla="*/ 1 w 16"/>
                <a:gd name="T73" fmla="*/ 6 h 29"/>
                <a:gd name="T74" fmla="*/ 1 w 16"/>
                <a:gd name="T75" fmla="*/ 5 h 29"/>
                <a:gd name="T76" fmla="*/ 2 w 16"/>
                <a:gd name="T77" fmla="*/ 2 h 29"/>
                <a:gd name="T78" fmla="*/ 2 w 16"/>
                <a:gd name="T79" fmla="*/ 2 h 29"/>
                <a:gd name="T80" fmla="*/ 5 w 16"/>
                <a:gd name="T81" fmla="*/ 1 h 29"/>
                <a:gd name="T82" fmla="*/ 6 w 16"/>
                <a:gd name="T83" fmla="*/ 1 h 29"/>
                <a:gd name="T84" fmla="*/ 9 w 16"/>
                <a:gd name="T85" fmla="*/ 2 h 29"/>
                <a:gd name="T86" fmla="*/ 9 w 16"/>
                <a:gd name="T87" fmla="*/ 2 h 29"/>
                <a:gd name="T88" fmla="*/ 10 w 16"/>
                <a:gd name="T89" fmla="*/ 2 h 29"/>
                <a:gd name="T90" fmla="*/ 13 w 16"/>
                <a:gd name="T91" fmla="*/ 5 h 29"/>
                <a:gd name="T92" fmla="*/ 14 w 16"/>
                <a:gd name="T93" fmla="*/ 6 h 29"/>
                <a:gd name="T94" fmla="*/ 14 w 16"/>
                <a:gd name="T95" fmla="*/ 9 h 29"/>
                <a:gd name="T96" fmla="*/ 14 w 16"/>
                <a:gd name="T97" fmla="*/ 24 h 29"/>
                <a:gd name="T98" fmla="*/ 14 w 16"/>
                <a:gd name="T99" fmla="*/ 24 h 29"/>
                <a:gd name="T100" fmla="*/ 14 w 16"/>
                <a:gd name="T101" fmla="*/ 25 h 29"/>
                <a:gd name="T102" fmla="*/ 13 w 16"/>
                <a:gd name="T103" fmla="*/ 28 h 29"/>
                <a:gd name="T104" fmla="*/ 13 w 16"/>
                <a:gd name="T105" fmla="*/ 28 h 29"/>
                <a:gd name="T106" fmla="*/ 10 w 16"/>
                <a:gd name="T107" fmla="*/ 28 h 29"/>
                <a:gd name="T108" fmla="*/ 9 w 16"/>
                <a:gd name="T109" fmla="*/ 29 h 29"/>
                <a:gd name="T110" fmla="*/ 9 w 16"/>
                <a:gd name="T111" fmla="*/ 29 h 29"/>
                <a:gd name="T112" fmla="*/ 9 w 16"/>
                <a:gd name="T113" fmla="*/ 1 h 29"/>
                <a:gd name="T114" fmla="*/ 9 w 16"/>
                <a:gd name="T115" fmla="*/ 1 h 29"/>
                <a:gd name="T116" fmla="*/ 9 w 16"/>
                <a:gd name="T117" fmla="*/ 1 h 29"/>
                <a:gd name="T118" fmla="*/ 9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20605" name="Freeform 157"/>
            <p:cNvSpPr>
              <a:spLocks/>
            </p:cNvSpPr>
            <p:nvPr/>
          </p:nvSpPr>
          <p:spPr bwMode="white">
            <a:xfrm flipH="1">
              <a:off x="511" y="3742"/>
              <a:ext cx="10" cy="18"/>
            </a:xfrm>
            <a:custGeom>
              <a:avLst/>
              <a:gdLst>
                <a:gd name="T0" fmla="*/ 8 w 15"/>
                <a:gd name="T1" fmla="*/ 0 h 28"/>
                <a:gd name="T2" fmla="*/ 5 w 15"/>
                <a:gd name="T3" fmla="*/ 0 h 28"/>
                <a:gd name="T4" fmla="*/ 5 w 15"/>
                <a:gd name="T5" fmla="*/ 0 h 28"/>
                <a:gd name="T6" fmla="*/ 4 w 15"/>
                <a:gd name="T7" fmla="*/ 0 h 28"/>
                <a:gd name="T8" fmla="*/ 1 w 15"/>
                <a:gd name="T9" fmla="*/ 1 h 28"/>
                <a:gd name="T10" fmla="*/ 0 w 15"/>
                <a:gd name="T11" fmla="*/ 4 h 28"/>
                <a:gd name="T12" fmla="*/ 0 w 15"/>
                <a:gd name="T13" fmla="*/ 6 h 28"/>
                <a:gd name="T14" fmla="*/ 0 w 15"/>
                <a:gd name="T15" fmla="*/ 20 h 28"/>
                <a:gd name="T16" fmla="*/ 0 w 15"/>
                <a:gd name="T17" fmla="*/ 20 h 28"/>
                <a:gd name="T18" fmla="*/ 0 w 15"/>
                <a:gd name="T19" fmla="*/ 22 h 28"/>
                <a:gd name="T20" fmla="*/ 1 w 15"/>
                <a:gd name="T21" fmla="*/ 25 h 28"/>
                <a:gd name="T22" fmla="*/ 4 w 15"/>
                <a:gd name="T23" fmla="*/ 27 h 28"/>
                <a:gd name="T24" fmla="*/ 5 w 15"/>
                <a:gd name="T25" fmla="*/ 28 h 28"/>
                <a:gd name="T26" fmla="*/ 8 w 15"/>
                <a:gd name="T27" fmla="*/ 28 h 28"/>
                <a:gd name="T28" fmla="*/ 8 w 15"/>
                <a:gd name="T29" fmla="*/ 28 h 28"/>
                <a:gd name="T30" fmla="*/ 11 w 15"/>
                <a:gd name="T31" fmla="*/ 28 h 28"/>
                <a:gd name="T32" fmla="*/ 12 w 15"/>
                <a:gd name="T33" fmla="*/ 27 h 28"/>
                <a:gd name="T34" fmla="*/ 13 w 15"/>
                <a:gd name="T35" fmla="*/ 25 h 28"/>
                <a:gd name="T36" fmla="*/ 15 w 15"/>
                <a:gd name="T37" fmla="*/ 22 h 28"/>
                <a:gd name="T38" fmla="*/ 15 w 15"/>
                <a:gd name="T39" fmla="*/ 9 h 28"/>
                <a:gd name="T40" fmla="*/ 15 w 15"/>
                <a:gd name="T41" fmla="*/ 9 h 28"/>
                <a:gd name="T42" fmla="*/ 13 w 15"/>
                <a:gd name="T43" fmla="*/ 5 h 28"/>
                <a:gd name="T44" fmla="*/ 12 w 15"/>
                <a:gd name="T45" fmla="*/ 4 h 28"/>
                <a:gd name="T46" fmla="*/ 11 w 15"/>
                <a:gd name="T47" fmla="*/ 1 h 28"/>
                <a:gd name="T48" fmla="*/ 8 w 15"/>
                <a:gd name="T49" fmla="*/ 0 h 28"/>
                <a:gd name="T50" fmla="*/ 8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20606" name="Freeform 158"/>
            <p:cNvSpPr>
              <a:spLocks noEditPoints="1"/>
            </p:cNvSpPr>
            <p:nvPr/>
          </p:nvSpPr>
          <p:spPr bwMode="white">
            <a:xfrm flipH="1">
              <a:off x="511" y="3742"/>
              <a:ext cx="10" cy="19"/>
            </a:xfrm>
            <a:custGeom>
              <a:avLst/>
              <a:gdLst>
                <a:gd name="T0" fmla="*/ 3 w 17"/>
                <a:gd name="T1" fmla="*/ 1 h 29"/>
                <a:gd name="T2" fmla="*/ 3 w 17"/>
                <a:gd name="T3" fmla="*/ 1 h 29"/>
                <a:gd name="T4" fmla="*/ 2 w 17"/>
                <a:gd name="T5" fmla="*/ 4 h 29"/>
                <a:gd name="T6" fmla="*/ 0 w 17"/>
                <a:gd name="T7" fmla="*/ 6 h 29"/>
                <a:gd name="T8" fmla="*/ 0 w 17"/>
                <a:gd name="T9" fmla="*/ 20 h 29"/>
                <a:gd name="T10" fmla="*/ 0 w 17"/>
                <a:gd name="T11" fmla="*/ 20 h 29"/>
                <a:gd name="T12" fmla="*/ 0 w 17"/>
                <a:gd name="T13" fmla="*/ 22 h 29"/>
                <a:gd name="T14" fmla="*/ 3 w 17"/>
                <a:gd name="T15" fmla="*/ 25 h 29"/>
                <a:gd name="T16" fmla="*/ 4 w 17"/>
                <a:gd name="T17" fmla="*/ 28 h 29"/>
                <a:gd name="T18" fmla="*/ 7 w 17"/>
                <a:gd name="T19" fmla="*/ 29 h 29"/>
                <a:gd name="T20" fmla="*/ 10 w 17"/>
                <a:gd name="T21" fmla="*/ 29 h 29"/>
                <a:gd name="T22" fmla="*/ 10 w 17"/>
                <a:gd name="T23" fmla="*/ 29 h 29"/>
                <a:gd name="T24" fmla="*/ 13 w 17"/>
                <a:gd name="T25" fmla="*/ 29 h 29"/>
                <a:gd name="T26" fmla="*/ 14 w 17"/>
                <a:gd name="T27" fmla="*/ 28 h 29"/>
                <a:gd name="T28" fmla="*/ 14 w 17"/>
                <a:gd name="T29" fmla="*/ 28 h 29"/>
                <a:gd name="T30" fmla="*/ 17 w 17"/>
                <a:gd name="T31" fmla="*/ 25 h 29"/>
                <a:gd name="T32" fmla="*/ 17 w 17"/>
                <a:gd name="T33" fmla="*/ 22 h 29"/>
                <a:gd name="T34" fmla="*/ 17 w 17"/>
                <a:gd name="T35" fmla="*/ 9 h 29"/>
                <a:gd name="T36" fmla="*/ 17 w 17"/>
                <a:gd name="T37" fmla="*/ 9 h 29"/>
                <a:gd name="T38" fmla="*/ 17 w 17"/>
                <a:gd name="T39" fmla="*/ 5 h 29"/>
                <a:gd name="T40" fmla="*/ 14 w 17"/>
                <a:gd name="T41" fmla="*/ 2 h 29"/>
                <a:gd name="T42" fmla="*/ 13 w 17"/>
                <a:gd name="T43" fmla="*/ 1 h 29"/>
                <a:gd name="T44" fmla="*/ 10 w 17"/>
                <a:gd name="T45" fmla="*/ 0 h 29"/>
                <a:gd name="T46" fmla="*/ 7 w 17"/>
                <a:gd name="T47" fmla="*/ 0 h 29"/>
                <a:gd name="T48" fmla="*/ 7 w 17"/>
                <a:gd name="T49" fmla="*/ 0 h 29"/>
                <a:gd name="T50" fmla="*/ 6 w 17"/>
                <a:gd name="T51" fmla="*/ 0 h 29"/>
                <a:gd name="T52" fmla="*/ 3 w 17"/>
                <a:gd name="T53" fmla="*/ 1 h 29"/>
                <a:gd name="T54" fmla="*/ 3 w 17"/>
                <a:gd name="T55" fmla="*/ 1 h 29"/>
                <a:gd name="T56" fmla="*/ 10 w 17"/>
                <a:gd name="T57" fmla="*/ 28 h 29"/>
                <a:gd name="T58" fmla="*/ 7 w 17"/>
                <a:gd name="T59" fmla="*/ 28 h 29"/>
                <a:gd name="T60" fmla="*/ 7 w 17"/>
                <a:gd name="T61" fmla="*/ 28 h 29"/>
                <a:gd name="T62" fmla="*/ 6 w 17"/>
                <a:gd name="T63" fmla="*/ 27 h 29"/>
                <a:gd name="T64" fmla="*/ 3 w 17"/>
                <a:gd name="T65" fmla="*/ 25 h 29"/>
                <a:gd name="T66" fmla="*/ 2 w 17"/>
                <a:gd name="T67" fmla="*/ 22 h 29"/>
                <a:gd name="T68" fmla="*/ 2 w 17"/>
                <a:gd name="T69" fmla="*/ 20 h 29"/>
                <a:gd name="T70" fmla="*/ 2 w 17"/>
                <a:gd name="T71" fmla="*/ 6 h 29"/>
                <a:gd name="T72" fmla="*/ 2 w 17"/>
                <a:gd name="T73" fmla="*/ 6 h 29"/>
                <a:gd name="T74" fmla="*/ 2 w 17"/>
                <a:gd name="T75" fmla="*/ 4 h 29"/>
                <a:gd name="T76" fmla="*/ 3 w 17"/>
                <a:gd name="T77" fmla="*/ 2 h 29"/>
                <a:gd name="T78" fmla="*/ 3 w 17"/>
                <a:gd name="T79" fmla="*/ 2 h 29"/>
                <a:gd name="T80" fmla="*/ 6 w 17"/>
                <a:gd name="T81" fmla="*/ 1 h 29"/>
                <a:gd name="T82" fmla="*/ 7 w 17"/>
                <a:gd name="T83" fmla="*/ 1 h 29"/>
                <a:gd name="T84" fmla="*/ 10 w 17"/>
                <a:gd name="T85" fmla="*/ 1 h 29"/>
                <a:gd name="T86" fmla="*/ 10 w 17"/>
                <a:gd name="T87" fmla="*/ 1 h 29"/>
                <a:gd name="T88" fmla="*/ 11 w 17"/>
                <a:gd name="T89" fmla="*/ 2 h 29"/>
                <a:gd name="T90" fmla="*/ 14 w 17"/>
                <a:gd name="T91" fmla="*/ 4 h 29"/>
                <a:gd name="T92" fmla="*/ 15 w 17"/>
                <a:gd name="T93" fmla="*/ 6 h 29"/>
                <a:gd name="T94" fmla="*/ 15 w 17"/>
                <a:gd name="T95" fmla="*/ 9 h 29"/>
                <a:gd name="T96" fmla="*/ 15 w 17"/>
                <a:gd name="T97" fmla="*/ 22 h 29"/>
                <a:gd name="T98" fmla="*/ 15 w 17"/>
                <a:gd name="T99" fmla="*/ 22 h 29"/>
                <a:gd name="T100" fmla="*/ 15 w 17"/>
                <a:gd name="T101" fmla="*/ 25 h 29"/>
                <a:gd name="T102" fmla="*/ 14 w 17"/>
                <a:gd name="T103" fmla="*/ 27 h 29"/>
                <a:gd name="T104" fmla="*/ 14 w 17"/>
                <a:gd name="T105" fmla="*/ 27 h 29"/>
                <a:gd name="T106" fmla="*/ 11 w 17"/>
                <a:gd name="T107" fmla="*/ 28 h 29"/>
                <a:gd name="T108" fmla="*/ 10 w 17"/>
                <a:gd name="T109" fmla="*/ 28 h 29"/>
                <a:gd name="T110" fmla="*/ 10 w 17"/>
                <a:gd name="T111" fmla="*/ 28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20607" name="Freeform 159"/>
            <p:cNvSpPr>
              <a:spLocks/>
            </p:cNvSpPr>
            <p:nvPr/>
          </p:nvSpPr>
          <p:spPr bwMode="white">
            <a:xfrm flipH="1">
              <a:off x="511" y="3761"/>
              <a:ext cx="10" cy="18"/>
            </a:xfrm>
            <a:custGeom>
              <a:avLst/>
              <a:gdLst>
                <a:gd name="T0" fmla="*/ 8 w 17"/>
                <a:gd name="T1" fmla="*/ 0 h 29"/>
                <a:gd name="T2" fmla="*/ 8 w 17"/>
                <a:gd name="T3" fmla="*/ 0 h 29"/>
                <a:gd name="T4" fmla="*/ 8 w 17"/>
                <a:gd name="T5" fmla="*/ 0 h 29"/>
                <a:gd name="T6" fmla="*/ 4 w 17"/>
                <a:gd name="T7" fmla="*/ 0 h 29"/>
                <a:gd name="T8" fmla="*/ 2 w 17"/>
                <a:gd name="T9" fmla="*/ 0 h 29"/>
                <a:gd name="T10" fmla="*/ 0 w 17"/>
                <a:gd name="T11" fmla="*/ 3 h 29"/>
                <a:gd name="T12" fmla="*/ 0 w 17"/>
                <a:gd name="T13" fmla="*/ 5 h 29"/>
                <a:gd name="T14" fmla="*/ 0 w 17"/>
                <a:gd name="T15" fmla="*/ 19 h 29"/>
                <a:gd name="T16" fmla="*/ 0 w 17"/>
                <a:gd name="T17" fmla="*/ 19 h 29"/>
                <a:gd name="T18" fmla="*/ 0 w 17"/>
                <a:gd name="T19" fmla="*/ 21 h 29"/>
                <a:gd name="T20" fmla="*/ 2 w 17"/>
                <a:gd name="T21" fmla="*/ 25 h 29"/>
                <a:gd name="T22" fmla="*/ 4 w 17"/>
                <a:gd name="T23" fmla="*/ 27 h 29"/>
                <a:gd name="T24" fmla="*/ 8 w 17"/>
                <a:gd name="T25" fmla="*/ 28 h 29"/>
                <a:gd name="T26" fmla="*/ 8 w 17"/>
                <a:gd name="T27" fmla="*/ 29 h 29"/>
                <a:gd name="T28" fmla="*/ 8 w 17"/>
                <a:gd name="T29" fmla="*/ 29 h 29"/>
                <a:gd name="T30" fmla="*/ 11 w 17"/>
                <a:gd name="T31" fmla="*/ 29 h 29"/>
                <a:gd name="T32" fmla="*/ 14 w 17"/>
                <a:gd name="T33" fmla="*/ 28 h 29"/>
                <a:gd name="T34" fmla="*/ 15 w 17"/>
                <a:gd name="T35" fmla="*/ 25 h 29"/>
                <a:gd name="T36" fmla="*/ 17 w 17"/>
                <a:gd name="T37" fmla="*/ 23 h 29"/>
                <a:gd name="T38" fmla="*/ 17 w 17"/>
                <a:gd name="T39" fmla="*/ 11 h 29"/>
                <a:gd name="T40" fmla="*/ 17 w 17"/>
                <a:gd name="T41" fmla="*/ 11 h 29"/>
                <a:gd name="T42" fmla="*/ 15 w 17"/>
                <a:gd name="T43" fmla="*/ 7 h 29"/>
                <a:gd name="T44" fmla="*/ 14 w 17"/>
                <a:gd name="T45" fmla="*/ 4 h 29"/>
                <a:gd name="T46" fmla="*/ 11 w 17"/>
                <a:gd name="T47" fmla="*/ 1 h 29"/>
                <a:gd name="T48" fmla="*/ 8 w 17"/>
                <a:gd name="T49" fmla="*/ 0 h 29"/>
                <a:gd name="T50" fmla="*/ 8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20608" name="Freeform 160"/>
            <p:cNvSpPr>
              <a:spLocks noEditPoints="1"/>
            </p:cNvSpPr>
            <p:nvPr/>
          </p:nvSpPr>
          <p:spPr bwMode="white">
            <a:xfrm flipH="1">
              <a:off x="511" y="3761"/>
              <a:ext cx="11" cy="18"/>
            </a:xfrm>
            <a:custGeom>
              <a:avLst/>
              <a:gdLst>
                <a:gd name="T0" fmla="*/ 3 w 18"/>
                <a:gd name="T1" fmla="*/ 1 h 30"/>
                <a:gd name="T2" fmla="*/ 3 w 18"/>
                <a:gd name="T3" fmla="*/ 1 h 30"/>
                <a:gd name="T4" fmla="*/ 1 w 18"/>
                <a:gd name="T5" fmla="*/ 4 h 30"/>
                <a:gd name="T6" fmla="*/ 0 w 18"/>
                <a:gd name="T7" fmla="*/ 6 h 30"/>
                <a:gd name="T8" fmla="*/ 0 w 18"/>
                <a:gd name="T9" fmla="*/ 20 h 30"/>
                <a:gd name="T10" fmla="*/ 0 w 18"/>
                <a:gd name="T11" fmla="*/ 20 h 30"/>
                <a:gd name="T12" fmla="*/ 1 w 18"/>
                <a:gd name="T13" fmla="*/ 22 h 30"/>
                <a:gd name="T14" fmla="*/ 3 w 18"/>
                <a:gd name="T15" fmla="*/ 26 h 30"/>
                <a:gd name="T16" fmla="*/ 5 w 18"/>
                <a:gd name="T17" fmla="*/ 29 h 30"/>
                <a:gd name="T18" fmla="*/ 8 w 18"/>
                <a:gd name="T19" fmla="*/ 30 h 30"/>
                <a:gd name="T20" fmla="*/ 8 w 18"/>
                <a:gd name="T21" fmla="*/ 30 h 30"/>
                <a:gd name="T22" fmla="*/ 12 w 18"/>
                <a:gd name="T23" fmla="*/ 30 h 30"/>
                <a:gd name="T24" fmla="*/ 15 w 18"/>
                <a:gd name="T25" fmla="*/ 30 h 30"/>
                <a:gd name="T26" fmla="*/ 15 w 18"/>
                <a:gd name="T27" fmla="*/ 30 h 30"/>
                <a:gd name="T28" fmla="*/ 18 w 18"/>
                <a:gd name="T29" fmla="*/ 28 h 30"/>
                <a:gd name="T30" fmla="*/ 18 w 18"/>
                <a:gd name="T31" fmla="*/ 24 h 30"/>
                <a:gd name="T32" fmla="*/ 18 w 18"/>
                <a:gd name="T33" fmla="*/ 12 h 30"/>
                <a:gd name="T34" fmla="*/ 18 w 18"/>
                <a:gd name="T35" fmla="*/ 12 h 30"/>
                <a:gd name="T36" fmla="*/ 18 w 18"/>
                <a:gd name="T37" fmla="*/ 8 h 30"/>
                <a:gd name="T38" fmla="*/ 15 w 18"/>
                <a:gd name="T39" fmla="*/ 4 h 30"/>
                <a:gd name="T40" fmla="*/ 12 w 18"/>
                <a:gd name="T41" fmla="*/ 1 h 30"/>
                <a:gd name="T42" fmla="*/ 9 w 18"/>
                <a:gd name="T43" fmla="*/ 0 h 30"/>
                <a:gd name="T44" fmla="*/ 9 w 18"/>
                <a:gd name="T45" fmla="*/ 0 h 30"/>
                <a:gd name="T46" fmla="*/ 9 w 18"/>
                <a:gd name="T47" fmla="*/ 0 h 30"/>
                <a:gd name="T48" fmla="*/ 5 w 18"/>
                <a:gd name="T49" fmla="*/ 0 h 30"/>
                <a:gd name="T50" fmla="*/ 3 w 18"/>
                <a:gd name="T51" fmla="*/ 1 h 30"/>
                <a:gd name="T52" fmla="*/ 3 w 18"/>
                <a:gd name="T53" fmla="*/ 1 h 30"/>
                <a:gd name="T54" fmla="*/ 9 w 18"/>
                <a:gd name="T55" fmla="*/ 29 h 30"/>
                <a:gd name="T56" fmla="*/ 9 w 18"/>
                <a:gd name="T57" fmla="*/ 29 h 30"/>
                <a:gd name="T58" fmla="*/ 7 w 18"/>
                <a:gd name="T59" fmla="*/ 28 h 30"/>
                <a:gd name="T60" fmla="*/ 4 w 18"/>
                <a:gd name="T61" fmla="*/ 25 h 30"/>
                <a:gd name="T62" fmla="*/ 3 w 18"/>
                <a:gd name="T63" fmla="*/ 22 h 30"/>
                <a:gd name="T64" fmla="*/ 1 w 18"/>
                <a:gd name="T65" fmla="*/ 20 h 30"/>
                <a:gd name="T66" fmla="*/ 1 w 18"/>
                <a:gd name="T67" fmla="*/ 6 h 30"/>
                <a:gd name="T68" fmla="*/ 1 w 18"/>
                <a:gd name="T69" fmla="*/ 6 h 30"/>
                <a:gd name="T70" fmla="*/ 3 w 18"/>
                <a:gd name="T71" fmla="*/ 4 h 30"/>
                <a:gd name="T72" fmla="*/ 4 w 18"/>
                <a:gd name="T73" fmla="*/ 2 h 30"/>
                <a:gd name="T74" fmla="*/ 4 w 18"/>
                <a:gd name="T75" fmla="*/ 2 h 30"/>
                <a:gd name="T76" fmla="*/ 5 w 18"/>
                <a:gd name="T77" fmla="*/ 1 h 30"/>
                <a:gd name="T78" fmla="*/ 8 w 18"/>
                <a:gd name="T79" fmla="*/ 1 h 30"/>
                <a:gd name="T80" fmla="*/ 9 w 18"/>
                <a:gd name="T81" fmla="*/ 2 h 30"/>
                <a:gd name="T82" fmla="*/ 9 w 18"/>
                <a:gd name="T83" fmla="*/ 2 h 30"/>
                <a:gd name="T84" fmla="*/ 12 w 18"/>
                <a:gd name="T85" fmla="*/ 4 h 30"/>
                <a:gd name="T86" fmla="*/ 14 w 18"/>
                <a:gd name="T87" fmla="*/ 5 h 30"/>
                <a:gd name="T88" fmla="*/ 16 w 18"/>
                <a:gd name="T89" fmla="*/ 8 h 30"/>
                <a:gd name="T90" fmla="*/ 16 w 18"/>
                <a:gd name="T91" fmla="*/ 12 h 30"/>
                <a:gd name="T92" fmla="*/ 16 w 18"/>
                <a:gd name="T93" fmla="*/ 24 h 30"/>
                <a:gd name="T94" fmla="*/ 16 w 18"/>
                <a:gd name="T95" fmla="*/ 24 h 30"/>
                <a:gd name="T96" fmla="*/ 16 w 18"/>
                <a:gd name="T97" fmla="*/ 26 h 30"/>
                <a:gd name="T98" fmla="*/ 15 w 18"/>
                <a:gd name="T99" fmla="*/ 28 h 30"/>
                <a:gd name="T100" fmla="*/ 15 w 18"/>
                <a:gd name="T101" fmla="*/ 28 h 30"/>
                <a:gd name="T102" fmla="*/ 12 w 18"/>
                <a:gd name="T103" fmla="*/ 29 h 30"/>
                <a:gd name="T104" fmla="*/ 9 w 18"/>
                <a:gd name="T105" fmla="*/ 29 h 30"/>
                <a:gd name="T106" fmla="*/ 9 w 18"/>
                <a:gd name="T107" fmla="*/ 29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20609" name="Freeform 161"/>
            <p:cNvSpPr>
              <a:spLocks/>
            </p:cNvSpPr>
            <p:nvPr/>
          </p:nvSpPr>
          <p:spPr bwMode="white">
            <a:xfrm flipH="1">
              <a:off x="521" y="3757"/>
              <a:ext cx="8" cy="16"/>
            </a:xfrm>
            <a:custGeom>
              <a:avLst/>
              <a:gdLst>
                <a:gd name="T0" fmla="*/ 7 w 13"/>
                <a:gd name="T1" fmla="*/ 0 h 27"/>
                <a:gd name="T2" fmla="*/ 7 w 13"/>
                <a:gd name="T3" fmla="*/ 0 h 27"/>
                <a:gd name="T4" fmla="*/ 7 w 13"/>
                <a:gd name="T5" fmla="*/ 0 h 27"/>
                <a:gd name="T6" fmla="*/ 4 w 13"/>
                <a:gd name="T7" fmla="*/ 0 h 27"/>
                <a:gd name="T8" fmla="*/ 1 w 13"/>
                <a:gd name="T9" fmla="*/ 1 h 27"/>
                <a:gd name="T10" fmla="*/ 0 w 13"/>
                <a:gd name="T11" fmla="*/ 3 h 27"/>
                <a:gd name="T12" fmla="*/ 0 w 13"/>
                <a:gd name="T13" fmla="*/ 5 h 27"/>
                <a:gd name="T14" fmla="*/ 0 w 13"/>
                <a:gd name="T15" fmla="*/ 17 h 27"/>
                <a:gd name="T16" fmla="*/ 0 w 13"/>
                <a:gd name="T17" fmla="*/ 17 h 27"/>
                <a:gd name="T18" fmla="*/ 0 w 13"/>
                <a:gd name="T19" fmla="*/ 20 h 27"/>
                <a:gd name="T20" fmla="*/ 1 w 13"/>
                <a:gd name="T21" fmla="*/ 23 h 27"/>
                <a:gd name="T22" fmla="*/ 4 w 13"/>
                <a:gd name="T23" fmla="*/ 24 h 27"/>
                <a:gd name="T24" fmla="*/ 7 w 13"/>
                <a:gd name="T25" fmla="*/ 25 h 27"/>
                <a:gd name="T26" fmla="*/ 7 w 13"/>
                <a:gd name="T27" fmla="*/ 25 h 27"/>
                <a:gd name="T28" fmla="*/ 7 w 13"/>
                <a:gd name="T29" fmla="*/ 25 h 27"/>
                <a:gd name="T30" fmla="*/ 9 w 13"/>
                <a:gd name="T31" fmla="*/ 27 h 27"/>
                <a:gd name="T32" fmla="*/ 12 w 13"/>
                <a:gd name="T33" fmla="*/ 25 h 27"/>
                <a:gd name="T34" fmla="*/ 13 w 13"/>
                <a:gd name="T35" fmla="*/ 24 h 27"/>
                <a:gd name="T36" fmla="*/ 13 w 13"/>
                <a:gd name="T37" fmla="*/ 21 h 27"/>
                <a:gd name="T38" fmla="*/ 13 w 13"/>
                <a:gd name="T39" fmla="*/ 9 h 27"/>
                <a:gd name="T40" fmla="*/ 13 w 13"/>
                <a:gd name="T41" fmla="*/ 9 h 27"/>
                <a:gd name="T42" fmla="*/ 13 w 13"/>
                <a:gd name="T43" fmla="*/ 7 h 27"/>
                <a:gd name="T44" fmla="*/ 12 w 13"/>
                <a:gd name="T45" fmla="*/ 4 h 27"/>
                <a:gd name="T46" fmla="*/ 9 w 13"/>
                <a:gd name="T47" fmla="*/ 1 h 27"/>
                <a:gd name="T48" fmla="*/ 7 w 13"/>
                <a:gd name="T49" fmla="*/ 0 h 27"/>
                <a:gd name="T50" fmla="*/ 7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20610" name="Freeform 162"/>
            <p:cNvSpPr>
              <a:spLocks noEditPoints="1"/>
            </p:cNvSpPr>
            <p:nvPr/>
          </p:nvSpPr>
          <p:spPr bwMode="white">
            <a:xfrm flipH="1">
              <a:off x="521" y="3756"/>
              <a:ext cx="9" cy="17"/>
            </a:xfrm>
            <a:custGeom>
              <a:avLst/>
              <a:gdLst>
                <a:gd name="T0" fmla="*/ 2 w 16"/>
                <a:gd name="T1" fmla="*/ 2 h 29"/>
                <a:gd name="T2" fmla="*/ 2 w 16"/>
                <a:gd name="T3" fmla="*/ 2 h 29"/>
                <a:gd name="T4" fmla="*/ 0 w 16"/>
                <a:gd name="T5" fmla="*/ 5 h 29"/>
                <a:gd name="T6" fmla="*/ 0 w 16"/>
                <a:gd name="T7" fmla="*/ 7 h 29"/>
                <a:gd name="T8" fmla="*/ 0 w 16"/>
                <a:gd name="T9" fmla="*/ 19 h 29"/>
                <a:gd name="T10" fmla="*/ 0 w 16"/>
                <a:gd name="T11" fmla="*/ 19 h 29"/>
                <a:gd name="T12" fmla="*/ 0 w 16"/>
                <a:gd name="T13" fmla="*/ 22 h 29"/>
                <a:gd name="T14" fmla="*/ 2 w 16"/>
                <a:gd name="T15" fmla="*/ 25 h 29"/>
                <a:gd name="T16" fmla="*/ 4 w 16"/>
                <a:gd name="T17" fmla="*/ 27 h 29"/>
                <a:gd name="T18" fmla="*/ 8 w 16"/>
                <a:gd name="T19" fmla="*/ 29 h 29"/>
                <a:gd name="T20" fmla="*/ 8 w 16"/>
                <a:gd name="T21" fmla="*/ 29 h 29"/>
                <a:gd name="T22" fmla="*/ 10 w 16"/>
                <a:gd name="T23" fmla="*/ 29 h 29"/>
                <a:gd name="T24" fmla="*/ 13 w 16"/>
                <a:gd name="T25" fmla="*/ 27 h 29"/>
                <a:gd name="T26" fmla="*/ 13 w 16"/>
                <a:gd name="T27" fmla="*/ 27 h 29"/>
                <a:gd name="T28" fmla="*/ 14 w 16"/>
                <a:gd name="T29" fmla="*/ 26 h 29"/>
                <a:gd name="T30" fmla="*/ 16 w 16"/>
                <a:gd name="T31" fmla="*/ 23 h 29"/>
                <a:gd name="T32" fmla="*/ 16 w 16"/>
                <a:gd name="T33" fmla="*/ 11 h 29"/>
                <a:gd name="T34" fmla="*/ 16 w 16"/>
                <a:gd name="T35" fmla="*/ 11 h 29"/>
                <a:gd name="T36" fmla="*/ 14 w 16"/>
                <a:gd name="T37" fmla="*/ 9 h 29"/>
                <a:gd name="T38" fmla="*/ 13 w 16"/>
                <a:gd name="T39" fmla="*/ 5 h 29"/>
                <a:gd name="T40" fmla="*/ 10 w 16"/>
                <a:gd name="T41" fmla="*/ 3 h 29"/>
                <a:gd name="T42" fmla="*/ 8 w 16"/>
                <a:gd name="T43" fmla="*/ 2 h 29"/>
                <a:gd name="T44" fmla="*/ 8 w 16"/>
                <a:gd name="T45" fmla="*/ 2 h 29"/>
                <a:gd name="T46" fmla="*/ 8 w 16"/>
                <a:gd name="T47" fmla="*/ 2 h 29"/>
                <a:gd name="T48" fmla="*/ 5 w 16"/>
                <a:gd name="T49" fmla="*/ 0 h 29"/>
                <a:gd name="T50" fmla="*/ 2 w 16"/>
                <a:gd name="T51" fmla="*/ 2 h 29"/>
                <a:gd name="T52" fmla="*/ 2 w 16"/>
                <a:gd name="T53" fmla="*/ 2 h 29"/>
                <a:gd name="T54" fmla="*/ 8 w 16"/>
                <a:gd name="T55" fmla="*/ 27 h 29"/>
                <a:gd name="T56" fmla="*/ 8 w 16"/>
                <a:gd name="T57" fmla="*/ 27 h 29"/>
                <a:gd name="T58" fmla="*/ 5 w 16"/>
                <a:gd name="T59" fmla="*/ 26 h 29"/>
                <a:gd name="T60" fmla="*/ 4 w 16"/>
                <a:gd name="T61" fmla="*/ 23 h 29"/>
                <a:gd name="T62" fmla="*/ 2 w 16"/>
                <a:gd name="T63" fmla="*/ 21 h 29"/>
                <a:gd name="T64" fmla="*/ 1 w 16"/>
                <a:gd name="T65" fmla="*/ 19 h 29"/>
                <a:gd name="T66" fmla="*/ 1 w 16"/>
                <a:gd name="T67" fmla="*/ 7 h 29"/>
                <a:gd name="T68" fmla="*/ 1 w 16"/>
                <a:gd name="T69" fmla="*/ 7 h 29"/>
                <a:gd name="T70" fmla="*/ 2 w 16"/>
                <a:gd name="T71" fmla="*/ 5 h 29"/>
                <a:gd name="T72" fmla="*/ 4 w 16"/>
                <a:gd name="T73" fmla="*/ 3 h 29"/>
                <a:gd name="T74" fmla="*/ 4 w 16"/>
                <a:gd name="T75" fmla="*/ 3 h 29"/>
                <a:gd name="T76" fmla="*/ 5 w 16"/>
                <a:gd name="T77" fmla="*/ 3 h 29"/>
                <a:gd name="T78" fmla="*/ 8 w 16"/>
                <a:gd name="T79" fmla="*/ 3 h 29"/>
                <a:gd name="T80" fmla="*/ 8 w 16"/>
                <a:gd name="T81" fmla="*/ 3 h 29"/>
                <a:gd name="T82" fmla="*/ 8 w 16"/>
                <a:gd name="T83" fmla="*/ 3 h 29"/>
                <a:gd name="T84" fmla="*/ 10 w 16"/>
                <a:gd name="T85" fmla="*/ 5 h 29"/>
                <a:gd name="T86" fmla="*/ 12 w 16"/>
                <a:gd name="T87" fmla="*/ 6 h 29"/>
                <a:gd name="T88" fmla="*/ 13 w 16"/>
                <a:gd name="T89" fmla="*/ 9 h 29"/>
                <a:gd name="T90" fmla="*/ 13 w 16"/>
                <a:gd name="T91" fmla="*/ 11 h 29"/>
                <a:gd name="T92" fmla="*/ 13 w 16"/>
                <a:gd name="T93" fmla="*/ 23 h 29"/>
                <a:gd name="T94" fmla="*/ 13 w 16"/>
                <a:gd name="T95" fmla="*/ 23 h 29"/>
                <a:gd name="T96" fmla="*/ 13 w 16"/>
                <a:gd name="T97" fmla="*/ 25 h 29"/>
                <a:gd name="T98" fmla="*/ 12 w 16"/>
                <a:gd name="T99" fmla="*/ 26 h 29"/>
                <a:gd name="T100" fmla="*/ 12 w 16"/>
                <a:gd name="T101" fmla="*/ 26 h 29"/>
                <a:gd name="T102" fmla="*/ 10 w 16"/>
                <a:gd name="T103" fmla="*/ 27 h 29"/>
                <a:gd name="T104" fmla="*/ 8 w 16"/>
                <a:gd name="T105" fmla="*/ 27 h 29"/>
                <a:gd name="T106" fmla="*/ 8 w 16"/>
                <a:gd name="T107" fmla="*/ 27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20611" name="Freeform 163"/>
            <p:cNvSpPr>
              <a:spLocks/>
            </p:cNvSpPr>
            <p:nvPr/>
          </p:nvSpPr>
          <p:spPr bwMode="white">
            <a:xfrm flipH="1">
              <a:off x="535" y="3748"/>
              <a:ext cx="5" cy="9"/>
            </a:xfrm>
            <a:custGeom>
              <a:avLst/>
              <a:gdLst>
                <a:gd name="T0" fmla="*/ 4 w 6"/>
                <a:gd name="T1" fmla="*/ 0 h 16"/>
                <a:gd name="T2" fmla="*/ 4 w 6"/>
                <a:gd name="T3" fmla="*/ 0 h 16"/>
                <a:gd name="T4" fmla="*/ 4 w 6"/>
                <a:gd name="T5" fmla="*/ 0 h 16"/>
                <a:gd name="T6" fmla="*/ 1 w 6"/>
                <a:gd name="T7" fmla="*/ 0 h 16"/>
                <a:gd name="T8" fmla="*/ 0 w 6"/>
                <a:gd name="T9" fmla="*/ 2 h 16"/>
                <a:gd name="T10" fmla="*/ 0 w 6"/>
                <a:gd name="T11" fmla="*/ 10 h 16"/>
                <a:gd name="T12" fmla="*/ 0 w 6"/>
                <a:gd name="T13" fmla="*/ 10 h 16"/>
                <a:gd name="T14" fmla="*/ 1 w 6"/>
                <a:gd name="T15" fmla="*/ 13 h 16"/>
                <a:gd name="T16" fmla="*/ 4 w 6"/>
                <a:gd name="T17" fmla="*/ 16 h 16"/>
                <a:gd name="T18" fmla="*/ 4 w 6"/>
                <a:gd name="T19" fmla="*/ 16 h 16"/>
                <a:gd name="T20" fmla="*/ 4 w 6"/>
                <a:gd name="T21" fmla="*/ 16 h 16"/>
                <a:gd name="T22" fmla="*/ 5 w 6"/>
                <a:gd name="T23" fmla="*/ 16 h 16"/>
                <a:gd name="T24" fmla="*/ 6 w 6"/>
                <a:gd name="T25" fmla="*/ 13 h 16"/>
                <a:gd name="T26" fmla="*/ 6 w 6"/>
                <a:gd name="T27" fmla="*/ 5 h 16"/>
                <a:gd name="T28" fmla="*/ 6 w 6"/>
                <a:gd name="T29" fmla="*/ 5 h 16"/>
                <a:gd name="T30" fmla="*/ 5 w 6"/>
                <a:gd name="T31" fmla="*/ 2 h 16"/>
                <a:gd name="T32" fmla="*/ 4 w 6"/>
                <a:gd name="T33" fmla="*/ 0 h 16"/>
                <a:gd name="T34" fmla="*/ 4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20612" name="Freeform 164"/>
            <p:cNvSpPr>
              <a:spLocks noEditPoints="1"/>
            </p:cNvSpPr>
            <p:nvPr/>
          </p:nvSpPr>
          <p:spPr bwMode="white">
            <a:xfrm flipH="1">
              <a:off x="535" y="3746"/>
              <a:ext cx="5" cy="12"/>
            </a:xfrm>
            <a:custGeom>
              <a:avLst/>
              <a:gdLst>
                <a:gd name="T0" fmla="*/ 1 w 8"/>
                <a:gd name="T1" fmla="*/ 2 h 19"/>
                <a:gd name="T2" fmla="*/ 1 w 8"/>
                <a:gd name="T3" fmla="*/ 2 h 19"/>
                <a:gd name="T4" fmla="*/ 0 w 8"/>
                <a:gd name="T5" fmla="*/ 3 h 19"/>
                <a:gd name="T6" fmla="*/ 0 w 8"/>
                <a:gd name="T7" fmla="*/ 4 h 19"/>
                <a:gd name="T8" fmla="*/ 0 w 8"/>
                <a:gd name="T9" fmla="*/ 12 h 19"/>
                <a:gd name="T10" fmla="*/ 0 w 8"/>
                <a:gd name="T11" fmla="*/ 12 h 19"/>
                <a:gd name="T12" fmla="*/ 0 w 8"/>
                <a:gd name="T13" fmla="*/ 16 h 19"/>
                <a:gd name="T14" fmla="*/ 2 w 8"/>
                <a:gd name="T15" fmla="*/ 19 h 19"/>
                <a:gd name="T16" fmla="*/ 2 w 8"/>
                <a:gd name="T17" fmla="*/ 19 h 19"/>
                <a:gd name="T18" fmla="*/ 6 w 8"/>
                <a:gd name="T19" fmla="*/ 18 h 19"/>
                <a:gd name="T20" fmla="*/ 6 w 8"/>
                <a:gd name="T21" fmla="*/ 18 h 19"/>
                <a:gd name="T22" fmla="*/ 6 w 8"/>
                <a:gd name="T23" fmla="*/ 16 h 19"/>
                <a:gd name="T24" fmla="*/ 8 w 8"/>
                <a:gd name="T25" fmla="*/ 15 h 19"/>
                <a:gd name="T26" fmla="*/ 8 w 8"/>
                <a:gd name="T27" fmla="*/ 7 h 19"/>
                <a:gd name="T28" fmla="*/ 8 w 8"/>
                <a:gd name="T29" fmla="*/ 7 h 19"/>
                <a:gd name="T30" fmla="*/ 6 w 8"/>
                <a:gd name="T31" fmla="*/ 3 h 19"/>
                <a:gd name="T32" fmla="*/ 4 w 8"/>
                <a:gd name="T33" fmla="*/ 0 h 19"/>
                <a:gd name="T34" fmla="*/ 4 w 8"/>
                <a:gd name="T35" fmla="*/ 0 h 19"/>
                <a:gd name="T36" fmla="*/ 4 w 8"/>
                <a:gd name="T37" fmla="*/ 0 h 19"/>
                <a:gd name="T38" fmla="*/ 1 w 8"/>
                <a:gd name="T39" fmla="*/ 2 h 19"/>
                <a:gd name="T40" fmla="*/ 1 w 8"/>
                <a:gd name="T41" fmla="*/ 2 h 19"/>
                <a:gd name="T42" fmla="*/ 4 w 8"/>
                <a:gd name="T43" fmla="*/ 18 h 19"/>
                <a:gd name="T44" fmla="*/ 4 w 8"/>
                <a:gd name="T45" fmla="*/ 18 h 19"/>
                <a:gd name="T46" fmla="*/ 1 w 8"/>
                <a:gd name="T47" fmla="*/ 15 h 19"/>
                <a:gd name="T48" fmla="*/ 1 w 8"/>
                <a:gd name="T49" fmla="*/ 12 h 19"/>
                <a:gd name="T50" fmla="*/ 1 w 8"/>
                <a:gd name="T51" fmla="*/ 4 h 19"/>
                <a:gd name="T52" fmla="*/ 1 w 8"/>
                <a:gd name="T53" fmla="*/ 4 h 19"/>
                <a:gd name="T54" fmla="*/ 1 w 8"/>
                <a:gd name="T55" fmla="*/ 2 h 19"/>
                <a:gd name="T56" fmla="*/ 1 w 8"/>
                <a:gd name="T57" fmla="*/ 2 h 19"/>
                <a:gd name="T58" fmla="*/ 2 w 8"/>
                <a:gd name="T59" fmla="*/ 2 h 19"/>
                <a:gd name="T60" fmla="*/ 4 w 8"/>
                <a:gd name="T61" fmla="*/ 2 h 19"/>
                <a:gd name="T62" fmla="*/ 4 w 8"/>
                <a:gd name="T63" fmla="*/ 2 h 19"/>
                <a:gd name="T64" fmla="*/ 5 w 8"/>
                <a:gd name="T65" fmla="*/ 4 h 19"/>
                <a:gd name="T66" fmla="*/ 6 w 8"/>
                <a:gd name="T67" fmla="*/ 7 h 19"/>
                <a:gd name="T68" fmla="*/ 6 w 8"/>
                <a:gd name="T69" fmla="*/ 15 h 19"/>
                <a:gd name="T70" fmla="*/ 6 w 8"/>
                <a:gd name="T71" fmla="*/ 15 h 19"/>
                <a:gd name="T72" fmla="*/ 5 w 8"/>
                <a:gd name="T73" fmla="*/ 18 h 19"/>
                <a:gd name="T74" fmla="*/ 5 w 8"/>
                <a:gd name="T75" fmla="*/ 18 h 19"/>
                <a:gd name="T76" fmla="*/ 4 w 8"/>
                <a:gd name="T77" fmla="*/ 18 h 19"/>
                <a:gd name="T78" fmla="*/ 4 w 8"/>
                <a:gd name="T79" fmla="*/ 18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20613" name="Freeform 165"/>
            <p:cNvSpPr>
              <a:spLocks/>
            </p:cNvSpPr>
            <p:nvPr/>
          </p:nvSpPr>
          <p:spPr bwMode="white">
            <a:xfrm flipH="1">
              <a:off x="529" y="3750"/>
              <a:ext cx="6" cy="13"/>
            </a:xfrm>
            <a:custGeom>
              <a:avLst/>
              <a:gdLst>
                <a:gd name="T0" fmla="*/ 6 w 11"/>
                <a:gd name="T1" fmla="*/ 0 h 21"/>
                <a:gd name="T2" fmla="*/ 6 w 11"/>
                <a:gd name="T3" fmla="*/ 0 h 21"/>
                <a:gd name="T4" fmla="*/ 6 w 11"/>
                <a:gd name="T5" fmla="*/ 0 h 21"/>
                <a:gd name="T6" fmla="*/ 3 w 11"/>
                <a:gd name="T7" fmla="*/ 0 h 21"/>
                <a:gd name="T8" fmla="*/ 2 w 11"/>
                <a:gd name="T9" fmla="*/ 2 h 21"/>
                <a:gd name="T10" fmla="*/ 0 w 11"/>
                <a:gd name="T11" fmla="*/ 3 h 21"/>
                <a:gd name="T12" fmla="*/ 0 w 11"/>
                <a:gd name="T13" fmla="*/ 4 h 21"/>
                <a:gd name="T14" fmla="*/ 0 w 11"/>
                <a:gd name="T15" fmla="*/ 14 h 21"/>
                <a:gd name="T16" fmla="*/ 0 w 11"/>
                <a:gd name="T17" fmla="*/ 14 h 21"/>
                <a:gd name="T18" fmla="*/ 2 w 11"/>
                <a:gd name="T19" fmla="*/ 18 h 21"/>
                <a:gd name="T20" fmla="*/ 6 w 11"/>
                <a:gd name="T21" fmla="*/ 21 h 21"/>
                <a:gd name="T22" fmla="*/ 6 w 11"/>
                <a:gd name="T23" fmla="*/ 21 h 21"/>
                <a:gd name="T24" fmla="*/ 6 w 11"/>
                <a:gd name="T25" fmla="*/ 21 h 21"/>
                <a:gd name="T26" fmla="*/ 7 w 11"/>
                <a:gd name="T27" fmla="*/ 21 h 21"/>
                <a:gd name="T28" fmla="*/ 10 w 11"/>
                <a:gd name="T29" fmla="*/ 21 h 21"/>
                <a:gd name="T30" fmla="*/ 10 w 11"/>
                <a:gd name="T31" fmla="*/ 19 h 21"/>
                <a:gd name="T32" fmla="*/ 11 w 11"/>
                <a:gd name="T33" fmla="*/ 17 h 21"/>
                <a:gd name="T34" fmla="*/ 11 w 11"/>
                <a:gd name="T35" fmla="*/ 8 h 21"/>
                <a:gd name="T36" fmla="*/ 11 w 11"/>
                <a:gd name="T37" fmla="*/ 8 h 21"/>
                <a:gd name="T38" fmla="*/ 10 w 11"/>
                <a:gd name="T39" fmla="*/ 3 h 21"/>
                <a:gd name="T40" fmla="*/ 6 w 11"/>
                <a:gd name="T41" fmla="*/ 0 h 21"/>
                <a:gd name="T42" fmla="*/ 6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20614" name="Freeform 166"/>
            <p:cNvSpPr>
              <a:spLocks noEditPoints="1"/>
            </p:cNvSpPr>
            <p:nvPr/>
          </p:nvSpPr>
          <p:spPr bwMode="white">
            <a:xfrm flipH="1">
              <a:off x="529" y="3750"/>
              <a:ext cx="7" cy="14"/>
            </a:xfrm>
            <a:custGeom>
              <a:avLst/>
              <a:gdLst>
                <a:gd name="T0" fmla="*/ 3 w 12"/>
                <a:gd name="T1" fmla="*/ 0 h 22"/>
                <a:gd name="T2" fmla="*/ 3 w 12"/>
                <a:gd name="T3" fmla="*/ 0 h 22"/>
                <a:gd name="T4" fmla="*/ 1 w 12"/>
                <a:gd name="T5" fmla="*/ 3 h 22"/>
                <a:gd name="T6" fmla="*/ 0 w 12"/>
                <a:gd name="T7" fmla="*/ 4 h 22"/>
                <a:gd name="T8" fmla="*/ 0 w 12"/>
                <a:gd name="T9" fmla="*/ 14 h 22"/>
                <a:gd name="T10" fmla="*/ 0 w 12"/>
                <a:gd name="T11" fmla="*/ 14 h 22"/>
                <a:gd name="T12" fmla="*/ 1 w 12"/>
                <a:gd name="T13" fmla="*/ 17 h 22"/>
                <a:gd name="T14" fmla="*/ 3 w 12"/>
                <a:gd name="T15" fmla="*/ 18 h 22"/>
                <a:gd name="T16" fmla="*/ 4 w 12"/>
                <a:gd name="T17" fmla="*/ 21 h 22"/>
                <a:gd name="T18" fmla="*/ 7 w 12"/>
                <a:gd name="T19" fmla="*/ 22 h 22"/>
                <a:gd name="T20" fmla="*/ 7 w 12"/>
                <a:gd name="T21" fmla="*/ 22 h 22"/>
                <a:gd name="T22" fmla="*/ 8 w 12"/>
                <a:gd name="T23" fmla="*/ 22 h 22"/>
                <a:gd name="T24" fmla="*/ 11 w 12"/>
                <a:gd name="T25" fmla="*/ 21 h 22"/>
                <a:gd name="T26" fmla="*/ 11 w 12"/>
                <a:gd name="T27" fmla="*/ 21 h 22"/>
                <a:gd name="T28" fmla="*/ 12 w 12"/>
                <a:gd name="T29" fmla="*/ 19 h 22"/>
                <a:gd name="T30" fmla="*/ 12 w 12"/>
                <a:gd name="T31" fmla="*/ 17 h 22"/>
                <a:gd name="T32" fmla="*/ 12 w 12"/>
                <a:gd name="T33" fmla="*/ 8 h 22"/>
                <a:gd name="T34" fmla="*/ 12 w 12"/>
                <a:gd name="T35" fmla="*/ 8 h 22"/>
                <a:gd name="T36" fmla="*/ 12 w 12"/>
                <a:gd name="T37" fmla="*/ 6 h 22"/>
                <a:gd name="T38" fmla="*/ 11 w 12"/>
                <a:gd name="T39" fmla="*/ 3 h 22"/>
                <a:gd name="T40" fmla="*/ 9 w 12"/>
                <a:gd name="T41" fmla="*/ 2 h 22"/>
                <a:gd name="T42" fmla="*/ 7 w 12"/>
                <a:gd name="T43" fmla="*/ 0 h 22"/>
                <a:gd name="T44" fmla="*/ 7 w 12"/>
                <a:gd name="T45" fmla="*/ 0 h 22"/>
                <a:gd name="T46" fmla="*/ 7 w 12"/>
                <a:gd name="T47" fmla="*/ 0 h 22"/>
                <a:gd name="T48" fmla="*/ 4 w 12"/>
                <a:gd name="T49" fmla="*/ 0 h 22"/>
                <a:gd name="T50" fmla="*/ 3 w 12"/>
                <a:gd name="T51" fmla="*/ 0 h 22"/>
                <a:gd name="T52" fmla="*/ 3 w 12"/>
                <a:gd name="T53" fmla="*/ 0 h 22"/>
                <a:gd name="T54" fmla="*/ 7 w 12"/>
                <a:gd name="T55" fmla="*/ 21 h 22"/>
                <a:gd name="T56" fmla="*/ 7 w 12"/>
                <a:gd name="T57" fmla="*/ 21 h 22"/>
                <a:gd name="T58" fmla="*/ 3 w 12"/>
                <a:gd name="T59" fmla="*/ 18 h 22"/>
                <a:gd name="T60" fmla="*/ 1 w 12"/>
                <a:gd name="T61" fmla="*/ 14 h 22"/>
                <a:gd name="T62" fmla="*/ 1 w 12"/>
                <a:gd name="T63" fmla="*/ 4 h 22"/>
                <a:gd name="T64" fmla="*/ 1 w 12"/>
                <a:gd name="T65" fmla="*/ 4 h 22"/>
                <a:gd name="T66" fmla="*/ 3 w 12"/>
                <a:gd name="T67" fmla="*/ 2 h 22"/>
                <a:gd name="T68" fmla="*/ 3 w 12"/>
                <a:gd name="T69" fmla="*/ 2 h 22"/>
                <a:gd name="T70" fmla="*/ 7 w 12"/>
                <a:gd name="T71" fmla="*/ 2 h 22"/>
                <a:gd name="T72" fmla="*/ 7 w 12"/>
                <a:gd name="T73" fmla="*/ 2 h 22"/>
                <a:gd name="T74" fmla="*/ 7 w 12"/>
                <a:gd name="T75" fmla="*/ 2 h 22"/>
                <a:gd name="T76" fmla="*/ 9 w 12"/>
                <a:gd name="T77" fmla="*/ 4 h 22"/>
                <a:gd name="T78" fmla="*/ 11 w 12"/>
                <a:gd name="T79" fmla="*/ 8 h 22"/>
                <a:gd name="T80" fmla="*/ 11 w 12"/>
                <a:gd name="T81" fmla="*/ 17 h 22"/>
                <a:gd name="T82" fmla="*/ 11 w 12"/>
                <a:gd name="T83" fmla="*/ 17 h 22"/>
                <a:gd name="T84" fmla="*/ 9 w 12"/>
                <a:gd name="T85" fmla="*/ 19 h 22"/>
                <a:gd name="T86" fmla="*/ 9 w 12"/>
                <a:gd name="T87" fmla="*/ 19 h 22"/>
                <a:gd name="T88" fmla="*/ 7 w 12"/>
                <a:gd name="T89" fmla="*/ 21 h 22"/>
                <a:gd name="T90" fmla="*/ 7 w 12"/>
                <a:gd name="T91" fmla="*/ 21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20615" name="Freeform 167"/>
            <p:cNvSpPr>
              <a:spLocks/>
            </p:cNvSpPr>
            <p:nvPr/>
          </p:nvSpPr>
          <p:spPr bwMode="white">
            <a:xfrm flipH="1">
              <a:off x="502" y="3765"/>
              <a:ext cx="9" cy="18"/>
            </a:xfrm>
            <a:custGeom>
              <a:avLst/>
              <a:gdLst>
                <a:gd name="T0" fmla="*/ 8 w 17"/>
                <a:gd name="T1" fmla="*/ 2 h 31"/>
                <a:gd name="T2" fmla="*/ 8 w 17"/>
                <a:gd name="T3" fmla="*/ 2 h 31"/>
                <a:gd name="T4" fmla="*/ 8 w 17"/>
                <a:gd name="T5" fmla="*/ 2 h 31"/>
                <a:gd name="T6" fmla="*/ 4 w 17"/>
                <a:gd name="T7" fmla="*/ 0 h 31"/>
                <a:gd name="T8" fmla="*/ 1 w 17"/>
                <a:gd name="T9" fmla="*/ 2 h 31"/>
                <a:gd name="T10" fmla="*/ 0 w 17"/>
                <a:gd name="T11" fmla="*/ 4 h 31"/>
                <a:gd name="T12" fmla="*/ 0 w 17"/>
                <a:gd name="T13" fmla="*/ 7 h 31"/>
                <a:gd name="T14" fmla="*/ 0 w 17"/>
                <a:gd name="T15" fmla="*/ 20 h 31"/>
                <a:gd name="T16" fmla="*/ 0 w 17"/>
                <a:gd name="T17" fmla="*/ 20 h 31"/>
                <a:gd name="T18" fmla="*/ 0 w 17"/>
                <a:gd name="T19" fmla="*/ 23 h 31"/>
                <a:gd name="T20" fmla="*/ 1 w 17"/>
                <a:gd name="T21" fmla="*/ 26 h 31"/>
                <a:gd name="T22" fmla="*/ 4 w 17"/>
                <a:gd name="T23" fmla="*/ 28 h 31"/>
                <a:gd name="T24" fmla="*/ 8 w 17"/>
                <a:gd name="T25" fmla="*/ 30 h 31"/>
                <a:gd name="T26" fmla="*/ 8 w 17"/>
                <a:gd name="T27" fmla="*/ 30 h 31"/>
                <a:gd name="T28" fmla="*/ 8 w 17"/>
                <a:gd name="T29" fmla="*/ 30 h 31"/>
                <a:gd name="T30" fmla="*/ 12 w 17"/>
                <a:gd name="T31" fmla="*/ 31 h 31"/>
                <a:gd name="T32" fmla="*/ 14 w 17"/>
                <a:gd name="T33" fmla="*/ 30 h 31"/>
                <a:gd name="T34" fmla="*/ 16 w 17"/>
                <a:gd name="T35" fmla="*/ 27 h 31"/>
                <a:gd name="T36" fmla="*/ 17 w 17"/>
                <a:gd name="T37" fmla="*/ 24 h 31"/>
                <a:gd name="T38" fmla="*/ 17 w 17"/>
                <a:gd name="T39" fmla="*/ 11 h 31"/>
                <a:gd name="T40" fmla="*/ 17 w 17"/>
                <a:gd name="T41" fmla="*/ 11 h 31"/>
                <a:gd name="T42" fmla="*/ 16 w 17"/>
                <a:gd name="T43" fmla="*/ 8 h 31"/>
                <a:gd name="T44" fmla="*/ 14 w 17"/>
                <a:gd name="T45" fmla="*/ 6 h 31"/>
                <a:gd name="T46" fmla="*/ 12 w 17"/>
                <a:gd name="T47" fmla="*/ 3 h 31"/>
                <a:gd name="T48" fmla="*/ 8 w 17"/>
                <a:gd name="T49" fmla="*/ 2 h 31"/>
                <a:gd name="T50" fmla="*/ 8 w 17"/>
                <a:gd name="T51" fmla="*/ 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20616" name="Freeform 168"/>
            <p:cNvSpPr>
              <a:spLocks noEditPoints="1"/>
            </p:cNvSpPr>
            <p:nvPr/>
          </p:nvSpPr>
          <p:spPr bwMode="white">
            <a:xfrm flipH="1">
              <a:off x="502" y="3765"/>
              <a:ext cx="11" cy="18"/>
            </a:xfrm>
            <a:custGeom>
              <a:avLst/>
              <a:gdLst>
                <a:gd name="T0" fmla="*/ 3 w 19"/>
                <a:gd name="T1" fmla="*/ 2 h 31"/>
                <a:gd name="T2" fmla="*/ 3 w 19"/>
                <a:gd name="T3" fmla="*/ 2 h 31"/>
                <a:gd name="T4" fmla="*/ 0 w 19"/>
                <a:gd name="T5" fmla="*/ 4 h 31"/>
                <a:gd name="T6" fmla="*/ 0 w 19"/>
                <a:gd name="T7" fmla="*/ 7 h 31"/>
                <a:gd name="T8" fmla="*/ 0 w 19"/>
                <a:gd name="T9" fmla="*/ 20 h 31"/>
                <a:gd name="T10" fmla="*/ 0 w 19"/>
                <a:gd name="T11" fmla="*/ 20 h 31"/>
                <a:gd name="T12" fmla="*/ 0 w 19"/>
                <a:gd name="T13" fmla="*/ 23 h 31"/>
                <a:gd name="T14" fmla="*/ 3 w 19"/>
                <a:gd name="T15" fmla="*/ 27 h 31"/>
                <a:gd name="T16" fmla="*/ 6 w 19"/>
                <a:gd name="T17" fmla="*/ 30 h 31"/>
                <a:gd name="T18" fmla="*/ 10 w 19"/>
                <a:gd name="T19" fmla="*/ 31 h 31"/>
                <a:gd name="T20" fmla="*/ 10 w 19"/>
                <a:gd name="T21" fmla="*/ 31 h 31"/>
                <a:gd name="T22" fmla="*/ 10 w 19"/>
                <a:gd name="T23" fmla="*/ 31 h 31"/>
                <a:gd name="T24" fmla="*/ 10 w 19"/>
                <a:gd name="T25" fmla="*/ 31 h 31"/>
                <a:gd name="T26" fmla="*/ 14 w 19"/>
                <a:gd name="T27" fmla="*/ 31 h 31"/>
                <a:gd name="T28" fmla="*/ 16 w 19"/>
                <a:gd name="T29" fmla="*/ 30 h 31"/>
                <a:gd name="T30" fmla="*/ 16 w 19"/>
                <a:gd name="T31" fmla="*/ 30 h 31"/>
                <a:gd name="T32" fmla="*/ 19 w 19"/>
                <a:gd name="T33" fmla="*/ 27 h 31"/>
                <a:gd name="T34" fmla="*/ 19 w 19"/>
                <a:gd name="T35" fmla="*/ 24 h 31"/>
                <a:gd name="T36" fmla="*/ 19 w 19"/>
                <a:gd name="T37" fmla="*/ 11 h 31"/>
                <a:gd name="T38" fmla="*/ 19 w 19"/>
                <a:gd name="T39" fmla="*/ 11 h 31"/>
                <a:gd name="T40" fmla="*/ 19 w 19"/>
                <a:gd name="T41" fmla="*/ 8 h 31"/>
                <a:gd name="T42" fmla="*/ 16 w 19"/>
                <a:gd name="T43" fmla="*/ 4 h 31"/>
                <a:gd name="T44" fmla="*/ 14 w 19"/>
                <a:gd name="T45" fmla="*/ 2 h 31"/>
                <a:gd name="T46" fmla="*/ 10 w 19"/>
                <a:gd name="T47" fmla="*/ 0 h 31"/>
                <a:gd name="T48" fmla="*/ 10 w 19"/>
                <a:gd name="T49" fmla="*/ 0 h 31"/>
                <a:gd name="T50" fmla="*/ 10 w 19"/>
                <a:gd name="T51" fmla="*/ 0 h 31"/>
                <a:gd name="T52" fmla="*/ 6 w 19"/>
                <a:gd name="T53" fmla="*/ 0 h 31"/>
                <a:gd name="T54" fmla="*/ 3 w 19"/>
                <a:gd name="T55" fmla="*/ 2 h 31"/>
                <a:gd name="T56" fmla="*/ 3 w 19"/>
                <a:gd name="T57" fmla="*/ 2 h 31"/>
                <a:gd name="T58" fmla="*/ 10 w 19"/>
                <a:gd name="T59" fmla="*/ 30 h 31"/>
                <a:gd name="T60" fmla="*/ 10 w 19"/>
                <a:gd name="T61" fmla="*/ 30 h 31"/>
                <a:gd name="T62" fmla="*/ 10 w 19"/>
                <a:gd name="T63" fmla="*/ 30 h 31"/>
                <a:gd name="T64" fmla="*/ 10 w 19"/>
                <a:gd name="T65" fmla="*/ 30 h 31"/>
                <a:gd name="T66" fmla="*/ 7 w 19"/>
                <a:gd name="T67" fmla="*/ 28 h 31"/>
                <a:gd name="T68" fmla="*/ 4 w 19"/>
                <a:gd name="T69" fmla="*/ 26 h 31"/>
                <a:gd name="T70" fmla="*/ 3 w 19"/>
                <a:gd name="T71" fmla="*/ 23 h 31"/>
                <a:gd name="T72" fmla="*/ 2 w 19"/>
                <a:gd name="T73" fmla="*/ 20 h 31"/>
                <a:gd name="T74" fmla="*/ 2 w 19"/>
                <a:gd name="T75" fmla="*/ 7 h 31"/>
                <a:gd name="T76" fmla="*/ 2 w 19"/>
                <a:gd name="T77" fmla="*/ 7 h 31"/>
                <a:gd name="T78" fmla="*/ 3 w 19"/>
                <a:gd name="T79" fmla="*/ 4 h 31"/>
                <a:gd name="T80" fmla="*/ 4 w 19"/>
                <a:gd name="T81" fmla="*/ 3 h 31"/>
                <a:gd name="T82" fmla="*/ 4 w 19"/>
                <a:gd name="T83" fmla="*/ 3 h 31"/>
                <a:gd name="T84" fmla="*/ 7 w 19"/>
                <a:gd name="T85" fmla="*/ 2 h 31"/>
                <a:gd name="T86" fmla="*/ 10 w 19"/>
                <a:gd name="T87" fmla="*/ 2 h 31"/>
                <a:gd name="T88" fmla="*/ 10 w 19"/>
                <a:gd name="T89" fmla="*/ 2 h 31"/>
                <a:gd name="T90" fmla="*/ 10 w 19"/>
                <a:gd name="T91" fmla="*/ 2 h 31"/>
                <a:gd name="T92" fmla="*/ 10 w 19"/>
                <a:gd name="T93" fmla="*/ 2 h 31"/>
                <a:gd name="T94" fmla="*/ 12 w 19"/>
                <a:gd name="T95" fmla="*/ 3 h 31"/>
                <a:gd name="T96" fmla="*/ 15 w 19"/>
                <a:gd name="T97" fmla="*/ 6 h 31"/>
                <a:gd name="T98" fmla="*/ 16 w 19"/>
                <a:gd name="T99" fmla="*/ 8 h 31"/>
                <a:gd name="T100" fmla="*/ 18 w 19"/>
                <a:gd name="T101" fmla="*/ 11 h 31"/>
                <a:gd name="T102" fmla="*/ 18 w 19"/>
                <a:gd name="T103" fmla="*/ 24 h 31"/>
                <a:gd name="T104" fmla="*/ 18 w 19"/>
                <a:gd name="T105" fmla="*/ 24 h 31"/>
                <a:gd name="T106" fmla="*/ 18 w 19"/>
                <a:gd name="T107" fmla="*/ 27 h 31"/>
                <a:gd name="T108" fmla="*/ 16 w 19"/>
                <a:gd name="T109" fmla="*/ 28 h 31"/>
                <a:gd name="T110" fmla="*/ 16 w 19"/>
                <a:gd name="T111" fmla="*/ 28 h 31"/>
                <a:gd name="T112" fmla="*/ 14 w 19"/>
                <a:gd name="T113" fmla="*/ 30 h 31"/>
                <a:gd name="T114" fmla="*/ 10 w 19"/>
                <a:gd name="T115" fmla="*/ 30 h 31"/>
                <a:gd name="T116" fmla="*/ 10 w 19"/>
                <a:gd name="T117" fmla="*/ 3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20617" name="Freeform 169"/>
            <p:cNvSpPr>
              <a:spLocks/>
            </p:cNvSpPr>
            <p:nvPr/>
          </p:nvSpPr>
          <p:spPr bwMode="white">
            <a:xfrm flipH="1">
              <a:off x="437" y="3742"/>
              <a:ext cx="7" cy="16"/>
            </a:xfrm>
            <a:custGeom>
              <a:avLst/>
              <a:gdLst>
                <a:gd name="T0" fmla="*/ 3 w 10"/>
                <a:gd name="T1" fmla="*/ 2 h 25"/>
                <a:gd name="T2" fmla="*/ 7 w 10"/>
                <a:gd name="T3" fmla="*/ 0 h 25"/>
                <a:gd name="T4" fmla="*/ 7 w 10"/>
                <a:gd name="T5" fmla="*/ 0 h 25"/>
                <a:gd name="T6" fmla="*/ 8 w 10"/>
                <a:gd name="T7" fmla="*/ 0 h 25"/>
                <a:gd name="T8" fmla="*/ 10 w 10"/>
                <a:gd name="T9" fmla="*/ 1 h 25"/>
                <a:gd name="T10" fmla="*/ 8 w 10"/>
                <a:gd name="T11" fmla="*/ 12 h 25"/>
                <a:gd name="T12" fmla="*/ 8 w 10"/>
                <a:gd name="T13" fmla="*/ 12 h 25"/>
                <a:gd name="T14" fmla="*/ 7 w 10"/>
                <a:gd name="T15" fmla="*/ 14 h 25"/>
                <a:gd name="T16" fmla="*/ 4 w 10"/>
                <a:gd name="T17" fmla="*/ 20 h 25"/>
                <a:gd name="T18" fmla="*/ 0 w 10"/>
                <a:gd name="T19" fmla="*/ 25 h 25"/>
                <a:gd name="T20" fmla="*/ 0 w 10"/>
                <a:gd name="T21" fmla="*/ 6 h 25"/>
                <a:gd name="T22" fmla="*/ 0 w 10"/>
                <a:gd name="T23" fmla="*/ 6 h 25"/>
                <a:gd name="T24" fmla="*/ 1 w 10"/>
                <a:gd name="T25" fmla="*/ 4 h 25"/>
                <a:gd name="T26" fmla="*/ 3 w 10"/>
                <a:gd name="T27" fmla="*/ 2 h 25"/>
                <a:gd name="T28" fmla="*/ 3 w 10"/>
                <a:gd name="T29" fmla="*/ 2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20618" name="Freeform 170"/>
            <p:cNvSpPr>
              <a:spLocks noEditPoints="1"/>
            </p:cNvSpPr>
            <p:nvPr/>
          </p:nvSpPr>
          <p:spPr bwMode="white">
            <a:xfrm flipH="1">
              <a:off x="437" y="3735"/>
              <a:ext cx="20" cy="23"/>
            </a:xfrm>
            <a:custGeom>
              <a:avLst/>
              <a:gdLst>
                <a:gd name="T0" fmla="*/ 30 w 33"/>
                <a:gd name="T1" fmla="*/ 9 h 36"/>
                <a:gd name="T2" fmla="*/ 24 w 33"/>
                <a:gd name="T3" fmla="*/ 12 h 36"/>
                <a:gd name="T4" fmla="*/ 24 w 33"/>
                <a:gd name="T5" fmla="*/ 12 h 36"/>
                <a:gd name="T6" fmla="*/ 23 w 33"/>
                <a:gd name="T7" fmla="*/ 15 h 36"/>
                <a:gd name="T8" fmla="*/ 22 w 33"/>
                <a:gd name="T9" fmla="*/ 17 h 36"/>
                <a:gd name="T10" fmla="*/ 22 w 33"/>
                <a:gd name="T11" fmla="*/ 36 h 36"/>
                <a:gd name="T12" fmla="*/ 23 w 33"/>
                <a:gd name="T13" fmla="*/ 36 h 36"/>
                <a:gd name="T14" fmla="*/ 23 w 33"/>
                <a:gd name="T15" fmla="*/ 36 h 36"/>
                <a:gd name="T16" fmla="*/ 26 w 33"/>
                <a:gd name="T17" fmla="*/ 35 h 36"/>
                <a:gd name="T18" fmla="*/ 29 w 33"/>
                <a:gd name="T19" fmla="*/ 31 h 36"/>
                <a:gd name="T20" fmla="*/ 33 w 33"/>
                <a:gd name="T21" fmla="*/ 23 h 36"/>
                <a:gd name="T22" fmla="*/ 33 w 33"/>
                <a:gd name="T23" fmla="*/ 12 h 36"/>
                <a:gd name="T24" fmla="*/ 33 w 33"/>
                <a:gd name="T25" fmla="*/ 12 h 36"/>
                <a:gd name="T26" fmla="*/ 33 w 33"/>
                <a:gd name="T27" fmla="*/ 11 h 36"/>
                <a:gd name="T28" fmla="*/ 31 w 33"/>
                <a:gd name="T29" fmla="*/ 9 h 36"/>
                <a:gd name="T30" fmla="*/ 31 w 33"/>
                <a:gd name="T31" fmla="*/ 9 h 36"/>
                <a:gd name="T32" fmla="*/ 30 w 33"/>
                <a:gd name="T33" fmla="*/ 9 h 36"/>
                <a:gd name="T34" fmla="*/ 30 w 33"/>
                <a:gd name="T35" fmla="*/ 9 h 36"/>
                <a:gd name="T36" fmla="*/ 24 w 33"/>
                <a:gd name="T37" fmla="*/ 17 h 36"/>
                <a:gd name="T38" fmla="*/ 24 w 33"/>
                <a:gd name="T39" fmla="*/ 17 h 36"/>
                <a:gd name="T40" fmla="*/ 26 w 33"/>
                <a:gd name="T41" fmla="*/ 15 h 36"/>
                <a:gd name="T42" fmla="*/ 30 w 33"/>
                <a:gd name="T43" fmla="*/ 12 h 36"/>
                <a:gd name="T44" fmla="*/ 30 w 33"/>
                <a:gd name="T45" fmla="*/ 12 h 36"/>
                <a:gd name="T46" fmla="*/ 31 w 33"/>
                <a:gd name="T47" fmla="*/ 12 h 36"/>
                <a:gd name="T48" fmla="*/ 31 w 33"/>
                <a:gd name="T49" fmla="*/ 23 h 36"/>
                <a:gd name="T50" fmla="*/ 31 w 33"/>
                <a:gd name="T51" fmla="*/ 23 h 36"/>
                <a:gd name="T52" fmla="*/ 29 w 33"/>
                <a:gd name="T53" fmla="*/ 27 h 36"/>
                <a:gd name="T54" fmla="*/ 24 w 33"/>
                <a:gd name="T55" fmla="*/ 32 h 36"/>
                <a:gd name="T56" fmla="*/ 24 w 33"/>
                <a:gd name="T57" fmla="*/ 32 h 36"/>
                <a:gd name="T58" fmla="*/ 24 w 33"/>
                <a:gd name="T59" fmla="*/ 17 h 36"/>
                <a:gd name="T60" fmla="*/ 24 w 33"/>
                <a:gd name="T61" fmla="*/ 1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20619" name="Freeform 171"/>
            <p:cNvSpPr>
              <a:spLocks/>
            </p:cNvSpPr>
            <p:nvPr/>
          </p:nvSpPr>
          <p:spPr bwMode="white">
            <a:xfrm flipH="1">
              <a:off x="488" y="3749"/>
              <a:ext cx="14" cy="18"/>
            </a:xfrm>
            <a:custGeom>
              <a:avLst/>
              <a:gdLst>
                <a:gd name="T0" fmla="*/ 9 w 21"/>
                <a:gd name="T1" fmla="*/ 0 h 31"/>
                <a:gd name="T2" fmla="*/ 12 w 21"/>
                <a:gd name="T3" fmla="*/ 0 h 31"/>
                <a:gd name="T4" fmla="*/ 12 w 21"/>
                <a:gd name="T5" fmla="*/ 0 h 31"/>
                <a:gd name="T6" fmla="*/ 16 w 21"/>
                <a:gd name="T7" fmla="*/ 0 h 31"/>
                <a:gd name="T8" fmla="*/ 18 w 21"/>
                <a:gd name="T9" fmla="*/ 1 h 31"/>
                <a:gd name="T10" fmla="*/ 20 w 21"/>
                <a:gd name="T11" fmla="*/ 4 h 31"/>
                <a:gd name="T12" fmla="*/ 21 w 21"/>
                <a:gd name="T13" fmla="*/ 7 h 31"/>
                <a:gd name="T14" fmla="*/ 21 w 21"/>
                <a:gd name="T15" fmla="*/ 23 h 31"/>
                <a:gd name="T16" fmla="*/ 21 w 21"/>
                <a:gd name="T17" fmla="*/ 23 h 31"/>
                <a:gd name="T18" fmla="*/ 20 w 21"/>
                <a:gd name="T19" fmla="*/ 26 h 31"/>
                <a:gd name="T20" fmla="*/ 18 w 21"/>
                <a:gd name="T21" fmla="*/ 28 h 31"/>
                <a:gd name="T22" fmla="*/ 16 w 21"/>
                <a:gd name="T23" fmla="*/ 30 h 31"/>
                <a:gd name="T24" fmla="*/ 12 w 21"/>
                <a:gd name="T25" fmla="*/ 31 h 31"/>
                <a:gd name="T26" fmla="*/ 9 w 21"/>
                <a:gd name="T27" fmla="*/ 31 h 31"/>
                <a:gd name="T28" fmla="*/ 9 w 21"/>
                <a:gd name="T29" fmla="*/ 31 h 31"/>
                <a:gd name="T30" fmla="*/ 5 w 21"/>
                <a:gd name="T31" fmla="*/ 30 h 31"/>
                <a:gd name="T32" fmla="*/ 2 w 21"/>
                <a:gd name="T33" fmla="*/ 28 h 31"/>
                <a:gd name="T34" fmla="*/ 1 w 21"/>
                <a:gd name="T35" fmla="*/ 26 h 31"/>
                <a:gd name="T36" fmla="*/ 0 w 21"/>
                <a:gd name="T37" fmla="*/ 23 h 31"/>
                <a:gd name="T38" fmla="*/ 0 w 21"/>
                <a:gd name="T39" fmla="*/ 7 h 31"/>
                <a:gd name="T40" fmla="*/ 0 w 21"/>
                <a:gd name="T41" fmla="*/ 7 h 31"/>
                <a:gd name="T42" fmla="*/ 1 w 21"/>
                <a:gd name="T43" fmla="*/ 4 h 31"/>
                <a:gd name="T44" fmla="*/ 2 w 21"/>
                <a:gd name="T45" fmla="*/ 1 h 31"/>
                <a:gd name="T46" fmla="*/ 5 w 21"/>
                <a:gd name="T47" fmla="*/ 0 h 31"/>
                <a:gd name="T48" fmla="*/ 9 w 21"/>
                <a:gd name="T49" fmla="*/ 0 h 31"/>
                <a:gd name="T50" fmla="*/ 9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20620" name="Freeform 172"/>
            <p:cNvSpPr>
              <a:spLocks noEditPoints="1"/>
            </p:cNvSpPr>
            <p:nvPr/>
          </p:nvSpPr>
          <p:spPr bwMode="white">
            <a:xfrm flipH="1">
              <a:off x="488" y="3748"/>
              <a:ext cx="14" cy="20"/>
            </a:xfrm>
            <a:custGeom>
              <a:avLst/>
              <a:gdLst>
                <a:gd name="T0" fmla="*/ 11 w 24"/>
                <a:gd name="T1" fmla="*/ 0 h 33"/>
                <a:gd name="T2" fmla="*/ 11 w 24"/>
                <a:gd name="T3" fmla="*/ 0 h 33"/>
                <a:gd name="T4" fmla="*/ 7 w 24"/>
                <a:gd name="T5" fmla="*/ 0 h 33"/>
                <a:gd name="T6" fmla="*/ 4 w 24"/>
                <a:gd name="T7" fmla="*/ 2 h 33"/>
                <a:gd name="T8" fmla="*/ 2 w 24"/>
                <a:gd name="T9" fmla="*/ 5 h 33"/>
                <a:gd name="T10" fmla="*/ 0 w 24"/>
                <a:gd name="T11" fmla="*/ 8 h 33"/>
                <a:gd name="T12" fmla="*/ 0 w 24"/>
                <a:gd name="T13" fmla="*/ 24 h 33"/>
                <a:gd name="T14" fmla="*/ 0 w 24"/>
                <a:gd name="T15" fmla="*/ 24 h 33"/>
                <a:gd name="T16" fmla="*/ 2 w 24"/>
                <a:gd name="T17" fmla="*/ 28 h 33"/>
                <a:gd name="T18" fmla="*/ 4 w 24"/>
                <a:gd name="T19" fmla="*/ 31 h 33"/>
                <a:gd name="T20" fmla="*/ 7 w 24"/>
                <a:gd name="T21" fmla="*/ 32 h 33"/>
                <a:gd name="T22" fmla="*/ 11 w 24"/>
                <a:gd name="T23" fmla="*/ 33 h 33"/>
                <a:gd name="T24" fmla="*/ 14 w 24"/>
                <a:gd name="T25" fmla="*/ 33 h 33"/>
                <a:gd name="T26" fmla="*/ 14 w 24"/>
                <a:gd name="T27" fmla="*/ 33 h 33"/>
                <a:gd name="T28" fmla="*/ 18 w 24"/>
                <a:gd name="T29" fmla="*/ 32 h 33"/>
                <a:gd name="T30" fmla="*/ 20 w 24"/>
                <a:gd name="T31" fmla="*/ 31 h 33"/>
                <a:gd name="T32" fmla="*/ 23 w 24"/>
                <a:gd name="T33" fmla="*/ 28 h 33"/>
                <a:gd name="T34" fmla="*/ 24 w 24"/>
                <a:gd name="T35" fmla="*/ 24 h 33"/>
                <a:gd name="T36" fmla="*/ 24 w 24"/>
                <a:gd name="T37" fmla="*/ 8 h 33"/>
                <a:gd name="T38" fmla="*/ 24 w 24"/>
                <a:gd name="T39" fmla="*/ 8 h 33"/>
                <a:gd name="T40" fmla="*/ 23 w 24"/>
                <a:gd name="T41" fmla="*/ 5 h 33"/>
                <a:gd name="T42" fmla="*/ 20 w 24"/>
                <a:gd name="T43" fmla="*/ 2 h 33"/>
                <a:gd name="T44" fmla="*/ 18 w 24"/>
                <a:gd name="T45" fmla="*/ 0 h 33"/>
                <a:gd name="T46" fmla="*/ 14 w 24"/>
                <a:gd name="T47" fmla="*/ 0 h 33"/>
                <a:gd name="T48" fmla="*/ 11 w 24"/>
                <a:gd name="T49" fmla="*/ 0 h 33"/>
                <a:gd name="T50" fmla="*/ 3 w 24"/>
                <a:gd name="T51" fmla="*/ 24 h 33"/>
                <a:gd name="T52" fmla="*/ 3 w 24"/>
                <a:gd name="T53" fmla="*/ 8 h 33"/>
                <a:gd name="T54" fmla="*/ 3 w 24"/>
                <a:gd name="T55" fmla="*/ 8 h 33"/>
                <a:gd name="T56" fmla="*/ 4 w 24"/>
                <a:gd name="T57" fmla="*/ 5 h 33"/>
                <a:gd name="T58" fmla="*/ 6 w 24"/>
                <a:gd name="T59" fmla="*/ 4 h 33"/>
                <a:gd name="T60" fmla="*/ 8 w 24"/>
                <a:gd name="T61" fmla="*/ 2 h 33"/>
                <a:gd name="T62" fmla="*/ 11 w 24"/>
                <a:gd name="T63" fmla="*/ 2 h 33"/>
                <a:gd name="T64" fmla="*/ 14 w 24"/>
                <a:gd name="T65" fmla="*/ 2 h 33"/>
                <a:gd name="T66" fmla="*/ 14 w 24"/>
                <a:gd name="T67" fmla="*/ 2 h 33"/>
                <a:gd name="T68" fmla="*/ 16 w 24"/>
                <a:gd name="T69" fmla="*/ 2 h 33"/>
                <a:gd name="T70" fmla="*/ 19 w 24"/>
                <a:gd name="T71" fmla="*/ 4 h 33"/>
                <a:gd name="T72" fmla="*/ 20 w 24"/>
                <a:gd name="T73" fmla="*/ 5 h 33"/>
                <a:gd name="T74" fmla="*/ 22 w 24"/>
                <a:gd name="T75" fmla="*/ 8 h 33"/>
                <a:gd name="T76" fmla="*/ 22 w 24"/>
                <a:gd name="T77" fmla="*/ 24 h 33"/>
                <a:gd name="T78" fmla="*/ 22 w 24"/>
                <a:gd name="T79" fmla="*/ 24 h 33"/>
                <a:gd name="T80" fmla="*/ 20 w 24"/>
                <a:gd name="T81" fmla="*/ 27 h 33"/>
                <a:gd name="T82" fmla="*/ 19 w 24"/>
                <a:gd name="T83" fmla="*/ 29 h 33"/>
                <a:gd name="T84" fmla="*/ 16 w 24"/>
                <a:gd name="T85" fmla="*/ 31 h 33"/>
                <a:gd name="T86" fmla="*/ 14 w 24"/>
                <a:gd name="T87" fmla="*/ 31 h 33"/>
                <a:gd name="T88" fmla="*/ 11 w 24"/>
                <a:gd name="T89" fmla="*/ 31 h 33"/>
                <a:gd name="T90" fmla="*/ 11 w 24"/>
                <a:gd name="T91" fmla="*/ 31 h 33"/>
                <a:gd name="T92" fmla="*/ 8 w 24"/>
                <a:gd name="T93" fmla="*/ 31 h 33"/>
                <a:gd name="T94" fmla="*/ 6 w 24"/>
                <a:gd name="T95" fmla="*/ 29 h 33"/>
                <a:gd name="T96" fmla="*/ 4 w 24"/>
                <a:gd name="T97" fmla="*/ 27 h 33"/>
                <a:gd name="T98" fmla="*/ 3 w 24"/>
                <a:gd name="T99" fmla="*/ 24 h 33"/>
                <a:gd name="T100" fmla="*/ 3 w 24"/>
                <a:gd name="T101" fmla="*/ 24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20621" name="Freeform 173"/>
            <p:cNvSpPr>
              <a:spLocks/>
            </p:cNvSpPr>
            <p:nvPr/>
          </p:nvSpPr>
          <p:spPr bwMode="white">
            <a:xfrm flipH="1">
              <a:off x="466" y="3746"/>
              <a:ext cx="10" cy="18"/>
            </a:xfrm>
            <a:custGeom>
              <a:avLst/>
              <a:gdLst>
                <a:gd name="T0" fmla="*/ 8 w 18"/>
                <a:gd name="T1" fmla="*/ 0 h 30"/>
                <a:gd name="T2" fmla="*/ 10 w 18"/>
                <a:gd name="T3" fmla="*/ 0 h 30"/>
                <a:gd name="T4" fmla="*/ 10 w 18"/>
                <a:gd name="T5" fmla="*/ 0 h 30"/>
                <a:gd name="T6" fmla="*/ 12 w 18"/>
                <a:gd name="T7" fmla="*/ 0 h 30"/>
                <a:gd name="T8" fmla="*/ 15 w 18"/>
                <a:gd name="T9" fmla="*/ 2 h 30"/>
                <a:gd name="T10" fmla="*/ 16 w 18"/>
                <a:gd name="T11" fmla="*/ 3 h 30"/>
                <a:gd name="T12" fmla="*/ 18 w 18"/>
                <a:gd name="T13" fmla="*/ 6 h 30"/>
                <a:gd name="T14" fmla="*/ 18 w 18"/>
                <a:gd name="T15" fmla="*/ 21 h 30"/>
                <a:gd name="T16" fmla="*/ 18 w 18"/>
                <a:gd name="T17" fmla="*/ 21 h 30"/>
                <a:gd name="T18" fmla="*/ 16 w 18"/>
                <a:gd name="T19" fmla="*/ 25 h 30"/>
                <a:gd name="T20" fmla="*/ 15 w 18"/>
                <a:gd name="T21" fmla="*/ 26 h 30"/>
                <a:gd name="T22" fmla="*/ 12 w 18"/>
                <a:gd name="T23" fmla="*/ 29 h 30"/>
                <a:gd name="T24" fmla="*/ 10 w 18"/>
                <a:gd name="T25" fmla="*/ 30 h 30"/>
                <a:gd name="T26" fmla="*/ 8 w 18"/>
                <a:gd name="T27" fmla="*/ 30 h 30"/>
                <a:gd name="T28" fmla="*/ 8 w 18"/>
                <a:gd name="T29" fmla="*/ 30 h 30"/>
                <a:gd name="T30" fmla="*/ 6 w 18"/>
                <a:gd name="T31" fmla="*/ 30 h 30"/>
                <a:gd name="T32" fmla="*/ 3 w 18"/>
                <a:gd name="T33" fmla="*/ 29 h 30"/>
                <a:gd name="T34" fmla="*/ 2 w 18"/>
                <a:gd name="T35" fmla="*/ 26 h 30"/>
                <a:gd name="T36" fmla="*/ 0 w 18"/>
                <a:gd name="T37" fmla="*/ 23 h 30"/>
                <a:gd name="T38" fmla="*/ 0 w 18"/>
                <a:gd name="T39" fmla="*/ 8 h 30"/>
                <a:gd name="T40" fmla="*/ 0 w 18"/>
                <a:gd name="T41" fmla="*/ 8 h 30"/>
                <a:gd name="T42" fmla="*/ 2 w 18"/>
                <a:gd name="T43" fmla="*/ 6 h 30"/>
                <a:gd name="T44" fmla="*/ 3 w 18"/>
                <a:gd name="T45" fmla="*/ 3 h 30"/>
                <a:gd name="T46" fmla="*/ 4 w 18"/>
                <a:gd name="T47" fmla="*/ 2 h 30"/>
                <a:gd name="T48" fmla="*/ 8 w 18"/>
                <a:gd name="T49" fmla="*/ 0 h 30"/>
                <a:gd name="T50" fmla="*/ 8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20622" name="Freeform 174"/>
            <p:cNvSpPr>
              <a:spLocks noEditPoints="1"/>
            </p:cNvSpPr>
            <p:nvPr/>
          </p:nvSpPr>
          <p:spPr bwMode="white">
            <a:xfrm flipH="1">
              <a:off x="466" y="3746"/>
              <a:ext cx="12" cy="19"/>
            </a:xfrm>
            <a:custGeom>
              <a:avLst/>
              <a:gdLst>
                <a:gd name="T0" fmla="*/ 11 w 20"/>
                <a:gd name="T1" fmla="*/ 0 h 32"/>
                <a:gd name="T2" fmla="*/ 8 w 20"/>
                <a:gd name="T3" fmla="*/ 0 h 32"/>
                <a:gd name="T4" fmla="*/ 8 w 20"/>
                <a:gd name="T5" fmla="*/ 0 h 32"/>
                <a:gd name="T6" fmla="*/ 5 w 20"/>
                <a:gd name="T7" fmla="*/ 1 h 32"/>
                <a:gd name="T8" fmla="*/ 3 w 20"/>
                <a:gd name="T9" fmla="*/ 4 h 32"/>
                <a:gd name="T10" fmla="*/ 1 w 20"/>
                <a:gd name="T11" fmla="*/ 7 h 32"/>
                <a:gd name="T12" fmla="*/ 0 w 20"/>
                <a:gd name="T13" fmla="*/ 9 h 32"/>
                <a:gd name="T14" fmla="*/ 0 w 20"/>
                <a:gd name="T15" fmla="*/ 24 h 32"/>
                <a:gd name="T16" fmla="*/ 0 w 20"/>
                <a:gd name="T17" fmla="*/ 24 h 32"/>
                <a:gd name="T18" fmla="*/ 1 w 20"/>
                <a:gd name="T19" fmla="*/ 28 h 32"/>
                <a:gd name="T20" fmla="*/ 3 w 20"/>
                <a:gd name="T21" fmla="*/ 31 h 32"/>
                <a:gd name="T22" fmla="*/ 3 w 20"/>
                <a:gd name="T23" fmla="*/ 31 h 32"/>
                <a:gd name="T24" fmla="*/ 7 w 20"/>
                <a:gd name="T25" fmla="*/ 32 h 32"/>
                <a:gd name="T26" fmla="*/ 9 w 20"/>
                <a:gd name="T27" fmla="*/ 32 h 32"/>
                <a:gd name="T28" fmla="*/ 11 w 20"/>
                <a:gd name="T29" fmla="*/ 32 h 32"/>
                <a:gd name="T30" fmla="*/ 11 w 20"/>
                <a:gd name="T31" fmla="*/ 32 h 32"/>
                <a:gd name="T32" fmla="*/ 15 w 20"/>
                <a:gd name="T33" fmla="*/ 31 h 32"/>
                <a:gd name="T34" fmla="*/ 17 w 20"/>
                <a:gd name="T35" fmla="*/ 28 h 32"/>
                <a:gd name="T36" fmla="*/ 19 w 20"/>
                <a:gd name="T37" fmla="*/ 26 h 32"/>
                <a:gd name="T38" fmla="*/ 20 w 20"/>
                <a:gd name="T39" fmla="*/ 22 h 32"/>
                <a:gd name="T40" fmla="*/ 19 w 20"/>
                <a:gd name="T41" fmla="*/ 7 h 32"/>
                <a:gd name="T42" fmla="*/ 19 w 20"/>
                <a:gd name="T43" fmla="*/ 7 h 32"/>
                <a:gd name="T44" fmla="*/ 19 w 20"/>
                <a:gd name="T45" fmla="*/ 4 h 32"/>
                <a:gd name="T46" fmla="*/ 16 w 20"/>
                <a:gd name="T47" fmla="*/ 1 h 32"/>
                <a:gd name="T48" fmla="*/ 16 w 20"/>
                <a:gd name="T49" fmla="*/ 1 h 32"/>
                <a:gd name="T50" fmla="*/ 13 w 20"/>
                <a:gd name="T51" fmla="*/ 0 h 32"/>
                <a:gd name="T52" fmla="*/ 11 w 20"/>
                <a:gd name="T53" fmla="*/ 0 h 32"/>
                <a:gd name="T54" fmla="*/ 11 w 20"/>
                <a:gd name="T55" fmla="*/ 0 h 32"/>
                <a:gd name="T56" fmla="*/ 11 w 20"/>
                <a:gd name="T57" fmla="*/ 1 h 32"/>
                <a:gd name="T58" fmla="*/ 11 w 20"/>
                <a:gd name="T59" fmla="*/ 1 h 32"/>
                <a:gd name="T60" fmla="*/ 13 w 20"/>
                <a:gd name="T61" fmla="*/ 1 h 32"/>
                <a:gd name="T62" fmla="*/ 15 w 20"/>
                <a:gd name="T63" fmla="*/ 3 h 32"/>
                <a:gd name="T64" fmla="*/ 15 w 20"/>
                <a:gd name="T65" fmla="*/ 3 h 32"/>
                <a:gd name="T66" fmla="*/ 16 w 20"/>
                <a:gd name="T67" fmla="*/ 5 h 32"/>
                <a:gd name="T68" fmla="*/ 17 w 20"/>
                <a:gd name="T69" fmla="*/ 7 h 32"/>
                <a:gd name="T70" fmla="*/ 17 w 20"/>
                <a:gd name="T71" fmla="*/ 22 h 32"/>
                <a:gd name="T72" fmla="*/ 17 w 20"/>
                <a:gd name="T73" fmla="*/ 22 h 32"/>
                <a:gd name="T74" fmla="*/ 17 w 20"/>
                <a:gd name="T75" fmla="*/ 24 h 32"/>
                <a:gd name="T76" fmla="*/ 16 w 20"/>
                <a:gd name="T77" fmla="*/ 27 h 32"/>
                <a:gd name="T78" fmla="*/ 13 w 20"/>
                <a:gd name="T79" fmla="*/ 28 h 32"/>
                <a:gd name="T80" fmla="*/ 11 w 20"/>
                <a:gd name="T81" fmla="*/ 30 h 32"/>
                <a:gd name="T82" fmla="*/ 11 w 20"/>
                <a:gd name="T83" fmla="*/ 30 h 32"/>
                <a:gd name="T84" fmla="*/ 9 w 20"/>
                <a:gd name="T85" fmla="*/ 30 h 32"/>
                <a:gd name="T86" fmla="*/ 9 w 20"/>
                <a:gd name="T87" fmla="*/ 30 h 32"/>
                <a:gd name="T88" fmla="*/ 7 w 20"/>
                <a:gd name="T89" fmla="*/ 30 h 32"/>
                <a:gd name="T90" fmla="*/ 5 w 20"/>
                <a:gd name="T91" fmla="*/ 28 h 32"/>
                <a:gd name="T92" fmla="*/ 5 w 20"/>
                <a:gd name="T93" fmla="*/ 28 h 32"/>
                <a:gd name="T94" fmla="*/ 4 w 20"/>
                <a:gd name="T95" fmla="*/ 27 h 32"/>
                <a:gd name="T96" fmla="*/ 3 w 20"/>
                <a:gd name="T97" fmla="*/ 24 h 32"/>
                <a:gd name="T98" fmla="*/ 3 w 20"/>
                <a:gd name="T99" fmla="*/ 9 h 32"/>
                <a:gd name="T100" fmla="*/ 3 w 20"/>
                <a:gd name="T101" fmla="*/ 9 h 32"/>
                <a:gd name="T102" fmla="*/ 3 w 20"/>
                <a:gd name="T103" fmla="*/ 7 h 32"/>
                <a:gd name="T104" fmla="*/ 4 w 20"/>
                <a:gd name="T105" fmla="*/ 5 h 32"/>
                <a:gd name="T106" fmla="*/ 7 w 20"/>
                <a:gd name="T107" fmla="*/ 3 h 32"/>
                <a:gd name="T108" fmla="*/ 9 w 20"/>
                <a:gd name="T109" fmla="*/ 3 h 32"/>
                <a:gd name="T110" fmla="*/ 9 w 20"/>
                <a:gd name="T111" fmla="*/ 3 h 32"/>
                <a:gd name="T112" fmla="*/ 1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20623" name="Freeform 175"/>
            <p:cNvSpPr>
              <a:spLocks/>
            </p:cNvSpPr>
            <p:nvPr/>
          </p:nvSpPr>
          <p:spPr bwMode="white">
            <a:xfrm flipH="1">
              <a:off x="450" y="3737"/>
              <a:ext cx="8" cy="18"/>
            </a:xfrm>
            <a:custGeom>
              <a:avLst/>
              <a:gdLst>
                <a:gd name="T0" fmla="*/ 7 w 15"/>
                <a:gd name="T1" fmla="*/ 0 h 28"/>
                <a:gd name="T2" fmla="*/ 8 w 15"/>
                <a:gd name="T3" fmla="*/ 0 h 28"/>
                <a:gd name="T4" fmla="*/ 8 w 15"/>
                <a:gd name="T5" fmla="*/ 0 h 28"/>
                <a:gd name="T6" fmla="*/ 11 w 15"/>
                <a:gd name="T7" fmla="*/ 0 h 28"/>
                <a:gd name="T8" fmla="*/ 13 w 15"/>
                <a:gd name="T9" fmla="*/ 1 h 28"/>
                <a:gd name="T10" fmla="*/ 15 w 15"/>
                <a:gd name="T11" fmla="*/ 2 h 28"/>
                <a:gd name="T12" fmla="*/ 15 w 15"/>
                <a:gd name="T13" fmla="*/ 5 h 28"/>
                <a:gd name="T14" fmla="*/ 15 w 15"/>
                <a:gd name="T15" fmla="*/ 18 h 28"/>
                <a:gd name="T16" fmla="*/ 15 w 15"/>
                <a:gd name="T17" fmla="*/ 18 h 28"/>
                <a:gd name="T18" fmla="*/ 15 w 15"/>
                <a:gd name="T19" fmla="*/ 22 h 28"/>
                <a:gd name="T20" fmla="*/ 13 w 15"/>
                <a:gd name="T21" fmla="*/ 24 h 28"/>
                <a:gd name="T22" fmla="*/ 12 w 15"/>
                <a:gd name="T23" fmla="*/ 26 h 28"/>
                <a:gd name="T24" fmla="*/ 9 w 15"/>
                <a:gd name="T25" fmla="*/ 28 h 28"/>
                <a:gd name="T26" fmla="*/ 7 w 15"/>
                <a:gd name="T27" fmla="*/ 28 h 28"/>
                <a:gd name="T28" fmla="*/ 7 w 15"/>
                <a:gd name="T29" fmla="*/ 28 h 28"/>
                <a:gd name="T30" fmla="*/ 5 w 15"/>
                <a:gd name="T31" fmla="*/ 28 h 28"/>
                <a:gd name="T32" fmla="*/ 3 w 15"/>
                <a:gd name="T33" fmla="*/ 26 h 28"/>
                <a:gd name="T34" fmla="*/ 1 w 15"/>
                <a:gd name="T35" fmla="*/ 24 h 28"/>
                <a:gd name="T36" fmla="*/ 1 w 15"/>
                <a:gd name="T37" fmla="*/ 21 h 28"/>
                <a:gd name="T38" fmla="*/ 0 w 15"/>
                <a:gd name="T39" fmla="*/ 8 h 28"/>
                <a:gd name="T40" fmla="*/ 0 w 15"/>
                <a:gd name="T41" fmla="*/ 8 h 28"/>
                <a:gd name="T42" fmla="*/ 1 w 15"/>
                <a:gd name="T43" fmla="*/ 5 h 28"/>
                <a:gd name="T44" fmla="*/ 3 w 15"/>
                <a:gd name="T45" fmla="*/ 2 h 28"/>
                <a:gd name="T46" fmla="*/ 4 w 15"/>
                <a:gd name="T47" fmla="*/ 1 h 28"/>
                <a:gd name="T48" fmla="*/ 7 w 15"/>
                <a:gd name="T49" fmla="*/ 0 h 28"/>
                <a:gd name="T50" fmla="*/ 7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20624" name="Freeform 176"/>
            <p:cNvSpPr>
              <a:spLocks noEditPoints="1"/>
            </p:cNvSpPr>
            <p:nvPr/>
          </p:nvSpPr>
          <p:spPr bwMode="white">
            <a:xfrm flipH="1">
              <a:off x="449" y="3737"/>
              <a:ext cx="9" cy="18"/>
            </a:xfrm>
            <a:custGeom>
              <a:avLst/>
              <a:gdLst>
                <a:gd name="T0" fmla="*/ 8 w 16"/>
                <a:gd name="T1" fmla="*/ 0 h 30"/>
                <a:gd name="T2" fmla="*/ 7 w 16"/>
                <a:gd name="T3" fmla="*/ 0 h 30"/>
                <a:gd name="T4" fmla="*/ 7 w 16"/>
                <a:gd name="T5" fmla="*/ 0 h 30"/>
                <a:gd name="T6" fmla="*/ 4 w 16"/>
                <a:gd name="T7" fmla="*/ 2 h 30"/>
                <a:gd name="T8" fmla="*/ 1 w 16"/>
                <a:gd name="T9" fmla="*/ 4 h 30"/>
                <a:gd name="T10" fmla="*/ 0 w 16"/>
                <a:gd name="T11" fmla="*/ 7 h 30"/>
                <a:gd name="T12" fmla="*/ 0 w 16"/>
                <a:gd name="T13" fmla="*/ 10 h 30"/>
                <a:gd name="T14" fmla="*/ 0 w 16"/>
                <a:gd name="T15" fmla="*/ 23 h 30"/>
                <a:gd name="T16" fmla="*/ 0 w 16"/>
                <a:gd name="T17" fmla="*/ 23 h 30"/>
                <a:gd name="T18" fmla="*/ 1 w 16"/>
                <a:gd name="T19" fmla="*/ 27 h 30"/>
                <a:gd name="T20" fmla="*/ 3 w 16"/>
                <a:gd name="T21" fmla="*/ 28 h 30"/>
                <a:gd name="T22" fmla="*/ 3 w 16"/>
                <a:gd name="T23" fmla="*/ 28 h 30"/>
                <a:gd name="T24" fmla="*/ 5 w 16"/>
                <a:gd name="T25" fmla="*/ 30 h 30"/>
                <a:gd name="T26" fmla="*/ 8 w 16"/>
                <a:gd name="T27" fmla="*/ 30 h 30"/>
                <a:gd name="T28" fmla="*/ 8 w 16"/>
                <a:gd name="T29" fmla="*/ 30 h 30"/>
                <a:gd name="T30" fmla="*/ 9 w 16"/>
                <a:gd name="T31" fmla="*/ 30 h 30"/>
                <a:gd name="T32" fmla="*/ 9 w 16"/>
                <a:gd name="T33" fmla="*/ 30 h 30"/>
                <a:gd name="T34" fmla="*/ 12 w 16"/>
                <a:gd name="T35" fmla="*/ 28 h 30"/>
                <a:gd name="T36" fmla="*/ 13 w 16"/>
                <a:gd name="T37" fmla="*/ 27 h 30"/>
                <a:gd name="T38" fmla="*/ 16 w 16"/>
                <a:gd name="T39" fmla="*/ 24 h 30"/>
                <a:gd name="T40" fmla="*/ 16 w 16"/>
                <a:gd name="T41" fmla="*/ 20 h 30"/>
                <a:gd name="T42" fmla="*/ 16 w 16"/>
                <a:gd name="T43" fmla="*/ 7 h 30"/>
                <a:gd name="T44" fmla="*/ 16 w 16"/>
                <a:gd name="T45" fmla="*/ 7 h 30"/>
                <a:gd name="T46" fmla="*/ 15 w 16"/>
                <a:gd name="T47" fmla="*/ 4 h 30"/>
                <a:gd name="T48" fmla="*/ 13 w 16"/>
                <a:gd name="T49" fmla="*/ 2 h 30"/>
                <a:gd name="T50" fmla="*/ 13 w 16"/>
                <a:gd name="T51" fmla="*/ 2 h 30"/>
                <a:gd name="T52" fmla="*/ 11 w 16"/>
                <a:gd name="T53" fmla="*/ 0 h 30"/>
                <a:gd name="T54" fmla="*/ 8 w 16"/>
                <a:gd name="T55" fmla="*/ 0 h 30"/>
                <a:gd name="T56" fmla="*/ 8 w 16"/>
                <a:gd name="T57" fmla="*/ 0 h 30"/>
                <a:gd name="T58" fmla="*/ 8 w 16"/>
                <a:gd name="T59" fmla="*/ 2 h 30"/>
                <a:gd name="T60" fmla="*/ 8 w 16"/>
                <a:gd name="T61" fmla="*/ 2 h 30"/>
                <a:gd name="T62" fmla="*/ 11 w 16"/>
                <a:gd name="T63" fmla="*/ 2 h 30"/>
                <a:gd name="T64" fmla="*/ 12 w 16"/>
                <a:gd name="T65" fmla="*/ 3 h 30"/>
                <a:gd name="T66" fmla="*/ 12 w 16"/>
                <a:gd name="T67" fmla="*/ 3 h 30"/>
                <a:gd name="T68" fmla="*/ 13 w 16"/>
                <a:gd name="T69" fmla="*/ 4 h 30"/>
                <a:gd name="T70" fmla="*/ 15 w 16"/>
                <a:gd name="T71" fmla="*/ 7 h 30"/>
                <a:gd name="T72" fmla="*/ 15 w 16"/>
                <a:gd name="T73" fmla="*/ 20 h 30"/>
                <a:gd name="T74" fmla="*/ 15 w 16"/>
                <a:gd name="T75" fmla="*/ 20 h 30"/>
                <a:gd name="T76" fmla="*/ 15 w 16"/>
                <a:gd name="T77" fmla="*/ 23 h 30"/>
                <a:gd name="T78" fmla="*/ 13 w 16"/>
                <a:gd name="T79" fmla="*/ 26 h 30"/>
                <a:gd name="T80" fmla="*/ 11 w 16"/>
                <a:gd name="T81" fmla="*/ 27 h 30"/>
                <a:gd name="T82" fmla="*/ 9 w 16"/>
                <a:gd name="T83" fmla="*/ 28 h 30"/>
                <a:gd name="T84" fmla="*/ 7 w 16"/>
                <a:gd name="T85" fmla="*/ 28 h 30"/>
                <a:gd name="T86" fmla="*/ 7 w 16"/>
                <a:gd name="T87" fmla="*/ 28 h 30"/>
                <a:gd name="T88" fmla="*/ 5 w 16"/>
                <a:gd name="T89" fmla="*/ 28 h 30"/>
                <a:gd name="T90" fmla="*/ 3 w 16"/>
                <a:gd name="T91" fmla="*/ 28 h 30"/>
                <a:gd name="T92" fmla="*/ 3 w 16"/>
                <a:gd name="T93" fmla="*/ 28 h 30"/>
                <a:gd name="T94" fmla="*/ 1 w 16"/>
                <a:gd name="T95" fmla="*/ 26 h 30"/>
                <a:gd name="T96" fmla="*/ 1 w 16"/>
                <a:gd name="T97" fmla="*/ 23 h 30"/>
                <a:gd name="T98" fmla="*/ 1 w 16"/>
                <a:gd name="T99" fmla="*/ 10 h 30"/>
                <a:gd name="T100" fmla="*/ 1 w 16"/>
                <a:gd name="T101" fmla="*/ 10 h 30"/>
                <a:gd name="T102" fmla="*/ 1 w 16"/>
                <a:gd name="T103" fmla="*/ 7 h 30"/>
                <a:gd name="T104" fmla="*/ 3 w 16"/>
                <a:gd name="T105" fmla="*/ 4 h 30"/>
                <a:gd name="T106" fmla="*/ 4 w 16"/>
                <a:gd name="T107" fmla="*/ 3 h 30"/>
                <a:gd name="T108" fmla="*/ 7 w 16"/>
                <a:gd name="T109" fmla="*/ 2 h 30"/>
                <a:gd name="T110" fmla="*/ 7 w 16"/>
                <a:gd name="T111" fmla="*/ 2 h 30"/>
                <a:gd name="T112" fmla="*/ 8 w 16"/>
                <a:gd name="T113" fmla="*/ 2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20625" name="Freeform 177"/>
            <p:cNvSpPr>
              <a:spLocks/>
            </p:cNvSpPr>
            <p:nvPr/>
          </p:nvSpPr>
          <p:spPr bwMode="white">
            <a:xfrm flipH="1">
              <a:off x="457" y="3741"/>
              <a:ext cx="9" cy="17"/>
            </a:xfrm>
            <a:custGeom>
              <a:avLst/>
              <a:gdLst>
                <a:gd name="T0" fmla="*/ 7 w 16"/>
                <a:gd name="T1" fmla="*/ 0 h 29"/>
                <a:gd name="T2" fmla="*/ 8 w 16"/>
                <a:gd name="T3" fmla="*/ 0 h 29"/>
                <a:gd name="T4" fmla="*/ 8 w 16"/>
                <a:gd name="T5" fmla="*/ 0 h 29"/>
                <a:gd name="T6" fmla="*/ 11 w 16"/>
                <a:gd name="T7" fmla="*/ 0 h 29"/>
                <a:gd name="T8" fmla="*/ 14 w 16"/>
                <a:gd name="T9" fmla="*/ 2 h 29"/>
                <a:gd name="T10" fmla="*/ 15 w 16"/>
                <a:gd name="T11" fmla="*/ 4 h 29"/>
                <a:gd name="T12" fmla="*/ 15 w 16"/>
                <a:gd name="T13" fmla="*/ 7 h 29"/>
                <a:gd name="T14" fmla="*/ 16 w 16"/>
                <a:gd name="T15" fmla="*/ 20 h 29"/>
                <a:gd name="T16" fmla="*/ 16 w 16"/>
                <a:gd name="T17" fmla="*/ 20 h 29"/>
                <a:gd name="T18" fmla="*/ 15 w 16"/>
                <a:gd name="T19" fmla="*/ 23 h 29"/>
                <a:gd name="T20" fmla="*/ 14 w 16"/>
                <a:gd name="T21" fmla="*/ 26 h 29"/>
                <a:gd name="T22" fmla="*/ 12 w 16"/>
                <a:gd name="T23" fmla="*/ 27 h 29"/>
                <a:gd name="T24" fmla="*/ 10 w 16"/>
                <a:gd name="T25" fmla="*/ 29 h 29"/>
                <a:gd name="T26" fmla="*/ 8 w 16"/>
                <a:gd name="T27" fmla="*/ 29 h 29"/>
                <a:gd name="T28" fmla="*/ 8 w 16"/>
                <a:gd name="T29" fmla="*/ 29 h 29"/>
                <a:gd name="T30" fmla="*/ 6 w 16"/>
                <a:gd name="T31" fmla="*/ 29 h 29"/>
                <a:gd name="T32" fmla="*/ 3 w 16"/>
                <a:gd name="T33" fmla="*/ 27 h 29"/>
                <a:gd name="T34" fmla="*/ 2 w 16"/>
                <a:gd name="T35" fmla="*/ 26 h 29"/>
                <a:gd name="T36" fmla="*/ 2 w 16"/>
                <a:gd name="T37" fmla="*/ 23 h 29"/>
                <a:gd name="T38" fmla="*/ 0 w 16"/>
                <a:gd name="T39" fmla="*/ 10 h 29"/>
                <a:gd name="T40" fmla="*/ 0 w 16"/>
                <a:gd name="T41" fmla="*/ 10 h 29"/>
                <a:gd name="T42" fmla="*/ 2 w 16"/>
                <a:gd name="T43" fmla="*/ 6 h 29"/>
                <a:gd name="T44" fmla="*/ 3 w 16"/>
                <a:gd name="T45" fmla="*/ 4 h 29"/>
                <a:gd name="T46" fmla="*/ 4 w 16"/>
                <a:gd name="T47" fmla="*/ 2 h 29"/>
                <a:gd name="T48" fmla="*/ 7 w 16"/>
                <a:gd name="T49" fmla="*/ 0 h 29"/>
                <a:gd name="T50" fmla="*/ 7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20626" name="Freeform 178"/>
            <p:cNvSpPr>
              <a:spLocks noEditPoints="1"/>
            </p:cNvSpPr>
            <p:nvPr/>
          </p:nvSpPr>
          <p:spPr bwMode="white">
            <a:xfrm flipH="1">
              <a:off x="457" y="3741"/>
              <a:ext cx="9" cy="19"/>
            </a:xfrm>
            <a:custGeom>
              <a:avLst/>
              <a:gdLst>
                <a:gd name="T0" fmla="*/ 8 w 16"/>
                <a:gd name="T1" fmla="*/ 0 h 30"/>
                <a:gd name="T2" fmla="*/ 7 w 16"/>
                <a:gd name="T3" fmla="*/ 0 h 30"/>
                <a:gd name="T4" fmla="*/ 7 w 16"/>
                <a:gd name="T5" fmla="*/ 0 h 30"/>
                <a:gd name="T6" fmla="*/ 7 w 16"/>
                <a:gd name="T7" fmla="*/ 0 h 30"/>
                <a:gd name="T8" fmla="*/ 4 w 16"/>
                <a:gd name="T9" fmla="*/ 2 h 30"/>
                <a:gd name="T10" fmla="*/ 2 w 16"/>
                <a:gd name="T11" fmla="*/ 3 h 30"/>
                <a:gd name="T12" fmla="*/ 0 w 16"/>
                <a:gd name="T13" fmla="*/ 6 h 30"/>
                <a:gd name="T14" fmla="*/ 0 w 16"/>
                <a:gd name="T15" fmla="*/ 10 h 30"/>
                <a:gd name="T16" fmla="*/ 0 w 16"/>
                <a:gd name="T17" fmla="*/ 23 h 30"/>
                <a:gd name="T18" fmla="*/ 0 w 16"/>
                <a:gd name="T19" fmla="*/ 23 h 30"/>
                <a:gd name="T20" fmla="*/ 2 w 16"/>
                <a:gd name="T21" fmla="*/ 26 h 30"/>
                <a:gd name="T22" fmla="*/ 3 w 16"/>
                <a:gd name="T23" fmla="*/ 29 h 30"/>
                <a:gd name="T24" fmla="*/ 3 w 16"/>
                <a:gd name="T25" fmla="*/ 29 h 30"/>
                <a:gd name="T26" fmla="*/ 6 w 16"/>
                <a:gd name="T27" fmla="*/ 30 h 30"/>
                <a:gd name="T28" fmla="*/ 8 w 16"/>
                <a:gd name="T29" fmla="*/ 30 h 30"/>
                <a:gd name="T30" fmla="*/ 10 w 16"/>
                <a:gd name="T31" fmla="*/ 30 h 30"/>
                <a:gd name="T32" fmla="*/ 10 w 16"/>
                <a:gd name="T33" fmla="*/ 30 h 30"/>
                <a:gd name="T34" fmla="*/ 12 w 16"/>
                <a:gd name="T35" fmla="*/ 29 h 30"/>
                <a:gd name="T36" fmla="*/ 15 w 16"/>
                <a:gd name="T37" fmla="*/ 26 h 30"/>
                <a:gd name="T38" fmla="*/ 16 w 16"/>
                <a:gd name="T39" fmla="*/ 23 h 30"/>
                <a:gd name="T40" fmla="*/ 16 w 16"/>
                <a:gd name="T41" fmla="*/ 20 h 30"/>
                <a:gd name="T42" fmla="*/ 16 w 16"/>
                <a:gd name="T43" fmla="*/ 7 h 30"/>
                <a:gd name="T44" fmla="*/ 16 w 16"/>
                <a:gd name="T45" fmla="*/ 7 h 30"/>
                <a:gd name="T46" fmla="*/ 15 w 16"/>
                <a:gd name="T47" fmla="*/ 3 h 30"/>
                <a:gd name="T48" fmla="*/ 14 w 16"/>
                <a:gd name="T49" fmla="*/ 2 h 30"/>
                <a:gd name="T50" fmla="*/ 14 w 16"/>
                <a:gd name="T51" fmla="*/ 2 h 30"/>
                <a:gd name="T52" fmla="*/ 11 w 16"/>
                <a:gd name="T53" fmla="*/ 0 h 30"/>
                <a:gd name="T54" fmla="*/ 8 w 16"/>
                <a:gd name="T55" fmla="*/ 0 h 30"/>
                <a:gd name="T56" fmla="*/ 8 w 16"/>
                <a:gd name="T57" fmla="*/ 0 h 30"/>
                <a:gd name="T58" fmla="*/ 4 w 16"/>
                <a:gd name="T59" fmla="*/ 27 h 30"/>
                <a:gd name="T60" fmla="*/ 4 w 16"/>
                <a:gd name="T61" fmla="*/ 27 h 30"/>
                <a:gd name="T62" fmla="*/ 2 w 16"/>
                <a:gd name="T63" fmla="*/ 26 h 30"/>
                <a:gd name="T64" fmla="*/ 2 w 16"/>
                <a:gd name="T65" fmla="*/ 23 h 30"/>
                <a:gd name="T66" fmla="*/ 2 w 16"/>
                <a:gd name="T67" fmla="*/ 10 h 30"/>
                <a:gd name="T68" fmla="*/ 2 w 16"/>
                <a:gd name="T69" fmla="*/ 10 h 30"/>
                <a:gd name="T70" fmla="*/ 2 w 16"/>
                <a:gd name="T71" fmla="*/ 7 h 30"/>
                <a:gd name="T72" fmla="*/ 3 w 16"/>
                <a:gd name="T73" fmla="*/ 4 h 30"/>
                <a:gd name="T74" fmla="*/ 6 w 16"/>
                <a:gd name="T75" fmla="*/ 3 h 30"/>
                <a:gd name="T76" fmla="*/ 7 w 16"/>
                <a:gd name="T77" fmla="*/ 2 h 30"/>
                <a:gd name="T78" fmla="*/ 8 w 16"/>
                <a:gd name="T79" fmla="*/ 2 h 30"/>
                <a:gd name="T80" fmla="*/ 8 w 16"/>
                <a:gd name="T81" fmla="*/ 2 h 30"/>
                <a:gd name="T82" fmla="*/ 11 w 16"/>
                <a:gd name="T83" fmla="*/ 2 h 30"/>
                <a:gd name="T84" fmla="*/ 12 w 16"/>
                <a:gd name="T85" fmla="*/ 2 h 30"/>
                <a:gd name="T86" fmla="*/ 12 w 16"/>
                <a:gd name="T87" fmla="*/ 2 h 30"/>
                <a:gd name="T88" fmla="*/ 15 w 16"/>
                <a:gd name="T89" fmla="*/ 4 h 30"/>
                <a:gd name="T90" fmla="*/ 15 w 16"/>
                <a:gd name="T91" fmla="*/ 7 h 30"/>
                <a:gd name="T92" fmla="*/ 15 w 16"/>
                <a:gd name="T93" fmla="*/ 20 h 30"/>
                <a:gd name="T94" fmla="*/ 15 w 16"/>
                <a:gd name="T95" fmla="*/ 20 h 30"/>
                <a:gd name="T96" fmla="*/ 15 w 16"/>
                <a:gd name="T97" fmla="*/ 23 h 30"/>
                <a:gd name="T98" fmla="*/ 14 w 16"/>
                <a:gd name="T99" fmla="*/ 26 h 30"/>
                <a:gd name="T100" fmla="*/ 11 w 16"/>
                <a:gd name="T101" fmla="*/ 27 h 30"/>
                <a:gd name="T102" fmla="*/ 10 w 16"/>
                <a:gd name="T103" fmla="*/ 29 h 30"/>
                <a:gd name="T104" fmla="*/ 7 w 16"/>
                <a:gd name="T105" fmla="*/ 29 h 30"/>
                <a:gd name="T106" fmla="*/ 7 w 16"/>
                <a:gd name="T107" fmla="*/ 29 h 30"/>
                <a:gd name="T108" fmla="*/ 6 w 16"/>
                <a:gd name="T109" fmla="*/ 29 h 30"/>
                <a:gd name="T110" fmla="*/ 4 w 16"/>
                <a:gd name="T111" fmla="*/ 27 h 30"/>
                <a:gd name="T112" fmla="*/ 4 w 16"/>
                <a:gd name="T113" fmla="*/ 27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20627" name="Freeform 179"/>
            <p:cNvSpPr>
              <a:spLocks/>
            </p:cNvSpPr>
            <p:nvPr/>
          </p:nvSpPr>
          <p:spPr bwMode="white">
            <a:xfrm flipH="1">
              <a:off x="443" y="3731"/>
              <a:ext cx="6" cy="18"/>
            </a:xfrm>
            <a:custGeom>
              <a:avLst/>
              <a:gdLst>
                <a:gd name="T0" fmla="*/ 4 w 11"/>
                <a:gd name="T1" fmla="*/ 0 h 31"/>
                <a:gd name="T2" fmla="*/ 5 w 11"/>
                <a:gd name="T3" fmla="*/ 0 h 31"/>
                <a:gd name="T4" fmla="*/ 5 w 11"/>
                <a:gd name="T5" fmla="*/ 0 h 31"/>
                <a:gd name="T6" fmla="*/ 7 w 11"/>
                <a:gd name="T7" fmla="*/ 0 h 31"/>
                <a:gd name="T8" fmla="*/ 8 w 11"/>
                <a:gd name="T9" fmla="*/ 1 h 31"/>
                <a:gd name="T10" fmla="*/ 9 w 11"/>
                <a:gd name="T11" fmla="*/ 3 h 31"/>
                <a:gd name="T12" fmla="*/ 11 w 11"/>
                <a:gd name="T13" fmla="*/ 7 h 31"/>
                <a:gd name="T14" fmla="*/ 11 w 11"/>
                <a:gd name="T15" fmla="*/ 19 h 31"/>
                <a:gd name="T16" fmla="*/ 11 w 11"/>
                <a:gd name="T17" fmla="*/ 19 h 31"/>
                <a:gd name="T18" fmla="*/ 9 w 11"/>
                <a:gd name="T19" fmla="*/ 25 h 31"/>
                <a:gd name="T20" fmla="*/ 7 w 11"/>
                <a:gd name="T21" fmla="*/ 28 h 31"/>
                <a:gd name="T22" fmla="*/ 5 w 11"/>
                <a:gd name="T23" fmla="*/ 29 h 31"/>
                <a:gd name="T24" fmla="*/ 5 w 11"/>
                <a:gd name="T25" fmla="*/ 29 h 31"/>
                <a:gd name="T26" fmla="*/ 5 w 11"/>
                <a:gd name="T27" fmla="*/ 29 h 31"/>
                <a:gd name="T28" fmla="*/ 3 w 11"/>
                <a:gd name="T29" fmla="*/ 31 h 31"/>
                <a:gd name="T30" fmla="*/ 1 w 11"/>
                <a:gd name="T31" fmla="*/ 29 h 31"/>
                <a:gd name="T32" fmla="*/ 0 w 11"/>
                <a:gd name="T33" fmla="*/ 27 h 31"/>
                <a:gd name="T34" fmla="*/ 0 w 11"/>
                <a:gd name="T35" fmla="*/ 24 h 31"/>
                <a:gd name="T36" fmla="*/ 0 w 11"/>
                <a:gd name="T37" fmla="*/ 11 h 31"/>
                <a:gd name="T38" fmla="*/ 0 w 11"/>
                <a:gd name="T39" fmla="*/ 11 h 31"/>
                <a:gd name="T40" fmla="*/ 1 w 11"/>
                <a:gd name="T41" fmla="*/ 5 h 31"/>
                <a:gd name="T42" fmla="*/ 3 w 11"/>
                <a:gd name="T43" fmla="*/ 3 h 31"/>
                <a:gd name="T44" fmla="*/ 4 w 11"/>
                <a:gd name="T45" fmla="*/ 0 h 31"/>
                <a:gd name="T46" fmla="*/ 4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20628" name="Freeform 180"/>
            <p:cNvSpPr>
              <a:spLocks noEditPoints="1"/>
            </p:cNvSpPr>
            <p:nvPr/>
          </p:nvSpPr>
          <p:spPr bwMode="white">
            <a:xfrm flipH="1">
              <a:off x="443" y="3731"/>
              <a:ext cx="7" cy="18"/>
            </a:xfrm>
            <a:custGeom>
              <a:avLst/>
              <a:gdLst>
                <a:gd name="T0" fmla="*/ 5 w 12"/>
                <a:gd name="T1" fmla="*/ 0 h 31"/>
                <a:gd name="T2" fmla="*/ 5 w 12"/>
                <a:gd name="T3" fmla="*/ 0 h 31"/>
                <a:gd name="T4" fmla="*/ 5 w 12"/>
                <a:gd name="T5" fmla="*/ 0 h 31"/>
                <a:gd name="T6" fmla="*/ 4 w 12"/>
                <a:gd name="T7" fmla="*/ 1 h 31"/>
                <a:gd name="T8" fmla="*/ 1 w 12"/>
                <a:gd name="T9" fmla="*/ 4 h 31"/>
                <a:gd name="T10" fmla="*/ 0 w 12"/>
                <a:gd name="T11" fmla="*/ 8 h 31"/>
                <a:gd name="T12" fmla="*/ 0 w 12"/>
                <a:gd name="T13" fmla="*/ 11 h 31"/>
                <a:gd name="T14" fmla="*/ 0 w 12"/>
                <a:gd name="T15" fmla="*/ 24 h 31"/>
                <a:gd name="T16" fmla="*/ 0 w 12"/>
                <a:gd name="T17" fmla="*/ 24 h 31"/>
                <a:gd name="T18" fmla="*/ 1 w 12"/>
                <a:gd name="T19" fmla="*/ 28 h 31"/>
                <a:gd name="T20" fmla="*/ 2 w 12"/>
                <a:gd name="T21" fmla="*/ 31 h 31"/>
                <a:gd name="T22" fmla="*/ 2 w 12"/>
                <a:gd name="T23" fmla="*/ 31 h 31"/>
                <a:gd name="T24" fmla="*/ 5 w 12"/>
                <a:gd name="T25" fmla="*/ 31 h 31"/>
                <a:gd name="T26" fmla="*/ 6 w 12"/>
                <a:gd name="T27" fmla="*/ 31 h 31"/>
                <a:gd name="T28" fmla="*/ 6 w 12"/>
                <a:gd name="T29" fmla="*/ 31 h 31"/>
                <a:gd name="T30" fmla="*/ 9 w 12"/>
                <a:gd name="T31" fmla="*/ 28 h 31"/>
                <a:gd name="T32" fmla="*/ 10 w 12"/>
                <a:gd name="T33" fmla="*/ 25 h 31"/>
                <a:gd name="T34" fmla="*/ 12 w 12"/>
                <a:gd name="T35" fmla="*/ 23 h 31"/>
                <a:gd name="T36" fmla="*/ 12 w 12"/>
                <a:gd name="T37" fmla="*/ 19 h 31"/>
                <a:gd name="T38" fmla="*/ 12 w 12"/>
                <a:gd name="T39" fmla="*/ 7 h 31"/>
                <a:gd name="T40" fmla="*/ 12 w 12"/>
                <a:gd name="T41" fmla="*/ 7 h 31"/>
                <a:gd name="T42" fmla="*/ 10 w 12"/>
                <a:gd name="T43" fmla="*/ 3 h 31"/>
                <a:gd name="T44" fmla="*/ 9 w 12"/>
                <a:gd name="T45" fmla="*/ 0 h 31"/>
                <a:gd name="T46" fmla="*/ 9 w 12"/>
                <a:gd name="T47" fmla="*/ 0 h 31"/>
                <a:gd name="T48" fmla="*/ 8 w 12"/>
                <a:gd name="T49" fmla="*/ 0 h 31"/>
                <a:gd name="T50" fmla="*/ 5 w 12"/>
                <a:gd name="T51" fmla="*/ 0 h 31"/>
                <a:gd name="T52" fmla="*/ 5 w 12"/>
                <a:gd name="T53" fmla="*/ 0 h 31"/>
                <a:gd name="T54" fmla="*/ 4 w 12"/>
                <a:gd name="T55" fmla="*/ 29 h 31"/>
                <a:gd name="T56" fmla="*/ 4 w 12"/>
                <a:gd name="T57" fmla="*/ 29 h 31"/>
                <a:gd name="T58" fmla="*/ 2 w 12"/>
                <a:gd name="T59" fmla="*/ 27 h 31"/>
                <a:gd name="T60" fmla="*/ 1 w 12"/>
                <a:gd name="T61" fmla="*/ 24 h 31"/>
                <a:gd name="T62" fmla="*/ 1 w 12"/>
                <a:gd name="T63" fmla="*/ 11 h 31"/>
                <a:gd name="T64" fmla="*/ 1 w 12"/>
                <a:gd name="T65" fmla="*/ 11 h 31"/>
                <a:gd name="T66" fmla="*/ 2 w 12"/>
                <a:gd name="T67" fmla="*/ 5 h 31"/>
                <a:gd name="T68" fmla="*/ 4 w 12"/>
                <a:gd name="T69" fmla="*/ 3 h 31"/>
                <a:gd name="T70" fmla="*/ 6 w 12"/>
                <a:gd name="T71" fmla="*/ 1 h 31"/>
                <a:gd name="T72" fmla="*/ 6 w 12"/>
                <a:gd name="T73" fmla="*/ 1 h 31"/>
                <a:gd name="T74" fmla="*/ 6 w 12"/>
                <a:gd name="T75" fmla="*/ 1 h 31"/>
                <a:gd name="T76" fmla="*/ 9 w 12"/>
                <a:gd name="T77" fmla="*/ 1 h 31"/>
                <a:gd name="T78" fmla="*/ 9 w 12"/>
                <a:gd name="T79" fmla="*/ 1 h 31"/>
                <a:gd name="T80" fmla="*/ 10 w 12"/>
                <a:gd name="T81" fmla="*/ 3 h 31"/>
                <a:gd name="T82" fmla="*/ 10 w 12"/>
                <a:gd name="T83" fmla="*/ 7 h 31"/>
                <a:gd name="T84" fmla="*/ 10 w 12"/>
                <a:gd name="T85" fmla="*/ 19 h 31"/>
                <a:gd name="T86" fmla="*/ 10 w 12"/>
                <a:gd name="T87" fmla="*/ 19 h 31"/>
                <a:gd name="T88" fmla="*/ 9 w 12"/>
                <a:gd name="T89" fmla="*/ 25 h 31"/>
                <a:gd name="T90" fmla="*/ 8 w 12"/>
                <a:gd name="T91" fmla="*/ 28 h 31"/>
                <a:gd name="T92" fmla="*/ 6 w 12"/>
                <a:gd name="T93" fmla="*/ 29 h 31"/>
                <a:gd name="T94" fmla="*/ 6 w 12"/>
                <a:gd name="T95" fmla="*/ 29 h 31"/>
                <a:gd name="T96" fmla="*/ 4 w 12"/>
                <a:gd name="T97" fmla="*/ 29 h 31"/>
                <a:gd name="T98" fmla="*/ 4 w 12"/>
                <a:gd name="T99" fmla="*/ 29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20629" name="Freeform 181"/>
            <p:cNvSpPr>
              <a:spLocks/>
            </p:cNvSpPr>
            <p:nvPr/>
          </p:nvSpPr>
          <p:spPr bwMode="auto">
            <a:xfrm flipH="1">
              <a:off x="437" y="3728"/>
              <a:ext cx="6" cy="15"/>
            </a:xfrm>
            <a:custGeom>
              <a:avLst/>
              <a:gdLst>
                <a:gd name="T0" fmla="*/ 4 w 9"/>
                <a:gd name="T1" fmla="*/ 1 h 25"/>
                <a:gd name="T2" fmla="*/ 4 w 9"/>
                <a:gd name="T3" fmla="*/ 1 h 25"/>
                <a:gd name="T4" fmla="*/ 4 w 9"/>
                <a:gd name="T5" fmla="*/ 1 h 25"/>
                <a:gd name="T6" fmla="*/ 5 w 9"/>
                <a:gd name="T7" fmla="*/ 0 h 25"/>
                <a:gd name="T8" fmla="*/ 8 w 9"/>
                <a:gd name="T9" fmla="*/ 1 h 25"/>
                <a:gd name="T10" fmla="*/ 8 w 9"/>
                <a:gd name="T11" fmla="*/ 2 h 25"/>
                <a:gd name="T12" fmla="*/ 9 w 9"/>
                <a:gd name="T13" fmla="*/ 5 h 25"/>
                <a:gd name="T14" fmla="*/ 9 w 9"/>
                <a:gd name="T15" fmla="*/ 16 h 25"/>
                <a:gd name="T16" fmla="*/ 9 w 9"/>
                <a:gd name="T17" fmla="*/ 16 h 25"/>
                <a:gd name="T18" fmla="*/ 8 w 9"/>
                <a:gd name="T19" fmla="*/ 21 h 25"/>
                <a:gd name="T20" fmla="*/ 7 w 9"/>
                <a:gd name="T21" fmla="*/ 24 h 25"/>
                <a:gd name="T22" fmla="*/ 4 w 9"/>
                <a:gd name="T23" fmla="*/ 25 h 25"/>
                <a:gd name="T24" fmla="*/ 4 w 9"/>
                <a:gd name="T25" fmla="*/ 25 h 25"/>
                <a:gd name="T26" fmla="*/ 4 w 9"/>
                <a:gd name="T27" fmla="*/ 25 h 25"/>
                <a:gd name="T28" fmla="*/ 3 w 9"/>
                <a:gd name="T29" fmla="*/ 25 h 25"/>
                <a:gd name="T30" fmla="*/ 1 w 9"/>
                <a:gd name="T31" fmla="*/ 25 h 25"/>
                <a:gd name="T32" fmla="*/ 0 w 9"/>
                <a:gd name="T33" fmla="*/ 22 h 25"/>
                <a:gd name="T34" fmla="*/ 0 w 9"/>
                <a:gd name="T35" fmla="*/ 20 h 25"/>
                <a:gd name="T36" fmla="*/ 0 w 9"/>
                <a:gd name="T37" fmla="*/ 9 h 25"/>
                <a:gd name="T38" fmla="*/ 0 w 9"/>
                <a:gd name="T39" fmla="*/ 9 h 25"/>
                <a:gd name="T40" fmla="*/ 1 w 9"/>
                <a:gd name="T41" fmla="*/ 4 h 25"/>
                <a:gd name="T42" fmla="*/ 3 w 9"/>
                <a:gd name="T43" fmla="*/ 2 h 25"/>
                <a:gd name="T44" fmla="*/ 4 w 9"/>
                <a:gd name="T45" fmla="*/ 1 h 25"/>
                <a:gd name="T46" fmla="*/ 4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20630" name="Freeform 182"/>
            <p:cNvSpPr>
              <a:spLocks noEditPoints="1"/>
            </p:cNvSpPr>
            <p:nvPr/>
          </p:nvSpPr>
          <p:spPr bwMode="white">
            <a:xfrm flipH="1">
              <a:off x="437" y="3728"/>
              <a:ext cx="6" cy="15"/>
            </a:xfrm>
            <a:custGeom>
              <a:avLst/>
              <a:gdLst>
                <a:gd name="T0" fmla="*/ 6 w 11"/>
                <a:gd name="T1" fmla="*/ 0 h 26"/>
                <a:gd name="T2" fmla="*/ 6 w 11"/>
                <a:gd name="T3" fmla="*/ 0 h 26"/>
                <a:gd name="T4" fmla="*/ 6 w 11"/>
                <a:gd name="T5" fmla="*/ 0 h 26"/>
                <a:gd name="T6" fmla="*/ 3 w 11"/>
                <a:gd name="T7" fmla="*/ 1 h 26"/>
                <a:gd name="T8" fmla="*/ 2 w 11"/>
                <a:gd name="T9" fmla="*/ 4 h 26"/>
                <a:gd name="T10" fmla="*/ 0 w 11"/>
                <a:gd name="T11" fmla="*/ 9 h 26"/>
                <a:gd name="T12" fmla="*/ 0 w 11"/>
                <a:gd name="T13" fmla="*/ 20 h 26"/>
                <a:gd name="T14" fmla="*/ 0 w 11"/>
                <a:gd name="T15" fmla="*/ 20 h 26"/>
                <a:gd name="T16" fmla="*/ 2 w 11"/>
                <a:gd name="T17" fmla="*/ 24 h 26"/>
                <a:gd name="T18" fmla="*/ 3 w 11"/>
                <a:gd name="T19" fmla="*/ 25 h 26"/>
                <a:gd name="T20" fmla="*/ 3 w 11"/>
                <a:gd name="T21" fmla="*/ 25 h 26"/>
                <a:gd name="T22" fmla="*/ 5 w 11"/>
                <a:gd name="T23" fmla="*/ 26 h 26"/>
                <a:gd name="T24" fmla="*/ 6 w 11"/>
                <a:gd name="T25" fmla="*/ 25 h 26"/>
                <a:gd name="T26" fmla="*/ 6 w 11"/>
                <a:gd name="T27" fmla="*/ 25 h 26"/>
                <a:gd name="T28" fmla="*/ 9 w 11"/>
                <a:gd name="T29" fmla="*/ 24 h 26"/>
                <a:gd name="T30" fmla="*/ 10 w 11"/>
                <a:gd name="T31" fmla="*/ 22 h 26"/>
                <a:gd name="T32" fmla="*/ 11 w 11"/>
                <a:gd name="T33" fmla="*/ 16 h 26"/>
                <a:gd name="T34" fmla="*/ 11 w 11"/>
                <a:gd name="T35" fmla="*/ 5 h 26"/>
                <a:gd name="T36" fmla="*/ 11 w 11"/>
                <a:gd name="T37" fmla="*/ 5 h 26"/>
                <a:gd name="T38" fmla="*/ 11 w 11"/>
                <a:gd name="T39" fmla="*/ 2 h 26"/>
                <a:gd name="T40" fmla="*/ 9 w 11"/>
                <a:gd name="T41" fmla="*/ 0 h 26"/>
                <a:gd name="T42" fmla="*/ 9 w 11"/>
                <a:gd name="T43" fmla="*/ 0 h 26"/>
                <a:gd name="T44" fmla="*/ 7 w 11"/>
                <a:gd name="T45" fmla="*/ 0 h 26"/>
                <a:gd name="T46" fmla="*/ 6 w 11"/>
                <a:gd name="T47" fmla="*/ 0 h 26"/>
                <a:gd name="T48" fmla="*/ 6 w 11"/>
                <a:gd name="T49" fmla="*/ 0 h 26"/>
                <a:gd name="T50" fmla="*/ 3 w 11"/>
                <a:gd name="T51" fmla="*/ 25 h 26"/>
                <a:gd name="T52" fmla="*/ 3 w 11"/>
                <a:gd name="T53" fmla="*/ 25 h 26"/>
                <a:gd name="T54" fmla="*/ 3 w 11"/>
                <a:gd name="T55" fmla="*/ 22 h 26"/>
                <a:gd name="T56" fmla="*/ 2 w 11"/>
                <a:gd name="T57" fmla="*/ 20 h 26"/>
                <a:gd name="T58" fmla="*/ 2 w 11"/>
                <a:gd name="T59" fmla="*/ 9 h 26"/>
                <a:gd name="T60" fmla="*/ 2 w 11"/>
                <a:gd name="T61" fmla="*/ 9 h 26"/>
                <a:gd name="T62" fmla="*/ 3 w 11"/>
                <a:gd name="T63" fmla="*/ 4 h 26"/>
                <a:gd name="T64" fmla="*/ 6 w 11"/>
                <a:gd name="T65" fmla="*/ 1 h 26"/>
                <a:gd name="T66" fmla="*/ 6 w 11"/>
                <a:gd name="T67" fmla="*/ 1 h 26"/>
                <a:gd name="T68" fmla="*/ 6 w 11"/>
                <a:gd name="T69" fmla="*/ 1 h 26"/>
                <a:gd name="T70" fmla="*/ 9 w 11"/>
                <a:gd name="T71" fmla="*/ 1 h 26"/>
                <a:gd name="T72" fmla="*/ 9 w 11"/>
                <a:gd name="T73" fmla="*/ 1 h 26"/>
                <a:gd name="T74" fmla="*/ 10 w 11"/>
                <a:gd name="T75" fmla="*/ 2 h 26"/>
                <a:gd name="T76" fmla="*/ 10 w 11"/>
                <a:gd name="T77" fmla="*/ 5 h 26"/>
                <a:gd name="T78" fmla="*/ 10 w 11"/>
                <a:gd name="T79" fmla="*/ 5 h 26"/>
                <a:gd name="T80" fmla="*/ 10 w 11"/>
                <a:gd name="T81" fmla="*/ 16 h 26"/>
                <a:gd name="T82" fmla="*/ 10 w 11"/>
                <a:gd name="T83" fmla="*/ 16 h 26"/>
                <a:gd name="T84" fmla="*/ 9 w 11"/>
                <a:gd name="T85" fmla="*/ 21 h 26"/>
                <a:gd name="T86" fmla="*/ 6 w 11"/>
                <a:gd name="T87" fmla="*/ 25 h 26"/>
                <a:gd name="T88" fmla="*/ 6 w 11"/>
                <a:gd name="T89" fmla="*/ 25 h 26"/>
                <a:gd name="T90" fmla="*/ 3 w 11"/>
                <a:gd name="T91" fmla="*/ 25 h 26"/>
                <a:gd name="T92" fmla="*/ 3 w 11"/>
                <a:gd name="T93" fmla="*/ 25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20631" name="Freeform 183"/>
            <p:cNvSpPr>
              <a:spLocks/>
            </p:cNvSpPr>
            <p:nvPr/>
          </p:nvSpPr>
          <p:spPr bwMode="white">
            <a:xfrm flipH="1">
              <a:off x="476" y="3749"/>
              <a:ext cx="12" cy="18"/>
            </a:xfrm>
            <a:custGeom>
              <a:avLst/>
              <a:gdLst>
                <a:gd name="T0" fmla="*/ 8 w 20"/>
                <a:gd name="T1" fmla="*/ 0 h 31"/>
                <a:gd name="T2" fmla="*/ 12 w 20"/>
                <a:gd name="T3" fmla="*/ 0 h 31"/>
                <a:gd name="T4" fmla="*/ 12 w 20"/>
                <a:gd name="T5" fmla="*/ 0 h 31"/>
                <a:gd name="T6" fmla="*/ 16 w 20"/>
                <a:gd name="T7" fmla="*/ 0 h 31"/>
                <a:gd name="T8" fmla="*/ 18 w 20"/>
                <a:gd name="T9" fmla="*/ 1 h 31"/>
                <a:gd name="T10" fmla="*/ 20 w 20"/>
                <a:gd name="T11" fmla="*/ 4 h 31"/>
                <a:gd name="T12" fmla="*/ 20 w 20"/>
                <a:gd name="T13" fmla="*/ 7 h 31"/>
                <a:gd name="T14" fmla="*/ 20 w 20"/>
                <a:gd name="T15" fmla="*/ 24 h 31"/>
                <a:gd name="T16" fmla="*/ 20 w 20"/>
                <a:gd name="T17" fmla="*/ 24 h 31"/>
                <a:gd name="T18" fmla="*/ 20 w 20"/>
                <a:gd name="T19" fmla="*/ 27 h 31"/>
                <a:gd name="T20" fmla="*/ 18 w 20"/>
                <a:gd name="T21" fmla="*/ 28 h 31"/>
                <a:gd name="T22" fmla="*/ 16 w 20"/>
                <a:gd name="T23" fmla="*/ 30 h 31"/>
                <a:gd name="T24" fmla="*/ 12 w 20"/>
                <a:gd name="T25" fmla="*/ 31 h 31"/>
                <a:gd name="T26" fmla="*/ 8 w 20"/>
                <a:gd name="T27" fmla="*/ 31 h 31"/>
                <a:gd name="T28" fmla="*/ 8 w 20"/>
                <a:gd name="T29" fmla="*/ 31 h 31"/>
                <a:gd name="T30" fmla="*/ 4 w 20"/>
                <a:gd name="T31" fmla="*/ 30 h 31"/>
                <a:gd name="T32" fmla="*/ 1 w 20"/>
                <a:gd name="T33" fmla="*/ 28 h 31"/>
                <a:gd name="T34" fmla="*/ 0 w 20"/>
                <a:gd name="T35" fmla="*/ 27 h 31"/>
                <a:gd name="T36" fmla="*/ 0 w 20"/>
                <a:gd name="T37" fmla="*/ 24 h 31"/>
                <a:gd name="T38" fmla="*/ 0 w 20"/>
                <a:gd name="T39" fmla="*/ 7 h 31"/>
                <a:gd name="T40" fmla="*/ 0 w 20"/>
                <a:gd name="T41" fmla="*/ 7 h 31"/>
                <a:gd name="T42" fmla="*/ 0 w 20"/>
                <a:gd name="T43" fmla="*/ 4 h 31"/>
                <a:gd name="T44" fmla="*/ 1 w 20"/>
                <a:gd name="T45" fmla="*/ 1 h 31"/>
                <a:gd name="T46" fmla="*/ 4 w 20"/>
                <a:gd name="T47" fmla="*/ 0 h 31"/>
                <a:gd name="T48" fmla="*/ 8 w 20"/>
                <a:gd name="T49" fmla="*/ 0 h 31"/>
                <a:gd name="T50" fmla="*/ 8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20632" name="Freeform 184"/>
            <p:cNvSpPr>
              <a:spLocks noEditPoints="1"/>
            </p:cNvSpPr>
            <p:nvPr/>
          </p:nvSpPr>
          <p:spPr bwMode="white">
            <a:xfrm flipH="1">
              <a:off x="476" y="3748"/>
              <a:ext cx="13" cy="19"/>
            </a:xfrm>
            <a:custGeom>
              <a:avLst/>
              <a:gdLst>
                <a:gd name="T0" fmla="*/ 9 w 23"/>
                <a:gd name="T1" fmla="*/ 0 h 32"/>
                <a:gd name="T2" fmla="*/ 9 w 23"/>
                <a:gd name="T3" fmla="*/ 0 h 32"/>
                <a:gd name="T4" fmla="*/ 5 w 23"/>
                <a:gd name="T5" fmla="*/ 1 h 32"/>
                <a:gd name="T6" fmla="*/ 2 w 23"/>
                <a:gd name="T7" fmla="*/ 2 h 32"/>
                <a:gd name="T8" fmla="*/ 0 w 23"/>
                <a:gd name="T9" fmla="*/ 5 h 32"/>
                <a:gd name="T10" fmla="*/ 0 w 23"/>
                <a:gd name="T11" fmla="*/ 8 h 32"/>
                <a:gd name="T12" fmla="*/ 0 w 23"/>
                <a:gd name="T13" fmla="*/ 25 h 32"/>
                <a:gd name="T14" fmla="*/ 0 w 23"/>
                <a:gd name="T15" fmla="*/ 25 h 32"/>
                <a:gd name="T16" fmla="*/ 0 w 23"/>
                <a:gd name="T17" fmla="*/ 28 h 32"/>
                <a:gd name="T18" fmla="*/ 2 w 23"/>
                <a:gd name="T19" fmla="*/ 31 h 32"/>
                <a:gd name="T20" fmla="*/ 5 w 23"/>
                <a:gd name="T21" fmla="*/ 32 h 32"/>
                <a:gd name="T22" fmla="*/ 9 w 23"/>
                <a:gd name="T23" fmla="*/ 32 h 32"/>
                <a:gd name="T24" fmla="*/ 13 w 23"/>
                <a:gd name="T25" fmla="*/ 32 h 32"/>
                <a:gd name="T26" fmla="*/ 13 w 23"/>
                <a:gd name="T27" fmla="*/ 32 h 32"/>
                <a:gd name="T28" fmla="*/ 17 w 23"/>
                <a:gd name="T29" fmla="*/ 32 h 32"/>
                <a:gd name="T30" fmla="*/ 20 w 23"/>
                <a:gd name="T31" fmla="*/ 31 h 32"/>
                <a:gd name="T32" fmla="*/ 21 w 23"/>
                <a:gd name="T33" fmla="*/ 28 h 32"/>
                <a:gd name="T34" fmla="*/ 23 w 23"/>
                <a:gd name="T35" fmla="*/ 25 h 32"/>
                <a:gd name="T36" fmla="*/ 23 w 23"/>
                <a:gd name="T37" fmla="*/ 8 h 32"/>
                <a:gd name="T38" fmla="*/ 23 w 23"/>
                <a:gd name="T39" fmla="*/ 8 h 32"/>
                <a:gd name="T40" fmla="*/ 21 w 23"/>
                <a:gd name="T41" fmla="*/ 5 h 32"/>
                <a:gd name="T42" fmla="*/ 20 w 23"/>
                <a:gd name="T43" fmla="*/ 2 h 32"/>
                <a:gd name="T44" fmla="*/ 17 w 23"/>
                <a:gd name="T45" fmla="*/ 1 h 32"/>
                <a:gd name="T46" fmla="*/ 13 w 23"/>
                <a:gd name="T47" fmla="*/ 0 h 32"/>
                <a:gd name="T48" fmla="*/ 9 w 23"/>
                <a:gd name="T49" fmla="*/ 0 h 32"/>
                <a:gd name="T50" fmla="*/ 2 w 23"/>
                <a:gd name="T51" fmla="*/ 25 h 32"/>
                <a:gd name="T52" fmla="*/ 2 w 23"/>
                <a:gd name="T53" fmla="*/ 8 h 32"/>
                <a:gd name="T54" fmla="*/ 2 w 23"/>
                <a:gd name="T55" fmla="*/ 8 h 32"/>
                <a:gd name="T56" fmla="*/ 2 w 23"/>
                <a:gd name="T57" fmla="*/ 5 h 32"/>
                <a:gd name="T58" fmla="*/ 4 w 23"/>
                <a:gd name="T59" fmla="*/ 4 h 32"/>
                <a:gd name="T60" fmla="*/ 6 w 23"/>
                <a:gd name="T61" fmla="*/ 2 h 32"/>
                <a:gd name="T62" fmla="*/ 9 w 23"/>
                <a:gd name="T63" fmla="*/ 2 h 32"/>
                <a:gd name="T64" fmla="*/ 13 w 23"/>
                <a:gd name="T65" fmla="*/ 2 h 32"/>
                <a:gd name="T66" fmla="*/ 13 w 23"/>
                <a:gd name="T67" fmla="*/ 2 h 32"/>
                <a:gd name="T68" fmla="*/ 16 w 23"/>
                <a:gd name="T69" fmla="*/ 2 h 32"/>
                <a:gd name="T70" fmla="*/ 19 w 23"/>
                <a:gd name="T71" fmla="*/ 4 h 32"/>
                <a:gd name="T72" fmla="*/ 20 w 23"/>
                <a:gd name="T73" fmla="*/ 5 h 32"/>
                <a:gd name="T74" fmla="*/ 20 w 23"/>
                <a:gd name="T75" fmla="*/ 8 h 32"/>
                <a:gd name="T76" fmla="*/ 20 w 23"/>
                <a:gd name="T77" fmla="*/ 25 h 32"/>
                <a:gd name="T78" fmla="*/ 20 w 23"/>
                <a:gd name="T79" fmla="*/ 25 h 32"/>
                <a:gd name="T80" fmla="*/ 20 w 23"/>
                <a:gd name="T81" fmla="*/ 27 h 32"/>
                <a:gd name="T82" fmla="*/ 19 w 23"/>
                <a:gd name="T83" fmla="*/ 29 h 32"/>
                <a:gd name="T84" fmla="*/ 16 w 23"/>
                <a:gd name="T85" fmla="*/ 29 h 32"/>
                <a:gd name="T86" fmla="*/ 13 w 23"/>
                <a:gd name="T87" fmla="*/ 31 h 32"/>
                <a:gd name="T88" fmla="*/ 9 w 23"/>
                <a:gd name="T89" fmla="*/ 31 h 32"/>
                <a:gd name="T90" fmla="*/ 9 w 23"/>
                <a:gd name="T91" fmla="*/ 31 h 32"/>
                <a:gd name="T92" fmla="*/ 6 w 23"/>
                <a:gd name="T93" fmla="*/ 29 h 32"/>
                <a:gd name="T94" fmla="*/ 4 w 23"/>
                <a:gd name="T95" fmla="*/ 29 h 32"/>
                <a:gd name="T96" fmla="*/ 2 w 23"/>
                <a:gd name="T97" fmla="*/ 27 h 32"/>
                <a:gd name="T98" fmla="*/ 2 w 23"/>
                <a:gd name="T99" fmla="*/ 25 h 32"/>
                <a:gd name="T100" fmla="*/ 2 w 23"/>
                <a:gd name="T101" fmla="*/ 25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20633" name="Freeform 185"/>
            <p:cNvSpPr>
              <a:spLocks/>
            </p:cNvSpPr>
            <p:nvPr/>
          </p:nvSpPr>
          <p:spPr bwMode="white">
            <a:xfrm flipH="1">
              <a:off x="530" y="3733"/>
              <a:ext cx="6" cy="17"/>
            </a:xfrm>
            <a:custGeom>
              <a:avLst/>
              <a:gdLst>
                <a:gd name="T0" fmla="*/ 5 w 11"/>
                <a:gd name="T1" fmla="*/ 0 h 29"/>
                <a:gd name="T2" fmla="*/ 5 w 11"/>
                <a:gd name="T3" fmla="*/ 0 h 29"/>
                <a:gd name="T4" fmla="*/ 5 w 11"/>
                <a:gd name="T5" fmla="*/ 0 h 29"/>
                <a:gd name="T6" fmla="*/ 4 w 11"/>
                <a:gd name="T7" fmla="*/ 0 h 29"/>
                <a:gd name="T8" fmla="*/ 1 w 11"/>
                <a:gd name="T9" fmla="*/ 0 h 29"/>
                <a:gd name="T10" fmla="*/ 0 w 11"/>
                <a:gd name="T11" fmla="*/ 2 h 29"/>
                <a:gd name="T12" fmla="*/ 0 w 11"/>
                <a:gd name="T13" fmla="*/ 5 h 29"/>
                <a:gd name="T14" fmla="*/ 0 w 11"/>
                <a:gd name="T15" fmla="*/ 18 h 29"/>
                <a:gd name="T16" fmla="*/ 0 w 11"/>
                <a:gd name="T17" fmla="*/ 18 h 29"/>
                <a:gd name="T18" fmla="*/ 1 w 11"/>
                <a:gd name="T19" fmla="*/ 25 h 29"/>
                <a:gd name="T20" fmla="*/ 4 w 11"/>
                <a:gd name="T21" fmla="*/ 26 h 29"/>
                <a:gd name="T22" fmla="*/ 5 w 11"/>
                <a:gd name="T23" fmla="*/ 29 h 29"/>
                <a:gd name="T24" fmla="*/ 5 w 11"/>
                <a:gd name="T25" fmla="*/ 29 h 29"/>
                <a:gd name="T26" fmla="*/ 5 w 11"/>
                <a:gd name="T27" fmla="*/ 29 h 29"/>
                <a:gd name="T28" fmla="*/ 8 w 11"/>
                <a:gd name="T29" fmla="*/ 29 h 29"/>
                <a:gd name="T30" fmla="*/ 9 w 11"/>
                <a:gd name="T31" fmla="*/ 28 h 29"/>
                <a:gd name="T32" fmla="*/ 11 w 11"/>
                <a:gd name="T33" fmla="*/ 26 h 29"/>
                <a:gd name="T34" fmla="*/ 11 w 11"/>
                <a:gd name="T35" fmla="*/ 22 h 29"/>
                <a:gd name="T36" fmla="*/ 11 w 11"/>
                <a:gd name="T37" fmla="*/ 10 h 29"/>
                <a:gd name="T38" fmla="*/ 11 w 11"/>
                <a:gd name="T39" fmla="*/ 10 h 29"/>
                <a:gd name="T40" fmla="*/ 9 w 11"/>
                <a:gd name="T41" fmla="*/ 4 h 29"/>
                <a:gd name="T42" fmla="*/ 8 w 11"/>
                <a:gd name="T43" fmla="*/ 1 h 29"/>
                <a:gd name="T44" fmla="*/ 5 w 11"/>
                <a:gd name="T45" fmla="*/ 0 h 29"/>
                <a:gd name="T46" fmla="*/ 5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20634" name="Freeform 186"/>
            <p:cNvSpPr>
              <a:spLocks noEditPoints="1"/>
            </p:cNvSpPr>
            <p:nvPr/>
          </p:nvSpPr>
          <p:spPr bwMode="white">
            <a:xfrm flipH="1">
              <a:off x="529" y="3731"/>
              <a:ext cx="7" cy="19"/>
            </a:xfrm>
            <a:custGeom>
              <a:avLst/>
              <a:gdLst>
                <a:gd name="T0" fmla="*/ 3 w 12"/>
                <a:gd name="T1" fmla="*/ 0 h 31"/>
                <a:gd name="T2" fmla="*/ 3 w 12"/>
                <a:gd name="T3" fmla="*/ 0 h 31"/>
                <a:gd name="T4" fmla="*/ 0 w 12"/>
                <a:gd name="T5" fmla="*/ 3 h 31"/>
                <a:gd name="T6" fmla="*/ 0 w 12"/>
                <a:gd name="T7" fmla="*/ 7 h 31"/>
                <a:gd name="T8" fmla="*/ 0 w 12"/>
                <a:gd name="T9" fmla="*/ 20 h 31"/>
                <a:gd name="T10" fmla="*/ 0 w 12"/>
                <a:gd name="T11" fmla="*/ 20 h 31"/>
                <a:gd name="T12" fmla="*/ 0 w 12"/>
                <a:gd name="T13" fmla="*/ 23 h 31"/>
                <a:gd name="T14" fmla="*/ 1 w 12"/>
                <a:gd name="T15" fmla="*/ 27 h 31"/>
                <a:gd name="T16" fmla="*/ 3 w 12"/>
                <a:gd name="T17" fmla="*/ 30 h 31"/>
                <a:gd name="T18" fmla="*/ 5 w 12"/>
                <a:gd name="T19" fmla="*/ 31 h 31"/>
                <a:gd name="T20" fmla="*/ 5 w 12"/>
                <a:gd name="T21" fmla="*/ 31 h 31"/>
                <a:gd name="T22" fmla="*/ 7 w 12"/>
                <a:gd name="T23" fmla="*/ 31 h 31"/>
                <a:gd name="T24" fmla="*/ 9 w 12"/>
                <a:gd name="T25" fmla="*/ 31 h 31"/>
                <a:gd name="T26" fmla="*/ 9 w 12"/>
                <a:gd name="T27" fmla="*/ 31 h 31"/>
                <a:gd name="T28" fmla="*/ 11 w 12"/>
                <a:gd name="T29" fmla="*/ 28 h 31"/>
                <a:gd name="T30" fmla="*/ 12 w 12"/>
                <a:gd name="T31" fmla="*/ 24 h 31"/>
                <a:gd name="T32" fmla="*/ 12 w 12"/>
                <a:gd name="T33" fmla="*/ 12 h 31"/>
                <a:gd name="T34" fmla="*/ 12 w 12"/>
                <a:gd name="T35" fmla="*/ 12 h 31"/>
                <a:gd name="T36" fmla="*/ 11 w 12"/>
                <a:gd name="T37" fmla="*/ 8 h 31"/>
                <a:gd name="T38" fmla="*/ 9 w 12"/>
                <a:gd name="T39" fmla="*/ 6 h 31"/>
                <a:gd name="T40" fmla="*/ 8 w 12"/>
                <a:gd name="T41" fmla="*/ 3 h 31"/>
                <a:gd name="T42" fmla="*/ 5 w 12"/>
                <a:gd name="T43" fmla="*/ 0 h 31"/>
                <a:gd name="T44" fmla="*/ 5 w 12"/>
                <a:gd name="T45" fmla="*/ 0 h 31"/>
                <a:gd name="T46" fmla="*/ 5 w 12"/>
                <a:gd name="T47" fmla="*/ 0 h 31"/>
                <a:gd name="T48" fmla="*/ 4 w 12"/>
                <a:gd name="T49" fmla="*/ 0 h 31"/>
                <a:gd name="T50" fmla="*/ 3 w 12"/>
                <a:gd name="T51" fmla="*/ 0 h 31"/>
                <a:gd name="T52" fmla="*/ 3 w 12"/>
                <a:gd name="T53" fmla="*/ 0 h 31"/>
                <a:gd name="T54" fmla="*/ 5 w 12"/>
                <a:gd name="T55" fmla="*/ 30 h 31"/>
                <a:gd name="T56" fmla="*/ 5 w 12"/>
                <a:gd name="T57" fmla="*/ 30 h 31"/>
                <a:gd name="T58" fmla="*/ 4 w 12"/>
                <a:gd name="T59" fmla="*/ 28 h 31"/>
                <a:gd name="T60" fmla="*/ 3 w 12"/>
                <a:gd name="T61" fmla="*/ 26 h 31"/>
                <a:gd name="T62" fmla="*/ 1 w 12"/>
                <a:gd name="T63" fmla="*/ 20 h 31"/>
                <a:gd name="T64" fmla="*/ 1 w 12"/>
                <a:gd name="T65" fmla="*/ 7 h 31"/>
                <a:gd name="T66" fmla="*/ 1 w 12"/>
                <a:gd name="T67" fmla="*/ 7 h 31"/>
                <a:gd name="T68" fmla="*/ 1 w 12"/>
                <a:gd name="T69" fmla="*/ 4 h 31"/>
                <a:gd name="T70" fmla="*/ 3 w 12"/>
                <a:gd name="T71" fmla="*/ 2 h 31"/>
                <a:gd name="T72" fmla="*/ 3 w 12"/>
                <a:gd name="T73" fmla="*/ 2 h 31"/>
                <a:gd name="T74" fmla="*/ 5 w 12"/>
                <a:gd name="T75" fmla="*/ 2 h 31"/>
                <a:gd name="T76" fmla="*/ 5 w 12"/>
                <a:gd name="T77" fmla="*/ 2 h 31"/>
                <a:gd name="T78" fmla="*/ 5 w 12"/>
                <a:gd name="T79" fmla="*/ 2 h 31"/>
                <a:gd name="T80" fmla="*/ 7 w 12"/>
                <a:gd name="T81" fmla="*/ 3 h 31"/>
                <a:gd name="T82" fmla="*/ 9 w 12"/>
                <a:gd name="T83" fmla="*/ 6 h 31"/>
                <a:gd name="T84" fmla="*/ 11 w 12"/>
                <a:gd name="T85" fmla="*/ 12 h 31"/>
                <a:gd name="T86" fmla="*/ 11 w 12"/>
                <a:gd name="T87" fmla="*/ 24 h 31"/>
                <a:gd name="T88" fmla="*/ 11 w 12"/>
                <a:gd name="T89" fmla="*/ 24 h 31"/>
                <a:gd name="T90" fmla="*/ 9 w 12"/>
                <a:gd name="T91" fmla="*/ 28 h 31"/>
                <a:gd name="T92" fmla="*/ 8 w 12"/>
                <a:gd name="T93" fmla="*/ 30 h 31"/>
                <a:gd name="T94" fmla="*/ 8 w 12"/>
                <a:gd name="T95" fmla="*/ 30 h 31"/>
                <a:gd name="T96" fmla="*/ 5 w 12"/>
                <a:gd name="T97" fmla="*/ 30 h 31"/>
                <a:gd name="T98" fmla="*/ 5 w 12"/>
                <a:gd name="T99" fmla="*/ 3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20635" name="Freeform 187"/>
            <p:cNvSpPr>
              <a:spLocks/>
            </p:cNvSpPr>
            <p:nvPr/>
          </p:nvSpPr>
          <p:spPr bwMode="white">
            <a:xfrm flipH="1">
              <a:off x="536" y="3730"/>
              <a:ext cx="7" cy="15"/>
            </a:xfrm>
            <a:custGeom>
              <a:avLst/>
              <a:gdLst>
                <a:gd name="T0" fmla="*/ 5 w 9"/>
                <a:gd name="T1" fmla="*/ 0 h 26"/>
                <a:gd name="T2" fmla="*/ 4 w 9"/>
                <a:gd name="T3" fmla="*/ 0 h 26"/>
                <a:gd name="T4" fmla="*/ 4 w 9"/>
                <a:gd name="T5" fmla="*/ 0 h 26"/>
                <a:gd name="T6" fmla="*/ 2 w 9"/>
                <a:gd name="T7" fmla="*/ 0 h 26"/>
                <a:gd name="T8" fmla="*/ 1 w 9"/>
                <a:gd name="T9" fmla="*/ 2 h 26"/>
                <a:gd name="T10" fmla="*/ 0 w 9"/>
                <a:gd name="T11" fmla="*/ 3 h 26"/>
                <a:gd name="T12" fmla="*/ 0 w 9"/>
                <a:gd name="T13" fmla="*/ 6 h 26"/>
                <a:gd name="T14" fmla="*/ 0 w 9"/>
                <a:gd name="T15" fmla="*/ 16 h 26"/>
                <a:gd name="T16" fmla="*/ 0 w 9"/>
                <a:gd name="T17" fmla="*/ 16 h 26"/>
                <a:gd name="T18" fmla="*/ 1 w 9"/>
                <a:gd name="T19" fmla="*/ 22 h 26"/>
                <a:gd name="T20" fmla="*/ 2 w 9"/>
                <a:gd name="T21" fmla="*/ 24 h 26"/>
                <a:gd name="T22" fmla="*/ 4 w 9"/>
                <a:gd name="T23" fmla="*/ 24 h 26"/>
                <a:gd name="T24" fmla="*/ 5 w 9"/>
                <a:gd name="T25" fmla="*/ 26 h 26"/>
                <a:gd name="T26" fmla="*/ 5 w 9"/>
                <a:gd name="T27" fmla="*/ 26 h 26"/>
                <a:gd name="T28" fmla="*/ 6 w 9"/>
                <a:gd name="T29" fmla="*/ 26 h 26"/>
                <a:gd name="T30" fmla="*/ 8 w 9"/>
                <a:gd name="T31" fmla="*/ 24 h 26"/>
                <a:gd name="T32" fmla="*/ 9 w 9"/>
                <a:gd name="T33" fmla="*/ 23 h 26"/>
                <a:gd name="T34" fmla="*/ 9 w 9"/>
                <a:gd name="T35" fmla="*/ 20 h 26"/>
                <a:gd name="T36" fmla="*/ 9 w 9"/>
                <a:gd name="T37" fmla="*/ 10 h 26"/>
                <a:gd name="T38" fmla="*/ 9 w 9"/>
                <a:gd name="T39" fmla="*/ 10 h 26"/>
                <a:gd name="T40" fmla="*/ 8 w 9"/>
                <a:gd name="T41" fmla="*/ 4 h 26"/>
                <a:gd name="T42" fmla="*/ 6 w 9"/>
                <a:gd name="T43" fmla="*/ 2 h 26"/>
                <a:gd name="T44" fmla="*/ 5 w 9"/>
                <a:gd name="T45" fmla="*/ 0 h 26"/>
                <a:gd name="T46" fmla="*/ 5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20636" name="Freeform 188"/>
            <p:cNvSpPr>
              <a:spLocks noEditPoints="1"/>
            </p:cNvSpPr>
            <p:nvPr/>
          </p:nvSpPr>
          <p:spPr bwMode="white">
            <a:xfrm flipH="1">
              <a:off x="535" y="3728"/>
              <a:ext cx="8" cy="17"/>
            </a:xfrm>
            <a:custGeom>
              <a:avLst/>
              <a:gdLst>
                <a:gd name="T0" fmla="*/ 1 w 10"/>
                <a:gd name="T1" fmla="*/ 1 h 27"/>
                <a:gd name="T2" fmla="*/ 1 w 10"/>
                <a:gd name="T3" fmla="*/ 1 h 27"/>
                <a:gd name="T4" fmla="*/ 0 w 10"/>
                <a:gd name="T5" fmla="*/ 3 h 27"/>
                <a:gd name="T6" fmla="*/ 0 w 10"/>
                <a:gd name="T7" fmla="*/ 7 h 27"/>
                <a:gd name="T8" fmla="*/ 0 w 10"/>
                <a:gd name="T9" fmla="*/ 17 h 27"/>
                <a:gd name="T10" fmla="*/ 0 w 10"/>
                <a:gd name="T11" fmla="*/ 17 h 27"/>
                <a:gd name="T12" fmla="*/ 1 w 10"/>
                <a:gd name="T13" fmla="*/ 23 h 27"/>
                <a:gd name="T14" fmla="*/ 2 w 10"/>
                <a:gd name="T15" fmla="*/ 25 h 27"/>
                <a:gd name="T16" fmla="*/ 4 w 10"/>
                <a:gd name="T17" fmla="*/ 27 h 27"/>
                <a:gd name="T18" fmla="*/ 4 w 10"/>
                <a:gd name="T19" fmla="*/ 27 h 27"/>
                <a:gd name="T20" fmla="*/ 6 w 10"/>
                <a:gd name="T21" fmla="*/ 27 h 27"/>
                <a:gd name="T22" fmla="*/ 8 w 10"/>
                <a:gd name="T23" fmla="*/ 27 h 27"/>
                <a:gd name="T24" fmla="*/ 8 w 10"/>
                <a:gd name="T25" fmla="*/ 27 h 27"/>
                <a:gd name="T26" fmla="*/ 9 w 10"/>
                <a:gd name="T27" fmla="*/ 24 h 27"/>
                <a:gd name="T28" fmla="*/ 10 w 10"/>
                <a:gd name="T29" fmla="*/ 21 h 27"/>
                <a:gd name="T30" fmla="*/ 10 w 10"/>
                <a:gd name="T31" fmla="*/ 11 h 27"/>
                <a:gd name="T32" fmla="*/ 10 w 10"/>
                <a:gd name="T33" fmla="*/ 11 h 27"/>
                <a:gd name="T34" fmla="*/ 8 w 10"/>
                <a:gd name="T35" fmla="*/ 4 h 27"/>
                <a:gd name="T36" fmla="*/ 6 w 10"/>
                <a:gd name="T37" fmla="*/ 3 h 27"/>
                <a:gd name="T38" fmla="*/ 5 w 10"/>
                <a:gd name="T39" fmla="*/ 1 h 27"/>
                <a:gd name="T40" fmla="*/ 5 w 10"/>
                <a:gd name="T41" fmla="*/ 1 h 27"/>
                <a:gd name="T42" fmla="*/ 5 w 10"/>
                <a:gd name="T43" fmla="*/ 1 h 27"/>
                <a:gd name="T44" fmla="*/ 2 w 10"/>
                <a:gd name="T45" fmla="*/ 0 h 27"/>
                <a:gd name="T46" fmla="*/ 1 w 10"/>
                <a:gd name="T47" fmla="*/ 1 h 27"/>
                <a:gd name="T48" fmla="*/ 1 w 10"/>
                <a:gd name="T49" fmla="*/ 1 h 27"/>
                <a:gd name="T50" fmla="*/ 5 w 10"/>
                <a:gd name="T51" fmla="*/ 25 h 27"/>
                <a:gd name="T52" fmla="*/ 5 w 10"/>
                <a:gd name="T53" fmla="*/ 25 h 27"/>
                <a:gd name="T54" fmla="*/ 1 w 10"/>
                <a:gd name="T55" fmla="*/ 23 h 27"/>
                <a:gd name="T56" fmla="*/ 0 w 10"/>
                <a:gd name="T57" fmla="*/ 17 h 27"/>
                <a:gd name="T58" fmla="*/ 0 w 10"/>
                <a:gd name="T59" fmla="*/ 7 h 27"/>
                <a:gd name="T60" fmla="*/ 0 w 10"/>
                <a:gd name="T61" fmla="*/ 7 h 27"/>
                <a:gd name="T62" fmla="*/ 1 w 10"/>
                <a:gd name="T63" fmla="*/ 4 h 27"/>
                <a:gd name="T64" fmla="*/ 2 w 10"/>
                <a:gd name="T65" fmla="*/ 3 h 27"/>
                <a:gd name="T66" fmla="*/ 2 w 10"/>
                <a:gd name="T67" fmla="*/ 3 h 27"/>
                <a:gd name="T68" fmla="*/ 4 w 10"/>
                <a:gd name="T69" fmla="*/ 1 h 27"/>
                <a:gd name="T70" fmla="*/ 4 w 10"/>
                <a:gd name="T71" fmla="*/ 3 h 27"/>
                <a:gd name="T72" fmla="*/ 4 w 10"/>
                <a:gd name="T73" fmla="*/ 3 h 27"/>
                <a:gd name="T74" fmla="*/ 8 w 10"/>
                <a:gd name="T75" fmla="*/ 5 h 27"/>
                <a:gd name="T76" fmla="*/ 9 w 10"/>
                <a:gd name="T77" fmla="*/ 11 h 27"/>
                <a:gd name="T78" fmla="*/ 9 w 10"/>
                <a:gd name="T79" fmla="*/ 21 h 27"/>
                <a:gd name="T80" fmla="*/ 9 w 10"/>
                <a:gd name="T81" fmla="*/ 21 h 27"/>
                <a:gd name="T82" fmla="*/ 8 w 10"/>
                <a:gd name="T83" fmla="*/ 24 h 27"/>
                <a:gd name="T84" fmla="*/ 6 w 10"/>
                <a:gd name="T85" fmla="*/ 25 h 27"/>
                <a:gd name="T86" fmla="*/ 6 w 10"/>
                <a:gd name="T87" fmla="*/ 25 h 27"/>
                <a:gd name="T88" fmla="*/ 5 w 10"/>
                <a:gd name="T89" fmla="*/ 25 h 27"/>
                <a:gd name="T90" fmla="*/ 5 w 10"/>
                <a:gd name="T91" fmla="*/ 25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20637" name="Freeform 189"/>
            <p:cNvSpPr>
              <a:spLocks/>
            </p:cNvSpPr>
            <p:nvPr/>
          </p:nvSpPr>
          <p:spPr bwMode="black">
            <a:xfrm flipH="1">
              <a:off x="466" y="3801"/>
              <a:ext cx="41" cy="11"/>
            </a:xfrm>
            <a:custGeom>
              <a:avLst/>
              <a:gdLst>
                <a:gd name="T0" fmla="*/ 0 w 65"/>
                <a:gd name="T1" fmla="*/ 10 h 18"/>
                <a:gd name="T2" fmla="*/ 0 w 65"/>
                <a:gd name="T3" fmla="*/ 10 h 18"/>
                <a:gd name="T4" fmla="*/ 5 w 65"/>
                <a:gd name="T5" fmla="*/ 6 h 18"/>
                <a:gd name="T6" fmla="*/ 12 w 65"/>
                <a:gd name="T7" fmla="*/ 4 h 18"/>
                <a:gd name="T8" fmla="*/ 20 w 65"/>
                <a:gd name="T9" fmla="*/ 1 h 18"/>
                <a:gd name="T10" fmla="*/ 30 w 65"/>
                <a:gd name="T11" fmla="*/ 0 h 18"/>
                <a:gd name="T12" fmla="*/ 36 w 65"/>
                <a:gd name="T13" fmla="*/ 0 h 18"/>
                <a:gd name="T14" fmla="*/ 41 w 65"/>
                <a:gd name="T15" fmla="*/ 1 h 18"/>
                <a:gd name="T16" fmla="*/ 47 w 65"/>
                <a:gd name="T17" fmla="*/ 4 h 18"/>
                <a:gd name="T18" fmla="*/ 53 w 65"/>
                <a:gd name="T19" fmla="*/ 8 h 18"/>
                <a:gd name="T20" fmla="*/ 60 w 65"/>
                <a:gd name="T21" fmla="*/ 12 h 18"/>
                <a:gd name="T22" fmla="*/ 65 w 65"/>
                <a:gd name="T23" fmla="*/ 18 h 18"/>
                <a:gd name="T24" fmla="*/ 65 w 65"/>
                <a:gd name="T25" fmla="*/ 18 h 18"/>
                <a:gd name="T26" fmla="*/ 61 w 65"/>
                <a:gd name="T27" fmla="*/ 16 h 18"/>
                <a:gd name="T28" fmla="*/ 56 w 65"/>
                <a:gd name="T29" fmla="*/ 12 h 18"/>
                <a:gd name="T30" fmla="*/ 48 w 65"/>
                <a:gd name="T31" fmla="*/ 9 h 18"/>
                <a:gd name="T32" fmla="*/ 38 w 65"/>
                <a:gd name="T33" fmla="*/ 8 h 18"/>
                <a:gd name="T34" fmla="*/ 28 w 65"/>
                <a:gd name="T35" fmla="*/ 6 h 18"/>
                <a:gd name="T36" fmla="*/ 14 w 65"/>
                <a:gd name="T37" fmla="*/ 8 h 18"/>
                <a:gd name="T38" fmla="*/ 0 w 65"/>
                <a:gd name="T39" fmla="*/ 10 h 18"/>
                <a:gd name="T40" fmla="*/ 0 w 65"/>
                <a:gd name="T41" fmla="*/ 1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20638" name="Freeform 190"/>
            <p:cNvSpPr>
              <a:spLocks/>
            </p:cNvSpPr>
            <p:nvPr/>
          </p:nvSpPr>
          <p:spPr bwMode="black">
            <a:xfrm flipH="1">
              <a:off x="536" y="3714"/>
              <a:ext cx="20" cy="14"/>
            </a:xfrm>
            <a:custGeom>
              <a:avLst/>
              <a:gdLst>
                <a:gd name="T0" fmla="*/ 35 w 35"/>
                <a:gd name="T1" fmla="*/ 6 h 26"/>
                <a:gd name="T2" fmla="*/ 35 w 35"/>
                <a:gd name="T3" fmla="*/ 6 h 26"/>
                <a:gd name="T4" fmla="*/ 31 w 35"/>
                <a:gd name="T5" fmla="*/ 3 h 26"/>
                <a:gd name="T6" fmla="*/ 26 w 35"/>
                <a:gd name="T7" fmla="*/ 2 h 26"/>
                <a:gd name="T8" fmla="*/ 20 w 35"/>
                <a:gd name="T9" fmla="*/ 0 h 26"/>
                <a:gd name="T10" fmla="*/ 15 w 35"/>
                <a:gd name="T11" fmla="*/ 2 h 26"/>
                <a:gd name="T12" fmla="*/ 11 w 35"/>
                <a:gd name="T13" fmla="*/ 3 h 26"/>
                <a:gd name="T14" fmla="*/ 8 w 35"/>
                <a:gd name="T15" fmla="*/ 4 h 26"/>
                <a:gd name="T16" fmla="*/ 7 w 35"/>
                <a:gd name="T17" fmla="*/ 9 h 26"/>
                <a:gd name="T18" fmla="*/ 4 w 35"/>
                <a:gd name="T19" fmla="*/ 13 h 26"/>
                <a:gd name="T20" fmla="*/ 0 w 35"/>
                <a:gd name="T21" fmla="*/ 26 h 26"/>
                <a:gd name="T22" fmla="*/ 0 w 35"/>
                <a:gd name="T23" fmla="*/ 26 h 26"/>
                <a:gd name="T24" fmla="*/ 3 w 35"/>
                <a:gd name="T25" fmla="*/ 22 h 26"/>
                <a:gd name="T26" fmla="*/ 10 w 35"/>
                <a:gd name="T27" fmla="*/ 14 h 26"/>
                <a:gd name="T28" fmla="*/ 14 w 35"/>
                <a:gd name="T29" fmla="*/ 10 h 26"/>
                <a:gd name="T30" fmla="*/ 20 w 35"/>
                <a:gd name="T31" fmla="*/ 7 h 26"/>
                <a:gd name="T32" fmla="*/ 27 w 35"/>
                <a:gd name="T33" fmla="*/ 6 h 26"/>
                <a:gd name="T34" fmla="*/ 35 w 35"/>
                <a:gd name="T35" fmla="*/ 6 h 26"/>
                <a:gd name="T36" fmla="*/ 35 w 35"/>
                <a:gd name="T37" fmla="*/ 6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20639" name="Freeform 191"/>
            <p:cNvSpPr>
              <a:spLocks/>
            </p:cNvSpPr>
            <p:nvPr/>
          </p:nvSpPr>
          <p:spPr bwMode="black">
            <a:xfrm flipH="1">
              <a:off x="525" y="3557"/>
              <a:ext cx="44" cy="22"/>
            </a:xfrm>
            <a:custGeom>
              <a:avLst/>
              <a:gdLst>
                <a:gd name="T0" fmla="*/ 0 w 74"/>
                <a:gd name="T1" fmla="*/ 35 h 35"/>
                <a:gd name="T2" fmla="*/ 0 w 74"/>
                <a:gd name="T3" fmla="*/ 35 h 35"/>
                <a:gd name="T4" fmla="*/ 4 w 74"/>
                <a:gd name="T5" fmla="*/ 24 h 35"/>
                <a:gd name="T6" fmla="*/ 11 w 74"/>
                <a:gd name="T7" fmla="*/ 13 h 35"/>
                <a:gd name="T8" fmla="*/ 15 w 74"/>
                <a:gd name="T9" fmla="*/ 9 h 35"/>
                <a:gd name="T10" fmla="*/ 19 w 74"/>
                <a:gd name="T11" fmla="*/ 5 h 35"/>
                <a:gd name="T12" fmla="*/ 24 w 74"/>
                <a:gd name="T13" fmla="*/ 1 h 35"/>
                <a:gd name="T14" fmla="*/ 30 w 74"/>
                <a:gd name="T15" fmla="*/ 0 h 35"/>
                <a:gd name="T16" fmla="*/ 35 w 74"/>
                <a:gd name="T17" fmla="*/ 0 h 35"/>
                <a:gd name="T18" fmla="*/ 42 w 74"/>
                <a:gd name="T19" fmla="*/ 1 h 35"/>
                <a:gd name="T20" fmla="*/ 50 w 74"/>
                <a:gd name="T21" fmla="*/ 5 h 35"/>
                <a:gd name="T22" fmla="*/ 56 w 74"/>
                <a:gd name="T23" fmla="*/ 12 h 35"/>
                <a:gd name="T24" fmla="*/ 64 w 74"/>
                <a:gd name="T25" fmla="*/ 21 h 35"/>
                <a:gd name="T26" fmla="*/ 74 w 74"/>
                <a:gd name="T27" fmla="*/ 35 h 35"/>
                <a:gd name="T28" fmla="*/ 74 w 74"/>
                <a:gd name="T29" fmla="*/ 35 h 35"/>
                <a:gd name="T30" fmla="*/ 67 w 74"/>
                <a:gd name="T31" fmla="*/ 27 h 35"/>
                <a:gd name="T32" fmla="*/ 59 w 74"/>
                <a:gd name="T33" fmla="*/ 19 h 35"/>
                <a:gd name="T34" fmla="*/ 50 w 74"/>
                <a:gd name="T35" fmla="*/ 12 h 35"/>
                <a:gd name="T36" fmla="*/ 44 w 74"/>
                <a:gd name="T37" fmla="*/ 9 h 35"/>
                <a:gd name="T38" fmla="*/ 38 w 74"/>
                <a:gd name="T39" fmla="*/ 8 h 35"/>
                <a:gd name="T40" fmla="*/ 32 w 74"/>
                <a:gd name="T41" fmla="*/ 8 h 35"/>
                <a:gd name="T42" fmla="*/ 25 w 74"/>
                <a:gd name="T43" fmla="*/ 9 h 35"/>
                <a:gd name="T44" fmla="*/ 19 w 74"/>
                <a:gd name="T45" fmla="*/ 12 h 35"/>
                <a:gd name="T46" fmla="*/ 12 w 74"/>
                <a:gd name="T47" fmla="*/ 17 h 35"/>
                <a:gd name="T48" fmla="*/ 5 w 74"/>
                <a:gd name="T49" fmla="*/ 25 h 35"/>
                <a:gd name="T50" fmla="*/ 0 w 74"/>
                <a:gd name="T51" fmla="*/ 35 h 35"/>
                <a:gd name="T52" fmla="*/ 0 w 74"/>
                <a:gd name="T53" fmla="*/ 35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20640" name="Freeform 192"/>
            <p:cNvSpPr>
              <a:spLocks/>
            </p:cNvSpPr>
            <p:nvPr/>
          </p:nvSpPr>
          <p:spPr bwMode="black">
            <a:xfrm flipH="1">
              <a:off x="401" y="3577"/>
              <a:ext cx="65" cy="20"/>
            </a:xfrm>
            <a:custGeom>
              <a:avLst/>
              <a:gdLst>
                <a:gd name="T0" fmla="*/ 0 w 109"/>
                <a:gd name="T1" fmla="*/ 24 h 35"/>
                <a:gd name="T2" fmla="*/ 0 w 109"/>
                <a:gd name="T3" fmla="*/ 24 h 35"/>
                <a:gd name="T4" fmla="*/ 12 w 109"/>
                <a:gd name="T5" fmla="*/ 16 h 35"/>
                <a:gd name="T6" fmla="*/ 25 w 109"/>
                <a:gd name="T7" fmla="*/ 9 h 35"/>
                <a:gd name="T8" fmla="*/ 40 w 109"/>
                <a:gd name="T9" fmla="*/ 2 h 35"/>
                <a:gd name="T10" fmla="*/ 50 w 109"/>
                <a:gd name="T11" fmla="*/ 1 h 35"/>
                <a:gd name="T12" fmla="*/ 58 w 109"/>
                <a:gd name="T13" fmla="*/ 0 h 35"/>
                <a:gd name="T14" fmla="*/ 67 w 109"/>
                <a:gd name="T15" fmla="*/ 0 h 35"/>
                <a:gd name="T16" fmla="*/ 76 w 109"/>
                <a:gd name="T17" fmla="*/ 2 h 35"/>
                <a:gd name="T18" fmla="*/ 84 w 109"/>
                <a:gd name="T19" fmla="*/ 6 h 35"/>
                <a:gd name="T20" fmla="*/ 94 w 109"/>
                <a:gd name="T21" fmla="*/ 13 h 35"/>
                <a:gd name="T22" fmla="*/ 102 w 109"/>
                <a:gd name="T23" fmla="*/ 22 h 35"/>
                <a:gd name="T24" fmla="*/ 109 w 109"/>
                <a:gd name="T25" fmla="*/ 35 h 35"/>
                <a:gd name="T26" fmla="*/ 99 w 109"/>
                <a:gd name="T27" fmla="*/ 35 h 35"/>
                <a:gd name="T28" fmla="*/ 99 w 109"/>
                <a:gd name="T29" fmla="*/ 35 h 35"/>
                <a:gd name="T30" fmla="*/ 92 w 109"/>
                <a:gd name="T31" fmla="*/ 26 h 35"/>
                <a:gd name="T32" fmla="*/ 84 w 109"/>
                <a:gd name="T33" fmla="*/ 20 h 35"/>
                <a:gd name="T34" fmla="*/ 74 w 109"/>
                <a:gd name="T35" fmla="*/ 12 h 35"/>
                <a:gd name="T36" fmla="*/ 67 w 109"/>
                <a:gd name="T37" fmla="*/ 9 h 35"/>
                <a:gd name="T38" fmla="*/ 59 w 109"/>
                <a:gd name="T39" fmla="*/ 8 h 35"/>
                <a:gd name="T40" fmla="*/ 51 w 109"/>
                <a:gd name="T41" fmla="*/ 6 h 35"/>
                <a:gd name="T42" fmla="*/ 42 w 109"/>
                <a:gd name="T43" fmla="*/ 6 h 35"/>
                <a:gd name="T44" fmla="*/ 32 w 109"/>
                <a:gd name="T45" fmla="*/ 9 h 35"/>
                <a:gd name="T46" fmla="*/ 23 w 109"/>
                <a:gd name="T47" fmla="*/ 12 h 35"/>
                <a:gd name="T48" fmla="*/ 12 w 109"/>
                <a:gd name="T49" fmla="*/ 17 h 35"/>
                <a:gd name="T50" fmla="*/ 0 w 109"/>
                <a:gd name="T51" fmla="*/ 24 h 35"/>
                <a:gd name="T52" fmla="*/ 0 w 109"/>
                <a:gd name="T53" fmla="*/ 2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20641" name="Freeform 193"/>
            <p:cNvSpPr>
              <a:spLocks/>
            </p:cNvSpPr>
            <p:nvPr/>
          </p:nvSpPr>
          <p:spPr bwMode="black">
            <a:xfrm flipH="1">
              <a:off x="262" y="3716"/>
              <a:ext cx="182" cy="190"/>
            </a:xfrm>
            <a:custGeom>
              <a:avLst/>
              <a:gdLst>
                <a:gd name="T0" fmla="*/ 152 w 303"/>
                <a:gd name="T1" fmla="*/ 24 h 315"/>
                <a:gd name="T2" fmla="*/ 173 w 303"/>
                <a:gd name="T3" fmla="*/ 0 h 315"/>
                <a:gd name="T4" fmla="*/ 187 w 303"/>
                <a:gd name="T5" fmla="*/ 29 h 315"/>
                <a:gd name="T6" fmla="*/ 212 w 303"/>
                <a:gd name="T7" fmla="*/ 11 h 315"/>
                <a:gd name="T8" fmla="*/ 217 w 303"/>
                <a:gd name="T9" fmla="*/ 44 h 315"/>
                <a:gd name="T10" fmla="*/ 248 w 303"/>
                <a:gd name="T11" fmla="*/ 33 h 315"/>
                <a:gd name="T12" fmla="*/ 244 w 303"/>
                <a:gd name="T13" fmla="*/ 67 h 315"/>
                <a:gd name="T14" fmla="*/ 276 w 303"/>
                <a:gd name="T15" fmla="*/ 65 h 315"/>
                <a:gd name="T16" fmla="*/ 264 w 303"/>
                <a:gd name="T17" fmla="*/ 96 h 315"/>
                <a:gd name="T18" fmla="*/ 295 w 303"/>
                <a:gd name="T19" fmla="*/ 103 h 315"/>
                <a:gd name="T20" fmla="*/ 275 w 303"/>
                <a:gd name="T21" fmla="*/ 130 h 315"/>
                <a:gd name="T22" fmla="*/ 303 w 303"/>
                <a:gd name="T23" fmla="*/ 146 h 315"/>
                <a:gd name="T24" fmla="*/ 278 w 303"/>
                <a:gd name="T25" fmla="*/ 166 h 315"/>
                <a:gd name="T26" fmla="*/ 300 w 303"/>
                <a:gd name="T27" fmla="*/ 189 h 315"/>
                <a:gd name="T28" fmla="*/ 271 w 303"/>
                <a:gd name="T29" fmla="*/ 201 h 315"/>
                <a:gd name="T30" fmla="*/ 287 w 303"/>
                <a:gd name="T31" fmla="*/ 229 h 315"/>
                <a:gd name="T32" fmla="*/ 255 w 303"/>
                <a:gd name="T33" fmla="*/ 233 h 315"/>
                <a:gd name="T34" fmla="*/ 263 w 303"/>
                <a:gd name="T35" fmla="*/ 264 h 315"/>
                <a:gd name="T36" fmla="*/ 232 w 303"/>
                <a:gd name="T37" fmla="*/ 258 h 315"/>
                <a:gd name="T38" fmla="*/ 231 w 303"/>
                <a:gd name="T39" fmla="*/ 292 h 315"/>
                <a:gd name="T40" fmla="*/ 203 w 303"/>
                <a:gd name="T41" fmla="*/ 277 h 315"/>
                <a:gd name="T42" fmla="*/ 193 w 303"/>
                <a:gd name="T43" fmla="*/ 309 h 315"/>
                <a:gd name="T44" fmla="*/ 169 w 303"/>
                <a:gd name="T45" fmla="*/ 287 h 315"/>
                <a:gd name="T46" fmla="*/ 152 w 303"/>
                <a:gd name="T47" fmla="*/ 315 h 315"/>
                <a:gd name="T48" fmla="*/ 134 w 303"/>
                <a:gd name="T49" fmla="*/ 287 h 315"/>
                <a:gd name="T50" fmla="*/ 111 w 303"/>
                <a:gd name="T51" fmla="*/ 309 h 315"/>
                <a:gd name="T52" fmla="*/ 102 w 303"/>
                <a:gd name="T53" fmla="*/ 277 h 315"/>
                <a:gd name="T54" fmla="*/ 74 w 303"/>
                <a:gd name="T55" fmla="*/ 292 h 315"/>
                <a:gd name="T56" fmla="*/ 73 w 303"/>
                <a:gd name="T57" fmla="*/ 258 h 315"/>
                <a:gd name="T58" fmla="*/ 42 w 303"/>
                <a:gd name="T59" fmla="*/ 264 h 315"/>
                <a:gd name="T60" fmla="*/ 48 w 303"/>
                <a:gd name="T61" fmla="*/ 233 h 315"/>
                <a:gd name="T62" fmla="*/ 18 w 303"/>
                <a:gd name="T63" fmla="*/ 229 h 315"/>
                <a:gd name="T64" fmla="*/ 32 w 303"/>
                <a:gd name="T65" fmla="*/ 201 h 315"/>
                <a:gd name="T66" fmla="*/ 4 w 303"/>
                <a:gd name="T67" fmla="*/ 189 h 315"/>
                <a:gd name="T68" fmla="*/ 26 w 303"/>
                <a:gd name="T69" fmla="*/ 166 h 315"/>
                <a:gd name="T70" fmla="*/ 0 w 303"/>
                <a:gd name="T71" fmla="*/ 146 h 315"/>
                <a:gd name="T72" fmla="*/ 28 w 303"/>
                <a:gd name="T73" fmla="*/ 130 h 315"/>
                <a:gd name="T74" fmla="*/ 10 w 303"/>
                <a:gd name="T75" fmla="*/ 103 h 315"/>
                <a:gd name="T76" fmla="*/ 40 w 303"/>
                <a:gd name="T77" fmla="*/ 96 h 315"/>
                <a:gd name="T78" fmla="*/ 28 w 303"/>
                <a:gd name="T79" fmla="*/ 65 h 315"/>
                <a:gd name="T80" fmla="*/ 59 w 303"/>
                <a:gd name="T81" fmla="*/ 67 h 315"/>
                <a:gd name="T82" fmla="*/ 56 w 303"/>
                <a:gd name="T83" fmla="*/ 33 h 315"/>
                <a:gd name="T84" fmla="*/ 86 w 303"/>
                <a:gd name="T85" fmla="*/ 44 h 315"/>
                <a:gd name="T86" fmla="*/ 91 w 303"/>
                <a:gd name="T87" fmla="*/ 11 h 315"/>
                <a:gd name="T88" fmla="*/ 118 w 303"/>
                <a:gd name="T89" fmla="*/ 29 h 315"/>
                <a:gd name="T90" fmla="*/ 132 w 303"/>
                <a:gd name="T91" fmla="*/ 0 h 315"/>
                <a:gd name="T92" fmla="*/ 152 w 303"/>
                <a:gd name="T93" fmla="*/ 24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20642" name="Freeform 194"/>
            <p:cNvSpPr>
              <a:spLocks/>
            </p:cNvSpPr>
            <p:nvPr/>
          </p:nvSpPr>
          <p:spPr bwMode="auto">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20643" name="Freeform 195"/>
            <p:cNvSpPr>
              <a:spLocks noEditPoints="1"/>
            </p:cNvSpPr>
            <p:nvPr/>
          </p:nvSpPr>
          <p:spPr bwMode="white">
            <a:xfrm flipH="1">
              <a:off x="301" y="3753"/>
              <a:ext cx="110" cy="114"/>
            </a:xfrm>
            <a:custGeom>
              <a:avLst/>
              <a:gdLst>
                <a:gd name="T0" fmla="*/ 0 w 183"/>
                <a:gd name="T1" fmla="*/ 97 h 192"/>
                <a:gd name="T2" fmla="*/ 1 w 183"/>
                <a:gd name="T3" fmla="*/ 115 h 192"/>
                <a:gd name="T4" fmla="*/ 6 w 183"/>
                <a:gd name="T5" fmla="*/ 133 h 192"/>
                <a:gd name="T6" fmla="*/ 15 w 183"/>
                <a:gd name="T7" fmla="*/ 150 h 192"/>
                <a:gd name="T8" fmla="*/ 27 w 183"/>
                <a:gd name="T9" fmla="*/ 164 h 192"/>
                <a:gd name="T10" fmla="*/ 40 w 183"/>
                <a:gd name="T11" fmla="*/ 176 h 192"/>
                <a:gd name="T12" fmla="*/ 56 w 183"/>
                <a:gd name="T13" fmla="*/ 184 h 192"/>
                <a:gd name="T14" fmla="*/ 74 w 183"/>
                <a:gd name="T15" fmla="*/ 190 h 192"/>
                <a:gd name="T16" fmla="*/ 91 w 183"/>
                <a:gd name="T17" fmla="*/ 192 h 192"/>
                <a:gd name="T18" fmla="*/ 100 w 183"/>
                <a:gd name="T19" fmla="*/ 192 h 192"/>
                <a:gd name="T20" fmla="*/ 119 w 183"/>
                <a:gd name="T21" fmla="*/ 188 h 192"/>
                <a:gd name="T22" fmla="*/ 135 w 183"/>
                <a:gd name="T23" fmla="*/ 180 h 192"/>
                <a:gd name="T24" fmla="*/ 150 w 183"/>
                <a:gd name="T25" fmla="*/ 170 h 192"/>
                <a:gd name="T26" fmla="*/ 162 w 183"/>
                <a:gd name="T27" fmla="*/ 157 h 192"/>
                <a:gd name="T28" fmla="*/ 173 w 183"/>
                <a:gd name="T29" fmla="*/ 142 h 192"/>
                <a:gd name="T30" fmla="*/ 179 w 183"/>
                <a:gd name="T31" fmla="*/ 125 h 192"/>
                <a:gd name="T32" fmla="*/ 183 w 183"/>
                <a:gd name="T33" fmla="*/ 106 h 192"/>
                <a:gd name="T34" fmla="*/ 183 w 183"/>
                <a:gd name="T35" fmla="*/ 97 h 192"/>
                <a:gd name="T36" fmla="*/ 182 w 183"/>
                <a:gd name="T37" fmla="*/ 76 h 192"/>
                <a:gd name="T38" fmla="*/ 177 w 183"/>
                <a:gd name="T39" fmla="*/ 59 h 192"/>
                <a:gd name="T40" fmla="*/ 167 w 183"/>
                <a:gd name="T41" fmla="*/ 43 h 192"/>
                <a:gd name="T42" fmla="*/ 157 w 183"/>
                <a:gd name="T43" fmla="*/ 28 h 192"/>
                <a:gd name="T44" fmla="*/ 143 w 183"/>
                <a:gd name="T45" fmla="*/ 16 h 192"/>
                <a:gd name="T46" fmla="*/ 127 w 183"/>
                <a:gd name="T47" fmla="*/ 8 h 192"/>
                <a:gd name="T48" fmla="*/ 110 w 183"/>
                <a:gd name="T49" fmla="*/ 1 h 192"/>
                <a:gd name="T50" fmla="*/ 91 w 183"/>
                <a:gd name="T51" fmla="*/ 0 h 192"/>
                <a:gd name="T52" fmla="*/ 82 w 183"/>
                <a:gd name="T53" fmla="*/ 0 h 192"/>
                <a:gd name="T54" fmla="*/ 64 w 183"/>
                <a:gd name="T55" fmla="*/ 4 h 192"/>
                <a:gd name="T56" fmla="*/ 48 w 183"/>
                <a:gd name="T57" fmla="*/ 12 h 192"/>
                <a:gd name="T58" fmla="*/ 33 w 183"/>
                <a:gd name="T59" fmla="*/ 22 h 192"/>
                <a:gd name="T60" fmla="*/ 20 w 183"/>
                <a:gd name="T61" fmla="*/ 35 h 192"/>
                <a:gd name="T62" fmla="*/ 11 w 183"/>
                <a:gd name="T63" fmla="*/ 50 h 192"/>
                <a:gd name="T64" fmla="*/ 4 w 183"/>
                <a:gd name="T65" fmla="*/ 67 h 192"/>
                <a:gd name="T66" fmla="*/ 0 w 183"/>
                <a:gd name="T67" fmla="*/ 86 h 192"/>
                <a:gd name="T68" fmla="*/ 0 w 183"/>
                <a:gd name="T69" fmla="*/ 97 h 192"/>
                <a:gd name="T70" fmla="*/ 16 w 183"/>
                <a:gd name="T71" fmla="*/ 97 h 192"/>
                <a:gd name="T72" fmla="*/ 21 w 183"/>
                <a:gd name="T73" fmla="*/ 64 h 192"/>
                <a:gd name="T74" fmla="*/ 37 w 183"/>
                <a:gd name="T75" fmla="*/ 39 h 192"/>
                <a:gd name="T76" fmla="*/ 61 w 183"/>
                <a:gd name="T77" fmla="*/ 23 h 192"/>
                <a:gd name="T78" fmla="*/ 84 w 183"/>
                <a:gd name="T79" fmla="*/ 16 h 192"/>
                <a:gd name="T80" fmla="*/ 91 w 183"/>
                <a:gd name="T81" fmla="*/ 16 h 192"/>
                <a:gd name="T82" fmla="*/ 107 w 183"/>
                <a:gd name="T83" fmla="*/ 18 h 192"/>
                <a:gd name="T84" fmla="*/ 134 w 183"/>
                <a:gd name="T85" fmla="*/ 30 h 192"/>
                <a:gd name="T86" fmla="*/ 154 w 183"/>
                <a:gd name="T87" fmla="*/ 51 h 192"/>
                <a:gd name="T88" fmla="*/ 166 w 183"/>
                <a:gd name="T89" fmla="*/ 81 h 192"/>
                <a:gd name="T90" fmla="*/ 167 w 183"/>
                <a:gd name="T91" fmla="*/ 97 h 192"/>
                <a:gd name="T92" fmla="*/ 162 w 183"/>
                <a:gd name="T93" fmla="*/ 127 h 192"/>
                <a:gd name="T94" fmla="*/ 145 w 183"/>
                <a:gd name="T95" fmla="*/ 153 h 192"/>
                <a:gd name="T96" fmla="*/ 120 w 183"/>
                <a:gd name="T97" fmla="*/ 169 h 192"/>
                <a:gd name="T98" fmla="*/ 99 w 183"/>
                <a:gd name="T99" fmla="*/ 176 h 192"/>
                <a:gd name="T100" fmla="*/ 91 w 183"/>
                <a:gd name="T101" fmla="*/ 176 h 192"/>
                <a:gd name="T102" fmla="*/ 76 w 183"/>
                <a:gd name="T103" fmla="*/ 174 h 192"/>
                <a:gd name="T104" fmla="*/ 49 w 183"/>
                <a:gd name="T105" fmla="*/ 162 h 192"/>
                <a:gd name="T106" fmla="*/ 28 w 183"/>
                <a:gd name="T107" fmla="*/ 141 h 192"/>
                <a:gd name="T108" fmla="*/ 17 w 183"/>
                <a:gd name="T109" fmla="*/ 113 h 192"/>
                <a:gd name="T110" fmla="*/ 16 w 183"/>
                <a:gd name="T111" fmla="*/ 97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20644" name="Freeform 196"/>
            <p:cNvSpPr>
              <a:spLocks/>
            </p:cNvSpPr>
            <p:nvPr/>
          </p:nvSpPr>
          <p:spPr bwMode="white">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20645" name="Freeform 197"/>
            <p:cNvSpPr>
              <a:spLocks/>
            </p:cNvSpPr>
            <p:nvPr/>
          </p:nvSpPr>
          <p:spPr bwMode="black">
            <a:xfrm flipH="1">
              <a:off x="333" y="3784"/>
              <a:ext cx="34" cy="54"/>
            </a:xfrm>
            <a:custGeom>
              <a:avLst/>
              <a:gdLst>
                <a:gd name="T0" fmla="*/ 45 w 56"/>
                <a:gd name="T1" fmla="*/ 75 h 91"/>
                <a:gd name="T2" fmla="*/ 44 w 56"/>
                <a:gd name="T3" fmla="*/ 0 h 91"/>
                <a:gd name="T4" fmla="*/ 29 w 56"/>
                <a:gd name="T5" fmla="*/ 0 h 91"/>
                <a:gd name="T6" fmla="*/ 29 w 56"/>
                <a:gd name="T7" fmla="*/ 0 h 91"/>
                <a:gd name="T8" fmla="*/ 22 w 56"/>
                <a:gd name="T9" fmla="*/ 4 h 91"/>
                <a:gd name="T10" fmla="*/ 16 w 56"/>
                <a:gd name="T11" fmla="*/ 8 h 91"/>
                <a:gd name="T12" fmla="*/ 9 w 56"/>
                <a:gd name="T13" fmla="*/ 11 h 91"/>
                <a:gd name="T14" fmla="*/ 0 w 56"/>
                <a:gd name="T15" fmla="*/ 14 h 91"/>
                <a:gd name="T16" fmla="*/ 0 w 56"/>
                <a:gd name="T17" fmla="*/ 23 h 91"/>
                <a:gd name="T18" fmla="*/ 2 w 56"/>
                <a:gd name="T19" fmla="*/ 23 h 91"/>
                <a:gd name="T20" fmla="*/ 2 w 56"/>
                <a:gd name="T21" fmla="*/ 23 h 91"/>
                <a:gd name="T22" fmla="*/ 14 w 56"/>
                <a:gd name="T23" fmla="*/ 24 h 91"/>
                <a:gd name="T24" fmla="*/ 14 w 56"/>
                <a:gd name="T25" fmla="*/ 24 h 91"/>
                <a:gd name="T26" fmla="*/ 16 w 56"/>
                <a:gd name="T27" fmla="*/ 26 h 91"/>
                <a:gd name="T28" fmla="*/ 17 w 56"/>
                <a:gd name="T29" fmla="*/ 27 h 91"/>
                <a:gd name="T30" fmla="*/ 17 w 56"/>
                <a:gd name="T31" fmla="*/ 27 h 91"/>
                <a:gd name="T32" fmla="*/ 18 w 56"/>
                <a:gd name="T33" fmla="*/ 39 h 91"/>
                <a:gd name="T34" fmla="*/ 18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20646" name="Freeform 198"/>
            <p:cNvSpPr>
              <a:spLocks/>
            </p:cNvSpPr>
            <p:nvPr/>
          </p:nvSpPr>
          <p:spPr bwMode="auto">
            <a:xfrm flipH="1">
              <a:off x="339" y="3781"/>
              <a:ext cx="35" cy="55"/>
            </a:xfrm>
            <a:custGeom>
              <a:avLst/>
              <a:gdLst>
                <a:gd name="T0" fmla="*/ 45 w 56"/>
                <a:gd name="T1" fmla="*/ 75 h 91"/>
                <a:gd name="T2" fmla="*/ 44 w 56"/>
                <a:gd name="T3" fmla="*/ 0 h 91"/>
                <a:gd name="T4" fmla="*/ 29 w 56"/>
                <a:gd name="T5" fmla="*/ 0 h 91"/>
                <a:gd name="T6" fmla="*/ 29 w 56"/>
                <a:gd name="T7" fmla="*/ 0 h 91"/>
                <a:gd name="T8" fmla="*/ 23 w 56"/>
                <a:gd name="T9" fmla="*/ 4 h 91"/>
                <a:gd name="T10" fmla="*/ 16 w 56"/>
                <a:gd name="T11" fmla="*/ 8 h 91"/>
                <a:gd name="T12" fmla="*/ 9 w 56"/>
                <a:gd name="T13" fmla="*/ 11 h 91"/>
                <a:gd name="T14" fmla="*/ 0 w 56"/>
                <a:gd name="T15" fmla="*/ 13 h 91"/>
                <a:gd name="T16" fmla="*/ 0 w 56"/>
                <a:gd name="T17" fmla="*/ 23 h 91"/>
                <a:gd name="T18" fmla="*/ 2 w 56"/>
                <a:gd name="T19" fmla="*/ 23 h 91"/>
                <a:gd name="T20" fmla="*/ 2 w 56"/>
                <a:gd name="T21" fmla="*/ 23 h 91"/>
                <a:gd name="T22" fmla="*/ 15 w 56"/>
                <a:gd name="T23" fmla="*/ 24 h 91"/>
                <a:gd name="T24" fmla="*/ 15 w 56"/>
                <a:gd name="T25" fmla="*/ 24 h 91"/>
                <a:gd name="T26" fmla="*/ 16 w 56"/>
                <a:gd name="T27" fmla="*/ 25 h 91"/>
                <a:gd name="T28" fmla="*/ 17 w 56"/>
                <a:gd name="T29" fmla="*/ 27 h 91"/>
                <a:gd name="T30" fmla="*/ 17 w 56"/>
                <a:gd name="T31" fmla="*/ 27 h 91"/>
                <a:gd name="T32" fmla="*/ 19 w 56"/>
                <a:gd name="T33" fmla="*/ 39 h 91"/>
                <a:gd name="T34" fmla="*/ 19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20647" name="Freeform 199"/>
            <p:cNvSpPr>
              <a:spLocks/>
            </p:cNvSpPr>
            <p:nvPr/>
          </p:nvSpPr>
          <p:spPr bwMode="white">
            <a:xfrm flipH="1">
              <a:off x="365" y="3924"/>
              <a:ext cx="42" cy="80"/>
            </a:xfrm>
            <a:custGeom>
              <a:avLst/>
              <a:gdLst>
                <a:gd name="T0" fmla="*/ 0 w 71"/>
                <a:gd name="T1" fmla="*/ 110 h 134"/>
                <a:gd name="T2" fmla="*/ 24 w 71"/>
                <a:gd name="T3" fmla="*/ 101 h 134"/>
                <a:gd name="T4" fmla="*/ 53 w 71"/>
                <a:gd name="T5" fmla="*/ 134 h 134"/>
                <a:gd name="T6" fmla="*/ 71 w 71"/>
                <a:gd name="T7" fmla="*/ 0 h 134"/>
                <a:gd name="T8" fmla="*/ 44 w 71"/>
                <a:gd name="T9" fmla="*/ 111 h 134"/>
                <a:gd name="T10" fmla="*/ 27 w 71"/>
                <a:gd name="T11" fmla="*/ 91 h 134"/>
                <a:gd name="T12" fmla="*/ 0 w 71"/>
                <a:gd name="T13" fmla="*/ 110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20648" name="Freeform 200"/>
            <p:cNvSpPr>
              <a:spLocks/>
            </p:cNvSpPr>
            <p:nvPr/>
          </p:nvSpPr>
          <p:spPr bwMode="white">
            <a:xfrm flipH="1">
              <a:off x="299" y="3921"/>
              <a:ext cx="21" cy="67"/>
            </a:xfrm>
            <a:custGeom>
              <a:avLst/>
              <a:gdLst>
                <a:gd name="T0" fmla="*/ 0 w 36"/>
                <a:gd name="T1" fmla="*/ 110 h 110"/>
                <a:gd name="T2" fmla="*/ 8 w 36"/>
                <a:gd name="T3" fmla="*/ 93 h 110"/>
                <a:gd name="T4" fmla="*/ 36 w 36"/>
                <a:gd name="T5" fmla="*/ 103 h 110"/>
                <a:gd name="T6" fmla="*/ 2 w 36"/>
                <a:gd name="T7" fmla="*/ 0 h 110"/>
                <a:gd name="T8" fmla="*/ 22 w 36"/>
                <a:gd name="T9" fmla="*/ 90 h 110"/>
                <a:gd name="T10" fmla="*/ 4 w 36"/>
                <a:gd name="T11" fmla="*/ 85 h 110"/>
                <a:gd name="T12" fmla="*/ 0 w 36"/>
                <a:gd name="T13" fmla="*/ 110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defRPr/>
            </a:pPr>
            <a:r>
              <a:rPr lang="fr-FR"/>
              <a:t>Littéraux numériques</a:t>
            </a:r>
          </a:p>
        </p:txBody>
      </p:sp>
      <p:sp>
        <p:nvSpPr>
          <p:cNvPr id="21507" name="Rectangle 3"/>
          <p:cNvSpPr>
            <a:spLocks noGrp="1" noChangeArrowheads="1"/>
          </p:cNvSpPr>
          <p:nvPr>
            <p:ph idx="1"/>
          </p:nvPr>
        </p:nvSpPr>
        <p:spPr>
          <a:xfrm>
            <a:off x="279400" y="1211263"/>
            <a:ext cx="8599488" cy="3468687"/>
          </a:xfrm>
        </p:spPr>
        <p:txBody>
          <a:bodyPr/>
          <a:lstStyle/>
          <a:p>
            <a:r>
              <a:rPr lang="fr-FR"/>
              <a:t>Les littéraux entiers peuvent être en</a:t>
            </a:r>
            <a:r>
              <a:rPr lang="fr-FR">
                <a:latin typeface="Courier New" pitchFamily="49" charset="0"/>
              </a:rPr>
              <a:t> </a:t>
            </a:r>
            <a:r>
              <a:rPr lang="fr-FR">
                <a:cs typeface="Arial" charset="0"/>
              </a:rPr>
              <a:t>base 10 (décimal) ou</a:t>
            </a:r>
            <a:br>
              <a:rPr lang="fr-FR">
                <a:cs typeface="Arial" charset="0"/>
              </a:rPr>
            </a:br>
            <a:r>
              <a:rPr lang="fr-FR">
                <a:cs typeface="Arial" charset="0"/>
              </a:rPr>
              <a:t>16 (hexadécimal) mais </a:t>
            </a:r>
            <a:r>
              <a:rPr lang="fr-FR" i="1">
                <a:latin typeface="Century Schoolbook" pitchFamily="18" charset="0"/>
              </a:rPr>
              <a:t>pas </a:t>
            </a:r>
            <a:r>
              <a:rPr lang="fr-FR">
                <a:cs typeface="Arial" charset="0"/>
              </a:rPr>
              <a:t>en base 8 (octal)</a:t>
            </a:r>
          </a:p>
          <a:p>
            <a:pPr lvl="1"/>
            <a:r>
              <a:rPr lang="fr-FR">
                <a:latin typeface="Courier New" pitchFamily="49" charset="0"/>
                <a:cs typeface="Courier New" pitchFamily="49" charset="0"/>
              </a:rPr>
              <a:t>123, Ox53BD</a:t>
            </a:r>
          </a:p>
          <a:p>
            <a:pPr lvl="1"/>
            <a:r>
              <a:rPr lang="fr-FR">
                <a:cs typeface="Arial" charset="0"/>
              </a:rPr>
              <a:t>Les littéraux longs sont suivis par un L</a:t>
            </a:r>
          </a:p>
          <a:p>
            <a:pPr lvl="1"/>
            <a:r>
              <a:rPr lang="fr-FR">
                <a:latin typeface="Courier New" pitchFamily="49" charset="0"/>
                <a:cs typeface="Courier New" pitchFamily="49" charset="0"/>
              </a:rPr>
              <a:t>077</a:t>
            </a:r>
            <a:r>
              <a:rPr lang="fr-FR">
                <a:cs typeface="Arial" charset="0"/>
              </a:rPr>
              <a:t> ne signifie pas </a:t>
            </a:r>
            <a:r>
              <a:rPr lang="fr-FR">
                <a:latin typeface="Courier New" pitchFamily="49" charset="0"/>
                <a:cs typeface="Courier New" pitchFamily="49" charset="0"/>
              </a:rPr>
              <a:t>77</a:t>
            </a:r>
            <a:r>
              <a:rPr lang="fr-FR">
                <a:cs typeface="Arial" charset="0"/>
              </a:rPr>
              <a:t> en octal ; c’est un décimal !</a:t>
            </a:r>
          </a:p>
          <a:p>
            <a:r>
              <a:rPr lang="fr-FR"/>
              <a:t>Les littéraux flottants se représentent avec un </a:t>
            </a:r>
            <a:r>
              <a:rPr lang="fr-FR">
                <a:latin typeface="Courier New" pitchFamily="49" charset="0"/>
                <a:cs typeface="Courier New" pitchFamily="49" charset="0"/>
              </a:rPr>
              <a:t>.</a:t>
            </a:r>
            <a:r>
              <a:rPr lang="fr-FR"/>
              <a:t> ou un </a:t>
            </a:r>
            <a:r>
              <a:rPr lang="fr-FR">
                <a:latin typeface="Courier New" pitchFamily="49" charset="0"/>
                <a:cs typeface="Courier New" pitchFamily="49" charset="0"/>
              </a:rPr>
              <a:t>e</a:t>
            </a:r>
            <a:r>
              <a:rPr lang="fr-FR">
                <a:cs typeface="Arial" charset="0"/>
              </a:rPr>
              <a:t> </a:t>
            </a:r>
            <a:r>
              <a:rPr lang="fr-FR"/>
              <a:t>mais ils ne peuvent pas se terminer par un .</a:t>
            </a:r>
            <a:endParaRPr lang="fr-FR">
              <a:latin typeface="Courier New" pitchFamily="49" charset="0"/>
            </a:endParaRPr>
          </a:p>
          <a:p>
            <a:pPr lvl="1"/>
            <a:r>
              <a:rPr lang="fr-FR">
                <a:latin typeface="Courier New" pitchFamily="49" charset="0"/>
              </a:rPr>
              <a:t>1.0</a:t>
            </a:r>
            <a:r>
              <a:rPr lang="fr-FR">
                <a:cs typeface="Arial" charset="0"/>
              </a:rPr>
              <a:t>, </a:t>
            </a:r>
            <a:r>
              <a:rPr lang="fr-FR">
                <a:latin typeface="Courier New" pitchFamily="49" charset="0"/>
              </a:rPr>
              <a:t>5E3</a:t>
            </a:r>
            <a:r>
              <a:rPr lang="fr-FR">
                <a:cs typeface="Arial" charset="0"/>
              </a:rPr>
              <a:t>,</a:t>
            </a:r>
            <a:r>
              <a:rPr lang="fr-FR">
                <a:latin typeface="Courier New" pitchFamily="49" charset="0"/>
              </a:rPr>
              <a:t> 3.53e-13</a:t>
            </a:r>
          </a:p>
          <a:p>
            <a:pPr lvl="1"/>
            <a:r>
              <a:rPr lang="fr-FR">
                <a:latin typeface="Courier New" pitchFamily="49" charset="0"/>
                <a:cs typeface="Courier New" pitchFamily="49" charset="0"/>
              </a:rPr>
              <a:t>353.</a:t>
            </a:r>
            <a:r>
              <a:rPr lang="fr-FR">
                <a:cs typeface="Arial" charset="0"/>
              </a:rPr>
              <a:t> n’est pas valide !</a:t>
            </a:r>
          </a:p>
          <a:p>
            <a:pPr lvl="1"/>
            <a:r>
              <a:rPr lang="fr-FR">
                <a:cs typeface="Arial" charset="0"/>
              </a:rPr>
              <a:t>Les littéraux </a:t>
            </a:r>
            <a:r>
              <a:rPr lang="fr-FR">
                <a:latin typeface="Courier New" pitchFamily="49" charset="0"/>
                <a:cs typeface="Courier New" pitchFamily="49" charset="0"/>
              </a:rPr>
              <a:t>float</a:t>
            </a:r>
            <a:r>
              <a:rPr lang="fr-FR">
                <a:cs typeface="Arial" charset="0"/>
              </a:rPr>
              <a:t> sont suivis par un </a:t>
            </a:r>
            <a:r>
              <a:rPr lang="fr-FR">
                <a:latin typeface="Courier New" pitchFamily="49" charset="0"/>
                <a:cs typeface="Courier New" pitchFamily="49" charset="0"/>
              </a:rPr>
              <a:t>f</a:t>
            </a:r>
          </a:p>
          <a:p>
            <a:pPr lvl="1"/>
            <a:r>
              <a:rPr lang="fr-FR">
                <a:cs typeface="Arial" charset="0"/>
              </a:rPr>
              <a:t>Les littéraux </a:t>
            </a:r>
            <a:r>
              <a:rPr lang="fr-FR">
                <a:latin typeface="Courier New" pitchFamily="49" charset="0"/>
                <a:cs typeface="Courier New" pitchFamily="49" charset="0"/>
              </a:rPr>
              <a:t>decimal</a:t>
            </a:r>
            <a:r>
              <a:rPr lang="fr-FR">
                <a:cs typeface="Arial" charset="0"/>
              </a:rPr>
              <a:t> sont suivis par un </a:t>
            </a:r>
            <a:r>
              <a:rPr lang="fr-FR">
                <a:latin typeface="Courier New" pitchFamily="49" charset="0"/>
                <a:cs typeface="Courier New" pitchFamily="49" charset="0"/>
              </a:rPr>
              <a:t>m</a:t>
            </a:r>
          </a:p>
        </p:txBody>
      </p:sp>
      <p:grpSp>
        <p:nvGrpSpPr>
          <p:cNvPr id="21508" name="Group 13"/>
          <p:cNvGrpSpPr>
            <a:grpSpLocks/>
          </p:cNvGrpSpPr>
          <p:nvPr/>
        </p:nvGrpSpPr>
        <p:grpSpPr bwMode="auto">
          <a:xfrm>
            <a:off x="614363" y="2360613"/>
            <a:ext cx="428625" cy="330200"/>
            <a:chOff x="748" y="585"/>
            <a:chExt cx="270" cy="208"/>
          </a:xfrm>
        </p:grpSpPr>
        <p:sp>
          <p:nvSpPr>
            <p:cNvPr id="21513" name="Freeform 14"/>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1514" name="Freeform 15"/>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1515" name="Freeform 16"/>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1509" name="Group 17"/>
          <p:cNvGrpSpPr>
            <a:grpSpLocks/>
          </p:cNvGrpSpPr>
          <p:nvPr/>
        </p:nvGrpSpPr>
        <p:grpSpPr bwMode="auto">
          <a:xfrm>
            <a:off x="604838" y="3684588"/>
            <a:ext cx="428625" cy="330200"/>
            <a:chOff x="748" y="585"/>
            <a:chExt cx="270" cy="208"/>
          </a:xfrm>
        </p:grpSpPr>
        <p:sp>
          <p:nvSpPr>
            <p:cNvPr id="21510" name="Freeform 18"/>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1511" name="Freeform 19"/>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1512" name="Freeform 20"/>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defRPr/>
            </a:pPr>
            <a:r>
              <a:rPr lang="fr-FR"/>
              <a:t>Littéraux numériques</a:t>
            </a:r>
          </a:p>
        </p:txBody>
      </p:sp>
      <p:sp>
        <p:nvSpPr>
          <p:cNvPr id="164867" name="Rectangle 3"/>
          <p:cNvSpPr>
            <a:spLocks noGrp="1" noChangeArrowheads="1"/>
          </p:cNvSpPr>
          <p:nvPr>
            <p:ph idx="1"/>
          </p:nvPr>
        </p:nvSpPr>
        <p:spPr/>
        <p:txBody>
          <a:bodyPr/>
          <a:lstStyle/>
          <a:p>
            <a:r>
              <a:rPr lang="fr-FR" dirty="0"/>
              <a:t>Les littéraux caractères se représentent entre simples </a:t>
            </a:r>
            <a:r>
              <a:rPr lang="fr-FR" dirty="0" err="1"/>
              <a:t>quotes</a:t>
            </a:r>
            <a:r>
              <a:rPr lang="fr-FR" dirty="0"/>
              <a:t> et c’est Unicode qui est employé</a:t>
            </a:r>
          </a:p>
          <a:p>
            <a:pPr lvl="1"/>
            <a:r>
              <a:rPr lang="fr-FR" dirty="0">
                <a:latin typeface="Courier New" pitchFamily="49" charset="0"/>
                <a:cs typeface="Courier New" pitchFamily="49" charset="0"/>
              </a:rPr>
              <a:t>'</a:t>
            </a:r>
            <a:r>
              <a:rPr lang="fr-FR" dirty="0">
                <a:latin typeface="Courier New" pitchFamily="49" charset="0"/>
              </a:rPr>
              <a:t>X</a:t>
            </a:r>
            <a:r>
              <a:rPr lang="fr-FR" dirty="0">
                <a:latin typeface="Courier New" pitchFamily="49" charset="0"/>
                <a:cs typeface="Courier New" pitchFamily="49" charset="0"/>
              </a:rPr>
              <a:t>‘</a:t>
            </a:r>
            <a:endParaRPr lang="fr-FR" dirty="0"/>
          </a:p>
          <a:p>
            <a:pPr lvl="1"/>
            <a:r>
              <a:rPr lang="fr-FR" dirty="0">
                <a:latin typeface="Courier New" pitchFamily="49" charset="0"/>
                <a:cs typeface="Courier New" pitchFamily="49" charset="0"/>
              </a:rPr>
              <a:t>'</a:t>
            </a:r>
            <a:r>
              <a:rPr lang="fr-FR" dirty="0">
                <a:latin typeface="Courier New" pitchFamily="49" charset="0"/>
              </a:rPr>
              <a:t>\u20AC</a:t>
            </a:r>
            <a:r>
              <a:rPr lang="fr-FR" dirty="0">
                <a:latin typeface="Courier New" pitchFamily="49" charset="0"/>
                <a:cs typeface="Courier New" pitchFamily="49" charset="0"/>
              </a:rPr>
              <a:t>'</a:t>
            </a:r>
            <a:r>
              <a:rPr lang="fr-FR" dirty="0"/>
              <a:t> est le symbole de l’Euro </a:t>
            </a:r>
            <a:r>
              <a:rPr lang="fr-FR" dirty="0">
                <a:latin typeface="Courier New" pitchFamily="49" charset="0"/>
                <a:cs typeface="Arial" charset="0"/>
              </a:rPr>
              <a:t>€</a:t>
            </a:r>
          </a:p>
          <a:p>
            <a:pPr lvl="1"/>
            <a:r>
              <a:rPr lang="fr-FR" dirty="0">
                <a:latin typeface="Courier New" pitchFamily="49" charset="0"/>
                <a:cs typeface="Courier New" pitchFamily="49" charset="0"/>
              </a:rPr>
              <a:t>'</a:t>
            </a:r>
            <a:r>
              <a:rPr lang="fr-FR" dirty="0">
                <a:latin typeface="Courier New" pitchFamily="49" charset="0"/>
              </a:rPr>
              <a:t>\n</a:t>
            </a:r>
            <a:r>
              <a:rPr lang="fr-FR" dirty="0">
                <a:latin typeface="Courier New" pitchFamily="49" charset="0"/>
                <a:cs typeface="Courier New" pitchFamily="49" charset="0"/>
              </a:rPr>
              <a:t>'</a:t>
            </a:r>
            <a:r>
              <a:rPr lang="fr-FR" dirty="0"/>
              <a:t> est le passage à la ligne</a:t>
            </a:r>
          </a:p>
          <a:p>
            <a:pPr lvl="1"/>
            <a:r>
              <a:rPr lang="fr-FR" dirty="0">
                <a:latin typeface="Courier New" pitchFamily="49" charset="0"/>
                <a:cs typeface="Courier New" pitchFamily="49" charset="0"/>
              </a:rPr>
              <a:t>'</a:t>
            </a:r>
            <a:r>
              <a:rPr lang="fr-FR" dirty="0">
                <a:latin typeface="Courier New" pitchFamily="49" charset="0"/>
              </a:rPr>
              <a:t>\\</a:t>
            </a:r>
            <a:r>
              <a:rPr lang="fr-FR" dirty="0">
                <a:latin typeface="Courier New" pitchFamily="49" charset="0"/>
                <a:cs typeface="Courier New" pitchFamily="49" charset="0"/>
              </a:rPr>
              <a:t>'</a:t>
            </a:r>
            <a:r>
              <a:rPr lang="fr-FR" dirty="0"/>
              <a:t> est le </a:t>
            </a:r>
            <a:r>
              <a:rPr lang="fr-FR" dirty="0" err="1"/>
              <a:t>backslash</a:t>
            </a:r>
            <a:endParaRPr lang="fr-FR" dirty="0"/>
          </a:p>
          <a:p>
            <a:r>
              <a:rPr lang="fr-FR" dirty="0"/>
              <a:t>Les littéraux chaînes de caractères sont placés entre double </a:t>
            </a:r>
            <a:r>
              <a:rPr lang="fr-FR" dirty="0" err="1"/>
              <a:t>quotes</a:t>
            </a:r>
            <a:endParaRPr lang="fr-FR" dirty="0"/>
          </a:p>
          <a:p>
            <a:pPr lvl="1"/>
            <a:r>
              <a:rPr lang="fr-FR" dirty="0">
                <a:latin typeface="Courier New" pitchFamily="49" charset="0"/>
              </a:rPr>
              <a:t>"C:\\new_source\\trip_data.txt"</a:t>
            </a:r>
          </a:p>
          <a:p>
            <a:r>
              <a:rPr lang="fr-FR" dirty="0"/>
              <a:t>Utilisez l’arobase pour supprimer l’interprétation des caractères spéciaux :</a:t>
            </a:r>
          </a:p>
          <a:p>
            <a:pPr lvl="1"/>
            <a:r>
              <a:rPr lang="fr-FR" dirty="0">
                <a:latin typeface="Courier New" pitchFamily="49" charset="0"/>
              </a:rPr>
              <a:t>@"C:\new_source\trip_data.txt" </a:t>
            </a:r>
          </a:p>
          <a:p>
            <a:r>
              <a:rPr lang="fr-FR" dirty="0">
                <a:cs typeface="Arial" charset="0"/>
              </a:rPr>
              <a:t>Attention, toutes les polices de caractère disponibles sur les plates-formes Windows ne supportent pas Unicode</a:t>
            </a:r>
          </a:p>
          <a:p>
            <a:pPr lvl="1"/>
            <a:r>
              <a:rPr lang="fr-FR" dirty="0">
                <a:cs typeface="Arial" charset="0"/>
              </a:rPr>
              <a:t>L’affichage des chaînes de caractères Unicode avec des polices qui ne le supportent pas donnent des résultats « bizarres »</a:t>
            </a:r>
          </a:p>
        </p:txBody>
      </p:sp>
      <p:grpSp>
        <p:nvGrpSpPr>
          <p:cNvPr id="164872" name="Group 17"/>
          <p:cNvGrpSpPr>
            <a:grpSpLocks/>
          </p:cNvGrpSpPr>
          <p:nvPr/>
        </p:nvGrpSpPr>
        <p:grpSpPr bwMode="auto">
          <a:xfrm>
            <a:off x="141498" y="4741977"/>
            <a:ext cx="428625" cy="330200"/>
            <a:chOff x="748" y="585"/>
            <a:chExt cx="270" cy="208"/>
          </a:xfrm>
        </p:grpSpPr>
        <p:sp>
          <p:nvSpPr>
            <p:cNvPr id="164873" name="Freeform 18"/>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164874" name="Freeform 19"/>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164875" name="Freeform 20"/>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164876" name="Group 45"/>
          <p:cNvGrpSpPr>
            <a:grpSpLocks/>
          </p:cNvGrpSpPr>
          <p:nvPr/>
        </p:nvGrpSpPr>
        <p:grpSpPr bwMode="auto">
          <a:xfrm flipH="1">
            <a:off x="168696" y="3960181"/>
            <a:ext cx="388938" cy="454025"/>
            <a:chOff x="262" y="3536"/>
            <a:chExt cx="417" cy="485"/>
          </a:xfrm>
        </p:grpSpPr>
        <p:sp>
          <p:nvSpPr>
            <p:cNvPr id="164877" name="Freeform 46"/>
            <p:cNvSpPr>
              <a:spLocks/>
            </p:cNvSpPr>
            <p:nvPr/>
          </p:nvSpPr>
          <p:spPr bwMode="black">
            <a:xfrm flipH="1">
              <a:off x="348" y="3848"/>
              <a:ext cx="70" cy="173"/>
            </a:xfrm>
            <a:custGeom>
              <a:avLst/>
              <a:gdLst>
                <a:gd name="T0" fmla="*/ 73 w 116"/>
                <a:gd name="T1" fmla="*/ 0 h 288"/>
                <a:gd name="T2" fmla="*/ 0 w 116"/>
                <a:gd name="T3" fmla="*/ 253 h 288"/>
                <a:gd name="T4" fmla="*/ 45 w 116"/>
                <a:gd name="T5" fmla="*/ 241 h 288"/>
                <a:gd name="T6" fmla="*/ 81 w 116"/>
                <a:gd name="T7" fmla="*/ 288 h 288"/>
                <a:gd name="T8" fmla="*/ 116 w 116"/>
                <a:gd name="T9" fmla="*/ 38 h 288"/>
                <a:gd name="T10" fmla="*/ 73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164878" name="Freeform 47"/>
            <p:cNvSpPr>
              <a:spLocks/>
            </p:cNvSpPr>
            <p:nvPr/>
          </p:nvSpPr>
          <p:spPr bwMode="black">
            <a:xfrm flipH="1">
              <a:off x="285" y="3874"/>
              <a:ext cx="75" cy="131"/>
            </a:xfrm>
            <a:custGeom>
              <a:avLst/>
              <a:gdLst>
                <a:gd name="T0" fmla="*/ 0 w 124"/>
                <a:gd name="T1" fmla="*/ 15 h 217"/>
                <a:gd name="T2" fmla="*/ 60 w 124"/>
                <a:gd name="T3" fmla="*/ 217 h 217"/>
                <a:gd name="T4" fmla="*/ 84 w 124"/>
                <a:gd name="T5" fmla="*/ 182 h 217"/>
                <a:gd name="T6" fmla="*/ 124 w 124"/>
                <a:gd name="T7" fmla="*/ 199 h 217"/>
                <a:gd name="T8" fmla="*/ 59 w 124"/>
                <a:gd name="T9" fmla="*/ 0 h 217"/>
                <a:gd name="T10" fmla="*/ 0 w 124"/>
                <a:gd name="T11" fmla="*/ 1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164879" name="Freeform 48"/>
            <p:cNvSpPr>
              <a:spLocks/>
            </p:cNvSpPr>
            <p:nvPr/>
          </p:nvSpPr>
          <p:spPr bwMode="black">
            <a:xfrm flipH="1">
              <a:off x="348" y="3866"/>
              <a:ext cx="43" cy="55"/>
            </a:xfrm>
            <a:custGeom>
              <a:avLst/>
              <a:gdLst>
                <a:gd name="T0" fmla="*/ 59 w 71"/>
                <a:gd name="T1" fmla="*/ 93 h 93"/>
                <a:gd name="T2" fmla="*/ 71 w 71"/>
                <a:gd name="T3" fmla="*/ 7 h 93"/>
                <a:gd name="T4" fmla="*/ 63 w 71"/>
                <a:gd name="T5" fmla="*/ 0 h 93"/>
                <a:gd name="T6" fmla="*/ 16 w 71"/>
                <a:gd name="T7" fmla="*/ 15 h 93"/>
                <a:gd name="T8" fmla="*/ 0 w 71"/>
                <a:gd name="T9" fmla="*/ 68 h 93"/>
                <a:gd name="T10" fmla="*/ 40 w 71"/>
                <a:gd name="T11" fmla="*/ 70 h 93"/>
                <a:gd name="T12" fmla="*/ 59 w 71"/>
                <a:gd name="T13" fmla="*/ 9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164880" name="Freeform 49"/>
            <p:cNvSpPr>
              <a:spLocks/>
            </p:cNvSpPr>
            <p:nvPr/>
          </p:nvSpPr>
          <p:spPr bwMode="black">
            <a:xfrm flipH="1">
              <a:off x="312" y="3874"/>
              <a:ext cx="48" cy="47"/>
            </a:xfrm>
            <a:custGeom>
              <a:avLst/>
              <a:gdLst>
                <a:gd name="T0" fmla="*/ 80 w 80"/>
                <a:gd name="T1" fmla="*/ 65 h 76"/>
                <a:gd name="T2" fmla="*/ 59 w 80"/>
                <a:gd name="T3" fmla="*/ 0 h 76"/>
                <a:gd name="T4" fmla="*/ 0 w 80"/>
                <a:gd name="T5" fmla="*/ 15 h 76"/>
                <a:gd name="T6" fmla="*/ 17 w 80"/>
                <a:gd name="T7" fmla="*/ 76 h 76"/>
                <a:gd name="T8" fmla="*/ 36 w 80"/>
                <a:gd name="T9" fmla="*/ 53 h 76"/>
                <a:gd name="T10" fmla="*/ 80 w 80"/>
                <a:gd name="T11" fmla="*/ 6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164881" name="Freeform 50"/>
            <p:cNvSpPr>
              <a:spLocks/>
            </p:cNvSpPr>
            <p:nvPr/>
          </p:nvSpPr>
          <p:spPr bwMode="auto">
            <a:xfrm flipH="1">
              <a:off x="321" y="3565"/>
              <a:ext cx="337" cy="331"/>
            </a:xfrm>
            <a:custGeom>
              <a:avLst/>
              <a:gdLst>
                <a:gd name="T0" fmla="*/ 280 w 559"/>
                <a:gd name="T1" fmla="*/ 0 h 551"/>
                <a:gd name="T2" fmla="*/ 336 w 559"/>
                <a:gd name="T3" fmla="*/ 5 h 551"/>
                <a:gd name="T4" fmla="*/ 389 w 559"/>
                <a:gd name="T5" fmla="*/ 21 h 551"/>
                <a:gd name="T6" fmla="*/ 436 w 559"/>
                <a:gd name="T7" fmla="*/ 47 h 551"/>
                <a:gd name="T8" fmla="*/ 477 w 559"/>
                <a:gd name="T9" fmla="*/ 80 h 551"/>
                <a:gd name="T10" fmla="*/ 511 w 559"/>
                <a:gd name="T11" fmla="*/ 122 h 551"/>
                <a:gd name="T12" fmla="*/ 537 w 559"/>
                <a:gd name="T13" fmla="*/ 169 h 551"/>
                <a:gd name="T14" fmla="*/ 554 w 559"/>
                <a:gd name="T15" fmla="*/ 220 h 551"/>
                <a:gd name="T16" fmla="*/ 559 w 559"/>
                <a:gd name="T17" fmla="*/ 275 h 551"/>
                <a:gd name="T18" fmla="*/ 558 w 559"/>
                <a:gd name="T19" fmla="*/ 303 h 551"/>
                <a:gd name="T20" fmla="*/ 547 w 559"/>
                <a:gd name="T21" fmla="*/ 356 h 551"/>
                <a:gd name="T22" fmla="*/ 525 w 559"/>
                <a:gd name="T23" fmla="*/ 406 h 551"/>
                <a:gd name="T24" fmla="*/ 495 w 559"/>
                <a:gd name="T25" fmla="*/ 450 h 551"/>
                <a:gd name="T26" fmla="*/ 457 w 559"/>
                <a:gd name="T27" fmla="*/ 488 h 551"/>
                <a:gd name="T28" fmla="*/ 413 w 559"/>
                <a:gd name="T29" fmla="*/ 517 h 551"/>
                <a:gd name="T30" fmla="*/ 362 w 559"/>
                <a:gd name="T31" fmla="*/ 537 h 551"/>
                <a:gd name="T32" fmla="*/ 308 w 559"/>
                <a:gd name="T33" fmla="*/ 549 h 551"/>
                <a:gd name="T34" fmla="*/ 280 w 559"/>
                <a:gd name="T35" fmla="*/ 551 h 551"/>
                <a:gd name="T36" fmla="*/ 224 w 559"/>
                <a:gd name="T37" fmla="*/ 545 h 551"/>
                <a:gd name="T38" fmla="*/ 171 w 559"/>
                <a:gd name="T39" fmla="*/ 529 h 551"/>
                <a:gd name="T40" fmla="*/ 123 w 559"/>
                <a:gd name="T41" fmla="*/ 504 h 551"/>
                <a:gd name="T42" fmla="*/ 82 w 559"/>
                <a:gd name="T43" fmla="*/ 469 h 551"/>
                <a:gd name="T44" fmla="*/ 48 w 559"/>
                <a:gd name="T45" fmla="*/ 429 h 551"/>
                <a:gd name="T46" fmla="*/ 23 w 559"/>
                <a:gd name="T47" fmla="*/ 382 h 551"/>
                <a:gd name="T48" fmla="*/ 5 w 559"/>
                <a:gd name="T49" fmla="*/ 331 h 551"/>
                <a:gd name="T50" fmla="*/ 0 w 559"/>
                <a:gd name="T51" fmla="*/ 275 h 551"/>
                <a:gd name="T52" fmla="*/ 1 w 559"/>
                <a:gd name="T53" fmla="*/ 246 h 551"/>
                <a:gd name="T54" fmla="*/ 13 w 559"/>
                <a:gd name="T55" fmla="*/ 193 h 551"/>
                <a:gd name="T56" fmla="*/ 33 w 559"/>
                <a:gd name="T57" fmla="*/ 145 h 551"/>
                <a:gd name="T58" fmla="*/ 64 w 559"/>
                <a:gd name="T59" fmla="*/ 100 h 551"/>
                <a:gd name="T60" fmla="*/ 102 w 559"/>
                <a:gd name="T61" fmla="*/ 63 h 551"/>
                <a:gd name="T62" fmla="*/ 146 w 559"/>
                <a:gd name="T63" fmla="*/ 33 h 551"/>
                <a:gd name="T64" fmla="*/ 197 w 559"/>
                <a:gd name="T65" fmla="*/ 12 h 551"/>
                <a:gd name="T66" fmla="*/ 251 w 559"/>
                <a:gd name="T67" fmla="*/ 1 h 551"/>
                <a:gd name="T68" fmla="*/ 280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164882" name="Freeform 51"/>
            <p:cNvSpPr>
              <a:spLocks/>
            </p:cNvSpPr>
            <p:nvPr/>
          </p:nvSpPr>
          <p:spPr bwMode="auto">
            <a:xfrm flipH="1">
              <a:off x="321" y="3565"/>
              <a:ext cx="338" cy="331"/>
            </a:xfrm>
            <a:custGeom>
              <a:avLst/>
              <a:gdLst>
                <a:gd name="T0" fmla="*/ 282 w 562"/>
                <a:gd name="T1" fmla="*/ 0 h 552"/>
                <a:gd name="T2" fmla="*/ 338 w 562"/>
                <a:gd name="T3" fmla="*/ 5 h 552"/>
                <a:gd name="T4" fmla="*/ 390 w 562"/>
                <a:gd name="T5" fmla="*/ 21 h 552"/>
                <a:gd name="T6" fmla="*/ 439 w 562"/>
                <a:gd name="T7" fmla="*/ 46 h 552"/>
                <a:gd name="T8" fmla="*/ 480 w 562"/>
                <a:gd name="T9" fmla="*/ 80 h 552"/>
                <a:gd name="T10" fmla="*/ 515 w 562"/>
                <a:gd name="T11" fmla="*/ 122 h 552"/>
                <a:gd name="T12" fmla="*/ 540 w 562"/>
                <a:gd name="T13" fmla="*/ 168 h 552"/>
                <a:gd name="T14" fmla="*/ 557 w 562"/>
                <a:gd name="T15" fmla="*/ 221 h 552"/>
                <a:gd name="T16" fmla="*/ 562 w 562"/>
                <a:gd name="T17" fmla="*/ 276 h 552"/>
                <a:gd name="T18" fmla="*/ 561 w 562"/>
                <a:gd name="T19" fmla="*/ 304 h 552"/>
                <a:gd name="T20" fmla="*/ 550 w 562"/>
                <a:gd name="T21" fmla="*/ 357 h 552"/>
                <a:gd name="T22" fmla="*/ 528 w 562"/>
                <a:gd name="T23" fmla="*/ 407 h 552"/>
                <a:gd name="T24" fmla="*/ 499 w 562"/>
                <a:gd name="T25" fmla="*/ 451 h 552"/>
                <a:gd name="T26" fmla="*/ 460 w 562"/>
                <a:gd name="T27" fmla="*/ 489 h 552"/>
                <a:gd name="T28" fmla="*/ 416 w 562"/>
                <a:gd name="T29" fmla="*/ 518 h 552"/>
                <a:gd name="T30" fmla="*/ 365 w 562"/>
                <a:gd name="T31" fmla="*/ 540 h 552"/>
                <a:gd name="T32" fmla="*/ 310 w 562"/>
                <a:gd name="T33" fmla="*/ 550 h 552"/>
                <a:gd name="T34" fmla="*/ 282 w 562"/>
                <a:gd name="T35" fmla="*/ 552 h 552"/>
                <a:gd name="T36" fmla="*/ 225 w 562"/>
                <a:gd name="T37" fmla="*/ 546 h 552"/>
                <a:gd name="T38" fmla="*/ 173 w 562"/>
                <a:gd name="T39" fmla="*/ 530 h 552"/>
                <a:gd name="T40" fmla="*/ 125 w 562"/>
                <a:gd name="T41" fmla="*/ 505 h 552"/>
                <a:gd name="T42" fmla="*/ 83 w 562"/>
                <a:gd name="T43" fmla="*/ 471 h 552"/>
                <a:gd name="T44" fmla="*/ 48 w 562"/>
                <a:gd name="T45" fmla="*/ 430 h 552"/>
                <a:gd name="T46" fmla="*/ 23 w 562"/>
                <a:gd name="T47" fmla="*/ 383 h 552"/>
                <a:gd name="T48" fmla="*/ 7 w 562"/>
                <a:gd name="T49" fmla="*/ 332 h 552"/>
                <a:gd name="T50" fmla="*/ 0 w 562"/>
                <a:gd name="T51" fmla="*/ 276 h 552"/>
                <a:gd name="T52" fmla="*/ 3 w 562"/>
                <a:gd name="T53" fmla="*/ 247 h 552"/>
                <a:gd name="T54" fmla="*/ 14 w 562"/>
                <a:gd name="T55" fmla="*/ 194 h 552"/>
                <a:gd name="T56" fmla="*/ 35 w 562"/>
                <a:gd name="T57" fmla="*/ 144 h 552"/>
                <a:gd name="T58" fmla="*/ 65 w 562"/>
                <a:gd name="T59" fmla="*/ 100 h 552"/>
                <a:gd name="T60" fmla="*/ 103 w 562"/>
                <a:gd name="T61" fmla="*/ 63 h 552"/>
                <a:gd name="T62" fmla="*/ 148 w 562"/>
                <a:gd name="T63" fmla="*/ 33 h 552"/>
                <a:gd name="T64" fmla="*/ 199 w 562"/>
                <a:gd name="T65" fmla="*/ 12 h 552"/>
                <a:gd name="T66" fmla="*/ 254 w 562"/>
                <a:gd name="T67" fmla="*/ 1 h 552"/>
                <a:gd name="T68" fmla="*/ 28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164883" name="Freeform 52"/>
            <p:cNvSpPr>
              <a:spLocks/>
            </p:cNvSpPr>
            <p:nvPr/>
          </p:nvSpPr>
          <p:spPr bwMode="auto">
            <a:xfrm flipH="1">
              <a:off x="320" y="3562"/>
              <a:ext cx="339" cy="334"/>
            </a:xfrm>
            <a:custGeom>
              <a:avLst/>
              <a:gdLst>
                <a:gd name="T0" fmla="*/ 281 w 564"/>
                <a:gd name="T1" fmla="*/ 0 h 556"/>
                <a:gd name="T2" fmla="*/ 339 w 564"/>
                <a:gd name="T3" fmla="*/ 7 h 556"/>
                <a:gd name="T4" fmla="*/ 391 w 564"/>
                <a:gd name="T5" fmla="*/ 23 h 556"/>
                <a:gd name="T6" fmla="*/ 440 w 564"/>
                <a:gd name="T7" fmla="*/ 48 h 556"/>
                <a:gd name="T8" fmla="*/ 481 w 564"/>
                <a:gd name="T9" fmla="*/ 82 h 556"/>
                <a:gd name="T10" fmla="*/ 516 w 564"/>
                <a:gd name="T11" fmla="*/ 123 h 556"/>
                <a:gd name="T12" fmla="*/ 541 w 564"/>
                <a:gd name="T13" fmla="*/ 170 h 556"/>
                <a:gd name="T14" fmla="*/ 559 w 564"/>
                <a:gd name="T15" fmla="*/ 222 h 556"/>
                <a:gd name="T16" fmla="*/ 564 w 564"/>
                <a:gd name="T17" fmla="*/ 279 h 556"/>
                <a:gd name="T18" fmla="*/ 563 w 564"/>
                <a:gd name="T19" fmla="*/ 307 h 556"/>
                <a:gd name="T20" fmla="*/ 551 w 564"/>
                <a:gd name="T21" fmla="*/ 360 h 556"/>
                <a:gd name="T22" fmla="*/ 529 w 564"/>
                <a:gd name="T23" fmla="*/ 410 h 556"/>
                <a:gd name="T24" fmla="*/ 500 w 564"/>
                <a:gd name="T25" fmla="*/ 455 h 556"/>
                <a:gd name="T26" fmla="*/ 461 w 564"/>
                <a:gd name="T27" fmla="*/ 493 h 556"/>
                <a:gd name="T28" fmla="*/ 417 w 564"/>
                <a:gd name="T29" fmla="*/ 522 h 556"/>
                <a:gd name="T30" fmla="*/ 366 w 564"/>
                <a:gd name="T31" fmla="*/ 544 h 556"/>
                <a:gd name="T32" fmla="*/ 311 w 564"/>
                <a:gd name="T33" fmla="*/ 555 h 556"/>
                <a:gd name="T34" fmla="*/ 281 w 564"/>
                <a:gd name="T35" fmla="*/ 556 h 556"/>
                <a:gd name="T36" fmla="*/ 225 w 564"/>
                <a:gd name="T37" fmla="*/ 551 h 556"/>
                <a:gd name="T38" fmla="*/ 173 w 564"/>
                <a:gd name="T39" fmla="*/ 535 h 556"/>
                <a:gd name="T40" fmla="*/ 125 w 564"/>
                <a:gd name="T41" fmla="*/ 509 h 556"/>
                <a:gd name="T42" fmla="*/ 83 w 564"/>
                <a:gd name="T43" fmla="*/ 474 h 556"/>
                <a:gd name="T44" fmla="*/ 48 w 564"/>
                <a:gd name="T45" fmla="*/ 434 h 556"/>
                <a:gd name="T46" fmla="*/ 21 w 564"/>
                <a:gd name="T47" fmla="*/ 386 h 556"/>
                <a:gd name="T48" fmla="*/ 5 w 564"/>
                <a:gd name="T49" fmla="*/ 334 h 556"/>
                <a:gd name="T50" fmla="*/ 0 w 564"/>
                <a:gd name="T51" fmla="*/ 279 h 556"/>
                <a:gd name="T52" fmla="*/ 1 w 564"/>
                <a:gd name="T53" fmla="*/ 250 h 556"/>
                <a:gd name="T54" fmla="*/ 12 w 564"/>
                <a:gd name="T55" fmla="*/ 196 h 556"/>
                <a:gd name="T56" fmla="*/ 33 w 564"/>
                <a:gd name="T57" fmla="*/ 146 h 556"/>
                <a:gd name="T58" fmla="*/ 64 w 564"/>
                <a:gd name="T59" fmla="*/ 102 h 556"/>
                <a:gd name="T60" fmla="*/ 103 w 564"/>
                <a:gd name="T61" fmla="*/ 64 h 556"/>
                <a:gd name="T62" fmla="*/ 147 w 564"/>
                <a:gd name="T63" fmla="*/ 33 h 556"/>
                <a:gd name="T64" fmla="*/ 198 w 564"/>
                <a:gd name="T65" fmla="*/ 13 h 556"/>
                <a:gd name="T66" fmla="*/ 253 w 564"/>
                <a:gd name="T67" fmla="*/ 1 h 556"/>
                <a:gd name="T68" fmla="*/ 281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164884" name="Freeform 53"/>
            <p:cNvSpPr>
              <a:spLocks/>
            </p:cNvSpPr>
            <p:nvPr/>
          </p:nvSpPr>
          <p:spPr bwMode="auto">
            <a:xfrm flipH="1">
              <a:off x="320" y="3562"/>
              <a:ext cx="341" cy="335"/>
            </a:xfrm>
            <a:custGeom>
              <a:avLst/>
              <a:gdLst>
                <a:gd name="T0" fmla="*/ 284 w 567"/>
                <a:gd name="T1" fmla="*/ 0 h 558"/>
                <a:gd name="T2" fmla="*/ 341 w 567"/>
                <a:gd name="T3" fmla="*/ 5 h 558"/>
                <a:gd name="T4" fmla="*/ 394 w 567"/>
                <a:gd name="T5" fmla="*/ 21 h 558"/>
                <a:gd name="T6" fmla="*/ 443 w 567"/>
                <a:gd name="T7" fmla="*/ 48 h 558"/>
                <a:gd name="T8" fmla="*/ 484 w 567"/>
                <a:gd name="T9" fmla="*/ 81 h 558"/>
                <a:gd name="T10" fmla="*/ 519 w 567"/>
                <a:gd name="T11" fmla="*/ 123 h 558"/>
                <a:gd name="T12" fmla="*/ 546 w 567"/>
                <a:gd name="T13" fmla="*/ 170 h 558"/>
                <a:gd name="T14" fmla="*/ 562 w 567"/>
                <a:gd name="T15" fmla="*/ 222 h 558"/>
                <a:gd name="T16" fmla="*/ 567 w 567"/>
                <a:gd name="T17" fmla="*/ 278 h 558"/>
                <a:gd name="T18" fmla="*/ 566 w 567"/>
                <a:gd name="T19" fmla="*/ 308 h 558"/>
                <a:gd name="T20" fmla="*/ 555 w 567"/>
                <a:gd name="T21" fmla="*/ 361 h 558"/>
                <a:gd name="T22" fmla="*/ 534 w 567"/>
                <a:gd name="T23" fmla="*/ 412 h 558"/>
                <a:gd name="T24" fmla="*/ 503 w 567"/>
                <a:gd name="T25" fmla="*/ 456 h 558"/>
                <a:gd name="T26" fmla="*/ 464 w 567"/>
                <a:gd name="T27" fmla="*/ 494 h 558"/>
                <a:gd name="T28" fmla="*/ 418 w 567"/>
                <a:gd name="T29" fmla="*/ 525 h 558"/>
                <a:gd name="T30" fmla="*/ 368 w 567"/>
                <a:gd name="T31" fmla="*/ 545 h 558"/>
                <a:gd name="T32" fmla="*/ 313 w 567"/>
                <a:gd name="T33" fmla="*/ 557 h 558"/>
                <a:gd name="T34" fmla="*/ 284 w 567"/>
                <a:gd name="T35" fmla="*/ 558 h 558"/>
                <a:gd name="T36" fmla="*/ 227 w 567"/>
                <a:gd name="T37" fmla="*/ 553 h 558"/>
                <a:gd name="T38" fmla="*/ 173 w 567"/>
                <a:gd name="T39" fmla="*/ 536 h 558"/>
                <a:gd name="T40" fmla="*/ 125 w 567"/>
                <a:gd name="T41" fmla="*/ 510 h 558"/>
                <a:gd name="T42" fmla="*/ 83 w 567"/>
                <a:gd name="T43" fmla="*/ 477 h 558"/>
                <a:gd name="T44" fmla="*/ 48 w 567"/>
                <a:gd name="T45" fmla="*/ 435 h 558"/>
                <a:gd name="T46" fmla="*/ 23 w 567"/>
                <a:gd name="T47" fmla="*/ 387 h 558"/>
                <a:gd name="T48" fmla="*/ 6 w 567"/>
                <a:gd name="T49" fmla="*/ 335 h 558"/>
                <a:gd name="T50" fmla="*/ 0 w 567"/>
                <a:gd name="T51" fmla="*/ 278 h 558"/>
                <a:gd name="T52" fmla="*/ 2 w 567"/>
                <a:gd name="T53" fmla="*/ 250 h 558"/>
                <a:gd name="T54" fmla="*/ 14 w 567"/>
                <a:gd name="T55" fmla="*/ 197 h 558"/>
                <a:gd name="T56" fmla="*/ 35 w 567"/>
                <a:gd name="T57" fmla="*/ 146 h 558"/>
                <a:gd name="T58" fmla="*/ 65 w 567"/>
                <a:gd name="T59" fmla="*/ 101 h 558"/>
                <a:gd name="T60" fmla="*/ 103 w 567"/>
                <a:gd name="T61" fmla="*/ 64 h 558"/>
                <a:gd name="T62" fmla="*/ 149 w 567"/>
                <a:gd name="T63" fmla="*/ 33 h 558"/>
                <a:gd name="T64" fmla="*/ 200 w 567"/>
                <a:gd name="T65" fmla="*/ 12 h 558"/>
                <a:gd name="T66" fmla="*/ 255 w 567"/>
                <a:gd name="T67" fmla="*/ 1 h 558"/>
                <a:gd name="T68" fmla="*/ 284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164885" name="Freeform 54"/>
            <p:cNvSpPr>
              <a:spLocks/>
            </p:cNvSpPr>
            <p:nvPr/>
          </p:nvSpPr>
          <p:spPr bwMode="auto">
            <a:xfrm flipH="1">
              <a:off x="320" y="3562"/>
              <a:ext cx="342" cy="337"/>
            </a:xfrm>
            <a:custGeom>
              <a:avLst/>
              <a:gdLst>
                <a:gd name="T0" fmla="*/ 286 w 572"/>
                <a:gd name="T1" fmla="*/ 0 h 562"/>
                <a:gd name="T2" fmla="*/ 344 w 572"/>
                <a:gd name="T3" fmla="*/ 6 h 562"/>
                <a:gd name="T4" fmla="*/ 397 w 572"/>
                <a:gd name="T5" fmla="*/ 22 h 562"/>
                <a:gd name="T6" fmla="*/ 446 w 572"/>
                <a:gd name="T7" fmla="*/ 47 h 562"/>
                <a:gd name="T8" fmla="*/ 487 w 572"/>
                <a:gd name="T9" fmla="*/ 82 h 562"/>
                <a:gd name="T10" fmla="*/ 522 w 572"/>
                <a:gd name="T11" fmla="*/ 123 h 562"/>
                <a:gd name="T12" fmla="*/ 549 w 572"/>
                <a:gd name="T13" fmla="*/ 172 h 562"/>
                <a:gd name="T14" fmla="*/ 565 w 572"/>
                <a:gd name="T15" fmla="*/ 224 h 562"/>
                <a:gd name="T16" fmla="*/ 572 w 572"/>
                <a:gd name="T17" fmla="*/ 280 h 562"/>
                <a:gd name="T18" fmla="*/ 570 w 572"/>
                <a:gd name="T19" fmla="*/ 308 h 562"/>
                <a:gd name="T20" fmla="*/ 558 w 572"/>
                <a:gd name="T21" fmla="*/ 363 h 562"/>
                <a:gd name="T22" fmla="*/ 537 w 572"/>
                <a:gd name="T23" fmla="*/ 414 h 562"/>
                <a:gd name="T24" fmla="*/ 506 w 572"/>
                <a:gd name="T25" fmla="*/ 458 h 562"/>
                <a:gd name="T26" fmla="*/ 467 w 572"/>
                <a:gd name="T27" fmla="*/ 497 h 562"/>
                <a:gd name="T28" fmla="*/ 421 w 572"/>
                <a:gd name="T29" fmla="*/ 527 h 562"/>
                <a:gd name="T30" fmla="*/ 371 w 572"/>
                <a:gd name="T31" fmla="*/ 548 h 562"/>
                <a:gd name="T32" fmla="*/ 316 w 572"/>
                <a:gd name="T33" fmla="*/ 559 h 562"/>
                <a:gd name="T34" fmla="*/ 286 w 572"/>
                <a:gd name="T35" fmla="*/ 562 h 562"/>
                <a:gd name="T36" fmla="*/ 228 w 572"/>
                <a:gd name="T37" fmla="*/ 555 h 562"/>
                <a:gd name="T38" fmla="*/ 175 w 572"/>
                <a:gd name="T39" fmla="*/ 539 h 562"/>
                <a:gd name="T40" fmla="*/ 127 w 572"/>
                <a:gd name="T41" fmla="*/ 513 h 562"/>
                <a:gd name="T42" fmla="*/ 85 w 572"/>
                <a:gd name="T43" fmla="*/ 479 h 562"/>
                <a:gd name="T44" fmla="*/ 50 w 572"/>
                <a:gd name="T45" fmla="*/ 437 h 562"/>
                <a:gd name="T46" fmla="*/ 23 w 572"/>
                <a:gd name="T47" fmla="*/ 389 h 562"/>
                <a:gd name="T48" fmla="*/ 7 w 572"/>
                <a:gd name="T49" fmla="*/ 337 h 562"/>
                <a:gd name="T50" fmla="*/ 0 w 572"/>
                <a:gd name="T51" fmla="*/ 280 h 562"/>
                <a:gd name="T52" fmla="*/ 2 w 572"/>
                <a:gd name="T53" fmla="*/ 252 h 562"/>
                <a:gd name="T54" fmla="*/ 14 w 572"/>
                <a:gd name="T55" fmla="*/ 197 h 562"/>
                <a:gd name="T56" fmla="*/ 35 w 572"/>
                <a:gd name="T57" fmla="*/ 146 h 562"/>
                <a:gd name="T58" fmla="*/ 66 w 572"/>
                <a:gd name="T59" fmla="*/ 102 h 562"/>
                <a:gd name="T60" fmla="*/ 105 w 572"/>
                <a:gd name="T61" fmla="*/ 65 h 562"/>
                <a:gd name="T62" fmla="*/ 151 w 572"/>
                <a:gd name="T63" fmla="*/ 34 h 562"/>
                <a:gd name="T64" fmla="*/ 202 w 572"/>
                <a:gd name="T65" fmla="*/ 12 h 562"/>
                <a:gd name="T66" fmla="*/ 257 w 572"/>
                <a:gd name="T67" fmla="*/ 2 h 562"/>
                <a:gd name="T68" fmla="*/ 28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164886" name="Freeform 55"/>
            <p:cNvSpPr>
              <a:spLocks/>
            </p:cNvSpPr>
            <p:nvPr/>
          </p:nvSpPr>
          <p:spPr bwMode="auto">
            <a:xfrm flipH="1">
              <a:off x="320" y="3560"/>
              <a:ext cx="343" cy="339"/>
            </a:xfrm>
            <a:custGeom>
              <a:avLst/>
              <a:gdLst>
                <a:gd name="T0" fmla="*/ 286 w 573"/>
                <a:gd name="T1" fmla="*/ 0 h 564"/>
                <a:gd name="T2" fmla="*/ 343 w 573"/>
                <a:gd name="T3" fmla="*/ 5 h 564"/>
                <a:gd name="T4" fmla="*/ 397 w 573"/>
                <a:gd name="T5" fmla="*/ 22 h 564"/>
                <a:gd name="T6" fmla="*/ 447 w 573"/>
                <a:gd name="T7" fmla="*/ 48 h 564"/>
                <a:gd name="T8" fmla="*/ 488 w 573"/>
                <a:gd name="T9" fmla="*/ 83 h 564"/>
                <a:gd name="T10" fmla="*/ 523 w 573"/>
                <a:gd name="T11" fmla="*/ 124 h 564"/>
                <a:gd name="T12" fmla="*/ 550 w 573"/>
                <a:gd name="T13" fmla="*/ 172 h 564"/>
                <a:gd name="T14" fmla="*/ 567 w 573"/>
                <a:gd name="T15" fmla="*/ 225 h 564"/>
                <a:gd name="T16" fmla="*/ 573 w 573"/>
                <a:gd name="T17" fmla="*/ 282 h 564"/>
                <a:gd name="T18" fmla="*/ 571 w 573"/>
                <a:gd name="T19" fmla="*/ 310 h 564"/>
                <a:gd name="T20" fmla="*/ 559 w 573"/>
                <a:gd name="T21" fmla="*/ 365 h 564"/>
                <a:gd name="T22" fmla="*/ 538 w 573"/>
                <a:gd name="T23" fmla="*/ 416 h 564"/>
                <a:gd name="T24" fmla="*/ 507 w 573"/>
                <a:gd name="T25" fmla="*/ 462 h 564"/>
                <a:gd name="T26" fmla="*/ 468 w 573"/>
                <a:gd name="T27" fmla="*/ 499 h 564"/>
                <a:gd name="T28" fmla="*/ 422 w 573"/>
                <a:gd name="T29" fmla="*/ 530 h 564"/>
                <a:gd name="T30" fmla="*/ 372 w 573"/>
                <a:gd name="T31" fmla="*/ 552 h 564"/>
                <a:gd name="T32" fmla="*/ 315 w 573"/>
                <a:gd name="T33" fmla="*/ 562 h 564"/>
                <a:gd name="T34" fmla="*/ 286 w 573"/>
                <a:gd name="T35" fmla="*/ 564 h 564"/>
                <a:gd name="T36" fmla="*/ 228 w 573"/>
                <a:gd name="T37" fmla="*/ 558 h 564"/>
                <a:gd name="T38" fmla="*/ 174 w 573"/>
                <a:gd name="T39" fmla="*/ 542 h 564"/>
                <a:gd name="T40" fmla="*/ 126 w 573"/>
                <a:gd name="T41" fmla="*/ 515 h 564"/>
                <a:gd name="T42" fmla="*/ 83 w 573"/>
                <a:gd name="T43" fmla="*/ 481 h 564"/>
                <a:gd name="T44" fmla="*/ 48 w 573"/>
                <a:gd name="T45" fmla="*/ 439 h 564"/>
                <a:gd name="T46" fmla="*/ 22 w 573"/>
                <a:gd name="T47" fmla="*/ 392 h 564"/>
                <a:gd name="T48" fmla="*/ 6 w 573"/>
                <a:gd name="T49" fmla="*/ 339 h 564"/>
                <a:gd name="T50" fmla="*/ 0 w 573"/>
                <a:gd name="T51" fmla="*/ 282 h 564"/>
                <a:gd name="T52" fmla="*/ 1 w 573"/>
                <a:gd name="T53" fmla="*/ 253 h 564"/>
                <a:gd name="T54" fmla="*/ 12 w 573"/>
                <a:gd name="T55" fmla="*/ 198 h 564"/>
                <a:gd name="T56" fmla="*/ 34 w 573"/>
                <a:gd name="T57" fmla="*/ 148 h 564"/>
                <a:gd name="T58" fmla="*/ 66 w 573"/>
                <a:gd name="T59" fmla="*/ 103 h 564"/>
                <a:gd name="T60" fmla="*/ 105 w 573"/>
                <a:gd name="T61" fmla="*/ 64 h 564"/>
                <a:gd name="T62" fmla="*/ 150 w 573"/>
                <a:gd name="T63" fmla="*/ 34 h 564"/>
                <a:gd name="T64" fmla="*/ 201 w 573"/>
                <a:gd name="T65" fmla="*/ 13 h 564"/>
                <a:gd name="T66" fmla="*/ 258 w 573"/>
                <a:gd name="T67" fmla="*/ 1 h 564"/>
                <a:gd name="T68" fmla="*/ 286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164887" name="Freeform 56"/>
            <p:cNvSpPr>
              <a:spLocks/>
            </p:cNvSpPr>
            <p:nvPr/>
          </p:nvSpPr>
          <p:spPr bwMode="auto">
            <a:xfrm flipH="1">
              <a:off x="320" y="3559"/>
              <a:ext cx="345" cy="340"/>
            </a:xfrm>
            <a:custGeom>
              <a:avLst/>
              <a:gdLst>
                <a:gd name="T0" fmla="*/ 289 w 576"/>
                <a:gd name="T1" fmla="*/ 0 h 567"/>
                <a:gd name="T2" fmla="*/ 346 w 576"/>
                <a:gd name="T3" fmla="*/ 6 h 567"/>
                <a:gd name="T4" fmla="*/ 400 w 576"/>
                <a:gd name="T5" fmla="*/ 22 h 567"/>
                <a:gd name="T6" fmla="*/ 450 w 576"/>
                <a:gd name="T7" fmla="*/ 48 h 567"/>
                <a:gd name="T8" fmla="*/ 491 w 576"/>
                <a:gd name="T9" fmla="*/ 83 h 567"/>
                <a:gd name="T10" fmla="*/ 527 w 576"/>
                <a:gd name="T11" fmla="*/ 125 h 567"/>
                <a:gd name="T12" fmla="*/ 554 w 576"/>
                <a:gd name="T13" fmla="*/ 173 h 567"/>
                <a:gd name="T14" fmla="*/ 570 w 576"/>
                <a:gd name="T15" fmla="*/ 227 h 567"/>
                <a:gd name="T16" fmla="*/ 576 w 576"/>
                <a:gd name="T17" fmla="*/ 283 h 567"/>
                <a:gd name="T18" fmla="*/ 574 w 576"/>
                <a:gd name="T19" fmla="*/ 312 h 567"/>
                <a:gd name="T20" fmla="*/ 564 w 576"/>
                <a:gd name="T21" fmla="*/ 367 h 567"/>
                <a:gd name="T22" fmla="*/ 541 w 576"/>
                <a:gd name="T23" fmla="*/ 418 h 567"/>
                <a:gd name="T24" fmla="*/ 510 w 576"/>
                <a:gd name="T25" fmla="*/ 464 h 567"/>
                <a:gd name="T26" fmla="*/ 471 w 576"/>
                <a:gd name="T27" fmla="*/ 503 h 567"/>
                <a:gd name="T28" fmla="*/ 425 w 576"/>
                <a:gd name="T29" fmla="*/ 532 h 567"/>
                <a:gd name="T30" fmla="*/ 373 w 576"/>
                <a:gd name="T31" fmla="*/ 554 h 567"/>
                <a:gd name="T32" fmla="*/ 318 w 576"/>
                <a:gd name="T33" fmla="*/ 566 h 567"/>
                <a:gd name="T34" fmla="*/ 289 w 576"/>
                <a:gd name="T35" fmla="*/ 567 h 567"/>
                <a:gd name="T36" fmla="*/ 230 w 576"/>
                <a:gd name="T37" fmla="*/ 562 h 567"/>
                <a:gd name="T38" fmla="*/ 176 w 576"/>
                <a:gd name="T39" fmla="*/ 544 h 567"/>
                <a:gd name="T40" fmla="*/ 128 w 576"/>
                <a:gd name="T41" fmla="*/ 519 h 567"/>
                <a:gd name="T42" fmla="*/ 85 w 576"/>
                <a:gd name="T43" fmla="*/ 484 h 567"/>
                <a:gd name="T44" fmla="*/ 50 w 576"/>
                <a:gd name="T45" fmla="*/ 442 h 567"/>
                <a:gd name="T46" fmla="*/ 23 w 576"/>
                <a:gd name="T47" fmla="*/ 394 h 567"/>
                <a:gd name="T48" fmla="*/ 6 w 576"/>
                <a:gd name="T49" fmla="*/ 341 h 567"/>
                <a:gd name="T50" fmla="*/ 0 w 576"/>
                <a:gd name="T51" fmla="*/ 283 h 567"/>
                <a:gd name="T52" fmla="*/ 2 w 576"/>
                <a:gd name="T53" fmla="*/ 255 h 567"/>
                <a:gd name="T54" fmla="*/ 14 w 576"/>
                <a:gd name="T55" fmla="*/ 200 h 567"/>
                <a:gd name="T56" fmla="*/ 35 w 576"/>
                <a:gd name="T57" fmla="*/ 149 h 567"/>
                <a:gd name="T58" fmla="*/ 66 w 576"/>
                <a:gd name="T59" fmla="*/ 103 h 567"/>
                <a:gd name="T60" fmla="*/ 105 w 576"/>
                <a:gd name="T61" fmla="*/ 65 h 567"/>
                <a:gd name="T62" fmla="*/ 151 w 576"/>
                <a:gd name="T63" fmla="*/ 34 h 567"/>
                <a:gd name="T64" fmla="*/ 203 w 576"/>
                <a:gd name="T65" fmla="*/ 12 h 567"/>
                <a:gd name="T66" fmla="*/ 259 w 576"/>
                <a:gd name="T67" fmla="*/ 2 h 567"/>
                <a:gd name="T68" fmla="*/ 289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164888" name="Freeform 57"/>
            <p:cNvSpPr>
              <a:spLocks/>
            </p:cNvSpPr>
            <p:nvPr/>
          </p:nvSpPr>
          <p:spPr bwMode="auto">
            <a:xfrm flipH="1">
              <a:off x="319" y="3557"/>
              <a:ext cx="348" cy="343"/>
            </a:xfrm>
            <a:custGeom>
              <a:avLst/>
              <a:gdLst>
                <a:gd name="T0" fmla="*/ 289 w 579"/>
                <a:gd name="T1" fmla="*/ 0 h 570"/>
                <a:gd name="T2" fmla="*/ 347 w 579"/>
                <a:gd name="T3" fmla="*/ 6 h 570"/>
                <a:gd name="T4" fmla="*/ 402 w 579"/>
                <a:gd name="T5" fmla="*/ 22 h 570"/>
                <a:gd name="T6" fmla="*/ 452 w 579"/>
                <a:gd name="T7" fmla="*/ 49 h 570"/>
                <a:gd name="T8" fmla="*/ 494 w 579"/>
                <a:gd name="T9" fmla="*/ 84 h 570"/>
                <a:gd name="T10" fmla="*/ 529 w 579"/>
                <a:gd name="T11" fmla="*/ 125 h 570"/>
                <a:gd name="T12" fmla="*/ 556 w 579"/>
                <a:gd name="T13" fmla="*/ 174 h 570"/>
                <a:gd name="T14" fmla="*/ 572 w 579"/>
                <a:gd name="T15" fmla="*/ 227 h 570"/>
                <a:gd name="T16" fmla="*/ 579 w 579"/>
                <a:gd name="T17" fmla="*/ 285 h 570"/>
                <a:gd name="T18" fmla="*/ 578 w 579"/>
                <a:gd name="T19" fmla="*/ 314 h 570"/>
                <a:gd name="T20" fmla="*/ 566 w 579"/>
                <a:gd name="T21" fmla="*/ 369 h 570"/>
                <a:gd name="T22" fmla="*/ 544 w 579"/>
                <a:gd name="T23" fmla="*/ 420 h 570"/>
                <a:gd name="T24" fmla="*/ 512 w 579"/>
                <a:gd name="T25" fmla="*/ 466 h 570"/>
                <a:gd name="T26" fmla="*/ 473 w 579"/>
                <a:gd name="T27" fmla="*/ 505 h 570"/>
                <a:gd name="T28" fmla="*/ 427 w 579"/>
                <a:gd name="T29" fmla="*/ 535 h 570"/>
                <a:gd name="T30" fmla="*/ 375 w 579"/>
                <a:gd name="T31" fmla="*/ 557 h 570"/>
                <a:gd name="T32" fmla="*/ 319 w 579"/>
                <a:gd name="T33" fmla="*/ 569 h 570"/>
                <a:gd name="T34" fmla="*/ 289 w 579"/>
                <a:gd name="T35" fmla="*/ 570 h 570"/>
                <a:gd name="T36" fmla="*/ 232 w 579"/>
                <a:gd name="T37" fmla="*/ 564 h 570"/>
                <a:gd name="T38" fmla="*/ 177 w 579"/>
                <a:gd name="T39" fmla="*/ 548 h 570"/>
                <a:gd name="T40" fmla="*/ 127 w 579"/>
                <a:gd name="T41" fmla="*/ 521 h 570"/>
                <a:gd name="T42" fmla="*/ 86 w 579"/>
                <a:gd name="T43" fmla="*/ 486 h 570"/>
                <a:gd name="T44" fmla="*/ 49 w 579"/>
                <a:gd name="T45" fmla="*/ 444 h 570"/>
                <a:gd name="T46" fmla="*/ 23 w 579"/>
                <a:gd name="T47" fmla="*/ 396 h 570"/>
                <a:gd name="T48" fmla="*/ 6 w 579"/>
                <a:gd name="T49" fmla="*/ 343 h 570"/>
                <a:gd name="T50" fmla="*/ 0 w 579"/>
                <a:gd name="T51" fmla="*/ 285 h 570"/>
                <a:gd name="T52" fmla="*/ 1 w 579"/>
                <a:gd name="T53" fmla="*/ 255 h 570"/>
                <a:gd name="T54" fmla="*/ 13 w 579"/>
                <a:gd name="T55" fmla="*/ 201 h 570"/>
                <a:gd name="T56" fmla="*/ 35 w 579"/>
                <a:gd name="T57" fmla="*/ 150 h 570"/>
                <a:gd name="T58" fmla="*/ 67 w 579"/>
                <a:gd name="T59" fmla="*/ 104 h 570"/>
                <a:gd name="T60" fmla="*/ 106 w 579"/>
                <a:gd name="T61" fmla="*/ 65 h 570"/>
                <a:gd name="T62" fmla="*/ 151 w 579"/>
                <a:gd name="T63" fmla="*/ 34 h 570"/>
                <a:gd name="T64" fmla="*/ 204 w 579"/>
                <a:gd name="T65" fmla="*/ 13 h 570"/>
                <a:gd name="T66" fmla="*/ 260 w 579"/>
                <a:gd name="T67" fmla="*/ 2 h 570"/>
                <a:gd name="T68" fmla="*/ 289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164889" name="Freeform 58"/>
            <p:cNvSpPr>
              <a:spLocks/>
            </p:cNvSpPr>
            <p:nvPr/>
          </p:nvSpPr>
          <p:spPr bwMode="auto">
            <a:xfrm flipH="1">
              <a:off x="319" y="3556"/>
              <a:ext cx="349" cy="344"/>
            </a:xfrm>
            <a:custGeom>
              <a:avLst/>
              <a:gdLst>
                <a:gd name="T0" fmla="*/ 291 w 582"/>
                <a:gd name="T1" fmla="*/ 0 h 572"/>
                <a:gd name="T2" fmla="*/ 350 w 582"/>
                <a:gd name="T3" fmla="*/ 6 h 572"/>
                <a:gd name="T4" fmla="*/ 405 w 582"/>
                <a:gd name="T5" fmla="*/ 23 h 572"/>
                <a:gd name="T6" fmla="*/ 455 w 582"/>
                <a:gd name="T7" fmla="*/ 50 h 572"/>
                <a:gd name="T8" fmla="*/ 497 w 582"/>
                <a:gd name="T9" fmla="*/ 85 h 572"/>
                <a:gd name="T10" fmla="*/ 532 w 582"/>
                <a:gd name="T11" fmla="*/ 126 h 572"/>
                <a:gd name="T12" fmla="*/ 559 w 582"/>
                <a:gd name="T13" fmla="*/ 176 h 572"/>
                <a:gd name="T14" fmla="*/ 577 w 582"/>
                <a:gd name="T15" fmla="*/ 229 h 572"/>
                <a:gd name="T16" fmla="*/ 582 w 582"/>
                <a:gd name="T17" fmla="*/ 287 h 572"/>
                <a:gd name="T18" fmla="*/ 581 w 582"/>
                <a:gd name="T19" fmla="*/ 316 h 572"/>
                <a:gd name="T20" fmla="*/ 570 w 582"/>
                <a:gd name="T21" fmla="*/ 371 h 572"/>
                <a:gd name="T22" fmla="*/ 547 w 582"/>
                <a:gd name="T23" fmla="*/ 422 h 572"/>
                <a:gd name="T24" fmla="*/ 516 w 582"/>
                <a:gd name="T25" fmla="*/ 469 h 572"/>
                <a:gd name="T26" fmla="*/ 476 w 582"/>
                <a:gd name="T27" fmla="*/ 508 h 572"/>
                <a:gd name="T28" fmla="*/ 430 w 582"/>
                <a:gd name="T29" fmla="*/ 539 h 572"/>
                <a:gd name="T30" fmla="*/ 378 w 582"/>
                <a:gd name="T31" fmla="*/ 560 h 572"/>
                <a:gd name="T32" fmla="*/ 321 w 582"/>
                <a:gd name="T33" fmla="*/ 571 h 572"/>
                <a:gd name="T34" fmla="*/ 291 w 582"/>
                <a:gd name="T35" fmla="*/ 572 h 572"/>
                <a:gd name="T36" fmla="*/ 233 w 582"/>
                <a:gd name="T37" fmla="*/ 567 h 572"/>
                <a:gd name="T38" fmla="*/ 178 w 582"/>
                <a:gd name="T39" fmla="*/ 551 h 572"/>
                <a:gd name="T40" fmla="*/ 129 w 582"/>
                <a:gd name="T41" fmla="*/ 524 h 572"/>
                <a:gd name="T42" fmla="*/ 86 w 582"/>
                <a:gd name="T43" fmla="*/ 489 h 572"/>
                <a:gd name="T44" fmla="*/ 51 w 582"/>
                <a:gd name="T45" fmla="*/ 446 h 572"/>
                <a:gd name="T46" fmla="*/ 24 w 582"/>
                <a:gd name="T47" fmla="*/ 398 h 572"/>
                <a:gd name="T48" fmla="*/ 7 w 582"/>
                <a:gd name="T49" fmla="*/ 345 h 572"/>
                <a:gd name="T50" fmla="*/ 0 w 582"/>
                <a:gd name="T51" fmla="*/ 287 h 572"/>
                <a:gd name="T52" fmla="*/ 3 w 582"/>
                <a:gd name="T53" fmla="*/ 257 h 572"/>
                <a:gd name="T54" fmla="*/ 14 w 582"/>
                <a:gd name="T55" fmla="*/ 201 h 572"/>
                <a:gd name="T56" fmla="*/ 36 w 582"/>
                <a:gd name="T57" fmla="*/ 150 h 572"/>
                <a:gd name="T58" fmla="*/ 67 w 582"/>
                <a:gd name="T59" fmla="*/ 105 h 572"/>
                <a:gd name="T60" fmla="*/ 107 w 582"/>
                <a:gd name="T61" fmla="*/ 66 h 572"/>
                <a:gd name="T62" fmla="*/ 153 w 582"/>
                <a:gd name="T63" fmla="*/ 35 h 572"/>
                <a:gd name="T64" fmla="*/ 205 w 582"/>
                <a:gd name="T65" fmla="*/ 14 h 572"/>
                <a:gd name="T66" fmla="*/ 262 w 582"/>
                <a:gd name="T67" fmla="*/ 2 h 572"/>
                <a:gd name="T68" fmla="*/ 291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164890" name="Freeform 59"/>
            <p:cNvSpPr>
              <a:spLocks/>
            </p:cNvSpPr>
            <p:nvPr/>
          </p:nvSpPr>
          <p:spPr bwMode="auto">
            <a:xfrm flipH="1">
              <a:off x="318" y="3556"/>
              <a:ext cx="351" cy="345"/>
            </a:xfrm>
            <a:custGeom>
              <a:avLst/>
              <a:gdLst>
                <a:gd name="T0" fmla="*/ 292 w 584"/>
                <a:gd name="T1" fmla="*/ 0 h 575"/>
                <a:gd name="T2" fmla="*/ 351 w 584"/>
                <a:gd name="T3" fmla="*/ 5 h 575"/>
                <a:gd name="T4" fmla="*/ 405 w 584"/>
                <a:gd name="T5" fmla="*/ 23 h 575"/>
                <a:gd name="T6" fmla="*/ 454 w 584"/>
                <a:gd name="T7" fmla="*/ 48 h 575"/>
                <a:gd name="T8" fmla="*/ 498 w 584"/>
                <a:gd name="T9" fmla="*/ 84 h 575"/>
                <a:gd name="T10" fmla="*/ 533 w 584"/>
                <a:gd name="T11" fmla="*/ 126 h 575"/>
                <a:gd name="T12" fmla="*/ 562 w 584"/>
                <a:gd name="T13" fmla="*/ 175 h 575"/>
                <a:gd name="T14" fmla="*/ 578 w 584"/>
                <a:gd name="T15" fmla="*/ 229 h 575"/>
                <a:gd name="T16" fmla="*/ 584 w 584"/>
                <a:gd name="T17" fmla="*/ 287 h 575"/>
                <a:gd name="T18" fmla="*/ 583 w 584"/>
                <a:gd name="T19" fmla="*/ 316 h 575"/>
                <a:gd name="T20" fmla="*/ 571 w 584"/>
                <a:gd name="T21" fmla="*/ 372 h 575"/>
                <a:gd name="T22" fmla="*/ 548 w 584"/>
                <a:gd name="T23" fmla="*/ 425 h 575"/>
                <a:gd name="T24" fmla="*/ 517 w 584"/>
                <a:gd name="T25" fmla="*/ 470 h 575"/>
                <a:gd name="T26" fmla="*/ 477 w 584"/>
                <a:gd name="T27" fmla="*/ 509 h 575"/>
                <a:gd name="T28" fmla="*/ 430 w 584"/>
                <a:gd name="T29" fmla="*/ 540 h 575"/>
                <a:gd name="T30" fmla="*/ 378 w 584"/>
                <a:gd name="T31" fmla="*/ 561 h 575"/>
                <a:gd name="T32" fmla="*/ 322 w 584"/>
                <a:gd name="T33" fmla="*/ 573 h 575"/>
                <a:gd name="T34" fmla="*/ 292 w 584"/>
                <a:gd name="T35" fmla="*/ 575 h 575"/>
                <a:gd name="T36" fmla="*/ 233 w 584"/>
                <a:gd name="T37" fmla="*/ 569 h 575"/>
                <a:gd name="T38" fmla="*/ 178 w 584"/>
                <a:gd name="T39" fmla="*/ 552 h 575"/>
                <a:gd name="T40" fmla="*/ 128 w 584"/>
                <a:gd name="T41" fmla="*/ 525 h 575"/>
                <a:gd name="T42" fmla="*/ 86 w 584"/>
                <a:gd name="T43" fmla="*/ 490 h 575"/>
                <a:gd name="T44" fmla="*/ 49 w 584"/>
                <a:gd name="T45" fmla="*/ 447 h 575"/>
                <a:gd name="T46" fmla="*/ 23 w 584"/>
                <a:gd name="T47" fmla="*/ 399 h 575"/>
                <a:gd name="T48" fmla="*/ 5 w 584"/>
                <a:gd name="T49" fmla="*/ 346 h 575"/>
                <a:gd name="T50" fmla="*/ 0 w 584"/>
                <a:gd name="T51" fmla="*/ 287 h 575"/>
                <a:gd name="T52" fmla="*/ 1 w 584"/>
                <a:gd name="T53" fmla="*/ 257 h 575"/>
                <a:gd name="T54" fmla="*/ 13 w 584"/>
                <a:gd name="T55" fmla="*/ 202 h 575"/>
                <a:gd name="T56" fmla="*/ 35 w 584"/>
                <a:gd name="T57" fmla="*/ 150 h 575"/>
                <a:gd name="T58" fmla="*/ 67 w 584"/>
                <a:gd name="T59" fmla="*/ 104 h 575"/>
                <a:gd name="T60" fmla="*/ 106 w 584"/>
                <a:gd name="T61" fmla="*/ 65 h 575"/>
                <a:gd name="T62" fmla="*/ 153 w 584"/>
                <a:gd name="T63" fmla="*/ 35 h 575"/>
                <a:gd name="T64" fmla="*/ 205 w 584"/>
                <a:gd name="T65" fmla="*/ 12 h 575"/>
                <a:gd name="T66" fmla="*/ 261 w 584"/>
                <a:gd name="T67" fmla="*/ 1 h 575"/>
                <a:gd name="T68" fmla="*/ 292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164891" name="Freeform 60"/>
            <p:cNvSpPr>
              <a:spLocks/>
            </p:cNvSpPr>
            <p:nvPr/>
          </p:nvSpPr>
          <p:spPr bwMode="auto">
            <a:xfrm flipH="1">
              <a:off x="318" y="3554"/>
              <a:ext cx="352" cy="348"/>
            </a:xfrm>
            <a:custGeom>
              <a:avLst/>
              <a:gdLst>
                <a:gd name="T0" fmla="*/ 294 w 587"/>
                <a:gd name="T1" fmla="*/ 0 h 579"/>
                <a:gd name="T2" fmla="*/ 353 w 587"/>
                <a:gd name="T3" fmla="*/ 7 h 579"/>
                <a:gd name="T4" fmla="*/ 408 w 587"/>
                <a:gd name="T5" fmla="*/ 23 h 579"/>
                <a:gd name="T6" fmla="*/ 457 w 587"/>
                <a:gd name="T7" fmla="*/ 50 h 579"/>
                <a:gd name="T8" fmla="*/ 501 w 587"/>
                <a:gd name="T9" fmla="*/ 86 h 579"/>
                <a:gd name="T10" fmla="*/ 538 w 587"/>
                <a:gd name="T11" fmla="*/ 129 h 579"/>
                <a:gd name="T12" fmla="*/ 565 w 587"/>
                <a:gd name="T13" fmla="*/ 177 h 579"/>
                <a:gd name="T14" fmla="*/ 582 w 587"/>
                <a:gd name="T15" fmla="*/ 232 h 579"/>
                <a:gd name="T16" fmla="*/ 587 w 587"/>
                <a:gd name="T17" fmla="*/ 290 h 579"/>
                <a:gd name="T18" fmla="*/ 586 w 587"/>
                <a:gd name="T19" fmla="*/ 319 h 579"/>
                <a:gd name="T20" fmla="*/ 574 w 587"/>
                <a:gd name="T21" fmla="*/ 375 h 579"/>
                <a:gd name="T22" fmla="*/ 552 w 587"/>
                <a:gd name="T23" fmla="*/ 428 h 579"/>
                <a:gd name="T24" fmla="*/ 520 w 587"/>
                <a:gd name="T25" fmla="*/ 473 h 579"/>
                <a:gd name="T26" fmla="*/ 480 w 587"/>
                <a:gd name="T27" fmla="*/ 512 h 579"/>
                <a:gd name="T28" fmla="*/ 433 w 587"/>
                <a:gd name="T29" fmla="*/ 544 h 579"/>
                <a:gd name="T30" fmla="*/ 381 w 587"/>
                <a:gd name="T31" fmla="*/ 566 h 579"/>
                <a:gd name="T32" fmla="*/ 323 w 587"/>
                <a:gd name="T33" fmla="*/ 578 h 579"/>
                <a:gd name="T34" fmla="*/ 294 w 587"/>
                <a:gd name="T35" fmla="*/ 579 h 579"/>
                <a:gd name="T36" fmla="*/ 235 w 587"/>
                <a:gd name="T37" fmla="*/ 572 h 579"/>
                <a:gd name="T38" fmla="*/ 180 w 587"/>
                <a:gd name="T39" fmla="*/ 556 h 579"/>
                <a:gd name="T40" fmla="*/ 130 w 587"/>
                <a:gd name="T41" fmla="*/ 529 h 579"/>
                <a:gd name="T42" fmla="*/ 86 w 587"/>
                <a:gd name="T43" fmla="*/ 495 h 579"/>
                <a:gd name="T44" fmla="*/ 51 w 587"/>
                <a:gd name="T45" fmla="*/ 452 h 579"/>
                <a:gd name="T46" fmla="*/ 23 w 587"/>
                <a:gd name="T47" fmla="*/ 402 h 579"/>
                <a:gd name="T48" fmla="*/ 5 w 587"/>
                <a:gd name="T49" fmla="*/ 347 h 579"/>
                <a:gd name="T50" fmla="*/ 0 w 587"/>
                <a:gd name="T51" fmla="*/ 290 h 579"/>
                <a:gd name="T52" fmla="*/ 1 w 587"/>
                <a:gd name="T53" fmla="*/ 260 h 579"/>
                <a:gd name="T54" fmla="*/ 13 w 587"/>
                <a:gd name="T55" fmla="*/ 204 h 579"/>
                <a:gd name="T56" fmla="*/ 36 w 587"/>
                <a:gd name="T57" fmla="*/ 152 h 579"/>
                <a:gd name="T58" fmla="*/ 67 w 587"/>
                <a:gd name="T59" fmla="*/ 106 h 579"/>
                <a:gd name="T60" fmla="*/ 107 w 587"/>
                <a:gd name="T61" fmla="*/ 67 h 579"/>
                <a:gd name="T62" fmla="*/ 154 w 587"/>
                <a:gd name="T63" fmla="*/ 35 h 579"/>
                <a:gd name="T64" fmla="*/ 207 w 587"/>
                <a:gd name="T65" fmla="*/ 14 h 579"/>
                <a:gd name="T66" fmla="*/ 264 w 587"/>
                <a:gd name="T67" fmla="*/ 1 h 579"/>
                <a:gd name="T68" fmla="*/ 294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164892" name="Freeform 61"/>
            <p:cNvSpPr>
              <a:spLocks/>
            </p:cNvSpPr>
            <p:nvPr/>
          </p:nvSpPr>
          <p:spPr bwMode="auto">
            <a:xfrm flipH="1">
              <a:off x="318" y="3553"/>
              <a:ext cx="354" cy="349"/>
            </a:xfrm>
            <a:custGeom>
              <a:avLst/>
              <a:gdLst>
                <a:gd name="T0" fmla="*/ 295 w 592"/>
                <a:gd name="T1" fmla="*/ 0 h 581"/>
                <a:gd name="T2" fmla="*/ 356 w 592"/>
                <a:gd name="T3" fmla="*/ 5 h 581"/>
                <a:gd name="T4" fmla="*/ 411 w 592"/>
                <a:gd name="T5" fmla="*/ 23 h 581"/>
                <a:gd name="T6" fmla="*/ 460 w 592"/>
                <a:gd name="T7" fmla="*/ 49 h 581"/>
                <a:gd name="T8" fmla="*/ 504 w 592"/>
                <a:gd name="T9" fmla="*/ 86 h 581"/>
                <a:gd name="T10" fmla="*/ 541 w 592"/>
                <a:gd name="T11" fmla="*/ 128 h 581"/>
                <a:gd name="T12" fmla="*/ 568 w 592"/>
                <a:gd name="T13" fmla="*/ 177 h 581"/>
                <a:gd name="T14" fmla="*/ 585 w 592"/>
                <a:gd name="T15" fmla="*/ 232 h 581"/>
                <a:gd name="T16" fmla="*/ 592 w 592"/>
                <a:gd name="T17" fmla="*/ 291 h 581"/>
                <a:gd name="T18" fmla="*/ 589 w 592"/>
                <a:gd name="T19" fmla="*/ 320 h 581"/>
                <a:gd name="T20" fmla="*/ 578 w 592"/>
                <a:gd name="T21" fmla="*/ 376 h 581"/>
                <a:gd name="T22" fmla="*/ 555 w 592"/>
                <a:gd name="T23" fmla="*/ 429 h 581"/>
                <a:gd name="T24" fmla="*/ 523 w 592"/>
                <a:gd name="T25" fmla="*/ 475 h 581"/>
                <a:gd name="T26" fmla="*/ 483 w 592"/>
                <a:gd name="T27" fmla="*/ 514 h 581"/>
                <a:gd name="T28" fmla="*/ 436 w 592"/>
                <a:gd name="T29" fmla="*/ 545 h 581"/>
                <a:gd name="T30" fmla="*/ 384 w 592"/>
                <a:gd name="T31" fmla="*/ 568 h 581"/>
                <a:gd name="T32" fmla="*/ 326 w 592"/>
                <a:gd name="T33" fmla="*/ 579 h 581"/>
                <a:gd name="T34" fmla="*/ 295 w 592"/>
                <a:gd name="T35" fmla="*/ 581 h 581"/>
                <a:gd name="T36" fmla="*/ 236 w 592"/>
                <a:gd name="T37" fmla="*/ 575 h 581"/>
                <a:gd name="T38" fmla="*/ 181 w 592"/>
                <a:gd name="T39" fmla="*/ 557 h 581"/>
                <a:gd name="T40" fmla="*/ 130 w 592"/>
                <a:gd name="T41" fmla="*/ 530 h 581"/>
                <a:gd name="T42" fmla="*/ 88 w 592"/>
                <a:gd name="T43" fmla="*/ 496 h 581"/>
                <a:gd name="T44" fmla="*/ 51 w 592"/>
                <a:gd name="T45" fmla="*/ 453 h 581"/>
                <a:gd name="T46" fmla="*/ 25 w 592"/>
                <a:gd name="T47" fmla="*/ 403 h 581"/>
                <a:gd name="T48" fmla="*/ 7 w 592"/>
                <a:gd name="T49" fmla="*/ 348 h 581"/>
                <a:gd name="T50" fmla="*/ 0 w 592"/>
                <a:gd name="T51" fmla="*/ 291 h 581"/>
                <a:gd name="T52" fmla="*/ 2 w 592"/>
                <a:gd name="T53" fmla="*/ 261 h 581"/>
                <a:gd name="T54" fmla="*/ 14 w 592"/>
                <a:gd name="T55" fmla="*/ 203 h 581"/>
                <a:gd name="T56" fmla="*/ 37 w 592"/>
                <a:gd name="T57" fmla="*/ 153 h 581"/>
                <a:gd name="T58" fmla="*/ 69 w 592"/>
                <a:gd name="T59" fmla="*/ 106 h 581"/>
                <a:gd name="T60" fmla="*/ 109 w 592"/>
                <a:gd name="T61" fmla="*/ 67 h 581"/>
                <a:gd name="T62" fmla="*/ 156 w 592"/>
                <a:gd name="T63" fmla="*/ 35 h 581"/>
                <a:gd name="T64" fmla="*/ 208 w 592"/>
                <a:gd name="T65" fmla="*/ 13 h 581"/>
                <a:gd name="T66" fmla="*/ 266 w 592"/>
                <a:gd name="T67" fmla="*/ 1 h 581"/>
                <a:gd name="T68" fmla="*/ 29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164893" name="Freeform 62"/>
            <p:cNvSpPr>
              <a:spLocks/>
            </p:cNvSpPr>
            <p:nvPr/>
          </p:nvSpPr>
          <p:spPr bwMode="auto">
            <a:xfrm flipH="1">
              <a:off x="318" y="3553"/>
              <a:ext cx="355" cy="349"/>
            </a:xfrm>
            <a:custGeom>
              <a:avLst/>
              <a:gdLst>
                <a:gd name="T0" fmla="*/ 296 w 593"/>
                <a:gd name="T1" fmla="*/ 0 h 583"/>
                <a:gd name="T2" fmla="*/ 355 w 593"/>
                <a:gd name="T3" fmla="*/ 6 h 583"/>
                <a:gd name="T4" fmla="*/ 412 w 593"/>
                <a:gd name="T5" fmla="*/ 23 h 583"/>
                <a:gd name="T6" fmla="*/ 461 w 593"/>
                <a:gd name="T7" fmla="*/ 50 h 583"/>
                <a:gd name="T8" fmla="*/ 505 w 593"/>
                <a:gd name="T9" fmla="*/ 85 h 583"/>
                <a:gd name="T10" fmla="*/ 542 w 593"/>
                <a:gd name="T11" fmla="*/ 129 h 583"/>
                <a:gd name="T12" fmla="*/ 569 w 593"/>
                <a:gd name="T13" fmla="*/ 179 h 583"/>
                <a:gd name="T14" fmla="*/ 586 w 593"/>
                <a:gd name="T15" fmla="*/ 234 h 583"/>
                <a:gd name="T16" fmla="*/ 593 w 593"/>
                <a:gd name="T17" fmla="*/ 291 h 583"/>
                <a:gd name="T18" fmla="*/ 591 w 593"/>
                <a:gd name="T19" fmla="*/ 322 h 583"/>
                <a:gd name="T20" fmla="*/ 579 w 593"/>
                <a:gd name="T21" fmla="*/ 378 h 583"/>
                <a:gd name="T22" fmla="*/ 556 w 593"/>
                <a:gd name="T23" fmla="*/ 431 h 583"/>
                <a:gd name="T24" fmla="*/ 524 w 593"/>
                <a:gd name="T25" fmla="*/ 477 h 583"/>
                <a:gd name="T26" fmla="*/ 484 w 593"/>
                <a:gd name="T27" fmla="*/ 516 h 583"/>
                <a:gd name="T28" fmla="*/ 437 w 593"/>
                <a:gd name="T29" fmla="*/ 549 h 583"/>
                <a:gd name="T30" fmla="*/ 383 w 593"/>
                <a:gd name="T31" fmla="*/ 570 h 583"/>
                <a:gd name="T32" fmla="*/ 326 w 593"/>
                <a:gd name="T33" fmla="*/ 582 h 583"/>
                <a:gd name="T34" fmla="*/ 296 w 593"/>
                <a:gd name="T35" fmla="*/ 583 h 583"/>
                <a:gd name="T36" fmla="*/ 236 w 593"/>
                <a:gd name="T37" fmla="*/ 578 h 583"/>
                <a:gd name="T38" fmla="*/ 181 w 593"/>
                <a:gd name="T39" fmla="*/ 561 h 583"/>
                <a:gd name="T40" fmla="*/ 130 w 593"/>
                <a:gd name="T41" fmla="*/ 534 h 583"/>
                <a:gd name="T42" fmla="*/ 86 w 593"/>
                <a:gd name="T43" fmla="*/ 498 h 583"/>
                <a:gd name="T44" fmla="*/ 50 w 593"/>
                <a:gd name="T45" fmla="*/ 455 h 583"/>
                <a:gd name="T46" fmla="*/ 23 w 593"/>
                <a:gd name="T47" fmla="*/ 405 h 583"/>
                <a:gd name="T48" fmla="*/ 5 w 593"/>
                <a:gd name="T49" fmla="*/ 350 h 583"/>
                <a:gd name="T50" fmla="*/ 0 w 593"/>
                <a:gd name="T51" fmla="*/ 291 h 583"/>
                <a:gd name="T52" fmla="*/ 1 w 593"/>
                <a:gd name="T53" fmla="*/ 262 h 583"/>
                <a:gd name="T54" fmla="*/ 13 w 593"/>
                <a:gd name="T55" fmla="*/ 205 h 583"/>
                <a:gd name="T56" fmla="*/ 35 w 593"/>
                <a:gd name="T57" fmla="*/ 153 h 583"/>
                <a:gd name="T58" fmla="*/ 67 w 593"/>
                <a:gd name="T59" fmla="*/ 106 h 583"/>
                <a:gd name="T60" fmla="*/ 107 w 593"/>
                <a:gd name="T61" fmla="*/ 66 h 583"/>
                <a:gd name="T62" fmla="*/ 154 w 593"/>
                <a:gd name="T63" fmla="*/ 35 h 583"/>
                <a:gd name="T64" fmla="*/ 208 w 593"/>
                <a:gd name="T65" fmla="*/ 13 h 583"/>
                <a:gd name="T66" fmla="*/ 266 w 593"/>
                <a:gd name="T67" fmla="*/ 2 h 583"/>
                <a:gd name="T68" fmla="*/ 29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164894" name="Freeform 63"/>
            <p:cNvSpPr>
              <a:spLocks/>
            </p:cNvSpPr>
            <p:nvPr/>
          </p:nvSpPr>
          <p:spPr bwMode="auto">
            <a:xfrm flipH="1">
              <a:off x="318" y="3550"/>
              <a:ext cx="356" cy="353"/>
            </a:xfrm>
            <a:custGeom>
              <a:avLst/>
              <a:gdLst>
                <a:gd name="T0" fmla="*/ 298 w 596"/>
                <a:gd name="T1" fmla="*/ 0 h 587"/>
                <a:gd name="T2" fmla="*/ 358 w 596"/>
                <a:gd name="T3" fmla="*/ 6 h 587"/>
                <a:gd name="T4" fmla="*/ 413 w 596"/>
                <a:gd name="T5" fmla="*/ 23 h 587"/>
                <a:gd name="T6" fmla="*/ 464 w 596"/>
                <a:gd name="T7" fmla="*/ 51 h 587"/>
                <a:gd name="T8" fmla="*/ 508 w 596"/>
                <a:gd name="T9" fmla="*/ 86 h 587"/>
                <a:gd name="T10" fmla="*/ 545 w 596"/>
                <a:gd name="T11" fmla="*/ 130 h 587"/>
                <a:gd name="T12" fmla="*/ 573 w 596"/>
                <a:gd name="T13" fmla="*/ 179 h 587"/>
                <a:gd name="T14" fmla="*/ 590 w 596"/>
                <a:gd name="T15" fmla="*/ 234 h 587"/>
                <a:gd name="T16" fmla="*/ 596 w 596"/>
                <a:gd name="T17" fmla="*/ 293 h 587"/>
                <a:gd name="T18" fmla="*/ 594 w 596"/>
                <a:gd name="T19" fmla="*/ 323 h 587"/>
                <a:gd name="T20" fmla="*/ 582 w 596"/>
                <a:gd name="T21" fmla="*/ 380 h 587"/>
                <a:gd name="T22" fmla="*/ 559 w 596"/>
                <a:gd name="T23" fmla="*/ 433 h 587"/>
                <a:gd name="T24" fmla="*/ 527 w 596"/>
                <a:gd name="T25" fmla="*/ 479 h 587"/>
                <a:gd name="T26" fmla="*/ 487 w 596"/>
                <a:gd name="T27" fmla="*/ 520 h 587"/>
                <a:gd name="T28" fmla="*/ 440 w 596"/>
                <a:gd name="T29" fmla="*/ 551 h 587"/>
                <a:gd name="T30" fmla="*/ 386 w 596"/>
                <a:gd name="T31" fmla="*/ 573 h 587"/>
                <a:gd name="T32" fmla="*/ 329 w 596"/>
                <a:gd name="T33" fmla="*/ 585 h 587"/>
                <a:gd name="T34" fmla="*/ 298 w 596"/>
                <a:gd name="T35" fmla="*/ 587 h 587"/>
                <a:gd name="T36" fmla="*/ 238 w 596"/>
                <a:gd name="T37" fmla="*/ 580 h 587"/>
                <a:gd name="T38" fmla="*/ 183 w 596"/>
                <a:gd name="T39" fmla="*/ 564 h 587"/>
                <a:gd name="T40" fmla="*/ 132 w 596"/>
                <a:gd name="T41" fmla="*/ 536 h 587"/>
                <a:gd name="T42" fmla="*/ 88 w 596"/>
                <a:gd name="T43" fmla="*/ 501 h 587"/>
                <a:gd name="T44" fmla="*/ 51 w 596"/>
                <a:gd name="T45" fmla="*/ 457 h 587"/>
                <a:gd name="T46" fmla="*/ 23 w 596"/>
                <a:gd name="T47" fmla="*/ 407 h 587"/>
                <a:gd name="T48" fmla="*/ 6 w 596"/>
                <a:gd name="T49" fmla="*/ 352 h 587"/>
                <a:gd name="T50" fmla="*/ 0 w 596"/>
                <a:gd name="T51" fmla="*/ 293 h 587"/>
                <a:gd name="T52" fmla="*/ 2 w 596"/>
                <a:gd name="T53" fmla="*/ 264 h 587"/>
                <a:gd name="T54" fmla="*/ 14 w 596"/>
                <a:gd name="T55" fmla="*/ 206 h 587"/>
                <a:gd name="T56" fmla="*/ 37 w 596"/>
                <a:gd name="T57" fmla="*/ 154 h 587"/>
                <a:gd name="T58" fmla="*/ 69 w 596"/>
                <a:gd name="T59" fmla="*/ 107 h 587"/>
                <a:gd name="T60" fmla="*/ 109 w 596"/>
                <a:gd name="T61" fmla="*/ 67 h 587"/>
                <a:gd name="T62" fmla="*/ 156 w 596"/>
                <a:gd name="T63" fmla="*/ 36 h 587"/>
                <a:gd name="T64" fmla="*/ 210 w 596"/>
                <a:gd name="T65" fmla="*/ 13 h 587"/>
                <a:gd name="T66" fmla="*/ 267 w 596"/>
                <a:gd name="T67" fmla="*/ 1 h 587"/>
                <a:gd name="T68" fmla="*/ 29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164895" name="Freeform 64"/>
            <p:cNvSpPr>
              <a:spLocks/>
            </p:cNvSpPr>
            <p:nvPr/>
          </p:nvSpPr>
          <p:spPr bwMode="auto">
            <a:xfrm flipH="1">
              <a:off x="316" y="3550"/>
              <a:ext cx="361" cy="354"/>
            </a:xfrm>
            <a:custGeom>
              <a:avLst/>
              <a:gdLst>
                <a:gd name="T0" fmla="*/ 299 w 599"/>
                <a:gd name="T1" fmla="*/ 0 h 590"/>
                <a:gd name="T2" fmla="*/ 359 w 599"/>
                <a:gd name="T3" fmla="*/ 6 h 590"/>
                <a:gd name="T4" fmla="*/ 415 w 599"/>
                <a:gd name="T5" fmla="*/ 23 h 590"/>
                <a:gd name="T6" fmla="*/ 466 w 599"/>
                <a:gd name="T7" fmla="*/ 50 h 590"/>
                <a:gd name="T8" fmla="*/ 510 w 599"/>
                <a:gd name="T9" fmla="*/ 86 h 590"/>
                <a:gd name="T10" fmla="*/ 548 w 599"/>
                <a:gd name="T11" fmla="*/ 130 h 590"/>
                <a:gd name="T12" fmla="*/ 575 w 599"/>
                <a:gd name="T13" fmla="*/ 180 h 590"/>
                <a:gd name="T14" fmla="*/ 592 w 599"/>
                <a:gd name="T15" fmla="*/ 235 h 590"/>
                <a:gd name="T16" fmla="*/ 599 w 599"/>
                <a:gd name="T17" fmla="*/ 295 h 590"/>
                <a:gd name="T18" fmla="*/ 598 w 599"/>
                <a:gd name="T19" fmla="*/ 325 h 590"/>
                <a:gd name="T20" fmla="*/ 586 w 599"/>
                <a:gd name="T21" fmla="*/ 382 h 590"/>
                <a:gd name="T22" fmla="*/ 563 w 599"/>
                <a:gd name="T23" fmla="*/ 435 h 590"/>
                <a:gd name="T24" fmla="*/ 531 w 599"/>
                <a:gd name="T25" fmla="*/ 481 h 590"/>
                <a:gd name="T26" fmla="*/ 489 w 599"/>
                <a:gd name="T27" fmla="*/ 522 h 590"/>
                <a:gd name="T28" fmla="*/ 442 w 599"/>
                <a:gd name="T29" fmla="*/ 554 h 590"/>
                <a:gd name="T30" fmla="*/ 388 w 599"/>
                <a:gd name="T31" fmla="*/ 577 h 590"/>
                <a:gd name="T32" fmla="*/ 330 w 599"/>
                <a:gd name="T33" fmla="*/ 589 h 590"/>
                <a:gd name="T34" fmla="*/ 299 w 599"/>
                <a:gd name="T35" fmla="*/ 590 h 590"/>
                <a:gd name="T36" fmla="*/ 240 w 599"/>
                <a:gd name="T37" fmla="*/ 583 h 590"/>
                <a:gd name="T38" fmla="*/ 183 w 599"/>
                <a:gd name="T39" fmla="*/ 566 h 590"/>
                <a:gd name="T40" fmla="*/ 132 w 599"/>
                <a:gd name="T41" fmla="*/ 539 h 590"/>
                <a:gd name="T42" fmla="*/ 88 w 599"/>
                <a:gd name="T43" fmla="*/ 503 h 590"/>
                <a:gd name="T44" fmla="*/ 51 w 599"/>
                <a:gd name="T45" fmla="*/ 460 h 590"/>
                <a:gd name="T46" fmla="*/ 24 w 599"/>
                <a:gd name="T47" fmla="*/ 409 h 590"/>
                <a:gd name="T48" fmla="*/ 6 w 599"/>
                <a:gd name="T49" fmla="*/ 354 h 590"/>
                <a:gd name="T50" fmla="*/ 0 w 599"/>
                <a:gd name="T51" fmla="*/ 295 h 590"/>
                <a:gd name="T52" fmla="*/ 1 w 599"/>
                <a:gd name="T53" fmla="*/ 264 h 590"/>
                <a:gd name="T54" fmla="*/ 13 w 599"/>
                <a:gd name="T55" fmla="*/ 207 h 590"/>
                <a:gd name="T56" fmla="*/ 36 w 599"/>
                <a:gd name="T57" fmla="*/ 155 h 590"/>
                <a:gd name="T58" fmla="*/ 68 w 599"/>
                <a:gd name="T59" fmla="*/ 108 h 590"/>
                <a:gd name="T60" fmla="*/ 110 w 599"/>
                <a:gd name="T61" fmla="*/ 67 h 590"/>
                <a:gd name="T62" fmla="*/ 157 w 599"/>
                <a:gd name="T63" fmla="*/ 35 h 590"/>
                <a:gd name="T64" fmla="*/ 210 w 599"/>
                <a:gd name="T65" fmla="*/ 14 h 590"/>
                <a:gd name="T66" fmla="*/ 269 w 599"/>
                <a:gd name="T67" fmla="*/ 2 h 590"/>
                <a:gd name="T68" fmla="*/ 29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164896" name="Freeform 65"/>
            <p:cNvSpPr>
              <a:spLocks/>
            </p:cNvSpPr>
            <p:nvPr/>
          </p:nvSpPr>
          <p:spPr bwMode="auto">
            <a:xfrm flipH="1">
              <a:off x="316" y="3548"/>
              <a:ext cx="361" cy="356"/>
            </a:xfrm>
            <a:custGeom>
              <a:avLst/>
              <a:gdLst>
                <a:gd name="T0" fmla="*/ 302 w 602"/>
                <a:gd name="T1" fmla="*/ 0 h 592"/>
                <a:gd name="T2" fmla="*/ 362 w 602"/>
                <a:gd name="T3" fmla="*/ 6 h 592"/>
                <a:gd name="T4" fmla="*/ 418 w 602"/>
                <a:gd name="T5" fmla="*/ 24 h 592"/>
                <a:gd name="T6" fmla="*/ 469 w 602"/>
                <a:gd name="T7" fmla="*/ 51 h 592"/>
                <a:gd name="T8" fmla="*/ 513 w 602"/>
                <a:gd name="T9" fmla="*/ 87 h 592"/>
                <a:gd name="T10" fmla="*/ 551 w 602"/>
                <a:gd name="T11" fmla="*/ 131 h 592"/>
                <a:gd name="T12" fmla="*/ 578 w 602"/>
                <a:gd name="T13" fmla="*/ 181 h 592"/>
                <a:gd name="T14" fmla="*/ 597 w 602"/>
                <a:gd name="T15" fmla="*/ 237 h 592"/>
                <a:gd name="T16" fmla="*/ 602 w 602"/>
                <a:gd name="T17" fmla="*/ 296 h 592"/>
                <a:gd name="T18" fmla="*/ 601 w 602"/>
                <a:gd name="T19" fmla="*/ 327 h 592"/>
                <a:gd name="T20" fmla="*/ 589 w 602"/>
                <a:gd name="T21" fmla="*/ 384 h 592"/>
                <a:gd name="T22" fmla="*/ 566 w 602"/>
                <a:gd name="T23" fmla="*/ 438 h 592"/>
                <a:gd name="T24" fmla="*/ 534 w 602"/>
                <a:gd name="T25" fmla="*/ 485 h 592"/>
                <a:gd name="T26" fmla="*/ 492 w 602"/>
                <a:gd name="T27" fmla="*/ 525 h 592"/>
                <a:gd name="T28" fmla="*/ 445 w 602"/>
                <a:gd name="T29" fmla="*/ 557 h 592"/>
                <a:gd name="T30" fmla="*/ 390 w 602"/>
                <a:gd name="T31" fmla="*/ 579 h 592"/>
                <a:gd name="T32" fmla="*/ 333 w 602"/>
                <a:gd name="T33" fmla="*/ 591 h 592"/>
                <a:gd name="T34" fmla="*/ 302 w 602"/>
                <a:gd name="T35" fmla="*/ 592 h 592"/>
                <a:gd name="T36" fmla="*/ 241 w 602"/>
                <a:gd name="T37" fmla="*/ 587 h 592"/>
                <a:gd name="T38" fmla="*/ 185 w 602"/>
                <a:gd name="T39" fmla="*/ 569 h 592"/>
                <a:gd name="T40" fmla="*/ 133 w 602"/>
                <a:gd name="T41" fmla="*/ 542 h 592"/>
                <a:gd name="T42" fmla="*/ 89 w 602"/>
                <a:gd name="T43" fmla="*/ 506 h 592"/>
                <a:gd name="T44" fmla="*/ 52 w 602"/>
                <a:gd name="T45" fmla="*/ 462 h 592"/>
                <a:gd name="T46" fmla="*/ 24 w 602"/>
                <a:gd name="T47" fmla="*/ 411 h 592"/>
                <a:gd name="T48" fmla="*/ 7 w 602"/>
                <a:gd name="T49" fmla="*/ 356 h 592"/>
                <a:gd name="T50" fmla="*/ 0 w 602"/>
                <a:gd name="T51" fmla="*/ 296 h 592"/>
                <a:gd name="T52" fmla="*/ 3 w 602"/>
                <a:gd name="T53" fmla="*/ 266 h 592"/>
                <a:gd name="T54" fmla="*/ 15 w 602"/>
                <a:gd name="T55" fmla="*/ 209 h 592"/>
                <a:gd name="T56" fmla="*/ 38 w 602"/>
                <a:gd name="T57" fmla="*/ 155 h 592"/>
                <a:gd name="T58" fmla="*/ 70 w 602"/>
                <a:gd name="T59" fmla="*/ 108 h 592"/>
                <a:gd name="T60" fmla="*/ 110 w 602"/>
                <a:gd name="T61" fmla="*/ 68 h 592"/>
                <a:gd name="T62" fmla="*/ 158 w 602"/>
                <a:gd name="T63" fmla="*/ 36 h 592"/>
                <a:gd name="T64" fmla="*/ 212 w 602"/>
                <a:gd name="T65" fmla="*/ 13 h 592"/>
                <a:gd name="T66" fmla="*/ 271 w 602"/>
                <a:gd name="T67" fmla="*/ 2 h 592"/>
                <a:gd name="T68" fmla="*/ 302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164897" name="Freeform 66"/>
            <p:cNvSpPr>
              <a:spLocks/>
            </p:cNvSpPr>
            <p:nvPr/>
          </p:nvSpPr>
          <p:spPr bwMode="black">
            <a:xfrm flipH="1">
              <a:off x="315" y="3546"/>
              <a:ext cx="364" cy="361"/>
            </a:xfrm>
            <a:custGeom>
              <a:avLst/>
              <a:gdLst>
                <a:gd name="T0" fmla="*/ 301 w 604"/>
                <a:gd name="T1" fmla="*/ 0 h 603"/>
                <a:gd name="T2" fmla="*/ 362 w 604"/>
                <a:gd name="T3" fmla="*/ 7 h 603"/>
                <a:gd name="T4" fmla="*/ 419 w 604"/>
                <a:gd name="T5" fmla="*/ 25 h 603"/>
                <a:gd name="T6" fmla="*/ 470 w 604"/>
                <a:gd name="T7" fmla="*/ 53 h 603"/>
                <a:gd name="T8" fmla="*/ 514 w 604"/>
                <a:gd name="T9" fmla="*/ 89 h 603"/>
                <a:gd name="T10" fmla="*/ 552 w 604"/>
                <a:gd name="T11" fmla="*/ 133 h 603"/>
                <a:gd name="T12" fmla="*/ 580 w 604"/>
                <a:gd name="T13" fmla="*/ 185 h 603"/>
                <a:gd name="T14" fmla="*/ 598 w 604"/>
                <a:gd name="T15" fmla="*/ 242 h 603"/>
                <a:gd name="T16" fmla="*/ 604 w 604"/>
                <a:gd name="T17" fmla="*/ 302 h 603"/>
                <a:gd name="T18" fmla="*/ 602 w 604"/>
                <a:gd name="T19" fmla="*/ 333 h 603"/>
                <a:gd name="T20" fmla="*/ 590 w 604"/>
                <a:gd name="T21" fmla="*/ 392 h 603"/>
                <a:gd name="T22" fmla="*/ 567 w 604"/>
                <a:gd name="T23" fmla="*/ 445 h 603"/>
                <a:gd name="T24" fmla="*/ 535 w 604"/>
                <a:gd name="T25" fmla="*/ 494 h 603"/>
                <a:gd name="T26" fmla="*/ 493 w 604"/>
                <a:gd name="T27" fmla="*/ 534 h 603"/>
                <a:gd name="T28" fmla="*/ 445 w 604"/>
                <a:gd name="T29" fmla="*/ 567 h 603"/>
                <a:gd name="T30" fmla="*/ 391 w 604"/>
                <a:gd name="T31" fmla="*/ 590 h 603"/>
                <a:gd name="T32" fmla="*/ 332 w 604"/>
                <a:gd name="T33" fmla="*/ 602 h 603"/>
                <a:gd name="T34" fmla="*/ 301 w 604"/>
                <a:gd name="T35" fmla="*/ 603 h 603"/>
                <a:gd name="T36" fmla="*/ 241 w 604"/>
                <a:gd name="T37" fmla="*/ 597 h 603"/>
                <a:gd name="T38" fmla="*/ 185 w 604"/>
                <a:gd name="T39" fmla="*/ 579 h 603"/>
                <a:gd name="T40" fmla="*/ 132 w 604"/>
                <a:gd name="T41" fmla="*/ 551 h 603"/>
                <a:gd name="T42" fmla="*/ 88 w 604"/>
                <a:gd name="T43" fmla="*/ 515 h 603"/>
                <a:gd name="T44" fmla="*/ 51 w 604"/>
                <a:gd name="T45" fmla="*/ 471 h 603"/>
                <a:gd name="T46" fmla="*/ 22 w 604"/>
                <a:gd name="T47" fmla="*/ 418 h 603"/>
                <a:gd name="T48" fmla="*/ 5 w 604"/>
                <a:gd name="T49" fmla="*/ 362 h 603"/>
                <a:gd name="T50" fmla="*/ 0 w 604"/>
                <a:gd name="T51" fmla="*/ 302 h 603"/>
                <a:gd name="T52" fmla="*/ 1 w 604"/>
                <a:gd name="T53" fmla="*/ 271 h 603"/>
                <a:gd name="T54" fmla="*/ 13 w 604"/>
                <a:gd name="T55" fmla="*/ 212 h 603"/>
                <a:gd name="T56" fmla="*/ 36 w 604"/>
                <a:gd name="T57" fmla="*/ 159 h 603"/>
                <a:gd name="T58" fmla="*/ 68 w 604"/>
                <a:gd name="T59" fmla="*/ 110 h 603"/>
                <a:gd name="T60" fmla="*/ 110 w 604"/>
                <a:gd name="T61" fmla="*/ 70 h 603"/>
                <a:gd name="T62" fmla="*/ 158 w 604"/>
                <a:gd name="T63" fmla="*/ 37 h 603"/>
                <a:gd name="T64" fmla="*/ 212 w 604"/>
                <a:gd name="T65" fmla="*/ 14 h 603"/>
                <a:gd name="T66" fmla="*/ 270 w 604"/>
                <a:gd name="T67" fmla="*/ 2 h 603"/>
                <a:gd name="T68" fmla="*/ 301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164898" name="Freeform 67"/>
            <p:cNvSpPr>
              <a:spLocks/>
            </p:cNvSpPr>
            <p:nvPr/>
          </p:nvSpPr>
          <p:spPr bwMode="white">
            <a:xfrm flipH="1">
              <a:off x="324" y="3550"/>
              <a:ext cx="344" cy="344"/>
            </a:xfrm>
            <a:custGeom>
              <a:avLst/>
              <a:gdLst>
                <a:gd name="T0" fmla="*/ 287 w 574"/>
                <a:gd name="T1" fmla="*/ 0 h 572"/>
                <a:gd name="T2" fmla="*/ 345 w 574"/>
                <a:gd name="T3" fmla="*/ 6 h 572"/>
                <a:gd name="T4" fmla="*/ 398 w 574"/>
                <a:gd name="T5" fmla="*/ 23 h 572"/>
                <a:gd name="T6" fmla="*/ 447 w 574"/>
                <a:gd name="T7" fmla="*/ 49 h 572"/>
                <a:gd name="T8" fmla="*/ 489 w 574"/>
                <a:gd name="T9" fmla="*/ 84 h 572"/>
                <a:gd name="T10" fmla="*/ 524 w 574"/>
                <a:gd name="T11" fmla="*/ 127 h 572"/>
                <a:gd name="T12" fmla="*/ 551 w 574"/>
                <a:gd name="T13" fmla="*/ 175 h 572"/>
                <a:gd name="T14" fmla="*/ 569 w 574"/>
                <a:gd name="T15" fmla="*/ 229 h 572"/>
                <a:gd name="T16" fmla="*/ 574 w 574"/>
                <a:gd name="T17" fmla="*/ 287 h 572"/>
                <a:gd name="T18" fmla="*/ 573 w 574"/>
                <a:gd name="T19" fmla="*/ 316 h 572"/>
                <a:gd name="T20" fmla="*/ 561 w 574"/>
                <a:gd name="T21" fmla="*/ 371 h 572"/>
                <a:gd name="T22" fmla="*/ 539 w 574"/>
                <a:gd name="T23" fmla="*/ 423 h 572"/>
                <a:gd name="T24" fmla="*/ 508 w 574"/>
                <a:gd name="T25" fmla="*/ 469 h 572"/>
                <a:gd name="T26" fmla="*/ 469 w 574"/>
                <a:gd name="T27" fmla="*/ 508 h 572"/>
                <a:gd name="T28" fmla="*/ 424 w 574"/>
                <a:gd name="T29" fmla="*/ 538 h 572"/>
                <a:gd name="T30" fmla="*/ 371 w 574"/>
                <a:gd name="T31" fmla="*/ 560 h 572"/>
                <a:gd name="T32" fmla="*/ 317 w 574"/>
                <a:gd name="T33" fmla="*/ 571 h 572"/>
                <a:gd name="T34" fmla="*/ 287 w 574"/>
                <a:gd name="T35" fmla="*/ 572 h 572"/>
                <a:gd name="T36" fmla="*/ 229 w 574"/>
                <a:gd name="T37" fmla="*/ 567 h 572"/>
                <a:gd name="T38" fmla="*/ 176 w 574"/>
                <a:gd name="T39" fmla="*/ 551 h 572"/>
                <a:gd name="T40" fmla="*/ 127 w 574"/>
                <a:gd name="T41" fmla="*/ 524 h 572"/>
                <a:gd name="T42" fmla="*/ 85 w 574"/>
                <a:gd name="T43" fmla="*/ 489 h 572"/>
                <a:gd name="T44" fmla="*/ 50 w 574"/>
                <a:gd name="T45" fmla="*/ 446 h 572"/>
                <a:gd name="T46" fmla="*/ 23 w 574"/>
                <a:gd name="T47" fmla="*/ 398 h 572"/>
                <a:gd name="T48" fmla="*/ 5 w 574"/>
                <a:gd name="T49" fmla="*/ 344 h 572"/>
                <a:gd name="T50" fmla="*/ 0 w 574"/>
                <a:gd name="T51" fmla="*/ 287 h 572"/>
                <a:gd name="T52" fmla="*/ 1 w 574"/>
                <a:gd name="T53" fmla="*/ 257 h 572"/>
                <a:gd name="T54" fmla="*/ 14 w 574"/>
                <a:gd name="T55" fmla="*/ 202 h 572"/>
                <a:gd name="T56" fmla="*/ 35 w 574"/>
                <a:gd name="T57" fmla="*/ 150 h 572"/>
                <a:gd name="T58" fmla="*/ 66 w 574"/>
                <a:gd name="T59" fmla="*/ 104 h 572"/>
                <a:gd name="T60" fmla="*/ 105 w 574"/>
                <a:gd name="T61" fmla="*/ 65 h 572"/>
                <a:gd name="T62" fmla="*/ 150 w 574"/>
                <a:gd name="T63" fmla="*/ 35 h 572"/>
                <a:gd name="T64" fmla="*/ 203 w 574"/>
                <a:gd name="T65" fmla="*/ 13 h 572"/>
                <a:gd name="T66" fmla="*/ 258 w 574"/>
                <a:gd name="T67" fmla="*/ 2 h 572"/>
                <a:gd name="T68" fmla="*/ 28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164899" name="Freeform 68"/>
            <p:cNvSpPr>
              <a:spLocks/>
            </p:cNvSpPr>
            <p:nvPr/>
          </p:nvSpPr>
          <p:spPr bwMode="white">
            <a:xfrm flipH="1">
              <a:off x="327" y="3557"/>
              <a:ext cx="335" cy="333"/>
            </a:xfrm>
            <a:custGeom>
              <a:avLst/>
              <a:gdLst>
                <a:gd name="T0" fmla="*/ 279 w 558"/>
                <a:gd name="T1" fmla="*/ 0 h 554"/>
                <a:gd name="T2" fmla="*/ 335 w 558"/>
                <a:gd name="T3" fmla="*/ 5 h 554"/>
                <a:gd name="T4" fmla="*/ 387 w 558"/>
                <a:gd name="T5" fmla="*/ 21 h 554"/>
                <a:gd name="T6" fmla="*/ 434 w 558"/>
                <a:gd name="T7" fmla="*/ 46 h 554"/>
                <a:gd name="T8" fmla="*/ 476 w 558"/>
                <a:gd name="T9" fmla="*/ 81 h 554"/>
                <a:gd name="T10" fmla="*/ 511 w 558"/>
                <a:gd name="T11" fmla="*/ 121 h 554"/>
                <a:gd name="T12" fmla="*/ 536 w 558"/>
                <a:gd name="T13" fmla="*/ 170 h 554"/>
                <a:gd name="T14" fmla="*/ 552 w 558"/>
                <a:gd name="T15" fmla="*/ 221 h 554"/>
                <a:gd name="T16" fmla="*/ 558 w 558"/>
                <a:gd name="T17" fmla="*/ 277 h 554"/>
                <a:gd name="T18" fmla="*/ 556 w 558"/>
                <a:gd name="T19" fmla="*/ 305 h 554"/>
                <a:gd name="T20" fmla="*/ 545 w 558"/>
                <a:gd name="T21" fmla="*/ 360 h 554"/>
                <a:gd name="T22" fmla="*/ 524 w 558"/>
                <a:gd name="T23" fmla="*/ 410 h 554"/>
                <a:gd name="T24" fmla="*/ 495 w 558"/>
                <a:gd name="T25" fmla="*/ 454 h 554"/>
                <a:gd name="T26" fmla="*/ 457 w 558"/>
                <a:gd name="T27" fmla="*/ 491 h 554"/>
                <a:gd name="T28" fmla="*/ 411 w 558"/>
                <a:gd name="T29" fmla="*/ 521 h 554"/>
                <a:gd name="T30" fmla="*/ 362 w 558"/>
                <a:gd name="T31" fmla="*/ 542 h 554"/>
                <a:gd name="T32" fmla="*/ 307 w 558"/>
                <a:gd name="T33" fmla="*/ 553 h 554"/>
                <a:gd name="T34" fmla="*/ 279 w 558"/>
                <a:gd name="T35" fmla="*/ 554 h 554"/>
                <a:gd name="T36" fmla="*/ 222 w 558"/>
                <a:gd name="T37" fmla="*/ 549 h 554"/>
                <a:gd name="T38" fmla="*/ 170 w 558"/>
                <a:gd name="T39" fmla="*/ 533 h 554"/>
                <a:gd name="T40" fmla="*/ 123 w 558"/>
                <a:gd name="T41" fmla="*/ 507 h 554"/>
                <a:gd name="T42" fmla="*/ 82 w 558"/>
                <a:gd name="T43" fmla="*/ 474 h 554"/>
                <a:gd name="T44" fmla="*/ 48 w 558"/>
                <a:gd name="T45" fmla="*/ 432 h 554"/>
                <a:gd name="T46" fmla="*/ 21 w 558"/>
                <a:gd name="T47" fmla="*/ 385 h 554"/>
                <a:gd name="T48" fmla="*/ 5 w 558"/>
                <a:gd name="T49" fmla="*/ 333 h 554"/>
                <a:gd name="T50" fmla="*/ 0 w 558"/>
                <a:gd name="T51" fmla="*/ 277 h 554"/>
                <a:gd name="T52" fmla="*/ 1 w 558"/>
                <a:gd name="T53" fmla="*/ 249 h 554"/>
                <a:gd name="T54" fmla="*/ 12 w 558"/>
                <a:gd name="T55" fmla="*/ 195 h 554"/>
                <a:gd name="T56" fmla="*/ 33 w 558"/>
                <a:gd name="T57" fmla="*/ 144 h 554"/>
                <a:gd name="T58" fmla="*/ 64 w 558"/>
                <a:gd name="T59" fmla="*/ 100 h 554"/>
                <a:gd name="T60" fmla="*/ 102 w 558"/>
                <a:gd name="T61" fmla="*/ 62 h 554"/>
                <a:gd name="T62" fmla="*/ 146 w 558"/>
                <a:gd name="T63" fmla="*/ 33 h 554"/>
                <a:gd name="T64" fmla="*/ 196 w 558"/>
                <a:gd name="T65" fmla="*/ 12 h 554"/>
                <a:gd name="T66" fmla="*/ 251 w 558"/>
                <a:gd name="T67" fmla="*/ 1 h 554"/>
                <a:gd name="T68" fmla="*/ 279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164900" name="Freeform 69"/>
            <p:cNvSpPr>
              <a:spLocks/>
            </p:cNvSpPr>
            <p:nvPr/>
          </p:nvSpPr>
          <p:spPr bwMode="white">
            <a:xfrm flipH="1">
              <a:off x="330" y="3562"/>
              <a:ext cx="325" cy="324"/>
            </a:xfrm>
            <a:custGeom>
              <a:avLst/>
              <a:gdLst>
                <a:gd name="T0" fmla="*/ 270 w 543"/>
                <a:gd name="T1" fmla="*/ 0 h 539"/>
                <a:gd name="T2" fmla="*/ 325 w 543"/>
                <a:gd name="T3" fmla="*/ 5 h 539"/>
                <a:gd name="T4" fmla="*/ 376 w 543"/>
                <a:gd name="T5" fmla="*/ 21 h 539"/>
                <a:gd name="T6" fmla="*/ 422 w 543"/>
                <a:gd name="T7" fmla="*/ 47 h 539"/>
                <a:gd name="T8" fmla="*/ 463 w 543"/>
                <a:gd name="T9" fmla="*/ 79 h 539"/>
                <a:gd name="T10" fmla="*/ 496 w 543"/>
                <a:gd name="T11" fmla="*/ 119 h 539"/>
                <a:gd name="T12" fmla="*/ 521 w 543"/>
                <a:gd name="T13" fmla="*/ 165 h 539"/>
                <a:gd name="T14" fmla="*/ 537 w 543"/>
                <a:gd name="T15" fmla="*/ 216 h 539"/>
                <a:gd name="T16" fmla="*/ 543 w 543"/>
                <a:gd name="T17" fmla="*/ 269 h 539"/>
                <a:gd name="T18" fmla="*/ 541 w 543"/>
                <a:gd name="T19" fmla="*/ 297 h 539"/>
                <a:gd name="T20" fmla="*/ 530 w 543"/>
                <a:gd name="T21" fmla="*/ 350 h 539"/>
                <a:gd name="T22" fmla="*/ 509 w 543"/>
                <a:gd name="T23" fmla="*/ 398 h 539"/>
                <a:gd name="T24" fmla="*/ 481 w 543"/>
                <a:gd name="T25" fmla="*/ 441 h 539"/>
                <a:gd name="T26" fmla="*/ 443 w 543"/>
                <a:gd name="T27" fmla="*/ 477 h 539"/>
                <a:gd name="T28" fmla="*/ 400 w 543"/>
                <a:gd name="T29" fmla="*/ 506 h 539"/>
                <a:gd name="T30" fmla="*/ 351 w 543"/>
                <a:gd name="T31" fmla="*/ 526 h 539"/>
                <a:gd name="T32" fmla="*/ 299 w 543"/>
                <a:gd name="T33" fmla="*/ 537 h 539"/>
                <a:gd name="T34" fmla="*/ 270 w 543"/>
                <a:gd name="T35" fmla="*/ 539 h 539"/>
                <a:gd name="T36" fmla="*/ 217 w 543"/>
                <a:gd name="T37" fmla="*/ 533 h 539"/>
                <a:gd name="T38" fmla="*/ 164 w 543"/>
                <a:gd name="T39" fmla="*/ 518 h 539"/>
                <a:gd name="T40" fmla="*/ 119 w 543"/>
                <a:gd name="T41" fmla="*/ 493 h 539"/>
                <a:gd name="T42" fmla="*/ 79 w 543"/>
                <a:gd name="T43" fmla="*/ 459 h 539"/>
                <a:gd name="T44" fmla="*/ 45 w 543"/>
                <a:gd name="T45" fmla="*/ 421 h 539"/>
                <a:gd name="T46" fmla="*/ 21 w 543"/>
                <a:gd name="T47" fmla="*/ 374 h 539"/>
                <a:gd name="T48" fmla="*/ 5 w 543"/>
                <a:gd name="T49" fmla="*/ 324 h 539"/>
                <a:gd name="T50" fmla="*/ 0 w 543"/>
                <a:gd name="T51" fmla="*/ 269 h 539"/>
                <a:gd name="T52" fmla="*/ 1 w 543"/>
                <a:gd name="T53" fmla="*/ 242 h 539"/>
                <a:gd name="T54" fmla="*/ 12 w 543"/>
                <a:gd name="T55" fmla="*/ 190 h 539"/>
                <a:gd name="T56" fmla="*/ 32 w 543"/>
                <a:gd name="T57" fmla="*/ 142 h 539"/>
                <a:gd name="T58" fmla="*/ 61 w 543"/>
                <a:gd name="T59" fmla="*/ 98 h 539"/>
                <a:gd name="T60" fmla="*/ 97 w 543"/>
                <a:gd name="T61" fmla="*/ 62 h 539"/>
                <a:gd name="T62" fmla="*/ 142 w 543"/>
                <a:gd name="T63" fmla="*/ 32 h 539"/>
                <a:gd name="T64" fmla="*/ 190 w 543"/>
                <a:gd name="T65" fmla="*/ 12 h 539"/>
                <a:gd name="T66" fmla="*/ 244 w 543"/>
                <a:gd name="T67" fmla="*/ 1 h 539"/>
                <a:gd name="T68" fmla="*/ 270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164901" name="Freeform 70"/>
            <p:cNvSpPr>
              <a:spLocks/>
            </p:cNvSpPr>
            <p:nvPr/>
          </p:nvSpPr>
          <p:spPr bwMode="white">
            <a:xfrm flipH="1">
              <a:off x="332" y="3568"/>
              <a:ext cx="318" cy="314"/>
            </a:xfrm>
            <a:custGeom>
              <a:avLst/>
              <a:gdLst>
                <a:gd name="T0" fmla="*/ 264 w 530"/>
                <a:gd name="T1" fmla="*/ 0 h 523"/>
                <a:gd name="T2" fmla="*/ 318 w 530"/>
                <a:gd name="T3" fmla="*/ 6 h 523"/>
                <a:gd name="T4" fmla="*/ 367 w 530"/>
                <a:gd name="T5" fmla="*/ 22 h 523"/>
                <a:gd name="T6" fmla="*/ 413 w 530"/>
                <a:gd name="T7" fmla="*/ 46 h 523"/>
                <a:gd name="T8" fmla="*/ 452 w 530"/>
                <a:gd name="T9" fmla="*/ 78 h 523"/>
                <a:gd name="T10" fmla="*/ 484 w 530"/>
                <a:gd name="T11" fmla="*/ 117 h 523"/>
                <a:gd name="T12" fmla="*/ 508 w 530"/>
                <a:gd name="T13" fmla="*/ 161 h 523"/>
                <a:gd name="T14" fmla="*/ 524 w 530"/>
                <a:gd name="T15" fmla="*/ 209 h 523"/>
                <a:gd name="T16" fmla="*/ 530 w 530"/>
                <a:gd name="T17" fmla="*/ 262 h 523"/>
                <a:gd name="T18" fmla="*/ 528 w 530"/>
                <a:gd name="T19" fmla="*/ 288 h 523"/>
                <a:gd name="T20" fmla="*/ 517 w 530"/>
                <a:gd name="T21" fmla="*/ 339 h 523"/>
                <a:gd name="T22" fmla="*/ 497 w 530"/>
                <a:gd name="T23" fmla="*/ 386 h 523"/>
                <a:gd name="T24" fmla="*/ 468 w 530"/>
                <a:gd name="T25" fmla="*/ 428 h 523"/>
                <a:gd name="T26" fmla="*/ 433 w 530"/>
                <a:gd name="T27" fmla="*/ 464 h 523"/>
                <a:gd name="T28" fmla="*/ 390 w 530"/>
                <a:gd name="T29" fmla="*/ 492 h 523"/>
                <a:gd name="T30" fmla="*/ 343 w 530"/>
                <a:gd name="T31" fmla="*/ 512 h 523"/>
                <a:gd name="T32" fmla="*/ 292 w 530"/>
                <a:gd name="T33" fmla="*/ 522 h 523"/>
                <a:gd name="T34" fmla="*/ 264 w 530"/>
                <a:gd name="T35" fmla="*/ 523 h 523"/>
                <a:gd name="T36" fmla="*/ 212 w 530"/>
                <a:gd name="T37" fmla="*/ 517 h 523"/>
                <a:gd name="T38" fmla="*/ 162 w 530"/>
                <a:gd name="T39" fmla="*/ 503 h 523"/>
                <a:gd name="T40" fmla="*/ 117 w 530"/>
                <a:gd name="T41" fmla="*/ 479 h 523"/>
                <a:gd name="T42" fmla="*/ 78 w 530"/>
                <a:gd name="T43" fmla="*/ 446 h 523"/>
                <a:gd name="T44" fmla="*/ 46 w 530"/>
                <a:gd name="T45" fmla="*/ 408 h 523"/>
                <a:gd name="T46" fmla="*/ 21 w 530"/>
                <a:gd name="T47" fmla="*/ 363 h 523"/>
                <a:gd name="T48" fmla="*/ 5 w 530"/>
                <a:gd name="T49" fmla="*/ 315 h 523"/>
                <a:gd name="T50" fmla="*/ 0 w 530"/>
                <a:gd name="T51" fmla="*/ 262 h 523"/>
                <a:gd name="T52" fmla="*/ 1 w 530"/>
                <a:gd name="T53" fmla="*/ 236 h 523"/>
                <a:gd name="T54" fmla="*/ 12 w 530"/>
                <a:gd name="T55" fmla="*/ 185 h 523"/>
                <a:gd name="T56" fmla="*/ 32 w 530"/>
                <a:gd name="T57" fmla="*/ 138 h 523"/>
                <a:gd name="T58" fmla="*/ 60 w 530"/>
                <a:gd name="T59" fmla="*/ 97 h 523"/>
                <a:gd name="T60" fmla="*/ 96 w 530"/>
                <a:gd name="T61" fmla="*/ 61 h 523"/>
                <a:gd name="T62" fmla="*/ 139 w 530"/>
                <a:gd name="T63" fmla="*/ 32 h 523"/>
                <a:gd name="T64" fmla="*/ 186 w 530"/>
                <a:gd name="T65" fmla="*/ 12 h 523"/>
                <a:gd name="T66" fmla="*/ 237 w 530"/>
                <a:gd name="T67" fmla="*/ 2 h 523"/>
                <a:gd name="T68" fmla="*/ 26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164902" name="Freeform 71"/>
            <p:cNvSpPr>
              <a:spLocks/>
            </p:cNvSpPr>
            <p:nvPr/>
          </p:nvSpPr>
          <p:spPr bwMode="white">
            <a:xfrm flipH="1">
              <a:off x="334" y="3574"/>
              <a:ext cx="309" cy="304"/>
            </a:xfrm>
            <a:custGeom>
              <a:avLst/>
              <a:gdLst>
                <a:gd name="T0" fmla="*/ 257 w 513"/>
                <a:gd name="T1" fmla="*/ 0 h 505"/>
                <a:gd name="T2" fmla="*/ 308 w 513"/>
                <a:gd name="T3" fmla="*/ 5 h 505"/>
                <a:gd name="T4" fmla="*/ 356 w 513"/>
                <a:gd name="T5" fmla="*/ 20 h 505"/>
                <a:gd name="T6" fmla="*/ 401 w 513"/>
                <a:gd name="T7" fmla="*/ 43 h 505"/>
                <a:gd name="T8" fmla="*/ 438 w 513"/>
                <a:gd name="T9" fmla="*/ 74 h 505"/>
                <a:gd name="T10" fmla="*/ 469 w 513"/>
                <a:gd name="T11" fmla="*/ 111 h 505"/>
                <a:gd name="T12" fmla="*/ 493 w 513"/>
                <a:gd name="T13" fmla="*/ 154 h 505"/>
                <a:gd name="T14" fmla="*/ 508 w 513"/>
                <a:gd name="T15" fmla="*/ 202 h 505"/>
                <a:gd name="T16" fmla="*/ 513 w 513"/>
                <a:gd name="T17" fmla="*/ 253 h 505"/>
                <a:gd name="T18" fmla="*/ 512 w 513"/>
                <a:gd name="T19" fmla="*/ 279 h 505"/>
                <a:gd name="T20" fmla="*/ 501 w 513"/>
                <a:gd name="T21" fmla="*/ 328 h 505"/>
                <a:gd name="T22" fmla="*/ 482 w 513"/>
                <a:gd name="T23" fmla="*/ 372 h 505"/>
                <a:gd name="T24" fmla="*/ 454 w 513"/>
                <a:gd name="T25" fmla="*/ 414 h 505"/>
                <a:gd name="T26" fmla="*/ 419 w 513"/>
                <a:gd name="T27" fmla="*/ 448 h 505"/>
                <a:gd name="T28" fmla="*/ 379 w 513"/>
                <a:gd name="T29" fmla="*/ 476 h 505"/>
                <a:gd name="T30" fmla="*/ 332 w 513"/>
                <a:gd name="T31" fmla="*/ 494 h 505"/>
                <a:gd name="T32" fmla="*/ 283 w 513"/>
                <a:gd name="T33" fmla="*/ 504 h 505"/>
                <a:gd name="T34" fmla="*/ 257 w 513"/>
                <a:gd name="T35" fmla="*/ 505 h 505"/>
                <a:gd name="T36" fmla="*/ 205 w 513"/>
                <a:gd name="T37" fmla="*/ 501 h 505"/>
                <a:gd name="T38" fmla="*/ 157 w 513"/>
                <a:gd name="T39" fmla="*/ 486 h 505"/>
                <a:gd name="T40" fmla="*/ 114 w 513"/>
                <a:gd name="T41" fmla="*/ 462 h 505"/>
                <a:gd name="T42" fmla="*/ 75 w 513"/>
                <a:gd name="T43" fmla="*/ 431 h 505"/>
                <a:gd name="T44" fmla="*/ 44 w 513"/>
                <a:gd name="T45" fmla="*/ 394 h 505"/>
                <a:gd name="T46" fmla="*/ 20 w 513"/>
                <a:gd name="T47" fmla="*/ 351 h 505"/>
                <a:gd name="T48" fmla="*/ 5 w 513"/>
                <a:gd name="T49" fmla="*/ 304 h 505"/>
                <a:gd name="T50" fmla="*/ 0 w 513"/>
                <a:gd name="T51" fmla="*/ 253 h 505"/>
                <a:gd name="T52" fmla="*/ 1 w 513"/>
                <a:gd name="T53" fmla="*/ 226 h 505"/>
                <a:gd name="T54" fmla="*/ 12 w 513"/>
                <a:gd name="T55" fmla="*/ 178 h 505"/>
                <a:gd name="T56" fmla="*/ 31 w 513"/>
                <a:gd name="T57" fmla="*/ 133 h 505"/>
                <a:gd name="T58" fmla="*/ 59 w 513"/>
                <a:gd name="T59" fmla="*/ 92 h 505"/>
                <a:gd name="T60" fmla="*/ 94 w 513"/>
                <a:gd name="T61" fmla="*/ 58 h 505"/>
                <a:gd name="T62" fmla="*/ 134 w 513"/>
                <a:gd name="T63" fmla="*/ 31 h 505"/>
                <a:gd name="T64" fmla="*/ 181 w 513"/>
                <a:gd name="T65" fmla="*/ 11 h 505"/>
                <a:gd name="T66" fmla="*/ 230 w 513"/>
                <a:gd name="T67" fmla="*/ 1 h 505"/>
                <a:gd name="T68" fmla="*/ 257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164903" name="Freeform 72"/>
            <p:cNvSpPr>
              <a:spLocks/>
            </p:cNvSpPr>
            <p:nvPr/>
          </p:nvSpPr>
          <p:spPr bwMode="white">
            <a:xfrm flipH="1">
              <a:off x="337" y="3580"/>
              <a:ext cx="300" cy="294"/>
            </a:xfrm>
            <a:custGeom>
              <a:avLst/>
              <a:gdLst>
                <a:gd name="T0" fmla="*/ 250 w 499"/>
                <a:gd name="T1" fmla="*/ 0 h 489"/>
                <a:gd name="T2" fmla="*/ 299 w 499"/>
                <a:gd name="T3" fmla="*/ 6 h 489"/>
                <a:gd name="T4" fmla="*/ 346 w 499"/>
                <a:gd name="T5" fmla="*/ 20 h 489"/>
                <a:gd name="T6" fmla="*/ 389 w 499"/>
                <a:gd name="T7" fmla="*/ 42 h 489"/>
                <a:gd name="T8" fmla="*/ 425 w 499"/>
                <a:gd name="T9" fmla="*/ 73 h 489"/>
                <a:gd name="T10" fmla="*/ 456 w 499"/>
                <a:gd name="T11" fmla="*/ 109 h 489"/>
                <a:gd name="T12" fmla="*/ 479 w 499"/>
                <a:gd name="T13" fmla="*/ 150 h 489"/>
                <a:gd name="T14" fmla="*/ 494 w 499"/>
                <a:gd name="T15" fmla="*/ 196 h 489"/>
                <a:gd name="T16" fmla="*/ 499 w 499"/>
                <a:gd name="T17" fmla="*/ 246 h 489"/>
                <a:gd name="T18" fmla="*/ 498 w 499"/>
                <a:gd name="T19" fmla="*/ 270 h 489"/>
                <a:gd name="T20" fmla="*/ 487 w 499"/>
                <a:gd name="T21" fmla="*/ 318 h 489"/>
                <a:gd name="T22" fmla="*/ 468 w 499"/>
                <a:gd name="T23" fmla="*/ 362 h 489"/>
                <a:gd name="T24" fmla="*/ 441 w 499"/>
                <a:gd name="T25" fmla="*/ 401 h 489"/>
                <a:gd name="T26" fmla="*/ 408 w 499"/>
                <a:gd name="T27" fmla="*/ 435 h 489"/>
                <a:gd name="T28" fmla="*/ 368 w 499"/>
                <a:gd name="T29" fmla="*/ 460 h 489"/>
                <a:gd name="T30" fmla="*/ 323 w 499"/>
                <a:gd name="T31" fmla="*/ 479 h 489"/>
                <a:gd name="T32" fmla="*/ 275 w 499"/>
                <a:gd name="T33" fmla="*/ 488 h 489"/>
                <a:gd name="T34" fmla="*/ 250 w 499"/>
                <a:gd name="T35" fmla="*/ 489 h 489"/>
                <a:gd name="T36" fmla="*/ 199 w 499"/>
                <a:gd name="T37" fmla="*/ 485 h 489"/>
                <a:gd name="T38" fmla="*/ 152 w 499"/>
                <a:gd name="T39" fmla="*/ 471 h 489"/>
                <a:gd name="T40" fmla="*/ 110 w 499"/>
                <a:gd name="T41" fmla="*/ 448 h 489"/>
                <a:gd name="T42" fmla="*/ 73 w 499"/>
                <a:gd name="T43" fmla="*/ 418 h 489"/>
                <a:gd name="T44" fmla="*/ 43 w 499"/>
                <a:gd name="T45" fmla="*/ 382 h 489"/>
                <a:gd name="T46" fmla="*/ 19 w 499"/>
                <a:gd name="T47" fmla="*/ 341 h 489"/>
                <a:gd name="T48" fmla="*/ 4 w 499"/>
                <a:gd name="T49" fmla="*/ 294 h 489"/>
                <a:gd name="T50" fmla="*/ 0 w 499"/>
                <a:gd name="T51" fmla="*/ 246 h 489"/>
                <a:gd name="T52" fmla="*/ 2 w 499"/>
                <a:gd name="T53" fmla="*/ 220 h 489"/>
                <a:gd name="T54" fmla="*/ 11 w 499"/>
                <a:gd name="T55" fmla="*/ 173 h 489"/>
                <a:gd name="T56" fmla="*/ 30 w 499"/>
                <a:gd name="T57" fmla="*/ 129 h 489"/>
                <a:gd name="T58" fmla="*/ 57 w 499"/>
                <a:gd name="T59" fmla="*/ 90 h 489"/>
                <a:gd name="T60" fmla="*/ 90 w 499"/>
                <a:gd name="T61" fmla="*/ 57 h 489"/>
                <a:gd name="T62" fmla="*/ 130 w 499"/>
                <a:gd name="T63" fmla="*/ 30 h 489"/>
                <a:gd name="T64" fmla="*/ 175 w 499"/>
                <a:gd name="T65" fmla="*/ 11 h 489"/>
                <a:gd name="T66" fmla="*/ 224 w 499"/>
                <a:gd name="T67" fmla="*/ 2 h 489"/>
                <a:gd name="T68" fmla="*/ 25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164904" name="Freeform 73"/>
            <p:cNvSpPr>
              <a:spLocks/>
            </p:cNvSpPr>
            <p:nvPr/>
          </p:nvSpPr>
          <p:spPr bwMode="white">
            <a:xfrm flipH="1">
              <a:off x="341" y="3586"/>
              <a:ext cx="290" cy="284"/>
            </a:xfrm>
            <a:custGeom>
              <a:avLst/>
              <a:gdLst>
                <a:gd name="T0" fmla="*/ 242 w 484"/>
                <a:gd name="T1" fmla="*/ 0 h 473"/>
                <a:gd name="T2" fmla="*/ 291 w 484"/>
                <a:gd name="T3" fmla="*/ 5 h 473"/>
                <a:gd name="T4" fmla="*/ 336 w 484"/>
                <a:gd name="T5" fmla="*/ 19 h 473"/>
                <a:gd name="T6" fmla="*/ 378 w 484"/>
                <a:gd name="T7" fmla="*/ 41 h 473"/>
                <a:gd name="T8" fmla="*/ 413 w 484"/>
                <a:gd name="T9" fmla="*/ 69 h 473"/>
                <a:gd name="T10" fmla="*/ 442 w 484"/>
                <a:gd name="T11" fmla="*/ 104 h 473"/>
                <a:gd name="T12" fmla="*/ 465 w 484"/>
                <a:gd name="T13" fmla="*/ 144 h 473"/>
                <a:gd name="T14" fmla="*/ 480 w 484"/>
                <a:gd name="T15" fmla="*/ 189 h 473"/>
                <a:gd name="T16" fmla="*/ 484 w 484"/>
                <a:gd name="T17" fmla="*/ 237 h 473"/>
                <a:gd name="T18" fmla="*/ 482 w 484"/>
                <a:gd name="T19" fmla="*/ 261 h 473"/>
                <a:gd name="T20" fmla="*/ 473 w 484"/>
                <a:gd name="T21" fmla="*/ 307 h 473"/>
                <a:gd name="T22" fmla="*/ 454 w 484"/>
                <a:gd name="T23" fmla="*/ 349 h 473"/>
                <a:gd name="T24" fmla="*/ 429 w 484"/>
                <a:gd name="T25" fmla="*/ 387 h 473"/>
                <a:gd name="T26" fmla="*/ 395 w 484"/>
                <a:gd name="T27" fmla="*/ 419 h 473"/>
                <a:gd name="T28" fmla="*/ 358 w 484"/>
                <a:gd name="T29" fmla="*/ 445 h 473"/>
                <a:gd name="T30" fmla="*/ 313 w 484"/>
                <a:gd name="T31" fmla="*/ 462 h 473"/>
                <a:gd name="T32" fmla="*/ 267 w 484"/>
                <a:gd name="T33" fmla="*/ 471 h 473"/>
                <a:gd name="T34" fmla="*/ 242 w 484"/>
                <a:gd name="T35" fmla="*/ 473 h 473"/>
                <a:gd name="T36" fmla="*/ 194 w 484"/>
                <a:gd name="T37" fmla="*/ 469 h 473"/>
                <a:gd name="T38" fmla="*/ 149 w 484"/>
                <a:gd name="T39" fmla="*/ 454 h 473"/>
                <a:gd name="T40" fmla="*/ 107 w 484"/>
                <a:gd name="T41" fmla="*/ 433 h 473"/>
                <a:gd name="T42" fmla="*/ 71 w 484"/>
                <a:gd name="T43" fmla="*/ 404 h 473"/>
                <a:gd name="T44" fmla="*/ 41 w 484"/>
                <a:gd name="T45" fmla="*/ 368 h 473"/>
                <a:gd name="T46" fmla="*/ 20 w 484"/>
                <a:gd name="T47" fmla="*/ 328 h 473"/>
                <a:gd name="T48" fmla="*/ 5 w 484"/>
                <a:gd name="T49" fmla="*/ 284 h 473"/>
                <a:gd name="T50" fmla="*/ 0 w 484"/>
                <a:gd name="T51" fmla="*/ 237 h 473"/>
                <a:gd name="T52" fmla="*/ 1 w 484"/>
                <a:gd name="T53" fmla="*/ 213 h 473"/>
                <a:gd name="T54" fmla="*/ 12 w 484"/>
                <a:gd name="T55" fmla="*/ 167 h 473"/>
                <a:gd name="T56" fmla="*/ 29 w 484"/>
                <a:gd name="T57" fmla="*/ 124 h 473"/>
                <a:gd name="T58" fmla="*/ 56 w 484"/>
                <a:gd name="T59" fmla="*/ 87 h 473"/>
                <a:gd name="T60" fmla="*/ 88 w 484"/>
                <a:gd name="T61" fmla="*/ 55 h 473"/>
                <a:gd name="T62" fmla="*/ 127 w 484"/>
                <a:gd name="T63" fmla="*/ 29 h 473"/>
                <a:gd name="T64" fmla="*/ 170 w 484"/>
                <a:gd name="T65" fmla="*/ 10 h 473"/>
                <a:gd name="T66" fmla="*/ 217 w 484"/>
                <a:gd name="T67" fmla="*/ 1 h 473"/>
                <a:gd name="T68" fmla="*/ 242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164905" name="Freeform 74"/>
            <p:cNvSpPr>
              <a:spLocks/>
            </p:cNvSpPr>
            <p:nvPr/>
          </p:nvSpPr>
          <p:spPr bwMode="white">
            <a:xfrm flipH="1">
              <a:off x="344" y="3593"/>
              <a:ext cx="281" cy="273"/>
            </a:xfrm>
            <a:custGeom>
              <a:avLst/>
              <a:gdLst>
                <a:gd name="T0" fmla="*/ 234 w 469"/>
                <a:gd name="T1" fmla="*/ 0 h 456"/>
                <a:gd name="T2" fmla="*/ 281 w 469"/>
                <a:gd name="T3" fmla="*/ 4 h 456"/>
                <a:gd name="T4" fmla="*/ 325 w 469"/>
                <a:gd name="T5" fmla="*/ 18 h 456"/>
                <a:gd name="T6" fmla="*/ 366 w 469"/>
                <a:gd name="T7" fmla="*/ 39 h 456"/>
                <a:gd name="T8" fmla="*/ 399 w 469"/>
                <a:gd name="T9" fmla="*/ 67 h 456"/>
                <a:gd name="T10" fmla="*/ 429 w 469"/>
                <a:gd name="T11" fmla="*/ 101 h 456"/>
                <a:gd name="T12" fmla="*/ 450 w 469"/>
                <a:gd name="T13" fmla="*/ 140 h 456"/>
                <a:gd name="T14" fmla="*/ 463 w 469"/>
                <a:gd name="T15" fmla="*/ 183 h 456"/>
                <a:gd name="T16" fmla="*/ 469 w 469"/>
                <a:gd name="T17" fmla="*/ 228 h 456"/>
                <a:gd name="T18" fmla="*/ 467 w 469"/>
                <a:gd name="T19" fmla="*/ 251 h 456"/>
                <a:gd name="T20" fmla="*/ 458 w 469"/>
                <a:gd name="T21" fmla="*/ 297 h 456"/>
                <a:gd name="T22" fmla="*/ 441 w 469"/>
                <a:gd name="T23" fmla="*/ 337 h 456"/>
                <a:gd name="T24" fmla="*/ 415 w 469"/>
                <a:gd name="T25" fmla="*/ 373 h 456"/>
                <a:gd name="T26" fmla="*/ 383 w 469"/>
                <a:gd name="T27" fmla="*/ 404 h 456"/>
                <a:gd name="T28" fmla="*/ 345 w 469"/>
                <a:gd name="T29" fmla="*/ 429 h 456"/>
                <a:gd name="T30" fmla="*/ 304 w 469"/>
                <a:gd name="T31" fmla="*/ 447 h 456"/>
                <a:gd name="T32" fmla="*/ 258 w 469"/>
                <a:gd name="T33" fmla="*/ 455 h 456"/>
                <a:gd name="T34" fmla="*/ 234 w 469"/>
                <a:gd name="T35" fmla="*/ 456 h 456"/>
                <a:gd name="T36" fmla="*/ 187 w 469"/>
                <a:gd name="T37" fmla="*/ 452 h 456"/>
                <a:gd name="T38" fmla="*/ 143 w 469"/>
                <a:gd name="T39" fmla="*/ 439 h 456"/>
                <a:gd name="T40" fmla="*/ 103 w 469"/>
                <a:gd name="T41" fmla="*/ 417 h 456"/>
                <a:gd name="T42" fmla="*/ 68 w 469"/>
                <a:gd name="T43" fmla="*/ 389 h 456"/>
                <a:gd name="T44" fmla="*/ 40 w 469"/>
                <a:gd name="T45" fmla="*/ 356 h 456"/>
                <a:gd name="T46" fmla="*/ 18 w 469"/>
                <a:gd name="T47" fmla="*/ 317 h 456"/>
                <a:gd name="T48" fmla="*/ 5 w 469"/>
                <a:gd name="T49" fmla="*/ 274 h 456"/>
                <a:gd name="T50" fmla="*/ 0 w 469"/>
                <a:gd name="T51" fmla="*/ 228 h 456"/>
                <a:gd name="T52" fmla="*/ 1 w 469"/>
                <a:gd name="T53" fmla="*/ 205 h 456"/>
                <a:gd name="T54" fmla="*/ 10 w 469"/>
                <a:gd name="T55" fmla="*/ 161 h 456"/>
                <a:gd name="T56" fmla="*/ 28 w 469"/>
                <a:gd name="T57" fmla="*/ 120 h 456"/>
                <a:gd name="T58" fmla="*/ 53 w 469"/>
                <a:gd name="T59" fmla="*/ 84 h 456"/>
                <a:gd name="T60" fmla="*/ 85 w 469"/>
                <a:gd name="T61" fmla="*/ 53 h 456"/>
                <a:gd name="T62" fmla="*/ 123 w 469"/>
                <a:gd name="T63" fmla="*/ 27 h 456"/>
                <a:gd name="T64" fmla="*/ 164 w 469"/>
                <a:gd name="T65" fmla="*/ 10 h 456"/>
                <a:gd name="T66" fmla="*/ 210 w 469"/>
                <a:gd name="T67" fmla="*/ 2 h 456"/>
                <a:gd name="T68" fmla="*/ 23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164906" name="Freeform 75"/>
            <p:cNvSpPr>
              <a:spLocks/>
            </p:cNvSpPr>
            <p:nvPr/>
          </p:nvSpPr>
          <p:spPr bwMode="white">
            <a:xfrm flipH="1">
              <a:off x="347" y="3598"/>
              <a:ext cx="271" cy="265"/>
            </a:xfrm>
            <a:custGeom>
              <a:avLst/>
              <a:gdLst>
                <a:gd name="T0" fmla="*/ 227 w 453"/>
                <a:gd name="T1" fmla="*/ 0 h 439"/>
                <a:gd name="T2" fmla="*/ 272 w 453"/>
                <a:gd name="T3" fmla="*/ 4 h 439"/>
                <a:gd name="T4" fmla="*/ 315 w 453"/>
                <a:gd name="T5" fmla="*/ 17 h 439"/>
                <a:gd name="T6" fmla="*/ 354 w 453"/>
                <a:gd name="T7" fmla="*/ 37 h 439"/>
                <a:gd name="T8" fmla="*/ 388 w 453"/>
                <a:gd name="T9" fmla="*/ 64 h 439"/>
                <a:gd name="T10" fmla="*/ 414 w 453"/>
                <a:gd name="T11" fmla="*/ 98 h 439"/>
                <a:gd name="T12" fmla="*/ 436 w 453"/>
                <a:gd name="T13" fmla="*/ 134 h 439"/>
                <a:gd name="T14" fmla="*/ 449 w 453"/>
                <a:gd name="T15" fmla="*/ 175 h 439"/>
                <a:gd name="T16" fmla="*/ 453 w 453"/>
                <a:gd name="T17" fmla="*/ 220 h 439"/>
                <a:gd name="T18" fmla="*/ 452 w 453"/>
                <a:gd name="T19" fmla="*/ 242 h 439"/>
                <a:gd name="T20" fmla="*/ 444 w 453"/>
                <a:gd name="T21" fmla="*/ 285 h 439"/>
                <a:gd name="T22" fmla="*/ 427 w 453"/>
                <a:gd name="T23" fmla="*/ 324 h 439"/>
                <a:gd name="T24" fmla="*/ 402 w 453"/>
                <a:gd name="T25" fmla="*/ 360 h 439"/>
                <a:gd name="T26" fmla="*/ 372 w 453"/>
                <a:gd name="T27" fmla="*/ 390 h 439"/>
                <a:gd name="T28" fmla="*/ 335 w 453"/>
                <a:gd name="T29" fmla="*/ 413 h 439"/>
                <a:gd name="T30" fmla="*/ 294 w 453"/>
                <a:gd name="T31" fmla="*/ 430 h 439"/>
                <a:gd name="T32" fmla="*/ 250 w 453"/>
                <a:gd name="T33" fmla="*/ 438 h 439"/>
                <a:gd name="T34" fmla="*/ 227 w 453"/>
                <a:gd name="T35" fmla="*/ 439 h 439"/>
                <a:gd name="T36" fmla="*/ 181 w 453"/>
                <a:gd name="T37" fmla="*/ 435 h 439"/>
                <a:gd name="T38" fmla="*/ 138 w 453"/>
                <a:gd name="T39" fmla="*/ 422 h 439"/>
                <a:gd name="T40" fmla="*/ 101 w 453"/>
                <a:gd name="T41" fmla="*/ 402 h 439"/>
                <a:gd name="T42" fmla="*/ 66 w 453"/>
                <a:gd name="T43" fmla="*/ 375 h 439"/>
                <a:gd name="T44" fmla="*/ 39 w 453"/>
                <a:gd name="T45" fmla="*/ 343 h 439"/>
                <a:gd name="T46" fmla="*/ 18 w 453"/>
                <a:gd name="T47" fmla="*/ 305 h 439"/>
                <a:gd name="T48" fmla="*/ 4 w 453"/>
                <a:gd name="T49" fmla="*/ 264 h 439"/>
                <a:gd name="T50" fmla="*/ 0 w 453"/>
                <a:gd name="T51" fmla="*/ 220 h 439"/>
                <a:gd name="T52" fmla="*/ 2 w 453"/>
                <a:gd name="T53" fmla="*/ 198 h 439"/>
                <a:gd name="T54" fmla="*/ 10 w 453"/>
                <a:gd name="T55" fmla="*/ 155 h 439"/>
                <a:gd name="T56" fmla="*/ 27 w 453"/>
                <a:gd name="T57" fmla="*/ 115 h 439"/>
                <a:gd name="T58" fmla="*/ 53 w 453"/>
                <a:gd name="T59" fmla="*/ 80 h 439"/>
                <a:gd name="T60" fmla="*/ 83 w 453"/>
                <a:gd name="T61" fmla="*/ 51 h 439"/>
                <a:gd name="T62" fmla="*/ 120 w 453"/>
                <a:gd name="T63" fmla="*/ 27 h 439"/>
                <a:gd name="T64" fmla="*/ 160 w 453"/>
                <a:gd name="T65" fmla="*/ 11 h 439"/>
                <a:gd name="T66" fmla="*/ 204 w 453"/>
                <a:gd name="T67" fmla="*/ 1 h 439"/>
                <a:gd name="T68" fmla="*/ 227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164907" name="Freeform 76"/>
            <p:cNvSpPr>
              <a:spLocks/>
            </p:cNvSpPr>
            <p:nvPr/>
          </p:nvSpPr>
          <p:spPr bwMode="white">
            <a:xfrm flipH="1">
              <a:off x="349" y="3604"/>
              <a:ext cx="263" cy="253"/>
            </a:xfrm>
            <a:custGeom>
              <a:avLst/>
              <a:gdLst>
                <a:gd name="T0" fmla="*/ 218 w 438"/>
                <a:gd name="T1" fmla="*/ 0 h 424"/>
                <a:gd name="T2" fmla="*/ 263 w 438"/>
                <a:gd name="T3" fmla="*/ 6 h 424"/>
                <a:gd name="T4" fmla="*/ 304 w 438"/>
                <a:gd name="T5" fmla="*/ 18 h 424"/>
                <a:gd name="T6" fmla="*/ 342 w 438"/>
                <a:gd name="T7" fmla="*/ 38 h 424"/>
                <a:gd name="T8" fmla="*/ 374 w 438"/>
                <a:gd name="T9" fmla="*/ 63 h 424"/>
                <a:gd name="T10" fmla="*/ 401 w 438"/>
                <a:gd name="T11" fmla="*/ 94 h 424"/>
                <a:gd name="T12" fmla="*/ 421 w 438"/>
                <a:gd name="T13" fmla="*/ 130 h 424"/>
                <a:gd name="T14" fmla="*/ 434 w 438"/>
                <a:gd name="T15" fmla="*/ 170 h 424"/>
                <a:gd name="T16" fmla="*/ 438 w 438"/>
                <a:gd name="T17" fmla="*/ 212 h 424"/>
                <a:gd name="T18" fmla="*/ 437 w 438"/>
                <a:gd name="T19" fmla="*/ 235 h 424"/>
                <a:gd name="T20" fmla="*/ 428 w 438"/>
                <a:gd name="T21" fmla="*/ 275 h 424"/>
                <a:gd name="T22" fmla="*/ 412 w 438"/>
                <a:gd name="T23" fmla="*/ 314 h 424"/>
                <a:gd name="T24" fmla="*/ 387 w 438"/>
                <a:gd name="T25" fmla="*/ 347 h 424"/>
                <a:gd name="T26" fmla="*/ 358 w 438"/>
                <a:gd name="T27" fmla="*/ 375 h 424"/>
                <a:gd name="T28" fmla="*/ 323 w 438"/>
                <a:gd name="T29" fmla="*/ 398 h 424"/>
                <a:gd name="T30" fmla="*/ 284 w 438"/>
                <a:gd name="T31" fmla="*/ 414 h 424"/>
                <a:gd name="T32" fmla="*/ 241 w 438"/>
                <a:gd name="T33" fmla="*/ 424 h 424"/>
                <a:gd name="T34" fmla="*/ 218 w 438"/>
                <a:gd name="T35" fmla="*/ 424 h 424"/>
                <a:gd name="T36" fmla="*/ 174 w 438"/>
                <a:gd name="T37" fmla="*/ 420 h 424"/>
                <a:gd name="T38" fmla="*/ 134 w 438"/>
                <a:gd name="T39" fmla="*/ 408 h 424"/>
                <a:gd name="T40" fmla="*/ 96 w 438"/>
                <a:gd name="T41" fmla="*/ 387 h 424"/>
                <a:gd name="T42" fmla="*/ 64 w 438"/>
                <a:gd name="T43" fmla="*/ 362 h 424"/>
                <a:gd name="T44" fmla="*/ 37 w 438"/>
                <a:gd name="T45" fmla="*/ 331 h 424"/>
                <a:gd name="T46" fmla="*/ 16 w 438"/>
                <a:gd name="T47" fmla="*/ 295 h 424"/>
                <a:gd name="T48" fmla="*/ 4 w 438"/>
                <a:gd name="T49" fmla="*/ 255 h 424"/>
                <a:gd name="T50" fmla="*/ 0 w 438"/>
                <a:gd name="T51" fmla="*/ 212 h 424"/>
                <a:gd name="T52" fmla="*/ 0 w 438"/>
                <a:gd name="T53" fmla="*/ 191 h 424"/>
                <a:gd name="T54" fmla="*/ 9 w 438"/>
                <a:gd name="T55" fmla="*/ 150 h 424"/>
                <a:gd name="T56" fmla="*/ 25 w 438"/>
                <a:gd name="T57" fmla="*/ 111 h 424"/>
                <a:gd name="T58" fmla="*/ 50 w 438"/>
                <a:gd name="T59" fmla="*/ 78 h 424"/>
                <a:gd name="T60" fmla="*/ 79 w 438"/>
                <a:gd name="T61" fmla="*/ 50 h 424"/>
                <a:gd name="T62" fmla="*/ 114 w 438"/>
                <a:gd name="T63" fmla="*/ 27 h 424"/>
                <a:gd name="T64" fmla="*/ 154 w 438"/>
                <a:gd name="T65" fmla="*/ 11 h 424"/>
                <a:gd name="T66" fmla="*/ 196 w 438"/>
                <a:gd name="T67" fmla="*/ 2 h 424"/>
                <a:gd name="T68" fmla="*/ 21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164908" name="Freeform 77"/>
            <p:cNvSpPr>
              <a:spLocks/>
            </p:cNvSpPr>
            <p:nvPr/>
          </p:nvSpPr>
          <p:spPr bwMode="white">
            <a:xfrm flipH="1">
              <a:off x="353" y="3610"/>
              <a:ext cx="253" cy="245"/>
            </a:xfrm>
            <a:custGeom>
              <a:avLst/>
              <a:gdLst>
                <a:gd name="T0" fmla="*/ 212 w 424"/>
                <a:gd name="T1" fmla="*/ 0 h 406"/>
                <a:gd name="T2" fmla="*/ 255 w 424"/>
                <a:gd name="T3" fmla="*/ 4 h 406"/>
                <a:gd name="T4" fmla="*/ 295 w 424"/>
                <a:gd name="T5" fmla="*/ 16 h 406"/>
                <a:gd name="T6" fmla="*/ 331 w 424"/>
                <a:gd name="T7" fmla="*/ 35 h 406"/>
                <a:gd name="T8" fmla="*/ 362 w 424"/>
                <a:gd name="T9" fmla="*/ 59 h 406"/>
                <a:gd name="T10" fmla="*/ 388 w 424"/>
                <a:gd name="T11" fmla="*/ 90 h 406"/>
                <a:gd name="T12" fmla="*/ 408 w 424"/>
                <a:gd name="T13" fmla="*/ 125 h 406"/>
                <a:gd name="T14" fmla="*/ 420 w 424"/>
                <a:gd name="T15" fmla="*/ 162 h 406"/>
                <a:gd name="T16" fmla="*/ 424 w 424"/>
                <a:gd name="T17" fmla="*/ 204 h 406"/>
                <a:gd name="T18" fmla="*/ 424 w 424"/>
                <a:gd name="T19" fmla="*/ 224 h 406"/>
                <a:gd name="T20" fmla="*/ 415 w 424"/>
                <a:gd name="T21" fmla="*/ 264 h 406"/>
                <a:gd name="T22" fmla="*/ 399 w 424"/>
                <a:gd name="T23" fmla="*/ 300 h 406"/>
                <a:gd name="T24" fmla="*/ 376 w 424"/>
                <a:gd name="T25" fmla="*/ 332 h 406"/>
                <a:gd name="T26" fmla="*/ 348 w 424"/>
                <a:gd name="T27" fmla="*/ 360 h 406"/>
                <a:gd name="T28" fmla="*/ 314 w 424"/>
                <a:gd name="T29" fmla="*/ 382 h 406"/>
                <a:gd name="T30" fmla="*/ 275 w 424"/>
                <a:gd name="T31" fmla="*/ 397 h 406"/>
                <a:gd name="T32" fmla="*/ 234 w 424"/>
                <a:gd name="T33" fmla="*/ 406 h 406"/>
                <a:gd name="T34" fmla="*/ 212 w 424"/>
                <a:gd name="T35" fmla="*/ 406 h 406"/>
                <a:gd name="T36" fmla="*/ 171 w 424"/>
                <a:gd name="T37" fmla="*/ 402 h 406"/>
                <a:gd name="T38" fmla="*/ 130 w 424"/>
                <a:gd name="T39" fmla="*/ 390 h 406"/>
                <a:gd name="T40" fmla="*/ 94 w 424"/>
                <a:gd name="T41" fmla="*/ 371 h 406"/>
                <a:gd name="T42" fmla="*/ 63 w 424"/>
                <a:gd name="T43" fmla="*/ 347 h 406"/>
                <a:gd name="T44" fmla="*/ 37 w 424"/>
                <a:gd name="T45" fmla="*/ 316 h 406"/>
                <a:gd name="T46" fmla="*/ 18 w 424"/>
                <a:gd name="T47" fmla="*/ 283 h 406"/>
                <a:gd name="T48" fmla="*/ 4 w 424"/>
                <a:gd name="T49" fmla="*/ 244 h 406"/>
                <a:gd name="T50" fmla="*/ 0 w 424"/>
                <a:gd name="T51" fmla="*/ 204 h 406"/>
                <a:gd name="T52" fmla="*/ 2 w 424"/>
                <a:gd name="T53" fmla="*/ 182 h 406"/>
                <a:gd name="T54" fmla="*/ 10 w 424"/>
                <a:gd name="T55" fmla="*/ 143 h 406"/>
                <a:gd name="T56" fmla="*/ 26 w 424"/>
                <a:gd name="T57" fmla="*/ 106 h 406"/>
                <a:gd name="T58" fmla="*/ 49 w 424"/>
                <a:gd name="T59" fmla="*/ 74 h 406"/>
                <a:gd name="T60" fmla="*/ 78 w 424"/>
                <a:gd name="T61" fmla="*/ 47 h 406"/>
                <a:gd name="T62" fmla="*/ 112 w 424"/>
                <a:gd name="T63" fmla="*/ 24 h 406"/>
                <a:gd name="T64" fmla="*/ 149 w 424"/>
                <a:gd name="T65" fmla="*/ 9 h 406"/>
                <a:gd name="T66" fmla="*/ 191 w 424"/>
                <a:gd name="T67" fmla="*/ 1 h 406"/>
                <a:gd name="T68" fmla="*/ 212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164909" name="Freeform 78"/>
            <p:cNvSpPr>
              <a:spLocks/>
            </p:cNvSpPr>
            <p:nvPr/>
          </p:nvSpPr>
          <p:spPr bwMode="white">
            <a:xfrm flipH="1">
              <a:off x="355" y="3616"/>
              <a:ext cx="245" cy="234"/>
            </a:xfrm>
            <a:custGeom>
              <a:avLst/>
              <a:gdLst>
                <a:gd name="T0" fmla="*/ 204 w 409"/>
                <a:gd name="T1" fmla="*/ 0 h 390"/>
                <a:gd name="T2" fmla="*/ 245 w 409"/>
                <a:gd name="T3" fmla="*/ 4 h 390"/>
                <a:gd name="T4" fmla="*/ 284 w 409"/>
                <a:gd name="T5" fmla="*/ 16 h 390"/>
                <a:gd name="T6" fmla="*/ 319 w 409"/>
                <a:gd name="T7" fmla="*/ 34 h 390"/>
                <a:gd name="T8" fmla="*/ 349 w 409"/>
                <a:gd name="T9" fmla="*/ 58 h 390"/>
                <a:gd name="T10" fmla="*/ 374 w 409"/>
                <a:gd name="T11" fmla="*/ 86 h 390"/>
                <a:gd name="T12" fmla="*/ 393 w 409"/>
                <a:gd name="T13" fmla="*/ 120 h 390"/>
                <a:gd name="T14" fmla="*/ 405 w 409"/>
                <a:gd name="T15" fmla="*/ 156 h 390"/>
                <a:gd name="T16" fmla="*/ 409 w 409"/>
                <a:gd name="T17" fmla="*/ 196 h 390"/>
                <a:gd name="T18" fmla="*/ 408 w 409"/>
                <a:gd name="T19" fmla="*/ 216 h 390"/>
                <a:gd name="T20" fmla="*/ 400 w 409"/>
                <a:gd name="T21" fmla="*/ 254 h 390"/>
                <a:gd name="T22" fmla="*/ 385 w 409"/>
                <a:gd name="T23" fmla="*/ 288 h 390"/>
                <a:gd name="T24" fmla="*/ 362 w 409"/>
                <a:gd name="T25" fmla="*/ 319 h 390"/>
                <a:gd name="T26" fmla="*/ 334 w 409"/>
                <a:gd name="T27" fmla="*/ 346 h 390"/>
                <a:gd name="T28" fmla="*/ 302 w 409"/>
                <a:gd name="T29" fmla="*/ 367 h 390"/>
                <a:gd name="T30" fmla="*/ 266 w 409"/>
                <a:gd name="T31" fmla="*/ 382 h 390"/>
                <a:gd name="T32" fmla="*/ 225 w 409"/>
                <a:gd name="T33" fmla="*/ 390 h 390"/>
                <a:gd name="T34" fmla="*/ 204 w 409"/>
                <a:gd name="T35" fmla="*/ 390 h 390"/>
                <a:gd name="T36" fmla="*/ 164 w 409"/>
                <a:gd name="T37" fmla="*/ 386 h 390"/>
                <a:gd name="T38" fmla="*/ 125 w 409"/>
                <a:gd name="T39" fmla="*/ 376 h 390"/>
                <a:gd name="T40" fmla="*/ 90 w 409"/>
                <a:gd name="T41" fmla="*/ 357 h 390"/>
                <a:gd name="T42" fmla="*/ 60 w 409"/>
                <a:gd name="T43" fmla="*/ 334 h 390"/>
                <a:gd name="T44" fmla="*/ 35 w 409"/>
                <a:gd name="T45" fmla="*/ 304 h 390"/>
                <a:gd name="T46" fmla="*/ 16 w 409"/>
                <a:gd name="T47" fmla="*/ 271 h 390"/>
                <a:gd name="T48" fmla="*/ 4 w 409"/>
                <a:gd name="T49" fmla="*/ 235 h 390"/>
                <a:gd name="T50" fmla="*/ 0 w 409"/>
                <a:gd name="T51" fmla="*/ 196 h 390"/>
                <a:gd name="T52" fmla="*/ 1 w 409"/>
                <a:gd name="T53" fmla="*/ 176 h 390"/>
                <a:gd name="T54" fmla="*/ 9 w 409"/>
                <a:gd name="T55" fmla="*/ 138 h 390"/>
                <a:gd name="T56" fmla="*/ 24 w 409"/>
                <a:gd name="T57" fmla="*/ 102 h 390"/>
                <a:gd name="T58" fmla="*/ 47 w 409"/>
                <a:gd name="T59" fmla="*/ 71 h 390"/>
                <a:gd name="T60" fmla="*/ 75 w 409"/>
                <a:gd name="T61" fmla="*/ 45 h 390"/>
                <a:gd name="T62" fmla="*/ 107 w 409"/>
                <a:gd name="T63" fmla="*/ 24 h 390"/>
                <a:gd name="T64" fmla="*/ 144 w 409"/>
                <a:gd name="T65" fmla="*/ 10 h 390"/>
                <a:gd name="T66" fmla="*/ 184 w 409"/>
                <a:gd name="T67" fmla="*/ 2 h 390"/>
                <a:gd name="T68" fmla="*/ 204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164910" name="Freeform 79"/>
            <p:cNvSpPr>
              <a:spLocks/>
            </p:cNvSpPr>
            <p:nvPr/>
          </p:nvSpPr>
          <p:spPr bwMode="white">
            <a:xfrm flipH="1">
              <a:off x="358" y="3621"/>
              <a:ext cx="236" cy="224"/>
            </a:xfrm>
            <a:custGeom>
              <a:avLst/>
              <a:gdLst>
                <a:gd name="T0" fmla="*/ 197 w 394"/>
                <a:gd name="T1" fmla="*/ 0 h 374"/>
                <a:gd name="T2" fmla="*/ 236 w 394"/>
                <a:gd name="T3" fmla="*/ 4 h 374"/>
                <a:gd name="T4" fmla="*/ 273 w 394"/>
                <a:gd name="T5" fmla="*/ 14 h 374"/>
                <a:gd name="T6" fmla="*/ 307 w 394"/>
                <a:gd name="T7" fmla="*/ 32 h 374"/>
                <a:gd name="T8" fmla="*/ 335 w 394"/>
                <a:gd name="T9" fmla="*/ 55 h 374"/>
                <a:gd name="T10" fmla="*/ 359 w 394"/>
                <a:gd name="T11" fmla="*/ 83 h 374"/>
                <a:gd name="T12" fmla="*/ 378 w 394"/>
                <a:gd name="T13" fmla="*/ 115 h 374"/>
                <a:gd name="T14" fmla="*/ 390 w 394"/>
                <a:gd name="T15" fmla="*/ 150 h 374"/>
                <a:gd name="T16" fmla="*/ 394 w 394"/>
                <a:gd name="T17" fmla="*/ 187 h 374"/>
                <a:gd name="T18" fmla="*/ 393 w 394"/>
                <a:gd name="T19" fmla="*/ 206 h 374"/>
                <a:gd name="T20" fmla="*/ 385 w 394"/>
                <a:gd name="T21" fmla="*/ 242 h 374"/>
                <a:gd name="T22" fmla="*/ 370 w 394"/>
                <a:gd name="T23" fmla="*/ 276 h 374"/>
                <a:gd name="T24" fmla="*/ 348 w 394"/>
                <a:gd name="T25" fmla="*/ 305 h 374"/>
                <a:gd name="T26" fmla="*/ 322 w 394"/>
                <a:gd name="T27" fmla="*/ 331 h 374"/>
                <a:gd name="T28" fmla="*/ 291 w 394"/>
                <a:gd name="T29" fmla="*/ 351 h 374"/>
                <a:gd name="T30" fmla="*/ 255 w 394"/>
                <a:gd name="T31" fmla="*/ 366 h 374"/>
                <a:gd name="T32" fmla="*/ 217 w 394"/>
                <a:gd name="T33" fmla="*/ 374 h 374"/>
                <a:gd name="T34" fmla="*/ 197 w 394"/>
                <a:gd name="T35" fmla="*/ 374 h 374"/>
                <a:gd name="T36" fmla="*/ 157 w 394"/>
                <a:gd name="T37" fmla="*/ 370 h 374"/>
                <a:gd name="T38" fmla="*/ 119 w 394"/>
                <a:gd name="T39" fmla="*/ 359 h 374"/>
                <a:gd name="T40" fmla="*/ 87 w 394"/>
                <a:gd name="T41" fmla="*/ 341 h 374"/>
                <a:gd name="T42" fmla="*/ 57 w 394"/>
                <a:gd name="T43" fmla="*/ 319 h 374"/>
                <a:gd name="T44" fmla="*/ 33 w 394"/>
                <a:gd name="T45" fmla="*/ 292 h 374"/>
                <a:gd name="T46" fmla="*/ 15 w 394"/>
                <a:gd name="T47" fmla="*/ 260 h 374"/>
                <a:gd name="T48" fmla="*/ 4 w 394"/>
                <a:gd name="T49" fmla="*/ 225 h 374"/>
                <a:gd name="T50" fmla="*/ 0 w 394"/>
                <a:gd name="T51" fmla="*/ 187 h 374"/>
                <a:gd name="T52" fmla="*/ 0 w 394"/>
                <a:gd name="T53" fmla="*/ 169 h 374"/>
                <a:gd name="T54" fmla="*/ 8 w 394"/>
                <a:gd name="T55" fmla="*/ 132 h 374"/>
                <a:gd name="T56" fmla="*/ 23 w 394"/>
                <a:gd name="T57" fmla="*/ 99 h 374"/>
                <a:gd name="T58" fmla="*/ 44 w 394"/>
                <a:gd name="T59" fmla="*/ 68 h 374"/>
                <a:gd name="T60" fmla="*/ 71 w 394"/>
                <a:gd name="T61" fmla="*/ 43 h 374"/>
                <a:gd name="T62" fmla="*/ 103 w 394"/>
                <a:gd name="T63" fmla="*/ 22 h 374"/>
                <a:gd name="T64" fmla="*/ 138 w 394"/>
                <a:gd name="T65" fmla="*/ 9 h 374"/>
                <a:gd name="T66" fmla="*/ 177 w 394"/>
                <a:gd name="T67" fmla="*/ 1 h 374"/>
                <a:gd name="T68" fmla="*/ 197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164911" name="Freeform 80"/>
            <p:cNvSpPr>
              <a:spLocks/>
            </p:cNvSpPr>
            <p:nvPr/>
          </p:nvSpPr>
          <p:spPr bwMode="white">
            <a:xfrm flipH="1">
              <a:off x="360" y="3628"/>
              <a:ext cx="228" cy="214"/>
            </a:xfrm>
            <a:custGeom>
              <a:avLst/>
              <a:gdLst>
                <a:gd name="T0" fmla="*/ 191 w 380"/>
                <a:gd name="T1" fmla="*/ 0 h 357"/>
                <a:gd name="T2" fmla="*/ 228 w 380"/>
                <a:gd name="T3" fmla="*/ 4 h 357"/>
                <a:gd name="T4" fmla="*/ 264 w 380"/>
                <a:gd name="T5" fmla="*/ 14 h 357"/>
                <a:gd name="T6" fmla="*/ 296 w 380"/>
                <a:gd name="T7" fmla="*/ 31 h 357"/>
                <a:gd name="T8" fmla="*/ 325 w 380"/>
                <a:gd name="T9" fmla="*/ 53 h 357"/>
                <a:gd name="T10" fmla="*/ 347 w 380"/>
                <a:gd name="T11" fmla="*/ 79 h 357"/>
                <a:gd name="T12" fmla="*/ 365 w 380"/>
                <a:gd name="T13" fmla="*/ 109 h 357"/>
                <a:gd name="T14" fmla="*/ 376 w 380"/>
                <a:gd name="T15" fmla="*/ 142 h 357"/>
                <a:gd name="T16" fmla="*/ 380 w 380"/>
                <a:gd name="T17" fmla="*/ 179 h 357"/>
                <a:gd name="T18" fmla="*/ 378 w 380"/>
                <a:gd name="T19" fmla="*/ 197 h 357"/>
                <a:gd name="T20" fmla="*/ 372 w 380"/>
                <a:gd name="T21" fmla="*/ 232 h 357"/>
                <a:gd name="T22" fmla="*/ 357 w 380"/>
                <a:gd name="T23" fmla="*/ 263 h 357"/>
                <a:gd name="T24" fmla="*/ 337 w 380"/>
                <a:gd name="T25" fmla="*/ 293 h 357"/>
                <a:gd name="T26" fmla="*/ 311 w 380"/>
                <a:gd name="T27" fmla="*/ 317 h 357"/>
                <a:gd name="T28" fmla="*/ 280 w 380"/>
                <a:gd name="T29" fmla="*/ 335 h 357"/>
                <a:gd name="T30" fmla="*/ 247 w 380"/>
                <a:gd name="T31" fmla="*/ 349 h 357"/>
                <a:gd name="T32" fmla="*/ 209 w 380"/>
                <a:gd name="T33" fmla="*/ 357 h 357"/>
                <a:gd name="T34" fmla="*/ 191 w 380"/>
                <a:gd name="T35" fmla="*/ 357 h 357"/>
                <a:gd name="T36" fmla="*/ 152 w 380"/>
                <a:gd name="T37" fmla="*/ 354 h 357"/>
                <a:gd name="T38" fmla="*/ 117 w 380"/>
                <a:gd name="T39" fmla="*/ 343 h 357"/>
                <a:gd name="T40" fmla="*/ 85 w 380"/>
                <a:gd name="T41" fmla="*/ 326 h 357"/>
                <a:gd name="T42" fmla="*/ 56 w 380"/>
                <a:gd name="T43" fmla="*/ 305 h 357"/>
                <a:gd name="T44" fmla="*/ 34 w 380"/>
                <a:gd name="T45" fmla="*/ 278 h 357"/>
                <a:gd name="T46" fmla="*/ 15 w 380"/>
                <a:gd name="T47" fmla="*/ 248 h 357"/>
                <a:gd name="T48" fmla="*/ 4 w 380"/>
                <a:gd name="T49" fmla="*/ 215 h 357"/>
                <a:gd name="T50" fmla="*/ 0 w 380"/>
                <a:gd name="T51" fmla="*/ 179 h 357"/>
                <a:gd name="T52" fmla="*/ 2 w 380"/>
                <a:gd name="T53" fmla="*/ 160 h 357"/>
                <a:gd name="T54" fmla="*/ 10 w 380"/>
                <a:gd name="T55" fmla="*/ 126 h 357"/>
                <a:gd name="T56" fmla="*/ 23 w 380"/>
                <a:gd name="T57" fmla="*/ 94 h 357"/>
                <a:gd name="T58" fmla="*/ 44 w 380"/>
                <a:gd name="T59" fmla="*/ 65 h 357"/>
                <a:gd name="T60" fmla="*/ 70 w 380"/>
                <a:gd name="T61" fmla="*/ 41 h 357"/>
                <a:gd name="T62" fmla="*/ 99 w 380"/>
                <a:gd name="T63" fmla="*/ 22 h 357"/>
                <a:gd name="T64" fmla="*/ 134 w 380"/>
                <a:gd name="T65" fmla="*/ 8 h 357"/>
                <a:gd name="T66" fmla="*/ 170 w 380"/>
                <a:gd name="T67" fmla="*/ 2 h 357"/>
                <a:gd name="T68" fmla="*/ 191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164912" name="Freeform 81"/>
            <p:cNvSpPr>
              <a:spLocks/>
            </p:cNvSpPr>
            <p:nvPr/>
          </p:nvSpPr>
          <p:spPr bwMode="white">
            <a:xfrm flipH="1">
              <a:off x="362" y="3633"/>
              <a:ext cx="220" cy="205"/>
            </a:xfrm>
            <a:custGeom>
              <a:avLst/>
              <a:gdLst>
                <a:gd name="T0" fmla="*/ 182 w 365"/>
                <a:gd name="T1" fmla="*/ 0 h 340"/>
                <a:gd name="T2" fmla="*/ 218 w 365"/>
                <a:gd name="T3" fmla="*/ 4 h 340"/>
                <a:gd name="T4" fmla="*/ 253 w 365"/>
                <a:gd name="T5" fmla="*/ 13 h 340"/>
                <a:gd name="T6" fmla="*/ 284 w 365"/>
                <a:gd name="T7" fmla="*/ 29 h 340"/>
                <a:gd name="T8" fmla="*/ 311 w 365"/>
                <a:gd name="T9" fmla="*/ 49 h 340"/>
                <a:gd name="T10" fmla="*/ 332 w 365"/>
                <a:gd name="T11" fmla="*/ 75 h 340"/>
                <a:gd name="T12" fmla="*/ 350 w 365"/>
                <a:gd name="T13" fmla="*/ 104 h 340"/>
                <a:gd name="T14" fmla="*/ 361 w 365"/>
                <a:gd name="T15" fmla="*/ 136 h 340"/>
                <a:gd name="T16" fmla="*/ 365 w 365"/>
                <a:gd name="T17" fmla="*/ 170 h 340"/>
                <a:gd name="T18" fmla="*/ 363 w 365"/>
                <a:gd name="T19" fmla="*/ 187 h 340"/>
                <a:gd name="T20" fmla="*/ 357 w 365"/>
                <a:gd name="T21" fmla="*/ 221 h 340"/>
                <a:gd name="T22" fmla="*/ 342 w 365"/>
                <a:gd name="T23" fmla="*/ 252 h 340"/>
                <a:gd name="T24" fmla="*/ 323 w 365"/>
                <a:gd name="T25" fmla="*/ 279 h 340"/>
                <a:gd name="T26" fmla="*/ 298 w 365"/>
                <a:gd name="T27" fmla="*/ 301 h 340"/>
                <a:gd name="T28" fmla="*/ 268 w 365"/>
                <a:gd name="T29" fmla="*/ 320 h 340"/>
                <a:gd name="T30" fmla="*/ 236 w 365"/>
                <a:gd name="T31" fmla="*/ 333 h 340"/>
                <a:gd name="T32" fmla="*/ 201 w 365"/>
                <a:gd name="T33" fmla="*/ 340 h 340"/>
                <a:gd name="T34" fmla="*/ 182 w 365"/>
                <a:gd name="T35" fmla="*/ 340 h 340"/>
                <a:gd name="T36" fmla="*/ 146 w 365"/>
                <a:gd name="T37" fmla="*/ 337 h 340"/>
                <a:gd name="T38" fmla="*/ 111 w 365"/>
                <a:gd name="T39" fmla="*/ 327 h 340"/>
                <a:gd name="T40" fmla="*/ 80 w 365"/>
                <a:gd name="T41" fmla="*/ 312 h 340"/>
                <a:gd name="T42" fmla="*/ 54 w 365"/>
                <a:gd name="T43" fmla="*/ 291 h 340"/>
                <a:gd name="T44" fmla="*/ 31 w 365"/>
                <a:gd name="T45" fmla="*/ 265 h 340"/>
                <a:gd name="T46" fmla="*/ 15 w 365"/>
                <a:gd name="T47" fmla="*/ 237 h 340"/>
                <a:gd name="T48" fmla="*/ 4 w 365"/>
                <a:gd name="T49" fmla="*/ 205 h 340"/>
                <a:gd name="T50" fmla="*/ 0 w 365"/>
                <a:gd name="T51" fmla="*/ 170 h 340"/>
                <a:gd name="T52" fmla="*/ 1 w 365"/>
                <a:gd name="T53" fmla="*/ 153 h 340"/>
                <a:gd name="T54" fmla="*/ 8 w 365"/>
                <a:gd name="T55" fmla="*/ 120 h 340"/>
                <a:gd name="T56" fmla="*/ 23 w 365"/>
                <a:gd name="T57" fmla="*/ 90 h 340"/>
                <a:gd name="T58" fmla="*/ 41 w 365"/>
                <a:gd name="T59" fmla="*/ 61 h 340"/>
                <a:gd name="T60" fmla="*/ 67 w 365"/>
                <a:gd name="T61" fmla="*/ 39 h 340"/>
                <a:gd name="T62" fmla="*/ 95 w 365"/>
                <a:gd name="T63" fmla="*/ 21 h 340"/>
                <a:gd name="T64" fmla="*/ 129 w 365"/>
                <a:gd name="T65" fmla="*/ 8 h 340"/>
                <a:gd name="T66" fmla="*/ 163 w 365"/>
                <a:gd name="T67" fmla="*/ 1 h 340"/>
                <a:gd name="T68" fmla="*/ 182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164913" name="Freeform 82"/>
            <p:cNvSpPr>
              <a:spLocks/>
            </p:cNvSpPr>
            <p:nvPr/>
          </p:nvSpPr>
          <p:spPr bwMode="white">
            <a:xfrm flipH="1">
              <a:off x="366" y="3639"/>
              <a:ext cx="208" cy="195"/>
            </a:xfrm>
            <a:custGeom>
              <a:avLst/>
              <a:gdLst>
                <a:gd name="T0" fmla="*/ 174 w 348"/>
                <a:gd name="T1" fmla="*/ 0 h 324"/>
                <a:gd name="T2" fmla="*/ 209 w 348"/>
                <a:gd name="T3" fmla="*/ 4 h 324"/>
                <a:gd name="T4" fmla="*/ 242 w 348"/>
                <a:gd name="T5" fmla="*/ 14 h 324"/>
                <a:gd name="T6" fmla="*/ 272 w 348"/>
                <a:gd name="T7" fmla="*/ 28 h 324"/>
                <a:gd name="T8" fmla="*/ 297 w 348"/>
                <a:gd name="T9" fmla="*/ 48 h 324"/>
                <a:gd name="T10" fmla="*/ 319 w 348"/>
                <a:gd name="T11" fmla="*/ 73 h 324"/>
                <a:gd name="T12" fmla="*/ 335 w 348"/>
                <a:gd name="T13" fmla="*/ 99 h 324"/>
                <a:gd name="T14" fmla="*/ 346 w 348"/>
                <a:gd name="T15" fmla="*/ 130 h 324"/>
                <a:gd name="T16" fmla="*/ 348 w 348"/>
                <a:gd name="T17" fmla="*/ 162 h 324"/>
                <a:gd name="T18" fmla="*/ 347 w 348"/>
                <a:gd name="T19" fmla="*/ 180 h 324"/>
                <a:gd name="T20" fmla="*/ 340 w 348"/>
                <a:gd name="T21" fmla="*/ 211 h 324"/>
                <a:gd name="T22" fmla="*/ 327 w 348"/>
                <a:gd name="T23" fmla="*/ 240 h 324"/>
                <a:gd name="T24" fmla="*/ 308 w 348"/>
                <a:gd name="T25" fmla="*/ 265 h 324"/>
                <a:gd name="T26" fmla="*/ 285 w 348"/>
                <a:gd name="T27" fmla="*/ 288 h 324"/>
                <a:gd name="T28" fmla="*/ 257 w 348"/>
                <a:gd name="T29" fmla="*/ 306 h 324"/>
                <a:gd name="T30" fmla="*/ 226 w 348"/>
                <a:gd name="T31" fmla="*/ 318 h 324"/>
                <a:gd name="T32" fmla="*/ 191 w 348"/>
                <a:gd name="T33" fmla="*/ 324 h 324"/>
                <a:gd name="T34" fmla="*/ 174 w 348"/>
                <a:gd name="T35" fmla="*/ 324 h 324"/>
                <a:gd name="T36" fmla="*/ 139 w 348"/>
                <a:gd name="T37" fmla="*/ 322 h 324"/>
                <a:gd name="T38" fmla="*/ 106 w 348"/>
                <a:gd name="T39" fmla="*/ 312 h 324"/>
                <a:gd name="T40" fmla="*/ 76 w 348"/>
                <a:gd name="T41" fmla="*/ 298 h 324"/>
                <a:gd name="T42" fmla="*/ 51 w 348"/>
                <a:gd name="T43" fmla="*/ 278 h 324"/>
                <a:gd name="T44" fmla="*/ 29 w 348"/>
                <a:gd name="T45" fmla="*/ 253 h 324"/>
                <a:gd name="T46" fmla="*/ 13 w 348"/>
                <a:gd name="T47" fmla="*/ 225 h 324"/>
                <a:gd name="T48" fmla="*/ 2 w 348"/>
                <a:gd name="T49" fmla="*/ 196 h 324"/>
                <a:gd name="T50" fmla="*/ 0 w 348"/>
                <a:gd name="T51" fmla="*/ 162 h 324"/>
                <a:gd name="T52" fmla="*/ 0 w 348"/>
                <a:gd name="T53" fmla="*/ 146 h 324"/>
                <a:gd name="T54" fmla="*/ 8 w 348"/>
                <a:gd name="T55" fmla="*/ 115 h 324"/>
                <a:gd name="T56" fmla="*/ 21 w 348"/>
                <a:gd name="T57" fmla="*/ 86 h 324"/>
                <a:gd name="T58" fmla="*/ 40 w 348"/>
                <a:gd name="T59" fmla="*/ 60 h 324"/>
                <a:gd name="T60" fmla="*/ 63 w 348"/>
                <a:gd name="T61" fmla="*/ 38 h 324"/>
                <a:gd name="T62" fmla="*/ 91 w 348"/>
                <a:gd name="T63" fmla="*/ 20 h 324"/>
                <a:gd name="T64" fmla="*/ 122 w 348"/>
                <a:gd name="T65" fmla="*/ 8 h 324"/>
                <a:gd name="T66" fmla="*/ 156 w 348"/>
                <a:gd name="T67" fmla="*/ 2 h 324"/>
                <a:gd name="T68" fmla="*/ 174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164914" name="Freeform 83"/>
            <p:cNvSpPr>
              <a:spLocks/>
            </p:cNvSpPr>
            <p:nvPr/>
          </p:nvSpPr>
          <p:spPr bwMode="white">
            <a:xfrm flipH="1">
              <a:off x="368" y="3645"/>
              <a:ext cx="201" cy="185"/>
            </a:xfrm>
            <a:custGeom>
              <a:avLst/>
              <a:gdLst>
                <a:gd name="T0" fmla="*/ 168 w 335"/>
                <a:gd name="T1" fmla="*/ 0 h 307"/>
                <a:gd name="T2" fmla="*/ 201 w 335"/>
                <a:gd name="T3" fmla="*/ 3 h 307"/>
                <a:gd name="T4" fmla="*/ 233 w 335"/>
                <a:gd name="T5" fmla="*/ 12 h 307"/>
                <a:gd name="T6" fmla="*/ 261 w 335"/>
                <a:gd name="T7" fmla="*/ 25 h 307"/>
                <a:gd name="T8" fmla="*/ 286 w 335"/>
                <a:gd name="T9" fmla="*/ 44 h 307"/>
                <a:gd name="T10" fmla="*/ 306 w 335"/>
                <a:gd name="T11" fmla="*/ 67 h 307"/>
                <a:gd name="T12" fmla="*/ 322 w 335"/>
                <a:gd name="T13" fmla="*/ 94 h 307"/>
                <a:gd name="T14" fmla="*/ 331 w 335"/>
                <a:gd name="T15" fmla="*/ 122 h 307"/>
                <a:gd name="T16" fmla="*/ 335 w 335"/>
                <a:gd name="T17" fmla="*/ 154 h 307"/>
                <a:gd name="T18" fmla="*/ 334 w 335"/>
                <a:gd name="T19" fmla="*/ 169 h 307"/>
                <a:gd name="T20" fmla="*/ 327 w 335"/>
                <a:gd name="T21" fmla="*/ 200 h 307"/>
                <a:gd name="T22" fmla="*/ 315 w 335"/>
                <a:gd name="T23" fmla="*/ 226 h 307"/>
                <a:gd name="T24" fmla="*/ 296 w 335"/>
                <a:gd name="T25" fmla="*/ 250 h 307"/>
                <a:gd name="T26" fmla="*/ 274 w 335"/>
                <a:gd name="T27" fmla="*/ 272 h 307"/>
                <a:gd name="T28" fmla="*/ 247 w 335"/>
                <a:gd name="T29" fmla="*/ 288 h 307"/>
                <a:gd name="T30" fmla="*/ 217 w 335"/>
                <a:gd name="T31" fmla="*/ 300 h 307"/>
                <a:gd name="T32" fmla="*/ 185 w 335"/>
                <a:gd name="T33" fmla="*/ 307 h 307"/>
                <a:gd name="T34" fmla="*/ 168 w 335"/>
                <a:gd name="T35" fmla="*/ 307 h 307"/>
                <a:gd name="T36" fmla="*/ 134 w 335"/>
                <a:gd name="T37" fmla="*/ 304 h 307"/>
                <a:gd name="T38" fmla="*/ 103 w 335"/>
                <a:gd name="T39" fmla="*/ 295 h 307"/>
                <a:gd name="T40" fmla="*/ 75 w 335"/>
                <a:gd name="T41" fmla="*/ 281 h 307"/>
                <a:gd name="T42" fmla="*/ 50 w 335"/>
                <a:gd name="T43" fmla="*/ 263 h 307"/>
                <a:gd name="T44" fmla="*/ 30 w 335"/>
                <a:gd name="T45" fmla="*/ 240 h 307"/>
                <a:gd name="T46" fmla="*/ 13 w 335"/>
                <a:gd name="T47" fmla="*/ 213 h 307"/>
                <a:gd name="T48" fmla="*/ 4 w 335"/>
                <a:gd name="T49" fmla="*/ 185 h 307"/>
                <a:gd name="T50" fmla="*/ 0 w 335"/>
                <a:gd name="T51" fmla="*/ 154 h 307"/>
                <a:gd name="T52" fmla="*/ 1 w 335"/>
                <a:gd name="T53" fmla="*/ 138 h 307"/>
                <a:gd name="T54" fmla="*/ 8 w 335"/>
                <a:gd name="T55" fmla="*/ 108 h 307"/>
                <a:gd name="T56" fmla="*/ 21 w 335"/>
                <a:gd name="T57" fmla="*/ 80 h 307"/>
                <a:gd name="T58" fmla="*/ 39 w 335"/>
                <a:gd name="T59" fmla="*/ 56 h 307"/>
                <a:gd name="T60" fmla="*/ 62 w 335"/>
                <a:gd name="T61" fmla="*/ 35 h 307"/>
                <a:gd name="T62" fmla="*/ 88 w 335"/>
                <a:gd name="T63" fmla="*/ 19 h 307"/>
                <a:gd name="T64" fmla="*/ 118 w 335"/>
                <a:gd name="T65" fmla="*/ 7 h 307"/>
                <a:gd name="T66" fmla="*/ 150 w 335"/>
                <a:gd name="T67" fmla="*/ 0 h 307"/>
                <a:gd name="T68" fmla="*/ 168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164915" name="Freeform 84"/>
            <p:cNvSpPr>
              <a:spLocks/>
            </p:cNvSpPr>
            <p:nvPr/>
          </p:nvSpPr>
          <p:spPr bwMode="white">
            <a:xfrm flipH="1">
              <a:off x="396" y="3560"/>
              <a:ext cx="67" cy="30"/>
            </a:xfrm>
            <a:custGeom>
              <a:avLst/>
              <a:gdLst>
                <a:gd name="T0" fmla="*/ 0 w 113"/>
                <a:gd name="T1" fmla="*/ 25 h 49"/>
                <a:gd name="T2" fmla="*/ 0 w 113"/>
                <a:gd name="T3" fmla="*/ 25 h 49"/>
                <a:gd name="T4" fmla="*/ 1 w 113"/>
                <a:gd name="T5" fmla="*/ 24 h 49"/>
                <a:gd name="T6" fmla="*/ 5 w 113"/>
                <a:gd name="T7" fmla="*/ 18 h 49"/>
                <a:gd name="T8" fmla="*/ 9 w 113"/>
                <a:gd name="T9" fmla="*/ 14 h 49"/>
                <a:gd name="T10" fmla="*/ 16 w 113"/>
                <a:gd name="T11" fmla="*/ 10 h 49"/>
                <a:gd name="T12" fmla="*/ 23 w 113"/>
                <a:gd name="T13" fmla="*/ 8 h 49"/>
                <a:gd name="T14" fmla="*/ 32 w 113"/>
                <a:gd name="T15" fmla="*/ 4 h 49"/>
                <a:gd name="T16" fmla="*/ 32 w 113"/>
                <a:gd name="T17" fmla="*/ 4 h 49"/>
                <a:gd name="T18" fmla="*/ 47 w 113"/>
                <a:gd name="T19" fmla="*/ 1 h 49"/>
                <a:gd name="T20" fmla="*/ 64 w 113"/>
                <a:gd name="T21" fmla="*/ 0 h 49"/>
                <a:gd name="T22" fmla="*/ 82 w 113"/>
                <a:gd name="T23" fmla="*/ 0 h 49"/>
                <a:gd name="T24" fmla="*/ 95 w 113"/>
                <a:gd name="T25" fmla="*/ 2 h 49"/>
                <a:gd name="T26" fmla="*/ 95 w 113"/>
                <a:gd name="T27" fmla="*/ 2 h 49"/>
                <a:gd name="T28" fmla="*/ 103 w 113"/>
                <a:gd name="T29" fmla="*/ 2 h 49"/>
                <a:gd name="T30" fmla="*/ 105 w 113"/>
                <a:gd name="T31" fmla="*/ 2 h 49"/>
                <a:gd name="T32" fmla="*/ 105 w 113"/>
                <a:gd name="T33" fmla="*/ 5 h 49"/>
                <a:gd name="T34" fmla="*/ 107 w 113"/>
                <a:gd name="T35" fmla="*/ 14 h 49"/>
                <a:gd name="T36" fmla="*/ 107 w 113"/>
                <a:gd name="T37" fmla="*/ 14 h 49"/>
                <a:gd name="T38" fmla="*/ 110 w 113"/>
                <a:gd name="T39" fmla="*/ 26 h 49"/>
                <a:gd name="T40" fmla="*/ 111 w 113"/>
                <a:gd name="T41" fmla="*/ 37 h 49"/>
                <a:gd name="T42" fmla="*/ 113 w 113"/>
                <a:gd name="T43" fmla="*/ 49 h 49"/>
                <a:gd name="T44" fmla="*/ 113 w 113"/>
                <a:gd name="T45" fmla="*/ 49 h 49"/>
                <a:gd name="T46" fmla="*/ 103 w 113"/>
                <a:gd name="T47" fmla="*/ 45 h 49"/>
                <a:gd name="T48" fmla="*/ 80 w 113"/>
                <a:gd name="T49" fmla="*/ 36 h 49"/>
                <a:gd name="T50" fmla="*/ 68 w 113"/>
                <a:gd name="T51" fmla="*/ 32 h 49"/>
                <a:gd name="T52" fmla="*/ 55 w 113"/>
                <a:gd name="T53" fmla="*/ 28 h 49"/>
                <a:gd name="T54" fmla="*/ 44 w 113"/>
                <a:gd name="T55" fmla="*/ 26 h 49"/>
                <a:gd name="T56" fmla="*/ 39 w 113"/>
                <a:gd name="T57" fmla="*/ 26 h 49"/>
                <a:gd name="T58" fmla="*/ 35 w 113"/>
                <a:gd name="T59" fmla="*/ 26 h 49"/>
                <a:gd name="T60" fmla="*/ 35 w 113"/>
                <a:gd name="T61" fmla="*/ 26 h 49"/>
                <a:gd name="T62" fmla="*/ 28 w 113"/>
                <a:gd name="T63" fmla="*/ 29 h 49"/>
                <a:gd name="T64" fmla="*/ 21 w 113"/>
                <a:gd name="T65" fmla="*/ 29 h 49"/>
                <a:gd name="T66" fmla="*/ 11 w 113"/>
                <a:gd name="T67" fmla="*/ 29 h 49"/>
                <a:gd name="T68" fmla="*/ 3 w 113"/>
                <a:gd name="T69" fmla="*/ 26 h 49"/>
                <a:gd name="T70" fmla="*/ 0 w 113"/>
                <a:gd name="T71" fmla="*/ 25 h 49"/>
                <a:gd name="T72" fmla="*/ 0 w 113"/>
                <a:gd name="T73" fmla="*/ 25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164916" name="Freeform 85"/>
            <p:cNvSpPr>
              <a:spLocks/>
            </p:cNvSpPr>
            <p:nvPr/>
          </p:nvSpPr>
          <p:spPr bwMode="white">
            <a:xfrm flipH="1">
              <a:off x="492" y="3565"/>
              <a:ext cx="95" cy="139"/>
            </a:xfrm>
            <a:custGeom>
              <a:avLst/>
              <a:gdLst>
                <a:gd name="T0" fmla="*/ 54 w 158"/>
                <a:gd name="T1" fmla="*/ 232 h 232"/>
                <a:gd name="T2" fmla="*/ 54 w 158"/>
                <a:gd name="T3" fmla="*/ 232 h 232"/>
                <a:gd name="T4" fmla="*/ 64 w 158"/>
                <a:gd name="T5" fmla="*/ 226 h 232"/>
                <a:gd name="T6" fmla="*/ 75 w 158"/>
                <a:gd name="T7" fmla="*/ 222 h 232"/>
                <a:gd name="T8" fmla="*/ 84 w 158"/>
                <a:gd name="T9" fmla="*/ 220 h 232"/>
                <a:gd name="T10" fmla="*/ 95 w 158"/>
                <a:gd name="T11" fmla="*/ 217 h 232"/>
                <a:gd name="T12" fmla="*/ 104 w 158"/>
                <a:gd name="T13" fmla="*/ 217 h 232"/>
                <a:gd name="T14" fmla="*/ 112 w 158"/>
                <a:gd name="T15" fmla="*/ 217 h 232"/>
                <a:gd name="T16" fmla="*/ 128 w 158"/>
                <a:gd name="T17" fmla="*/ 220 h 232"/>
                <a:gd name="T18" fmla="*/ 128 w 158"/>
                <a:gd name="T19" fmla="*/ 220 h 232"/>
                <a:gd name="T20" fmla="*/ 136 w 158"/>
                <a:gd name="T21" fmla="*/ 209 h 232"/>
                <a:gd name="T22" fmla="*/ 143 w 158"/>
                <a:gd name="T23" fmla="*/ 197 h 232"/>
                <a:gd name="T24" fmla="*/ 148 w 158"/>
                <a:gd name="T25" fmla="*/ 183 h 232"/>
                <a:gd name="T26" fmla="*/ 152 w 158"/>
                <a:gd name="T27" fmla="*/ 169 h 232"/>
                <a:gd name="T28" fmla="*/ 156 w 158"/>
                <a:gd name="T29" fmla="*/ 153 h 232"/>
                <a:gd name="T30" fmla="*/ 158 w 158"/>
                <a:gd name="T31" fmla="*/ 137 h 232"/>
                <a:gd name="T32" fmla="*/ 158 w 158"/>
                <a:gd name="T33" fmla="*/ 119 h 232"/>
                <a:gd name="T34" fmla="*/ 155 w 158"/>
                <a:gd name="T35" fmla="*/ 102 h 232"/>
                <a:gd name="T36" fmla="*/ 155 w 158"/>
                <a:gd name="T37" fmla="*/ 102 h 232"/>
                <a:gd name="T38" fmla="*/ 154 w 158"/>
                <a:gd name="T39" fmla="*/ 90 h 232"/>
                <a:gd name="T40" fmla="*/ 150 w 158"/>
                <a:gd name="T41" fmla="*/ 79 h 232"/>
                <a:gd name="T42" fmla="*/ 147 w 158"/>
                <a:gd name="T43" fmla="*/ 68 h 232"/>
                <a:gd name="T44" fmla="*/ 143 w 158"/>
                <a:gd name="T45" fmla="*/ 58 h 232"/>
                <a:gd name="T46" fmla="*/ 138 w 158"/>
                <a:gd name="T47" fmla="*/ 48 h 232"/>
                <a:gd name="T48" fmla="*/ 132 w 158"/>
                <a:gd name="T49" fmla="*/ 39 h 232"/>
                <a:gd name="T50" fmla="*/ 127 w 158"/>
                <a:gd name="T51" fmla="*/ 31 h 232"/>
                <a:gd name="T52" fmla="*/ 120 w 158"/>
                <a:gd name="T53" fmla="*/ 23 h 232"/>
                <a:gd name="T54" fmla="*/ 113 w 158"/>
                <a:gd name="T55" fmla="*/ 17 h 232"/>
                <a:gd name="T56" fmla="*/ 107 w 158"/>
                <a:gd name="T57" fmla="*/ 11 h 232"/>
                <a:gd name="T58" fmla="*/ 99 w 158"/>
                <a:gd name="T59" fmla="*/ 7 h 232"/>
                <a:gd name="T60" fmla="*/ 92 w 158"/>
                <a:gd name="T61" fmla="*/ 3 h 232"/>
                <a:gd name="T62" fmla="*/ 84 w 158"/>
                <a:gd name="T63" fmla="*/ 1 h 232"/>
                <a:gd name="T64" fmla="*/ 76 w 158"/>
                <a:gd name="T65" fmla="*/ 0 h 232"/>
                <a:gd name="T66" fmla="*/ 68 w 158"/>
                <a:gd name="T67" fmla="*/ 0 h 232"/>
                <a:gd name="T68" fmla="*/ 61 w 158"/>
                <a:gd name="T69" fmla="*/ 1 h 232"/>
                <a:gd name="T70" fmla="*/ 61 w 158"/>
                <a:gd name="T71" fmla="*/ 1 h 232"/>
                <a:gd name="T72" fmla="*/ 53 w 158"/>
                <a:gd name="T73" fmla="*/ 3 h 232"/>
                <a:gd name="T74" fmla="*/ 45 w 158"/>
                <a:gd name="T75" fmla="*/ 7 h 232"/>
                <a:gd name="T76" fmla="*/ 38 w 158"/>
                <a:gd name="T77" fmla="*/ 12 h 232"/>
                <a:gd name="T78" fmla="*/ 32 w 158"/>
                <a:gd name="T79" fmla="*/ 17 h 232"/>
                <a:gd name="T80" fmla="*/ 26 w 158"/>
                <a:gd name="T81" fmla="*/ 24 h 232"/>
                <a:gd name="T82" fmla="*/ 21 w 158"/>
                <a:gd name="T83" fmla="*/ 31 h 232"/>
                <a:gd name="T84" fmla="*/ 16 w 158"/>
                <a:gd name="T85" fmla="*/ 39 h 232"/>
                <a:gd name="T86" fmla="*/ 12 w 158"/>
                <a:gd name="T87" fmla="*/ 48 h 232"/>
                <a:gd name="T88" fmla="*/ 5 w 158"/>
                <a:gd name="T89" fmla="*/ 68 h 232"/>
                <a:gd name="T90" fmla="*/ 1 w 158"/>
                <a:gd name="T91" fmla="*/ 90 h 232"/>
                <a:gd name="T92" fmla="*/ 0 w 158"/>
                <a:gd name="T93" fmla="*/ 114 h 232"/>
                <a:gd name="T94" fmla="*/ 0 w 158"/>
                <a:gd name="T95" fmla="*/ 126 h 232"/>
                <a:gd name="T96" fmla="*/ 1 w 158"/>
                <a:gd name="T97" fmla="*/ 138 h 232"/>
                <a:gd name="T98" fmla="*/ 1 w 158"/>
                <a:gd name="T99" fmla="*/ 138 h 232"/>
                <a:gd name="T100" fmla="*/ 5 w 158"/>
                <a:gd name="T101" fmla="*/ 154 h 232"/>
                <a:gd name="T102" fmla="*/ 9 w 158"/>
                <a:gd name="T103" fmla="*/ 169 h 232"/>
                <a:gd name="T104" fmla="*/ 14 w 158"/>
                <a:gd name="T105" fmla="*/ 183 h 232"/>
                <a:gd name="T106" fmla="*/ 21 w 158"/>
                <a:gd name="T107" fmla="*/ 196 h 232"/>
                <a:gd name="T108" fmla="*/ 28 w 158"/>
                <a:gd name="T109" fmla="*/ 208 h 232"/>
                <a:gd name="T110" fmla="*/ 36 w 158"/>
                <a:gd name="T111" fmla="*/ 217 h 232"/>
                <a:gd name="T112" fmla="*/ 45 w 158"/>
                <a:gd name="T113" fmla="*/ 225 h 232"/>
                <a:gd name="T114" fmla="*/ 54 w 158"/>
                <a:gd name="T115" fmla="*/ 232 h 232"/>
                <a:gd name="T116" fmla="*/ 54 w 158"/>
                <a:gd name="T117" fmla="*/ 232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164917" name="Freeform 86"/>
            <p:cNvSpPr>
              <a:spLocks/>
            </p:cNvSpPr>
            <p:nvPr/>
          </p:nvSpPr>
          <p:spPr bwMode="black">
            <a:xfrm flipH="1">
              <a:off x="500" y="3579"/>
              <a:ext cx="81" cy="130"/>
            </a:xfrm>
            <a:custGeom>
              <a:avLst/>
              <a:gdLst>
                <a:gd name="T0" fmla="*/ 53 w 134"/>
                <a:gd name="T1" fmla="*/ 1 h 217"/>
                <a:gd name="T2" fmla="*/ 53 w 134"/>
                <a:gd name="T3" fmla="*/ 1 h 217"/>
                <a:gd name="T4" fmla="*/ 59 w 134"/>
                <a:gd name="T5" fmla="*/ 0 h 217"/>
                <a:gd name="T6" fmla="*/ 66 w 134"/>
                <a:gd name="T7" fmla="*/ 0 h 217"/>
                <a:gd name="T8" fmla="*/ 73 w 134"/>
                <a:gd name="T9" fmla="*/ 1 h 217"/>
                <a:gd name="T10" fmla="*/ 79 w 134"/>
                <a:gd name="T11" fmla="*/ 4 h 217"/>
                <a:gd name="T12" fmla="*/ 85 w 134"/>
                <a:gd name="T13" fmla="*/ 6 h 217"/>
                <a:gd name="T14" fmla="*/ 91 w 134"/>
                <a:gd name="T15" fmla="*/ 10 h 217"/>
                <a:gd name="T16" fmla="*/ 97 w 134"/>
                <a:gd name="T17" fmla="*/ 16 h 217"/>
                <a:gd name="T18" fmla="*/ 103 w 134"/>
                <a:gd name="T19" fmla="*/ 22 h 217"/>
                <a:gd name="T20" fmla="*/ 113 w 134"/>
                <a:gd name="T21" fmla="*/ 36 h 217"/>
                <a:gd name="T22" fmla="*/ 122 w 134"/>
                <a:gd name="T23" fmla="*/ 53 h 217"/>
                <a:gd name="T24" fmla="*/ 129 w 134"/>
                <a:gd name="T25" fmla="*/ 73 h 217"/>
                <a:gd name="T26" fmla="*/ 133 w 134"/>
                <a:gd name="T27" fmla="*/ 96 h 217"/>
                <a:gd name="T28" fmla="*/ 133 w 134"/>
                <a:gd name="T29" fmla="*/ 96 h 217"/>
                <a:gd name="T30" fmla="*/ 134 w 134"/>
                <a:gd name="T31" fmla="*/ 112 h 217"/>
                <a:gd name="T32" fmla="*/ 134 w 134"/>
                <a:gd name="T33" fmla="*/ 128 h 217"/>
                <a:gd name="T34" fmla="*/ 133 w 134"/>
                <a:gd name="T35" fmla="*/ 143 h 217"/>
                <a:gd name="T36" fmla="*/ 132 w 134"/>
                <a:gd name="T37" fmla="*/ 158 h 217"/>
                <a:gd name="T38" fmla="*/ 128 w 134"/>
                <a:gd name="T39" fmla="*/ 171 h 217"/>
                <a:gd name="T40" fmla="*/ 122 w 134"/>
                <a:gd name="T41" fmla="*/ 183 h 217"/>
                <a:gd name="T42" fmla="*/ 117 w 134"/>
                <a:gd name="T43" fmla="*/ 195 h 217"/>
                <a:gd name="T44" fmla="*/ 110 w 134"/>
                <a:gd name="T45" fmla="*/ 205 h 217"/>
                <a:gd name="T46" fmla="*/ 110 w 134"/>
                <a:gd name="T47" fmla="*/ 205 h 217"/>
                <a:gd name="T48" fmla="*/ 97 w 134"/>
                <a:gd name="T49" fmla="*/ 202 h 217"/>
                <a:gd name="T50" fmla="*/ 89 w 134"/>
                <a:gd name="T51" fmla="*/ 202 h 217"/>
                <a:gd name="T52" fmla="*/ 81 w 134"/>
                <a:gd name="T53" fmla="*/ 203 h 217"/>
                <a:gd name="T54" fmla="*/ 73 w 134"/>
                <a:gd name="T55" fmla="*/ 205 h 217"/>
                <a:gd name="T56" fmla="*/ 65 w 134"/>
                <a:gd name="T57" fmla="*/ 207 h 217"/>
                <a:gd name="T58" fmla="*/ 55 w 134"/>
                <a:gd name="T59" fmla="*/ 211 h 217"/>
                <a:gd name="T60" fmla="*/ 47 w 134"/>
                <a:gd name="T61" fmla="*/ 217 h 217"/>
                <a:gd name="T62" fmla="*/ 47 w 134"/>
                <a:gd name="T63" fmla="*/ 217 h 217"/>
                <a:gd name="T64" fmla="*/ 39 w 134"/>
                <a:gd name="T65" fmla="*/ 210 h 217"/>
                <a:gd name="T66" fmla="*/ 32 w 134"/>
                <a:gd name="T67" fmla="*/ 202 h 217"/>
                <a:gd name="T68" fmla="*/ 24 w 134"/>
                <a:gd name="T69" fmla="*/ 193 h 217"/>
                <a:gd name="T70" fmla="*/ 19 w 134"/>
                <a:gd name="T71" fmla="*/ 182 h 217"/>
                <a:gd name="T72" fmla="*/ 14 w 134"/>
                <a:gd name="T73" fmla="*/ 170 h 217"/>
                <a:gd name="T74" fmla="*/ 8 w 134"/>
                <a:gd name="T75" fmla="*/ 158 h 217"/>
                <a:gd name="T76" fmla="*/ 4 w 134"/>
                <a:gd name="T77" fmla="*/ 143 h 217"/>
                <a:gd name="T78" fmla="*/ 2 w 134"/>
                <a:gd name="T79" fmla="*/ 128 h 217"/>
                <a:gd name="T80" fmla="*/ 2 w 134"/>
                <a:gd name="T81" fmla="*/ 128 h 217"/>
                <a:gd name="T82" fmla="*/ 0 w 134"/>
                <a:gd name="T83" fmla="*/ 106 h 217"/>
                <a:gd name="T84" fmla="*/ 2 w 134"/>
                <a:gd name="T85" fmla="*/ 84 h 217"/>
                <a:gd name="T86" fmla="*/ 4 w 134"/>
                <a:gd name="T87" fmla="*/ 64 h 217"/>
                <a:gd name="T88" fmla="*/ 11 w 134"/>
                <a:gd name="T89" fmla="*/ 45 h 217"/>
                <a:gd name="T90" fmla="*/ 18 w 134"/>
                <a:gd name="T91" fmla="*/ 29 h 217"/>
                <a:gd name="T92" fmla="*/ 23 w 134"/>
                <a:gd name="T93" fmla="*/ 22 h 217"/>
                <a:gd name="T94" fmla="*/ 28 w 134"/>
                <a:gd name="T95" fmla="*/ 16 h 217"/>
                <a:gd name="T96" fmla="*/ 34 w 134"/>
                <a:gd name="T97" fmla="*/ 10 h 217"/>
                <a:gd name="T98" fmla="*/ 39 w 134"/>
                <a:gd name="T99" fmla="*/ 6 h 217"/>
                <a:gd name="T100" fmla="*/ 46 w 134"/>
                <a:gd name="T101" fmla="*/ 4 h 217"/>
                <a:gd name="T102" fmla="*/ 53 w 134"/>
                <a:gd name="T103" fmla="*/ 1 h 217"/>
                <a:gd name="T104" fmla="*/ 53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164918" name="Freeform 87"/>
            <p:cNvSpPr>
              <a:spLocks/>
            </p:cNvSpPr>
            <p:nvPr/>
          </p:nvSpPr>
          <p:spPr bwMode="auto">
            <a:xfrm flipH="1">
              <a:off x="505" y="3586"/>
              <a:ext cx="71" cy="119"/>
            </a:xfrm>
            <a:custGeom>
              <a:avLst/>
              <a:gdLst>
                <a:gd name="T0" fmla="*/ 49 w 118"/>
                <a:gd name="T1" fmla="*/ 0 h 198"/>
                <a:gd name="T2" fmla="*/ 49 w 118"/>
                <a:gd name="T3" fmla="*/ 0 h 198"/>
                <a:gd name="T4" fmla="*/ 55 w 118"/>
                <a:gd name="T5" fmla="*/ 0 h 198"/>
                <a:gd name="T6" fmla="*/ 61 w 118"/>
                <a:gd name="T7" fmla="*/ 1 h 198"/>
                <a:gd name="T8" fmla="*/ 66 w 118"/>
                <a:gd name="T9" fmla="*/ 2 h 198"/>
                <a:gd name="T10" fmla="*/ 73 w 118"/>
                <a:gd name="T11" fmla="*/ 5 h 198"/>
                <a:gd name="T12" fmla="*/ 83 w 118"/>
                <a:gd name="T13" fmla="*/ 13 h 198"/>
                <a:gd name="T14" fmla="*/ 93 w 118"/>
                <a:gd name="T15" fmla="*/ 25 h 198"/>
                <a:gd name="T16" fmla="*/ 102 w 118"/>
                <a:gd name="T17" fmla="*/ 39 h 198"/>
                <a:gd name="T18" fmla="*/ 109 w 118"/>
                <a:gd name="T19" fmla="*/ 55 h 198"/>
                <a:gd name="T20" fmla="*/ 114 w 118"/>
                <a:gd name="T21" fmla="*/ 73 h 198"/>
                <a:gd name="T22" fmla="*/ 117 w 118"/>
                <a:gd name="T23" fmla="*/ 94 h 198"/>
                <a:gd name="T24" fmla="*/ 117 w 118"/>
                <a:gd name="T25" fmla="*/ 94 h 198"/>
                <a:gd name="T26" fmla="*/ 118 w 118"/>
                <a:gd name="T27" fmla="*/ 110 h 198"/>
                <a:gd name="T28" fmla="*/ 118 w 118"/>
                <a:gd name="T29" fmla="*/ 124 h 198"/>
                <a:gd name="T30" fmla="*/ 116 w 118"/>
                <a:gd name="T31" fmla="*/ 138 h 198"/>
                <a:gd name="T32" fmla="*/ 113 w 118"/>
                <a:gd name="T33" fmla="*/ 151 h 198"/>
                <a:gd name="T34" fmla="*/ 109 w 118"/>
                <a:gd name="T35" fmla="*/ 163 h 198"/>
                <a:gd name="T36" fmla="*/ 104 w 118"/>
                <a:gd name="T37" fmla="*/ 174 h 198"/>
                <a:gd name="T38" fmla="*/ 98 w 118"/>
                <a:gd name="T39" fmla="*/ 183 h 198"/>
                <a:gd name="T40" fmla="*/ 91 w 118"/>
                <a:gd name="T41" fmla="*/ 191 h 198"/>
                <a:gd name="T42" fmla="*/ 91 w 118"/>
                <a:gd name="T43" fmla="*/ 191 h 198"/>
                <a:gd name="T44" fmla="*/ 82 w 118"/>
                <a:gd name="T45" fmla="*/ 190 h 198"/>
                <a:gd name="T46" fmla="*/ 71 w 118"/>
                <a:gd name="T47" fmla="*/ 191 h 198"/>
                <a:gd name="T48" fmla="*/ 61 w 118"/>
                <a:gd name="T49" fmla="*/ 194 h 198"/>
                <a:gd name="T50" fmla="*/ 50 w 118"/>
                <a:gd name="T51" fmla="*/ 198 h 198"/>
                <a:gd name="T52" fmla="*/ 50 w 118"/>
                <a:gd name="T53" fmla="*/ 198 h 198"/>
                <a:gd name="T54" fmla="*/ 41 w 118"/>
                <a:gd name="T55" fmla="*/ 193 h 198"/>
                <a:gd name="T56" fmla="*/ 32 w 118"/>
                <a:gd name="T57" fmla="*/ 186 h 198"/>
                <a:gd name="T58" fmla="*/ 24 w 118"/>
                <a:gd name="T59" fmla="*/ 177 h 198"/>
                <a:gd name="T60" fmla="*/ 18 w 118"/>
                <a:gd name="T61" fmla="*/ 166 h 198"/>
                <a:gd name="T62" fmla="*/ 12 w 118"/>
                <a:gd name="T63" fmla="*/ 153 h 198"/>
                <a:gd name="T64" fmla="*/ 7 w 118"/>
                <a:gd name="T65" fmla="*/ 139 h 198"/>
                <a:gd name="T66" fmla="*/ 3 w 118"/>
                <a:gd name="T67" fmla="*/ 124 h 198"/>
                <a:gd name="T68" fmla="*/ 0 w 118"/>
                <a:gd name="T69" fmla="*/ 108 h 198"/>
                <a:gd name="T70" fmla="*/ 0 w 118"/>
                <a:gd name="T71" fmla="*/ 108 h 198"/>
                <a:gd name="T72" fmla="*/ 0 w 118"/>
                <a:gd name="T73" fmla="*/ 88 h 198"/>
                <a:gd name="T74" fmla="*/ 2 w 118"/>
                <a:gd name="T75" fmla="*/ 68 h 198"/>
                <a:gd name="T76" fmla="*/ 6 w 118"/>
                <a:gd name="T77" fmla="*/ 51 h 198"/>
                <a:gd name="T78" fmla="*/ 11 w 118"/>
                <a:gd name="T79" fmla="*/ 35 h 198"/>
                <a:gd name="T80" fmla="*/ 18 w 118"/>
                <a:gd name="T81" fmla="*/ 21 h 198"/>
                <a:gd name="T82" fmla="*/ 27 w 118"/>
                <a:gd name="T83" fmla="*/ 10 h 198"/>
                <a:gd name="T84" fmla="*/ 32 w 118"/>
                <a:gd name="T85" fmla="*/ 6 h 198"/>
                <a:gd name="T86" fmla="*/ 38 w 118"/>
                <a:gd name="T87" fmla="*/ 4 h 198"/>
                <a:gd name="T88" fmla="*/ 43 w 118"/>
                <a:gd name="T89" fmla="*/ 1 h 198"/>
                <a:gd name="T90" fmla="*/ 49 w 118"/>
                <a:gd name="T91" fmla="*/ 0 h 198"/>
                <a:gd name="T92" fmla="*/ 49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164919" name="Freeform 88"/>
            <p:cNvSpPr>
              <a:spLocks/>
            </p:cNvSpPr>
            <p:nvPr/>
          </p:nvSpPr>
          <p:spPr bwMode="black">
            <a:xfrm flipH="1">
              <a:off x="510" y="3626"/>
              <a:ext cx="57" cy="76"/>
            </a:xfrm>
            <a:custGeom>
              <a:avLst/>
              <a:gdLst>
                <a:gd name="T0" fmla="*/ 0 w 96"/>
                <a:gd name="T1" fmla="*/ 70 h 129"/>
                <a:gd name="T2" fmla="*/ 0 w 96"/>
                <a:gd name="T3" fmla="*/ 70 h 129"/>
                <a:gd name="T4" fmla="*/ 2 w 96"/>
                <a:gd name="T5" fmla="*/ 83 h 129"/>
                <a:gd name="T6" fmla="*/ 8 w 96"/>
                <a:gd name="T7" fmla="*/ 96 h 129"/>
                <a:gd name="T8" fmla="*/ 13 w 96"/>
                <a:gd name="T9" fmla="*/ 105 h 129"/>
                <a:gd name="T10" fmla="*/ 20 w 96"/>
                <a:gd name="T11" fmla="*/ 114 h 129"/>
                <a:gd name="T12" fmla="*/ 28 w 96"/>
                <a:gd name="T13" fmla="*/ 121 h 129"/>
                <a:gd name="T14" fmla="*/ 37 w 96"/>
                <a:gd name="T15" fmla="*/ 126 h 129"/>
                <a:gd name="T16" fmla="*/ 47 w 96"/>
                <a:gd name="T17" fmla="*/ 129 h 129"/>
                <a:gd name="T18" fmla="*/ 56 w 96"/>
                <a:gd name="T19" fmla="*/ 129 h 129"/>
                <a:gd name="T20" fmla="*/ 56 w 96"/>
                <a:gd name="T21" fmla="*/ 129 h 129"/>
                <a:gd name="T22" fmla="*/ 65 w 96"/>
                <a:gd name="T23" fmla="*/ 126 h 129"/>
                <a:gd name="T24" fmla="*/ 75 w 96"/>
                <a:gd name="T25" fmla="*/ 121 h 129"/>
                <a:gd name="T26" fmla="*/ 81 w 96"/>
                <a:gd name="T27" fmla="*/ 114 h 129"/>
                <a:gd name="T28" fmla="*/ 88 w 96"/>
                <a:gd name="T29" fmla="*/ 105 h 129"/>
                <a:gd name="T30" fmla="*/ 92 w 96"/>
                <a:gd name="T31" fmla="*/ 96 h 129"/>
                <a:gd name="T32" fmla="*/ 95 w 96"/>
                <a:gd name="T33" fmla="*/ 83 h 129"/>
                <a:gd name="T34" fmla="*/ 96 w 96"/>
                <a:gd name="T35" fmla="*/ 71 h 129"/>
                <a:gd name="T36" fmla="*/ 96 w 96"/>
                <a:gd name="T37" fmla="*/ 58 h 129"/>
                <a:gd name="T38" fmla="*/ 96 w 96"/>
                <a:gd name="T39" fmla="*/ 58 h 129"/>
                <a:gd name="T40" fmla="*/ 94 w 96"/>
                <a:gd name="T41" fmla="*/ 46 h 129"/>
                <a:gd name="T42" fmla="*/ 88 w 96"/>
                <a:gd name="T43" fmla="*/ 34 h 129"/>
                <a:gd name="T44" fmla="*/ 83 w 96"/>
                <a:gd name="T45" fmla="*/ 23 h 129"/>
                <a:gd name="T46" fmla="*/ 76 w 96"/>
                <a:gd name="T47" fmla="*/ 15 h 129"/>
                <a:gd name="T48" fmla="*/ 68 w 96"/>
                <a:gd name="T49" fmla="*/ 8 h 129"/>
                <a:gd name="T50" fmla="*/ 59 w 96"/>
                <a:gd name="T51" fmla="*/ 3 h 129"/>
                <a:gd name="T52" fmla="*/ 49 w 96"/>
                <a:gd name="T53" fmla="*/ 0 h 129"/>
                <a:gd name="T54" fmla="*/ 40 w 96"/>
                <a:gd name="T55" fmla="*/ 0 h 129"/>
                <a:gd name="T56" fmla="*/ 40 w 96"/>
                <a:gd name="T57" fmla="*/ 0 h 129"/>
                <a:gd name="T58" fmla="*/ 31 w 96"/>
                <a:gd name="T59" fmla="*/ 3 h 129"/>
                <a:gd name="T60" fmla="*/ 21 w 96"/>
                <a:gd name="T61" fmla="*/ 8 h 129"/>
                <a:gd name="T62" fmla="*/ 14 w 96"/>
                <a:gd name="T63" fmla="*/ 15 h 129"/>
                <a:gd name="T64" fmla="*/ 8 w 96"/>
                <a:gd name="T65" fmla="*/ 23 h 129"/>
                <a:gd name="T66" fmla="*/ 4 w 96"/>
                <a:gd name="T67" fmla="*/ 34 h 129"/>
                <a:gd name="T68" fmla="*/ 1 w 96"/>
                <a:gd name="T69" fmla="*/ 45 h 129"/>
                <a:gd name="T70" fmla="*/ 0 w 96"/>
                <a:gd name="T71" fmla="*/ 58 h 129"/>
                <a:gd name="T72" fmla="*/ 0 w 96"/>
                <a:gd name="T73" fmla="*/ 70 h 129"/>
                <a:gd name="T74" fmla="*/ 0 w 96"/>
                <a:gd name="T75" fmla="*/ 7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164920" name="Freeform 89"/>
            <p:cNvSpPr>
              <a:spLocks/>
            </p:cNvSpPr>
            <p:nvPr/>
          </p:nvSpPr>
          <p:spPr bwMode="black">
            <a:xfrm flipH="1">
              <a:off x="516" y="3633"/>
              <a:ext cx="45" cy="61"/>
            </a:xfrm>
            <a:custGeom>
              <a:avLst/>
              <a:gdLst>
                <a:gd name="T0" fmla="*/ 1 w 78"/>
                <a:gd name="T1" fmla="*/ 56 h 102"/>
                <a:gd name="T2" fmla="*/ 1 w 78"/>
                <a:gd name="T3" fmla="*/ 56 h 102"/>
                <a:gd name="T4" fmla="*/ 3 w 78"/>
                <a:gd name="T5" fmla="*/ 65 h 102"/>
                <a:gd name="T6" fmla="*/ 7 w 78"/>
                <a:gd name="T7" fmla="*/ 75 h 102"/>
                <a:gd name="T8" fmla="*/ 11 w 78"/>
                <a:gd name="T9" fmla="*/ 83 h 102"/>
                <a:gd name="T10" fmla="*/ 16 w 78"/>
                <a:gd name="T11" fmla="*/ 91 h 102"/>
                <a:gd name="T12" fmla="*/ 23 w 78"/>
                <a:gd name="T13" fmla="*/ 96 h 102"/>
                <a:gd name="T14" fmla="*/ 31 w 78"/>
                <a:gd name="T15" fmla="*/ 100 h 102"/>
                <a:gd name="T16" fmla="*/ 38 w 78"/>
                <a:gd name="T17" fmla="*/ 102 h 102"/>
                <a:gd name="T18" fmla="*/ 46 w 78"/>
                <a:gd name="T19" fmla="*/ 102 h 102"/>
                <a:gd name="T20" fmla="*/ 46 w 78"/>
                <a:gd name="T21" fmla="*/ 102 h 102"/>
                <a:gd name="T22" fmla="*/ 54 w 78"/>
                <a:gd name="T23" fmla="*/ 100 h 102"/>
                <a:gd name="T24" fmla="*/ 60 w 78"/>
                <a:gd name="T25" fmla="*/ 96 h 102"/>
                <a:gd name="T26" fmla="*/ 66 w 78"/>
                <a:gd name="T27" fmla="*/ 91 h 102"/>
                <a:gd name="T28" fmla="*/ 71 w 78"/>
                <a:gd name="T29" fmla="*/ 83 h 102"/>
                <a:gd name="T30" fmla="*/ 74 w 78"/>
                <a:gd name="T31" fmla="*/ 75 h 102"/>
                <a:gd name="T32" fmla="*/ 76 w 78"/>
                <a:gd name="T33" fmla="*/ 65 h 102"/>
                <a:gd name="T34" fmla="*/ 78 w 78"/>
                <a:gd name="T35" fmla="*/ 56 h 102"/>
                <a:gd name="T36" fmla="*/ 78 w 78"/>
                <a:gd name="T37" fmla="*/ 45 h 102"/>
                <a:gd name="T38" fmla="*/ 78 w 78"/>
                <a:gd name="T39" fmla="*/ 45 h 102"/>
                <a:gd name="T40" fmla="*/ 75 w 78"/>
                <a:gd name="T41" fmla="*/ 36 h 102"/>
                <a:gd name="T42" fmla="*/ 71 w 78"/>
                <a:gd name="T43" fmla="*/ 27 h 102"/>
                <a:gd name="T44" fmla="*/ 67 w 78"/>
                <a:gd name="T45" fmla="*/ 17 h 102"/>
                <a:gd name="T46" fmla="*/ 62 w 78"/>
                <a:gd name="T47" fmla="*/ 11 h 102"/>
                <a:gd name="T48" fmla="*/ 55 w 78"/>
                <a:gd name="T49" fmla="*/ 5 h 102"/>
                <a:gd name="T50" fmla="*/ 48 w 78"/>
                <a:gd name="T51" fmla="*/ 1 h 102"/>
                <a:gd name="T52" fmla="*/ 40 w 78"/>
                <a:gd name="T53" fmla="*/ 0 h 102"/>
                <a:gd name="T54" fmla="*/ 32 w 78"/>
                <a:gd name="T55" fmla="*/ 0 h 102"/>
                <a:gd name="T56" fmla="*/ 32 w 78"/>
                <a:gd name="T57" fmla="*/ 0 h 102"/>
                <a:gd name="T58" fmla="*/ 24 w 78"/>
                <a:gd name="T59" fmla="*/ 1 h 102"/>
                <a:gd name="T60" fmla="*/ 18 w 78"/>
                <a:gd name="T61" fmla="*/ 5 h 102"/>
                <a:gd name="T62" fmla="*/ 12 w 78"/>
                <a:gd name="T63" fmla="*/ 11 h 102"/>
                <a:gd name="T64" fmla="*/ 7 w 78"/>
                <a:gd name="T65" fmla="*/ 17 h 102"/>
                <a:gd name="T66" fmla="*/ 4 w 78"/>
                <a:gd name="T67" fmla="*/ 25 h 102"/>
                <a:gd name="T68" fmla="*/ 1 w 78"/>
                <a:gd name="T69" fmla="*/ 35 h 102"/>
                <a:gd name="T70" fmla="*/ 0 w 78"/>
                <a:gd name="T71" fmla="*/ 45 h 102"/>
                <a:gd name="T72" fmla="*/ 1 w 78"/>
                <a:gd name="T73" fmla="*/ 56 h 102"/>
                <a:gd name="T74" fmla="*/ 1 w 78"/>
                <a:gd name="T75" fmla="*/ 5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164921" name="Freeform 90"/>
            <p:cNvSpPr>
              <a:spLocks/>
            </p:cNvSpPr>
            <p:nvPr/>
          </p:nvSpPr>
          <p:spPr bwMode="auto">
            <a:xfrm flipH="1">
              <a:off x="521" y="3643"/>
              <a:ext cx="34" cy="44"/>
            </a:xfrm>
            <a:custGeom>
              <a:avLst/>
              <a:gdLst>
                <a:gd name="T0" fmla="*/ 0 w 57"/>
                <a:gd name="T1" fmla="*/ 40 h 74"/>
                <a:gd name="T2" fmla="*/ 0 w 57"/>
                <a:gd name="T3" fmla="*/ 40 h 74"/>
                <a:gd name="T4" fmla="*/ 1 w 57"/>
                <a:gd name="T5" fmla="*/ 48 h 74"/>
                <a:gd name="T6" fmla="*/ 4 w 57"/>
                <a:gd name="T7" fmla="*/ 55 h 74"/>
                <a:gd name="T8" fmla="*/ 7 w 57"/>
                <a:gd name="T9" fmla="*/ 60 h 74"/>
                <a:gd name="T10" fmla="*/ 12 w 57"/>
                <a:gd name="T11" fmla="*/ 66 h 74"/>
                <a:gd name="T12" fmla="*/ 16 w 57"/>
                <a:gd name="T13" fmla="*/ 70 h 74"/>
                <a:gd name="T14" fmla="*/ 21 w 57"/>
                <a:gd name="T15" fmla="*/ 72 h 74"/>
                <a:gd name="T16" fmla="*/ 27 w 57"/>
                <a:gd name="T17" fmla="*/ 74 h 74"/>
                <a:gd name="T18" fmla="*/ 33 w 57"/>
                <a:gd name="T19" fmla="*/ 74 h 74"/>
                <a:gd name="T20" fmla="*/ 33 w 57"/>
                <a:gd name="T21" fmla="*/ 74 h 74"/>
                <a:gd name="T22" fmla="*/ 39 w 57"/>
                <a:gd name="T23" fmla="*/ 72 h 74"/>
                <a:gd name="T24" fmla="*/ 44 w 57"/>
                <a:gd name="T25" fmla="*/ 70 h 74"/>
                <a:gd name="T26" fmla="*/ 48 w 57"/>
                <a:gd name="T27" fmla="*/ 66 h 74"/>
                <a:gd name="T28" fmla="*/ 52 w 57"/>
                <a:gd name="T29" fmla="*/ 60 h 74"/>
                <a:gd name="T30" fmla="*/ 55 w 57"/>
                <a:gd name="T31" fmla="*/ 55 h 74"/>
                <a:gd name="T32" fmla="*/ 56 w 57"/>
                <a:gd name="T33" fmla="*/ 48 h 74"/>
                <a:gd name="T34" fmla="*/ 57 w 57"/>
                <a:gd name="T35" fmla="*/ 40 h 74"/>
                <a:gd name="T36" fmla="*/ 57 w 57"/>
                <a:gd name="T37" fmla="*/ 33 h 74"/>
                <a:gd name="T38" fmla="*/ 57 w 57"/>
                <a:gd name="T39" fmla="*/ 33 h 74"/>
                <a:gd name="T40" fmla="*/ 56 w 57"/>
                <a:gd name="T41" fmla="*/ 25 h 74"/>
                <a:gd name="T42" fmla="*/ 53 w 57"/>
                <a:gd name="T43" fmla="*/ 19 h 74"/>
                <a:gd name="T44" fmla="*/ 49 w 57"/>
                <a:gd name="T45" fmla="*/ 13 h 74"/>
                <a:gd name="T46" fmla="*/ 45 w 57"/>
                <a:gd name="T47" fmla="*/ 8 h 74"/>
                <a:gd name="T48" fmla="*/ 40 w 57"/>
                <a:gd name="T49" fmla="*/ 4 h 74"/>
                <a:gd name="T50" fmla="*/ 35 w 57"/>
                <a:gd name="T51" fmla="*/ 1 h 74"/>
                <a:gd name="T52" fmla="*/ 29 w 57"/>
                <a:gd name="T53" fmla="*/ 0 h 74"/>
                <a:gd name="T54" fmla="*/ 24 w 57"/>
                <a:gd name="T55" fmla="*/ 0 h 74"/>
                <a:gd name="T56" fmla="*/ 24 w 57"/>
                <a:gd name="T57" fmla="*/ 0 h 74"/>
                <a:gd name="T58" fmla="*/ 19 w 57"/>
                <a:gd name="T59" fmla="*/ 1 h 74"/>
                <a:gd name="T60" fmla="*/ 13 w 57"/>
                <a:gd name="T61" fmla="*/ 5 h 74"/>
                <a:gd name="T62" fmla="*/ 8 w 57"/>
                <a:gd name="T63" fmla="*/ 9 h 74"/>
                <a:gd name="T64" fmla="*/ 5 w 57"/>
                <a:gd name="T65" fmla="*/ 13 h 74"/>
                <a:gd name="T66" fmla="*/ 2 w 57"/>
                <a:gd name="T67" fmla="*/ 20 h 74"/>
                <a:gd name="T68" fmla="*/ 0 w 57"/>
                <a:gd name="T69" fmla="*/ 27 h 74"/>
                <a:gd name="T70" fmla="*/ 0 w 57"/>
                <a:gd name="T71" fmla="*/ 33 h 74"/>
                <a:gd name="T72" fmla="*/ 0 w 57"/>
                <a:gd name="T73" fmla="*/ 40 h 74"/>
                <a:gd name="T74" fmla="*/ 0 w 57"/>
                <a:gd name="T75" fmla="*/ 40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164922" name="Freeform 91"/>
            <p:cNvSpPr>
              <a:spLocks/>
            </p:cNvSpPr>
            <p:nvPr/>
          </p:nvSpPr>
          <p:spPr bwMode="auto">
            <a:xfrm flipH="1">
              <a:off x="546" y="3645"/>
              <a:ext cx="10" cy="10"/>
            </a:xfrm>
            <a:custGeom>
              <a:avLst/>
              <a:gdLst>
                <a:gd name="T0" fmla="*/ 18 w 18"/>
                <a:gd name="T1" fmla="*/ 9 h 17"/>
                <a:gd name="T2" fmla="*/ 18 w 18"/>
                <a:gd name="T3" fmla="*/ 9 h 17"/>
                <a:gd name="T4" fmla="*/ 17 w 18"/>
                <a:gd name="T5" fmla="*/ 12 h 17"/>
                <a:gd name="T6" fmla="*/ 15 w 18"/>
                <a:gd name="T7" fmla="*/ 14 h 17"/>
                <a:gd name="T8" fmla="*/ 13 w 18"/>
                <a:gd name="T9" fmla="*/ 17 h 17"/>
                <a:gd name="T10" fmla="*/ 9 w 18"/>
                <a:gd name="T11" fmla="*/ 17 h 17"/>
                <a:gd name="T12" fmla="*/ 9 w 18"/>
                <a:gd name="T13" fmla="*/ 17 h 17"/>
                <a:gd name="T14" fmla="*/ 6 w 18"/>
                <a:gd name="T15" fmla="*/ 16 h 17"/>
                <a:gd name="T16" fmla="*/ 3 w 18"/>
                <a:gd name="T17" fmla="*/ 14 h 17"/>
                <a:gd name="T18" fmla="*/ 2 w 18"/>
                <a:gd name="T19" fmla="*/ 12 h 17"/>
                <a:gd name="T20" fmla="*/ 0 w 18"/>
                <a:gd name="T21" fmla="*/ 9 h 17"/>
                <a:gd name="T22" fmla="*/ 0 w 18"/>
                <a:gd name="T23" fmla="*/ 9 h 17"/>
                <a:gd name="T24" fmla="*/ 2 w 18"/>
                <a:gd name="T25" fmla="*/ 5 h 17"/>
                <a:gd name="T26" fmla="*/ 3 w 18"/>
                <a:gd name="T27" fmla="*/ 2 h 17"/>
                <a:gd name="T28" fmla="*/ 6 w 18"/>
                <a:gd name="T29" fmla="*/ 1 h 17"/>
                <a:gd name="T30" fmla="*/ 10 w 18"/>
                <a:gd name="T31" fmla="*/ 0 h 17"/>
                <a:gd name="T32" fmla="*/ 10 w 18"/>
                <a:gd name="T33" fmla="*/ 0 h 17"/>
                <a:gd name="T34" fmla="*/ 13 w 18"/>
                <a:gd name="T35" fmla="*/ 1 h 17"/>
                <a:gd name="T36" fmla="*/ 15 w 18"/>
                <a:gd name="T37" fmla="*/ 2 h 17"/>
                <a:gd name="T38" fmla="*/ 17 w 18"/>
                <a:gd name="T39" fmla="*/ 5 h 17"/>
                <a:gd name="T40" fmla="*/ 18 w 18"/>
                <a:gd name="T41" fmla="*/ 9 h 17"/>
                <a:gd name="T42" fmla="*/ 18 w 18"/>
                <a:gd name="T43" fmla="*/ 9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164923" name="Freeform 92"/>
            <p:cNvSpPr>
              <a:spLocks/>
            </p:cNvSpPr>
            <p:nvPr/>
          </p:nvSpPr>
          <p:spPr bwMode="white">
            <a:xfrm flipH="1">
              <a:off x="505" y="3586"/>
              <a:ext cx="71" cy="72"/>
            </a:xfrm>
            <a:custGeom>
              <a:avLst/>
              <a:gdLst>
                <a:gd name="T0" fmla="*/ 51 w 118"/>
                <a:gd name="T1" fmla="*/ 17 h 120"/>
                <a:gd name="T2" fmla="*/ 51 w 118"/>
                <a:gd name="T3" fmla="*/ 17 h 120"/>
                <a:gd name="T4" fmla="*/ 45 w 118"/>
                <a:gd name="T5" fmla="*/ 19 h 120"/>
                <a:gd name="T6" fmla="*/ 39 w 118"/>
                <a:gd name="T7" fmla="*/ 21 h 120"/>
                <a:gd name="T8" fmla="*/ 35 w 118"/>
                <a:gd name="T9" fmla="*/ 24 h 120"/>
                <a:gd name="T10" fmla="*/ 30 w 118"/>
                <a:gd name="T11" fmla="*/ 28 h 120"/>
                <a:gd name="T12" fmla="*/ 20 w 118"/>
                <a:gd name="T13" fmla="*/ 37 h 120"/>
                <a:gd name="T14" fmla="*/ 14 w 118"/>
                <a:gd name="T15" fmla="*/ 51 h 120"/>
                <a:gd name="T16" fmla="*/ 8 w 118"/>
                <a:gd name="T17" fmla="*/ 65 h 120"/>
                <a:gd name="T18" fmla="*/ 4 w 118"/>
                <a:gd name="T19" fmla="*/ 83 h 120"/>
                <a:gd name="T20" fmla="*/ 3 w 118"/>
                <a:gd name="T21" fmla="*/ 102 h 120"/>
                <a:gd name="T22" fmla="*/ 3 w 118"/>
                <a:gd name="T23" fmla="*/ 120 h 120"/>
                <a:gd name="T24" fmla="*/ 3 w 118"/>
                <a:gd name="T25" fmla="*/ 120 h 120"/>
                <a:gd name="T26" fmla="*/ 0 w 118"/>
                <a:gd name="T27" fmla="*/ 108 h 120"/>
                <a:gd name="T28" fmla="*/ 0 w 118"/>
                <a:gd name="T29" fmla="*/ 108 h 120"/>
                <a:gd name="T30" fmla="*/ 0 w 118"/>
                <a:gd name="T31" fmla="*/ 88 h 120"/>
                <a:gd name="T32" fmla="*/ 2 w 118"/>
                <a:gd name="T33" fmla="*/ 68 h 120"/>
                <a:gd name="T34" fmla="*/ 6 w 118"/>
                <a:gd name="T35" fmla="*/ 51 h 120"/>
                <a:gd name="T36" fmla="*/ 11 w 118"/>
                <a:gd name="T37" fmla="*/ 35 h 120"/>
                <a:gd name="T38" fmla="*/ 18 w 118"/>
                <a:gd name="T39" fmla="*/ 21 h 120"/>
                <a:gd name="T40" fmla="*/ 27 w 118"/>
                <a:gd name="T41" fmla="*/ 10 h 120"/>
                <a:gd name="T42" fmla="*/ 32 w 118"/>
                <a:gd name="T43" fmla="*/ 6 h 120"/>
                <a:gd name="T44" fmla="*/ 38 w 118"/>
                <a:gd name="T45" fmla="*/ 4 h 120"/>
                <a:gd name="T46" fmla="*/ 43 w 118"/>
                <a:gd name="T47" fmla="*/ 1 h 120"/>
                <a:gd name="T48" fmla="*/ 49 w 118"/>
                <a:gd name="T49" fmla="*/ 0 h 120"/>
                <a:gd name="T50" fmla="*/ 49 w 118"/>
                <a:gd name="T51" fmla="*/ 0 h 120"/>
                <a:gd name="T52" fmla="*/ 55 w 118"/>
                <a:gd name="T53" fmla="*/ 0 h 120"/>
                <a:gd name="T54" fmla="*/ 61 w 118"/>
                <a:gd name="T55" fmla="*/ 1 h 120"/>
                <a:gd name="T56" fmla="*/ 66 w 118"/>
                <a:gd name="T57" fmla="*/ 2 h 120"/>
                <a:gd name="T58" fmla="*/ 73 w 118"/>
                <a:gd name="T59" fmla="*/ 5 h 120"/>
                <a:gd name="T60" fmla="*/ 83 w 118"/>
                <a:gd name="T61" fmla="*/ 13 h 120"/>
                <a:gd name="T62" fmla="*/ 93 w 118"/>
                <a:gd name="T63" fmla="*/ 25 h 120"/>
                <a:gd name="T64" fmla="*/ 102 w 118"/>
                <a:gd name="T65" fmla="*/ 39 h 120"/>
                <a:gd name="T66" fmla="*/ 109 w 118"/>
                <a:gd name="T67" fmla="*/ 55 h 120"/>
                <a:gd name="T68" fmla="*/ 114 w 118"/>
                <a:gd name="T69" fmla="*/ 73 h 120"/>
                <a:gd name="T70" fmla="*/ 117 w 118"/>
                <a:gd name="T71" fmla="*/ 94 h 120"/>
                <a:gd name="T72" fmla="*/ 117 w 118"/>
                <a:gd name="T73" fmla="*/ 94 h 120"/>
                <a:gd name="T74" fmla="*/ 118 w 118"/>
                <a:gd name="T75" fmla="*/ 99 h 120"/>
                <a:gd name="T76" fmla="*/ 118 w 118"/>
                <a:gd name="T77" fmla="*/ 99 h 120"/>
                <a:gd name="T78" fmla="*/ 113 w 118"/>
                <a:gd name="T79" fmla="*/ 81 h 120"/>
                <a:gd name="T80" fmla="*/ 108 w 118"/>
                <a:gd name="T81" fmla="*/ 65 h 120"/>
                <a:gd name="T82" fmla="*/ 101 w 118"/>
                <a:gd name="T83" fmla="*/ 51 h 120"/>
                <a:gd name="T84" fmla="*/ 93 w 118"/>
                <a:gd name="T85" fmla="*/ 39 h 120"/>
                <a:gd name="T86" fmla="*/ 82 w 118"/>
                <a:gd name="T87" fmla="*/ 29 h 120"/>
                <a:gd name="T88" fmla="*/ 73 w 118"/>
                <a:gd name="T89" fmla="*/ 23 h 120"/>
                <a:gd name="T90" fmla="*/ 67 w 118"/>
                <a:gd name="T91" fmla="*/ 20 h 120"/>
                <a:gd name="T92" fmla="*/ 62 w 118"/>
                <a:gd name="T93" fmla="*/ 19 h 120"/>
                <a:gd name="T94" fmla="*/ 57 w 118"/>
                <a:gd name="T95" fmla="*/ 17 h 120"/>
                <a:gd name="T96" fmla="*/ 51 w 118"/>
                <a:gd name="T97" fmla="*/ 17 h 120"/>
                <a:gd name="T98" fmla="*/ 51 w 118"/>
                <a:gd name="T99" fmla="*/ 17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164924" name="Freeform 93"/>
            <p:cNvSpPr>
              <a:spLocks/>
            </p:cNvSpPr>
            <p:nvPr/>
          </p:nvSpPr>
          <p:spPr bwMode="white">
            <a:xfrm flipH="1">
              <a:off x="496" y="3685"/>
              <a:ext cx="76" cy="36"/>
            </a:xfrm>
            <a:custGeom>
              <a:avLst/>
              <a:gdLst>
                <a:gd name="T0" fmla="*/ 0 w 127"/>
                <a:gd name="T1" fmla="*/ 42 h 62"/>
                <a:gd name="T2" fmla="*/ 0 w 127"/>
                <a:gd name="T3" fmla="*/ 42 h 62"/>
                <a:gd name="T4" fmla="*/ 1 w 127"/>
                <a:gd name="T5" fmla="*/ 36 h 62"/>
                <a:gd name="T6" fmla="*/ 4 w 127"/>
                <a:gd name="T7" fmla="*/ 31 h 62"/>
                <a:gd name="T8" fmla="*/ 8 w 127"/>
                <a:gd name="T9" fmla="*/ 24 h 62"/>
                <a:gd name="T10" fmla="*/ 13 w 127"/>
                <a:gd name="T11" fmla="*/ 16 h 62"/>
                <a:gd name="T12" fmla="*/ 21 w 127"/>
                <a:gd name="T13" fmla="*/ 11 h 62"/>
                <a:gd name="T14" fmla="*/ 32 w 127"/>
                <a:gd name="T15" fmla="*/ 6 h 62"/>
                <a:gd name="T16" fmla="*/ 39 w 127"/>
                <a:gd name="T17" fmla="*/ 4 h 62"/>
                <a:gd name="T18" fmla="*/ 46 w 127"/>
                <a:gd name="T19" fmla="*/ 3 h 62"/>
                <a:gd name="T20" fmla="*/ 46 w 127"/>
                <a:gd name="T21" fmla="*/ 3 h 62"/>
                <a:gd name="T22" fmla="*/ 82 w 127"/>
                <a:gd name="T23" fmla="*/ 0 h 62"/>
                <a:gd name="T24" fmla="*/ 91 w 127"/>
                <a:gd name="T25" fmla="*/ 0 h 62"/>
                <a:gd name="T26" fmla="*/ 99 w 127"/>
                <a:gd name="T27" fmla="*/ 3 h 62"/>
                <a:gd name="T28" fmla="*/ 99 w 127"/>
                <a:gd name="T29" fmla="*/ 3 h 62"/>
                <a:gd name="T30" fmla="*/ 110 w 127"/>
                <a:gd name="T31" fmla="*/ 6 h 62"/>
                <a:gd name="T32" fmla="*/ 119 w 127"/>
                <a:gd name="T33" fmla="*/ 10 h 62"/>
                <a:gd name="T34" fmla="*/ 127 w 127"/>
                <a:gd name="T35" fmla="*/ 15 h 62"/>
                <a:gd name="T36" fmla="*/ 127 w 127"/>
                <a:gd name="T37" fmla="*/ 15 h 62"/>
                <a:gd name="T38" fmla="*/ 125 w 127"/>
                <a:gd name="T39" fmla="*/ 22 h 62"/>
                <a:gd name="T40" fmla="*/ 115 w 127"/>
                <a:gd name="T41" fmla="*/ 34 h 62"/>
                <a:gd name="T42" fmla="*/ 110 w 127"/>
                <a:gd name="T43" fmla="*/ 42 h 62"/>
                <a:gd name="T44" fmla="*/ 102 w 127"/>
                <a:gd name="T45" fmla="*/ 48 h 62"/>
                <a:gd name="T46" fmla="*/ 92 w 127"/>
                <a:gd name="T47" fmla="*/ 54 h 62"/>
                <a:gd name="T48" fmla="*/ 83 w 127"/>
                <a:gd name="T49" fmla="*/ 57 h 62"/>
                <a:gd name="T50" fmla="*/ 83 w 127"/>
                <a:gd name="T51" fmla="*/ 57 h 62"/>
                <a:gd name="T52" fmla="*/ 66 w 127"/>
                <a:gd name="T53" fmla="*/ 61 h 62"/>
                <a:gd name="T54" fmla="*/ 52 w 127"/>
                <a:gd name="T55" fmla="*/ 62 h 62"/>
                <a:gd name="T56" fmla="*/ 42 w 127"/>
                <a:gd name="T57" fmla="*/ 62 h 62"/>
                <a:gd name="T58" fmla="*/ 31 w 127"/>
                <a:gd name="T59" fmla="*/ 58 h 62"/>
                <a:gd name="T60" fmla="*/ 31 w 127"/>
                <a:gd name="T61" fmla="*/ 58 h 62"/>
                <a:gd name="T62" fmla="*/ 9 w 127"/>
                <a:gd name="T63" fmla="*/ 47 h 62"/>
                <a:gd name="T64" fmla="*/ 0 w 127"/>
                <a:gd name="T65" fmla="*/ 42 h 62"/>
                <a:gd name="T66" fmla="*/ 0 w 127"/>
                <a:gd name="T67" fmla="*/ 42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164925" name="Freeform 94"/>
            <p:cNvSpPr>
              <a:spLocks/>
            </p:cNvSpPr>
            <p:nvPr/>
          </p:nvSpPr>
          <p:spPr bwMode="black">
            <a:xfrm flipH="1">
              <a:off x="495" y="3683"/>
              <a:ext cx="82" cy="24"/>
            </a:xfrm>
            <a:custGeom>
              <a:avLst/>
              <a:gdLst>
                <a:gd name="T0" fmla="*/ 137 w 137"/>
                <a:gd name="T1" fmla="*/ 18 h 42"/>
                <a:gd name="T2" fmla="*/ 137 w 137"/>
                <a:gd name="T3" fmla="*/ 18 h 42"/>
                <a:gd name="T4" fmla="*/ 133 w 137"/>
                <a:gd name="T5" fmla="*/ 16 h 42"/>
                <a:gd name="T6" fmla="*/ 123 w 137"/>
                <a:gd name="T7" fmla="*/ 11 h 42"/>
                <a:gd name="T8" fmla="*/ 107 w 137"/>
                <a:gd name="T9" fmla="*/ 6 h 42"/>
                <a:gd name="T10" fmla="*/ 98 w 137"/>
                <a:gd name="T11" fmla="*/ 3 h 42"/>
                <a:gd name="T12" fmla="*/ 88 w 137"/>
                <a:gd name="T13" fmla="*/ 2 h 42"/>
                <a:gd name="T14" fmla="*/ 78 w 137"/>
                <a:gd name="T15" fmla="*/ 0 h 42"/>
                <a:gd name="T16" fmla="*/ 67 w 137"/>
                <a:gd name="T17" fmla="*/ 0 h 42"/>
                <a:gd name="T18" fmla="*/ 55 w 137"/>
                <a:gd name="T19" fmla="*/ 3 h 42"/>
                <a:gd name="T20" fmla="*/ 44 w 137"/>
                <a:gd name="T21" fmla="*/ 6 h 42"/>
                <a:gd name="T22" fmla="*/ 32 w 137"/>
                <a:gd name="T23" fmla="*/ 11 h 42"/>
                <a:gd name="T24" fmla="*/ 21 w 137"/>
                <a:gd name="T25" fmla="*/ 19 h 42"/>
                <a:gd name="T26" fmla="*/ 11 w 137"/>
                <a:gd name="T27" fmla="*/ 28 h 42"/>
                <a:gd name="T28" fmla="*/ 0 w 137"/>
                <a:gd name="T29" fmla="*/ 42 h 42"/>
                <a:gd name="T30" fmla="*/ 0 w 137"/>
                <a:gd name="T31" fmla="*/ 42 h 42"/>
                <a:gd name="T32" fmla="*/ 3 w 137"/>
                <a:gd name="T33" fmla="*/ 39 h 42"/>
                <a:gd name="T34" fmla="*/ 8 w 137"/>
                <a:gd name="T35" fmla="*/ 34 h 42"/>
                <a:gd name="T36" fmla="*/ 17 w 137"/>
                <a:gd name="T37" fmla="*/ 27 h 42"/>
                <a:gd name="T38" fmla="*/ 32 w 137"/>
                <a:gd name="T39" fmla="*/ 19 h 42"/>
                <a:gd name="T40" fmla="*/ 40 w 137"/>
                <a:gd name="T41" fmla="*/ 15 h 42"/>
                <a:gd name="T42" fmla="*/ 51 w 137"/>
                <a:gd name="T43" fmla="*/ 12 h 42"/>
                <a:gd name="T44" fmla="*/ 62 w 137"/>
                <a:gd name="T45" fmla="*/ 10 h 42"/>
                <a:gd name="T46" fmla="*/ 74 w 137"/>
                <a:gd name="T47" fmla="*/ 10 h 42"/>
                <a:gd name="T48" fmla="*/ 88 w 137"/>
                <a:gd name="T49" fmla="*/ 10 h 42"/>
                <a:gd name="T50" fmla="*/ 103 w 137"/>
                <a:gd name="T51" fmla="*/ 11 h 42"/>
                <a:gd name="T52" fmla="*/ 119 w 137"/>
                <a:gd name="T53" fmla="*/ 14 h 42"/>
                <a:gd name="T54" fmla="*/ 137 w 137"/>
                <a:gd name="T55" fmla="*/ 18 h 42"/>
                <a:gd name="T56" fmla="*/ 137 w 137"/>
                <a:gd name="T57" fmla="*/ 18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164926" name="Freeform 95"/>
            <p:cNvSpPr>
              <a:spLocks/>
            </p:cNvSpPr>
            <p:nvPr/>
          </p:nvSpPr>
          <p:spPr bwMode="white">
            <a:xfrm flipH="1">
              <a:off x="518" y="3691"/>
              <a:ext cx="38" cy="25"/>
            </a:xfrm>
            <a:custGeom>
              <a:avLst/>
              <a:gdLst>
                <a:gd name="T0" fmla="*/ 0 w 63"/>
                <a:gd name="T1" fmla="*/ 25 h 41"/>
                <a:gd name="T2" fmla="*/ 0 w 63"/>
                <a:gd name="T3" fmla="*/ 25 h 41"/>
                <a:gd name="T4" fmla="*/ 2 w 63"/>
                <a:gd name="T5" fmla="*/ 29 h 41"/>
                <a:gd name="T6" fmla="*/ 4 w 63"/>
                <a:gd name="T7" fmla="*/ 33 h 41"/>
                <a:gd name="T8" fmla="*/ 7 w 63"/>
                <a:gd name="T9" fmla="*/ 36 h 41"/>
                <a:gd name="T10" fmla="*/ 11 w 63"/>
                <a:gd name="T11" fmla="*/ 39 h 41"/>
                <a:gd name="T12" fmla="*/ 17 w 63"/>
                <a:gd name="T13" fmla="*/ 40 h 41"/>
                <a:gd name="T14" fmla="*/ 22 w 63"/>
                <a:gd name="T15" fmla="*/ 41 h 41"/>
                <a:gd name="T16" fmla="*/ 29 w 63"/>
                <a:gd name="T17" fmla="*/ 41 h 41"/>
                <a:gd name="T18" fmla="*/ 35 w 63"/>
                <a:gd name="T19" fmla="*/ 41 h 41"/>
                <a:gd name="T20" fmla="*/ 35 w 63"/>
                <a:gd name="T21" fmla="*/ 41 h 41"/>
                <a:gd name="T22" fmla="*/ 41 w 63"/>
                <a:gd name="T23" fmla="*/ 40 h 41"/>
                <a:gd name="T24" fmla="*/ 47 w 63"/>
                <a:gd name="T25" fmla="*/ 37 h 41"/>
                <a:gd name="T26" fmla="*/ 51 w 63"/>
                <a:gd name="T27" fmla="*/ 35 h 41"/>
                <a:gd name="T28" fmla="*/ 57 w 63"/>
                <a:gd name="T29" fmla="*/ 32 h 41"/>
                <a:gd name="T30" fmla="*/ 59 w 63"/>
                <a:gd name="T31" fmla="*/ 28 h 41"/>
                <a:gd name="T32" fmla="*/ 62 w 63"/>
                <a:gd name="T33" fmla="*/ 24 h 41"/>
                <a:gd name="T34" fmla="*/ 63 w 63"/>
                <a:gd name="T35" fmla="*/ 20 h 41"/>
                <a:gd name="T36" fmla="*/ 63 w 63"/>
                <a:gd name="T37" fmla="*/ 16 h 41"/>
                <a:gd name="T38" fmla="*/ 63 w 63"/>
                <a:gd name="T39" fmla="*/ 16 h 41"/>
                <a:gd name="T40" fmla="*/ 62 w 63"/>
                <a:gd name="T41" fmla="*/ 12 h 41"/>
                <a:gd name="T42" fmla="*/ 59 w 63"/>
                <a:gd name="T43" fmla="*/ 8 h 41"/>
                <a:gd name="T44" fmla="*/ 57 w 63"/>
                <a:gd name="T45" fmla="*/ 5 h 41"/>
                <a:gd name="T46" fmla="*/ 51 w 63"/>
                <a:gd name="T47" fmla="*/ 3 h 41"/>
                <a:gd name="T48" fmla="*/ 47 w 63"/>
                <a:gd name="T49" fmla="*/ 1 h 41"/>
                <a:gd name="T50" fmla="*/ 41 w 63"/>
                <a:gd name="T51" fmla="*/ 0 h 41"/>
                <a:gd name="T52" fmla="*/ 35 w 63"/>
                <a:gd name="T53" fmla="*/ 0 h 41"/>
                <a:gd name="T54" fmla="*/ 29 w 63"/>
                <a:gd name="T55" fmla="*/ 1 h 41"/>
                <a:gd name="T56" fmla="*/ 29 w 63"/>
                <a:gd name="T57" fmla="*/ 1 h 41"/>
                <a:gd name="T58" fmla="*/ 22 w 63"/>
                <a:gd name="T59" fmla="*/ 3 h 41"/>
                <a:gd name="T60" fmla="*/ 17 w 63"/>
                <a:gd name="T61" fmla="*/ 4 h 41"/>
                <a:gd name="T62" fmla="*/ 11 w 63"/>
                <a:gd name="T63" fmla="*/ 7 h 41"/>
                <a:gd name="T64" fmla="*/ 7 w 63"/>
                <a:gd name="T65" fmla="*/ 11 h 41"/>
                <a:gd name="T66" fmla="*/ 4 w 63"/>
                <a:gd name="T67" fmla="*/ 13 h 41"/>
                <a:gd name="T68" fmla="*/ 2 w 63"/>
                <a:gd name="T69" fmla="*/ 17 h 41"/>
                <a:gd name="T70" fmla="*/ 0 w 63"/>
                <a:gd name="T71" fmla="*/ 21 h 41"/>
                <a:gd name="T72" fmla="*/ 0 w 63"/>
                <a:gd name="T73" fmla="*/ 25 h 41"/>
                <a:gd name="T74" fmla="*/ 0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164927" name="Freeform 96"/>
            <p:cNvSpPr>
              <a:spLocks/>
            </p:cNvSpPr>
            <p:nvPr/>
          </p:nvSpPr>
          <p:spPr bwMode="white">
            <a:xfrm flipH="1">
              <a:off x="519" y="3692"/>
              <a:ext cx="36" cy="23"/>
            </a:xfrm>
            <a:custGeom>
              <a:avLst/>
              <a:gdLst>
                <a:gd name="T0" fmla="*/ 60 w 60"/>
                <a:gd name="T1" fmla="*/ 15 h 39"/>
                <a:gd name="T2" fmla="*/ 60 w 60"/>
                <a:gd name="T3" fmla="*/ 15 h 39"/>
                <a:gd name="T4" fmla="*/ 59 w 60"/>
                <a:gd name="T5" fmla="*/ 11 h 39"/>
                <a:gd name="T6" fmla="*/ 56 w 60"/>
                <a:gd name="T7" fmla="*/ 8 h 39"/>
                <a:gd name="T8" fmla="*/ 53 w 60"/>
                <a:gd name="T9" fmla="*/ 6 h 39"/>
                <a:gd name="T10" fmla="*/ 49 w 60"/>
                <a:gd name="T11" fmla="*/ 3 h 39"/>
                <a:gd name="T12" fmla="*/ 44 w 60"/>
                <a:gd name="T13" fmla="*/ 2 h 39"/>
                <a:gd name="T14" fmla="*/ 39 w 60"/>
                <a:gd name="T15" fmla="*/ 0 h 39"/>
                <a:gd name="T16" fmla="*/ 33 w 60"/>
                <a:gd name="T17" fmla="*/ 0 h 39"/>
                <a:gd name="T18" fmla="*/ 27 w 60"/>
                <a:gd name="T19" fmla="*/ 0 h 39"/>
                <a:gd name="T20" fmla="*/ 27 w 60"/>
                <a:gd name="T21" fmla="*/ 0 h 39"/>
                <a:gd name="T22" fmla="*/ 21 w 60"/>
                <a:gd name="T23" fmla="*/ 2 h 39"/>
                <a:gd name="T24" fmla="*/ 16 w 60"/>
                <a:gd name="T25" fmla="*/ 4 h 39"/>
                <a:gd name="T26" fmla="*/ 11 w 60"/>
                <a:gd name="T27" fmla="*/ 7 h 39"/>
                <a:gd name="T28" fmla="*/ 7 w 60"/>
                <a:gd name="T29" fmla="*/ 10 h 39"/>
                <a:gd name="T30" fmla="*/ 2 w 60"/>
                <a:gd name="T31" fmla="*/ 12 h 39"/>
                <a:gd name="T32" fmla="*/ 1 w 60"/>
                <a:gd name="T33" fmla="*/ 16 h 39"/>
                <a:gd name="T34" fmla="*/ 0 w 60"/>
                <a:gd name="T35" fmla="*/ 20 h 39"/>
                <a:gd name="T36" fmla="*/ 0 w 60"/>
                <a:gd name="T37" fmla="*/ 24 h 39"/>
                <a:gd name="T38" fmla="*/ 0 w 60"/>
                <a:gd name="T39" fmla="*/ 24 h 39"/>
                <a:gd name="T40" fmla="*/ 1 w 60"/>
                <a:gd name="T41" fmla="*/ 28 h 39"/>
                <a:gd name="T42" fmla="*/ 4 w 60"/>
                <a:gd name="T43" fmla="*/ 31 h 39"/>
                <a:gd name="T44" fmla="*/ 7 w 60"/>
                <a:gd name="T45" fmla="*/ 35 h 39"/>
                <a:gd name="T46" fmla="*/ 11 w 60"/>
                <a:gd name="T47" fmla="*/ 36 h 39"/>
                <a:gd name="T48" fmla="*/ 16 w 60"/>
                <a:gd name="T49" fmla="*/ 38 h 39"/>
                <a:gd name="T50" fmla="*/ 21 w 60"/>
                <a:gd name="T51" fmla="*/ 39 h 39"/>
                <a:gd name="T52" fmla="*/ 27 w 60"/>
                <a:gd name="T53" fmla="*/ 39 h 39"/>
                <a:gd name="T54" fmla="*/ 33 w 60"/>
                <a:gd name="T55" fmla="*/ 39 h 39"/>
                <a:gd name="T56" fmla="*/ 33 w 60"/>
                <a:gd name="T57" fmla="*/ 39 h 39"/>
                <a:gd name="T58" fmla="*/ 39 w 60"/>
                <a:gd name="T59" fmla="*/ 38 h 39"/>
                <a:gd name="T60" fmla="*/ 44 w 60"/>
                <a:gd name="T61" fmla="*/ 36 h 39"/>
                <a:gd name="T62" fmla="*/ 49 w 60"/>
                <a:gd name="T63" fmla="*/ 34 h 39"/>
                <a:gd name="T64" fmla="*/ 53 w 60"/>
                <a:gd name="T65" fmla="*/ 30 h 39"/>
                <a:gd name="T66" fmla="*/ 56 w 60"/>
                <a:gd name="T67" fmla="*/ 27 h 39"/>
                <a:gd name="T68" fmla="*/ 59 w 60"/>
                <a:gd name="T69" fmla="*/ 23 h 39"/>
                <a:gd name="T70" fmla="*/ 60 w 60"/>
                <a:gd name="T71" fmla="*/ 19 h 39"/>
                <a:gd name="T72" fmla="*/ 60 w 60"/>
                <a:gd name="T73" fmla="*/ 15 h 39"/>
                <a:gd name="T74" fmla="*/ 60 w 60"/>
                <a:gd name="T75" fmla="*/ 1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164928" name="Freeform 97"/>
            <p:cNvSpPr>
              <a:spLocks/>
            </p:cNvSpPr>
            <p:nvPr/>
          </p:nvSpPr>
          <p:spPr bwMode="white">
            <a:xfrm flipH="1">
              <a:off x="521" y="3692"/>
              <a:ext cx="34" cy="23"/>
            </a:xfrm>
            <a:custGeom>
              <a:avLst/>
              <a:gdLst>
                <a:gd name="T0" fmla="*/ 58 w 58"/>
                <a:gd name="T1" fmla="*/ 13 h 37"/>
                <a:gd name="T2" fmla="*/ 58 w 58"/>
                <a:gd name="T3" fmla="*/ 13 h 37"/>
                <a:gd name="T4" fmla="*/ 56 w 58"/>
                <a:gd name="T5" fmla="*/ 10 h 37"/>
                <a:gd name="T6" fmla="*/ 55 w 58"/>
                <a:gd name="T7" fmla="*/ 6 h 37"/>
                <a:gd name="T8" fmla="*/ 51 w 58"/>
                <a:gd name="T9" fmla="*/ 4 h 37"/>
                <a:gd name="T10" fmla="*/ 47 w 58"/>
                <a:gd name="T11" fmla="*/ 1 h 37"/>
                <a:gd name="T12" fmla="*/ 38 w 58"/>
                <a:gd name="T13" fmla="*/ 0 h 37"/>
                <a:gd name="T14" fmla="*/ 26 w 58"/>
                <a:gd name="T15" fmla="*/ 0 h 37"/>
                <a:gd name="T16" fmla="*/ 26 w 58"/>
                <a:gd name="T17" fmla="*/ 0 h 37"/>
                <a:gd name="T18" fmla="*/ 15 w 58"/>
                <a:gd name="T19" fmla="*/ 2 h 37"/>
                <a:gd name="T20" fmla="*/ 7 w 58"/>
                <a:gd name="T21" fmla="*/ 8 h 37"/>
                <a:gd name="T22" fmla="*/ 3 w 58"/>
                <a:gd name="T23" fmla="*/ 12 h 37"/>
                <a:gd name="T24" fmla="*/ 1 w 58"/>
                <a:gd name="T25" fmla="*/ 14 h 37"/>
                <a:gd name="T26" fmla="*/ 0 w 58"/>
                <a:gd name="T27" fmla="*/ 18 h 37"/>
                <a:gd name="T28" fmla="*/ 0 w 58"/>
                <a:gd name="T29" fmla="*/ 22 h 37"/>
                <a:gd name="T30" fmla="*/ 0 w 58"/>
                <a:gd name="T31" fmla="*/ 22 h 37"/>
                <a:gd name="T32" fmla="*/ 1 w 58"/>
                <a:gd name="T33" fmla="*/ 26 h 37"/>
                <a:gd name="T34" fmla="*/ 3 w 58"/>
                <a:gd name="T35" fmla="*/ 29 h 37"/>
                <a:gd name="T36" fmla="*/ 7 w 58"/>
                <a:gd name="T37" fmla="*/ 32 h 37"/>
                <a:gd name="T38" fmla="*/ 11 w 58"/>
                <a:gd name="T39" fmla="*/ 34 h 37"/>
                <a:gd name="T40" fmla="*/ 20 w 58"/>
                <a:gd name="T41" fmla="*/ 37 h 37"/>
                <a:gd name="T42" fmla="*/ 32 w 58"/>
                <a:gd name="T43" fmla="*/ 36 h 37"/>
                <a:gd name="T44" fmla="*/ 32 w 58"/>
                <a:gd name="T45" fmla="*/ 36 h 37"/>
                <a:gd name="T46" fmla="*/ 43 w 58"/>
                <a:gd name="T47" fmla="*/ 33 h 37"/>
                <a:gd name="T48" fmla="*/ 51 w 58"/>
                <a:gd name="T49" fmla="*/ 28 h 37"/>
                <a:gd name="T50" fmla="*/ 55 w 58"/>
                <a:gd name="T51" fmla="*/ 25 h 37"/>
                <a:gd name="T52" fmla="*/ 56 w 58"/>
                <a:gd name="T53" fmla="*/ 21 h 37"/>
                <a:gd name="T54" fmla="*/ 58 w 58"/>
                <a:gd name="T55" fmla="*/ 17 h 37"/>
                <a:gd name="T56" fmla="*/ 58 w 58"/>
                <a:gd name="T57" fmla="*/ 13 h 37"/>
                <a:gd name="T58" fmla="*/ 58 w 58"/>
                <a:gd name="T59" fmla="*/ 13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164929" name="Freeform 98"/>
            <p:cNvSpPr>
              <a:spLocks/>
            </p:cNvSpPr>
            <p:nvPr/>
          </p:nvSpPr>
          <p:spPr bwMode="white">
            <a:xfrm flipH="1">
              <a:off x="521" y="3692"/>
              <a:ext cx="34" cy="22"/>
            </a:xfrm>
            <a:custGeom>
              <a:avLst/>
              <a:gdLst>
                <a:gd name="T0" fmla="*/ 55 w 55"/>
                <a:gd name="T1" fmla="*/ 13 h 36"/>
                <a:gd name="T2" fmla="*/ 55 w 55"/>
                <a:gd name="T3" fmla="*/ 13 h 36"/>
                <a:gd name="T4" fmla="*/ 54 w 55"/>
                <a:gd name="T5" fmla="*/ 10 h 36"/>
                <a:gd name="T6" fmla="*/ 53 w 55"/>
                <a:gd name="T7" fmla="*/ 6 h 36"/>
                <a:gd name="T8" fmla="*/ 50 w 55"/>
                <a:gd name="T9" fmla="*/ 5 h 36"/>
                <a:gd name="T10" fmla="*/ 46 w 55"/>
                <a:gd name="T11" fmla="*/ 2 h 36"/>
                <a:gd name="T12" fmla="*/ 37 w 55"/>
                <a:gd name="T13" fmla="*/ 0 h 36"/>
                <a:gd name="T14" fmla="*/ 25 w 55"/>
                <a:gd name="T15" fmla="*/ 0 h 36"/>
                <a:gd name="T16" fmla="*/ 25 w 55"/>
                <a:gd name="T17" fmla="*/ 0 h 36"/>
                <a:gd name="T18" fmla="*/ 14 w 55"/>
                <a:gd name="T19" fmla="*/ 4 h 36"/>
                <a:gd name="T20" fmla="*/ 6 w 55"/>
                <a:gd name="T21" fmla="*/ 8 h 36"/>
                <a:gd name="T22" fmla="*/ 3 w 55"/>
                <a:gd name="T23" fmla="*/ 12 h 36"/>
                <a:gd name="T24" fmla="*/ 0 w 55"/>
                <a:gd name="T25" fmla="*/ 14 h 36"/>
                <a:gd name="T26" fmla="*/ 0 w 55"/>
                <a:gd name="T27" fmla="*/ 18 h 36"/>
                <a:gd name="T28" fmla="*/ 0 w 55"/>
                <a:gd name="T29" fmla="*/ 22 h 36"/>
                <a:gd name="T30" fmla="*/ 0 w 55"/>
                <a:gd name="T31" fmla="*/ 22 h 36"/>
                <a:gd name="T32" fmla="*/ 0 w 55"/>
                <a:gd name="T33" fmla="*/ 25 h 36"/>
                <a:gd name="T34" fmla="*/ 3 w 55"/>
                <a:gd name="T35" fmla="*/ 29 h 36"/>
                <a:gd name="T36" fmla="*/ 6 w 55"/>
                <a:gd name="T37" fmla="*/ 32 h 36"/>
                <a:gd name="T38" fmla="*/ 10 w 55"/>
                <a:gd name="T39" fmla="*/ 33 h 36"/>
                <a:gd name="T40" fmla="*/ 19 w 55"/>
                <a:gd name="T41" fmla="*/ 36 h 36"/>
                <a:gd name="T42" fmla="*/ 30 w 55"/>
                <a:gd name="T43" fmla="*/ 36 h 36"/>
                <a:gd name="T44" fmla="*/ 30 w 55"/>
                <a:gd name="T45" fmla="*/ 36 h 36"/>
                <a:gd name="T46" fmla="*/ 41 w 55"/>
                <a:gd name="T47" fmla="*/ 33 h 36"/>
                <a:gd name="T48" fmla="*/ 50 w 55"/>
                <a:gd name="T49" fmla="*/ 28 h 36"/>
                <a:gd name="T50" fmla="*/ 53 w 55"/>
                <a:gd name="T51" fmla="*/ 24 h 36"/>
                <a:gd name="T52" fmla="*/ 54 w 55"/>
                <a:gd name="T53" fmla="*/ 21 h 36"/>
                <a:gd name="T54" fmla="*/ 55 w 55"/>
                <a:gd name="T55" fmla="*/ 17 h 36"/>
                <a:gd name="T56" fmla="*/ 55 w 55"/>
                <a:gd name="T57" fmla="*/ 13 h 36"/>
                <a:gd name="T58" fmla="*/ 55 w 55"/>
                <a:gd name="T59" fmla="*/ 13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164930" name="Freeform 99"/>
            <p:cNvSpPr>
              <a:spLocks/>
            </p:cNvSpPr>
            <p:nvPr/>
          </p:nvSpPr>
          <p:spPr bwMode="white">
            <a:xfrm flipH="1">
              <a:off x="522" y="3693"/>
              <a:ext cx="33" cy="21"/>
            </a:xfrm>
            <a:custGeom>
              <a:avLst/>
              <a:gdLst>
                <a:gd name="T0" fmla="*/ 54 w 54"/>
                <a:gd name="T1" fmla="*/ 13 h 35"/>
                <a:gd name="T2" fmla="*/ 54 w 54"/>
                <a:gd name="T3" fmla="*/ 13 h 35"/>
                <a:gd name="T4" fmla="*/ 54 w 54"/>
                <a:gd name="T5" fmla="*/ 9 h 35"/>
                <a:gd name="T6" fmla="*/ 51 w 54"/>
                <a:gd name="T7" fmla="*/ 7 h 35"/>
                <a:gd name="T8" fmla="*/ 49 w 54"/>
                <a:gd name="T9" fmla="*/ 4 h 35"/>
                <a:gd name="T10" fmla="*/ 45 w 54"/>
                <a:gd name="T11" fmla="*/ 1 h 35"/>
                <a:gd name="T12" fmla="*/ 35 w 54"/>
                <a:gd name="T13" fmla="*/ 0 h 35"/>
                <a:gd name="T14" fmla="*/ 25 w 54"/>
                <a:gd name="T15" fmla="*/ 0 h 35"/>
                <a:gd name="T16" fmla="*/ 25 w 54"/>
                <a:gd name="T17" fmla="*/ 0 h 35"/>
                <a:gd name="T18" fmla="*/ 15 w 54"/>
                <a:gd name="T19" fmla="*/ 3 h 35"/>
                <a:gd name="T20" fmla="*/ 7 w 54"/>
                <a:gd name="T21" fmla="*/ 8 h 35"/>
                <a:gd name="T22" fmla="*/ 5 w 54"/>
                <a:gd name="T23" fmla="*/ 11 h 35"/>
                <a:gd name="T24" fmla="*/ 2 w 54"/>
                <a:gd name="T25" fmla="*/ 13 h 35"/>
                <a:gd name="T26" fmla="*/ 0 w 54"/>
                <a:gd name="T27" fmla="*/ 17 h 35"/>
                <a:gd name="T28" fmla="*/ 0 w 54"/>
                <a:gd name="T29" fmla="*/ 21 h 35"/>
                <a:gd name="T30" fmla="*/ 0 w 54"/>
                <a:gd name="T31" fmla="*/ 21 h 35"/>
                <a:gd name="T32" fmla="*/ 2 w 54"/>
                <a:gd name="T33" fmla="*/ 24 h 35"/>
                <a:gd name="T34" fmla="*/ 5 w 54"/>
                <a:gd name="T35" fmla="*/ 27 h 35"/>
                <a:gd name="T36" fmla="*/ 7 w 54"/>
                <a:gd name="T37" fmla="*/ 29 h 35"/>
                <a:gd name="T38" fmla="*/ 11 w 54"/>
                <a:gd name="T39" fmla="*/ 32 h 35"/>
                <a:gd name="T40" fmla="*/ 19 w 54"/>
                <a:gd name="T41" fmla="*/ 35 h 35"/>
                <a:gd name="T42" fmla="*/ 30 w 54"/>
                <a:gd name="T43" fmla="*/ 33 h 35"/>
                <a:gd name="T44" fmla="*/ 30 w 54"/>
                <a:gd name="T45" fmla="*/ 33 h 35"/>
                <a:gd name="T46" fmla="*/ 41 w 54"/>
                <a:gd name="T47" fmla="*/ 31 h 35"/>
                <a:gd name="T48" fmla="*/ 49 w 54"/>
                <a:gd name="T49" fmla="*/ 25 h 35"/>
                <a:gd name="T50" fmla="*/ 51 w 54"/>
                <a:gd name="T51" fmla="*/ 23 h 35"/>
                <a:gd name="T52" fmla="*/ 54 w 54"/>
                <a:gd name="T53" fmla="*/ 20 h 35"/>
                <a:gd name="T54" fmla="*/ 54 w 54"/>
                <a:gd name="T55" fmla="*/ 16 h 35"/>
                <a:gd name="T56" fmla="*/ 54 w 54"/>
                <a:gd name="T57" fmla="*/ 13 h 35"/>
                <a:gd name="T58" fmla="*/ 54 w 54"/>
                <a:gd name="T59" fmla="*/ 13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164931" name="Freeform 100"/>
            <p:cNvSpPr>
              <a:spLocks/>
            </p:cNvSpPr>
            <p:nvPr/>
          </p:nvSpPr>
          <p:spPr bwMode="white">
            <a:xfrm flipH="1">
              <a:off x="523" y="3693"/>
              <a:ext cx="30" cy="21"/>
            </a:xfrm>
            <a:custGeom>
              <a:avLst/>
              <a:gdLst>
                <a:gd name="T0" fmla="*/ 51 w 51"/>
                <a:gd name="T1" fmla="*/ 13 h 33"/>
                <a:gd name="T2" fmla="*/ 51 w 51"/>
                <a:gd name="T3" fmla="*/ 13 h 33"/>
                <a:gd name="T4" fmla="*/ 51 w 51"/>
                <a:gd name="T5" fmla="*/ 9 h 33"/>
                <a:gd name="T6" fmla="*/ 48 w 51"/>
                <a:gd name="T7" fmla="*/ 7 h 33"/>
                <a:gd name="T8" fmla="*/ 43 w 51"/>
                <a:gd name="T9" fmla="*/ 3 h 33"/>
                <a:gd name="T10" fmla="*/ 33 w 51"/>
                <a:gd name="T11" fmla="*/ 0 h 33"/>
                <a:gd name="T12" fmla="*/ 24 w 51"/>
                <a:gd name="T13" fmla="*/ 0 h 33"/>
                <a:gd name="T14" fmla="*/ 24 w 51"/>
                <a:gd name="T15" fmla="*/ 0 h 33"/>
                <a:gd name="T16" fmla="*/ 13 w 51"/>
                <a:gd name="T17" fmla="*/ 4 h 33"/>
                <a:gd name="T18" fmla="*/ 7 w 51"/>
                <a:gd name="T19" fmla="*/ 8 h 33"/>
                <a:gd name="T20" fmla="*/ 1 w 51"/>
                <a:gd name="T21" fmla="*/ 15 h 33"/>
                <a:gd name="T22" fmla="*/ 0 w 51"/>
                <a:gd name="T23" fmla="*/ 17 h 33"/>
                <a:gd name="T24" fmla="*/ 0 w 51"/>
                <a:gd name="T25" fmla="*/ 21 h 33"/>
                <a:gd name="T26" fmla="*/ 0 w 51"/>
                <a:gd name="T27" fmla="*/ 21 h 33"/>
                <a:gd name="T28" fmla="*/ 1 w 51"/>
                <a:gd name="T29" fmla="*/ 24 h 33"/>
                <a:gd name="T30" fmla="*/ 4 w 51"/>
                <a:gd name="T31" fmla="*/ 27 h 33"/>
                <a:gd name="T32" fmla="*/ 9 w 51"/>
                <a:gd name="T33" fmla="*/ 31 h 33"/>
                <a:gd name="T34" fmla="*/ 19 w 51"/>
                <a:gd name="T35" fmla="*/ 33 h 33"/>
                <a:gd name="T36" fmla="*/ 28 w 51"/>
                <a:gd name="T37" fmla="*/ 33 h 33"/>
                <a:gd name="T38" fmla="*/ 28 w 51"/>
                <a:gd name="T39" fmla="*/ 33 h 33"/>
                <a:gd name="T40" fmla="*/ 39 w 51"/>
                <a:gd name="T41" fmla="*/ 31 h 33"/>
                <a:gd name="T42" fmla="*/ 45 w 51"/>
                <a:gd name="T43" fmla="*/ 25 h 33"/>
                <a:gd name="T44" fmla="*/ 51 w 51"/>
                <a:gd name="T45" fmla="*/ 20 h 33"/>
                <a:gd name="T46" fmla="*/ 51 w 51"/>
                <a:gd name="T47" fmla="*/ 16 h 33"/>
                <a:gd name="T48" fmla="*/ 51 w 51"/>
                <a:gd name="T49" fmla="*/ 13 h 33"/>
                <a:gd name="T50" fmla="*/ 51 w 51"/>
                <a:gd name="T51" fmla="*/ 13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164932" name="Freeform 101"/>
            <p:cNvSpPr>
              <a:spLocks/>
            </p:cNvSpPr>
            <p:nvPr/>
          </p:nvSpPr>
          <p:spPr bwMode="white">
            <a:xfrm flipH="1">
              <a:off x="523" y="3694"/>
              <a:ext cx="29" cy="19"/>
            </a:xfrm>
            <a:custGeom>
              <a:avLst/>
              <a:gdLst>
                <a:gd name="T0" fmla="*/ 50 w 50"/>
                <a:gd name="T1" fmla="*/ 12 h 31"/>
                <a:gd name="T2" fmla="*/ 50 w 50"/>
                <a:gd name="T3" fmla="*/ 12 h 31"/>
                <a:gd name="T4" fmla="*/ 48 w 50"/>
                <a:gd name="T5" fmla="*/ 10 h 31"/>
                <a:gd name="T6" fmla="*/ 46 w 50"/>
                <a:gd name="T7" fmla="*/ 6 h 31"/>
                <a:gd name="T8" fmla="*/ 40 w 50"/>
                <a:gd name="T9" fmla="*/ 2 h 31"/>
                <a:gd name="T10" fmla="*/ 32 w 50"/>
                <a:gd name="T11" fmla="*/ 0 h 31"/>
                <a:gd name="T12" fmla="*/ 23 w 50"/>
                <a:gd name="T13" fmla="*/ 0 h 31"/>
                <a:gd name="T14" fmla="*/ 23 w 50"/>
                <a:gd name="T15" fmla="*/ 0 h 31"/>
                <a:gd name="T16" fmla="*/ 14 w 50"/>
                <a:gd name="T17" fmla="*/ 3 h 31"/>
                <a:gd name="T18" fmla="*/ 6 w 50"/>
                <a:gd name="T19" fmla="*/ 7 h 31"/>
                <a:gd name="T20" fmla="*/ 2 w 50"/>
                <a:gd name="T21" fmla="*/ 14 h 31"/>
                <a:gd name="T22" fmla="*/ 0 w 50"/>
                <a:gd name="T23" fmla="*/ 16 h 31"/>
                <a:gd name="T24" fmla="*/ 0 w 50"/>
                <a:gd name="T25" fmla="*/ 19 h 31"/>
                <a:gd name="T26" fmla="*/ 0 w 50"/>
                <a:gd name="T27" fmla="*/ 19 h 31"/>
                <a:gd name="T28" fmla="*/ 2 w 50"/>
                <a:gd name="T29" fmla="*/ 23 h 31"/>
                <a:gd name="T30" fmla="*/ 3 w 50"/>
                <a:gd name="T31" fmla="*/ 26 h 31"/>
                <a:gd name="T32" fmla="*/ 10 w 50"/>
                <a:gd name="T33" fmla="*/ 30 h 31"/>
                <a:gd name="T34" fmla="*/ 18 w 50"/>
                <a:gd name="T35" fmla="*/ 31 h 31"/>
                <a:gd name="T36" fmla="*/ 27 w 50"/>
                <a:gd name="T37" fmla="*/ 31 h 31"/>
                <a:gd name="T38" fmla="*/ 27 w 50"/>
                <a:gd name="T39" fmla="*/ 31 h 31"/>
                <a:gd name="T40" fmla="*/ 36 w 50"/>
                <a:gd name="T41" fmla="*/ 28 h 31"/>
                <a:gd name="T42" fmla="*/ 44 w 50"/>
                <a:gd name="T43" fmla="*/ 24 h 31"/>
                <a:gd name="T44" fmla="*/ 48 w 50"/>
                <a:gd name="T45" fmla="*/ 19 h 31"/>
                <a:gd name="T46" fmla="*/ 50 w 50"/>
                <a:gd name="T47" fmla="*/ 15 h 31"/>
                <a:gd name="T48" fmla="*/ 50 w 50"/>
                <a:gd name="T49" fmla="*/ 12 h 31"/>
                <a:gd name="T50" fmla="*/ 50 w 50"/>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164933" name="Freeform 102"/>
            <p:cNvSpPr>
              <a:spLocks/>
            </p:cNvSpPr>
            <p:nvPr/>
          </p:nvSpPr>
          <p:spPr bwMode="white">
            <a:xfrm flipH="1">
              <a:off x="523" y="3694"/>
              <a:ext cx="29" cy="19"/>
            </a:xfrm>
            <a:custGeom>
              <a:avLst/>
              <a:gdLst>
                <a:gd name="T0" fmla="*/ 46 w 46"/>
                <a:gd name="T1" fmla="*/ 12 h 31"/>
                <a:gd name="T2" fmla="*/ 46 w 46"/>
                <a:gd name="T3" fmla="*/ 12 h 31"/>
                <a:gd name="T4" fmla="*/ 45 w 46"/>
                <a:gd name="T5" fmla="*/ 10 h 31"/>
                <a:gd name="T6" fmla="*/ 44 w 46"/>
                <a:gd name="T7" fmla="*/ 7 h 31"/>
                <a:gd name="T8" fmla="*/ 37 w 46"/>
                <a:gd name="T9" fmla="*/ 3 h 31"/>
                <a:gd name="T10" fmla="*/ 30 w 46"/>
                <a:gd name="T11" fmla="*/ 0 h 31"/>
                <a:gd name="T12" fmla="*/ 21 w 46"/>
                <a:gd name="T13" fmla="*/ 2 h 31"/>
                <a:gd name="T14" fmla="*/ 21 w 46"/>
                <a:gd name="T15" fmla="*/ 2 h 31"/>
                <a:gd name="T16" fmla="*/ 12 w 46"/>
                <a:gd name="T17" fmla="*/ 3 h 31"/>
                <a:gd name="T18" fmla="*/ 5 w 46"/>
                <a:gd name="T19" fmla="*/ 8 h 31"/>
                <a:gd name="T20" fmla="*/ 1 w 46"/>
                <a:gd name="T21" fmla="*/ 14 h 31"/>
                <a:gd name="T22" fmla="*/ 0 w 46"/>
                <a:gd name="T23" fmla="*/ 16 h 31"/>
                <a:gd name="T24" fmla="*/ 0 w 46"/>
                <a:gd name="T25" fmla="*/ 19 h 31"/>
                <a:gd name="T26" fmla="*/ 0 w 46"/>
                <a:gd name="T27" fmla="*/ 19 h 31"/>
                <a:gd name="T28" fmla="*/ 1 w 46"/>
                <a:gd name="T29" fmla="*/ 22 h 31"/>
                <a:gd name="T30" fmla="*/ 2 w 46"/>
                <a:gd name="T31" fmla="*/ 24 h 31"/>
                <a:gd name="T32" fmla="*/ 8 w 46"/>
                <a:gd name="T33" fmla="*/ 28 h 31"/>
                <a:gd name="T34" fmla="*/ 16 w 46"/>
                <a:gd name="T35" fmla="*/ 31 h 31"/>
                <a:gd name="T36" fmla="*/ 25 w 46"/>
                <a:gd name="T37" fmla="*/ 31 h 31"/>
                <a:gd name="T38" fmla="*/ 25 w 46"/>
                <a:gd name="T39" fmla="*/ 31 h 31"/>
                <a:gd name="T40" fmla="*/ 34 w 46"/>
                <a:gd name="T41" fmla="*/ 28 h 31"/>
                <a:gd name="T42" fmla="*/ 41 w 46"/>
                <a:gd name="T43" fmla="*/ 24 h 31"/>
                <a:gd name="T44" fmla="*/ 45 w 46"/>
                <a:gd name="T45" fmla="*/ 18 h 31"/>
                <a:gd name="T46" fmla="*/ 46 w 46"/>
                <a:gd name="T47" fmla="*/ 15 h 31"/>
                <a:gd name="T48" fmla="*/ 46 w 46"/>
                <a:gd name="T49" fmla="*/ 12 h 31"/>
                <a:gd name="T50" fmla="*/ 46 w 46"/>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164934" name="Freeform 103"/>
            <p:cNvSpPr>
              <a:spLocks/>
            </p:cNvSpPr>
            <p:nvPr/>
          </p:nvSpPr>
          <p:spPr bwMode="white">
            <a:xfrm flipH="1">
              <a:off x="525" y="3694"/>
              <a:ext cx="26" cy="18"/>
            </a:xfrm>
            <a:custGeom>
              <a:avLst/>
              <a:gdLst>
                <a:gd name="T0" fmla="*/ 44 w 44"/>
                <a:gd name="T1" fmla="*/ 10 h 28"/>
                <a:gd name="T2" fmla="*/ 44 w 44"/>
                <a:gd name="T3" fmla="*/ 10 h 28"/>
                <a:gd name="T4" fmla="*/ 43 w 44"/>
                <a:gd name="T5" fmla="*/ 8 h 28"/>
                <a:gd name="T6" fmla="*/ 41 w 44"/>
                <a:gd name="T7" fmla="*/ 5 h 28"/>
                <a:gd name="T8" fmla="*/ 36 w 44"/>
                <a:gd name="T9" fmla="*/ 1 h 28"/>
                <a:gd name="T10" fmla="*/ 28 w 44"/>
                <a:gd name="T11" fmla="*/ 0 h 28"/>
                <a:gd name="T12" fmla="*/ 20 w 44"/>
                <a:gd name="T13" fmla="*/ 0 h 28"/>
                <a:gd name="T14" fmla="*/ 20 w 44"/>
                <a:gd name="T15" fmla="*/ 0 h 28"/>
                <a:gd name="T16" fmla="*/ 12 w 44"/>
                <a:gd name="T17" fmla="*/ 2 h 28"/>
                <a:gd name="T18" fmla="*/ 5 w 44"/>
                <a:gd name="T19" fmla="*/ 6 h 28"/>
                <a:gd name="T20" fmla="*/ 1 w 44"/>
                <a:gd name="T21" fmla="*/ 12 h 28"/>
                <a:gd name="T22" fmla="*/ 0 w 44"/>
                <a:gd name="T23" fmla="*/ 14 h 28"/>
                <a:gd name="T24" fmla="*/ 0 w 44"/>
                <a:gd name="T25" fmla="*/ 17 h 28"/>
                <a:gd name="T26" fmla="*/ 0 w 44"/>
                <a:gd name="T27" fmla="*/ 17 h 28"/>
                <a:gd name="T28" fmla="*/ 1 w 44"/>
                <a:gd name="T29" fmla="*/ 20 h 28"/>
                <a:gd name="T30" fmla="*/ 3 w 44"/>
                <a:gd name="T31" fmla="*/ 22 h 28"/>
                <a:gd name="T32" fmla="*/ 8 w 44"/>
                <a:gd name="T33" fmla="*/ 26 h 28"/>
                <a:gd name="T34" fmla="*/ 16 w 44"/>
                <a:gd name="T35" fmla="*/ 28 h 28"/>
                <a:gd name="T36" fmla="*/ 24 w 44"/>
                <a:gd name="T37" fmla="*/ 28 h 28"/>
                <a:gd name="T38" fmla="*/ 24 w 44"/>
                <a:gd name="T39" fmla="*/ 28 h 28"/>
                <a:gd name="T40" fmla="*/ 32 w 44"/>
                <a:gd name="T41" fmla="*/ 25 h 28"/>
                <a:gd name="T42" fmla="*/ 39 w 44"/>
                <a:gd name="T43" fmla="*/ 21 h 28"/>
                <a:gd name="T44" fmla="*/ 43 w 44"/>
                <a:gd name="T45" fmla="*/ 16 h 28"/>
                <a:gd name="T46" fmla="*/ 44 w 44"/>
                <a:gd name="T47" fmla="*/ 13 h 28"/>
                <a:gd name="T48" fmla="*/ 44 w 44"/>
                <a:gd name="T49" fmla="*/ 10 h 28"/>
                <a:gd name="T50" fmla="*/ 44 w 44"/>
                <a:gd name="T51" fmla="*/ 1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164935" name="Freeform 104"/>
            <p:cNvSpPr>
              <a:spLocks/>
            </p:cNvSpPr>
            <p:nvPr/>
          </p:nvSpPr>
          <p:spPr bwMode="white">
            <a:xfrm flipH="1">
              <a:off x="525" y="3696"/>
              <a:ext cx="24" cy="16"/>
            </a:xfrm>
            <a:custGeom>
              <a:avLst/>
              <a:gdLst>
                <a:gd name="T0" fmla="*/ 42 w 42"/>
                <a:gd name="T1" fmla="*/ 9 h 27"/>
                <a:gd name="T2" fmla="*/ 42 w 42"/>
                <a:gd name="T3" fmla="*/ 9 h 27"/>
                <a:gd name="T4" fmla="*/ 40 w 42"/>
                <a:gd name="T5" fmla="*/ 7 h 27"/>
                <a:gd name="T6" fmla="*/ 39 w 42"/>
                <a:gd name="T7" fmla="*/ 5 h 27"/>
                <a:gd name="T8" fmla="*/ 34 w 42"/>
                <a:gd name="T9" fmla="*/ 1 h 27"/>
                <a:gd name="T10" fmla="*/ 27 w 42"/>
                <a:gd name="T11" fmla="*/ 0 h 27"/>
                <a:gd name="T12" fmla="*/ 19 w 42"/>
                <a:gd name="T13" fmla="*/ 0 h 27"/>
                <a:gd name="T14" fmla="*/ 19 w 42"/>
                <a:gd name="T15" fmla="*/ 0 h 27"/>
                <a:gd name="T16" fmla="*/ 11 w 42"/>
                <a:gd name="T17" fmla="*/ 1 h 27"/>
                <a:gd name="T18" fmla="*/ 4 w 42"/>
                <a:gd name="T19" fmla="*/ 5 h 27"/>
                <a:gd name="T20" fmla="*/ 0 w 42"/>
                <a:gd name="T21" fmla="*/ 11 h 27"/>
                <a:gd name="T22" fmla="*/ 0 w 42"/>
                <a:gd name="T23" fmla="*/ 13 h 27"/>
                <a:gd name="T24" fmla="*/ 0 w 42"/>
                <a:gd name="T25" fmla="*/ 16 h 27"/>
                <a:gd name="T26" fmla="*/ 0 w 42"/>
                <a:gd name="T27" fmla="*/ 16 h 27"/>
                <a:gd name="T28" fmla="*/ 0 w 42"/>
                <a:gd name="T29" fmla="*/ 19 h 27"/>
                <a:gd name="T30" fmla="*/ 3 w 42"/>
                <a:gd name="T31" fmla="*/ 21 h 27"/>
                <a:gd name="T32" fmla="*/ 7 w 42"/>
                <a:gd name="T33" fmla="*/ 24 h 27"/>
                <a:gd name="T34" fmla="*/ 15 w 42"/>
                <a:gd name="T35" fmla="*/ 27 h 27"/>
                <a:gd name="T36" fmla="*/ 23 w 42"/>
                <a:gd name="T37" fmla="*/ 27 h 27"/>
                <a:gd name="T38" fmla="*/ 23 w 42"/>
                <a:gd name="T39" fmla="*/ 27 h 27"/>
                <a:gd name="T40" fmla="*/ 31 w 42"/>
                <a:gd name="T41" fmla="*/ 24 h 27"/>
                <a:gd name="T42" fmla="*/ 38 w 42"/>
                <a:gd name="T43" fmla="*/ 20 h 27"/>
                <a:gd name="T44" fmla="*/ 40 w 42"/>
                <a:gd name="T45" fmla="*/ 15 h 27"/>
                <a:gd name="T46" fmla="*/ 42 w 42"/>
                <a:gd name="T47" fmla="*/ 12 h 27"/>
                <a:gd name="T48" fmla="*/ 42 w 42"/>
                <a:gd name="T49" fmla="*/ 9 h 27"/>
                <a:gd name="T50" fmla="*/ 42 w 42"/>
                <a:gd name="T51" fmla="*/ 9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164936" name="Freeform 105"/>
            <p:cNvSpPr>
              <a:spLocks/>
            </p:cNvSpPr>
            <p:nvPr/>
          </p:nvSpPr>
          <p:spPr bwMode="white">
            <a:xfrm flipH="1">
              <a:off x="525" y="3696"/>
              <a:ext cx="24" cy="16"/>
            </a:xfrm>
            <a:custGeom>
              <a:avLst/>
              <a:gdLst>
                <a:gd name="T0" fmla="*/ 38 w 38"/>
                <a:gd name="T1" fmla="*/ 9 h 25"/>
                <a:gd name="T2" fmla="*/ 38 w 38"/>
                <a:gd name="T3" fmla="*/ 9 h 25"/>
                <a:gd name="T4" fmla="*/ 36 w 38"/>
                <a:gd name="T5" fmla="*/ 5 h 25"/>
                <a:gd name="T6" fmla="*/ 32 w 38"/>
                <a:gd name="T7" fmla="*/ 1 h 25"/>
                <a:gd name="T8" fmla="*/ 25 w 38"/>
                <a:gd name="T9" fmla="*/ 0 h 25"/>
                <a:gd name="T10" fmla="*/ 17 w 38"/>
                <a:gd name="T11" fmla="*/ 0 h 25"/>
                <a:gd name="T12" fmla="*/ 17 w 38"/>
                <a:gd name="T13" fmla="*/ 0 h 25"/>
                <a:gd name="T14" fmla="*/ 9 w 38"/>
                <a:gd name="T15" fmla="*/ 3 h 25"/>
                <a:gd name="T16" fmla="*/ 4 w 38"/>
                <a:gd name="T17" fmla="*/ 7 h 25"/>
                <a:gd name="T18" fmla="*/ 0 w 38"/>
                <a:gd name="T19" fmla="*/ 11 h 25"/>
                <a:gd name="T20" fmla="*/ 0 w 38"/>
                <a:gd name="T21" fmla="*/ 16 h 25"/>
                <a:gd name="T22" fmla="*/ 0 w 38"/>
                <a:gd name="T23" fmla="*/ 16 h 25"/>
                <a:gd name="T24" fmla="*/ 1 w 38"/>
                <a:gd name="T25" fmla="*/ 20 h 25"/>
                <a:gd name="T26" fmla="*/ 6 w 38"/>
                <a:gd name="T27" fmla="*/ 24 h 25"/>
                <a:gd name="T28" fmla="*/ 13 w 38"/>
                <a:gd name="T29" fmla="*/ 25 h 25"/>
                <a:gd name="T30" fmla="*/ 21 w 38"/>
                <a:gd name="T31" fmla="*/ 25 h 25"/>
                <a:gd name="T32" fmla="*/ 21 w 38"/>
                <a:gd name="T33" fmla="*/ 25 h 25"/>
                <a:gd name="T34" fmla="*/ 28 w 38"/>
                <a:gd name="T35" fmla="*/ 23 h 25"/>
                <a:gd name="T36" fmla="*/ 34 w 38"/>
                <a:gd name="T37" fmla="*/ 20 h 25"/>
                <a:gd name="T38" fmla="*/ 38 w 38"/>
                <a:gd name="T39" fmla="*/ 15 h 25"/>
                <a:gd name="T40" fmla="*/ 38 w 38"/>
                <a:gd name="T41" fmla="*/ 9 h 25"/>
                <a:gd name="T42" fmla="*/ 38 w 38"/>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164937" name="Freeform 106"/>
            <p:cNvSpPr>
              <a:spLocks/>
            </p:cNvSpPr>
            <p:nvPr/>
          </p:nvSpPr>
          <p:spPr bwMode="white">
            <a:xfrm flipH="1">
              <a:off x="526" y="3697"/>
              <a:ext cx="22" cy="15"/>
            </a:xfrm>
            <a:custGeom>
              <a:avLst/>
              <a:gdLst>
                <a:gd name="T0" fmla="*/ 36 w 36"/>
                <a:gd name="T1" fmla="*/ 8 h 24"/>
                <a:gd name="T2" fmla="*/ 36 w 36"/>
                <a:gd name="T3" fmla="*/ 8 h 24"/>
                <a:gd name="T4" fmla="*/ 35 w 36"/>
                <a:gd name="T5" fmla="*/ 4 h 24"/>
                <a:gd name="T6" fmla="*/ 29 w 36"/>
                <a:gd name="T7" fmla="*/ 2 h 24"/>
                <a:gd name="T8" fmla="*/ 24 w 36"/>
                <a:gd name="T9" fmla="*/ 0 h 24"/>
                <a:gd name="T10" fmla="*/ 16 w 36"/>
                <a:gd name="T11" fmla="*/ 0 h 24"/>
                <a:gd name="T12" fmla="*/ 16 w 36"/>
                <a:gd name="T13" fmla="*/ 0 h 24"/>
                <a:gd name="T14" fmla="*/ 9 w 36"/>
                <a:gd name="T15" fmla="*/ 2 h 24"/>
                <a:gd name="T16" fmla="*/ 4 w 36"/>
                <a:gd name="T17" fmla="*/ 6 h 24"/>
                <a:gd name="T18" fmla="*/ 0 w 36"/>
                <a:gd name="T19" fmla="*/ 10 h 24"/>
                <a:gd name="T20" fmla="*/ 0 w 36"/>
                <a:gd name="T21" fmla="*/ 15 h 24"/>
                <a:gd name="T22" fmla="*/ 0 w 36"/>
                <a:gd name="T23" fmla="*/ 15 h 24"/>
                <a:gd name="T24" fmla="*/ 1 w 36"/>
                <a:gd name="T25" fmla="*/ 19 h 24"/>
                <a:gd name="T26" fmla="*/ 7 w 36"/>
                <a:gd name="T27" fmla="*/ 22 h 24"/>
                <a:gd name="T28" fmla="*/ 12 w 36"/>
                <a:gd name="T29" fmla="*/ 24 h 24"/>
                <a:gd name="T30" fmla="*/ 20 w 36"/>
                <a:gd name="T31" fmla="*/ 23 h 24"/>
                <a:gd name="T32" fmla="*/ 20 w 36"/>
                <a:gd name="T33" fmla="*/ 23 h 24"/>
                <a:gd name="T34" fmla="*/ 27 w 36"/>
                <a:gd name="T35" fmla="*/ 22 h 24"/>
                <a:gd name="T36" fmla="*/ 32 w 36"/>
                <a:gd name="T37" fmla="*/ 18 h 24"/>
                <a:gd name="T38" fmla="*/ 36 w 36"/>
                <a:gd name="T39" fmla="*/ 14 h 24"/>
                <a:gd name="T40" fmla="*/ 36 w 36"/>
                <a:gd name="T41" fmla="*/ 8 h 24"/>
                <a:gd name="T42" fmla="*/ 36 w 36"/>
                <a:gd name="T43" fmla="*/ 8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164938" name="Freeform 107"/>
            <p:cNvSpPr>
              <a:spLocks/>
            </p:cNvSpPr>
            <p:nvPr/>
          </p:nvSpPr>
          <p:spPr bwMode="white">
            <a:xfrm flipH="1">
              <a:off x="528" y="3697"/>
              <a:ext cx="20" cy="13"/>
            </a:xfrm>
            <a:custGeom>
              <a:avLst/>
              <a:gdLst>
                <a:gd name="T0" fmla="*/ 35 w 35"/>
                <a:gd name="T1" fmla="*/ 10 h 23"/>
                <a:gd name="T2" fmla="*/ 35 w 35"/>
                <a:gd name="T3" fmla="*/ 10 h 23"/>
                <a:gd name="T4" fmla="*/ 33 w 35"/>
                <a:gd name="T5" fmla="*/ 6 h 23"/>
                <a:gd name="T6" fmla="*/ 29 w 35"/>
                <a:gd name="T7" fmla="*/ 2 h 23"/>
                <a:gd name="T8" fmla="*/ 23 w 35"/>
                <a:gd name="T9" fmla="*/ 0 h 23"/>
                <a:gd name="T10" fmla="*/ 16 w 35"/>
                <a:gd name="T11" fmla="*/ 0 h 23"/>
                <a:gd name="T12" fmla="*/ 16 w 35"/>
                <a:gd name="T13" fmla="*/ 0 h 23"/>
                <a:gd name="T14" fmla="*/ 9 w 35"/>
                <a:gd name="T15" fmla="*/ 3 h 23"/>
                <a:gd name="T16" fmla="*/ 4 w 35"/>
                <a:gd name="T17" fmla="*/ 6 h 23"/>
                <a:gd name="T18" fmla="*/ 1 w 35"/>
                <a:gd name="T19" fmla="*/ 10 h 23"/>
                <a:gd name="T20" fmla="*/ 0 w 35"/>
                <a:gd name="T21" fmla="*/ 15 h 23"/>
                <a:gd name="T22" fmla="*/ 0 w 35"/>
                <a:gd name="T23" fmla="*/ 15 h 23"/>
                <a:gd name="T24" fmla="*/ 3 w 35"/>
                <a:gd name="T25" fmla="*/ 19 h 23"/>
                <a:gd name="T26" fmla="*/ 7 w 35"/>
                <a:gd name="T27" fmla="*/ 22 h 23"/>
                <a:gd name="T28" fmla="*/ 13 w 35"/>
                <a:gd name="T29" fmla="*/ 23 h 23"/>
                <a:gd name="T30" fmla="*/ 20 w 35"/>
                <a:gd name="T31" fmla="*/ 23 h 23"/>
                <a:gd name="T32" fmla="*/ 20 w 35"/>
                <a:gd name="T33" fmla="*/ 23 h 23"/>
                <a:gd name="T34" fmla="*/ 27 w 35"/>
                <a:gd name="T35" fmla="*/ 20 h 23"/>
                <a:gd name="T36" fmla="*/ 31 w 35"/>
                <a:gd name="T37" fmla="*/ 18 h 23"/>
                <a:gd name="T38" fmla="*/ 35 w 35"/>
                <a:gd name="T39" fmla="*/ 14 h 23"/>
                <a:gd name="T40" fmla="*/ 35 w 35"/>
                <a:gd name="T41" fmla="*/ 10 h 23"/>
                <a:gd name="T42" fmla="*/ 35 w 35"/>
                <a:gd name="T43" fmla="*/ 1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164939" name="Freeform 108"/>
            <p:cNvSpPr>
              <a:spLocks/>
            </p:cNvSpPr>
            <p:nvPr/>
          </p:nvSpPr>
          <p:spPr bwMode="white">
            <a:xfrm flipH="1">
              <a:off x="528" y="3697"/>
              <a:ext cx="19" cy="12"/>
            </a:xfrm>
            <a:custGeom>
              <a:avLst/>
              <a:gdLst>
                <a:gd name="T0" fmla="*/ 0 w 34"/>
                <a:gd name="T1" fmla="*/ 12 h 20"/>
                <a:gd name="T2" fmla="*/ 0 w 34"/>
                <a:gd name="T3" fmla="*/ 12 h 20"/>
                <a:gd name="T4" fmla="*/ 3 w 34"/>
                <a:gd name="T5" fmla="*/ 16 h 20"/>
                <a:gd name="T6" fmla="*/ 7 w 34"/>
                <a:gd name="T7" fmla="*/ 18 h 20"/>
                <a:gd name="T8" fmla="*/ 12 w 34"/>
                <a:gd name="T9" fmla="*/ 20 h 20"/>
                <a:gd name="T10" fmla="*/ 19 w 34"/>
                <a:gd name="T11" fmla="*/ 20 h 20"/>
                <a:gd name="T12" fmla="*/ 19 w 34"/>
                <a:gd name="T13" fmla="*/ 20 h 20"/>
                <a:gd name="T14" fmla="*/ 24 w 34"/>
                <a:gd name="T15" fmla="*/ 18 h 20"/>
                <a:gd name="T16" fmla="*/ 30 w 34"/>
                <a:gd name="T17" fmla="*/ 16 h 20"/>
                <a:gd name="T18" fmla="*/ 32 w 34"/>
                <a:gd name="T19" fmla="*/ 12 h 20"/>
                <a:gd name="T20" fmla="*/ 34 w 34"/>
                <a:gd name="T21" fmla="*/ 8 h 20"/>
                <a:gd name="T22" fmla="*/ 34 w 34"/>
                <a:gd name="T23" fmla="*/ 8 h 20"/>
                <a:gd name="T24" fmla="*/ 31 w 34"/>
                <a:gd name="T25" fmla="*/ 4 h 20"/>
                <a:gd name="T26" fmla="*/ 27 w 34"/>
                <a:gd name="T27" fmla="*/ 1 h 20"/>
                <a:gd name="T28" fmla="*/ 22 w 34"/>
                <a:gd name="T29" fmla="*/ 0 h 20"/>
                <a:gd name="T30" fmla="*/ 15 w 34"/>
                <a:gd name="T31" fmla="*/ 0 h 20"/>
                <a:gd name="T32" fmla="*/ 15 w 34"/>
                <a:gd name="T33" fmla="*/ 0 h 20"/>
                <a:gd name="T34" fmla="*/ 10 w 34"/>
                <a:gd name="T35" fmla="*/ 1 h 20"/>
                <a:gd name="T36" fmla="*/ 4 w 34"/>
                <a:gd name="T37" fmla="*/ 4 h 20"/>
                <a:gd name="T38" fmla="*/ 2 w 34"/>
                <a:gd name="T39" fmla="*/ 8 h 20"/>
                <a:gd name="T40" fmla="*/ 0 w 34"/>
                <a:gd name="T41" fmla="*/ 12 h 20"/>
                <a:gd name="T42" fmla="*/ 0 w 34"/>
                <a:gd name="T43" fmla="*/ 12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164940" name="Freeform 109"/>
            <p:cNvSpPr>
              <a:spLocks/>
            </p:cNvSpPr>
            <p:nvPr/>
          </p:nvSpPr>
          <p:spPr bwMode="white">
            <a:xfrm flipH="1">
              <a:off x="381" y="3566"/>
              <a:ext cx="95" cy="141"/>
            </a:xfrm>
            <a:custGeom>
              <a:avLst/>
              <a:gdLst>
                <a:gd name="T0" fmla="*/ 103 w 158"/>
                <a:gd name="T1" fmla="*/ 233 h 233"/>
                <a:gd name="T2" fmla="*/ 103 w 158"/>
                <a:gd name="T3" fmla="*/ 233 h 233"/>
                <a:gd name="T4" fmla="*/ 93 w 158"/>
                <a:gd name="T5" fmla="*/ 227 h 233"/>
                <a:gd name="T6" fmla="*/ 83 w 158"/>
                <a:gd name="T7" fmla="*/ 223 h 233"/>
                <a:gd name="T8" fmla="*/ 73 w 158"/>
                <a:gd name="T9" fmla="*/ 220 h 233"/>
                <a:gd name="T10" fmla="*/ 63 w 158"/>
                <a:gd name="T11" fmla="*/ 219 h 233"/>
                <a:gd name="T12" fmla="*/ 54 w 158"/>
                <a:gd name="T13" fmla="*/ 219 h 233"/>
                <a:gd name="T14" fmla="*/ 44 w 158"/>
                <a:gd name="T15" fmla="*/ 219 h 233"/>
                <a:gd name="T16" fmla="*/ 30 w 158"/>
                <a:gd name="T17" fmla="*/ 220 h 233"/>
                <a:gd name="T18" fmla="*/ 30 w 158"/>
                <a:gd name="T19" fmla="*/ 220 h 233"/>
                <a:gd name="T20" fmla="*/ 22 w 158"/>
                <a:gd name="T21" fmla="*/ 209 h 233"/>
                <a:gd name="T22" fmla="*/ 15 w 158"/>
                <a:gd name="T23" fmla="*/ 199 h 233"/>
                <a:gd name="T24" fmla="*/ 10 w 158"/>
                <a:gd name="T25" fmla="*/ 184 h 233"/>
                <a:gd name="T26" fmla="*/ 4 w 158"/>
                <a:gd name="T27" fmla="*/ 170 h 233"/>
                <a:gd name="T28" fmla="*/ 2 w 158"/>
                <a:gd name="T29" fmla="*/ 154 h 233"/>
                <a:gd name="T30" fmla="*/ 0 w 158"/>
                <a:gd name="T31" fmla="*/ 138 h 233"/>
                <a:gd name="T32" fmla="*/ 0 w 158"/>
                <a:gd name="T33" fmla="*/ 121 h 233"/>
                <a:gd name="T34" fmla="*/ 3 w 158"/>
                <a:gd name="T35" fmla="*/ 103 h 233"/>
                <a:gd name="T36" fmla="*/ 3 w 158"/>
                <a:gd name="T37" fmla="*/ 103 h 233"/>
                <a:gd name="T38" fmla="*/ 4 w 158"/>
                <a:gd name="T39" fmla="*/ 91 h 233"/>
                <a:gd name="T40" fmla="*/ 7 w 158"/>
                <a:gd name="T41" fmla="*/ 79 h 233"/>
                <a:gd name="T42" fmla="*/ 11 w 158"/>
                <a:gd name="T43" fmla="*/ 69 h 233"/>
                <a:gd name="T44" fmla="*/ 15 w 158"/>
                <a:gd name="T45" fmla="*/ 58 h 233"/>
                <a:gd name="T46" fmla="*/ 20 w 158"/>
                <a:gd name="T47" fmla="*/ 48 h 233"/>
                <a:gd name="T48" fmla="*/ 26 w 158"/>
                <a:gd name="T49" fmla="*/ 39 h 233"/>
                <a:gd name="T50" fmla="*/ 31 w 158"/>
                <a:gd name="T51" fmla="*/ 31 h 233"/>
                <a:gd name="T52" fmla="*/ 38 w 158"/>
                <a:gd name="T53" fmla="*/ 24 h 233"/>
                <a:gd name="T54" fmla="*/ 44 w 158"/>
                <a:gd name="T55" fmla="*/ 18 h 233"/>
                <a:gd name="T56" fmla="*/ 51 w 158"/>
                <a:gd name="T57" fmla="*/ 12 h 233"/>
                <a:gd name="T58" fmla="*/ 58 w 158"/>
                <a:gd name="T59" fmla="*/ 8 h 233"/>
                <a:gd name="T60" fmla="*/ 66 w 158"/>
                <a:gd name="T61" fmla="*/ 4 h 233"/>
                <a:gd name="T62" fmla="*/ 74 w 158"/>
                <a:gd name="T63" fmla="*/ 2 h 233"/>
                <a:gd name="T64" fmla="*/ 81 w 158"/>
                <a:gd name="T65" fmla="*/ 0 h 233"/>
                <a:gd name="T66" fmla="*/ 89 w 158"/>
                <a:gd name="T67" fmla="*/ 0 h 233"/>
                <a:gd name="T68" fmla="*/ 97 w 158"/>
                <a:gd name="T69" fmla="*/ 2 h 233"/>
                <a:gd name="T70" fmla="*/ 97 w 158"/>
                <a:gd name="T71" fmla="*/ 2 h 233"/>
                <a:gd name="T72" fmla="*/ 105 w 158"/>
                <a:gd name="T73" fmla="*/ 4 h 233"/>
                <a:gd name="T74" fmla="*/ 113 w 158"/>
                <a:gd name="T75" fmla="*/ 8 h 233"/>
                <a:gd name="T76" fmla="*/ 120 w 158"/>
                <a:gd name="T77" fmla="*/ 12 h 233"/>
                <a:gd name="T78" fmla="*/ 126 w 158"/>
                <a:gd name="T79" fmla="*/ 18 h 233"/>
                <a:gd name="T80" fmla="*/ 132 w 158"/>
                <a:gd name="T81" fmla="*/ 24 h 233"/>
                <a:gd name="T82" fmla="*/ 137 w 158"/>
                <a:gd name="T83" fmla="*/ 32 h 233"/>
                <a:gd name="T84" fmla="*/ 142 w 158"/>
                <a:gd name="T85" fmla="*/ 40 h 233"/>
                <a:gd name="T86" fmla="*/ 146 w 158"/>
                <a:gd name="T87" fmla="*/ 50 h 233"/>
                <a:gd name="T88" fmla="*/ 153 w 158"/>
                <a:gd name="T89" fmla="*/ 69 h 233"/>
                <a:gd name="T90" fmla="*/ 157 w 158"/>
                <a:gd name="T91" fmla="*/ 91 h 233"/>
                <a:gd name="T92" fmla="*/ 158 w 158"/>
                <a:gd name="T93" fmla="*/ 114 h 233"/>
                <a:gd name="T94" fmla="*/ 158 w 158"/>
                <a:gd name="T95" fmla="*/ 126 h 233"/>
                <a:gd name="T96" fmla="*/ 156 w 158"/>
                <a:gd name="T97" fmla="*/ 140 h 233"/>
                <a:gd name="T98" fmla="*/ 156 w 158"/>
                <a:gd name="T99" fmla="*/ 140 h 233"/>
                <a:gd name="T100" fmla="*/ 153 w 158"/>
                <a:gd name="T101" fmla="*/ 154 h 233"/>
                <a:gd name="T102" fmla="*/ 149 w 158"/>
                <a:gd name="T103" fmla="*/ 170 h 233"/>
                <a:gd name="T104" fmla="*/ 144 w 158"/>
                <a:gd name="T105" fmla="*/ 184 h 233"/>
                <a:gd name="T106" fmla="*/ 137 w 158"/>
                <a:gd name="T107" fmla="*/ 197 h 233"/>
                <a:gd name="T108" fmla="*/ 129 w 158"/>
                <a:gd name="T109" fmla="*/ 208 h 233"/>
                <a:gd name="T110" fmla="*/ 121 w 158"/>
                <a:gd name="T111" fmla="*/ 219 h 233"/>
                <a:gd name="T112" fmla="*/ 113 w 158"/>
                <a:gd name="T113" fmla="*/ 227 h 233"/>
                <a:gd name="T114" fmla="*/ 103 w 158"/>
                <a:gd name="T115" fmla="*/ 233 h 233"/>
                <a:gd name="T116" fmla="*/ 103 w 158"/>
                <a:gd name="T117" fmla="*/ 233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164941" name="Freeform 110"/>
            <p:cNvSpPr>
              <a:spLocks/>
            </p:cNvSpPr>
            <p:nvPr/>
          </p:nvSpPr>
          <p:spPr bwMode="black">
            <a:xfrm flipH="1">
              <a:off x="389" y="3580"/>
              <a:ext cx="80" cy="130"/>
            </a:xfrm>
            <a:custGeom>
              <a:avLst/>
              <a:gdLst>
                <a:gd name="T0" fmla="*/ 83 w 136"/>
                <a:gd name="T1" fmla="*/ 0 h 216"/>
                <a:gd name="T2" fmla="*/ 83 w 136"/>
                <a:gd name="T3" fmla="*/ 0 h 216"/>
                <a:gd name="T4" fmla="*/ 77 w 136"/>
                <a:gd name="T5" fmla="*/ 0 h 216"/>
                <a:gd name="T6" fmla="*/ 70 w 136"/>
                <a:gd name="T7" fmla="*/ 0 h 216"/>
                <a:gd name="T8" fmla="*/ 63 w 136"/>
                <a:gd name="T9" fmla="*/ 0 h 216"/>
                <a:gd name="T10" fmla="*/ 57 w 136"/>
                <a:gd name="T11" fmla="*/ 3 h 216"/>
                <a:gd name="T12" fmla="*/ 50 w 136"/>
                <a:gd name="T13" fmla="*/ 7 h 216"/>
                <a:gd name="T14" fmla="*/ 44 w 136"/>
                <a:gd name="T15" fmla="*/ 11 h 216"/>
                <a:gd name="T16" fmla="*/ 38 w 136"/>
                <a:gd name="T17" fmla="*/ 16 h 216"/>
                <a:gd name="T18" fmla="*/ 32 w 136"/>
                <a:gd name="T19" fmla="*/ 22 h 216"/>
                <a:gd name="T20" fmla="*/ 22 w 136"/>
                <a:gd name="T21" fmla="*/ 37 h 216"/>
                <a:gd name="T22" fmla="*/ 14 w 136"/>
                <a:gd name="T23" fmla="*/ 54 h 216"/>
                <a:gd name="T24" fmla="*/ 7 w 136"/>
                <a:gd name="T25" fmla="*/ 74 h 216"/>
                <a:gd name="T26" fmla="*/ 3 w 136"/>
                <a:gd name="T27" fmla="*/ 96 h 216"/>
                <a:gd name="T28" fmla="*/ 3 w 136"/>
                <a:gd name="T29" fmla="*/ 96 h 216"/>
                <a:gd name="T30" fmla="*/ 2 w 136"/>
                <a:gd name="T31" fmla="*/ 112 h 216"/>
                <a:gd name="T32" fmla="*/ 0 w 136"/>
                <a:gd name="T33" fmla="*/ 128 h 216"/>
                <a:gd name="T34" fmla="*/ 2 w 136"/>
                <a:gd name="T35" fmla="*/ 144 h 216"/>
                <a:gd name="T36" fmla="*/ 4 w 136"/>
                <a:gd name="T37" fmla="*/ 157 h 216"/>
                <a:gd name="T38" fmla="*/ 8 w 136"/>
                <a:gd name="T39" fmla="*/ 172 h 216"/>
                <a:gd name="T40" fmla="*/ 12 w 136"/>
                <a:gd name="T41" fmla="*/ 184 h 216"/>
                <a:gd name="T42" fmla="*/ 19 w 136"/>
                <a:gd name="T43" fmla="*/ 195 h 216"/>
                <a:gd name="T44" fmla="*/ 26 w 136"/>
                <a:gd name="T45" fmla="*/ 204 h 216"/>
                <a:gd name="T46" fmla="*/ 26 w 136"/>
                <a:gd name="T47" fmla="*/ 204 h 216"/>
                <a:gd name="T48" fmla="*/ 39 w 136"/>
                <a:gd name="T49" fmla="*/ 203 h 216"/>
                <a:gd name="T50" fmla="*/ 46 w 136"/>
                <a:gd name="T51" fmla="*/ 203 h 216"/>
                <a:gd name="T52" fmla="*/ 54 w 136"/>
                <a:gd name="T53" fmla="*/ 203 h 216"/>
                <a:gd name="T54" fmla="*/ 63 w 136"/>
                <a:gd name="T55" fmla="*/ 204 h 216"/>
                <a:gd name="T56" fmla="*/ 71 w 136"/>
                <a:gd name="T57" fmla="*/ 207 h 216"/>
                <a:gd name="T58" fmla="*/ 79 w 136"/>
                <a:gd name="T59" fmla="*/ 211 h 216"/>
                <a:gd name="T60" fmla="*/ 89 w 136"/>
                <a:gd name="T61" fmla="*/ 216 h 216"/>
                <a:gd name="T62" fmla="*/ 89 w 136"/>
                <a:gd name="T63" fmla="*/ 216 h 216"/>
                <a:gd name="T64" fmla="*/ 97 w 136"/>
                <a:gd name="T65" fmla="*/ 211 h 216"/>
                <a:gd name="T66" fmla="*/ 103 w 136"/>
                <a:gd name="T67" fmla="*/ 203 h 216"/>
                <a:gd name="T68" fmla="*/ 110 w 136"/>
                <a:gd name="T69" fmla="*/ 193 h 216"/>
                <a:gd name="T70" fmla="*/ 117 w 136"/>
                <a:gd name="T71" fmla="*/ 183 h 216"/>
                <a:gd name="T72" fmla="*/ 122 w 136"/>
                <a:gd name="T73" fmla="*/ 171 h 216"/>
                <a:gd name="T74" fmla="*/ 128 w 136"/>
                <a:gd name="T75" fmla="*/ 157 h 216"/>
                <a:gd name="T76" fmla="*/ 130 w 136"/>
                <a:gd name="T77" fmla="*/ 144 h 216"/>
                <a:gd name="T78" fmla="*/ 133 w 136"/>
                <a:gd name="T79" fmla="*/ 129 h 216"/>
                <a:gd name="T80" fmla="*/ 133 w 136"/>
                <a:gd name="T81" fmla="*/ 129 h 216"/>
                <a:gd name="T82" fmla="*/ 136 w 136"/>
                <a:gd name="T83" fmla="*/ 106 h 216"/>
                <a:gd name="T84" fmla="*/ 134 w 136"/>
                <a:gd name="T85" fmla="*/ 83 h 216"/>
                <a:gd name="T86" fmla="*/ 130 w 136"/>
                <a:gd name="T87" fmla="*/ 63 h 216"/>
                <a:gd name="T88" fmla="*/ 125 w 136"/>
                <a:gd name="T89" fmla="*/ 45 h 216"/>
                <a:gd name="T90" fmla="*/ 117 w 136"/>
                <a:gd name="T91" fmla="*/ 29 h 216"/>
                <a:gd name="T92" fmla="*/ 113 w 136"/>
                <a:gd name="T93" fmla="*/ 22 h 216"/>
                <a:gd name="T94" fmla="*/ 108 w 136"/>
                <a:gd name="T95" fmla="*/ 16 h 216"/>
                <a:gd name="T96" fmla="*/ 102 w 136"/>
                <a:gd name="T97" fmla="*/ 11 h 216"/>
                <a:gd name="T98" fmla="*/ 97 w 136"/>
                <a:gd name="T99" fmla="*/ 7 h 216"/>
                <a:gd name="T100" fmla="*/ 90 w 136"/>
                <a:gd name="T101" fmla="*/ 3 h 216"/>
                <a:gd name="T102" fmla="*/ 83 w 136"/>
                <a:gd name="T103" fmla="*/ 0 h 216"/>
                <a:gd name="T104" fmla="*/ 83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164942" name="Freeform 111"/>
            <p:cNvSpPr>
              <a:spLocks/>
            </p:cNvSpPr>
            <p:nvPr/>
          </p:nvSpPr>
          <p:spPr bwMode="auto">
            <a:xfrm flipH="1">
              <a:off x="393" y="3588"/>
              <a:ext cx="71" cy="119"/>
            </a:xfrm>
            <a:custGeom>
              <a:avLst/>
              <a:gdLst>
                <a:gd name="T0" fmla="*/ 69 w 118"/>
                <a:gd name="T1" fmla="*/ 0 h 199"/>
                <a:gd name="T2" fmla="*/ 69 w 118"/>
                <a:gd name="T3" fmla="*/ 0 h 199"/>
                <a:gd name="T4" fmla="*/ 63 w 118"/>
                <a:gd name="T5" fmla="*/ 0 h 199"/>
                <a:gd name="T6" fmla="*/ 57 w 118"/>
                <a:gd name="T7" fmla="*/ 0 h 199"/>
                <a:gd name="T8" fmla="*/ 51 w 118"/>
                <a:gd name="T9" fmla="*/ 3 h 199"/>
                <a:gd name="T10" fmla="*/ 45 w 118"/>
                <a:gd name="T11" fmla="*/ 6 h 199"/>
                <a:gd name="T12" fmla="*/ 34 w 118"/>
                <a:gd name="T13" fmla="*/ 14 h 199"/>
                <a:gd name="T14" fmla="*/ 25 w 118"/>
                <a:gd name="T15" fmla="*/ 25 h 199"/>
                <a:gd name="T16" fmla="*/ 16 w 118"/>
                <a:gd name="T17" fmla="*/ 39 h 199"/>
                <a:gd name="T18" fmla="*/ 9 w 118"/>
                <a:gd name="T19" fmla="*/ 55 h 199"/>
                <a:gd name="T20" fmla="*/ 4 w 118"/>
                <a:gd name="T21" fmla="*/ 74 h 199"/>
                <a:gd name="T22" fmla="*/ 0 w 118"/>
                <a:gd name="T23" fmla="*/ 94 h 199"/>
                <a:gd name="T24" fmla="*/ 0 w 118"/>
                <a:gd name="T25" fmla="*/ 94 h 199"/>
                <a:gd name="T26" fmla="*/ 0 w 118"/>
                <a:gd name="T27" fmla="*/ 109 h 199"/>
                <a:gd name="T28" fmla="*/ 0 w 118"/>
                <a:gd name="T29" fmla="*/ 124 h 199"/>
                <a:gd name="T30" fmla="*/ 1 w 118"/>
                <a:gd name="T31" fmla="*/ 138 h 199"/>
                <a:gd name="T32" fmla="*/ 5 w 118"/>
                <a:gd name="T33" fmla="*/ 151 h 199"/>
                <a:gd name="T34" fmla="*/ 9 w 118"/>
                <a:gd name="T35" fmla="*/ 163 h 199"/>
                <a:gd name="T36" fmla="*/ 13 w 118"/>
                <a:gd name="T37" fmla="*/ 173 h 199"/>
                <a:gd name="T38" fmla="*/ 20 w 118"/>
                <a:gd name="T39" fmla="*/ 183 h 199"/>
                <a:gd name="T40" fmla="*/ 26 w 118"/>
                <a:gd name="T41" fmla="*/ 191 h 199"/>
                <a:gd name="T42" fmla="*/ 26 w 118"/>
                <a:gd name="T43" fmla="*/ 191 h 199"/>
                <a:gd name="T44" fmla="*/ 36 w 118"/>
                <a:gd name="T45" fmla="*/ 191 h 199"/>
                <a:gd name="T46" fmla="*/ 47 w 118"/>
                <a:gd name="T47" fmla="*/ 191 h 199"/>
                <a:gd name="T48" fmla="*/ 57 w 118"/>
                <a:gd name="T49" fmla="*/ 193 h 199"/>
                <a:gd name="T50" fmla="*/ 68 w 118"/>
                <a:gd name="T51" fmla="*/ 199 h 199"/>
                <a:gd name="T52" fmla="*/ 68 w 118"/>
                <a:gd name="T53" fmla="*/ 199 h 199"/>
                <a:gd name="T54" fmla="*/ 77 w 118"/>
                <a:gd name="T55" fmla="*/ 193 h 199"/>
                <a:gd name="T56" fmla="*/ 85 w 118"/>
                <a:gd name="T57" fmla="*/ 185 h 199"/>
                <a:gd name="T58" fmla="*/ 93 w 118"/>
                <a:gd name="T59" fmla="*/ 176 h 199"/>
                <a:gd name="T60" fmla="*/ 100 w 118"/>
                <a:gd name="T61" fmla="*/ 165 h 199"/>
                <a:gd name="T62" fmla="*/ 106 w 118"/>
                <a:gd name="T63" fmla="*/ 153 h 199"/>
                <a:gd name="T64" fmla="*/ 111 w 118"/>
                <a:gd name="T65" fmla="*/ 138 h 199"/>
                <a:gd name="T66" fmla="*/ 115 w 118"/>
                <a:gd name="T67" fmla="*/ 124 h 199"/>
                <a:gd name="T68" fmla="*/ 116 w 118"/>
                <a:gd name="T69" fmla="*/ 108 h 199"/>
                <a:gd name="T70" fmla="*/ 116 w 118"/>
                <a:gd name="T71" fmla="*/ 108 h 199"/>
                <a:gd name="T72" fmla="*/ 118 w 118"/>
                <a:gd name="T73" fmla="*/ 88 h 199"/>
                <a:gd name="T74" fmla="*/ 116 w 118"/>
                <a:gd name="T75" fmla="*/ 69 h 199"/>
                <a:gd name="T76" fmla="*/ 112 w 118"/>
                <a:gd name="T77" fmla="*/ 50 h 199"/>
                <a:gd name="T78" fmla="*/ 107 w 118"/>
                <a:gd name="T79" fmla="*/ 35 h 199"/>
                <a:gd name="T80" fmla="*/ 100 w 118"/>
                <a:gd name="T81" fmla="*/ 22 h 199"/>
                <a:gd name="T82" fmla="*/ 91 w 118"/>
                <a:gd name="T83" fmla="*/ 11 h 199"/>
                <a:gd name="T84" fmla="*/ 85 w 118"/>
                <a:gd name="T85" fmla="*/ 7 h 199"/>
                <a:gd name="T86" fmla="*/ 80 w 118"/>
                <a:gd name="T87" fmla="*/ 3 h 199"/>
                <a:gd name="T88" fmla="*/ 75 w 118"/>
                <a:gd name="T89" fmla="*/ 2 h 199"/>
                <a:gd name="T90" fmla="*/ 69 w 118"/>
                <a:gd name="T91" fmla="*/ 0 h 199"/>
                <a:gd name="T92" fmla="*/ 6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164943" name="Freeform 112"/>
            <p:cNvSpPr>
              <a:spLocks/>
            </p:cNvSpPr>
            <p:nvPr/>
          </p:nvSpPr>
          <p:spPr bwMode="black">
            <a:xfrm flipH="1">
              <a:off x="401" y="3626"/>
              <a:ext cx="57" cy="76"/>
            </a:xfrm>
            <a:custGeom>
              <a:avLst/>
              <a:gdLst>
                <a:gd name="T0" fmla="*/ 0 w 97"/>
                <a:gd name="T1" fmla="*/ 58 h 129"/>
                <a:gd name="T2" fmla="*/ 0 w 97"/>
                <a:gd name="T3" fmla="*/ 58 h 129"/>
                <a:gd name="T4" fmla="*/ 0 w 97"/>
                <a:gd name="T5" fmla="*/ 71 h 129"/>
                <a:gd name="T6" fmla="*/ 0 w 97"/>
                <a:gd name="T7" fmla="*/ 83 h 129"/>
                <a:gd name="T8" fmla="*/ 4 w 97"/>
                <a:gd name="T9" fmla="*/ 96 h 129"/>
                <a:gd name="T10" fmla="*/ 8 w 97"/>
                <a:gd name="T11" fmla="*/ 106 h 129"/>
                <a:gd name="T12" fmla="*/ 13 w 97"/>
                <a:gd name="T13" fmla="*/ 114 h 129"/>
                <a:gd name="T14" fmla="*/ 21 w 97"/>
                <a:gd name="T15" fmla="*/ 121 h 129"/>
                <a:gd name="T16" fmla="*/ 30 w 97"/>
                <a:gd name="T17" fmla="*/ 126 h 129"/>
                <a:gd name="T18" fmla="*/ 39 w 97"/>
                <a:gd name="T19" fmla="*/ 129 h 129"/>
                <a:gd name="T20" fmla="*/ 39 w 97"/>
                <a:gd name="T21" fmla="*/ 129 h 129"/>
                <a:gd name="T22" fmla="*/ 50 w 97"/>
                <a:gd name="T23" fmla="*/ 129 h 129"/>
                <a:gd name="T24" fmla="*/ 59 w 97"/>
                <a:gd name="T25" fmla="*/ 126 h 129"/>
                <a:gd name="T26" fmla="*/ 67 w 97"/>
                <a:gd name="T27" fmla="*/ 122 h 129"/>
                <a:gd name="T28" fmla="*/ 75 w 97"/>
                <a:gd name="T29" fmla="*/ 114 h 129"/>
                <a:gd name="T30" fmla="*/ 83 w 97"/>
                <a:gd name="T31" fmla="*/ 106 h 129"/>
                <a:gd name="T32" fmla="*/ 89 w 97"/>
                <a:gd name="T33" fmla="*/ 96 h 129"/>
                <a:gd name="T34" fmla="*/ 93 w 97"/>
                <a:gd name="T35" fmla="*/ 85 h 129"/>
                <a:gd name="T36" fmla="*/ 95 w 97"/>
                <a:gd name="T37" fmla="*/ 71 h 129"/>
                <a:gd name="T38" fmla="*/ 95 w 97"/>
                <a:gd name="T39" fmla="*/ 71 h 129"/>
                <a:gd name="T40" fmla="*/ 97 w 97"/>
                <a:gd name="T41" fmla="*/ 58 h 129"/>
                <a:gd name="T42" fmla="*/ 95 w 97"/>
                <a:gd name="T43" fmla="*/ 46 h 129"/>
                <a:gd name="T44" fmla="*/ 93 w 97"/>
                <a:gd name="T45" fmla="*/ 35 h 129"/>
                <a:gd name="T46" fmla="*/ 89 w 97"/>
                <a:gd name="T47" fmla="*/ 25 h 129"/>
                <a:gd name="T48" fmla="*/ 82 w 97"/>
                <a:gd name="T49" fmla="*/ 15 h 129"/>
                <a:gd name="T50" fmla="*/ 75 w 97"/>
                <a:gd name="T51" fmla="*/ 8 h 129"/>
                <a:gd name="T52" fmla="*/ 66 w 97"/>
                <a:gd name="T53" fmla="*/ 3 h 129"/>
                <a:gd name="T54" fmla="*/ 56 w 97"/>
                <a:gd name="T55" fmla="*/ 0 h 129"/>
                <a:gd name="T56" fmla="*/ 56 w 97"/>
                <a:gd name="T57" fmla="*/ 0 h 129"/>
                <a:gd name="T58" fmla="*/ 47 w 97"/>
                <a:gd name="T59" fmla="*/ 0 h 129"/>
                <a:gd name="T60" fmla="*/ 38 w 97"/>
                <a:gd name="T61" fmla="*/ 3 h 129"/>
                <a:gd name="T62" fmla="*/ 28 w 97"/>
                <a:gd name="T63" fmla="*/ 8 h 129"/>
                <a:gd name="T64" fmla="*/ 20 w 97"/>
                <a:gd name="T65" fmla="*/ 15 h 129"/>
                <a:gd name="T66" fmla="*/ 13 w 97"/>
                <a:gd name="T67" fmla="*/ 23 h 129"/>
                <a:gd name="T68" fmla="*/ 8 w 97"/>
                <a:gd name="T69" fmla="*/ 34 h 129"/>
                <a:gd name="T70" fmla="*/ 3 w 97"/>
                <a:gd name="T71" fmla="*/ 46 h 129"/>
                <a:gd name="T72" fmla="*/ 0 w 97"/>
                <a:gd name="T73" fmla="*/ 58 h 129"/>
                <a:gd name="T74" fmla="*/ 0 w 97"/>
                <a:gd name="T75" fmla="*/ 5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164944" name="Freeform 113"/>
            <p:cNvSpPr>
              <a:spLocks/>
            </p:cNvSpPr>
            <p:nvPr/>
          </p:nvSpPr>
          <p:spPr bwMode="black">
            <a:xfrm flipH="1">
              <a:off x="406" y="3633"/>
              <a:ext cx="46" cy="61"/>
            </a:xfrm>
            <a:custGeom>
              <a:avLst/>
              <a:gdLst>
                <a:gd name="T0" fmla="*/ 0 w 78"/>
                <a:gd name="T1" fmla="*/ 45 h 102"/>
                <a:gd name="T2" fmla="*/ 0 w 78"/>
                <a:gd name="T3" fmla="*/ 45 h 102"/>
                <a:gd name="T4" fmla="*/ 0 w 78"/>
                <a:gd name="T5" fmla="*/ 56 h 102"/>
                <a:gd name="T6" fmla="*/ 2 w 78"/>
                <a:gd name="T7" fmla="*/ 67 h 102"/>
                <a:gd name="T8" fmla="*/ 3 w 78"/>
                <a:gd name="T9" fmla="*/ 75 h 102"/>
                <a:gd name="T10" fmla="*/ 7 w 78"/>
                <a:gd name="T11" fmla="*/ 83 h 102"/>
                <a:gd name="T12" fmla="*/ 12 w 78"/>
                <a:gd name="T13" fmla="*/ 91 h 102"/>
                <a:gd name="T14" fmla="*/ 18 w 78"/>
                <a:gd name="T15" fmla="*/ 96 h 102"/>
                <a:gd name="T16" fmla="*/ 25 w 78"/>
                <a:gd name="T17" fmla="*/ 100 h 102"/>
                <a:gd name="T18" fmla="*/ 33 w 78"/>
                <a:gd name="T19" fmla="*/ 102 h 102"/>
                <a:gd name="T20" fmla="*/ 33 w 78"/>
                <a:gd name="T21" fmla="*/ 102 h 102"/>
                <a:gd name="T22" fmla="*/ 39 w 78"/>
                <a:gd name="T23" fmla="*/ 102 h 102"/>
                <a:gd name="T24" fmla="*/ 47 w 78"/>
                <a:gd name="T25" fmla="*/ 100 h 102"/>
                <a:gd name="T26" fmla="*/ 54 w 78"/>
                <a:gd name="T27" fmla="*/ 96 h 102"/>
                <a:gd name="T28" fmla="*/ 61 w 78"/>
                <a:gd name="T29" fmla="*/ 91 h 102"/>
                <a:gd name="T30" fmla="*/ 66 w 78"/>
                <a:gd name="T31" fmla="*/ 84 h 102"/>
                <a:gd name="T32" fmla="*/ 71 w 78"/>
                <a:gd name="T33" fmla="*/ 76 h 102"/>
                <a:gd name="T34" fmla="*/ 75 w 78"/>
                <a:gd name="T35" fmla="*/ 67 h 102"/>
                <a:gd name="T36" fmla="*/ 77 w 78"/>
                <a:gd name="T37" fmla="*/ 56 h 102"/>
                <a:gd name="T38" fmla="*/ 77 w 78"/>
                <a:gd name="T39" fmla="*/ 56 h 102"/>
                <a:gd name="T40" fmla="*/ 78 w 78"/>
                <a:gd name="T41" fmla="*/ 45 h 102"/>
                <a:gd name="T42" fmla="*/ 77 w 78"/>
                <a:gd name="T43" fmla="*/ 36 h 102"/>
                <a:gd name="T44" fmla="*/ 74 w 78"/>
                <a:gd name="T45" fmla="*/ 27 h 102"/>
                <a:gd name="T46" fmla="*/ 71 w 78"/>
                <a:gd name="T47" fmla="*/ 19 h 102"/>
                <a:gd name="T48" fmla="*/ 66 w 78"/>
                <a:gd name="T49" fmla="*/ 12 h 102"/>
                <a:gd name="T50" fmla="*/ 61 w 78"/>
                <a:gd name="T51" fmla="*/ 5 h 102"/>
                <a:gd name="T52" fmla="*/ 54 w 78"/>
                <a:gd name="T53" fmla="*/ 2 h 102"/>
                <a:gd name="T54" fmla="*/ 46 w 78"/>
                <a:gd name="T55" fmla="*/ 0 h 102"/>
                <a:gd name="T56" fmla="*/ 46 w 78"/>
                <a:gd name="T57" fmla="*/ 0 h 102"/>
                <a:gd name="T58" fmla="*/ 38 w 78"/>
                <a:gd name="T59" fmla="*/ 0 h 102"/>
                <a:gd name="T60" fmla="*/ 31 w 78"/>
                <a:gd name="T61" fmla="*/ 1 h 102"/>
                <a:gd name="T62" fmla="*/ 23 w 78"/>
                <a:gd name="T63" fmla="*/ 5 h 102"/>
                <a:gd name="T64" fmla="*/ 16 w 78"/>
                <a:gd name="T65" fmla="*/ 11 h 102"/>
                <a:gd name="T66" fmla="*/ 11 w 78"/>
                <a:gd name="T67" fmla="*/ 19 h 102"/>
                <a:gd name="T68" fmla="*/ 7 w 78"/>
                <a:gd name="T69" fmla="*/ 27 h 102"/>
                <a:gd name="T70" fmla="*/ 3 w 78"/>
                <a:gd name="T71" fmla="*/ 36 h 102"/>
                <a:gd name="T72" fmla="*/ 0 w 78"/>
                <a:gd name="T73" fmla="*/ 45 h 102"/>
                <a:gd name="T74" fmla="*/ 0 w 78"/>
                <a:gd name="T75" fmla="*/ 45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164945" name="Freeform 114"/>
            <p:cNvSpPr>
              <a:spLocks/>
            </p:cNvSpPr>
            <p:nvPr/>
          </p:nvSpPr>
          <p:spPr bwMode="auto">
            <a:xfrm flipH="1">
              <a:off x="413" y="3644"/>
              <a:ext cx="35" cy="43"/>
            </a:xfrm>
            <a:custGeom>
              <a:avLst/>
              <a:gdLst>
                <a:gd name="T0" fmla="*/ 0 w 57"/>
                <a:gd name="T1" fmla="*/ 32 h 73"/>
                <a:gd name="T2" fmla="*/ 0 w 57"/>
                <a:gd name="T3" fmla="*/ 32 h 73"/>
                <a:gd name="T4" fmla="*/ 0 w 57"/>
                <a:gd name="T5" fmla="*/ 40 h 73"/>
                <a:gd name="T6" fmla="*/ 0 w 57"/>
                <a:gd name="T7" fmla="*/ 47 h 73"/>
                <a:gd name="T8" fmla="*/ 2 w 57"/>
                <a:gd name="T9" fmla="*/ 54 h 73"/>
                <a:gd name="T10" fmla="*/ 5 w 57"/>
                <a:gd name="T11" fmla="*/ 59 h 73"/>
                <a:gd name="T12" fmla="*/ 8 w 57"/>
                <a:gd name="T13" fmla="*/ 65 h 73"/>
                <a:gd name="T14" fmla="*/ 13 w 57"/>
                <a:gd name="T15" fmla="*/ 69 h 73"/>
                <a:gd name="T16" fmla="*/ 19 w 57"/>
                <a:gd name="T17" fmla="*/ 71 h 73"/>
                <a:gd name="T18" fmla="*/ 24 w 57"/>
                <a:gd name="T19" fmla="*/ 73 h 73"/>
                <a:gd name="T20" fmla="*/ 24 w 57"/>
                <a:gd name="T21" fmla="*/ 73 h 73"/>
                <a:gd name="T22" fmla="*/ 29 w 57"/>
                <a:gd name="T23" fmla="*/ 73 h 73"/>
                <a:gd name="T24" fmla="*/ 35 w 57"/>
                <a:gd name="T25" fmla="*/ 71 h 73"/>
                <a:gd name="T26" fmla="*/ 40 w 57"/>
                <a:gd name="T27" fmla="*/ 69 h 73"/>
                <a:gd name="T28" fmla="*/ 45 w 57"/>
                <a:gd name="T29" fmla="*/ 65 h 73"/>
                <a:gd name="T30" fmla="*/ 49 w 57"/>
                <a:gd name="T31" fmla="*/ 61 h 73"/>
                <a:gd name="T32" fmla="*/ 53 w 57"/>
                <a:gd name="T33" fmla="*/ 54 h 73"/>
                <a:gd name="T34" fmla="*/ 56 w 57"/>
                <a:gd name="T35" fmla="*/ 47 h 73"/>
                <a:gd name="T36" fmla="*/ 57 w 57"/>
                <a:gd name="T37" fmla="*/ 40 h 73"/>
                <a:gd name="T38" fmla="*/ 57 w 57"/>
                <a:gd name="T39" fmla="*/ 40 h 73"/>
                <a:gd name="T40" fmla="*/ 57 w 57"/>
                <a:gd name="T41" fmla="*/ 32 h 73"/>
                <a:gd name="T42" fmla="*/ 57 w 57"/>
                <a:gd name="T43" fmla="*/ 26 h 73"/>
                <a:gd name="T44" fmla="*/ 55 w 57"/>
                <a:gd name="T45" fmla="*/ 19 h 73"/>
                <a:gd name="T46" fmla="*/ 52 w 57"/>
                <a:gd name="T47" fmla="*/ 14 h 73"/>
                <a:gd name="T48" fmla="*/ 49 w 57"/>
                <a:gd name="T49" fmla="*/ 8 h 73"/>
                <a:gd name="T50" fmla="*/ 44 w 57"/>
                <a:gd name="T51" fmla="*/ 4 h 73"/>
                <a:gd name="T52" fmla="*/ 40 w 57"/>
                <a:gd name="T53" fmla="*/ 2 h 73"/>
                <a:gd name="T54" fmla="*/ 33 w 57"/>
                <a:gd name="T55" fmla="*/ 0 h 73"/>
                <a:gd name="T56" fmla="*/ 33 w 57"/>
                <a:gd name="T57" fmla="*/ 0 h 73"/>
                <a:gd name="T58" fmla="*/ 28 w 57"/>
                <a:gd name="T59" fmla="*/ 0 h 73"/>
                <a:gd name="T60" fmla="*/ 23 w 57"/>
                <a:gd name="T61" fmla="*/ 2 h 73"/>
                <a:gd name="T62" fmla="*/ 17 w 57"/>
                <a:gd name="T63" fmla="*/ 4 h 73"/>
                <a:gd name="T64" fmla="*/ 12 w 57"/>
                <a:gd name="T65" fmla="*/ 8 h 73"/>
                <a:gd name="T66" fmla="*/ 8 w 57"/>
                <a:gd name="T67" fmla="*/ 12 h 73"/>
                <a:gd name="T68" fmla="*/ 4 w 57"/>
                <a:gd name="T69" fmla="*/ 19 h 73"/>
                <a:gd name="T70" fmla="*/ 1 w 57"/>
                <a:gd name="T71" fmla="*/ 26 h 73"/>
                <a:gd name="T72" fmla="*/ 0 w 57"/>
                <a:gd name="T73" fmla="*/ 32 h 73"/>
                <a:gd name="T74" fmla="*/ 0 w 57"/>
                <a:gd name="T75" fmla="*/ 32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164946" name="Freeform 115"/>
            <p:cNvSpPr>
              <a:spLocks/>
            </p:cNvSpPr>
            <p:nvPr/>
          </p:nvSpPr>
          <p:spPr bwMode="auto">
            <a:xfrm flipH="1">
              <a:off x="433" y="3643"/>
              <a:ext cx="10" cy="10"/>
            </a:xfrm>
            <a:custGeom>
              <a:avLst/>
              <a:gdLst>
                <a:gd name="T0" fmla="*/ 17 w 18"/>
                <a:gd name="T1" fmla="*/ 10 h 17"/>
                <a:gd name="T2" fmla="*/ 17 w 18"/>
                <a:gd name="T3" fmla="*/ 10 h 17"/>
                <a:gd name="T4" fmla="*/ 15 w 18"/>
                <a:gd name="T5" fmla="*/ 14 h 17"/>
                <a:gd name="T6" fmla="*/ 13 w 18"/>
                <a:gd name="T7" fmla="*/ 16 h 17"/>
                <a:gd name="T8" fmla="*/ 10 w 18"/>
                <a:gd name="T9" fmla="*/ 17 h 17"/>
                <a:gd name="T10" fmla="*/ 6 w 18"/>
                <a:gd name="T11" fmla="*/ 17 h 17"/>
                <a:gd name="T12" fmla="*/ 6 w 18"/>
                <a:gd name="T13" fmla="*/ 17 h 17"/>
                <a:gd name="T14" fmla="*/ 3 w 18"/>
                <a:gd name="T15" fmla="*/ 14 h 17"/>
                <a:gd name="T16" fmla="*/ 2 w 18"/>
                <a:gd name="T17" fmla="*/ 13 h 17"/>
                <a:gd name="T18" fmla="*/ 0 w 18"/>
                <a:gd name="T19" fmla="*/ 9 h 17"/>
                <a:gd name="T20" fmla="*/ 0 w 18"/>
                <a:gd name="T21" fmla="*/ 6 h 17"/>
                <a:gd name="T22" fmla="*/ 0 w 18"/>
                <a:gd name="T23" fmla="*/ 6 h 17"/>
                <a:gd name="T24" fmla="*/ 2 w 18"/>
                <a:gd name="T25" fmla="*/ 4 h 17"/>
                <a:gd name="T26" fmla="*/ 5 w 18"/>
                <a:gd name="T27" fmla="*/ 1 h 17"/>
                <a:gd name="T28" fmla="*/ 9 w 18"/>
                <a:gd name="T29" fmla="*/ 0 h 17"/>
                <a:gd name="T30" fmla="*/ 11 w 18"/>
                <a:gd name="T31" fmla="*/ 1 h 17"/>
                <a:gd name="T32" fmla="*/ 11 w 18"/>
                <a:gd name="T33" fmla="*/ 1 h 17"/>
                <a:gd name="T34" fmla="*/ 14 w 18"/>
                <a:gd name="T35" fmla="*/ 2 h 17"/>
                <a:gd name="T36" fmla="*/ 17 w 18"/>
                <a:gd name="T37" fmla="*/ 5 h 17"/>
                <a:gd name="T38" fmla="*/ 18 w 18"/>
                <a:gd name="T39" fmla="*/ 8 h 17"/>
                <a:gd name="T40" fmla="*/ 17 w 18"/>
                <a:gd name="T41" fmla="*/ 10 h 17"/>
                <a:gd name="T42" fmla="*/ 17 w 18"/>
                <a:gd name="T43" fmla="*/ 10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164947" name="Freeform 116"/>
            <p:cNvSpPr>
              <a:spLocks/>
            </p:cNvSpPr>
            <p:nvPr/>
          </p:nvSpPr>
          <p:spPr bwMode="white">
            <a:xfrm flipH="1">
              <a:off x="393" y="3588"/>
              <a:ext cx="71" cy="73"/>
            </a:xfrm>
            <a:custGeom>
              <a:avLst/>
              <a:gdLst>
                <a:gd name="T0" fmla="*/ 67 w 118"/>
                <a:gd name="T1" fmla="*/ 18 h 121"/>
                <a:gd name="T2" fmla="*/ 67 w 118"/>
                <a:gd name="T3" fmla="*/ 18 h 121"/>
                <a:gd name="T4" fmla="*/ 72 w 118"/>
                <a:gd name="T5" fmla="*/ 19 h 121"/>
                <a:gd name="T6" fmla="*/ 77 w 118"/>
                <a:gd name="T7" fmla="*/ 21 h 121"/>
                <a:gd name="T8" fmla="*/ 83 w 118"/>
                <a:gd name="T9" fmla="*/ 25 h 121"/>
                <a:gd name="T10" fmla="*/ 88 w 118"/>
                <a:gd name="T11" fmla="*/ 29 h 121"/>
                <a:gd name="T12" fmla="*/ 96 w 118"/>
                <a:gd name="T13" fmla="*/ 38 h 121"/>
                <a:gd name="T14" fmla="*/ 104 w 118"/>
                <a:gd name="T15" fmla="*/ 51 h 121"/>
                <a:gd name="T16" fmla="*/ 110 w 118"/>
                <a:gd name="T17" fmla="*/ 66 h 121"/>
                <a:gd name="T18" fmla="*/ 114 w 118"/>
                <a:gd name="T19" fmla="*/ 82 h 121"/>
                <a:gd name="T20" fmla="*/ 115 w 118"/>
                <a:gd name="T21" fmla="*/ 101 h 121"/>
                <a:gd name="T22" fmla="*/ 115 w 118"/>
                <a:gd name="T23" fmla="*/ 121 h 121"/>
                <a:gd name="T24" fmla="*/ 115 w 118"/>
                <a:gd name="T25" fmla="*/ 121 h 121"/>
                <a:gd name="T26" fmla="*/ 116 w 118"/>
                <a:gd name="T27" fmla="*/ 108 h 121"/>
                <a:gd name="T28" fmla="*/ 116 w 118"/>
                <a:gd name="T29" fmla="*/ 108 h 121"/>
                <a:gd name="T30" fmla="*/ 118 w 118"/>
                <a:gd name="T31" fmla="*/ 88 h 121"/>
                <a:gd name="T32" fmla="*/ 116 w 118"/>
                <a:gd name="T33" fmla="*/ 69 h 121"/>
                <a:gd name="T34" fmla="*/ 112 w 118"/>
                <a:gd name="T35" fmla="*/ 50 h 121"/>
                <a:gd name="T36" fmla="*/ 107 w 118"/>
                <a:gd name="T37" fmla="*/ 35 h 121"/>
                <a:gd name="T38" fmla="*/ 100 w 118"/>
                <a:gd name="T39" fmla="*/ 22 h 121"/>
                <a:gd name="T40" fmla="*/ 91 w 118"/>
                <a:gd name="T41" fmla="*/ 11 h 121"/>
                <a:gd name="T42" fmla="*/ 85 w 118"/>
                <a:gd name="T43" fmla="*/ 7 h 121"/>
                <a:gd name="T44" fmla="*/ 80 w 118"/>
                <a:gd name="T45" fmla="*/ 3 h 121"/>
                <a:gd name="T46" fmla="*/ 75 w 118"/>
                <a:gd name="T47" fmla="*/ 2 h 121"/>
                <a:gd name="T48" fmla="*/ 69 w 118"/>
                <a:gd name="T49" fmla="*/ 0 h 121"/>
                <a:gd name="T50" fmla="*/ 69 w 118"/>
                <a:gd name="T51" fmla="*/ 0 h 121"/>
                <a:gd name="T52" fmla="*/ 63 w 118"/>
                <a:gd name="T53" fmla="*/ 0 h 121"/>
                <a:gd name="T54" fmla="*/ 57 w 118"/>
                <a:gd name="T55" fmla="*/ 0 h 121"/>
                <a:gd name="T56" fmla="*/ 51 w 118"/>
                <a:gd name="T57" fmla="*/ 3 h 121"/>
                <a:gd name="T58" fmla="*/ 45 w 118"/>
                <a:gd name="T59" fmla="*/ 6 h 121"/>
                <a:gd name="T60" fmla="*/ 34 w 118"/>
                <a:gd name="T61" fmla="*/ 14 h 121"/>
                <a:gd name="T62" fmla="*/ 25 w 118"/>
                <a:gd name="T63" fmla="*/ 25 h 121"/>
                <a:gd name="T64" fmla="*/ 16 w 118"/>
                <a:gd name="T65" fmla="*/ 39 h 121"/>
                <a:gd name="T66" fmla="*/ 9 w 118"/>
                <a:gd name="T67" fmla="*/ 55 h 121"/>
                <a:gd name="T68" fmla="*/ 4 w 118"/>
                <a:gd name="T69" fmla="*/ 74 h 121"/>
                <a:gd name="T70" fmla="*/ 0 w 118"/>
                <a:gd name="T71" fmla="*/ 94 h 121"/>
                <a:gd name="T72" fmla="*/ 0 w 118"/>
                <a:gd name="T73" fmla="*/ 94 h 121"/>
                <a:gd name="T74" fmla="*/ 0 w 118"/>
                <a:gd name="T75" fmla="*/ 98 h 121"/>
                <a:gd name="T76" fmla="*/ 0 w 118"/>
                <a:gd name="T77" fmla="*/ 98 h 121"/>
                <a:gd name="T78" fmla="*/ 4 w 118"/>
                <a:gd name="T79" fmla="*/ 81 h 121"/>
                <a:gd name="T80" fmla="*/ 10 w 118"/>
                <a:gd name="T81" fmla="*/ 65 h 121"/>
                <a:gd name="T82" fmla="*/ 17 w 118"/>
                <a:gd name="T83" fmla="*/ 50 h 121"/>
                <a:gd name="T84" fmla="*/ 25 w 118"/>
                <a:gd name="T85" fmla="*/ 38 h 121"/>
                <a:gd name="T86" fmla="*/ 34 w 118"/>
                <a:gd name="T87" fmla="*/ 29 h 121"/>
                <a:gd name="T88" fmla="*/ 45 w 118"/>
                <a:gd name="T89" fmla="*/ 22 h 121"/>
                <a:gd name="T90" fmla="*/ 51 w 118"/>
                <a:gd name="T91" fmla="*/ 19 h 121"/>
                <a:gd name="T92" fmla="*/ 56 w 118"/>
                <a:gd name="T93" fmla="*/ 18 h 121"/>
                <a:gd name="T94" fmla="*/ 61 w 118"/>
                <a:gd name="T95" fmla="*/ 18 h 121"/>
                <a:gd name="T96" fmla="*/ 67 w 118"/>
                <a:gd name="T97" fmla="*/ 18 h 121"/>
                <a:gd name="T98" fmla="*/ 67 w 118"/>
                <a:gd name="T99" fmla="*/ 18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164948" name="Freeform 117"/>
            <p:cNvSpPr>
              <a:spLocks/>
            </p:cNvSpPr>
            <p:nvPr/>
          </p:nvSpPr>
          <p:spPr bwMode="white">
            <a:xfrm flipH="1">
              <a:off x="397" y="3685"/>
              <a:ext cx="77" cy="38"/>
            </a:xfrm>
            <a:custGeom>
              <a:avLst/>
              <a:gdLst>
                <a:gd name="T0" fmla="*/ 129 w 129"/>
                <a:gd name="T1" fmla="*/ 42 h 63"/>
                <a:gd name="T2" fmla="*/ 129 w 129"/>
                <a:gd name="T3" fmla="*/ 42 h 63"/>
                <a:gd name="T4" fmla="*/ 128 w 129"/>
                <a:gd name="T5" fmla="*/ 37 h 63"/>
                <a:gd name="T6" fmla="*/ 125 w 129"/>
                <a:gd name="T7" fmla="*/ 30 h 63"/>
                <a:gd name="T8" fmla="*/ 121 w 129"/>
                <a:gd name="T9" fmla="*/ 24 h 63"/>
                <a:gd name="T10" fmla="*/ 114 w 129"/>
                <a:gd name="T11" fmla="*/ 17 h 63"/>
                <a:gd name="T12" fmla="*/ 106 w 129"/>
                <a:gd name="T13" fmla="*/ 10 h 63"/>
                <a:gd name="T14" fmla="*/ 97 w 129"/>
                <a:gd name="T15" fmla="*/ 5 h 63"/>
                <a:gd name="T16" fmla="*/ 90 w 129"/>
                <a:gd name="T17" fmla="*/ 4 h 63"/>
                <a:gd name="T18" fmla="*/ 83 w 129"/>
                <a:gd name="T19" fmla="*/ 2 h 63"/>
                <a:gd name="T20" fmla="*/ 83 w 129"/>
                <a:gd name="T21" fmla="*/ 2 h 63"/>
                <a:gd name="T22" fmla="*/ 47 w 129"/>
                <a:gd name="T23" fmla="*/ 0 h 63"/>
                <a:gd name="T24" fmla="*/ 38 w 129"/>
                <a:gd name="T25" fmla="*/ 1 h 63"/>
                <a:gd name="T26" fmla="*/ 30 w 129"/>
                <a:gd name="T27" fmla="*/ 2 h 63"/>
                <a:gd name="T28" fmla="*/ 30 w 129"/>
                <a:gd name="T29" fmla="*/ 2 h 63"/>
                <a:gd name="T30" fmla="*/ 19 w 129"/>
                <a:gd name="T31" fmla="*/ 6 h 63"/>
                <a:gd name="T32" fmla="*/ 10 w 129"/>
                <a:gd name="T33" fmla="*/ 10 h 63"/>
                <a:gd name="T34" fmla="*/ 0 w 129"/>
                <a:gd name="T35" fmla="*/ 16 h 63"/>
                <a:gd name="T36" fmla="*/ 0 w 129"/>
                <a:gd name="T37" fmla="*/ 16 h 63"/>
                <a:gd name="T38" fmla="*/ 4 w 129"/>
                <a:gd name="T39" fmla="*/ 21 h 63"/>
                <a:gd name="T40" fmla="*/ 12 w 129"/>
                <a:gd name="T41" fmla="*/ 34 h 63"/>
                <a:gd name="T42" fmla="*/ 19 w 129"/>
                <a:gd name="T43" fmla="*/ 41 h 63"/>
                <a:gd name="T44" fmla="*/ 27 w 129"/>
                <a:gd name="T45" fmla="*/ 48 h 63"/>
                <a:gd name="T46" fmla="*/ 35 w 129"/>
                <a:gd name="T47" fmla="*/ 55 h 63"/>
                <a:gd name="T48" fmla="*/ 46 w 129"/>
                <a:gd name="T49" fmla="*/ 57 h 63"/>
                <a:gd name="T50" fmla="*/ 46 w 129"/>
                <a:gd name="T51" fmla="*/ 57 h 63"/>
                <a:gd name="T52" fmla="*/ 63 w 129"/>
                <a:gd name="T53" fmla="*/ 60 h 63"/>
                <a:gd name="T54" fmla="*/ 77 w 129"/>
                <a:gd name="T55" fmla="*/ 63 h 63"/>
                <a:gd name="T56" fmla="*/ 87 w 129"/>
                <a:gd name="T57" fmla="*/ 61 h 63"/>
                <a:gd name="T58" fmla="*/ 98 w 129"/>
                <a:gd name="T59" fmla="*/ 59 h 63"/>
                <a:gd name="T60" fmla="*/ 98 w 129"/>
                <a:gd name="T61" fmla="*/ 59 h 63"/>
                <a:gd name="T62" fmla="*/ 120 w 129"/>
                <a:gd name="T63" fmla="*/ 48 h 63"/>
                <a:gd name="T64" fmla="*/ 129 w 129"/>
                <a:gd name="T65" fmla="*/ 42 h 63"/>
                <a:gd name="T66" fmla="*/ 129 w 129"/>
                <a:gd name="T67" fmla="*/ 42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164949" name="Freeform 118"/>
            <p:cNvSpPr>
              <a:spLocks/>
            </p:cNvSpPr>
            <p:nvPr/>
          </p:nvSpPr>
          <p:spPr bwMode="black">
            <a:xfrm flipH="1">
              <a:off x="392" y="3684"/>
              <a:ext cx="82" cy="25"/>
            </a:xfrm>
            <a:custGeom>
              <a:avLst/>
              <a:gdLst>
                <a:gd name="T0" fmla="*/ 0 w 137"/>
                <a:gd name="T1" fmla="*/ 17 h 41"/>
                <a:gd name="T2" fmla="*/ 0 w 137"/>
                <a:gd name="T3" fmla="*/ 17 h 41"/>
                <a:gd name="T4" fmla="*/ 4 w 137"/>
                <a:gd name="T5" fmla="*/ 15 h 41"/>
                <a:gd name="T6" fmla="*/ 14 w 137"/>
                <a:gd name="T7" fmla="*/ 11 h 41"/>
                <a:gd name="T8" fmla="*/ 30 w 137"/>
                <a:gd name="T9" fmla="*/ 4 h 41"/>
                <a:gd name="T10" fmla="*/ 38 w 137"/>
                <a:gd name="T11" fmla="*/ 3 h 41"/>
                <a:gd name="T12" fmla="*/ 48 w 137"/>
                <a:gd name="T13" fmla="*/ 0 h 41"/>
                <a:gd name="T14" fmla="*/ 59 w 137"/>
                <a:gd name="T15" fmla="*/ 0 h 41"/>
                <a:gd name="T16" fmla="*/ 70 w 137"/>
                <a:gd name="T17" fmla="*/ 0 h 41"/>
                <a:gd name="T18" fmla="*/ 81 w 137"/>
                <a:gd name="T19" fmla="*/ 1 h 41"/>
                <a:gd name="T20" fmla="*/ 93 w 137"/>
                <a:gd name="T21" fmla="*/ 5 h 41"/>
                <a:gd name="T22" fmla="*/ 103 w 137"/>
                <a:gd name="T23" fmla="*/ 11 h 41"/>
                <a:gd name="T24" fmla="*/ 116 w 137"/>
                <a:gd name="T25" fmla="*/ 17 h 41"/>
                <a:gd name="T26" fmla="*/ 126 w 137"/>
                <a:gd name="T27" fmla="*/ 28 h 41"/>
                <a:gd name="T28" fmla="*/ 137 w 137"/>
                <a:gd name="T29" fmla="*/ 41 h 41"/>
                <a:gd name="T30" fmla="*/ 137 w 137"/>
                <a:gd name="T31" fmla="*/ 41 h 41"/>
                <a:gd name="T32" fmla="*/ 134 w 137"/>
                <a:gd name="T33" fmla="*/ 39 h 41"/>
                <a:gd name="T34" fmla="*/ 129 w 137"/>
                <a:gd name="T35" fmla="*/ 33 h 41"/>
                <a:gd name="T36" fmla="*/ 120 w 137"/>
                <a:gd name="T37" fmla="*/ 25 h 41"/>
                <a:gd name="T38" fmla="*/ 105 w 137"/>
                <a:gd name="T39" fmla="*/ 17 h 41"/>
                <a:gd name="T40" fmla="*/ 95 w 137"/>
                <a:gd name="T41" fmla="*/ 15 h 41"/>
                <a:gd name="T42" fmla="*/ 86 w 137"/>
                <a:gd name="T43" fmla="*/ 12 h 41"/>
                <a:gd name="T44" fmla="*/ 75 w 137"/>
                <a:gd name="T45" fmla="*/ 9 h 41"/>
                <a:gd name="T46" fmla="*/ 62 w 137"/>
                <a:gd name="T47" fmla="*/ 8 h 41"/>
                <a:gd name="T48" fmla="*/ 48 w 137"/>
                <a:gd name="T49" fmla="*/ 8 h 41"/>
                <a:gd name="T50" fmla="*/ 34 w 137"/>
                <a:gd name="T51" fmla="*/ 9 h 41"/>
                <a:gd name="T52" fmla="*/ 18 w 137"/>
                <a:gd name="T53" fmla="*/ 12 h 41"/>
                <a:gd name="T54" fmla="*/ 0 w 137"/>
                <a:gd name="T55" fmla="*/ 17 h 41"/>
                <a:gd name="T56" fmla="*/ 0 w 137"/>
                <a:gd name="T57" fmla="*/ 1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164950" name="Freeform 119"/>
            <p:cNvSpPr>
              <a:spLocks/>
            </p:cNvSpPr>
            <p:nvPr/>
          </p:nvSpPr>
          <p:spPr bwMode="white">
            <a:xfrm flipH="1">
              <a:off x="413" y="3692"/>
              <a:ext cx="37" cy="25"/>
            </a:xfrm>
            <a:custGeom>
              <a:avLst/>
              <a:gdLst>
                <a:gd name="T0" fmla="*/ 63 w 63"/>
                <a:gd name="T1" fmla="*/ 25 h 41"/>
                <a:gd name="T2" fmla="*/ 63 w 63"/>
                <a:gd name="T3" fmla="*/ 25 h 41"/>
                <a:gd name="T4" fmla="*/ 62 w 63"/>
                <a:gd name="T5" fmla="*/ 29 h 41"/>
                <a:gd name="T6" fmla="*/ 59 w 63"/>
                <a:gd name="T7" fmla="*/ 32 h 41"/>
                <a:gd name="T8" fmla="*/ 55 w 63"/>
                <a:gd name="T9" fmla="*/ 34 h 41"/>
                <a:gd name="T10" fmla="*/ 51 w 63"/>
                <a:gd name="T11" fmla="*/ 37 h 41"/>
                <a:gd name="T12" fmla="*/ 47 w 63"/>
                <a:gd name="T13" fmla="*/ 40 h 41"/>
                <a:gd name="T14" fmla="*/ 41 w 63"/>
                <a:gd name="T15" fmla="*/ 40 h 41"/>
                <a:gd name="T16" fmla="*/ 35 w 63"/>
                <a:gd name="T17" fmla="*/ 41 h 41"/>
                <a:gd name="T18" fmla="*/ 29 w 63"/>
                <a:gd name="T19" fmla="*/ 40 h 41"/>
                <a:gd name="T20" fmla="*/ 29 w 63"/>
                <a:gd name="T21" fmla="*/ 40 h 41"/>
                <a:gd name="T22" fmla="*/ 22 w 63"/>
                <a:gd name="T23" fmla="*/ 38 h 41"/>
                <a:gd name="T24" fmla="*/ 17 w 63"/>
                <a:gd name="T25" fmla="*/ 37 h 41"/>
                <a:gd name="T26" fmla="*/ 11 w 63"/>
                <a:gd name="T27" fmla="*/ 34 h 41"/>
                <a:gd name="T28" fmla="*/ 7 w 63"/>
                <a:gd name="T29" fmla="*/ 30 h 41"/>
                <a:gd name="T30" fmla="*/ 4 w 63"/>
                <a:gd name="T31" fmla="*/ 26 h 41"/>
                <a:gd name="T32" fmla="*/ 2 w 63"/>
                <a:gd name="T33" fmla="*/ 24 h 41"/>
                <a:gd name="T34" fmla="*/ 0 w 63"/>
                <a:gd name="T35" fmla="*/ 20 h 41"/>
                <a:gd name="T36" fmla="*/ 0 w 63"/>
                <a:gd name="T37" fmla="*/ 16 h 41"/>
                <a:gd name="T38" fmla="*/ 0 w 63"/>
                <a:gd name="T39" fmla="*/ 16 h 41"/>
                <a:gd name="T40" fmla="*/ 2 w 63"/>
                <a:gd name="T41" fmla="*/ 12 h 41"/>
                <a:gd name="T42" fmla="*/ 4 w 63"/>
                <a:gd name="T43" fmla="*/ 8 h 41"/>
                <a:gd name="T44" fmla="*/ 7 w 63"/>
                <a:gd name="T45" fmla="*/ 5 h 41"/>
                <a:gd name="T46" fmla="*/ 11 w 63"/>
                <a:gd name="T47" fmla="*/ 2 h 41"/>
                <a:gd name="T48" fmla="*/ 17 w 63"/>
                <a:gd name="T49" fmla="*/ 1 h 41"/>
                <a:gd name="T50" fmla="*/ 22 w 63"/>
                <a:gd name="T51" fmla="*/ 0 h 41"/>
                <a:gd name="T52" fmla="*/ 29 w 63"/>
                <a:gd name="T53" fmla="*/ 0 h 41"/>
                <a:gd name="T54" fmla="*/ 35 w 63"/>
                <a:gd name="T55" fmla="*/ 0 h 41"/>
                <a:gd name="T56" fmla="*/ 35 w 63"/>
                <a:gd name="T57" fmla="*/ 0 h 41"/>
                <a:gd name="T58" fmla="*/ 41 w 63"/>
                <a:gd name="T59" fmla="*/ 1 h 41"/>
                <a:gd name="T60" fmla="*/ 47 w 63"/>
                <a:gd name="T61" fmla="*/ 4 h 41"/>
                <a:gd name="T62" fmla="*/ 51 w 63"/>
                <a:gd name="T63" fmla="*/ 6 h 41"/>
                <a:gd name="T64" fmla="*/ 57 w 63"/>
                <a:gd name="T65" fmla="*/ 9 h 41"/>
                <a:gd name="T66" fmla="*/ 59 w 63"/>
                <a:gd name="T67" fmla="*/ 13 h 41"/>
                <a:gd name="T68" fmla="*/ 62 w 63"/>
                <a:gd name="T69" fmla="*/ 17 h 41"/>
                <a:gd name="T70" fmla="*/ 63 w 63"/>
                <a:gd name="T71" fmla="*/ 21 h 41"/>
                <a:gd name="T72" fmla="*/ 63 w 63"/>
                <a:gd name="T73" fmla="*/ 25 h 41"/>
                <a:gd name="T74" fmla="*/ 63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164951" name="Freeform 120"/>
            <p:cNvSpPr>
              <a:spLocks/>
            </p:cNvSpPr>
            <p:nvPr/>
          </p:nvSpPr>
          <p:spPr bwMode="white">
            <a:xfrm flipH="1">
              <a:off x="413" y="3692"/>
              <a:ext cx="37" cy="24"/>
            </a:xfrm>
            <a:custGeom>
              <a:avLst/>
              <a:gdLst>
                <a:gd name="T0" fmla="*/ 0 w 60"/>
                <a:gd name="T1" fmla="*/ 16 h 40"/>
                <a:gd name="T2" fmla="*/ 0 w 60"/>
                <a:gd name="T3" fmla="*/ 16 h 40"/>
                <a:gd name="T4" fmla="*/ 1 w 60"/>
                <a:gd name="T5" fmla="*/ 12 h 40"/>
                <a:gd name="T6" fmla="*/ 2 w 60"/>
                <a:gd name="T7" fmla="*/ 8 h 40"/>
                <a:gd name="T8" fmla="*/ 6 w 60"/>
                <a:gd name="T9" fmla="*/ 5 h 40"/>
                <a:gd name="T10" fmla="*/ 10 w 60"/>
                <a:gd name="T11" fmla="*/ 2 h 40"/>
                <a:gd name="T12" fmla="*/ 16 w 60"/>
                <a:gd name="T13" fmla="*/ 1 h 40"/>
                <a:gd name="T14" fmla="*/ 21 w 60"/>
                <a:gd name="T15" fmla="*/ 1 h 40"/>
                <a:gd name="T16" fmla="*/ 27 w 60"/>
                <a:gd name="T17" fmla="*/ 0 h 40"/>
                <a:gd name="T18" fmla="*/ 33 w 60"/>
                <a:gd name="T19" fmla="*/ 1 h 40"/>
                <a:gd name="T20" fmla="*/ 33 w 60"/>
                <a:gd name="T21" fmla="*/ 1 h 40"/>
                <a:gd name="T22" fmla="*/ 39 w 60"/>
                <a:gd name="T23" fmla="*/ 2 h 40"/>
                <a:gd name="T24" fmla="*/ 44 w 60"/>
                <a:gd name="T25" fmla="*/ 4 h 40"/>
                <a:gd name="T26" fmla="*/ 49 w 60"/>
                <a:gd name="T27" fmla="*/ 6 h 40"/>
                <a:gd name="T28" fmla="*/ 53 w 60"/>
                <a:gd name="T29" fmla="*/ 9 h 40"/>
                <a:gd name="T30" fmla="*/ 56 w 60"/>
                <a:gd name="T31" fmla="*/ 13 h 40"/>
                <a:gd name="T32" fmla="*/ 59 w 60"/>
                <a:gd name="T33" fmla="*/ 17 h 40"/>
                <a:gd name="T34" fmla="*/ 60 w 60"/>
                <a:gd name="T35" fmla="*/ 21 h 40"/>
                <a:gd name="T36" fmla="*/ 60 w 60"/>
                <a:gd name="T37" fmla="*/ 25 h 40"/>
                <a:gd name="T38" fmla="*/ 60 w 60"/>
                <a:gd name="T39" fmla="*/ 25 h 40"/>
                <a:gd name="T40" fmla="*/ 59 w 60"/>
                <a:gd name="T41" fmla="*/ 28 h 40"/>
                <a:gd name="T42" fmla="*/ 56 w 60"/>
                <a:gd name="T43" fmla="*/ 32 h 40"/>
                <a:gd name="T44" fmla="*/ 53 w 60"/>
                <a:gd name="T45" fmla="*/ 34 h 40"/>
                <a:gd name="T46" fmla="*/ 49 w 60"/>
                <a:gd name="T47" fmla="*/ 37 h 40"/>
                <a:gd name="T48" fmla="*/ 44 w 60"/>
                <a:gd name="T49" fmla="*/ 38 h 40"/>
                <a:gd name="T50" fmla="*/ 39 w 60"/>
                <a:gd name="T51" fmla="*/ 40 h 40"/>
                <a:gd name="T52" fmla="*/ 33 w 60"/>
                <a:gd name="T53" fmla="*/ 40 h 40"/>
                <a:gd name="T54" fmla="*/ 27 w 60"/>
                <a:gd name="T55" fmla="*/ 40 h 40"/>
                <a:gd name="T56" fmla="*/ 27 w 60"/>
                <a:gd name="T57" fmla="*/ 40 h 40"/>
                <a:gd name="T58" fmla="*/ 21 w 60"/>
                <a:gd name="T59" fmla="*/ 38 h 40"/>
                <a:gd name="T60" fmla="*/ 16 w 60"/>
                <a:gd name="T61" fmla="*/ 36 h 40"/>
                <a:gd name="T62" fmla="*/ 10 w 60"/>
                <a:gd name="T63" fmla="*/ 33 h 40"/>
                <a:gd name="T64" fmla="*/ 6 w 60"/>
                <a:gd name="T65" fmla="*/ 30 h 40"/>
                <a:gd name="T66" fmla="*/ 2 w 60"/>
                <a:gd name="T67" fmla="*/ 26 h 40"/>
                <a:gd name="T68" fmla="*/ 1 w 60"/>
                <a:gd name="T69" fmla="*/ 24 h 40"/>
                <a:gd name="T70" fmla="*/ 0 w 60"/>
                <a:gd name="T71" fmla="*/ 20 h 40"/>
                <a:gd name="T72" fmla="*/ 0 w 60"/>
                <a:gd name="T73" fmla="*/ 16 h 40"/>
                <a:gd name="T74" fmla="*/ 0 w 60"/>
                <a:gd name="T75" fmla="*/ 1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164952" name="Freeform 121"/>
            <p:cNvSpPr>
              <a:spLocks/>
            </p:cNvSpPr>
            <p:nvPr/>
          </p:nvSpPr>
          <p:spPr bwMode="white">
            <a:xfrm flipH="1">
              <a:off x="414" y="3693"/>
              <a:ext cx="35" cy="23"/>
            </a:xfrm>
            <a:custGeom>
              <a:avLst/>
              <a:gdLst>
                <a:gd name="T0" fmla="*/ 0 w 58"/>
                <a:gd name="T1" fmla="*/ 15 h 37"/>
                <a:gd name="T2" fmla="*/ 0 w 58"/>
                <a:gd name="T3" fmla="*/ 15 h 37"/>
                <a:gd name="T4" fmla="*/ 1 w 58"/>
                <a:gd name="T5" fmla="*/ 11 h 37"/>
                <a:gd name="T6" fmla="*/ 3 w 58"/>
                <a:gd name="T7" fmla="*/ 8 h 37"/>
                <a:gd name="T8" fmla="*/ 7 w 58"/>
                <a:gd name="T9" fmla="*/ 5 h 37"/>
                <a:gd name="T10" fmla="*/ 11 w 58"/>
                <a:gd name="T11" fmla="*/ 3 h 37"/>
                <a:gd name="T12" fmla="*/ 20 w 58"/>
                <a:gd name="T13" fmla="*/ 0 h 37"/>
                <a:gd name="T14" fmla="*/ 32 w 58"/>
                <a:gd name="T15" fmla="*/ 0 h 37"/>
                <a:gd name="T16" fmla="*/ 32 w 58"/>
                <a:gd name="T17" fmla="*/ 0 h 37"/>
                <a:gd name="T18" fmla="*/ 43 w 58"/>
                <a:gd name="T19" fmla="*/ 4 h 37"/>
                <a:gd name="T20" fmla="*/ 51 w 58"/>
                <a:gd name="T21" fmla="*/ 9 h 37"/>
                <a:gd name="T22" fmla="*/ 55 w 58"/>
                <a:gd name="T23" fmla="*/ 12 h 37"/>
                <a:gd name="T24" fmla="*/ 56 w 58"/>
                <a:gd name="T25" fmla="*/ 16 h 37"/>
                <a:gd name="T26" fmla="*/ 58 w 58"/>
                <a:gd name="T27" fmla="*/ 20 h 37"/>
                <a:gd name="T28" fmla="*/ 58 w 58"/>
                <a:gd name="T29" fmla="*/ 23 h 37"/>
                <a:gd name="T30" fmla="*/ 58 w 58"/>
                <a:gd name="T31" fmla="*/ 23 h 37"/>
                <a:gd name="T32" fmla="*/ 56 w 58"/>
                <a:gd name="T33" fmla="*/ 27 h 37"/>
                <a:gd name="T34" fmla="*/ 54 w 58"/>
                <a:gd name="T35" fmla="*/ 31 h 37"/>
                <a:gd name="T36" fmla="*/ 51 w 58"/>
                <a:gd name="T37" fmla="*/ 33 h 37"/>
                <a:gd name="T38" fmla="*/ 47 w 58"/>
                <a:gd name="T39" fmla="*/ 35 h 37"/>
                <a:gd name="T40" fmla="*/ 38 w 58"/>
                <a:gd name="T41" fmla="*/ 37 h 37"/>
                <a:gd name="T42" fmla="*/ 26 w 58"/>
                <a:gd name="T43" fmla="*/ 37 h 37"/>
                <a:gd name="T44" fmla="*/ 26 w 58"/>
                <a:gd name="T45" fmla="*/ 37 h 37"/>
                <a:gd name="T46" fmla="*/ 15 w 58"/>
                <a:gd name="T47" fmla="*/ 35 h 37"/>
                <a:gd name="T48" fmla="*/ 7 w 58"/>
                <a:gd name="T49" fmla="*/ 29 h 37"/>
                <a:gd name="T50" fmla="*/ 3 w 58"/>
                <a:gd name="T51" fmla="*/ 25 h 37"/>
                <a:gd name="T52" fmla="*/ 1 w 58"/>
                <a:gd name="T53" fmla="*/ 21 h 37"/>
                <a:gd name="T54" fmla="*/ 0 w 58"/>
                <a:gd name="T55" fmla="*/ 19 h 37"/>
                <a:gd name="T56" fmla="*/ 0 w 58"/>
                <a:gd name="T57" fmla="*/ 15 h 37"/>
                <a:gd name="T58" fmla="*/ 0 w 58"/>
                <a:gd name="T59" fmla="*/ 1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164953" name="Freeform 122"/>
            <p:cNvSpPr>
              <a:spLocks/>
            </p:cNvSpPr>
            <p:nvPr/>
          </p:nvSpPr>
          <p:spPr bwMode="white">
            <a:xfrm flipH="1">
              <a:off x="415" y="3694"/>
              <a:ext cx="33" cy="22"/>
            </a:xfrm>
            <a:custGeom>
              <a:avLst/>
              <a:gdLst>
                <a:gd name="T0" fmla="*/ 0 w 55"/>
                <a:gd name="T1" fmla="*/ 14 h 36"/>
                <a:gd name="T2" fmla="*/ 0 w 55"/>
                <a:gd name="T3" fmla="*/ 14 h 36"/>
                <a:gd name="T4" fmla="*/ 0 w 55"/>
                <a:gd name="T5" fmla="*/ 10 h 36"/>
                <a:gd name="T6" fmla="*/ 3 w 55"/>
                <a:gd name="T7" fmla="*/ 7 h 36"/>
                <a:gd name="T8" fmla="*/ 6 w 55"/>
                <a:gd name="T9" fmla="*/ 4 h 36"/>
                <a:gd name="T10" fmla="*/ 10 w 55"/>
                <a:gd name="T11" fmla="*/ 2 h 36"/>
                <a:gd name="T12" fmla="*/ 19 w 55"/>
                <a:gd name="T13" fmla="*/ 0 h 36"/>
                <a:gd name="T14" fmla="*/ 30 w 55"/>
                <a:gd name="T15" fmla="*/ 0 h 36"/>
                <a:gd name="T16" fmla="*/ 30 w 55"/>
                <a:gd name="T17" fmla="*/ 0 h 36"/>
                <a:gd name="T18" fmla="*/ 41 w 55"/>
                <a:gd name="T19" fmla="*/ 3 h 36"/>
                <a:gd name="T20" fmla="*/ 50 w 55"/>
                <a:gd name="T21" fmla="*/ 8 h 36"/>
                <a:gd name="T22" fmla="*/ 53 w 55"/>
                <a:gd name="T23" fmla="*/ 11 h 36"/>
                <a:gd name="T24" fmla="*/ 54 w 55"/>
                <a:gd name="T25" fmla="*/ 15 h 36"/>
                <a:gd name="T26" fmla="*/ 55 w 55"/>
                <a:gd name="T27" fmla="*/ 19 h 36"/>
                <a:gd name="T28" fmla="*/ 55 w 55"/>
                <a:gd name="T29" fmla="*/ 22 h 36"/>
                <a:gd name="T30" fmla="*/ 55 w 55"/>
                <a:gd name="T31" fmla="*/ 22 h 36"/>
                <a:gd name="T32" fmla="*/ 54 w 55"/>
                <a:gd name="T33" fmla="*/ 26 h 36"/>
                <a:gd name="T34" fmla="*/ 53 w 55"/>
                <a:gd name="T35" fmla="*/ 28 h 36"/>
                <a:gd name="T36" fmla="*/ 49 w 55"/>
                <a:gd name="T37" fmla="*/ 31 h 36"/>
                <a:gd name="T38" fmla="*/ 46 w 55"/>
                <a:gd name="T39" fmla="*/ 34 h 36"/>
                <a:gd name="T40" fmla="*/ 37 w 55"/>
                <a:gd name="T41" fmla="*/ 36 h 36"/>
                <a:gd name="T42" fmla="*/ 25 w 55"/>
                <a:gd name="T43" fmla="*/ 35 h 36"/>
                <a:gd name="T44" fmla="*/ 25 w 55"/>
                <a:gd name="T45" fmla="*/ 35 h 36"/>
                <a:gd name="T46" fmla="*/ 14 w 55"/>
                <a:gd name="T47" fmla="*/ 32 h 36"/>
                <a:gd name="T48" fmla="*/ 6 w 55"/>
                <a:gd name="T49" fmla="*/ 27 h 36"/>
                <a:gd name="T50" fmla="*/ 3 w 55"/>
                <a:gd name="T51" fmla="*/ 24 h 36"/>
                <a:gd name="T52" fmla="*/ 0 w 55"/>
                <a:gd name="T53" fmla="*/ 20 h 36"/>
                <a:gd name="T54" fmla="*/ 0 w 55"/>
                <a:gd name="T55" fmla="*/ 18 h 36"/>
                <a:gd name="T56" fmla="*/ 0 w 55"/>
                <a:gd name="T57" fmla="*/ 14 h 36"/>
                <a:gd name="T58" fmla="*/ 0 w 55"/>
                <a:gd name="T59" fmla="*/ 14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164954" name="Freeform 123"/>
            <p:cNvSpPr>
              <a:spLocks/>
            </p:cNvSpPr>
            <p:nvPr/>
          </p:nvSpPr>
          <p:spPr bwMode="white">
            <a:xfrm flipH="1">
              <a:off x="415" y="3694"/>
              <a:ext cx="33" cy="21"/>
            </a:xfrm>
            <a:custGeom>
              <a:avLst/>
              <a:gdLst>
                <a:gd name="T0" fmla="*/ 0 w 54"/>
                <a:gd name="T1" fmla="*/ 14 h 35"/>
                <a:gd name="T2" fmla="*/ 0 w 54"/>
                <a:gd name="T3" fmla="*/ 14 h 35"/>
                <a:gd name="T4" fmla="*/ 2 w 54"/>
                <a:gd name="T5" fmla="*/ 11 h 35"/>
                <a:gd name="T6" fmla="*/ 4 w 54"/>
                <a:gd name="T7" fmla="*/ 7 h 35"/>
                <a:gd name="T8" fmla="*/ 7 w 54"/>
                <a:gd name="T9" fmla="*/ 4 h 35"/>
                <a:gd name="T10" fmla="*/ 11 w 54"/>
                <a:gd name="T11" fmla="*/ 3 h 35"/>
                <a:gd name="T12" fmla="*/ 19 w 54"/>
                <a:gd name="T13" fmla="*/ 0 h 35"/>
                <a:gd name="T14" fmla="*/ 30 w 54"/>
                <a:gd name="T15" fmla="*/ 0 h 35"/>
                <a:gd name="T16" fmla="*/ 30 w 54"/>
                <a:gd name="T17" fmla="*/ 0 h 35"/>
                <a:gd name="T18" fmla="*/ 41 w 54"/>
                <a:gd name="T19" fmla="*/ 4 h 35"/>
                <a:gd name="T20" fmla="*/ 49 w 54"/>
                <a:gd name="T21" fmla="*/ 8 h 35"/>
                <a:gd name="T22" fmla="*/ 51 w 54"/>
                <a:gd name="T23" fmla="*/ 12 h 35"/>
                <a:gd name="T24" fmla="*/ 53 w 54"/>
                <a:gd name="T25" fmla="*/ 15 h 35"/>
                <a:gd name="T26" fmla="*/ 54 w 54"/>
                <a:gd name="T27" fmla="*/ 19 h 35"/>
                <a:gd name="T28" fmla="*/ 54 w 54"/>
                <a:gd name="T29" fmla="*/ 22 h 35"/>
                <a:gd name="T30" fmla="*/ 54 w 54"/>
                <a:gd name="T31" fmla="*/ 22 h 35"/>
                <a:gd name="T32" fmla="*/ 53 w 54"/>
                <a:gd name="T33" fmla="*/ 26 h 35"/>
                <a:gd name="T34" fmla="*/ 51 w 54"/>
                <a:gd name="T35" fmla="*/ 28 h 35"/>
                <a:gd name="T36" fmla="*/ 49 w 54"/>
                <a:gd name="T37" fmla="*/ 31 h 35"/>
                <a:gd name="T38" fmla="*/ 45 w 54"/>
                <a:gd name="T39" fmla="*/ 32 h 35"/>
                <a:gd name="T40" fmla="*/ 35 w 54"/>
                <a:gd name="T41" fmla="*/ 35 h 35"/>
                <a:gd name="T42" fmla="*/ 25 w 54"/>
                <a:gd name="T43" fmla="*/ 35 h 35"/>
                <a:gd name="T44" fmla="*/ 25 w 54"/>
                <a:gd name="T45" fmla="*/ 35 h 35"/>
                <a:gd name="T46" fmla="*/ 15 w 54"/>
                <a:gd name="T47" fmla="*/ 32 h 35"/>
                <a:gd name="T48" fmla="*/ 7 w 54"/>
                <a:gd name="T49" fmla="*/ 27 h 35"/>
                <a:gd name="T50" fmla="*/ 4 w 54"/>
                <a:gd name="T51" fmla="*/ 24 h 35"/>
                <a:gd name="T52" fmla="*/ 2 w 54"/>
                <a:gd name="T53" fmla="*/ 20 h 35"/>
                <a:gd name="T54" fmla="*/ 0 w 54"/>
                <a:gd name="T55" fmla="*/ 18 h 35"/>
                <a:gd name="T56" fmla="*/ 0 w 54"/>
                <a:gd name="T57" fmla="*/ 14 h 35"/>
                <a:gd name="T58" fmla="*/ 0 w 54"/>
                <a:gd name="T59" fmla="*/ 14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164955" name="Freeform 124"/>
            <p:cNvSpPr>
              <a:spLocks/>
            </p:cNvSpPr>
            <p:nvPr/>
          </p:nvSpPr>
          <p:spPr bwMode="white">
            <a:xfrm flipH="1">
              <a:off x="416" y="3694"/>
              <a:ext cx="32" cy="20"/>
            </a:xfrm>
            <a:custGeom>
              <a:avLst/>
              <a:gdLst>
                <a:gd name="T0" fmla="*/ 0 w 51"/>
                <a:gd name="T1" fmla="*/ 12 h 32"/>
                <a:gd name="T2" fmla="*/ 0 w 51"/>
                <a:gd name="T3" fmla="*/ 12 h 32"/>
                <a:gd name="T4" fmla="*/ 1 w 51"/>
                <a:gd name="T5" fmla="*/ 9 h 32"/>
                <a:gd name="T6" fmla="*/ 4 w 51"/>
                <a:gd name="T7" fmla="*/ 6 h 32"/>
                <a:gd name="T8" fmla="*/ 9 w 51"/>
                <a:gd name="T9" fmla="*/ 1 h 32"/>
                <a:gd name="T10" fmla="*/ 19 w 51"/>
                <a:gd name="T11" fmla="*/ 0 h 32"/>
                <a:gd name="T12" fmla="*/ 28 w 51"/>
                <a:gd name="T13" fmla="*/ 0 h 32"/>
                <a:gd name="T14" fmla="*/ 28 w 51"/>
                <a:gd name="T15" fmla="*/ 0 h 32"/>
                <a:gd name="T16" fmla="*/ 39 w 51"/>
                <a:gd name="T17" fmla="*/ 2 h 32"/>
                <a:gd name="T18" fmla="*/ 45 w 51"/>
                <a:gd name="T19" fmla="*/ 8 h 32"/>
                <a:gd name="T20" fmla="*/ 51 w 51"/>
                <a:gd name="T21" fmla="*/ 13 h 32"/>
                <a:gd name="T22" fmla="*/ 51 w 51"/>
                <a:gd name="T23" fmla="*/ 17 h 32"/>
                <a:gd name="T24" fmla="*/ 51 w 51"/>
                <a:gd name="T25" fmla="*/ 20 h 32"/>
                <a:gd name="T26" fmla="*/ 51 w 51"/>
                <a:gd name="T27" fmla="*/ 20 h 32"/>
                <a:gd name="T28" fmla="*/ 51 w 51"/>
                <a:gd name="T29" fmla="*/ 22 h 32"/>
                <a:gd name="T30" fmla="*/ 48 w 51"/>
                <a:gd name="T31" fmla="*/ 26 h 32"/>
                <a:gd name="T32" fmla="*/ 43 w 51"/>
                <a:gd name="T33" fmla="*/ 30 h 32"/>
                <a:gd name="T34" fmla="*/ 33 w 51"/>
                <a:gd name="T35" fmla="*/ 32 h 32"/>
                <a:gd name="T36" fmla="*/ 23 w 51"/>
                <a:gd name="T37" fmla="*/ 32 h 32"/>
                <a:gd name="T38" fmla="*/ 23 w 51"/>
                <a:gd name="T39" fmla="*/ 32 h 32"/>
                <a:gd name="T40" fmla="*/ 13 w 51"/>
                <a:gd name="T41" fmla="*/ 29 h 32"/>
                <a:gd name="T42" fmla="*/ 6 w 51"/>
                <a:gd name="T43" fmla="*/ 25 h 32"/>
                <a:gd name="T44" fmla="*/ 1 w 51"/>
                <a:gd name="T45" fmla="*/ 18 h 32"/>
                <a:gd name="T46" fmla="*/ 0 w 51"/>
                <a:gd name="T47" fmla="*/ 16 h 32"/>
                <a:gd name="T48" fmla="*/ 0 w 51"/>
                <a:gd name="T49" fmla="*/ 12 h 32"/>
                <a:gd name="T50" fmla="*/ 0 w 51"/>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164956" name="Freeform 125"/>
            <p:cNvSpPr>
              <a:spLocks/>
            </p:cNvSpPr>
            <p:nvPr/>
          </p:nvSpPr>
          <p:spPr bwMode="white">
            <a:xfrm flipH="1">
              <a:off x="416" y="3694"/>
              <a:ext cx="30" cy="20"/>
            </a:xfrm>
            <a:custGeom>
              <a:avLst/>
              <a:gdLst>
                <a:gd name="T0" fmla="*/ 0 w 50"/>
                <a:gd name="T1" fmla="*/ 12 h 32"/>
                <a:gd name="T2" fmla="*/ 0 w 50"/>
                <a:gd name="T3" fmla="*/ 12 h 32"/>
                <a:gd name="T4" fmla="*/ 1 w 50"/>
                <a:gd name="T5" fmla="*/ 9 h 32"/>
                <a:gd name="T6" fmla="*/ 3 w 50"/>
                <a:gd name="T7" fmla="*/ 6 h 32"/>
                <a:gd name="T8" fmla="*/ 10 w 50"/>
                <a:gd name="T9" fmla="*/ 2 h 32"/>
                <a:gd name="T10" fmla="*/ 18 w 50"/>
                <a:gd name="T11" fmla="*/ 0 h 32"/>
                <a:gd name="T12" fmla="*/ 27 w 50"/>
                <a:gd name="T13" fmla="*/ 1 h 32"/>
                <a:gd name="T14" fmla="*/ 27 w 50"/>
                <a:gd name="T15" fmla="*/ 1 h 32"/>
                <a:gd name="T16" fmla="*/ 36 w 50"/>
                <a:gd name="T17" fmla="*/ 4 h 32"/>
                <a:gd name="T18" fmla="*/ 43 w 50"/>
                <a:gd name="T19" fmla="*/ 8 h 32"/>
                <a:gd name="T20" fmla="*/ 48 w 50"/>
                <a:gd name="T21" fmla="*/ 13 h 32"/>
                <a:gd name="T22" fmla="*/ 50 w 50"/>
                <a:gd name="T23" fmla="*/ 17 h 32"/>
                <a:gd name="T24" fmla="*/ 50 w 50"/>
                <a:gd name="T25" fmla="*/ 20 h 32"/>
                <a:gd name="T26" fmla="*/ 50 w 50"/>
                <a:gd name="T27" fmla="*/ 20 h 32"/>
                <a:gd name="T28" fmla="*/ 48 w 50"/>
                <a:gd name="T29" fmla="*/ 22 h 32"/>
                <a:gd name="T30" fmla="*/ 46 w 50"/>
                <a:gd name="T31" fmla="*/ 25 h 32"/>
                <a:gd name="T32" fmla="*/ 40 w 50"/>
                <a:gd name="T33" fmla="*/ 29 h 32"/>
                <a:gd name="T34" fmla="*/ 32 w 50"/>
                <a:gd name="T35" fmla="*/ 32 h 32"/>
                <a:gd name="T36" fmla="*/ 23 w 50"/>
                <a:gd name="T37" fmla="*/ 32 h 32"/>
                <a:gd name="T38" fmla="*/ 23 w 50"/>
                <a:gd name="T39" fmla="*/ 32 h 32"/>
                <a:gd name="T40" fmla="*/ 14 w 50"/>
                <a:gd name="T41" fmla="*/ 29 h 32"/>
                <a:gd name="T42" fmla="*/ 5 w 50"/>
                <a:gd name="T43" fmla="*/ 24 h 32"/>
                <a:gd name="T44" fmla="*/ 1 w 50"/>
                <a:gd name="T45" fmla="*/ 18 h 32"/>
                <a:gd name="T46" fmla="*/ 0 w 50"/>
                <a:gd name="T47" fmla="*/ 16 h 32"/>
                <a:gd name="T48" fmla="*/ 0 w 50"/>
                <a:gd name="T49" fmla="*/ 12 h 32"/>
                <a:gd name="T50" fmla="*/ 0 w 50"/>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164957" name="Freeform 126"/>
            <p:cNvSpPr>
              <a:spLocks/>
            </p:cNvSpPr>
            <p:nvPr/>
          </p:nvSpPr>
          <p:spPr bwMode="white">
            <a:xfrm flipH="1">
              <a:off x="418" y="3696"/>
              <a:ext cx="27" cy="18"/>
            </a:xfrm>
            <a:custGeom>
              <a:avLst/>
              <a:gdLst>
                <a:gd name="T0" fmla="*/ 0 w 47"/>
                <a:gd name="T1" fmla="*/ 11 h 29"/>
                <a:gd name="T2" fmla="*/ 0 w 47"/>
                <a:gd name="T3" fmla="*/ 11 h 29"/>
                <a:gd name="T4" fmla="*/ 2 w 47"/>
                <a:gd name="T5" fmla="*/ 8 h 29"/>
                <a:gd name="T6" fmla="*/ 3 w 47"/>
                <a:gd name="T7" fmla="*/ 5 h 29"/>
                <a:gd name="T8" fmla="*/ 9 w 47"/>
                <a:gd name="T9" fmla="*/ 1 h 29"/>
                <a:gd name="T10" fmla="*/ 17 w 47"/>
                <a:gd name="T11" fmla="*/ 0 h 29"/>
                <a:gd name="T12" fmla="*/ 26 w 47"/>
                <a:gd name="T13" fmla="*/ 0 h 29"/>
                <a:gd name="T14" fmla="*/ 26 w 47"/>
                <a:gd name="T15" fmla="*/ 0 h 29"/>
                <a:gd name="T16" fmla="*/ 35 w 47"/>
                <a:gd name="T17" fmla="*/ 3 h 29"/>
                <a:gd name="T18" fmla="*/ 42 w 47"/>
                <a:gd name="T19" fmla="*/ 7 h 29"/>
                <a:gd name="T20" fmla="*/ 46 w 47"/>
                <a:gd name="T21" fmla="*/ 12 h 29"/>
                <a:gd name="T22" fmla="*/ 47 w 47"/>
                <a:gd name="T23" fmla="*/ 16 h 29"/>
                <a:gd name="T24" fmla="*/ 47 w 47"/>
                <a:gd name="T25" fmla="*/ 19 h 29"/>
                <a:gd name="T26" fmla="*/ 47 w 47"/>
                <a:gd name="T27" fmla="*/ 19 h 29"/>
                <a:gd name="T28" fmla="*/ 46 w 47"/>
                <a:gd name="T29" fmla="*/ 21 h 29"/>
                <a:gd name="T30" fmla="*/ 45 w 47"/>
                <a:gd name="T31" fmla="*/ 24 h 29"/>
                <a:gd name="T32" fmla="*/ 38 w 47"/>
                <a:gd name="T33" fmla="*/ 28 h 29"/>
                <a:gd name="T34" fmla="*/ 31 w 47"/>
                <a:gd name="T35" fmla="*/ 29 h 29"/>
                <a:gd name="T36" fmla="*/ 22 w 47"/>
                <a:gd name="T37" fmla="*/ 29 h 29"/>
                <a:gd name="T38" fmla="*/ 22 w 47"/>
                <a:gd name="T39" fmla="*/ 29 h 29"/>
                <a:gd name="T40" fmla="*/ 13 w 47"/>
                <a:gd name="T41" fmla="*/ 27 h 29"/>
                <a:gd name="T42" fmla="*/ 6 w 47"/>
                <a:gd name="T43" fmla="*/ 23 h 29"/>
                <a:gd name="T44" fmla="*/ 2 w 47"/>
                <a:gd name="T45" fmla="*/ 17 h 29"/>
                <a:gd name="T46" fmla="*/ 0 w 47"/>
                <a:gd name="T47" fmla="*/ 15 h 29"/>
                <a:gd name="T48" fmla="*/ 0 w 47"/>
                <a:gd name="T49" fmla="*/ 11 h 29"/>
                <a:gd name="T50" fmla="*/ 0 w 47"/>
                <a:gd name="T51" fmla="*/ 1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164958" name="Freeform 127"/>
            <p:cNvSpPr>
              <a:spLocks/>
            </p:cNvSpPr>
            <p:nvPr/>
          </p:nvSpPr>
          <p:spPr bwMode="white">
            <a:xfrm flipH="1">
              <a:off x="418" y="3696"/>
              <a:ext cx="27" cy="18"/>
            </a:xfrm>
            <a:custGeom>
              <a:avLst/>
              <a:gdLst>
                <a:gd name="T0" fmla="*/ 0 w 44"/>
                <a:gd name="T1" fmla="*/ 12 h 29"/>
                <a:gd name="T2" fmla="*/ 0 w 44"/>
                <a:gd name="T3" fmla="*/ 12 h 29"/>
                <a:gd name="T4" fmla="*/ 1 w 44"/>
                <a:gd name="T5" fmla="*/ 9 h 29"/>
                <a:gd name="T6" fmla="*/ 2 w 44"/>
                <a:gd name="T7" fmla="*/ 7 h 29"/>
                <a:gd name="T8" fmla="*/ 8 w 44"/>
                <a:gd name="T9" fmla="*/ 3 h 29"/>
                <a:gd name="T10" fmla="*/ 15 w 44"/>
                <a:gd name="T11" fmla="*/ 0 h 29"/>
                <a:gd name="T12" fmla="*/ 24 w 44"/>
                <a:gd name="T13" fmla="*/ 1 h 29"/>
                <a:gd name="T14" fmla="*/ 24 w 44"/>
                <a:gd name="T15" fmla="*/ 1 h 29"/>
                <a:gd name="T16" fmla="*/ 32 w 44"/>
                <a:gd name="T17" fmla="*/ 3 h 29"/>
                <a:gd name="T18" fmla="*/ 39 w 44"/>
                <a:gd name="T19" fmla="*/ 7 h 29"/>
                <a:gd name="T20" fmla="*/ 43 w 44"/>
                <a:gd name="T21" fmla="*/ 12 h 29"/>
                <a:gd name="T22" fmla="*/ 44 w 44"/>
                <a:gd name="T23" fmla="*/ 15 h 29"/>
                <a:gd name="T24" fmla="*/ 44 w 44"/>
                <a:gd name="T25" fmla="*/ 19 h 29"/>
                <a:gd name="T26" fmla="*/ 44 w 44"/>
                <a:gd name="T27" fmla="*/ 19 h 29"/>
                <a:gd name="T28" fmla="*/ 43 w 44"/>
                <a:gd name="T29" fmla="*/ 21 h 29"/>
                <a:gd name="T30" fmla="*/ 41 w 44"/>
                <a:gd name="T31" fmla="*/ 24 h 29"/>
                <a:gd name="T32" fmla="*/ 36 w 44"/>
                <a:gd name="T33" fmla="*/ 27 h 29"/>
                <a:gd name="T34" fmla="*/ 28 w 44"/>
                <a:gd name="T35" fmla="*/ 29 h 29"/>
                <a:gd name="T36" fmla="*/ 20 w 44"/>
                <a:gd name="T37" fmla="*/ 29 h 29"/>
                <a:gd name="T38" fmla="*/ 20 w 44"/>
                <a:gd name="T39" fmla="*/ 29 h 29"/>
                <a:gd name="T40" fmla="*/ 11 w 44"/>
                <a:gd name="T41" fmla="*/ 27 h 29"/>
                <a:gd name="T42" fmla="*/ 5 w 44"/>
                <a:gd name="T43" fmla="*/ 23 h 29"/>
                <a:gd name="T44" fmla="*/ 1 w 44"/>
                <a:gd name="T45" fmla="*/ 17 h 29"/>
                <a:gd name="T46" fmla="*/ 0 w 44"/>
                <a:gd name="T47" fmla="*/ 15 h 29"/>
                <a:gd name="T48" fmla="*/ 0 w 44"/>
                <a:gd name="T49" fmla="*/ 12 h 29"/>
                <a:gd name="T50" fmla="*/ 0 w 44"/>
                <a:gd name="T51" fmla="*/ 12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164959" name="Freeform 128"/>
            <p:cNvSpPr>
              <a:spLocks/>
            </p:cNvSpPr>
            <p:nvPr/>
          </p:nvSpPr>
          <p:spPr bwMode="white">
            <a:xfrm flipH="1">
              <a:off x="419" y="3697"/>
              <a:ext cx="25" cy="16"/>
            </a:xfrm>
            <a:custGeom>
              <a:avLst/>
              <a:gdLst>
                <a:gd name="T0" fmla="*/ 0 w 42"/>
                <a:gd name="T1" fmla="*/ 11 h 27"/>
                <a:gd name="T2" fmla="*/ 0 w 42"/>
                <a:gd name="T3" fmla="*/ 11 h 27"/>
                <a:gd name="T4" fmla="*/ 0 w 42"/>
                <a:gd name="T5" fmla="*/ 8 h 27"/>
                <a:gd name="T6" fmla="*/ 3 w 42"/>
                <a:gd name="T7" fmla="*/ 6 h 27"/>
                <a:gd name="T8" fmla="*/ 7 w 42"/>
                <a:gd name="T9" fmla="*/ 2 h 27"/>
                <a:gd name="T10" fmla="*/ 15 w 42"/>
                <a:gd name="T11" fmla="*/ 0 h 27"/>
                <a:gd name="T12" fmla="*/ 23 w 42"/>
                <a:gd name="T13" fmla="*/ 0 h 27"/>
                <a:gd name="T14" fmla="*/ 23 w 42"/>
                <a:gd name="T15" fmla="*/ 0 h 27"/>
                <a:gd name="T16" fmla="*/ 31 w 42"/>
                <a:gd name="T17" fmla="*/ 3 h 27"/>
                <a:gd name="T18" fmla="*/ 36 w 42"/>
                <a:gd name="T19" fmla="*/ 7 h 27"/>
                <a:gd name="T20" fmla="*/ 40 w 42"/>
                <a:gd name="T21" fmla="*/ 11 h 27"/>
                <a:gd name="T22" fmla="*/ 42 w 42"/>
                <a:gd name="T23" fmla="*/ 14 h 27"/>
                <a:gd name="T24" fmla="*/ 42 w 42"/>
                <a:gd name="T25" fmla="*/ 18 h 27"/>
                <a:gd name="T26" fmla="*/ 42 w 42"/>
                <a:gd name="T27" fmla="*/ 18 h 27"/>
                <a:gd name="T28" fmla="*/ 40 w 42"/>
                <a:gd name="T29" fmla="*/ 19 h 27"/>
                <a:gd name="T30" fmla="*/ 39 w 42"/>
                <a:gd name="T31" fmla="*/ 22 h 27"/>
                <a:gd name="T32" fmla="*/ 34 w 42"/>
                <a:gd name="T33" fmla="*/ 26 h 27"/>
                <a:gd name="T34" fmla="*/ 27 w 42"/>
                <a:gd name="T35" fmla="*/ 27 h 27"/>
                <a:gd name="T36" fmla="*/ 19 w 42"/>
                <a:gd name="T37" fmla="*/ 27 h 27"/>
                <a:gd name="T38" fmla="*/ 19 w 42"/>
                <a:gd name="T39" fmla="*/ 27 h 27"/>
                <a:gd name="T40" fmla="*/ 11 w 42"/>
                <a:gd name="T41" fmla="*/ 24 h 27"/>
                <a:gd name="T42" fmla="*/ 4 w 42"/>
                <a:gd name="T43" fmla="*/ 20 h 27"/>
                <a:gd name="T44" fmla="*/ 0 w 42"/>
                <a:gd name="T45" fmla="*/ 16 h 27"/>
                <a:gd name="T46" fmla="*/ 0 w 42"/>
                <a:gd name="T47" fmla="*/ 14 h 27"/>
                <a:gd name="T48" fmla="*/ 0 w 42"/>
                <a:gd name="T49" fmla="*/ 11 h 27"/>
                <a:gd name="T50" fmla="*/ 0 w 42"/>
                <a:gd name="T51" fmla="*/ 1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164960" name="Freeform 129"/>
            <p:cNvSpPr>
              <a:spLocks/>
            </p:cNvSpPr>
            <p:nvPr/>
          </p:nvSpPr>
          <p:spPr bwMode="white">
            <a:xfrm flipH="1">
              <a:off x="419" y="3697"/>
              <a:ext cx="24" cy="16"/>
            </a:xfrm>
            <a:custGeom>
              <a:avLst/>
              <a:gdLst>
                <a:gd name="T0" fmla="*/ 0 w 39"/>
                <a:gd name="T1" fmla="*/ 9 h 25"/>
                <a:gd name="T2" fmla="*/ 0 w 39"/>
                <a:gd name="T3" fmla="*/ 9 h 25"/>
                <a:gd name="T4" fmla="*/ 2 w 39"/>
                <a:gd name="T5" fmla="*/ 4 h 25"/>
                <a:gd name="T6" fmla="*/ 7 w 39"/>
                <a:gd name="T7" fmla="*/ 1 h 25"/>
                <a:gd name="T8" fmla="*/ 14 w 39"/>
                <a:gd name="T9" fmla="*/ 0 h 25"/>
                <a:gd name="T10" fmla="*/ 22 w 39"/>
                <a:gd name="T11" fmla="*/ 0 h 25"/>
                <a:gd name="T12" fmla="*/ 22 w 39"/>
                <a:gd name="T13" fmla="*/ 0 h 25"/>
                <a:gd name="T14" fmla="*/ 29 w 39"/>
                <a:gd name="T15" fmla="*/ 1 h 25"/>
                <a:gd name="T16" fmla="*/ 35 w 39"/>
                <a:gd name="T17" fmla="*/ 5 h 25"/>
                <a:gd name="T18" fmla="*/ 38 w 39"/>
                <a:gd name="T19" fmla="*/ 10 h 25"/>
                <a:gd name="T20" fmla="*/ 39 w 39"/>
                <a:gd name="T21" fmla="*/ 14 h 25"/>
                <a:gd name="T22" fmla="*/ 39 w 39"/>
                <a:gd name="T23" fmla="*/ 14 h 25"/>
                <a:gd name="T24" fmla="*/ 37 w 39"/>
                <a:gd name="T25" fmla="*/ 20 h 25"/>
                <a:gd name="T26" fmla="*/ 33 w 39"/>
                <a:gd name="T27" fmla="*/ 22 h 25"/>
                <a:gd name="T28" fmla="*/ 26 w 39"/>
                <a:gd name="T29" fmla="*/ 25 h 25"/>
                <a:gd name="T30" fmla="*/ 18 w 39"/>
                <a:gd name="T31" fmla="*/ 25 h 25"/>
                <a:gd name="T32" fmla="*/ 18 w 39"/>
                <a:gd name="T33" fmla="*/ 25 h 25"/>
                <a:gd name="T34" fmla="*/ 10 w 39"/>
                <a:gd name="T35" fmla="*/ 22 h 25"/>
                <a:gd name="T36" fmla="*/ 5 w 39"/>
                <a:gd name="T37" fmla="*/ 18 h 25"/>
                <a:gd name="T38" fmla="*/ 0 w 39"/>
                <a:gd name="T39" fmla="*/ 14 h 25"/>
                <a:gd name="T40" fmla="*/ 0 w 39"/>
                <a:gd name="T41" fmla="*/ 9 h 25"/>
                <a:gd name="T42" fmla="*/ 0 w 39"/>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164961" name="Freeform 130"/>
            <p:cNvSpPr>
              <a:spLocks/>
            </p:cNvSpPr>
            <p:nvPr/>
          </p:nvSpPr>
          <p:spPr bwMode="white">
            <a:xfrm flipH="1">
              <a:off x="419" y="3697"/>
              <a:ext cx="24" cy="15"/>
            </a:xfrm>
            <a:custGeom>
              <a:avLst/>
              <a:gdLst>
                <a:gd name="T0" fmla="*/ 0 w 36"/>
                <a:gd name="T1" fmla="*/ 9 h 24"/>
                <a:gd name="T2" fmla="*/ 0 w 36"/>
                <a:gd name="T3" fmla="*/ 9 h 24"/>
                <a:gd name="T4" fmla="*/ 1 w 36"/>
                <a:gd name="T5" fmla="*/ 5 h 24"/>
                <a:gd name="T6" fmla="*/ 7 w 36"/>
                <a:gd name="T7" fmla="*/ 1 h 24"/>
                <a:gd name="T8" fmla="*/ 12 w 36"/>
                <a:gd name="T9" fmla="*/ 0 h 24"/>
                <a:gd name="T10" fmla="*/ 20 w 36"/>
                <a:gd name="T11" fmla="*/ 0 h 24"/>
                <a:gd name="T12" fmla="*/ 20 w 36"/>
                <a:gd name="T13" fmla="*/ 0 h 24"/>
                <a:gd name="T14" fmla="*/ 27 w 36"/>
                <a:gd name="T15" fmla="*/ 2 h 24"/>
                <a:gd name="T16" fmla="*/ 32 w 36"/>
                <a:gd name="T17" fmla="*/ 5 h 24"/>
                <a:gd name="T18" fmla="*/ 36 w 36"/>
                <a:gd name="T19" fmla="*/ 10 h 24"/>
                <a:gd name="T20" fmla="*/ 36 w 36"/>
                <a:gd name="T21" fmla="*/ 14 h 24"/>
                <a:gd name="T22" fmla="*/ 36 w 36"/>
                <a:gd name="T23" fmla="*/ 14 h 24"/>
                <a:gd name="T24" fmla="*/ 35 w 36"/>
                <a:gd name="T25" fmla="*/ 20 h 24"/>
                <a:gd name="T26" fmla="*/ 29 w 36"/>
                <a:gd name="T27" fmla="*/ 22 h 24"/>
                <a:gd name="T28" fmla="*/ 23 w 36"/>
                <a:gd name="T29" fmla="*/ 24 h 24"/>
                <a:gd name="T30" fmla="*/ 16 w 36"/>
                <a:gd name="T31" fmla="*/ 24 h 24"/>
                <a:gd name="T32" fmla="*/ 16 w 36"/>
                <a:gd name="T33" fmla="*/ 24 h 24"/>
                <a:gd name="T34" fmla="*/ 9 w 36"/>
                <a:gd name="T35" fmla="*/ 21 h 24"/>
                <a:gd name="T36" fmla="*/ 4 w 36"/>
                <a:gd name="T37" fmla="*/ 18 h 24"/>
                <a:gd name="T38" fmla="*/ 0 w 36"/>
                <a:gd name="T39" fmla="*/ 14 h 24"/>
                <a:gd name="T40" fmla="*/ 0 w 36"/>
                <a:gd name="T41" fmla="*/ 9 h 24"/>
                <a:gd name="T42" fmla="*/ 0 w 36"/>
                <a:gd name="T43" fmla="*/ 9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164962" name="Freeform 131"/>
            <p:cNvSpPr>
              <a:spLocks/>
            </p:cNvSpPr>
            <p:nvPr/>
          </p:nvSpPr>
          <p:spPr bwMode="white">
            <a:xfrm flipH="1">
              <a:off x="421" y="3698"/>
              <a:ext cx="22" cy="14"/>
            </a:xfrm>
            <a:custGeom>
              <a:avLst/>
              <a:gdLst>
                <a:gd name="T0" fmla="*/ 0 w 35"/>
                <a:gd name="T1" fmla="*/ 8 h 23"/>
                <a:gd name="T2" fmla="*/ 0 w 35"/>
                <a:gd name="T3" fmla="*/ 8 h 23"/>
                <a:gd name="T4" fmla="*/ 3 w 35"/>
                <a:gd name="T5" fmla="*/ 4 h 23"/>
                <a:gd name="T6" fmla="*/ 7 w 35"/>
                <a:gd name="T7" fmla="*/ 1 h 23"/>
                <a:gd name="T8" fmla="*/ 12 w 35"/>
                <a:gd name="T9" fmla="*/ 0 h 23"/>
                <a:gd name="T10" fmla="*/ 20 w 35"/>
                <a:gd name="T11" fmla="*/ 0 h 23"/>
                <a:gd name="T12" fmla="*/ 20 w 35"/>
                <a:gd name="T13" fmla="*/ 0 h 23"/>
                <a:gd name="T14" fmla="*/ 27 w 35"/>
                <a:gd name="T15" fmla="*/ 1 h 23"/>
                <a:gd name="T16" fmla="*/ 31 w 35"/>
                <a:gd name="T17" fmla="*/ 5 h 23"/>
                <a:gd name="T18" fmla="*/ 35 w 35"/>
                <a:gd name="T19" fmla="*/ 9 h 23"/>
                <a:gd name="T20" fmla="*/ 35 w 35"/>
                <a:gd name="T21" fmla="*/ 13 h 23"/>
                <a:gd name="T22" fmla="*/ 35 w 35"/>
                <a:gd name="T23" fmla="*/ 13 h 23"/>
                <a:gd name="T24" fmla="*/ 33 w 35"/>
                <a:gd name="T25" fmla="*/ 17 h 23"/>
                <a:gd name="T26" fmla="*/ 29 w 35"/>
                <a:gd name="T27" fmla="*/ 20 h 23"/>
                <a:gd name="T28" fmla="*/ 23 w 35"/>
                <a:gd name="T29" fmla="*/ 23 h 23"/>
                <a:gd name="T30" fmla="*/ 16 w 35"/>
                <a:gd name="T31" fmla="*/ 21 h 23"/>
                <a:gd name="T32" fmla="*/ 16 w 35"/>
                <a:gd name="T33" fmla="*/ 21 h 23"/>
                <a:gd name="T34" fmla="*/ 9 w 35"/>
                <a:gd name="T35" fmla="*/ 20 h 23"/>
                <a:gd name="T36" fmla="*/ 4 w 35"/>
                <a:gd name="T37" fmla="*/ 17 h 23"/>
                <a:gd name="T38" fmla="*/ 1 w 35"/>
                <a:gd name="T39" fmla="*/ 13 h 23"/>
                <a:gd name="T40" fmla="*/ 0 w 35"/>
                <a:gd name="T41" fmla="*/ 8 h 23"/>
                <a:gd name="T42" fmla="*/ 0 w 35"/>
                <a:gd name="T43" fmla="*/ 8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164963" name="Freeform 132"/>
            <p:cNvSpPr>
              <a:spLocks/>
            </p:cNvSpPr>
            <p:nvPr/>
          </p:nvSpPr>
          <p:spPr bwMode="white">
            <a:xfrm flipH="1">
              <a:off x="422" y="3698"/>
              <a:ext cx="19" cy="14"/>
            </a:xfrm>
            <a:custGeom>
              <a:avLst/>
              <a:gdLst>
                <a:gd name="T0" fmla="*/ 32 w 32"/>
                <a:gd name="T1" fmla="*/ 13 h 21"/>
                <a:gd name="T2" fmla="*/ 32 w 32"/>
                <a:gd name="T3" fmla="*/ 13 h 21"/>
                <a:gd name="T4" fmla="*/ 31 w 32"/>
                <a:gd name="T5" fmla="*/ 17 h 21"/>
                <a:gd name="T6" fmla="*/ 27 w 32"/>
                <a:gd name="T7" fmla="*/ 20 h 21"/>
                <a:gd name="T8" fmla="*/ 22 w 32"/>
                <a:gd name="T9" fmla="*/ 21 h 21"/>
                <a:gd name="T10" fmla="*/ 15 w 32"/>
                <a:gd name="T11" fmla="*/ 21 h 21"/>
                <a:gd name="T12" fmla="*/ 15 w 32"/>
                <a:gd name="T13" fmla="*/ 21 h 21"/>
                <a:gd name="T14" fmla="*/ 10 w 32"/>
                <a:gd name="T15" fmla="*/ 20 h 21"/>
                <a:gd name="T16" fmla="*/ 4 w 32"/>
                <a:gd name="T17" fmla="*/ 16 h 21"/>
                <a:gd name="T18" fmla="*/ 2 w 32"/>
                <a:gd name="T19" fmla="*/ 12 h 21"/>
                <a:gd name="T20" fmla="*/ 0 w 32"/>
                <a:gd name="T21" fmla="*/ 8 h 21"/>
                <a:gd name="T22" fmla="*/ 0 w 32"/>
                <a:gd name="T23" fmla="*/ 8 h 21"/>
                <a:gd name="T24" fmla="*/ 3 w 32"/>
                <a:gd name="T25" fmla="*/ 4 h 21"/>
                <a:gd name="T26" fmla="*/ 7 w 32"/>
                <a:gd name="T27" fmla="*/ 1 h 21"/>
                <a:gd name="T28" fmla="*/ 12 w 32"/>
                <a:gd name="T29" fmla="*/ 0 h 21"/>
                <a:gd name="T30" fmla="*/ 19 w 32"/>
                <a:gd name="T31" fmla="*/ 0 h 21"/>
                <a:gd name="T32" fmla="*/ 19 w 32"/>
                <a:gd name="T33" fmla="*/ 0 h 21"/>
                <a:gd name="T34" fmla="*/ 24 w 32"/>
                <a:gd name="T35" fmla="*/ 3 h 21"/>
                <a:gd name="T36" fmla="*/ 30 w 32"/>
                <a:gd name="T37" fmla="*/ 5 h 21"/>
                <a:gd name="T38" fmla="*/ 32 w 32"/>
                <a:gd name="T39" fmla="*/ 9 h 21"/>
                <a:gd name="T40" fmla="*/ 32 w 32"/>
                <a:gd name="T41" fmla="*/ 13 h 21"/>
                <a:gd name="T42" fmla="*/ 32 w 32"/>
                <a:gd name="T43" fmla="*/ 1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164964" name="Freeform 133"/>
            <p:cNvSpPr>
              <a:spLocks/>
            </p:cNvSpPr>
            <p:nvPr/>
          </p:nvSpPr>
          <p:spPr bwMode="black">
            <a:xfrm flipH="1">
              <a:off x="393" y="3554"/>
              <a:ext cx="51" cy="36"/>
            </a:xfrm>
            <a:custGeom>
              <a:avLst/>
              <a:gdLst>
                <a:gd name="T0" fmla="*/ 77 w 83"/>
                <a:gd name="T1" fmla="*/ 60 h 60"/>
                <a:gd name="T2" fmla="*/ 77 w 83"/>
                <a:gd name="T3" fmla="*/ 60 h 60"/>
                <a:gd name="T4" fmla="*/ 81 w 83"/>
                <a:gd name="T5" fmla="*/ 51 h 60"/>
                <a:gd name="T6" fmla="*/ 82 w 83"/>
                <a:gd name="T7" fmla="*/ 42 h 60"/>
                <a:gd name="T8" fmla="*/ 83 w 83"/>
                <a:gd name="T9" fmla="*/ 31 h 60"/>
                <a:gd name="T10" fmla="*/ 82 w 83"/>
                <a:gd name="T11" fmla="*/ 20 h 60"/>
                <a:gd name="T12" fmla="*/ 81 w 83"/>
                <a:gd name="T13" fmla="*/ 16 h 60"/>
                <a:gd name="T14" fmla="*/ 78 w 83"/>
                <a:gd name="T15" fmla="*/ 12 h 60"/>
                <a:gd name="T16" fmla="*/ 74 w 83"/>
                <a:gd name="T17" fmla="*/ 8 h 60"/>
                <a:gd name="T18" fmla="*/ 70 w 83"/>
                <a:gd name="T19" fmla="*/ 4 h 60"/>
                <a:gd name="T20" fmla="*/ 65 w 83"/>
                <a:gd name="T21" fmla="*/ 3 h 60"/>
                <a:gd name="T22" fmla="*/ 58 w 83"/>
                <a:gd name="T23" fmla="*/ 1 h 60"/>
                <a:gd name="T24" fmla="*/ 58 w 83"/>
                <a:gd name="T25" fmla="*/ 1 h 60"/>
                <a:gd name="T26" fmla="*/ 54 w 83"/>
                <a:gd name="T27" fmla="*/ 0 h 60"/>
                <a:gd name="T28" fmla="*/ 48 w 83"/>
                <a:gd name="T29" fmla="*/ 1 h 60"/>
                <a:gd name="T30" fmla="*/ 36 w 83"/>
                <a:gd name="T31" fmla="*/ 3 h 60"/>
                <a:gd name="T32" fmla="*/ 26 w 83"/>
                <a:gd name="T33" fmla="*/ 6 h 60"/>
                <a:gd name="T34" fmla="*/ 22 w 83"/>
                <a:gd name="T35" fmla="*/ 6 h 60"/>
                <a:gd name="T36" fmla="*/ 18 w 83"/>
                <a:gd name="T37" fmla="*/ 4 h 60"/>
                <a:gd name="T38" fmla="*/ 18 w 83"/>
                <a:gd name="T39" fmla="*/ 4 h 60"/>
                <a:gd name="T40" fmla="*/ 11 w 83"/>
                <a:gd name="T41" fmla="*/ 3 h 60"/>
                <a:gd name="T42" fmla="*/ 6 w 83"/>
                <a:gd name="T43" fmla="*/ 4 h 60"/>
                <a:gd name="T44" fmla="*/ 1 w 83"/>
                <a:gd name="T45" fmla="*/ 7 h 60"/>
                <a:gd name="T46" fmla="*/ 0 w 83"/>
                <a:gd name="T47" fmla="*/ 11 h 60"/>
                <a:gd name="T48" fmla="*/ 1 w 83"/>
                <a:gd name="T49" fmla="*/ 15 h 60"/>
                <a:gd name="T50" fmla="*/ 6 w 83"/>
                <a:gd name="T51" fmla="*/ 19 h 60"/>
                <a:gd name="T52" fmla="*/ 14 w 83"/>
                <a:gd name="T53" fmla="*/ 20 h 60"/>
                <a:gd name="T54" fmla="*/ 24 w 83"/>
                <a:gd name="T55" fmla="*/ 20 h 60"/>
                <a:gd name="T56" fmla="*/ 24 w 83"/>
                <a:gd name="T57" fmla="*/ 20 h 60"/>
                <a:gd name="T58" fmla="*/ 40 w 83"/>
                <a:gd name="T59" fmla="*/ 19 h 60"/>
                <a:gd name="T60" fmla="*/ 48 w 83"/>
                <a:gd name="T61" fmla="*/ 18 h 60"/>
                <a:gd name="T62" fmla="*/ 56 w 83"/>
                <a:gd name="T63" fmla="*/ 19 h 60"/>
                <a:gd name="T64" fmla="*/ 63 w 83"/>
                <a:gd name="T65" fmla="*/ 20 h 60"/>
                <a:gd name="T66" fmla="*/ 69 w 83"/>
                <a:gd name="T67" fmla="*/ 23 h 60"/>
                <a:gd name="T68" fmla="*/ 73 w 83"/>
                <a:gd name="T69" fmla="*/ 27 h 60"/>
                <a:gd name="T70" fmla="*/ 75 w 83"/>
                <a:gd name="T71" fmla="*/ 34 h 60"/>
                <a:gd name="T72" fmla="*/ 75 w 83"/>
                <a:gd name="T73" fmla="*/ 34 h 60"/>
                <a:gd name="T74" fmla="*/ 78 w 83"/>
                <a:gd name="T75" fmla="*/ 47 h 60"/>
                <a:gd name="T76" fmla="*/ 78 w 83"/>
                <a:gd name="T77" fmla="*/ 55 h 60"/>
                <a:gd name="T78" fmla="*/ 77 w 83"/>
                <a:gd name="T79" fmla="*/ 60 h 60"/>
                <a:gd name="T80" fmla="*/ 77 w 83"/>
                <a:gd name="T81" fmla="*/ 60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164965" name="Freeform 134"/>
            <p:cNvSpPr>
              <a:spLocks/>
            </p:cNvSpPr>
            <p:nvPr/>
          </p:nvSpPr>
          <p:spPr bwMode="white">
            <a:xfrm flipH="1">
              <a:off x="518" y="3543"/>
              <a:ext cx="55" cy="39"/>
            </a:xfrm>
            <a:custGeom>
              <a:avLst/>
              <a:gdLst>
                <a:gd name="T0" fmla="*/ 3 w 93"/>
                <a:gd name="T1" fmla="*/ 63 h 63"/>
                <a:gd name="T2" fmla="*/ 93 w 93"/>
                <a:gd name="T3" fmla="*/ 37 h 63"/>
                <a:gd name="T4" fmla="*/ 93 w 93"/>
                <a:gd name="T5" fmla="*/ 37 h 63"/>
                <a:gd name="T6" fmla="*/ 89 w 93"/>
                <a:gd name="T7" fmla="*/ 28 h 63"/>
                <a:gd name="T8" fmla="*/ 83 w 93"/>
                <a:gd name="T9" fmla="*/ 18 h 63"/>
                <a:gd name="T10" fmla="*/ 75 w 93"/>
                <a:gd name="T11" fmla="*/ 10 h 63"/>
                <a:gd name="T12" fmla="*/ 70 w 93"/>
                <a:gd name="T13" fmla="*/ 6 h 63"/>
                <a:gd name="T14" fmla="*/ 63 w 93"/>
                <a:gd name="T15" fmla="*/ 2 h 63"/>
                <a:gd name="T16" fmla="*/ 57 w 93"/>
                <a:gd name="T17" fmla="*/ 1 h 63"/>
                <a:gd name="T18" fmla="*/ 49 w 93"/>
                <a:gd name="T19" fmla="*/ 0 h 63"/>
                <a:gd name="T20" fmla="*/ 39 w 93"/>
                <a:gd name="T21" fmla="*/ 0 h 63"/>
                <a:gd name="T22" fmla="*/ 28 w 93"/>
                <a:gd name="T23" fmla="*/ 1 h 63"/>
                <a:gd name="T24" fmla="*/ 18 w 93"/>
                <a:gd name="T25" fmla="*/ 5 h 63"/>
                <a:gd name="T26" fmla="*/ 4 w 93"/>
                <a:gd name="T27" fmla="*/ 10 h 63"/>
                <a:gd name="T28" fmla="*/ 4 w 93"/>
                <a:gd name="T29" fmla="*/ 10 h 63"/>
                <a:gd name="T30" fmla="*/ 3 w 93"/>
                <a:gd name="T31" fmla="*/ 14 h 63"/>
                <a:gd name="T32" fmla="*/ 2 w 93"/>
                <a:gd name="T33" fmla="*/ 25 h 63"/>
                <a:gd name="T34" fmla="*/ 0 w 93"/>
                <a:gd name="T35" fmla="*/ 41 h 63"/>
                <a:gd name="T36" fmla="*/ 2 w 93"/>
                <a:gd name="T37" fmla="*/ 52 h 63"/>
                <a:gd name="T38" fmla="*/ 3 w 93"/>
                <a:gd name="T39" fmla="*/ 63 h 63"/>
                <a:gd name="T40" fmla="*/ 3 w 93"/>
                <a:gd name="T41" fmla="*/ 63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164966" name="Freeform 135"/>
            <p:cNvSpPr>
              <a:spLocks/>
            </p:cNvSpPr>
            <p:nvPr/>
          </p:nvSpPr>
          <p:spPr bwMode="black">
            <a:xfrm flipH="1">
              <a:off x="521" y="3536"/>
              <a:ext cx="56" cy="50"/>
            </a:xfrm>
            <a:custGeom>
              <a:avLst/>
              <a:gdLst>
                <a:gd name="T0" fmla="*/ 4 w 94"/>
                <a:gd name="T1" fmla="*/ 83 h 83"/>
                <a:gd name="T2" fmla="*/ 4 w 94"/>
                <a:gd name="T3" fmla="*/ 83 h 83"/>
                <a:gd name="T4" fmla="*/ 1 w 94"/>
                <a:gd name="T5" fmla="*/ 69 h 83"/>
                <a:gd name="T6" fmla="*/ 0 w 94"/>
                <a:gd name="T7" fmla="*/ 57 h 83"/>
                <a:gd name="T8" fmla="*/ 0 w 94"/>
                <a:gd name="T9" fmla="*/ 44 h 83"/>
                <a:gd name="T10" fmla="*/ 3 w 94"/>
                <a:gd name="T11" fmla="*/ 30 h 83"/>
                <a:gd name="T12" fmla="*/ 4 w 94"/>
                <a:gd name="T13" fmla="*/ 24 h 83"/>
                <a:gd name="T14" fmla="*/ 7 w 94"/>
                <a:gd name="T15" fmla="*/ 17 h 83"/>
                <a:gd name="T16" fmla="*/ 9 w 94"/>
                <a:gd name="T17" fmla="*/ 12 h 83"/>
                <a:gd name="T18" fmla="*/ 15 w 94"/>
                <a:gd name="T19" fmla="*/ 6 h 83"/>
                <a:gd name="T20" fmla="*/ 20 w 94"/>
                <a:gd name="T21" fmla="*/ 2 h 83"/>
                <a:gd name="T22" fmla="*/ 27 w 94"/>
                <a:gd name="T23" fmla="*/ 0 h 83"/>
                <a:gd name="T24" fmla="*/ 27 w 94"/>
                <a:gd name="T25" fmla="*/ 0 h 83"/>
                <a:gd name="T26" fmla="*/ 33 w 94"/>
                <a:gd name="T27" fmla="*/ 0 h 83"/>
                <a:gd name="T28" fmla="*/ 40 w 94"/>
                <a:gd name="T29" fmla="*/ 1 h 83"/>
                <a:gd name="T30" fmla="*/ 47 w 94"/>
                <a:gd name="T31" fmla="*/ 2 h 83"/>
                <a:gd name="T32" fmla="*/ 52 w 94"/>
                <a:gd name="T33" fmla="*/ 6 h 83"/>
                <a:gd name="T34" fmla="*/ 63 w 94"/>
                <a:gd name="T35" fmla="*/ 13 h 83"/>
                <a:gd name="T36" fmla="*/ 67 w 94"/>
                <a:gd name="T37" fmla="*/ 14 h 83"/>
                <a:gd name="T38" fmla="*/ 70 w 94"/>
                <a:gd name="T39" fmla="*/ 14 h 83"/>
                <a:gd name="T40" fmla="*/ 70 w 94"/>
                <a:gd name="T41" fmla="*/ 14 h 83"/>
                <a:gd name="T42" fmla="*/ 78 w 94"/>
                <a:gd name="T43" fmla="*/ 12 h 83"/>
                <a:gd name="T44" fmla="*/ 84 w 94"/>
                <a:gd name="T45" fmla="*/ 13 h 83"/>
                <a:gd name="T46" fmla="*/ 90 w 94"/>
                <a:gd name="T47" fmla="*/ 16 h 83"/>
                <a:gd name="T48" fmla="*/ 92 w 94"/>
                <a:gd name="T49" fmla="*/ 20 h 83"/>
                <a:gd name="T50" fmla="*/ 94 w 94"/>
                <a:gd name="T51" fmla="*/ 24 h 83"/>
                <a:gd name="T52" fmla="*/ 92 w 94"/>
                <a:gd name="T53" fmla="*/ 26 h 83"/>
                <a:gd name="T54" fmla="*/ 91 w 94"/>
                <a:gd name="T55" fmla="*/ 28 h 83"/>
                <a:gd name="T56" fmla="*/ 84 w 94"/>
                <a:gd name="T57" fmla="*/ 29 h 83"/>
                <a:gd name="T58" fmla="*/ 74 w 94"/>
                <a:gd name="T59" fmla="*/ 29 h 83"/>
                <a:gd name="T60" fmla="*/ 74 w 94"/>
                <a:gd name="T61" fmla="*/ 29 h 83"/>
                <a:gd name="T62" fmla="*/ 66 w 94"/>
                <a:gd name="T63" fmla="*/ 28 h 83"/>
                <a:gd name="T64" fmla="*/ 58 w 94"/>
                <a:gd name="T65" fmla="*/ 24 h 83"/>
                <a:gd name="T66" fmla="*/ 50 w 94"/>
                <a:gd name="T67" fmla="*/ 20 h 83"/>
                <a:gd name="T68" fmla="*/ 42 w 94"/>
                <a:gd name="T69" fmla="*/ 17 h 83"/>
                <a:gd name="T70" fmla="*/ 33 w 94"/>
                <a:gd name="T71" fmla="*/ 17 h 83"/>
                <a:gd name="T72" fmla="*/ 29 w 94"/>
                <a:gd name="T73" fmla="*/ 17 h 83"/>
                <a:gd name="T74" fmla="*/ 27 w 94"/>
                <a:gd name="T75" fmla="*/ 20 h 83"/>
                <a:gd name="T76" fmla="*/ 23 w 94"/>
                <a:gd name="T77" fmla="*/ 22 h 83"/>
                <a:gd name="T78" fmla="*/ 19 w 94"/>
                <a:gd name="T79" fmla="*/ 26 h 83"/>
                <a:gd name="T80" fmla="*/ 15 w 94"/>
                <a:gd name="T81" fmla="*/ 32 h 83"/>
                <a:gd name="T82" fmla="*/ 12 w 94"/>
                <a:gd name="T83" fmla="*/ 39 h 83"/>
                <a:gd name="T84" fmla="*/ 12 w 94"/>
                <a:gd name="T85" fmla="*/ 39 h 83"/>
                <a:gd name="T86" fmla="*/ 8 w 94"/>
                <a:gd name="T87" fmla="*/ 47 h 83"/>
                <a:gd name="T88" fmla="*/ 7 w 94"/>
                <a:gd name="T89" fmla="*/ 55 h 83"/>
                <a:gd name="T90" fmla="*/ 4 w 94"/>
                <a:gd name="T91" fmla="*/ 68 h 83"/>
                <a:gd name="T92" fmla="*/ 4 w 94"/>
                <a:gd name="T93" fmla="*/ 83 h 83"/>
                <a:gd name="T94" fmla="*/ 4 w 94"/>
                <a:gd name="T95" fmla="*/ 83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164967" name="Freeform 136"/>
            <p:cNvSpPr>
              <a:spLocks/>
            </p:cNvSpPr>
            <p:nvPr/>
          </p:nvSpPr>
          <p:spPr bwMode="auto">
            <a:xfrm flipH="1">
              <a:off x="466" y="3778"/>
              <a:ext cx="36" cy="10"/>
            </a:xfrm>
            <a:custGeom>
              <a:avLst/>
              <a:gdLst>
                <a:gd name="T0" fmla="*/ 0 w 59"/>
                <a:gd name="T1" fmla="*/ 4 h 19"/>
                <a:gd name="T2" fmla="*/ 0 w 59"/>
                <a:gd name="T3" fmla="*/ 4 h 19"/>
                <a:gd name="T4" fmla="*/ 5 w 59"/>
                <a:gd name="T5" fmla="*/ 10 h 19"/>
                <a:gd name="T6" fmla="*/ 11 w 59"/>
                <a:gd name="T7" fmla="*/ 14 h 19"/>
                <a:gd name="T8" fmla="*/ 19 w 59"/>
                <a:gd name="T9" fmla="*/ 16 h 19"/>
                <a:gd name="T10" fmla="*/ 28 w 59"/>
                <a:gd name="T11" fmla="*/ 19 h 19"/>
                <a:gd name="T12" fmla="*/ 32 w 59"/>
                <a:gd name="T13" fmla="*/ 18 h 19"/>
                <a:gd name="T14" fmla="*/ 38 w 59"/>
                <a:gd name="T15" fmla="*/ 18 h 19"/>
                <a:gd name="T16" fmla="*/ 43 w 59"/>
                <a:gd name="T17" fmla="*/ 15 h 19"/>
                <a:gd name="T18" fmla="*/ 48 w 59"/>
                <a:gd name="T19" fmla="*/ 12 h 19"/>
                <a:gd name="T20" fmla="*/ 54 w 59"/>
                <a:gd name="T21" fmla="*/ 7 h 19"/>
                <a:gd name="T22" fmla="*/ 59 w 59"/>
                <a:gd name="T23" fmla="*/ 0 h 19"/>
                <a:gd name="T24" fmla="*/ 59 w 59"/>
                <a:gd name="T25" fmla="*/ 0 h 19"/>
                <a:gd name="T26" fmla="*/ 55 w 59"/>
                <a:gd name="T27" fmla="*/ 3 h 19"/>
                <a:gd name="T28" fmla="*/ 50 w 59"/>
                <a:gd name="T29" fmla="*/ 6 h 19"/>
                <a:gd name="T30" fmla="*/ 44 w 59"/>
                <a:gd name="T31" fmla="*/ 7 h 19"/>
                <a:gd name="T32" fmla="*/ 35 w 59"/>
                <a:gd name="T33" fmla="*/ 10 h 19"/>
                <a:gd name="T34" fmla="*/ 25 w 59"/>
                <a:gd name="T35" fmla="*/ 10 h 19"/>
                <a:gd name="T36" fmla="*/ 13 w 59"/>
                <a:gd name="T37" fmla="*/ 8 h 19"/>
                <a:gd name="T38" fmla="*/ 0 w 59"/>
                <a:gd name="T39" fmla="*/ 4 h 19"/>
                <a:gd name="T40" fmla="*/ 0 w 59"/>
                <a:gd name="T41" fmla="*/ 4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164968" name="Freeform 137"/>
            <p:cNvSpPr>
              <a:spLocks/>
            </p:cNvSpPr>
            <p:nvPr/>
          </p:nvSpPr>
          <p:spPr bwMode="black">
            <a:xfrm flipH="1">
              <a:off x="419" y="3712"/>
              <a:ext cx="24" cy="19"/>
            </a:xfrm>
            <a:custGeom>
              <a:avLst/>
              <a:gdLst>
                <a:gd name="T0" fmla="*/ 0 w 38"/>
                <a:gd name="T1" fmla="*/ 0 h 32"/>
                <a:gd name="T2" fmla="*/ 0 w 38"/>
                <a:gd name="T3" fmla="*/ 0 h 32"/>
                <a:gd name="T4" fmla="*/ 9 w 38"/>
                <a:gd name="T5" fmla="*/ 0 h 32"/>
                <a:gd name="T6" fmla="*/ 18 w 38"/>
                <a:gd name="T7" fmla="*/ 2 h 32"/>
                <a:gd name="T8" fmla="*/ 23 w 38"/>
                <a:gd name="T9" fmla="*/ 6 h 32"/>
                <a:gd name="T10" fmla="*/ 29 w 38"/>
                <a:gd name="T11" fmla="*/ 11 h 32"/>
                <a:gd name="T12" fmla="*/ 33 w 38"/>
                <a:gd name="T13" fmla="*/ 15 h 32"/>
                <a:gd name="T14" fmla="*/ 35 w 38"/>
                <a:gd name="T15" fmla="*/ 21 h 32"/>
                <a:gd name="T16" fmla="*/ 35 w 38"/>
                <a:gd name="T17" fmla="*/ 21 h 32"/>
                <a:gd name="T18" fmla="*/ 38 w 38"/>
                <a:gd name="T19" fmla="*/ 29 h 32"/>
                <a:gd name="T20" fmla="*/ 38 w 38"/>
                <a:gd name="T21" fmla="*/ 32 h 32"/>
                <a:gd name="T22" fmla="*/ 38 w 38"/>
                <a:gd name="T23" fmla="*/ 32 h 32"/>
                <a:gd name="T24" fmla="*/ 35 w 38"/>
                <a:gd name="T25" fmla="*/ 28 h 32"/>
                <a:gd name="T26" fmla="*/ 33 w 38"/>
                <a:gd name="T27" fmla="*/ 23 h 32"/>
                <a:gd name="T28" fmla="*/ 23 w 38"/>
                <a:gd name="T29" fmla="*/ 12 h 32"/>
                <a:gd name="T30" fmla="*/ 17 w 38"/>
                <a:gd name="T31" fmla="*/ 6 h 32"/>
                <a:gd name="T32" fmla="*/ 11 w 38"/>
                <a:gd name="T33" fmla="*/ 2 h 32"/>
                <a:gd name="T34" fmla="*/ 6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164969" name="Freeform 138"/>
            <p:cNvSpPr>
              <a:spLocks/>
            </p:cNvSpPr>
            <p:nvPr/>
          </p:nvSpPr>
          <p:spPr bwMode="auto">
            <a:xfrm flipH="1">
              <a:off x="436" y="3726"/>
              <a:ext cx="108" cy="61"/>
            </a:xfrm>
            <a:custGeom>
              <a:avLst/>
              <a:gdLst>
                <a:gd name="T0" fmla="*/ 124 w 182"/>
                <a:gd name="T1" fmla="*/ 30 h 101"/>
                <a:gd name="T2" fmla="*/ 124 w 182"/>
                <a:gd name="T3" fmla="*/ 30 h 101"/>
                <a:gd name="T4" fmla="*/ 112 w 182"/>
                <a:gd name="T5" fmla="*/ 33 h 101"/>
                <a:gd name="T6" fmla="*/ 99 w 182"/>
                <a:gd name="T7" fmla="*/ 36 h 101"/>
                <a:gd name="T8" fmla="*/ 84 w 182"/>
                <a:gd name="T9" fmla="*/ 36 h 101"/>
                <a:gd name="T10" fmla="*/ 67 w 182"/>
                <a:gd name="T11" fmla="*/ 32 h 101"/>
                <a:gd name="T12" fmla="*/ 67 w 182"/>
                <a:gd name="T13" fmla="*/ 32 h 101"/>
                <a:gd name="T14" fmla="*/ 56 w 182"/>
                <a:gd name="T15" fmla="*/ 28 h 101"/>
                <a:gd name="T16" fmla="*/ 45 w 182"/>
                <a:gd name="T17" fmla="*/ 21 h 101"/>
                <a:gd name="T18" fmla="*/ 28 w 182"/>
                <a:gd name="T19" fmla="*/ 10 h 101"/>
                <a:gd name="T20" fmla="*/ 13 w 182"/>
                <a:gd name="T21" fmla="*/ 1 h 101"/>
                <a:gd name="T22" fmla="*/ 8 w 182"/>
                <a:gd name="T23" fmla="*/ 0 h 101"/>
                <a:gd name="T24" fmla="*/ 4 w 182"/>
                <a:gd name="T25" fmla="*/ 1 h 101"/>
                <a:gd name="T26" fmla="*/ 4 w 182"/>
                <a:gd name="T27" fmla="*/ 1 h 101"/>
                <a:gd name="T28" fmla="*/ 2 w 182"/>
                <a:gd name="T29" fmla="*/ 2 h 101"/>
                <a:gd name="T30" fmla="*/ 1 w 182"/>
                <a:gd name="T31" fmla="*/ 4 h 101"/>
                <a:gd name="T32" fmla="*/ 0 w 182"/>
                <a:gd name="T33" fmla="*/ 10 h 101"/>
                <a:gd name="T34" fmla="*/ 1 w 182"/>
                <a:gd name="T35" fmla="*/ 20 h 101"/>
                <a:gd name="T36" fmla="*/ 2 w 182"/>
                <a:gd name="T37" fmla="*/ 30 h 101"/>
                <a:gd name="T38" fmla="*/ 5 w 182"/>
                <a:gd name="T39" fmla="*/ 41 h 101"/>
                <a:gd name="T40" fmla="*/ 9 w 182"/>
                <a:gd name="T41" fmla="*/ 52 h 101"/>
                <a:gd name="T42" fmla="*/ 14 w 182"/>
                <a:gd name="T43" fmla="*/ 61 h 101"/>
                <a:gd name="T44" fmla="*/ 20 w 182"/>
                <a:gd name="T45" fmla="*/ 68 h 101"/>
                <a:gd name="T46" fmla="*/ 20 w 182"/>
                <a:gd name="T47" fmla="*/ 68 h 101"/>
                <a:gd name="T48" fmla="*/ 32 w 182"/>
                <a:gd name="T49" fmla="*/ 80 h 101"/>
                <a:gd name="T50" fmla="*/ 38 w 182"/>
                <a:gd name="T51" fmla="*/ 87 h 101"/>
                <a:gd name="T52" fmla="*/ 46 w 182"/>
                <a:gd name="T53" fmla="*/ 91 h 101"/>
                <a:gd name="T54" fmla="*/ 55 w 182"/>
                <a:gd name="T55" fmla="*/ 95 h 101"/>
                <a:gd name="T56" fmla="*/ 65 w 182"/>
                <a:gd name="T57" fmla="*/ 99 h 101"/>
                <a:gd name="T58" fmla="*/ 77 w 182"/>
                <a:gd name="T59" fmla="*/ 100 h 101"/>
                <a:gd name="T60" fmla="*/ 92 w 182"/>
                <a:gd name="T61" fmla="*/ 101 h 101"/>
                <a:gd name="T62" fmla="*/ 92 w 182"/>
                <a:gd name="T63" fmla="*/ 101 h 101"/>
                <a:gd name="T64" fmla="*/ 105 w 182"/>
                <a:gd name="T65" fmla="*/ 100 h 101"/>
                <a:gd name="T66" fmla="*/ 118 w 182"/>
                <a:gd name="T67" fmla="*/ 97 h 101"/>
                <a:gd name="T68" fmla="*/ 128 w 182"/>
                <a:gd name="T69" fmla="*/ 93 h 101"/>
                <a:gd name="T70" fmla="*/ 138 w 182"/>
                <a:gd name="T71" fmla="*/ 89 h 101"/>
                <a:gd name="T72" fmla="*/ 147 w 182"/>
                <a:gd name="T73" fmla="*/ 84 h 101"/>
                <a:gd name="T74" fmla="*/ 154 w 182"/>
                <a:gd name="T75" fmla="*/ 79 h 101"/>
                <a:gd name="T76" fmla="*/ 160 w 182"/>
                <a:gd name="T77" fmla="*/ 72 h 101"/>
                <a:gd name="T78" fmla="*/ 166 w 182"/>
                <a:gd name="T79" fmla="*/ 65 h 101"/>
                <a:gd name="T80" fmla="*/ 170 w 182"/>
                <a:gd name="T81" fmla="*/ 59 h 101"/>
                <a:gd name="T82" fmla="*/ 174 w 182"/>
                <a:gd name="T83" fmla="*/ 50 h 101"/>
                <a:gd name="T84" fmla="*/ 179 w 182"/>
                <a:gd name="T85" fmla="*/ 36 h 101"/>
                <a:gd name="T86" fmla="*/ 182 w 182"/>
                <a:gd name="T87" fmla="*/ 22 h 101"/>
                <a:gd name="T88" fmla="*/ 182 w 182"/>
                <a:gd name="T89" fmla="*/ 10 h 101"/>
                <a:gd name="T90" fmla="*/ 182 w 182"/>
                <a:gd name="T91" fmla="*/ 10 h 101"/>
                <a:gd name="T92" fmla="*/ 181 w 182"/>
                <a:gd name="T93" fmla="*/ 5 h 101"/>
                <a:gd name="T94" fmla="*/ 179 w 182"/>
                <a:gd name="T95" fmla="*/ 2 h 101"/>
                <a:gd name="T96" fmla="*/ 177 w 182"/>
                <a:gd name="T97" fmla="*/ 0 h 101"/>
                <a:gd name="T98" fmla="*/ 174 w 182"/>
                <a:gd name="T99" fmla="*/ 0 h 101"/>
                <a:gd name="T100" fmla="*/ 170 w 182"/>
                <a:gd name="T101" fmla="*/ 0 h 101"/>
                <a:gd name="T102" fmla="*/ 166 w 182"/>
                <a:gd name="T103" fmla="*/ 1 h 101"/>
                <a:gd name="T104" fmla="*/ 156 w 182"/>
                <a:gd name="T105" fmla="*/ 6 h 101"/>
                <a:gd name="T106" fmla="*/ 138 w 182"/>
                <a:gd name="T107" fmla="*/ 21 h 101"/>
                <a:gd name="T108" fmla="*/ 130 w 182"/>
                <a:gd name="T109" fmla="*/ 26 h 101"/>
                <a:gd name="T110" fmla="*/ 124 w 182"/>
                <a:gd name="T111" fmla="*/ 30 h 101"/>
                <a:gd name="T112" fmla="*/ 124 w 182"/>
                <a:gd name="T113" fmla="*/ 30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164970" name="Freeform 139"/>
            <p:cNvSpPr>
              <a:spLocks noEditPoints="1"/>
            </p:cNvSpPr>
            <p:nvPr/>
          </p:nvSpPr>
          <p:spPr bwMode="black">
            <a:xfrm flipH="1">
              <a:off x="430" y="3720"/>
              <a:ext cx="119" cy="76"/>
            </a:xfrm>
            <a:custGeom>
              <a:avLst/>
              <a:gdLst>
                <a:gd name="T0" fmla="*/ 200 w 201"/>
                <a:gd name="T1" fmla="*/ 14 h 129"/>
                <a:gd name="T2" fmla="*/ 191 w 201"/>
                <a:gd name="T3" fmla="*/ 2 h 129"/>
                <a:gd name="T4" fmla="*/ 181 w 201"/>
                <a:gd name="T5" fmla="*/ 0 h 129"/>
                <a:gd name="T6" fmla="*/ 157 w 201"/>
                <a:gd name="T7" fmla="*/ 12 h 129"/>
                <a:gd name="T8" fmla="*/ 146 w 201"/>
                <a:gd name="T9" fmla="*/ 20 h 129"/>
                <a:gd name="T10" fmla="*/ 130 w 201"/>
                <a:gd name="T11" fmla="*/ 31 h 129"/>
                <a:gd name="T12" fmla="*/ 107 w 201"/>
                <a:gd name="T13" fmla="*/ 36 h 129"/>
                <a:gd name="T14" fmla="*/ 79 w 201"/>
                <a:gd name="T15" fmla="*/ 34 h 129"/>
                <a:gd name="T16" fmla="*/ 44 w 201"/>
                <a:gd name="T17" fmla="*/ 14 h 129"/>
                <a:gd name="T18" fmla="*/ 26 w 201"/>
                <a:gd name="T19" fmla="*/ 3 h 129"/>
                <a:gd name="T20" fmla="*/ 10 w 201"/>
                <a:gd name="T21" fmla="*/ 2 h 129"/>
                <a:gd name="T22" fmla="*/ 4 w 201"/>
                <a:gd name="T23" fmla="*/ 7 h 129"/>
                <a:gd name="T24" fmla="*/ 2 w 201"/>
                <a:gd name="T25" fmla="*/ 15 h 129"/>
                <a:gd name="T26" fmla="*/ 2 w 201"/>
                <a:gd name="T27" fmla="*/ 39 h 129"/>
                <a:gd name="T28" fmla="*/ 18 w 201"/>
                <a:gd name="T29" fmla="*/ 82 h 129"/>
                <a:gd name="T30" fmla="*/ 22 w 201"/>
                <a:gd name="T31" fmla="*/ 89 h 129"/>
                <a:gd name="T32" fmla="*/ 38 w 201"/>
                <a:gd name="T33" fmla="*/ 105 h 129"/>
                <a:gd name="T34" fmla="*/ 63 w 201"/>
                <a:gd name="T35" fmla="*/ 122 h 129"/>
                <a:gd name="T36" fmla="*/ 103 w 201"/>
                <a:gd name="T37" fmla="*/ 129 h 129"/>
                <a:gd name="T38" fmla="*/ 124 w 201"/>
                <a:gd name="T39" fmla="*/ 125 h 129"/>
                <a:gd name="T40" fmla="*/ 152 w 201"/>
                <a:gd name="T41" fmla="*/ 113 h 129"/>
                <a:gd name="T42" fmla="*/ 177 w 201"/>
                <a:gd name="T43" fmla="*/ 91 h 129"/>
                <a:gd name="T44" fmla="*/ 189 w 201"/>
                <a:gd name="T45" fmla="*/ 75 h 129"/>
                <a:gd name="T46" fmla="*/ 199 w 201"/>
                <a:gd name="T47" fmla="*/ 47 h 129"/>
                <a:gd name="T48" fmla="*/ 201 w 201"/>
                <a:gd name="T49" fmla="*/ 20 h 129"/>
                <a:gd name="T50" fmla="*/ 36 w 201"/>
                <a:gd name="T51" fmla="*/ 71 h 129"/>
                <a:gd name="T52" fmla="*/ 28 w 201"/>
                <a:gd name="T53" fmla="*/ 60 h 129"/>
                <a:gd name="T54" fmla="*/ 19 w 201"/>
                <a:gd name="T55" fmla="*/ 22 h 129"/>
                <a:gd name="T56" fmla="*/ 19 w 201"/>
                <a:gd name="T57" fmla="*/ 20 h 129"/>
                <a:gd name="T58" fmla="*/ 52 w 201"/>
                <a:gd name="T59" fmla="*/ 40 h 129"/>
                <a:gd name="T60" fmla="*/ 74 w 201"/>
                <a:gd name="T61" fmla="*/ 51 h 129"/>
                <a:gd name="T62" fmla="*/ 75 w 201"/>
                <a:gd name="T63" fmla="*/ 51 h 129"/>
                <a:gd name="T64" fmla="*/ 122 w 201"/>
                <a:gd name="T65" fmla="*/ 52 h 129"/>
                <a:gd name="T66" fmla="*/ 145 w 201"/>
                <a:gd name="T67" fmla="*/ 44 h 129"/>
                <a:gd name="T68" fmla="*/ 157 w 201"/>
                <a:gd name="T69" fmla="*/ 35 h 129"/>
                <a:gd name="T70" fmla="*/ 183 w 201"/>
                <a:gd name="T71" fmla="*/ 19 h 129"/>
                <a:gd name="T72" fmla="*/ 183 w 201"/>
                <a:gd name="T73" fmla="*/ 24 h 129"/>
                <a:gd name="T74" fmla="*/ 180 w 201"/>
                <a:gd name="T75" fmla="*/ 46 h 129"/>
                <a:gd name="T76" fmla="*/ 169 w 201"/>
                <a:gd name="T77" fmla="*/ 69 h 129"/>
                <a:gd name="T78" fmla="*/ 157 w 201"/>
                <a:gd name="T79" fmla="*/ 82 h 129"/>
                <a:gd name="T80" fmla="*/ 137 w 201"/>
                <a:gd name="T81" fmla="*/ 94 h 129"/>
                <a:gd name="T82" fmla="*/ 101 w 201"/>
                <a:gd name="T83" fmla="*/ 102 h 129"/>
                <a:gd name="T84" fmla="*/ 78 w 201"/>
                <a:gd name="T85" fmla="*/ 99 h 129"/>
                <a:gd name="T86" fmla="*/ 54 w 201"/>
                <a:gd name="T87" fmla="*/ 89 h 129"/>
                <a:gd name="T88" fmla="*/ 36 w 201"/>
                <a:gd name="T89" fmla="*/ 73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164971" name="Freeform 140"/>
            <p:cNvSpPr>
              <a:spLocks/>
            </p:cNvSpPr>
            <p:nvPr/>
          </p:nvSpPr>
          <p:spPr bwMode="black">
            <a:xfrm flipH="1">
              <a:off x="437" y="3728"/>
              <a:ext cx="106" cy="56"/>
            </a:xfrm>
            <a:custGeom>
              <a:avLst/>
              <a:gdLst>
                <a:gd name="T0" fmla="*/ 119 w 175"/>
                <a:gd name="T1" fmla="*/ 29 h 92"/>
                <a:gd name="T2" fmla="*/ 119 w 175"/>
                <a:gd name="T3" fmla="*/ 29 h 92"/>
                <a:gd name="T4" fmla="*/ 107 w 175"/>
                <a:gd name="T5" fmla="*/ 32 h 92"/>
                <a:gd name="T6" fmla="*/ 93 w 175"/>
                <a:gd name="T7" fmla="*/ 35 h 92"/>
                <a:gd name="T8" fmla="*/ 79 w 175"/>
                <a:gd name="T9" fmla="*/ 33 h 92"/>
                <a:gd name="T10" fmla="*/ 63 w 175"/>
                <a:gd name="T11" fmla="*/ 31 h 92"/>
                <a:gd name="T12" fmla="*/ 63 w 175"/>
                <a:gd name="T13" fmla="*/ 31 h 92"/>
                <a:gd name="T14" fmla="*/ 52 w 175"/>
                <a:gd name="T15" fmla="*/ 27 h 92"/>
                <a:gd name="T16" fmla="*/ 42 w 175"/>
                <a:gd name="T17" fmla="*/ 21 h 92"/>
                <a:gd name="T18" fmla="*/ 25 w 175"/>
                <a:gd name="T19" fmla="*/ 9 h 92"/>
                <a:gd name="T20" fmla="*/ 12 w 175"/>
                <a:gd name="T21" fmla="*/ 1 h 92"/>
                <a:gd name="T22" fmla="*/ 6 w 175"/>
                <a:gd name="T23" fmla="*/ 0 h 92"/>
                <a:gd name="T24" fmla="*/ 2 w 175"/>
                <a:gd name="T25" fmla="*/ 0 h 92"/>
                <a:gd name="T26" fmla="*/ 2 w 175"/>
                <a:gd name="T27" fmla="*/ 0 h 92"/>
                <a:gd name="T28" fmla="*/ 1 w 175"/>
                <a:gd name="T29" fmla="*/ 1 h 92"/>
                <a:gd name="T30" fmla="*/ 1 w 175"/>
                <a:gd name="T31" fmla="*/ 4 h 92"/>
                <a:gd name="T32" fmla="*/ 0 w 175"/>
                <a:gd name="T33" fmla="*/ 11 h 92"/>
                <a:gd name="T34" fmla="*/ 1 w 175"/>
                <a:gd name="T35" fmla="*/ 19 h 92"/>
                <a:gd name="T36" fmla="*/ 4 w 175"/>
                <a:gd name="T37" fmla="*/ 28 h 92"/>
                <a:gd name="T38" fmla="*/ 6 w 175"/>
                <a:gd name="T39" fmla="*/ 39 h 92"/>
                <a:gd name="T40" fmla="*/ 10 w 175"/>
                <a:gd name="T41" fmla="*/ 48 h 92"/>
                <a:gd name="T42" fmla="*/ 16 w 175"/>
                <a:gd name="T43" fmla="*/ 58 h 92"/>
                <a:gd name="T44" fmla="*/ 21 w 175"/>
                <a:gd name="T45" fmla="*/ 64 h 92"/>
                <a:gd name="T46" fmla="*/ 21 w 175"/>
                <a:gd name="T47" fmla="*/ 64 h 92"/>
                <a:gd name="T48" fmla="*/ 33 w 175"/>
                <a:gd name="T49" fmla="*/ 75 h 92"/>
                <a:gd name="T50" fmla="*/ 38 w 175"/>
                <a:gd name="T51" fmla="*/ 80 h 92"/>
                <a:gd name="T52" fmla="*/ 47 w 175"/>
                <a:gd name="T53" fmla="*/ 84 h 92"/>
                <a:gd name="T54" fmla="*/ 55 w 175"/>
                <a:gd name="T55" fmla="*/ 88 h 92"/>
                <a:gd name="T56" fmla="*/ 64 w 175"/>
                <a:gd name="T57" fmla="*/ 91 h 92"/>
                <a:gd name="T58" fmla="*/ 75 w 175"/>
                <a:gd name="T59" fmla="*/ 92 h 92"/>
                <a:gd name="T60" fmla="*/ 88 w 175"/>
                <a:gd name="T61" fmla="*/ 92 h 92"/>
                <a:gd name="T62" fmla="*/ 88 w 175"/>
                <a:gd name="T63" fmla="*/ 92 h 92"/>
                <a:gd name="T64" fmla="*/ 101 w 175"/>
                <a:gd name="T65" fmla="*/ 92 h 92"/>
                <a:gd name="T66" fmla="*/ 112 w 175"/>
                <a:gd name="T67" fmla="*/ 90 h 92"/>
                <a:gd name="T68" fmla="*/ 123 w 175"/>
                <a:gd name="T69" fmla="*/ 86 h 92"/>
                <a:gd name="T70" fmla="*/ 132 w 175"/>
                <a:gd name="T71" fmla="*/ 82 h 92"/>
                <a:gd name="T72" fmla="*/ 140 w 175"/>
                <a:gd name="T73" fmla="*/ 78 h 92"/>
                <a:gd name="T74" fmla="*/ 147 w 175"/>
                <a:gd name="T75" fmla="*/ 72 h 92"/>
                <a:gd name="T76" fmla="*/ 154 w 175"/>
                <a:gd name="T77" fmla="*/ 66 h 92"/>
                <a:gd name="T78" fmla="*/ 159 w 175"/>
                <a:gd name="T79" fmla="*/ 60 h 92"/>
                <a:gd name="T80" fmla="*/ 167 w 175"/>
                <a:gd name="T81" fmla="*/ 47 h 92"/>
                <a:gd name="T82" fmla="*/ 173 w 175"/>
                <a:gd name="T83" fmla="*/ 33 h 92"/>
                <a:gd name="T84" fmla="*/ 175 w 175"/>
                <a:gd name="T85" fmla="*/ 20 h 92"/>
                <a:gd name="T86" fmla="*/ 175 w 175"/>
                <a:gd name="T87" fmla="*/ 9 h 92"/>
                <a:gd name="T88" fmla="*/ 175 w 175"/>
                <a:gd name="T89" fmla="*/ 9 h 92"/>
                <a:gd name="T90" fmla="*/ 174 w 175"/>
                <a:gd name="T91" fmla="*/ 5 h 92"/>
                <a:gd name="T92" fmla="*/ 173 w 175"/>
                <a:gd name="T93" fmla="*/ 1 h 92"/>
                <a:gd name="T94" fmla="*/ 170 w 175"/>
                <a:gd name="T95" fmla="*/ 0 h 92"/>
                <a:gd name="T96" fmla="*/ 167 w 175"/>
                <a:gd name="T97" fmla="*/ 0 h 92"/>
                <a:gd name="T98" fmla="*/ 163 w 175"/>
                <a:gd name="T99" fmla="*/ 0 h 92"/>
                <a:gd name="T100" fmla="*/ 159 w 175"/>
                <a:gd name="T101" fmla="*/ 1 h 92"/>
                <a:gd name="T102" fmla="*/ 151 w 175"/>
                <a:gd name="T103" fmla="*/ 7 h 92"/>
                <a:gd name="T104" fmla="*/ 132 w 175"/>
                <a:gd name="T105" fmla="*/ 20 h 92"/>
                <a:gd name="T106" fmla="*/ 124 w 175"/>
                <a:gd name="T107" fmla="*/ 25 h 92"/>
                <a:gd name="T108" fmla="*/ 119 w 175"/>
                <a:gd name="T109" fmla="*/ 29 h 92"/>
                <a:gd name="T110" fmla="*/ 119 w 175"/>
                <a:gd name="T111" fmla="*/ 29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164972" name="Freeform 141"/>
            <p:cNvSpPr>
              <a:spLocks/>
            </p:cNvSpPr>
            <p:nvPr/>
          </p:nvSpPr>
          <p:spPr bwMode="white">
            <a:xfrm flipH="1">
              <a:off x="488" y="3768"/>
              <a:ext cx="12" cy="16"/>
            </a:xfrm>
            <a:custGeom>
              <a:avLst/>
              <a:gdLst>
                <a:gd name="T0" fmla="*/ 10 w 20"/>
                <a:gd name="T1" fmla="*/ 0 h 30"/>
                <a:gd name="T2" fmla="*/ 10 w 20"/>
                <a:gd name="T3" fmla="*/ 0 h 30"/>
                <a:gd name="T4" fmla="*/ 10 w 20"/>
                <a:gd name="T5" fmla="*/ 0 h 30"/>
                <a:gd name="T6" fmla="*/ 14 w 20"/>
                <a:gd name="T7" fmla="*/ 0 h 30"/>
                <a:gd name="T8" fmla="*/ 16 w 20"/>
                <a:gd name="T9" fmla="*/ 3 h 30"/>
                <a:gd name="T10" fmla="*/ 19 w 20"/>
                <a:gd name="T11" fmla="*/ 4 h 30"/>
                <a:gd name="T12" fmla="*/ 20 w 20"/>
                <a:gd name="T13" fmla="*/ 8 h 30"/>
                <a:gd name="T14" fmla="*/ 20 w 20"/>
                <a:gd name="T15" fmla="*/ 20 h 30"/>
                <a:gd name="T16" fmla="*/ 20 w 20"/>
                <a:gd name="T17" fmla="*/ 20 h 30"/>
                <a:gd name="T18" fmla="*/ 19 w 20"/>
                <a:gd name="T19" fmla="*/ 24 h 30"/>
                <a:gd name="T20" fmla="*/ 16 w 20"/>
                <a:gd name="T21" fmla="*/ 27 h 30"/>
                <a:gd name="T22" fmla="*/ 14 w 20"/>
                <a:gd name="T23" fmla="*/ 28 h 30"/>
                <a:gd name="T24" fmla="*/ 10 w 20"/>
                <a:gd name="T25" fmla="*/ 30 h 30"/>
                <a:gd name="T26" fmla="*/ 10 w 20"/>
                <a:gd name="T27" fmla="*/ 30 h 30"/>
                <a:gd name="T28" fmla="*/ 10 w 20"/>
                <a:gd name="T29" fmla="*/ 30 h 30"/>
                <a:gd name="T30" fmla="*/ 6 w 20"/>
                <a:gd name="T31" fmla="*/ 28 h 30"/>
                <a:gd name="T32" fmla="*/ 3 w 20"/>
                <a:gd name="T33" fmla="*/ 27 h 30"/>
                <a:gd name="T34" fmla="*/ 0 w 20"/>
                <a:gd name="T35" fmla="*/ 24 h 30"/>
                <a:gd name="T36" fmla="*/ 0 w 20"/>
                <a:gd name="T37" fmla="*/ 20 h 30"/>
                <a:gd name="T38" fmla="*/ 0 w 20"/>
                <a:gd name="T39" fmla="*/ 8 h 30"/>
                <a:gd name="T40" fmla="*/ 0 w 20"/>
                <a:gd name="T41" fmla="*/ 8 h 30"/>
                <a:gd name="T42" fmla="*/ 0 w 20"/>
                <a:gd name="T43" fmla="*/ 4 h 30"/>
                <a:gd name="T44" fmla="*/ 3 w 20"/>
                <a:gd name="T45" fmla="*/ 3 h 30"/>
                <a:gd name="T46" fmla="*/ 6 w 20"/>
                <a:gd name="T47" fmla="*/ 0 h 30"/>
                <a:gd name="T48" fmla="*/ 10 w 20"/>
                <a:gd name="T49" fmla="*/ 0 h 30"/>
                <a:gd name="T50" fmla="*/ 10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164973" name="Freeform 142"/>
            <p:cNvSpPr>
              <a:spLocks noEditPoints="1"/>
            </p:cNvSpPr>
            <p:nvPr/>
          </p:nvSpPr>
          <p:spPr bwMode="white">
            <a:xfrm flipH="1">
              <a:off x="488" y="3767"/>
              <a:ext cx="14" cy="17"/>
            </a:xfrm>
            <a:custGeom>
              <a:avLst/>
              <a:gdLst>
                <a:gd name="T0" fmla="*/ 0 w 21"/>
                <a:gd name="T1" fmla="*/ 9 h 31"/>
                <a:gd name="T2" fmla="*/ 0 w 21"/>
                <a:gd name="T3" fmla="*/ 21 h 31"/>
                <a:gd name="T4" fmla="*/ 0 w 21"/>
                <a:gd name="T5" fmla="*/ 21 h 31"/>
                <a:gd name="T6" fmla="*/ 0 w 21"/>
                <a:gd name="T7" fmla="*/ 25 h 31"/>
                <a:gd name="T8" fmla="*/ 3 w 21"/>
                <a:gd name="T9" fmla="*/ 28 h 31"/>
                <a:gd name="T10" fmla="*/ 7 w 21"/>
                <a:gd name="T11" fmla="*/ 31 h 31"/>
                <a:gd name="T12" fmla="*/ 11 w 21"/>
                <a:gd name="T13" fmla="*/ 31 h 31"/>
                <a:gd name="T14" fmla="*/ 11 w 21"/>
                <a:gd name="T15" fmla="*/ 31 h 31"/>
                <a:gd name="T16" fmla="*/ 15 w 21"/>
                <a:gd name="T17" fmla="*/ 31 h 31"/>
                <a:gd name="T18" fmla="*/ 19 w 21"/>
                <a:gd name="T19" fmla="*/ 28 h 31"/>
                <a:gd name="T20" fmla="*/ 21 w 21"/>
                <a:gd name="T21" fmla="*/ 25 h 31"/>
                <a:gd name="T22" fmla="*/ 21 w 21"/>
                <a:gd name="T23" fmla="*/ 21 h 31"/>
                <a:gd name="T24" fmla="*/ 21 w 21"/>
                <a:gd name="T25" fmla="*/ 9 h 31"/>
                <a:gd name="T26" fmla="*/ 21 w 21"/>
                <a:gd name="T27" fmla="*/ 9 h 31"/>
                <a:gd name="T28" fmla="*/ 21 w 21"/>
                <a:gd name="T29" fmla="*/ 5 h 31"/>
                <a:gd name="T30" fmla="*/ 19 w 21"/>
                <a:gd name="T31" fmla="*/ 3 h 31"/>
                <a:gd name="T32" fmla="*/ 15 w 21"/>
                <a:gd name="T33" fmla="*/ 0 h 31"/>
                <a:gd name="T34" fmla="*/ 11 w 21"/>
                <a:gd name="T35" fmla="*/ 0 h 31"/>
                <a:gd name="T36" fmla="*/ 11 w 21"/>
                <a:gd name="T37" fmla="*/ 0 h 31"/>
                <a:gd name="T38" fmla="*/ 7 w 21"/>
                <a:gd name="T39" fmla="*/ 0 h 31"/>
                <a:gd name="T40" fmla="*/ 3 w 21"/>
                <a:gd name="T41" fmla="*/ 3 h 31"/>
                <a:gd name="T42" fmla="*/ 0 w 21"/>
                <a:gd name="T43" fmla="*/ 5 h 31"/>
                <a:gd name="T44" fmla="*/ 0 w 21"/>
                <a:gd name="T45" fmla="*/ 9 h 31"/>
                <a:gd name="T46" fmla="*/ 0 w 21"/>
                <a:gd name="T47" fmla="*/ 9 h 31"/>
                <a:gd name="T48" fmla="*/ 1 w 21"/>
                <a:gd name="T49" fmla="*/ 21 h 31"/>
                <a:gd name="T50" fmla="*/ 1 w 21"/>
                <a:gd name="T51" fmla="*/ 9 h 31"/>
                <a:gd name="T52" fmla="*/ 1 w 21"/>
                <a:gd name="T53" fmla="*/ 9 h 31"/>
                <a:gd name="T54" fmla="*/ 3 w 21"/>
                <a:gd name="T55" fmla="*/ 7 h 31"/>
                <a:gd name="T56" fmla="*/ 4 w 21"/>
                <a:gd name="T57" fmla="*/ 4 h 31"/>
                <a:gd name="T58" fmla="*/ 7 w 21"/>
                <a:gd name="T59" fmla="*/ 3 h 31"/>
                <a:gd name="T60" fmla="*/ 11 w 21"/>
                <a:gd name="T61" fmla="*/ 3 h 31"/>
                <a:gd name="T62" fmla="*/ 11 w 21"/>
                <a:gd name="T63" fmla="*/ 3 h 31"/>
                <a:gd name="T64" fmla="*/ 15 w 21"/>
                <a:gd name="T65" fmla="*/ 3 h 31"/>
                <a:gd name="T66" fmla="*/ 17 w 21"/>
                <a:gd name="T67" fmla="*/ 4 h 31"/>
                <a:gd name="T68" fmla="*/ 19 w 21"/>
                <a:gd name="T69" fmla="*/ 7 h 31"/>
                <a:gd name="T70" fmla="*/ 20 w 21"/>
                <a:gd name="T71" fmla="*/ 9 h 31"/>
                <a:gd name="T72" fmla="*/ 20 w 21"/>
                <a:gd name="T73" fmla="*/ 21 h 31"/>
                <a:gd name="T74" fmla="*/ 20 w 21"/>
                <a:gd name="T75" fmla="*/ 21 h 31"/>
                <a:gd name="T76" fmla="*/ 19 w 21"/>
                <a:gd name="T77" fmla="*/ 24 h 31"/>
                <a:gd name="T78" fmla="*/ 17 w 21"/>
                <a:gd name="T79" fmla="*/ 27 h 31"/>
                <a:gd name="T80" fmla="*/ 15 w 21"/>
                <a:gd name="T81" fmla="*/ 28 h 31"/>
                <a:gd name="T82" fmla="*/ 11 w 21"/>
                <a:gd name="T83" fmla="*/ 29 h 31"/>
                <a:gd name="T84" fmla="*/ 11 w 21"/>
                <a:gd name="T85" fmla="*/ 29 h 31"/>
                <a:gd name="T86" fmla="*/ 7 w 21"/>
                <a:gd name="T87" fmla="*/ 28 h 31"/>
                <a:gd name="T88" fmla="*/ 4 w 21"/>
                <a:gd name="T89" fmla="*/ 27 h 31"/>
                <a:gd name="T90" fmla="*/ 3 w 21"/>
                <a:gd name="T91" fmla="*/ 24 h 31"/>
                <a:gd name="T92" fmla="*/ 1 w 21"/>
                <a:gd name="T93" fmla="*/ 21 h 31"/>
                <a:gd name="T94" fmla="*/ 1 w 21"/>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164974" name="Freeform 143"/>
            <p:cNvSpPr>
              <a:spLocks/>
            </p:cNvSpPr>
            <p:nvPr/>
          </p:nvSpPr>
          <p:spPr bwMode="white">
            <a:xfrm flipH="1">
              <a:off x="476" y="3768"/>
              <a:ext cx="12" cy="16"/>
            </a:xfrm>
            <a:custGeom>
              <a:avLst/>
              <a:gdLst>
                <a:gd name="T0" fmla="*/ 11 w 20"/>
                <a:gd name="T1" fmla="*/ 0 h 28"/>
                <a:gd name="T2" fmla="*/ 11 w 20"/>
                <a:gd name="T3" fmla="*/ 0 h 28"/>
                <a:gd name="T4" fmla="*/ 11 w 20"/>
                <a:gd name="T5" fmla="*/ 0 h 28"/>
                <a:gd name="T6" fmla="*/ 15 w 20"/>
                <a:gd name="T7" fmla="*/ 0 h 28"/>
                <a:gd name="T8" fmla="*/ 18 w 20"/>
                <a:gd name="T9" fmla="*/ 3 h 28"/>
                <a:gd name="T10" fmla="*/ 20 w 20"/>
                <a:gd name="T11" fmla="*/ 4 h 28"/>
                <a:gd name="T12" fmla="*/ 20 w 20"/>
                <a:gd name="T13" fmla="*/ 8 h 28"/>
                <a:gd name="T14" fmla="*/ 20 w 20"/>
                <a:gd name="T15" fmla="*/ 20 h 28"/>
                <a:gd name="T16" fmla="*/ 20 w 20"/>
                <a:gd name="T17" fmla="*/ 20 h 28"/>
                <a:gd name="T18" fmla="*/ 20 w 20"/>
                <a:gd name="T19" fmla="*/ 24 h 28"/>
                <a:gd name="T20" fmla="*/ 18 w 20"/>
                <a:gd name="T21" fmla="*/ 27 h 28"/>
                <a:gd name="T22" fmla="*/ 15 w 20"/>
                <a:gd name="T23" fmla="*/ 28 h 28"/>
                <a:gd name="T24" fmla="*/ 11 w 20"/>
                <a:gd name="T25" fmla="*/ 28 h 28"/>
                <a:gd name="T26" fmla="*/ 11 w 20"/>
                <a:gd name="T27" fmla="*/ 28 h 28"/>
                <a:gd name="T28" fmla="*/ 11 w 20"/>
                <a:gd name="T29" fmla="*/ 28 h 28"/>
                <a:gd name="T30" fmla="*/ 7 w 20"/>
                <a:gd name="T31" fmla="*/ 28 h 28"/>
                <a:gd name="T32" fmla="*/ 4 w 20"/>
                <a:gd name="T33" fmla="*/ 27 h 28"/>
                <a:gd name="T34" fmla="*/ 1 w 20"/>
                <a:gd name="T35" fmla="*/ 24 h 28"/>
                <a:gd name="T36" fmla="*/ 0 w 20"/>
                <a:gd name="T37" fmla="*/ 20 h 28"/>
                <a:gd name="T38" fmla="*/ 0 w 20"/>
                <a:gd name="T39" fmla="*/ 8 h 28"/>
                <a:gd name="T40" fmla="*/ 0 w 20"/>
                <a:gd name="T41" fmla="*/ 8 h 28"/>
                <a:gd name="T42" fmla="*/ 1 w 20"/>
                <a:gd name="T43" fmla="*/ 4 h 28"/>
                <a:gd name="T44" fmla="*/ 4 w 20"/>
                <a:gd name="T45" fmla="*/ 3 h 28"/>
                <a:gd name="T46" fmla="*/ 7 w 20"/>
                <a:gd name="T47" fmla="*/ 0 h 28"/>
                <a:gd name="T48" fmla="*/ 11 w 20"/>
                <a:gd name="T49" fmla="*/ 0 h 28"/>
                <a:gd name="T50" fmla="*/ 1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164975" name="Freeform 144"/>
            <p:cNvSpPr>
              <a:spLocks noEditPoints="1"/>
            </p:cNvSpPr>
            <p:nvPr/>
          </p:nvSpPr>
          <p:spPr bwMode="white">
            <a:xfrm flipH="1">
              <a:off x="476" y="3767"/>
              <a:ext cx="12" cy="17"/>
            </a:xfrm>
            <a:custGeom>
              <a:avLst/>
              <a:gdLst>
                <a:gd name="T0" fmla="*/ 11 w 22"/>
                <a:gd name="T1" fmla="*/ 0 h 31"/>
                <a:gd name="T2" fmla="*/ 11 w 22"/>
                <a:gd name="T3" fmla="*/ 0 h 31"/>
                <a:gd name="T4" fmla="*/ 7 w 22"/>
                <a:gd name="T5" fmla="*/ 0 h 31"/>
                <a:gd name="T6" fmla="*/ 3 w 22"/>
                <a:gd name="T7" fmla="*/ 3 h 31"/>
                <a:gd name="T8" fmla="*/ 0 w 22"/>
                <a:gd name="T9" fmla="*/ 5 h 31"/>
                <a:gd name="T10" fmla="*/ 0 w 22"/>
                <a:gd name="T11" fmla="*/ 9 h 31"/>
                <a:gd name="T12" fmla="*/ 0 w 22"/>
                <a:gd name="T13" fmla="*/ 21 h 31"/>
                <a:gd name="T14" fmla="*/ 0 w 22"/>
                <a:gd name="T15" fmla="*/ 21 h 31"/>
                <a:gd name="T16" fmla="*/ 0 w 22"/>
                <a:gd name="T17" fmla="*/ 25 h 31"/>
                <a:gd name="T18" fmla="*/ 3 w 22"/>
                <a:gd name="T19" fmla="*/ 28 h 31"/>
                <a:gd name="T20" fmla="*/ 7 w 22"/>
                <a:gd name="T21" fmla="*/ 31 h 31"/>
                <a:gd name="T22" fmla="*/ 11 w 22"/>
                <a:gd name="T23" fmla="*/ 31 h 31"/>
                <a:gd name="T24" fmla="*/ 11 w 22"/>
                <a:gd name="T25" fmla="*/ 31 h 31"/>
                <a:gd name="T26" fmla="*/ 15 w 22"/>
                <a:gd name="T27" fmla="*/ 31 h 31"/>
                <a:gd name="T28" fmla="*/ 19 w 22"/>
                <a:gd name="T29" fmla="*/ 28 h 31"/>
                <a:gd name="T30" fmla="*/ 20 w 22"/>
                <a:gd name="T31" fmla="*/ 25 h 31"/>
                <a:gd name="T32" fmla="*/ 22 w 22"/>
                <a:gd name="T33" fmla="*/ 21 h 31"/>
                <a:gd name="T34" fmla="*/ 22 w 22"/>
                <a:gd name="T35" fmla="*/ 9 h 31"/>
                <a:gd name="T36" fmla="*/ 22 w 22"/>
                <a:gd name="T37" fmla="*/ 9 h 31"/>
                <a:gd name="T38" fmla="*/ 20 w 22"/>
                <a:gd name="T39" fmla="*/ 5 h 31"/>
                <a:gd name="T40" fmla="*/ 19 w 22"/>
                <a:gd name="T41" fmla="*/ 3 h 31"/>
                <a:gd name="T42" fmla="*/ 15 w 22"/>
                <a:gd name="T43" fmla="*/ 0 h 31"/>
                <a:gd name="T44" fmla="*/ 11 w 22"/>
                <a:gd name="T45" fmla="*/ 0 h 31"/>
                <a:gd name="T46" fmla="*/ 11 w 22"/>
                <a:gd name="T47" fmla="*/ 0 h 31"/>
                <a:gd name="T48" fmla="*/ 1 w 22"/>
                <a:gd name="T49" fmla="*/ 21 h 31"/>
                <a:gd name="T50" fmla="*/ 1 w 22"/>
                <a:gd name="T51" fmla="*/ 9 h 31"/>
                <a:gd name="T52" fmla="*/ 1 w 22"/>
                <a:gd name="T53" fmla="*/ 9 h 31"/>
                <a:gd name="T54" fmla="*/ 3 w 22"/>
                <a:gd name="T55" fmla="*/ 7 h 31"/>
                <a:gd name="T56" fmla="*/ 4 w 22"/>
                <a:gd name="T57" fmla="*/ 4 h 31"/>
                <a:gd name="T58" fmla="*/ 7 w 22"/>
                <a:gd name="T59" fmla="*/ 3 h 31"/>
                <a:gd name="T60" fmla="*/ 11 w 22"/>
                <a:gd name="T61" fmla="*/ 3 h 31"/>
                <a:gd name="T62" fmla="*/ 11 w 22"/>
                <a:gd name="T63" fmla="*/ 3 h 31"/>
                <a:gd name="T64" fmla="*/ 13 w 22"/>
                <a:gd name="T65" fmla="*/ 3 h 31"/>
                <a:gd name="T66" fmla="*/ 16 w 22"/>
                <a:gd name="T67" fmla="*/ 4 h 31"/>
                <a:gd name="T68" fmla="*/ 19 w 22"/>
                <a:gd name="T69" fmla="*/ 7 h 31"/>
                <a:gd name="T70" fmla="*/ 19 w 22"/>
                <a:gd name="T71" fmla="*/ 9 h 31"/>
                <a:gd name="T72" fmla="*/ 19 w 22"/>
                <a:gd name="T73" fmla="*/ 21 h 31"/>
                <a:gd name="T74" fmla="*/ 19 w 22"/>
                <a:gd name="T75" fmla="*/ 21 h 31"/>
                <a:gd name="T76" fmla="*/ 19 w 22"/>
                <a:gd name="T77" fmla="*/ 24 h 31"/>
                <a:gd name="T78" fmla="*/ 16 w 22"/>
                <a:gd name="T79" fmla="*/ 27 h 31"/>
                <a:gd name="T80" fmla="*/ 13 w 22"/>
                <a:gd name="T81" fmla="*/ 28 h 31"/>
                <a:gd name="T82" fmla="*/ 11 w 22"/>
                <a:gd name="T83" fmla="*/ 29 h 31"/>
                <a:gd name="T84" fmla="*/ 11 w 22"/>
                <a:gd name="T85" fmla="*/ 29 h 31"/>
                <a:gd name="T86" fmla="*/ 7 w 22"/>
                <a:gd name="T87" fmla="*/ 28 h 31"/>
                <a:gd name="T88" fmla="*/ 4 w 22"/>
                <a:gd name="T89" fmla="*/ 27 h 31"/>
                <a:gd name="T90" fmla="*/ 3 w 22"/>
                <a:gd name="T91" fmla="*/ 24 h 31"/>
                <a:gd name="T92" fmla="*/ 1 w 22"/>
                <a:gd name="T93" fmla="*/ 21 h 31"/>
                <a:gd name="T94" fmla="*/ 1 w 22"/>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164976" name="Freeform 145"/>
            <p:cNvSpPr>
              <a:spLocks/>
            </p:cNvSpPr>
            <p:nvPr/>
          </p:nvSpPr>
          <p:spPr bwMode="white">
            <a:xfrm flipH="1">
              <a:off x="444" y="3750"/>
              <a:ext cx="7" cy="13"/>
            </a:xfrm>
            <a:custGeom>
              <a:avLst/>
              <a:gdLst>
                <a:gd name="T0" fmla="*/ 5 w 12"/>
                <a:gd name="T1" fmla="*/ 0 h 22"/>
                <a:gd name="T2" fmla="*/ 7 w 12"/>
                <a:gd name="T3" fmla="*/ 0 h 22"/>
                <a:gd name="T4" fmla="*/ 7 w 12"/>
                <a:gd name="T5" fmla="*/ 0 h 22"/>
                <a:gd name="T6" fmla="*/ 9 w 12"/>
                <a:gd name="T7" fmla="*/ 0 h 22"/>
                <a:gd name="T8" fmla="*/ 11 w 12"/>
                <a:gd name="T9" fmla="*/ 0 h 22"/>
                <a:gd name="T10" fmla="*/ 12 w 12"/>
                <a:gd name="T11" fmla="*/ 3 h 22"/>
                <a:gd name="T12" fmla="*/ 12 w 12"/>
                <a:gd name="T13" fmla="*/ 4 h 22"/>
                <a:gd name="T14" fmla="*/ 12 w 12"/>
                <a:gd name="T15" fmla="*/ 15 h 22"/>
                <a:gd name="T16" fmla="*/ 12 w 12"/>
                <a:gd name="T17" fmla="*/ 15 h 22"/>
                <a:gd name="T18" fmla="*/ 11 w 12"/>
                <a:gd name="T19" fmla="*/ 19 h 22"/>
                <a:gd name="T20" fmla="*/ 9 w 12"/>
                <a:gd name="T21" fmla="*/ 20 h 22"/>
                <a:gd name="T22" fmla="*/ 7 w 12"/>
                <a:gd name="T23" fmla="*/ 22 h 22"/>
                <a:gd name="T24" fmla="*/ 5 w 12"/>
                <a:gd name="T25" fmla="*/ 22 h 22"/>
                <a:gd name="T26" fmla="*/ 5 w 12"/>
                <a:gd name="T27" fmla="*/ 22 h 22"/>
                <a:gd name="T28" fmla="*/ 4 w 12"/>
                <a:gd name="T29" fmla="*/ 22 h 22"/>
                <a:gd name="T30" fmla="*/ 3 w 12"/>
                <a:gd name="T31" fmla="*/ 20 h 22"/>
                <a:gd name="T32" fmla="*/ 1 w 12"/>
                <a:gd name="T33" fmla="*/ 19 h 22"/>
                <a:gd name="T34" fmla="*/ 0 w 12"/>
                <a:gd name="T35" fmla="*/ 18 h 22"/>
                <a:gd name="T36" fmla="*/ 0 w 12"/>
                <a:gd name="T37" fmla="*/ 5 h 22"/>
                <a:gd name="T38" fmla="*/ 0 w 12"/>
                <a:gd name="T39" fmla="*/ 5 h 22"/>
                <a:gd name="T40" fmla="*/ 3 w 12"/>
                <a:gd name="T41" fmla="*/ 1 h 22"/>
                <a:gd name="T42" fmla="*/ 4 w 12"/>
                <a:gd name="T43" fmla="*/ 0 h 22"/>
                <a:gd name="T44" fmla="*/ 5 w 12"/>
                <a:gd name="T45" fmla="*/ 0 h 22"/>
                <a:gd name="T46" fmla="*/ 5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164977" name="Freeform 146"/>
            <p:cNvSpPr>
              <a:spLocks noEditPoints="1"/>
            </p:cNvSpPr>
            <p:nvPr/>
          </p:nvSpPr>
          <p:spPr bwMode="white">
            <a:xfrm flipH="1">
              <a:off x="443" y="3742"/>
              <a:ext cx="19" cy="22"/>
            </a:xfrm>
            <a:custGeom>
              <a:avLst/>
              <a:gdLst>
                <a:gd name="T0" fmla="*/ 26 w 32"/>
                <a:gd name="T1" fmla="*/ 12 h 36"/>
                <a:gd name="T2" fmla="*/ 24 w 32"/>
                <a:gd name="T3" fmla="*/ 12 h 36"/>
                <a:gd name="T4" fmla="*/ 24 w 32"/>
                <a:gd name="T5" fmla="*/ 12 h 36"/>
                <a:gd name="T6" fmla="*/ 23 w 32"/>
                <a:gd name="T7" fmla="*/ 13 h 36"/>
                <a:gd name="T8" fmla="*/ 20 w 32"/>
                <a:gd name="T9" fmla="*/ 14 h 36"/>
                <a:gd name="T10" fmla="*/ 19 w 32"/>
                <a:gd name="T11" fmla="*/ 17 h 36"/>
                <a:gd name="T12" fmla="*/ 19 w 32"/>
                <a:gd name="T13" fmla="*/ 18 h 36"/>
                <a:gd name="T14" fmla="*/ 19 w 32"/>
                <a:gd name="T15" fmla="*/ 31 h 36"/>
                <a:gd name="T16" fmla="*/ 19 w 32"/>
                <a:gd name="T17" fmla="*/ 31 h 36"/>
                <a:gd name="T18" fmla="*/ 19 w 32"/>
                <a:gd name="T19" fmla="*/ 32 h 36"/>
                <a:gd name="T20" fmla="*/ 20 w 32"/>
                <a:gd name="T21" fmla="*/ 35 h 36"/>
                <a:gd name="T22" fmla="*/ 20 w 32"/>
                <a:gd name="T23" fmla="*/ 35 h 36"/>
                <a:gd name="T24" fmla="*/ 23 w 32"/>
                <a:gd name="T25" fmla="*/ 36 h 36"/>
                <a:gd name="T26" fmla="*/ 24 w 32"/>
                <a:gd name="T27" fmla="*/ 36 h 36"/>
                <a:gd name="T28" fmla="*/ 26 w 32"/>
                <a:gd name="T29" fmla="*/ 36 h 36"/>
                <a:gd name="T30" fmla="*/ 26 w 32"/>
                <a:gd name="T31" fmla="*/ 36 h 36"/>
                <a:gd name="T32" fmla="*/ 28 w 32"/>
                <a:gd name="T33" fmla="*/ 35 h 36"/>
                <a:gd name="T34" fmla="*/ 30 w 32"/>
                <a:gd name="T35" fmla="*/ 33 h 36"/>
                <a:gd name="T36" fmla="*/ 31 w 32"/>
                <a:gd name="T37" fmla="*/ 31 h 36"/>
                <a:gd name="T38" fmla="*/ 32 w 32"/>
                <a:gd name="T39" fmla="*/ 28 h 36"/>
                <a:gd name="T40" fmla="*/ 32 w 32"/>
                <a:gd name="T41" fmla="*/ 17 h 36"/>
                <a:gd name="T42" fmla="*/ 32 w 32"/>
                <a:gd name="T43" fmla="*/ 17 h 36"/>
                <a:gd name="T44" fmla="*/ 31 w 32"/>
                <a:gd name="T45" fmla="*/ 14 h 36"/>
                <a:gd name="T46" fmla="*/ 30 w 32"/>
                <a:gd name="T47" fmla="*/ 13 h 36"/>
                <a:gd name="T48" fmla="*/ 30 w 32"/>
                <a:gd name="T49" fmla="*/ 13 h 36"/>
                <a:gd name="T50" fmla="*/ 28 w 32"/>
                <a:gd name="T51" fmla="*/ 12 h 36"/>
                <a:gd name="T52" fmla="*/ 26 w 32"/>
                <a:gd name="T53" fmla="*/ 12 h 36"/>
                <a:gd name="T54" fmla="*/ 26 w 32"/>
                <a:gd name="T55" fmla="*/ 12 h 36"/>
                <a:gd name="T56" fmla="*/ 22 w 32"/>
                <a:gd name="T57" fmla="*/ 33 h 36"/>
                <a:gd name="T58" fmla="*/ 22 w 32"/>
                <a:gd name="T59" fmla="*/ 33 h 36"/>
                <a:gd name="T60" fmla="*/ 20 w 32"/>
                <a:gd name="T61" fmla="*/ 31 h 36"/>
                <a:gd name="T62" fmla="*/ 20 w 32"/>
                <a:gd name="T63" fmla="*/ 18 h 36"/>
                <a:gd name="T64" fmla="*/ 20 w 32"/>
                <a:gd name="T65" fmla="*/ 18 h 36"/>
                <a:gd name="T66" fmla="*/ 22 w 32"/>
                <a:gd name="T67" fmla="*/ 16 h 36"/>
                <a:gd name="T68" fmla="*/ 24 w 32"/>
                <a:gd name="T69" fmla="*/ 13 h 36"/>
                <a:gd name="T70" fmla="*/ 26 w 32"/>
                <a:gd name="T71" fmla="*/ 13 h 36"/>
                <a:gd name="T72" fmla="*/ 26 w 32"/>
                <a:gd name="T73" fmla="*/ 13 h 36"/>
                <a:gd name="T74" fmla="*/ 30 w 32"/>
                <a:gd name="T75" fmla="*/ 14 h 36"/>
                <a:gd name="T76" fmla="*/ 30 w 32"/>
                <a:gd name="T77" fmla="*/ 14 h 36"/>
                <a:gd name="T78" fmla="*/ 31 w 32"/>
                <a:gd name="T79" fmla="*/ 17 h 36"/>
                <a:gd name="T80" fmla="*/ 31 w 32"/>
                <a:gd name="T81" fmla="*/ 28 h 36"/>
                <a:gd name="T82" fmla="*/ 31 w 32"/>
                <a:gd name="T83" fmla="*/ 28 h 36"/>
                <a:gd name="T84" fmla="*/ 30 w 32"/>
                <a:gd name="T85" fmla="*/ 32 h 36"/>
                <a:gd name="T86" fmla="*/ 26 w 32"/>
                <a:gd name="T87" fmla="*/ 35 h 36"/>
                <a:gd name="T88" fmla="*/ 24 w 32"/>
                <a:gd name="T89" fmla="*/ 35 h 36"/>
                <a:gd name="T90" fmla="*/ 24 w 32"/>
                <a:gd name="T91" fmla="*/ 35 h 36"/>
                <a:gd name="T92" fmla="*/ 22 w 32"/>
                <a:gd name="T93" fmla="*/ 33 h 36"/>
                <a:gd name="T94" fmla="*/ 22 w 32"/>
                <a:gd name="T95" fmla="*/ 33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164978" name="Freeform 147"/>
            <p:cNvSpPr>
              <a:spLocks/>
            </p:cNvSpPr>
            <p:nvPr/>
          </p:nvSpPr>
          <p:spPr bwMode="white">
            <a:xfrm flipH="1">
              <a:off x="450" y="3756"/>
              <a:ext cx="8" cy="14"/>
            </a:xfrm>
            <a:custGeom>
              <a:avLst/>
              <a:gdLst>
                <a:gd name="T0" fmla="*/ 5 w 13"/>
                <a:gd name="T1" fmla="*/ 0 h 26"/>
                <a:gd name="T2" fmla="*/ 7 w 13"/>
                <a:gd name="T3" fmla="*/ 0 h 26"/>
                <a:gd name="T4" fmla="*/ 7 w 13"/>
                <a:gd name="T5" fmla="*/ 0 h 26"/>
                <a:gd name="T6" fmla="*/ 9 w 13"/>
                <a:gd name="T7" fmla="*/ 0 h 26"/>
                <a:gd name="T8" fmla="*/ 12 w 13"/>
                <a:gd name="T9" fmla="*/ 1 h 26"/>
                <a:gd name="T10" fmla="*/ 13 w 13"/>
                <a:gd name="T11" fmla="*/ 3 h 26"/>
                <a:gd name="T12" fmla="*/ 13 w 13"/>
                <a:gd name="T13" fmla="*/ 6 h 26"/>
                <a:gd name="T14" fmla="*/ 13 w 13"/>
                <a:gd name="T15" fmla="*/ 19 h 26"/>
                <a:gd name="T16" fmla="*/ 13 w 13"/>
                <a:gd name="T17" fmla="*/ 19 h 26"/>
                <a:gd name="T18" fmla="*/ 13 w 13"/>
                <a:gd name="T19" fmla="*/ 22 h 26"/>
                <a:gd name="T20" fmla="*/ 12 w 13"/>
                <a:gd name="T21" fmla="*/ 23 h 26"/>
                <a:gd name="T22" fmla="*/ 9 w 13"/>
                <a:gd name="T23" fmla="*/ 26 h 26"/>
                <a:gd name="T24" fmla="*/ 7 w 13"/>
                <a:gd name="T25" fmla="*/ 26 h 26"/>
                <a:gd name="T26" fmla="*/ 5 w 13"/>
                <a:gd name="T27" fmla="*/ 26 h 26"/>
                <a:gd name="T28" fmla="*/ 5 w 13"/>
                <a:gd name="T29" fmla="*/ 26 h 26"/>
                <a:gd name="T30" fmla="*/ 4 w 13"/>
                <a:gd name="T31" fmla="*/ 26 h 26"/>
                <a:gd name="T32" fmla="*/ 1 w 13"/>
                <a:gd name="T33" fmla="*/ 24 h 26"/>
                <a:gd name="T34" fmla="*/ 0 w 13"/>
                <a:gd name="T35" fmla="*/ 23 h 26"/>
                <a:gd name="T36" fmla="*/ 0 w 13"/>
                <a:gd name="T37" fmla="*/ 20 h 26"/>
                <a:gd name="T38" fmla="*/ 0 w 13"/>
                <a:gd name="T39" fmla="*/ 8 h 26"/>
                <a:gd name="T40" fmla="*/ 0 w 13"/>
                <a:gd name="T41" fmla="*/ 8 h 26"/>
                <a:gd name="T42" fmla="*/ 0 w 13"/>
                <a:gd name="T43" fmla="*/ 6 h 26"/>
                <a:gd name="T44" fmla="*/ 1 w 13"/>
                <a:gd name="T45" fmla="*/ 3 h 26"/>
                <a:gd name="T46" fmla="*/ 4 w 13"/>
                <a:gd name="T47" fmla="*/ 1 h 26"/>
                <a:gd name="T48" fmla="*/ 5 w 13"/>
                <a:gd name="T49" fmla="*/ 0 h 26"/>
                <a:gd name="T50" fmla="*/ 5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164979" name="Freeform 148"/>
            <p:cNvSpPr>
              <a:spLocks noEditPoints="1"/>
            </p:cNvSpPr>
            <p:nvPr/>
          </p:nvSpPr>
          <p:spPr bwMode="white">
            <a:xfrm flipH="1">
              <a:off x="450" y="3755"/>
              <a:ext cx="10" cy="16"/>
            </a:xfrm>
            <a:custGeom>
              <a:avLst/>
              <a:gdLst>
                <a:gd name="T0" fmla="*/ 8 w 16"/>
                <a:gd name="T1" fmla="*/ 0 h 28"/>
                <a:gd name="T2" fmla="*/ 6 w 16"/>
                <a:gd name="T3" fmla="*/ 0 h 28"/>
                <a:gd name="T4" fmla="*/ 6 w 16"/>
                <a:gd name="T5" fmla="*/ 0 h 28"/>
                <a:gd name="T6" fmla="*/ 4 w 16"/>
                <a:gd name="T7" fmla="*/ 1 h 28"/>
                <a:gd name="T8" fmla="*/ 2 w 16"/>
                <a:gd name="T9" fmla="*/ 4 h 28"/>
                <a:gd name="T10" fmla="*/ 1 w 16"/>
                <a:gd name="T11" fmla="*/ 7 h 28"/>
                <a:gd name="T12" fmla="*/ 0 w 16"/>
                <a:gd name="T13" fmla="*/ 9 h 28"/>
                <a:gd name="T14" fmla="*/ 0 w 16"/>
                <a:gd name="T15" fmla="*/ 21 h 28"/>
                <a:gd name="T16" fmla="*/ 0 w 16"/>
                <a:gd name="T17" fmla="*/ 21 h 28"/>
                <a:gd name="T18" fmla="*/ 1 w 16"/>
                <a:gd name="T19" fmla="*/ 24 h 28"/>
                <a:gd name="T20" fmla="*/ 2 w 16"/>
                <a:gd name="T21" fmla="*/ 27 h 28"/>
                <a:gd name="T22" fmla="*/ 2 w 16"/>
                <a:gd name="T23" fmla="*/ 27 h 28"/>
                <a:gd name="T24" fmla="*/ 4 w 16"/>
                <a:gd name="T25" fmla="*/ 28 h 28"/>
                <a:gd name="T26" fmla="*/ 6 w 16"/>
                <a:gd name="T27" fmla="*/ 28 h 28"/>
                <a:gd name="T28" fmla="*/ 9 w 16"/>
                <a:gd name="T29" fmla="*/ 28 h 28"/>
                <a:gd name="T30" fmla="*/ 9 w 16"/>
                <a:gd name="T31" fmla="*/ 28 h 28"/>
                <a:gd name="T32" fmla="*/ 12 w 16"/>
                <a:gd name="T33" fmla="*/ 27 h 28"/>
                <a:gd name="T34" fmla="*/ 13 w 16"/>
                <a:gd name="T35" fmla="*/ 25 h 28"/>
                <a:gd name="T36" fmla="*/ 14 w 16"/>
                <a:gd name="T37" fmla="*/ 23 h 28"/>
                <a:gd name="T38" fmla="*/ 16 w 16"/>
                <a:gd name="T39" fmla="*/ 20 h 28"/>
                <a:gd name="T40" fmla="*/ 16 w 16"/>
                <a:gd name="T41" fmla="*/ 7 h 28"/>
                <a:gd name="T42" fmla="*/ 16 w 16"/>
                <a:gd name="T43" fmla="*/ 7 h 28"/>
                <a:gd name="T44" fmla="*/ 14 w 16"/>
                <a:gd name="T45" fmla="*/ 4 h 28"/>
                <a:gd name="T46" fmla="*/ 13 w 16"/>
                <a:gd name="T47" fmla="*/ 1 h 28"/>
                <a:gd name="T48" fmla="*/ 13 w 16"/>
                <a:gd name="T49" fmla="*/ 1 h 28"/>
                <a:gd name="T50" fmla="*/ 10 w 16"/>
                <a:gd name="T51" fmla="*/ 0 h 28"/>
                <a:gd name="T52" fmla="*/ 8 w 16"/>
                <a:gd name="T53" fmla="*/ 0 h 28"/>
                <a:gd name="T54" fmla="*/ 8 w 16"/>
                <a:gd name="T55" fmla="*/ 0 h 28"/>
                <a:gd name="T56" fmla="*/ 9 w 16"/>
                <a:gd name="T57" fmla="*/ 2 h 28"/>
                <a:gd name="T58" fmla="*/ 9 w 16"/>
                <a:gd name="T59" fmla="*/ 2 h 28"/>
                <a:gd name="T60" fmla="*/ 12 w 16"/>
                <a:gd name="T61" fmla="*/ 2 h 28"/>
                <a:gd name="T62" fmla="*/ 12 w 16"/>
                <a:gd name="T63" fmla="*/ 2 h 28"/>
                <a:gd name="T64" fmla="*/ 13 w 16"/>
                <a:gd name="T65" fmla="*/ 4 h 28"/>
                <a:gd name="T66" fmla="*/ 13 w 16"/>
                <a:gd name="T67" fmla="*/ 7 h 28"/>
                <a:gd name="T68" fmla="*/ 13 w 16"/>
                <a:gd name="T69" fmla="*/ 20 h 28"/>
                <a:gd name="T70" fmla="*/ 13 w 16"/>
                <a:gd name="T71" fmla="*/ 20 h 28"/>
                <a:gd name="T72" fmla="*/ 12 w 16"/>
                <a:gd name="T73" fmla="*/ 24 h 28"/>
                <a:gd name="T74" fmla="*/ 10 w 16"/>
                <a:gd name="T75" fmla="*/ 25 h 28"/>
                <a:gd name="T76" fmla="*/ 8 w 16"/>
                <a:gd name="T77" fmla="*/ 25 h 28"/>
                <a:gd name="T78" fmla="*/ 6 w 16"/>
                <a:gd name="T79" fmla="*/ 27 h 28"/>
                <a:gd name="T80" fmla="*/ 6 w 16"/>
                <a:gd name="T81" fmla="*/ 27 h 28"/>
                <a:gd name="T82" fmla="*/ 4 w 16"/>
                <a:gd name="T83" fmla="*/ 25 h 28"/>
                <a:gd name="T84" fmla="*/ 4 w 16"/>
                <a:gd name="T85" fmla="*/ 25 h 28"/>
                <a:gd name="T86" fmla="*/ 2 w 16"/>
                <a:gd name="T87" fmla="*/ 24 h 28"/>
                <a:gd name="T88" fmla="*/ 2 w 16"/>
                <a:gd name="T89" fmla="*/ 21 h 28"/>
                <a:gd name="T90" fmla="*/ 2 w 16"/>
                <a:gd name="T91" fmla="*/ 9 h 28"/>
                <a:gd name="T92" fmla="*/ 2 w 16"/>
                <a:gd name="T93" fmla="*/ 9 h 28"/>
                <a:gd name="T94" fmla="*/ 4 w 16"/>
                <a:gd name="T95" fmla="*/ 5 h 28"/>
                <a:gd name="T96" fmla="*/ 5 w 16"/>
                <a:gd name="T97" fmla="*/ 2 h 28"/>
                <a:gd name="T98" fmla="*/ 6 w 16"/>
                <a:gd name="T99" fmla="*/ 2 h 28"/>
                <a:gd name="T100" fmla="*/ 6 w 16"/>
                <a:gd name="T101" fmla="*/ 2 h 28"/>
                <a:gd name="T102" fmla="*/ 9 w 16"/>
                <a:gd name="T103" fmla="*/ 2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164980" name="Freeform 149"/>
            <p:cNvSpPr>
              <a:spLocks/>
            </p:cNvSpPr>
            <p:nvPr/>
          </p:nvSpPr>
          <p:spPr bwMode="white">
            <a:xfrm flipH="1">
              <a:off x="458" y="3761"/>
              <a:ext cx="8" cy="15"/>
            </a:xfrm>
            <a:custGeom>
              <a:avLst/>
              <a:gdLst>
                <a:gd name="T0" fmla="*/ 5 w 13"/>
                <a:gd name="T1" fmla="*/ 0 h 25"/>
                <a:gd name="T2" fmla="*/ 6 w 13"/>
                <a:gd name="T3" fmla="*/ 0 h 25"/>
                <a:gd name="T4" fmla="*/ 6 w 13"/>
                <a:gd name="T5" fmla="*/ 0 h 25"/>
                <a:gd name="T6" fmla="*/ 9 w 13"/>
                <a:gd name="T7" fmla="*/ 0 h 25"/>
                <a:gd name="T8" fmla="*/ 10 w 13"/>
                <a:gd name="T9" fmla="*/ 1 h 25"/>
                <a:gd name="T10" fmla="*/ 12 w 13"/>
                <a:gd name="T11" fmla="*/ 2 h 25"/>
                <a:gd name="T12" fmla="*/ 13 w 13"/>
                <a:gd name="T13" fmla="*/ 5 h 25"/>
                <a:gd name="T14" fmla="*/ 13 w 13"/>
                <a:gd name="T15" fmla="*/ 18 h 25"/>
                <a:gd name="T16" fmla="*/ 13 w 13"/>
                <a:gd name="T17" fmla="*/ 18 h 25"/>
                <a:gd name="T18" fmla="*/ 12 w 13"/>
                <a:gd name="T19" fmla="*/ 21 h 25"/>
                <a:gd name="T20" fmla="*/ 10 w 13"/>
                <a:gd name="T21" fmla="*/ 22 h 25"/>
                <a:gd name="T22" fmla="*/ 9 w 13"/>
                <a:gd name="T23" fmla="*/ 25 h 25"/>
                <a:gd name="T24" fmla="*/ 6 w 13"/>
                <a:gd name="T25" fmla="*/ 25 h 25"/>
                <a:gd name="T26" fmla="*/ 5 w 13"/>
                <a:gd name="T27" fmla="*/ 25 h 25"/>
                <a:gd name="T28" fmla="*/ 5 w 13"/>
                <a:gd name="T29" fmla="*/ 25 h 25"/>
                <a:gd name="T30" fmla="*/ 2 w 13"/>
                <a:gd name="T31" fmla="*/ 25 h 25"/>
                <a:gd name="T32" fmla="*/ 1 w 13"/>
                <a:gd name="T33" fmla="*/ 25 h 25"/>
                <a:gd name="T34" fmla="*/ 0 w 13"/>
                <a:gd name="T35" fmla="*/ 22 h 25"/>
                <a:gd name="T36" fmla="*/ 0 w 13"/>
                <a:gd name="T37" fmla="*/ 20 h 25"/>
                <a:gd name="T38" fmla="*/ 0 w 13"/>
                <a:gd name="T39" fmla="*/ 8 h 25"/>
                <a:gd name="T40" fmla="*/ 0 w 13"/>
                <a:gd name="T41" fmla="*/ 8 h 25"/>
                <a:gd name="T42" fmla="*/ 0 w 13"/>
                <a:gd name="T43" fmla="*/ 5 h 25"/>
                <a:gd name="T44" fmla="*/ 1 w 13"/>
                <a:gd name="T45" fmla="*/ 2 h 25"/>
                <a:gd name="T46" fmla="*/ 2 w 13"/>
                <a:gd name="T47" fmla="*/ 1 h 25"/>
                <a:gd name="T48" fmla="*/ 5 w 13"/>
                <a:gd name="T49" fmla="*/ 0 h 25"/>
                <a:gd name="T50" fmla="*/ 5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164981" name="Freeform 150"/>
            <p:cNvSpPr>
              <a:spLocks noEditPoints="1"/>
            </p:cNvSpPr>
            <p:nvPr/>
          </p:nvSpPr>
          <p:spPr bwMode="white">
            <a:xfrm flipH="1">
              <a:off x="458" y="3761"/>
              <a:ext cx="8" cy="17"/>
            </a:xfrm>
            <a:custGeom>
              <a:avLst/>
              <a:gdLst>
                <a:gd name="T0" fmla="*/ 8 w 15"/>
                <a:gd name="T1" fmla="*/ 0 h 28"/>
                <a:gd name="T2" fmla="*/ 7 w 15"/>
                <a:gd name="T3" fmla="*/ 2 h 28"/>
                <a:gd name="T4" fmla="*/ 7 w 15"/>
                <a:gd name="T5" fmla="*/ 2 h 28"/>
                <a:gd name="T6" fmla="*/ 4 w 15"/>
                <a:gd name="T7" fmla="*/ 2 h 28"/>
                <a:gd name="T8" fmla="*/ 3 w 15"/>
                <a:gd name="T9" fmla="*/ 4 h 28"/>
                <a:gd name="T10" fmla="*/ 0 w 15"/>
                <a:gd name="T11" fmla="*/ 7 h 28"/>
                <a:gd name="T12" fmla="*/ 0 w 15"/>
                <a:gd name="T13" fmla="*/ 10 h 28"/>
                <a:gd name="T14" fmla="*/ 0 w 15"/>
                <a:gd name="T15" fmla="*/ 22 h 28"/>
                <a:gd name="T16" fmla="*/ 0 w 15"/>
                <a:gd name="T17" fmla="*/ 22 h 28"/>
                <a:gd name="T18" fmla="*/ 0 w 15"/>
                <a:gd name="T19" fmla="*/ 24 h 28"/>
                <a:gd name="T20" fmla="*/ 3 w 15"/>
                <a:gd name="T21" fmla="*/ 27 h 28"/>
                <a:gd name="T22" fmla="*/ 3 w 15"/>
                <a:gd name="T23" fmla="*/ 27 h 28"/>
                <a:gd name="T24" fmla="*/ 4 w 15"/>
                <a:gd name="T25" fmla="*/ 28 h 28"/>
                <a:gd name="T26" fmla="*/ 7 w 15"/>
                <a:gd name="T27" fmla="*/ 28 h 28"/>
                <a:gd name="T28" fmla="*/ 8 w 15"/>
                <a:gd name="T29" fmla="*/ 28 h 28"/>
                <a:gd name="T30" fmla="*/ 8 w 15"/>
                <a:gd name="T31" fmla="*/ 28 h 28"/>
                <a:gd name="T32" fmla="*/ 11 w 15"/>
                <a:gd name="T33" fmla="*/ 27 h 28"/>
                <a:gd name="T34" fmla="*/ 14 w 15"/>
                <a:gd name="T35" fmla="*/ 26 h 28"/>
                <a:gd name="T36" fmla="*/ 15 w 15"/>
                <a:gd name="T37" fmla="*/ 23 h 28"/>
                <a:gd name="T38" fmla="*/ 15 w 15"/>
                <a:gd name="T39" fmla="*/ 20 h 28"/>
                <a:gd name="T40" fmla="*/ 15 w 15"/>
                <a:gd name="T41" fmla="*/ 7 h 28"/>
                <a:gd name="T42" fmla="*/ 15 w 15"/>
                <a:gd name="T43" fmla="*/ 7 h 28"/>
                <a:gd name="T44" fmla="*/ 15 w 15"/>
                <a:gd name="T45" fmla="*/ 4 h 28"/>
                <a:gd name="T46" fmla="*/ 14 w 15"/>
                <a:gd name="T47" fmla="*/ 2 h 28"/>
                <a:gd name="T48" fmla="*/ 14 w 15"/>
                <a:gd name="T49" fmla="*/ 2 h 28"/>
                <a:gd name="T50" fmla="*/ 11 w 15"/>
                <a:gd name="T51" fmla="*/ 0 h 28"/>
                <a:gd name="T52" fmla="*/ 8 w 15"/>
                <a:gd name="T53" fmla="*/ 0 h 28"/>
                <a:gd name="T54" fmla="*/ 8 w 15"/>
                <a:gd name="T55" fmla="*/ 0 h 28"/>
                <a:gd name="T56" fmla="*/ 8 w 15"/>
                <a:gd name="T57" fmla="*/ 3 h 28"/>
                <a:gd name="T58" fmla="*/ 8 w 15"/>
                <a:gd name="T59" fmla="*/ 3 h 28"/>
                <a:gd name="T60" fmla="*/ 12 w 15"/>
                <a:gd name="T61" fmla="*/ 3 h 28"/>
                <a:gd name="T62" fmla="*/ 12 w 15"/>
                <a:gd name="T63" fmla="*/ 3 h 28"/>
                <a:gd name="T64" fmla="*/ 14 w 15"/>
                <a:gd name="T65" fmla="*/ 6 h 28"/>
                <a:gd name="T66" fmla="*/ 14 w 15"/>
                <a:gd name="T67" fmla="*/ 7 h 28"/>
                <a:gd name="T68" fmla="*/ 14 w 15"/>
                <a:gd name="T69" fmla="*/ 20 h 28"/>
                <a:gd name="T70" fmla="*/ 14 w 15"/>
                <a:gd name="T71" fmla="*/ 20 h 28"/>
                <a:gd name="T72" fmla="*/ 12 w 15"/>
                <a:gd name="T73" fmla="*/ 24 h 28"/>
                <a:gd name="T74" fmla="*/ 11 w 15"/>
                <a:gd name="T75" fmla="*/ 26 h 28"/>
                <a:gd name="T76" fmla="*/ 8 w 15"/>
                <a:gd name="T77" fmla="*/ 27 h 28"/>
                <a:gd name="T78" fmla="*/ 7 w 15"/>
                <a:gd name="T79" fmla="*/ 27 h 28"/>
                <a:gd name="T80" fmla="*/ 7 w 15"/>
                <a:gd name="T81" fmla="*/ 27 h 28"/>
                <a:gd name="T82" fmla="*/ 4 w 15"/>
                <a:gd name="T83" fmla="*/ 26 h 28"/>
                <a:gd name="T84" fmla="*/ 4 w 15"/>
                <a:gd name="T85" fmla="*/ 26 h 28"/>
                <a:gd name="T86" fmla="*/ 3 w 15"/>
                <a:gd name="T87" fmla="*/ 24 h 28"/>
                <a:gd name="T88" fmla="*/ 2 w 15"/>
                <a:gd name="T89" fmla="*/ 22 h 28"/>
                <a:gd name="T90" fmla="*/ 2 w 15"/>
                <a:gd name="T91" fmla="*/ 10 h 28"/>
                <a:gd name="T92" fmla="*/ 2 w 15"/>
                <a:gd name="T93" fmla="*/ 10 h 28"/>
                <a:gd name="T94" fmla="*/ 4 w 15"/>
                <a:gd name="T95" fmla="*/ 6 h 28"/>
                <a:gd name="T96" fmla="*/ 6 w 15"/>
                <a:gd name="T97" fmla="*/ 3 h 28"/>
                <a:gd name="T98" fmla="*/ 7 w 15"/>
                <a:gd name="T99" fmla="*/ 3 h 28"/>
                <a:gd name="T100" fmla="*/ 7 w 15"/>
                <a:gd name="T101" fmla="*/ 3 h 28"/>
                <a:gd name="T102" fmla="*/ 8 w 15"/>
                <a:gd name="T103" fmla="*/ 3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164982" name="Freeform 151"/>
            <p:cNvSpPr>
              <a:spLocks/>
            </p:cNvSpPr>
            <p:nvPr/>
          </p:nvSpPr>
          <p:spPr bwMode="white">
            <a:xfrm flipH="1">
              <a:off x="466" y="3765"/>
              <a:ext cx="10" cy="17"/>
            </a:xfrm>
            <a:custGeom>
              <a:avLst/>
              <a:gdLst>
                <a:gd name="T0" fmla="*/ 7 w 16"/>
                <a:gd name="T1" fmla="*/ 0 h 30"/>
                <a:gd name="T2" fmla="*/ 10 w 16"/>
                <a:gd name="T3" fmla="*/ 0 h 30"/>
                <a:gd name="T4" fmla="*/ 10 w 16"/>
                <a:gd name="T5" fmla="*/ 0 h 30"/>
                <a:gd name="T6" fmla="*/ 12 w 16"/>
                <a:gd name="T7" fmla="*/ 0 h 30"/>
                <a:gd name="T8" fmla="*/ 14 w 16"/>
                <a:gd name="T9" fmla="*/ 2 h 30"/>
                <a:gd name="T10" fmla="*/ 16 w 16"/>
                <a:gd name="T11" fmla="*/ 3 h 30"/>
                <a:gd name="T12" fmla="*/ 16 w 16"/>
                <a:gd name="T13" fmla="*/ 6 h 30"/>
                <a:gd name="T14" fmla="*/ 16 w 16"/>
                <a:gd name="T15" fmla="*/ 20 h 30"/>
                <a:gd name="T16" fmla="*/ 16 w 16"/>
                <a:gd name="T17" fmla="*/ 20 h 30"/>
                <a:gd name="T18" fmla="*/ 16 w 16"/>
                <a:gd name="T19" fmla="*/ 23 h 30"/>
                <a:gd name="T20" fmla="*/ 14 w 16"/>
                <a:gd name="T21" fmla="*/ 26 h 30"/>
                <a:gd name="T22" fmla="*/ 12 w 16"/>
                <a:gd name="T23" fmla="*/ 28 h 30"/>
                <a:gd name="T24" fmla="*/ 10 w 16"/>
                <a:gd name="T25" fmla="*/ 30 h 30"/>
                <a:gd name="T26" fmla="*/ 7 w 16"/>
                <a:gd name="T27" fmla="*/ 30 h 30"/>
                <a:gd name="T28" fmla="*/ 7 w 16"/>
                <a:gd name="T29" fmla="*/ 30 h 30"/>
                <a:gd name="T30" fmla="*/ 4 w 16"/>
                <a:gd name="T31" fmla="*/ 30 h 30"/>
                <a:gd name="T32" fmla="*/ 3 w 16"/>
                <a:gd name="T33" fmla="*/ 28 h 30"/>
                <a:gd name="T34" fmla="*/ 0 w 16"/>
                <a:gd name="T35" fmla="*/ 26 h 30"/>
                <a:gd name="T36" fmla="*/ 0 w 16"/>
                <a:gd name="T37" fmla="*/ 23 h 30"/>
                <a:gd name="T38" fmla="*/ 0 w 16"/>
                <a:gd name="T39" fmla="*/ 8 h 30"/>
                <a:gd name="T40" fmla="*/ 0 w 16"/>
                <a:gd name="T41" fmla="*/ 8 h 30"/>
                <a:gd name="T42" fmla="*/ 0 w 16"/>
                <a:gd name="T43" fmla="*/ 6 h 30"/>
                <a:gd name="T44" fmla="*/ 3 w 16"/>
                <a:gd name="T45" fmla="*/ 3 h 30"/>
                <a:gd name="T46" fmla="*/ 4 w 16"/>
                <a:gd name="T47" fmla="*/ 2 h 30"/>
                <a:gd name="T48" fmla="*/ 7 w 16"/>
                <a:gd name="T49" fmla="*/ 0 h 30"/>
                <a:gd name="T50" fmla="*/ 7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164983" name="Freeform 152"/>
            <p:cNvSpPr>
              <a:spLocks noEditPoints="1"/>
            </p:cNvSpPr>
            <p:nvPr/>
          </p:nvSpPr>
          <p:spPr bwMode="white">
            <a:xfrm flipH="1">
              <a:off x="466" y="3764"/>
              <a:ext cx="12" cy="18"/>
            </a:xfrm>
            <a:custGeom>
              <a:avLst/>
              <a:gdLst>
                <a:gd name="T0" fmla="*/ 11 w 19"/>
                <a:gd name="T1" fmla="*/ 0 h 31"/>
                <a:gd name="T2" fmla="*/ 11 w 19"/>
                <a:gd name="T3" fmla="*/ 0 h 31"/>
                <a:gd name="T4" fmla="*/ 8 w 19"/>
                <a:gd name="T5" fmla="*/ 0 h 31"/>
                <a:gd name="T6" fmla="*/ 8 w 19"/>
                <a:gd name="T7" fmla="*/ 0 h 31"/>
                <a:gd name="T8" fmla="*/ 5 w 19"/>
                <a:gd name="T9" fmla="*/ 1 h 31"/>
                <a:gd name="T10" fmla="*/ 3 w 19"/>
                <a:gd name="T11" fmla="*/ 4 h 31"/>
                <a:gd name="T12" fmla="*/ 1 w 19"/>
                <a:gd name="T13" fmla="*/ 7 h 31"/>
                <a:gd name="T14" fmla="*/ 0 w 19"/>
                <a:gd name="T15" fmla="*/ 9 h 31"/>
                <a:gd name="T16" fmla="*/ 0 w 19"/>
                <a:gd name="T17" fmla="*/ 24 h 31"/>
                <a:gd name="T18" fmla="*/ 0 w 19"/>
                <a:gd name="T19" fmla="*/ 24 h 31"/>
                <a:gd name="T20" fmla="*/ 1 w 19"/>
                <a:gd name="T21" fmla="*/ 28 h 31"/>
                <a:gd name="T22" fmla="*/ 3 w 19"/>
                <a:gd name="T23" fmla="*/ 29 h 31"/>
                <a:gd name="T24" fmla="*/ 3 w 19"/>
                <a:gd name="T25" fmla="*/ 29 h 31"/>
                <a:gd name="T26" fmla="*/ 5 w 19"/>
                <a:gd name="T27" fmla="*/ 31 h 31"/>
                <a:gd name="T28" fmla="*/ 8 w 19"/>
                <a:gd name="T29" fmla="*/ 31 h 31"/>
                <a:gd name="T30" fmla="*/ 11 w 19"/>
                <a:gd name="T31" fmla="*/ 31 h 31"/>
                <a:gd name="T32" fmla="*/ 11 w 19"/>
                <a:gd name="T33" fmla="*/ 31 h 31"/>
                <a:gd name="T34" fmla="*/ 13 w 19"/>
                <a:gd name="T35" fmla="*/ 29 h 31"/>
                <a:gd name="T36" fmla="*/ 16 w 19"/>
                <a:gd name="T37" fmla="*/ 28 h 31"/>
                <a:gd name="T38" fmla="*/ 17 w 19"/>
                <a:gd name="T39" fmla="*/ 25 h 31"/>
                <a:gd name="T40" fmla="*/ 19 w 19"/>
                <a:gd name="T41" fmla="*/ 21 h 31"/>
                <a:gd name="T42" fmla="*/ 19 w 19"/>
                <a:gd name="T43" fmla="*/ 7 h 31"/>
                <a:gd name="T44" fmla="*/ 19 w 19"/>
                <a:gd name="T45" fmla="*/ 7 h 31"/>
                <a:gd name="T46" fmla="*/ 17 w 19"/>
                <a:gd name="T47" fmla="*/ 4 h 31"/>
                <a:gd name="T48" fmla="*/ 16 w 19"/>
                <a:gd name="T49" fmla="*/ 1 h 31"/>
                <a:gd name="T50" fmla="*/ 16 w 19"/>
                <a:gd name="T51" fmla="*/ 1 h 31"/>
                <a:gd name="T52" fmla="*/ 13 w 19"/>
                <a:gd name="T53" fmla="*/ 0 h 31"/>
                <a:gd name="T54" fmla="*/ 11 w 19"/>
                <a:gd name="T55" fmla="*/ 0 h 31"/>
                <a:gd name="T56" fmla="*/ 11 w 19"/>
                <a:gd name="T57" fmla="*/ 0 h 31"/>
                <a:gd name="T58" fmla="*/ 11 w 19"/>
                <a:gd name="T59" fmla="*/ 1 h 31"/>
                <a:gd name="T60" fmla="*/ 11 w 19"/>
                <a:gd name="T61" fmla="*/ 1 h 31"/>
                <a:gd name="T62" fmla="*/ 12 w 19"/>
                <a:gd name="T63" fmla="*/ 1 h 31"/>
                <a:gd name="T64" fmla="*/ 15 w 19"/>
                <a:gd name="T65" fmla="*/ 3 h 31"/>
                <a:gd name="T66" fmla="*/ 15 w 19"/>
                <a:gd name="T67" fmla="*/ 3 h 31"/>
                <a:gd name="T68" fmla="*/ 16 w 19"/>
                <a:gd name="T69" fmla="*/ 5 h 31"/>
                <a:gd name="T70" fmla="*/ 16 w 19"/>
                <a:gd name="T71" fmla="*/ 7 h 31"/>
                <a:gd name="T72" fmla="*/ 16 w 19"/>
                <a:gd name="T73" fmla="*/ 21 h 31"/>
                <a:gd name="T74" fmla="*/ 16 w 19"/>
                <a:gd name="T75" fmla="*/ 21 h 31"/>
                <a:gd name="T76" fmla="*/ 16 w 19"/>
                <a:gd name="T77" fmla="*/ 24 h 31"/>
                <a:gd name="T78" fmla="*/ 15 w 19"/>
                <a:gd name="T79" fmla="*/ 27 h 31"/>
                <a:gd name="T80" fmla="*/ 12 w 19"/>
                <a:gd name="T81" fmla="*/ 28 h 31"/>
                <a:gd name="T82" fmla="*/ 11 w 19"/>
                <a:gd name="T83" fmla="*/ 29 h 31"/>
                <a:gd name="T84" fmla="*/ 8 w 19"/>
                <a:gd name="T85" fmla="*/ 29 h 31"/>
                <a:gd name="T86" fmla="*/ 8 w 19"/>
                <a:gd name="T87" fmla="*/ 29 h 31"/>
                <a:gd name="T88" fmla="*/ 7 w 19"/>
                <a:gd name="T89" fmla="*/ 29 h 31"/>
                <a:gd name="T90" fmla="*/ 4 w 19"/>
                <a:gd name="T91" fmla="*/ 28 h 31"/>
                <a:gd name="T92" fmla="*/ 4 w 19"/>
                <a:gd name="T93" fmla="*/ 28 h 31"/>
                <a:gd name="T94" fmla="*/ 3 w 19"/>
                <a:gd name="T95" fmla="*/ 27 h 31"/>
                <a:gd name="T96" fmla="*/ 3 w 19"/>
                <a:gd name="T97" fmla="*/ 24 h 31"/>
                <a:gd name="T98" fmla="*/ 3 w 19"/>
                <a:gd name="T99" fmla="*/ 9 h 31"/>
                <a:gd name="T100" fmla="*/ 3 w 19"/>
                <a:gd name="T101" fmla="*/ 9 h 31"/>
                <a:gd name="T102" fmla="*/ 3 w 19"/>
                <a:gd name="T103" fmla="*/ 7 h 31"/>
                <a:gd name="T104" fmla="*/ 4 w 19"/>
                <a:gd name="T105" fmla="*/ 5 h 31"/>
                <a:gd name="T106" fmla="*/ 7 w 19"/>
                <a:gd name="T107" fmla="*/ 3 h 31"/>
                <a:gd name="T108" fmla="*/ 8 w 19"/>
                <a:gd name="T109" fmla="*/ 3 h 31"/>
                <a:gd name="T110" fmla="*/ 8 w 19"/>
                <a:gd name="T111" fmla="*/ 3 h 31"/>
                <a:gd name="T112" fmla="*/ 11 w 19"/>
                <a:gd name="T113" fmla="*/ 1 h 31"/>
                <a:gd name="T114" fmla="*/ 11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164984" name="Freeform 153"/>
            <p:cNvSpPr>
              <a:spLocks/>
            </p:cNvSpPr>
            <p:nvPr/>
          </p:nvSpPr>
          <p:spPr bwMode="white">
            <a:xfrm flipH="1">
              <a:off x="502" y="3746"/>
              <a:ext cx="11" cy="19"/>
            </a:xfrm>
            <a:custGeom>
              <a:avLst/>
              <a:gdLst>
                <a:gd name="T0" fmla="*/ 10 w 18"/>
                <a:gd name="T1" fmla="*/ 0 h 31"/>
                <a:gd name="T2" fmla="*/ 8 w 18"/>
                <a:gd name="T3" fmla="*/ 0 h 31"/>
                <a:gd name="T4" fmla="*/ 8 w 18"/>
                <a:gd name="T5" fmla="*/ 0 h 31"/>
                <a:gd name="T6" fmla="*/ 6 w 18"/>
                <a:gd name="T7" fmla="*/ 0 h 31"/>
                <a:gd name="T8" fmla="*/ 3 w 18"/>
                <a:gd name="T9" fmla="*/ 2 h 31"/>
                <a:gd name="T10" fmla="*/ 2 w 18"/>
                <a:gd name="T11" fmla="*/ 4 h 31"/>
                <a:gd name="T12" fmla="*/ 0 w 18"/>
                <a:gd name="T13" fmla="*/ 7 h 31"/>
                <a:gd name="T14" fmla="*/ 0 w 18"/>
                <a:gd name="T15" fmla="*/ 22 h 31"/>
                <a:gd name="T16" fmla="*/ 0 w 18"/>
                <a:gd name="T17" fmla="*/ 22 h 31"/>
                <a:gd name="T18" fmla="*/ 2 w 18"/>
                <a:gd name="T19" fmla="*/ 25 h 31"/>
                <a:gd name="T20" fmla="*/ 3 w 18"/>
                <a:gd name="T21" fmla="*/ 27 h 31"/>
                <a:gd name="T22" fmla="*/ 6 w 18"/>
                <a:gd name="T23" fmla="*/ 30 h 31"/>
                <a:gd name="T24" fmla="*/ 8 w 18"/>
                <a:gd name="T25" fmla="*/ 31 h 31"/>
                <a:gd name="T26" fmla="*/ 10 w 18"/>
                <a:gd name="T27" fmla="*/ 31 h 31"/>
                <a:gd name="T28" fmla="*/ 10 w 18"/>
                <a:gd name="T29" fmla="*/ 31 h 31"/>
                <a:gd name="T30" fmla="*/ 14 w 18"/>
                <a:gd name="T31" fmla="*/ 31 h 31"/>
                <a:gd name="T32" fmla="*/ 15 w 18"/>
                <a:gd name="T33" fmla="*/ 30 h 31"/>
                <a:gd name="T34" fmla="*/ 16 w 18"/>
                <a:gd name="T35" fmla="*/ 27 h 31"/>
                <a:gd name="T36" fmla="*/ 18 w 18"/>
                <a:gd name="T37" fmla="*/ 25 h 31"/>
                <a:gd name="T38" fmla="*/ 18 w 18"/>
                <a:gd name="T39" fmla="*/ 10 h 31"/>
                <a:gd name="T40" fmla="*/ 18 w 18"/>
                <a:gd name="T41" fmla="*/ 10 h 31"/>
                <a:gd name="T42" fmla="*/ 16 w 18"/>
                <a:gd name="T43" fmla="*/ 6 h 31"/>
                <a:gd name="T44" fmla="*/ 15 w 18"/>
                <a:gd name="T45" fmla="*/ 3 h 31"/>
                <a:gd name="T46" fmla="*/ 14 w 18"/>
                <a:gd name="T47" fmla="*/ 2 h 31"/>
                <a:gd name="T48" fmla="*/ 10 w 18"/>
                <a:gd name="T49" fmla="*/ 0 h 31"/>
                <a:gd name="T50" fmla="*/ 10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164985" name="Freeform 154"/>
            <p:cNvSpPr>
              <a:spLocks noEditPoints="1"/>
            </p:cNvSpPr>
            <p:nvPr/>
          </p:nvSpPr>
          <p:spPr bwMode="white">
            <a:xfrm flipH="1">
              <a:off x="502" y="3746"/>
              <a:ext cx="11" cy="19"/>
            </a:xfrm>
            <a:custGeom>
              <a:avLst/>
              <a:gdLst>
                <a:gd name="T0" fmla="*/ 3 w 19"/>
                <a:gd name="T1" fmla="*/ 1 h 34"/>
                <a:gd name="T2" fmla="*/ 3 w 19"/>
                <a:gd name="T3" fmla="*/ 1 h 34"/>
                <a:gd name="T4" fmla="*/ 0 w 19"/>
                <a:gd name="T5" fmla="*/ 4 h 34"/>
                <a:gd name="T6" fmla="*/ 0 w 19"/>
                <a:gd name="T7" fmla="*/ 8 h 34"/>
                <a:gd name="T8" fmla="*/ 0 w 19"/>
                <a:gd name="T9" fmla="*/ 23 h 34"/>
                <a:gd name="T10" fmla="*/ 0 w 19"/>
                <a:gd name="T11" fmla="*/ 23 h 34"/>
                <a:gd name="T12" fmla="*/ 0 w 19"/>
                <a:gd name="T13" fmla="*/ 27 h 34"/>
                <a:gd name="T14" fmla="*/ 2 w 19"/>
                <a:gd name="T15" fmla="*/ 30 h 34"/>
                <a:gd name="T16" fmla="*/ 4 w 19"/>
                <a:gd name="T17" fmla="*/ 32 h 34"/>
                <a:gd name="T18" fmla="*/ 8 w 19"/>
                <a:gd name="T19" fmla="*/ 32 h 34"/>
                <a:gd name="T20" fmla="*/ 10 w 19"/>
                <a:gd name="T21" fmla="*/ 34 h 34"/>
                <a:gd name="T22" fmla="*/ 10 w 19"/>
                <a:gd name="T23" fmla="*/ 34 h 34"/>
                <a:gd name="T24" fmla="*/ 14 w 19"/>
                <a:gd name="T25" fmla="*/ 34 h 34"/>
                <a:gd name="T26" fmla="*/ 16 w 19"/>
                <a:gd name="T27" fmla="*/ 31 h 34"/>
                <a:gd name="T28" fmla="*/ 16 w 19"/>
                <a:gd name="T29" fmla="*/ 31 h 34"/>
                <a:gd name="T30" fmla="*/ 18 w 19"/>
                <a:gd name="T31" fmla="*/ 28 h 34"/>
                <a:gd name="T32" fmla="*/ 19 w 19"/>
                <a:gd name="T33" fmla="*/ 26 h 34"/>
                <a:gd name="T34" fmla="*/ 19 w 19"/>
                <a:gd name="T35" fmla="*/ 11 h 34"/>
                <a:gd name="T36" fmla="*/ 19 w 19"/>
                <a:gd name="T37" fmla="*/ 11 h 34"/>
                <a:gd name="T38" fmla="*/ 18 w 19"/>
                <a:gd name="T39" fmla="*/ 7 h 34"/>
                <a:gd name="T40" fmla="*/ 16 w 19"/>
                <a:gd name="T41" fmla="*/ 4 h 34"/>
                <a:gd name="T42" fmla="*/ 14 w 19"/>
                <a:gd name="T43" fmla="*/ 1 h 34"/>
                <a:gd name="T44" fmla="*/ 11 w 19"/>
                <a:gd name="T45" fmla="*/ 0 h 34"/>
                <a:gd name="T46" fmla="*/ 11 w 19"/>
                <a:gd name="T47" fmla="*/ 0 h 34"/>
                <a:gd name="T48" fmla="*/ 8 w 19"/>
                <a:gd name="T49" fmla="*/ 0 h 34"/>
                <a:gd name="T50" fmla="*/ 8 w 19"/>
                <a:gd name="T51" fmla="*/ 0 h 34"/>
                <a:gd name="T52" fmla="*/ 6 w 19"/>
                <a:gd name="T53" fmla="*/ 0 h 34"/>
                <a:gd name="T54" fmla="*/ 3 w 19"/>
                <a:gd name="T55" fmla="*/ 1 h 34"/>
                <a:gd name="T56" fmla="*/ 3 w 19"/>
                <a:gd name="T57" fmla="*/ 1 h 34"/>
                <a:gd name="T58" fmla="*/ 11 w 19"/>
                <a:gd name="T59" fmla="*/ 31 h 34"/>
                <a:gd name="T60" fmla="*/ 8 w 19"/>
                <a:gd name="T61" fmla="*/ 31 h 34"/>
                <a:gd name="T62" fmla="*/ 8 w 19"/>
                <a:gd name="T63" fmla="*/ 31 h 34"/>
                <a:gd name="T64" fmla="*/ 6 w 19"/>
                <a:gd name="T65" fmla="*/ 30 h 34"/>
                <a:gd name="T66" fmla="*/ 4 w 19"/>
                <a:gd name="T67" fmla="*/ 28 h 34"/>
                <a:gd name="T68" fmla="*/ 3 w 19"/>
                <a:gd name="T69" fmla="*/ 26 h 34"/>
                <a:gd name="T70" fmla="*/ 2 w 19"/>
                <a:gd name="T71" fmla="*/ 23 h 34"/>
                <a:gd name="T72" fmla="*/ 2 w 19"/>
                <a:gd name="T73" fmla="*/ 8 h 34"/>
                <a:gd name="T74" fmla="*/ 2 w 19"/>
                <a:gd name="T75" fmla="*/ 8 h 34"/>
                <a:gd name="T76" fmla="*/ 3 w 19"/>
                <a:gd name="T77" fmla="*/ 5 h 34"/>
                <a:gd name="T78" fmla="*/ 4 w 19"/>
                <a:gd name="T79" fmla="*/ 3 h 34"/>
                <a:gd name="T80" fmla="*/ 4 w 19"/>
                <a:gd name="T81" fmla="*/ 3 h 34"/>
                <a:gd name="T82" fmla="*/ 6 w 19"/>
                <a:gd name="T83" fmla="*/ 3 h 34"/>
                <a:gd name="T84" fmla="*/ 8 w 19"/>
                <a:gd name="T85" fmla="*/ 3 h 34"/>
                <a:gd name="T86" fmla="*/ 10 w 19"/>
                <a:gd name="T87" fmla="*/ 3 h 34"/>
                <a:gd name="T88" fmla="*/ 10 w 19"/>
                <a:gd name="T89" fmla="*/ 3 h 34"/>
                <a:gd name="T90" fmla="*/ 12 w 19"/>
                <a:gd name="T91" fmla="*/ 4 h 34"/>
                <a:gd name="T92" fmla="*/ 15 w 19"/>
                <a:gd name="T93" fmla="*/ 5 h 34"/>
                <a:gd name="T94" fmla="*/ 16 w 19"/>
                <a:gd name="T95" fmla="*/ 8 h 34"/>
                <a:gd name="T96" fmla="*/ 16 w 19"/>
                <a:gd name="T97" fmla="*/ 11 h 34"/>
                <a:gd name="T98" fmla="*/ 16 w 19"/>
                <a:gd name="T99" fmla="*/ 26 h 34"/>
                <a:gd name="T100" fmla="*/ 16 w 19"/>
                <a:gd name="T101" fmla="*/ 26 h 34"/>
                <a:gd name="T102" fmla="*/ 16 w 19"/>
                <a:gd name="T103" fmla="*/ 28 h 34"/>
                <a:gd name="T104" fmla="*/ 15 w 19"/>
                <a:gd name="T105" fmla="*/ 30 h 34"/>
                <a:gd name="T106" fmla="*/ 15 w 19"/>
                <a:gd name="T107" fmla="*/ 30 h 34"/>
                <a:gd name="T108" fmla="*/ 12 w 19"/>
                <a:gd name="T109" fmla="*/ 31 h 34"/>
                <a:gd name="T110" fmla="*/ 11 w 19"/>
                <a:gd name="T111" fmla="*/ 31 h 34"/>
                <a:gd name="T112" fmla="*/ 11 w 19"/>
                <a:gd name="T113" fmla="*/ 31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164986" name="Freeform 155"/>
            <p:cNvSpPr>
              <a:spLocks/>
            </p:cNvSpPr>
            <p:nvPr/>
          </p:nvSpPr>
          <p:spPr bwMode="white">
            <a:xfrm flipH="1">
              <a:off x="521" y="3739"/>
              <a:ext cx="8" cy="17"/>
            </a:xfrm>
            <a:custGeom>
              <a:avLst/>
              <a:gdLst>
                <a:gd name="T0" fmla="*/ 8 w 13"/>
                <a:gd name="T1" fmla="*/ 0 h 28"/>
                <a:gd name="T2" fmla="*/ 5 w 13"/>
                <a:gd name="T3" fmla="*/ 0 h 28"/>
                <a:gd name="T4" fmla="*/ 5 w 13"/>
                <a:gd name="T5" fmla="*/ 0 h 28"/>
                <a:gd name="T6" fmla="*/ 4 w 13"/>
                <a:gd name="T7" fmla="*/ 0 h 28"/>
                <a:gd name="T8" fmla="*/ 1 w 13"/>
                <a:gd name="T9" fmla="*/ 1 h 28"/>
                <a:gd name="T10" fmla="*/ 0 w 13"/>
                <a:gd name="T11" fmla="*/ 3 h 28"/>
                <a:gd name="T12" fmla="*/ 0 w 13"/>
                <a:gd name="T13" fmla="*/ 5 h 28"/>
                <a:gd name="T14" fmla="*/ 0 w 13"/>
                <a:gd name="T15" fmla="*/ 20 h 28"/>
                <a:gd name="T16" fmla="*/ 0 w 13"/>
                <a:gd name="T17" fmla="*/ 20 h 28"/>
                <a:gd name="T18" fmla="*/ 0 w 13"/>
                <a:gd name="T19" fmla="*/ 23 h 28"/>
                <a:gd name="T20" fmla="*/ 1 w 13"/>
                <a:gd name="T21" fmla="*/ 25 h 28"/>
                <a:gd name="T22" fmla="*/ 4 w 13"/>
                <a:gd name="T23" fmla="*/ 27 h 28"/>
                <a:gd name="T24" fmla="*/ 5 w 13"/>
                <a:gd name="T25" fmla="*/ 28 h 28"/>
                <a:gd name="T26" fmla="*/ 8 w 13"/>
                <a:gd name="T27" fmla="*/ 28 h 28"/>
                <a:gd name="T28" fmla="*/ 8 w 13"/>
                <a:gd name="T29" fmla="*/ 28 h 28"/>
                <a:gd name="T30" fmla="*/ 11 w 13"/>
                <a:gd name="T31" fmla="*/ 28 h 28"/>
                <a:gd name="T32" fmla="*/ 12 w 13"/>
                <a:gd name="T33" fmla="*/ 27 h 28"/>
                <a:gd name="T34" fmla="*/ 13 w 13"/>
                <a:gd name="T35" fmla="*/ 25 h 28"/>
                <a:gd name="T36" fmla="*/ 13 w 13"/>
                <a:gd name="T37" fmla="*/ 23 h 28"/>
                <a:gd name="T38" fmla="*/ 13 w 13"/>
                <a:gd name="T39" fmla="*/ 8 h 28"/>
                <a:gd name="T40" fmla="*/ 13 w 13"/>
                <a:gd name="T41" fmla="*/ 8 h 28"/>
                <a:gd name="T42" fmla="*/ 13 w 13"/>
                <a:gd name="T43" fmla="*/ 5 h 28"/>
                <a:gd name="T44" fmla="*/ 12 w 13"/>
                <a:gd name="T45" fmla="*/ 3 h 28"/>
                <a:gd name="T46" fmla="*/ 11 w 13"/>
                <a:gd name="T47" fmla="*/ 1 h 28"/>
                <a:gd name="T48" fmla="*/ 8 w 13"/>
                <a:gd name="T49" fmla="*/ 0 h 28"/>
                <a:gd name="T50" fmla="*/ 8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164987" name="Freeform 156"/>
            <p:cNvSpPr>
              <a:spLocks noEditPoints="1"/>
            </p:cNvSpPr>
            <p:nvPr/>
          </p:nvSpPr>
          <p:spPr bwMode="white">
            <a:xfrm flipH="1">
              <a:off x="521" y="3737"/>
              <a:ext cx="9" cy="19"/>
            </a:xfrm>
            <a:custGeom>
              <a:avLst/>
              <a:gdLst>
                <a:gd name="T0" fmla="*/ 2 w 16"/>
                <a:gd name="T1" fmla="*/ 1 h 29"/>
                <a:gd name="T2" fmla="*/ 2 w 16"/>
                <a:gd name="T3" fmla="*/ 1 h 29"/>
                <a:gd name="T4" fmla="*/ 1 w 16"/>
                <a:gd name="T5" fmla="*/ 4 h 29"/>
                <a:gd name="T6" fmla="*/ 0 w 16"/>
                <a:gd name="T7" fmla="*/ 6 h 29"/>
                <a:gd name="T8" fmla="*/ 0 w 16"/>
                <a:gd name="T9" fmla="*/ 21 h 29"/>
                <a:gd name="T10" fmla="*/ 0 w 16"/>
                <a:gd name="T11" fmla="*/ 21 h 29"/>
                <a:gd name="T12" fmla="*/ 0 w 16"/>
                <a:gd name="T13" fmla="*/ 24 h 29"/>
                <a:gd name="T14" fmla="*/ 2 w 16"/>
                <a:gd name="T15" fmla="*/ 26 h 29"/>
                <a:gd name="T16" fmla="*/ 4 w 16"/>
                <a:gd name="T17" fmla="*/ 28 h 29"/>
                <a:gd name="T18" fmla="*/ 6 w 16"/>
                <a:gd name="T19" fmla="*/ 29 h 29"/>
                <a:gd name="T20" fmla="*/ 9 w 16"/>
                <a:gd name="T21" fmla="*/ 29 h 29"/>
                <a:gd name="T22" fmla="*/ 9 w 16"/>
                <a:gd name="T23" fmla="*/ 29 h 29"/>
                <a:gd name="T24" fmla="*/ 12 w 16"/>
                <a:gd name="T25" fmla="*/ 29 h 29"/>
                <a:gd name="T26" fmla="*/ 13 w 16"/>
                <a:gd name="T27" fmla="*/ 28 h 29"/>
                <a:gd name="T28" fmla="*/ 13 w 16"/>
                <a:gd name="T29" fmla="*/ 28 h 29"/>
                <a:gd name="T30" fmla="*/ 16 w 16"/>
                <a:gd name="T31" fmla="*/ 26 h 29"/>
                <a:gd name="T32" fmla="*/ 16 w 16"/>
                <a:gd name="T33" fmla="*/ 24 h 29"/>
                <a:gd name="T34" fmla="*/ 16 w 16"/>
                <a:gd name="T35" fmla="*/ 9 h 29"/>
                <a:gd name="T36" fmla="*/ 16 w 16"/>
                <a:gd name="T37" fmla="*/ 9 h 29"/>
                <a:gd name="T38" fmla="*/ 16 w 16"/>
                <a:gd name="T39" fmla="*/ 6 h 29"/>
                <a:gd name="T40" fmla="*/ 13 w 16"/>
                <a:gd name="T41" fmla="*/ 4 h 29"/>
                <a:gd name="T42" fmla="*/ 12 w 16"/>
                <a:gd name="T43" fmla="*/ 1 h 29"/>
                <a:gd name="T44" fmla="*/ 9 w 16"/>
                <a:gd name="T45" fmla="*/ 1 h 29"/>
                <a:gd name="T46" fmla="*/ 6 w 16"/>
                <a:gd name="T47" fmla="*/ 0 h 29"/>
                <a:gd name="T48" fmla="*/ 6 w 16"/>
                <a:gd name="T49" fmla="*/ 0 h 29"/>
                <a:gd name="T50" fmla="*/ 5 w 16"/>
                <a:gd name="T51" fmla="*/ 1 h 29"/>
                <a:gd name="T52" fmla="*/ 2 w 16"/>
                <a:gd name="T53" fmla="*/ 1 h 29"/>
                <a:gd name="T54" fmla="*/ 2 w 16"/>
                <a:gd name="T55" fmla="*/ 1 h 29"/>
                <a:gd name="T56" fmla="*/ 9 w 16"/>
                <a:gd name="T57" fmla="*/ 29 h 29"/>
                <a:gd name="T58" fmla="*/ 6 w 16"/>
                <a:gd name="T59" fmla="*/ 28 h 29"/>
                <a:gd name="T60" fmla="*/ 6 w 16"/>
                <a:gd name="T61" fmla="*/ 28 h 29"/>
                <a:gd name="T62" fmla="*/ 5 w 16"/>
                <a:gd name="T63" fmla="*/ 28 h 29"/>
                <a:gd name="T64" fmla="*/ 2 w 16"/>
                <a:gd name="T65" fmla="*/ 25 h 29"/>
                <a:gd name="T66" fmla="*/ 1 w 16"/>
                <a:gd name="T67" fmla="*/ 24 h 29"/>
                <a:gd name="T68" fmla="*/ 1 w 16"/>
                <a:gd name="T69" fmla="*/ 21 h 29"/>
                <a:gd name="T70" fmla="*/ 1 w 16"/>
                <a:gd name="T71" fmla="*/ 6 h 29"/>
                <a:gd name="T72" fmla="*/ 1 w 16"/>
                <a:gd name="T73" fmla="*/ 6 h 29"/>
                <a:gd name="T74" fmla="*/ 1 w 16"/>
                <a:gd name="T75" fmla="*/ 5 h 29"/>
                <a:gd name="T76" fmla="*/ 2 w 16"/>
                <a:gd name="T77" fmla="*/ 2 h 29"/>
                <a:gd name="T78" fmla="*/ 2 w 16"/>
                <a:gd name="T79" fmla="*/ 2 h 29"/>
                <a:gd name="T80" fmla="*/ 5 w 16"/>
                <a:gd name="T81" fmla="*/ 1 h 29"/>
                <a:gd name="T82" fmla="*/ 6 w 16"/>
                <a:gd name="T83" fmla="*/ 1 h 29"/>
                <a:gd name="T84" fmla="*/ 9 w 16"/>
                <a:gd name="T85" fmla="*/ 2 h 29"/>
                <a:gd name="T86" fmla="*/ 9 w 16"/>
                <a:gd name="T87" fmla="*/ 2 h 29"/>
                <a:gd name="T88" fmla="*/ 10 w 16"/>
                <a:gd name="T89" fmla="*/ 2 h 29"/>
                <a:gd name="T90" fmla="*/ 13 w 16"/>
                <a:gd name="T91" fmla="*/ 5 h 29"/>
                <a:gd name="T92" fmla="*/ 14 w 16"/>
                <a:gd name="T93" fmla="*/ 6 h 29"/>
                <a:gd name="T94" fmla="*/ 14 w 16"/>
                <a:gd name="T95" fmla="*/ 9 h 29"/>
                <a:gd name="T96" fmla="*/ 14 w 16"/>
                <a:gd name="T97" fmla="*/ 24 h 29"/>
                <a:gd name="T98" fmla="*/ 14 w 16"/>
                <a:gd name="T99" fmla="*/ 24 h 29"/>
                <a:gd name="T100" fmla="*/ 14 w 16"/>
                <a:gd name="T101" fmla="*/ 25 h 29"/>
                <a:gd name="T102" fmla="*/ 13 w 16"/>
                <a:gd name="T103" fmla="*/ 28 h 29"/>
                <a:gd name="T104" fmla="*/ 13 w 16"/>
                <a:gd name="T105" fmla="*/ 28 h 29"/>
                <a:gd name="T106" fmla="*/ 10 w 16"/>
                <a:gd name="T107" fmla="*/ 28 h 29"/>
                <a:gd name="T108" fmla="*/ 9 w 16"/>
                <a:gd name="T109" fmla="*/ 29 h 29"/>
                <a:gd name="T110" fmla="*/ 9 w 16"/>
                <a:gd name="T111" fmla="*/ 29 h 29"/>
                <a:gd name="T112" fmla="*/ 9 w 16"/>
                <a:gd name="T113" fmla="*/ 1 h 29"/>
                <a:gd name="T114" fmla="*/ 9 w 16"/>
                <a:gd name="T115" fmla="*/ 1 h 29"/>
                <a:gd name="T116" fmla="*/ 9 w 16"/>
                <a:gd name="T117" fmla="*/ 1 h 29"/>
                <a:gd name="T118" fmla="*/ 9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164988" name="Freeform 157"/>
            <p:cNvSpPr>
              <a:spLocks/>
            </p:cNvSpPr>
            <p:nvPr/>
          </p:nvSpPr>
          <p:spPr bwMode="white">
            <a:xfrm flipH="1">
              <a:off x="511" y="3742"/>
              <a:ext cx="10" cy="18"/>
            </a:xfrm>
            <a:custGeom>
              <a:avLst/>
              <a:gdLst>
                <a:gd name="T0" fmla="*/ 8 w 15"/>
                <a:gd name="T1" fmla="*/ 0 h 28"/>
                <a:gd name="T2" fmla="*/ 5 w 15"/>
                <a:gd name="T3" fmla="*/ 0 h 28"/>
                <a:gd name="T4" fmla="*/ 5 w 15"/>
                <a:gd name="T5" fmla="*/ 0 h 28"/>
                <a:gd name="T6" fmla="*/ 4 w 15"/>
                <a:gd name="T7" fmla="*/ 0 h 28"/>
                <a:gd name="T8" fmla="*/ 1 w 15"/>
                <a:gd name="T9" fmla="*/ 1 h 28"/>
                <a:gd name="T10" fmla="*/ 0 w 15"/>
                <a:gd name="T11" fmla="*/ 4 h 28"/>
                <a:gd name="T12" fmla="*/ 0 w 15"/>
                <a:gd name="T13" fmla="*/ 6 h 28"/>
                <a:gd name="T14" fmla="*/ 0 w 15"/>
                <a:gd name="T15" fmla="*/ 20 h 28"/>
                <a:gd name="T16" fmla="*/ 0 w 15"/>
                <a:gd name="T17" fmla="*/ 20 h 28"/>
                <a:gd name="T18" fmla="*/ 0 w 15"/>
                <a:gd name="T19" fmla="*/ 22 h 28"/>
                <a:gd name="T20" fmla="*/ 1 w 15"/>
                <a:gd name="T21" fmla="*/ 25 h 28"/>
                <a:gd name="T22" fmla="*/ 4 w 15"/>
                <a:gd name="T23" fmla="*/ 27 h 28"/>
                <a:gd name="T24" fmla="*/ 5 w 15"/>
                <a:gd name="T25" fmla="*/ 28 h 28"/>
                <a:gd name="T26" fmla="*/ 8 w 15"/>
                <a:gd name="T27" fmla="*/ 28 h 28"/>
                <a:gd name="T28" fmla="*/ 8 w 15"/>
                <a:gd name="T29" fmla="*/ 28 h 28"/>
                <a:gd name="T30" fmla="*/ 11 w 15"/>
                <a:gd name="T31" fmla="*/ 28 h 28"/>
                <a:gd name="T32" fmla="*/ 12 w 15"/>
                <a:gd name="T33" fmla="*/ 27 h 28"/>
                <a:gd name="T34" fmla="*/ 13 w 15"/>
                <a:gd name="T35" fmla="*/ 25 h 28"/>
                <a:gd name="T36" fmla="*/ 15 w 15"/>
                <a:gd name="T37" fmla="*/ 22 h 28"/>
                <a:gd name="T38" fmla="*/ 15 w 15"/>
                <a:gd name="T39" fmla="*/ 9 h 28"/>
                <a:gd name="T40" fmla="*/ 15 w 15"/>
                <a:gd name="T41" fmla="*/ 9 h 28"/>
                <a:gd name="T42" fmla="*/ 13 w 15"/>
                <a:gd name="T43" fmla="*/ 5 h 28"/>
                <a:gd name="T44" fmla="*/ 12 w 15"/>
                <a:gd name="T45" fmla="*/ 4 h 28"/>
                <a:gd name="T46" fmla="*/ 11 w 15"/>
                <a:gd name="T47" fmla="*/ 1 h 28"/>
                <a:gd name="T48" fmla="*/ 8 w 15"/>
                <a:gd name="T49" fmla="*/ 0 h 28"/>
                <a:gd name="T50" fmla="*/ 8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164989" name="Freeform 158"/>
            <p:cNvSpPr>
              <a:spLocks noEditPoints="1"/>
            </p:cNvSpPr>
            <p:nvPr/>
          </p:nvSpPr>
          <p:spPr bwMode="white">
            <a:xfrm flipH="1">
              <a:off x="511" y="3742"/>
              <a:ext cx="10" cy="19"/>
            </a:xfrm>
            <a:custGeom>
              <a:avLst/>
              <a:gdLst>
                <a:gd name="T0" fmla="*/ 3 w 17"/>
                <a:gd name="T1" fmla="*/ 1 h 29"/>
                <a:gd name="T2" fmla="*/ 3 w 17"/>
                <a:gd name="T3" fmla="*/ 1 h 29"/>
                <a:gd name="T4" fmla="*/ 2 w 17"/>
                <a:gd name="T5" fmla="*/ 4 h 29"/>
                <a:gd name="T6" fmla="*/ 0 w 17"/>
                <a:gd name="T7" fmla="*/ 6 h 29"/>
                <a:gd name="T8" fmla="*/ 0 w 17"/>
                <a:gd name="T9" fmla="*/ 20 h 29"/>
                <a:gd name="T10" fmla="*/ 0 w 17"/>
                <a:gd name="T11" fmla="*/ 20 h 29"/>
                <a:gd name="T12" fmla="*/ 0 w 17"/>
                <a:gd name="T13" fmla="*/ 22 h 29"/>
                <a:gd name="T14" fmla="*/ 3 w 17"/>
                <a:gd name="T15" fmla="*/ 25 h 29"/>
                <a:gd name="T16" fmla="*/ 4 w 17"/>
                <a:gd name="T17" fmla="*/ 28 h 29"/>
                <a:gd name="T18" fmla="*/ 7 w 17"/>
                <a:gd name="T19" fmla="*/ 29 h 29"/>
                <a:gd name="T20" fmla="*/ 10 w 17"/>
                <a:gd name="T21" fmla="*/ 29 h 29"/>
                <a:gd name="T22" fmla="*/ 10 w 17"/>
                <a:gd name="T23" fmla="*/ 29 h 29"/>
                <a:gd name="T24" fmla="*/ 13 w 17"/>
                <a:gd name="T25" fmla="*/ 29 h 29"/>
                <a:gd name="T26" fmla="*/ 14 w 17"/>
                <a:gd name="T27" fmla="*/ 28 h 29"/>
                <a:gd name="T28" fmla="*/ 14 w 17"/>
                <a:gd name="T29" fmla="*/ 28 h 29"/>
                <a:gd name="T30" fmla="*/ 17 w 17"/>
                <a:gd name="T31" fmla="*/ 25 h 29"/>
                <a:gd name="T32" fmla="*/ 17 w 17"/>
                <a:gd name="T33" fmla="*/ 22 h 29"/>
                <a:gd name="T34" fmla="*/ 17 w 17"/>
                <a:gd name="T35" fmla="*/ 9 h 29"/>
                <a:gd name="T36" fmla="*/ 17 w 17"/>
                <a:gd name="T37" fmla="*/ 9 h 29"/>
                <a:gd name="T38" fmla="*/ 17 w 17"/>
                <a:gd name="T39" fmla="*/ 5 h 29"/>
                <a:gd name="T40" fmla="*/ 14 w 17"/>
                <a:gd name="T41" fmla="*/ 2 h 29"/>
                <a:gd name="T42" fmla="*/ 13 w 17"/>
                <a:gd name="T43" fmla="*/ 1 h 29"/>
                <a:gd name="T44" fmla="*/ 10 w 17"/>
                <a:gd name="T45" fmla="*/ 0 h 29"/>
                <a:gd name="T46" fmla="*/ 7 w 17"/>
                <a:gd name="T47" fmla="*/ 0 h 29"/>
                <a:gd name="T48" fmla="*/ 7 w 17"/>
                <a:gd name="T49" fmla="*/ 0 h 29"/>
                <a:gd name="T50" fmla="*/ 6 w 17"/>
                <a:gd name="T51" fmla="*/ 0 h 29"/>
                <a:gd name="T52" fmla="*/ 3 w 17"/>
                <a:gd name="T53" fmla="*/ 1 h 29"/>
                <a:gd name="T54" fmla="*/ 3 w 17"/>
                <a:gd name="T55" fmla="*/ 1 h 29"/>
                <a:gd name="T56" fmla="*/ 10 w 17"/>
                <a:gd name="T57" fmla="*/ 28 h 29"/>
                <a:gd name="T58" fmla="*/ 7 w 17"/>
                <a:gd name="T59" fmla="*/ 28 h 29"/>
                <a:gd name="T60" fmla="*/ 7 w 17"/>
                <a:gd name="T61" fmla="*/ 28 h 29"/>
                <a:gd name="T62" fmla="*/ 6 w 17"/>
                <a:gd name="T63" fmla="*/ 27 h 29"/>
                <a:gd name="T64" fmla="*/ 3 w 17"/>
                <a:gd name="T65" fmla="*/ 25 h 29"/>
                <a:gd name="T66" fmla="*/ 2 w 17"/>
                <a:gd name="T67" fmla="*/ 22 h 29"/>
                <a:gd name="T68" fmla="*/ 2 w 17"/>
                <a:gd name="T69" fmla="*/ 20 h 29"/>
                <a:gd name="T70" fmla="*/ 2 w 17"/>
                <a:gd name="T71" fmla="*/ 6 h 29"/>
                <a:gd name="T72" fmla="*/ 2 w 17"/>
                <a:gd name="T73" fmla="*/ 6 h 29"/>
                <a:gd name="T74" fmla="*/ 2 w 17"/>
                <a:gd name="T75" fmla="*/ 4 h 29"/>
                <a:gd name="T76" fmla="*/ 3 w 17"/>
                <a:gd name="T77" fmla="*/ 2 h 29"/>
                <a:gd name="T78" fmla="*/ 3 w 17"/>
                <a:gd name="T79" fmla="*/ 2 h 29"/>
                <a:gd name="T80" fmla="*/ 6 w 17"/>
                <a:gd name="T81" fmla="*/ 1 h 29"/>
                <a:gd name="T82" fmla="*/ 7 w 17"/>
                <a:gd name="T83" fmla="*/ 1 h 29"/>
                <a:gd name="T84" fmla="*/ 10 w 17"/>
                <a:gd name="T85" fmla="*/ 1 h 29"/>
                <a:gd name="T86" fmla="*/ 10 w 17"/>
                <a:gd name="T87" fmla="*/ 1 h 29"/>
                <a:gd name="T88" fmla="*/ 11 w 17"/>
                <a:gd name="T89" fmla="*/ 2 h 29"/>
                <a:gd name="T90" fmla="*/ 14 w 17"/>
                <a:gd name="T91" fmla="*/ 4 h 29"/>
                <a:gd name="T92" fmla="*/ 15 w 17"/>
                <a:gd name="T93" fmla="*/ 6 h 29"/>
                <a:gd name="T94" fmla="*/ 15 w 17"/>
                <a:gd name="T95" fmla="*/ 9 h 29"/>
                <a:gd name="T96" fmla="*/ 15 w 17"/>
                <a:gd name="T97" fmla="*/ 22 h 29"/>
                <a:gd name="T98" fmla="*/ 15 w 17"/>
                <a:gd name="T99" fmla="*/ 22 h 29"/>
                <a:gd name="T100" fmla="*/ 15 w 17"/>
                <a:gd name="T101" fmla="*/ 25 h 29"/>
                <a:gd name="T102" fmla="*/ 14 w 17"/>
                <a:gd name="T103" fmla="*/ 27 h 29"/>
                <a:gd name="T104" fmla="*/ 14 w 17"/>
                <a:gd name="T105" fmla="*/ 27 h 29"/>
                <a:gd name="T106" fmla="*/ 11 w 17"/>
                <a:gd name="T107" fmla="*/ 28 h 29"/>
                <a:gd name="T108" fmla="*/ 10 w 17"/>
                <a:gd name="T109" fmla="*/ 28 h 29"/>
                <a:gd name="T110" fmla="*/ 10 w 17"/>
                <a:gd name="T111" fmla="*/ 28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164990" name="Freeform 159"/>
            <p:cNvSpPr>
              <a:spLocks/>
            </p:cNvSpPr>
            <p:nvPr/>
          </p:nvSpPr>
          <p:spPr bwMode="white">
            <a:xfrm flipH="1">
              <a:off x="511" y="3761"/>
              <a:ext cx="10" cy="18"/>
            </a:xfrm>
            <a:custGeom>
              <a:avLst/>
              <a:gdLst>
                <a:gd name="T0" fmla="*/ 8 w 17"/>
                <a:gd name="T1" fmla="*/ 0 h 29"/>
                <a:gd name="T2" fmla="*/ 8 w 17"/>
                <a:gd name="T3" fmla="*/ 0 h 29"/>
                <a:gd name="T4" fmla="*/ 8 w 17"/>
                <a:gd name="T5" fmla="*/ 0 h 29"/>
                <a:gd name="T6" fmla="*/ 4 w 17"/>
                <a:gd name="T7" fmla="*/ 0 h 29"/>
                <a:gd name="T8" fmla="*/ 2 w 17"/>
                <a:gd name="T9" fmla="*/ 0 h 29"/>
                <a:gd name="T10" fmla="*/ 0 w 17"/>
                <a:gd name="T11" fmla="*/ 3 h 29"/>
                <a:gd name="T12" fmla="*/ 0 w 17"/>
                <a:gd name="T13" fmla="*/ 5 h 29"/>
                <a:gd name="T14" fmla="*/ 0 w 17"/>
                <a:gd name="T15" fmla="*/ 19 h 29"/>
                <a:gd name="T16" fmla="*/ 0 w 17"/>
                <a:gd name="T17" fmla="*/ 19 h 29"/>
                <a:gd name="T18" fmla="*/ 0 w 17"/>
                <a:gd name="T19" fmla="*/ 21 h 29"/>
                <a:gd name="T20" fmla="*/ 2 w 17"/>
                <a:gd name="T21" fmla="*/ 25 h 29"/>
                <a:gd name="T22" fmla="*/ 4 w 17"/>
                <a:gd name="T23" fmla="*/ 27 h 29"/>
                <a:gd name="T24" fmla="*/ 8 w 17"/>
                <a:gd name="T25" fmla="*/ 28 h 29"/>
                <a:gd name="T26" fmla="*/ 8 w 17"/>
                <a:gd name="T27" fmla="*/ 29 h 29"/>
                <a:gd name="T28" fmla="*/ 8 w 17"/>
                <a:gd name="T29" fmla="*/ 29 h 29"/>
                <a:gd name="T30" fmla="*/ 11 w 17"/>
                <a:gd name="T31" fmla="*/ 29 h 29"/>
                <a:gd name="T32" fmla="*/ 14 w 17"/>
                <a:gd name="T33" fmla="*/ 28 h 29"/>
                <a:gd name="T34" fmla="*/ 15 w 17"/>
                <a:gd name="T35" fmla="*/ 25 h 29"/>
                <a:gd name="T36" fmla="*/ 17 w 17"/>
                <a:gd name="T37" fmla="*/ 23 h 29"/>
                <a:gd name="T38" fmla="*/ 17 w 17"/>
                <a:gd name="T39" fmla="*/ 11 h 29"/>
                <a:gd name="T40" fmla="*/ 17 w 17"/>
                <a:gd name="T41" fmla="*/ 11 h 29"/>
                <a:gd name="T42" fmla="*/ 15 w 17"/>
                <a:gd name="T43" fmla="*/ 7 h 29"/>
                <a:gd name="T44" fmla="*/ 14 w 17"/>
                <a:gd name="T45" fmla="*/ 4 h 29"/>
                <a:gd name="T46" fmla="*/ 11 w 17"/>
                <a:gd name="T47" fmla="*/ 1 h 29"/>
                <a:gd name="T48" fmla="*/ 8 w 17"/>
                <a:gd name="T49" fmla="*/ 0 h 29"/>
                <a:gd name="T50" fmla="*/ 8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164991" name="Freeform 160"/>
            <p:cNvSpPr>
              <a:spLocks noEditPoints="1"/>
            </p:cNvSpPr>
            <p:nvPr/>
          </p:nvSpPr>
          <p:spPr bwMode="white">
            <a:xfrm flipH="1">
              <a:off x="511" y="3761"/>
              <a:ext cx="11" cy="18"/>
            </a:xfrm>
            <a:custGeom>
              <a:avLst/>
              <a:gdLst>
                <a:gd name="T0" fmla="*/ 3 w 18"/>
                <a:gd name="T1" fmla="*/ 1 h 30"/>
                <a:gd name="T2" fmla="*/ 3 w 18"/>
                <a:gd name="T3" fmla="*/ 1 h 30"/>
                <a:gd name="T4" fmla="*/ 1 w 18"/>
                <a:gd name="T5" fmla="*/ 4 h 30"/>
                <a:gd name="T6" fmla="*/ 0 w 18"/>
                <a:gd name="T7" fmla="*/ 6 h 30"/>
                <a:gd name="T8" fmla="*/ 0 w 18"/>
                <a:gd name="T9" fmla="*/ 20 h 30"/>
                <a:gd name="T10" fmla="*/ 0 w 18"/>
                <a:gd name="T11" fmla="*/ 20 h 30"/>
                <a:gd name="T12" fmla="*/ 1 w 18"/>
                <a:gd name="T13" fmla="*/ 22 h 30"/>
                <a:gd name="T14" fmla="*/ 3 w 18"/>
                <a:gd name="T15" fmla="*/ 26 h 30"/>
                <a:gd name="T16" fmla="*/ 5 w 18"/>
                <a:gd name="T17" fmla="*/ 29 h 30"/>
                <a:gd name="T18" fmla="*/ 8 w 18"/>
                <a:gd name="T19" fmla="*/ 30 h 30"/>
                <a:gd name="T20" fmla="*/ 8 w 18"/>
                <a:gd name="T21" fmla="*/ 30 h 30"/>
                <a:gd name="T22" fmla="*/ 12 w 18"/>
                <a:gd name="T23" fmla="*/ 30 h 30"/>
                <a:gd name="T24" fmla="*/ 15 w 18"/>
                <a:gd name="T25" fmla="*/ 30 h 30"/>
                <a:gd name="T26" fmla="*/ 15 w 18"/>
                <a:gd name="T27" fmla="*/ 30 h 30"/>
                <a:gd name="T28" fmla="*/ 18 w 18"/>
                <a:gd name="T29" fmla="*/ 28 h 30"/>
                <a:gd name="T30" fmla="*/ 18 w 18"/>
                <a:gd name="T31" fmla="*/ 24 h 30"/>
                <a:gd name="T32" fmla="*/ 18 w 18"/>
                <a:gd name="T33" fmla="*/ 12 h 30"/>
                <a:gd name="T34" fmla="*/ 18 w 18"/>
                <a:gd name="T35" fmla="*/ 12 h 30"/>
                <a:gd name="T36" fmla="*/ 18 w 18"/>
                <a:gd name="T37" fmla="*/ 8 h 30"/>
                <a:gd name="T38" fmla="*/ 15 w 18"/>
                <a:gd name="T39" fmla="*/ 4 h 30"/>
                <a:gd name="T40" fmla="*/ 12 w 18"/>
                <a:gd name="T41" fmla="*/ 1 h 30"/>
                <a:gd name="T42" fmla="*/ 9 w 18"/>
                <a:gd name="T43" fmla="*/ 0 h 30"/>
                <a:gd name="T44" fmla="*/ 9 w 18"/>
                <a:gd name="T45" fmla="*/ 0 h 30"/>
                <a:gd name="T46" fmla="*/ 9 w 18"/>
                <a:gd name="T47" fmla="*/ 0 h 30"/>
                <a:gd name="T48" fmla="*/ 5 w 18"/>
                <a:gd name="T49" fmla="*/ 0 h 30"/>
                <a:gd name="T50" fmla="*/ 3 w 18"/>
                <a:gd name="T51" fmla="*/ 1 h 30"/>
                <a:gd name="T52" fmla="*/ 3 w 18"/>
                <a:gd name="T53" fmla="*/ 1 h 30"/>
                <a:gd name="T54" fmla="*/ 9 w 18"/>
                <a:gd name="T55" fmla="*/ 29 h 30"/>
                <a:gd name="T56" fmla="*/ 9 w 18"/>
                <a:gd name="T57" fmla="*/ 29 h 30"/>
                <a:gd name="T58" fmla="*/ 7 w 18"/>
                <a:gd name="T59" fmla="*/ 28 h 30"/>
                <a:gd name="T60" fmla="*/ 4 w 18"/>
                <a:gd name="T61" fmla="*/ 25 h 30"/>
                <a:gd name="T62" fmla="*/ 3 w 18"/>
                <a:gd name="T63" fmla="*/ 22 h 30"/>
                <a:gd name="T64" fmla="*/ 1 w 18"/>
                <a:gd name="T65" fmla="*/ 20 h 30"/>
                <a:gd name="T66" fmla="*/ 1 w 18"/>
                <a:gd name="T67" fmla="*/ 6 h 30"/>
                <a:gd name="T68" fmla="*/ 1 w 18"/>
                <a:gd name="T69" fmla="*/ 6 h 30"/>
                <a:gd name="T70" fmla="*/ 3 w 18"/>
                <a:gd name="T71" fmla="*/ 4 h 30"/>
                <a:gd name="T72" fmla="*/ 4 w 18"/>
                <a:gd name="T73" fmla="*/ 2 h 30"/>
                <a:gd name="T74" fmla="*/ 4 w 18"/>
                <a:gd name="T75" fmla="*/ 2 h 30"/>
                <a:gd name="T76" fmla="*/ 5 w 18"/>
                <a:gd name="T77" fmla="*/ 1 h 30"/>
                <a:gd name="T78" fmla="*/ 8 w 18"/>
                <a:gd name="T79" fmla="*/ 1 h 30"/>
                <a:gd name="T80" fmla="*/ 9 w 18"/>
                <a:gd name="T81" fmla="*/ 2 h 30"/>
                <a:gd name="T82" fmla="*/ 9 w 18"/>
                <a:gd name="T83" fmla="*/ 2 h 30"/>
                <a:gd name="T84" fmla="*/ 12 w 18"/>
                <a:gd name="T85" fmla="*/ 4 h 30"/>
                <a:gd name="T86" fmla="*/ 14 w 18"/>
                <a:gd name="T87" fmla="*/ 5 h 30"/>
                <a:gd name="T88" fmla="*/ 16 w 18"/>
                <a:gd name="T89" fmla="*/ 8 h 30"/>
                <a:gd name="T90" fmla="*/ 16 w 18"/>
                <a:gd name="T91" fmla="*/ 12 h 30"/>
                <a:gd name="T92" fmla="*/ 16 w 18"/>
                <a:gd name="T93" fmla="*/ 24 h 30"/>
                <a:gd name="T94" fmla="*/ 16 w 18"/>
                <a:gd name="T95" fmla="*/ 24 h 30"/>
                <a:gd name="T96" fmla="*/ 16 w 18"/>
                <a:gd name="T97" fmla="*/ 26 h 30"/>
                <a:gd name="T98" fmla="*/ 15 w 18"/>
                <a:gd name="T99" fmla="*/ 28 h 30"/>
                <a:gd name="T100" fmla="*/ 15 w 18"/>
                <a:gd name="T101" fmla="*/ 28 h 30"/>
                <a:gd name="T102" fmla="*/ 12 w 18"/>
                <a:gd name="T103" fmla="*/ 29 h 30"/>
                <a:gd name="T104" fmla="*/ 9 w 18"/>
                <a:gd name="T105" fmla="*/ 29 h 30"/>
                <a:gd name="T106" fmla="*/ 9 w 18"/>
                <a:gd name="T107" fmla="*/ 29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164992" name="Freeform 161"/>
            <p:cNvSpPr>
              <a:spLocks/>
            </p:cNvSpPr>
            <p:nvPr/>
          </p:nvSpPr>
          <p:spPr bwMode="white">
            <a:xfrm flipH="1">
              <a:off x="521" y="3757"/>
              <a:ext cx="8" cy="16"/>
            </a:xfrm>
            <a:custGeom>
              <a:avLst/>
              <a:gdLst>
                <a:gd name="T0" fmla="*/ 7 w 13"/>
                <a:gd name="T1" fmla="*/ 0 h 27"/>
                <a:gd name="T2" fmla="*/ 7 w 13"/>
                <a:gd name="T3" fmla="*/ 0 h 27"/>
                <a:gd name="T4" fmla="*/ 7 w 13"/>
                <a:gd name="T5" fmla="*/ 0 h 27"/>
                <a:gd name="T6" fmla="*/ 4 w 13"/>
                <a:gd name="T7" fmla="*/ 0 h 27"/>
                <a:gd name="T8" fmla="*/ 1 w 13"/>
                <a:gd name="T9" fmla="*/ 1 h 27"/>
                <a:gd name="T10" fmla="*/ 0 w 13"/>
                <a:gd name="T11" fmla="*/ 3 h 27"/>
                <a:gd name="T12" fmla="*/ 0 w 13"/>
                <a:gd name="T13" fmla="*/ 5 h 27"/>
                <a:gd name="T14" fmla="*/ 0 w 13"/>
                <a:gd name="T15" fmla="*/ 17 h 27"/>
                <a:gd name="T16" fmla="*/ 0 w 13"/>
                <a:gd name="T17" fmla="*/ 17 h 27"/>
                <a:gd name="T18" fmla="*/ 0 w 13"/>
                <a:gd name="T19" fmla="*/ 20 h 27"/>
                <a:gd name="T20" fmla="*/ 1 w 13"/>
                <a:gd name="T21" fmla="*/ 23 h 27"/>
                <a:gd name="T22" fmla="*/ 4 w 13"/>
                <a:gd name="T23" fmla="*/ 24 h 27"/>
                <a:gd name="T24" fmla="*/ 7 w 13"/>
                <a:gd name="T25" fmla="*/ 25 h 27"/>
                <a:gd name="T26" fmla="*/ 7 w 13"/>
                <a:gd name="T27" fmla="*/ 25 h 27"/>
                <a:gd name="T28" fmla="*/ 7 w 13"/>
                <a:gd name="T29" fmla="*/ 25 h 27"/>
                <a:gd name="T30" fmla="*/ 9 w 13"/>
                <a:gd name="T31" fmla="*/ 27 h 27"/>
                <a:gd name="T32" fmla="*/ 12 w 13"/>
                <a:gd name="T33" fmla="*/ 25 h 27"/>
                <a:gd name="T34" fmla="*/ 13 w 13"/>
                <a:gd name="T35" fmla="*/ 24 h 27"/>
                <a:gd name="T36" fmla="*/ 13 w 13"/>
                <a:gd name="T37" fmla="*/ 21 h 27"/>
                <a:gd name="T38" fmla="*/ 13 w 13"/>
                <a:gd name="T39" fmla="*/ 9 h 27"/>
                <a:gd name="T40" fmla="*/ 13 w 13"/>
                <a:gd name="T41" fmla="*/ 9 h 27"/>
                <a:gd name="T42" fmla="*/ 13 w 13"/>
                <a:gd name="T43" fmla="*/ 7 h 27"/>
                <a:gd name="T44" fmla="*/ 12 w 13"/>
                <a:gd name="T45" fmla="*/ 4 h 27"/>
                <a:gd name="T46" fmla="*/ 9 w 13"/>
                <a:gd name="T47" fmla="*/ 1 h 27"/>
                <a:gd name="T48" fmla="*/ 7 w 13"/>
                <a:gd name="T49" fmla="*/ 0 h 27"/>
                <a:gd name="T50" fmla="*/ 7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164993" name="Freeform 162"/>
            <p:cNvSpPr>
              <a:spLocks noEditPoints="1"/>
            </p:cNvSpPr>
            <p:nvPr/>
          </p:nvSpPr>
          <p:spPr bwMode="white">
            <a:xfrm flipH="1">
              <a:off x="521" y="3756"/>
              <a:ext cx="9" cy="17"/>
            </a:xfrm>
            <a:custGeom>
              <a:avLst/>
              <a:gdLst>
                <a:gd name="T0" fmla="*/ 2 w 16"/>
                <a:gd name="T1" fmla="*/ 2 h 29"/>
                <a:gd name="T2" fmla="*/ 2 w 16"/>
                <a:gd name="T3" fmla="*/ 2 h 29"/>
                <a:gd name="T4" fmla="*/ 0 w 16"/>
                <a:gd name="T5" fmla="*/ 5 h 29"/>
                <a:gd name="T6" fmla="*/ 0 w 16"/>
                <a:gd name="T7" fmla="*/ 7 h 29"/>
                <a:gd name="T8" fmla="*/ 0 w 16"/>
                <a:gd name="T9" fmla="*/ 19 h 29"/>
                <a:gd name="T10" fmla="*/ 0 w 16"/>
                <a:gd name="T11" fmla="*/ 19 h 29"/>
                <a:gd name="T12" fmla="*/ 0 w 16"/>
                <a:gd name="T13" fmla="*/ 22 h 29"/>
                <a:gd name="T14" fmla="*/ 2 w 16"/>
                <a:gd name="T15" fmla="*/ 25 h 29"/>
                <a:gd name="T16" fmla="*/ 4 w 16"/>
                <a:gd name="T17" fmla="*/ 27 h 29"/>
                <a:gd name="T18" fmla="*/ 8 w 16"/>
                <a:gd name="T19" fmla="*/ 29 h 29"/>
                <a:gd name="T20" fmla="*/ 8 w 16"/>
                <a:gd name="T21" fmla="*/ 29 h 29"/>
                <a:gd name="T22" fmla="*/ 10 w 16"/>
                <a:gd name="T23" fmla="*/ 29 h 29"/>
                <a:gd name="T24" fmla="*/ 13 w 16"/>
                <a:gd name="T25" fmla="*/ 27 h 29"/>
                <a:gd name="T26" fmla="*/ 13 w 16"/>
                <a:gd name="T27" fmla="*/ 27 h 29"/>
                <a:gd name="T28" fmla="*/ 14 w 16"/>
                <a:gd name="T29" fmla="*/ 26 h 29"/>
                <a:gd name="T30" fmla="*/ 16 w 16"/>
                <a:gd name="T31" fmla="*/ 23 h 29"/>
                <a:gd name="T32" fmla="*/ 16 w 16"/>
                <a:gd name="T33" fmla="*/ 11 h 29"/>
                <a:gd name="T34" fmla="*/ 16 w 16"/>
                <a:gd name="T35" fmla="*/ 11 h 29"/>
                <a:gd name="T36" fmla="*/ 14 w 16"/>
                <a:gd name="T37" fmla="*/ 9 h 29"/>
                <a:gd name="T38" fmla="*/ 13 w 16"/>
                <a:gd name="T39" fmla="*/ 5 h 29"/>
                <a:gd name="T40" fmla="*/ 10 w 16"/>
                <a:gd name="T41" fmla="*/ 3 h 29"/>
                <a:gd name="T42" fmla="*/ 8 w 16"/>
                <a:gd name="T43" fmla="*/ 2 h 29"/>
                <a:gd name="T44" fmla="*/ 8 w 16"/>
                <a:gd name="T45" fmla="*/ 2 h 29"/>
                <a:gd name="T46" fmla="*/ 8 w 16"/>
                <a:gd name="T47" fmla="*/ 2 h 29"/>
                <a:gd name="T48" fmla="*/ 5 w 16"/>
                <a:gd name="T49" fmla="*/ 0 h 29"/>
                <a:gd name="T50" fmla="*/ 2 w 16"/>
                <a:gd name="T51" fmla="*/ 2 h 29"/>
                <a:gd name="T52" fmla="*/ 2 w 16"/>
                <a:gd name="T53" fmla="*/ 2 h 29"/>
                <a:gd name="T54" fmla="*/ 8 w 16"/>
                <a:gd name="T55" fmla="*/ 27 h 29"/>
                <a:gd name="T56" fmla="*/ 8 w 16"/>
                <a:gd name="T57" fmla="*/ 27 h 29"/>
                <a:gd name="T58" fmla="*/ 5 w 16"/>
                <a:gd name="T59" fmla="*/ 26 h 29"/>
                <a:gd name="T60" fmla="*/ 4 w 16"/>
                <a:gd name="T61" fmla="*/ 23 h 29"/>
                <a:gd name="T62" fmla="*/ 2 w 16"/>
                <a:gd name="T63" fmla="*/ 21 h 29"/>
                <a:gd name="T64" fmla="*/ 1 w 16"/>
                <a:gd name="T65" fmla="*/ 19 h 29"/>
                <a:gd name="T66" fmla="*/ 1 w 16"/>
                <a:gd name="T67" fmla="*/ 7 h 29"/>
                <a:gd name="T68" fmla="*/ 1 w 16"/>
                <a:gd name="T69" fmla="*/ 7 h 29"/>
                <a:gd name="T70" fmla="*/ 2 w 16"/>
                <a:gd name="T71" fmla="*/ 5 h 29"/>
                <a:gd name="T72" fmla="*/ 4 w 16"/>
                <a:gd name="T73" fmla="*/ 3 h 29"/>
                <a:gd name="T74" fmla="*/ 4 w 16"/>
                <a:gd name="T75" fmla="*/ 3 h 29"/>
                <a:gd name="T76" fmla="*/ 5 w 16"/>
                <a:gd name="T77" fmla="*/ 3 h 29"/>
                <a:gd name="T78" fmla="*/ 8 w 16"/>
                <a:gd name="T79" fmla="*/ 3 h 29"/>
                <a:gd name="T80" fmla="*/ 8 w 16"/>
                <a:gd name="T81" fmla="*/ 3 h 29"/>
                <a:gd name="T82" fmla="*/ 8 w 16"/>
                <a:gd name="T83" fmla="*/ 3 h 29"/>
                <a:gd name="T84" fmla="*/ 10 w 16"/>
                <a:gd name="T85" fmla="*/ 5 h 29"/>
                <a:gd name="T86" fmla="*/ 12 w 16"/>
                <a:gd name="T87" fmla="*/ 6 h 29"/>
                <a:gd name="T88" fmla="*/ 13 w 16"/>
                <a:gd name="T89" fmla="*/ 9 h 29"/>
                <a:gd name="T90" fmla="*/ 13 w 16"/>
                <a:gd name="T91" fmla="*/ 11 h 29"/>
                <a:gd name="T92" fmla="*/ 13 w 16"/>
                <a:gd name="T93" fmla="*/ 23 h 29"/>
                <a:gd name="T94" fmla="*/ 13 w 16"/>
                <a:gd name="T95" fmla="*/ 23 h 29"/>
                <a:gd name="T96" fmla="*/ 13 w 16"/>
                <a:gd name="T97" fmla="*/ 25 h 29"/>
                <a:gd name="T98" fmla="*/ 12 w 16"/>
                <a:gd name="T99" fmla="*/ 26 h 29"/>
                <a:gd name="T100" fmla="*/ 12 w 16"/>
                <a:gd name="T101" fmla="*/ 26 h 29"/>
                <a:gd name="T102" fmla="*/ 10 w 16"/>
                <a:gd name="T103" fmla="*/ 27 h 29"/>
                <a:gd name="T104" fmla="*/ 8 w 16"/>
                <a:gd name="T105" fmla="*/ 27 h 29"/>
                <a:gd name="T106" fmla="*/ 8 w 16"/>
                <a:gd name="T107" fmla="*/ 27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164994" name="Freeform 163"/>
            <p:cNvSpPr>
              <a:spLocks/>
            </p:cNvSpPr>
            <p:nvPr/>
          </p:nvSpPr>
          <p:spPr bwMode="white">
            <a:xfrm flipH="1">
              <a:off x="535" y="3748"/>
              <a:ext cx="5" cy="9"/>
            </a:xfrm>
            <a:custGeom>
              <a:avLst/>
              <a:gdLst>
                <a:gd name="T0" fmla="*/ 4 w 6"/>
                <a:gd name="T1" fmla="*/ 0 h 16"/>
                <a:gd name="T2" fmla="*/ 4 w 6"/>
                <a:gd name="T3" fmla="*/ 0 h 16"/>
                <a:gd name="T4" fmla="*/ 4 w 6"/>
                <a:gd name="T5" fmla="*/ 0 h 16"/>
                <a:gd name="T6" fmla="*/ 1 w 6"/>
                <a:gd name="T7" fmla="*/ 0 h 16"/>
                <a:gd name="T8" fmla="*/ 0 w 6"/>
                <a:gd name="T9" fmla="*/ 2 h 16"/>
                <a:gd name="T10" fmla="*/ 0 w 6"/>
                <a:gd name="T11" fmla="*/ 10 h 16"/>
                <a:gd name="T12" fmla="*/ 0 w 6"/>
                <a:gd name="T13" fmla="*/ 10 h 16"/>
                <a:gd name="T14" fmla="*/ 1 w 6"/>
                <a:gd name="T15" fmla="*/ 13 h 16"/>
                <a:gd name="T16" fmla="*/ 4 w 6"/>
                <a:gd name="T17" fmla="*/ 16 h 16"/>
                <a:gd name="T18" fmla="*/ 4 w 6"/>
                <a:gd name="T19" fmla="*/ 16 h 16"/>
                <a:gd name="T20" fmla="*/ 4 w 6"/>
                <a:gd name="T21" fmla="*/ 16 h 16"/>
                <a:gd name="T22" fmla="*/ 5 w 6"/>
                <a:gd name="T23" fmla="*/ 16 h 16"/>
                <a:gd name="T24" fmla="*/ 6 w 6"/>
                <a:gd name="T25" fmla="*/ 13 h 16"/>
                <a:gd name="T26" fmla="*/ 6 w 6"/>
                <a:gd name="T27" fmla="*/ 5 h 16"/>
                <a:gd name="T28" fmla="*/ 6 w 6"/>
                <a:gd name="T29" fmla="*/ 5 h 16"/>
                <a:gd name="T30" fmla="*/ 5 w 6"/>
                <a:gd name="T31" fmla="*/ 2 h 16"/>
                <a:gd name="T32" fmla="*/ 4 w 6"/>
                <a:gd name="T33" fmla="*/ 0 h 16"/>
                <a:gd name="T34" fmla="*/ 4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164995" name="Freeform 164"/>
            <p:cNvSpPr>
              <a:spLocks noEditPoints="1"/>
            </p:cNvSpPr>
            <p:nvPr/>
          </p:nvSpPr>
          <p:spPr bwMode="white">
            <a:xfrm flipH="1">
              <a:off x="535" y="3746"/>
              <a:ext cx="5" cy="12"/>
            </a:xfrm>
            <a:custGeom>
              <a:avLst/>
              <a:gdLst>
                <a:gd name="T0" fmla="*/ 1 w 8"/>
                <a:gd name="T1" fmla="*/ 2 h 19"/>
                <a:gd name="T2" fmla="*/ 1 w 8"/>
                <a:gd name="T3" fmla="*/ 2 h 19"/>
                <a:gd name="T4" fmla="*/ 0 w 8"/>
                <a:gd name="T5" fmla="*/ 3 h 19"/>
                <a:gd name="T6" fmla="*/ 0 w 8"/>
                <a:gd name="T7" fmla="*/ 4 h 19"/>
                <a:gd name="T8" fmla="*/ 0 w 8"/>
                <a:gd name="T9" fmla="*/ 12 h 19"/>
                <a:gd name="T10" fmla="*/ 0 w 8"/>
                <a:gd name="T11" fmla="*/ 12 h 19"/>
                <a:gd name="T12" fmla="*/ 0 w 8"/>
                <a:gd name="T13" fmla="*/ 16 h 19"/>
                <a:gd name="T14" fmla="*/ 2 w 8"/>
                <a:gd name="T15" fmla="*/ 19 h 19"/>
                <a:gd name="T16" fmla="*/ 2 w 8"/>
                <a:gd name="T17" fmla="*/ 19 h 19"/>
                <a:gd name="T18" fmla="*/ 6 w 8"/>
                <a:gd name="T19" fmla="*/ 18 h 19"/>
                <a:gd name="T20" fmla="*/ 6 w 8"/>
                <a:gd name="T21" fmla="*/ 18 h 19"/>
                <a:gd name="T22" fmla="*/ 6 w 8"/>
                <a:gd name="T23" fmla="*/ 16 h 19"/>
                <a:gd name="T24" fmla="*/ 8 w 8"/>
                <a:gd name="T25" fmla="*/ 15 h 19"/>
                <a:gd name="T26" fmla="*/ 8 w 8"/>
                <a:gd name="T27" fmla="*/ 7 h 19"/>
                <a:gd name="T28" fmla="*/ 8 w 8"/>
                <a:gd name="T29" fmla="*/ 7 h 19"/>
                <a:gd name="T30" fmla="*/ 6 w 8"/>
                <a:gd name="T31" fmla="*/ 3 h 19"/>
                <a:gd name="T32" fmla="*/ 4 w 8"/>
                <a:gd name="T33" fmla="*/ 0 h 19"/>
                <a:gd name="T34" fmla="*/ 4 w 8"/>
                <a:gd name="T35" fmla="*/ 0 h 19"/>
                <a:gd name="T36" fmla="*/ 4 w 8"/>
                <a:gd name="T37" fmla="*/ 0 h 19"/>
                <a:gd name="T38" fmla="*/ 1 w 8"/>
                <a:gd name="T39" fmla="*/ 2 h 19"/>
                <a:gd name="T40" fmla="*/ 1 w 8"/>
                <a:gd name="T41" fmla="*/ 2 h 19"/>
                <a:gd name="T42" fmla="*/ 4 w 8"/>
                <a:gd name="T43" fmla="*/ 18 h 19"/>
                <a:gd name="T44" fmla="*/ 4 w 8"/>
                <a:gd name="T45" fmla="*/ 18 h 19"/>
                <a:gd name="T46" fmla="*/ 1 w 8"/>
                <a:gd name="T47" fmla="*/ 15 h 19"/>
                <a:gd name="T48" fmla="*/ 1 w 8"/>
                <a:gd name="T49" fmla="*/ 12 h 19"/>
                <a:gd name="T50" fmla="*/ 1 w 8"/>
                <a:gd name="T51" fmla="*/ 4 h 19"/>
                <a:gd name="T52" fmla="*/ 1 w 8"/>
                <a:gd name="T53" fmla="*/ 4 h 19"/>
                <a:gd name="T54" fmla="*/ 1 w 8"/>
                <a:gd name="T55" fmla="*/ 2 h 19"/>
                <a:gd name="T56" fmla="*/ 1 w 8"/>
                <a:gd name="T57" fmla="*/ 2 h 19"/>
                <a:gd name="T58" fmla="*/ 2 w 8"/>
                <a:gd name="T59" fmla="*/ 2 h 19"/>
                <a:gd name="T60" fmla="*/ 4 w 8"/>
                <a:gd name="T61" fmla="*/ 2 h 19"/>
                <a:gd name="T62" fmla="*/ 4 w 8"/>
                <a:gd name="T63" fmla="*/ 2 h 19"/>
                <a:gd name="T64" fmla="*/ 5 w 8"/>
                <a:gd name="T65" fmla="*/ 4 h 19"/>
                <a:gd name="T66" fmla="*/ 6 w 8"/>
                <a:gd name="T67" fmla="*/ 7 h 19"/>
                <a:gd name="T68" fmla="*/ 6 w 8"/>
                <a:gd name="T69" fmla="*/ 15 h 19"/>
                <a:gd name="T70" fmla="*/ 6 w 8"/>
                <a:gd name="T71" fmla="*/ 15 h 19"/>
                <a:gd name="T72" fmla="*/ 5 w 8"/>
                <a:gd name="T73" fmla="*/ 18 h 19"/>
                <a:gd name="T74" fmla="*/ 5 w 8"/>
                <a:gd name="T75" fmla="*/ 18 h 19"/>
                <a:gd name="T76" fmla="*/ 4 w 8"/>
                <a:gd name="T77" fmla="*/ 18 h 19"/>
                <a:gd name="T78" fmla="*/ 4 w 8"/>
                <a:gd name="T79" fmla="*/ 18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164996" name="Freeform 165"/>
            <p:cNvSpPr>
              <a:spLocks/>
            </p:cNvSpPr>
            <p:nvPr/>
          </p:nvSpPr>
          <p:spPr bwMode="white">
            <a:xfrm flipH="1">
              <a:off x="529" y="3750"/>
              <a:ext cx="6" cy="13"/>
            </a:xfrm>
            <a:custGeom>
              <a:avLst/>
              <a:gdLst>
                <a:gd name="T0" fmla="*/ 6 w 11"/>
                <a:gd name="T1" fmla="*/ 0 h 21"/>
                <a:gd name="T2" fmla="*/ 6 w 11"/>
                <a:gd name="T3" fmla="*/ 0 h 21"/>
                <a:gd name="T4" fmla="*/ 6 w 11"/>
                <a:gd name="T5" fmla="*/ 0 h 21"/>
                <a:gd name="T6" fmla="*/ 3 w 11"/>
                <a:gd name="T7" fmla="*/ 0 h 21"/>
                <a:gd name="T8" fmla="*/ 2 w 11"/>
                <a:gd name="T9" fmla="*/ 2 h 21"/>
                <a:gd name="T10" fmla="*/ 0 w 11"/>
                <a:gd name="T11" fmla="*/ 3 h 21"/>
                <a:gd name="T12" fmla="*/ 0 w 11"/>
                <a:gd name="T13" fmla="*/ 4 h 21"/>
                <a:gd name="T14" fmla="*/ 0 w 11"/>
                <a:gd name="T15" fmla="*/ 14 h 21"/>
                <a:gd name="T16" fmla="*/ 0 w 11"/>
                <a:gd name="T17" fmla="*/ 14 h 21"/>
                <a:gd name="T18" fmla="*/ 2 w 11"/>
                <a:gd name="T19" fmla="*/ 18 h 21"/>
                <a:gd name="T20" fmla="*/ 6 w 11"/>
                <a:gd name="T21" fmla="*/ 21 h 21"/>
                <a:gd name="T22" fmla="*/ 6 w 11"/>
                <a:gd name="T23" fmla="*/ 21 h 21"/>
                <a:gd name="T24" fmla="*/ 6 w 11"/>
                <a:gd name="T25" fmla="*/ 21 h 21"/>
                <a:gd name="T26" fmla="*/ 7 w 11"/>
                <a:gd name="T27" fmla="*/ 21 h 21"/>
                <a:gd name="T28" fmla="*/ 10 w 11"/>
                <a:gd name="T29" fmla="*/ 21 h 21"/>
                <a:gd name="T30" fmla="*/ 10 w 11"/>
                <a:gd name="T31" fmla="*/ 19 h 21"/>
                <a:gd name="T32" fmla="*/ 11 w 11"/>
                <a:gd name="T33" fmla="*/ 17 h 21"/>
                <a:gd name="T34" fmla="*/ 11 w 11"/>
                <a:gd name="T35" fmla="*/ 8 h 21"/>
                <a:gd name="T36" fmla="*/ 11 w 11"/>
                <a:gd name="T37" fmla="*/ 8 h 21"/>
                <a:gd name="T38" fmla="*/ 10 w 11"/>
                <a:gd name="T39" fmla="*/ 3 h 21"/>
                <a:gd name="T40" fmla="*/ 6 w 11"/>
                <a:gd name="T41" fmla="*/ 0 h 21"/>
                <a:gd name="T42" fmla="*/ 6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164997" name="Freeform 166"/>
            <p:cNvSpPr>
              <a:spLocks noEditPoints="1"/>
            </p:cNvSpPr>
            <p:nvPr/>
          </p:nvSpPr>
          <p:spPr bwMode="white">
            <a:xfrm flipH="1">
              <a:off x="529" y="3750"/>
              <a:ext cx="7" cy="14"/>
            </a:xfrm>
            <a:custGeom>
              <a:avLst/>
              <a:gdLst>
                <a:gd name="T0" fmla="*/ 3 w 12"/>
                <a:gd name="T1" fmla="*/ 0 h 22"/>
                <a:gd name="T2" fmla="*/ 3 w 12"/>
                <a:gd name="T3" fmla="*/ 0 h 22"/>
                <a:gd name="T4" fmla="*/ 1 w 12"/>
                <a:gd name="T5" fmla="*/ 3 h 22"/>
                <a:gd name="T6" fmla="*/ 0 w 12"/>
                <a:gd name="T7" fmla="*/ 4 h 22"/>
                <a:gd name="T8" fmla="*/ 0 w 12"/>
                <a:gd name="T9" fmla="*/ 14 h 22"/>
                <a:gd name="T10" fmla="*/ 0 w 12"/>
                <a:gd name="T11" fmla="*/ 14 h 22"/>
                <a:gd name="T12" fmla="*/ 1 w 12"/>
                <a:gd name="T13" fmla="*/ 17 h 22"/>
                <a:gd name="T14" fmla="*/ 3 w 12"/>
                <a:gd name="T15" fmla="*/ 18 h 22"/>
                <a:gd name="T16" fmla="*/ 4 w 12"/>
                <a:gd name="T17" fmla="*/ 21 h 22"/>
                <a:gd name="T18" fmla="*/ 7 w 12"/>
                <a:gd name="T19" fmla="*/ 22 h 22"/>
                <a:gd name="T20" fmla="*/ 7 w 12"/>
                <a:gd name="T21" fmla="*/ 22 h 22"/>
                <a:gd name="T22" fmla="*/ 8 w 12"/>
                <a:gd name="T23" fmla="*/ 22 h 22"/>
                <a:gd name="T24" fmla="*/ 11 w 12"/>
                <a:gd name="T25" fmla="*/ 21 h 22"/>
                <a:gd name="T26" fmla="*/ 11 w 12"/>
                <a:gd name="T27" fmla="*/ 21 h 22"/>
                <a:gd name="T28" fmla="*/ 12 w 12"/>
                <a:gd name="T29" fmla="*/ 19 h 22"/>
                <a:gd name="T30" fmla="*/ 12 w 12"/>
                <a:gd name="T31" fmla="*/ 17 h 22"/>
                <a:gd name="T32" fmla="*/ 12 w 12"/>
                <a:gd name="T33" fmla="*/ 8 h 22"/>
                <a:gd name="T34" fmla="*/ 12 w 12"/>
                <a:gd name="T35" fmla="*/ 8 h 22"/>
                <a:gd name="T36" fmla="*/ 12 w 12"/>
                <a:gd name="T37" fmla="*/ 6 h 22"/>
                <a:gd name="T38" fmla="*/ 11 w 12"/>
                <a:gd name="T39" fmla="*/ 3 h 22"/>
                <a:gd name="T40" fmla="*/ 9 w 12"/>
                <a:gd name="T41" fmla="*/ 2 h 22"/>
                <a:gd name="T42" fmla="*/ 7 w 12"/>
                <a:gd name="T43" fmla="*/ 0 h 22"/>
                <a:gd name="T44" fmla="*/ 7 w 12"/>
                <a:gd name="T45" fmla="*/ 0 h 22"/>
                <a:gd name="T46" fmla="*/ 7 w 12"/>
                <a:gd name="T47" fmla="*/ 0 h 22"/>
                <a:gd name="T48" fmla="*/ 4 w 12"/>
                <a:gd name="T49" fmla="*/ 0 h 22"/>
                <a:gd name="T50" fmla="*/ 3 w 12"/>
                <a:gd name="T51" fmla="*/ 0 h 22"/>
                <a:gd name="T52" fmla="*/ 3 w 12"/>
                <a:gd name="T53" fmla="*/ 0 h 22"/>
                <a:gd name="T54" fmla="*/ 7 w 12"/>
                <a:gd name="T55" fmla="*/ 21 h 22"/>
                <a:gd name="T56" fmla="*/ 7 w 12"/>
                <a:gd name="T57" fmla="*/ 21 h 22"/>
                <a:gd name="T58" fmla="*/ 3 w 12"/>
                <a:gd name="T59" fmla="*/ 18 h 22"/>
                <a:gd name="T60" fmla="*/ 1 w 12"/>
                <a:gd name="T61" fmla="*/ 14 h 22"/>
                <a:gd name="T62" fmla="*/ 1 w 12"/>
                <a:gd name="T63" fmla="*/ 4 h 22"/>
                <a:gd name="T64" fmla="*/ 1 w 12"/>
                <a:gd name="T65" fmla="*/ 4 h 22"/>
                <a:gd name="T66" fmla="*/ 3 w 12"/>
                <a:gd name="T67" fmla="*/ 2 h 22"/>
                <a:gd name="T68" fmla="*/ 3 w 12"/>
                <a:gd name="T69" fmla="*/ 2 h 22"/>
                <a:gd name="T70" fmla="*/ 7 w 12"/>
                <a:gd name="T71" fmla="*/ 2 h 22"/>
                <a:gd name="T72" fmla="*/ 7 w 12"/>
                <a:gd name="T73" fmla="*/ 2 h 22"/>
                <a:gd name="T74" fmla="*/ 7 w 12"/>
                <a:gd name="T75" fmla="*/ 2 h 22"/>
                <a:gd name="T76" fmla="*/ 9 w 12"/>
                <a:gd name="T77" fmla="*/ 4 h 22"/>
                <a:gd name="T78" fmla="*/ 11 w 12"/>
                <a:gd name="T79" fmla="*/ 8 h 22"/>
                <a:gd name="T80" fmla="*/ 11 w 12"/>
                <a:gd name="T81" fmla="*/ 17 h 22"/>
                <a:gd name="T82" fmla="*/ 11 w 12"/>
                <a:gd name="T83" fmla="*/ 17 h 22"/>
                <a:gd name="T84" fmla="*/ 9 w 12"/>
                <a:gd name="T85" fmla="*/ 19 h 22"/>
                <a:gd name="T86" fmla="*/ 9 w 12"/>
                <a:gd name="T87" fmla="*/ 19 h 22"/>
                <a:gd name="T88" fmla="*/ 7 w 12"/>
                <a:gd name="T89" fmla="*/ 21 h 22"/>
                <a:gd name="T90" fmla="*/ 7 w 12"/>
                <a:gd name="T91" fmla="*/ 21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164998" name="Freeform 167"/>
            <p:cNvSpPr>
              <a:spLocks/>
            </p:cNvSpPr>
            <p:nvPr/>
          </p:nvSpPr>
          <p:spPr bwMode="white">
            <a:xfrm flipH="1">
              <a:off x="502" y="3765"/>
              <a:ext cx="9" cy="18"/>
            </a:xfrm>
            <a:custGeom>
              <a:avLst/>
              <a:gdLst>
                <a:gd name="T0" fmla="*/ 8 w 17"/>
                <a:gd name="T1" fmla="*/ 2 h 31"/>
                <a:gd name="T2" fmla="*/ 8 w 17"/>
                <a:gd name="T3" fmla="*/ 2 h 31"/>
                <a:gd name="T4" fmla="*/ 8 w 17"/>
                <a:gd name="T5" fmla="*/ 2 h 31"/>
                <a:gd name="T6" fmla="*/ 4 w 17"/>
                <a:gd name="T7" fmla="*/ 0 h 31"/>
                <a:gd name="T8" fmla="*/ 1 w 17"/>
                <a:gd name="T9" fmla="*/ 2 h 31"/>
                <a:gd name="T10" fmla="*/ 0 w 17"/>
                <a:gd name="T11" fmla="*/ 4 h 31"/>
                <a:gd name="T12" fmla="*/ 0 w 17"/>
                <a:gd name="T13" fmla="*/ 7 h 31"/>
                <a:gd name="T14" fmla="*/ 0 w 17"/>
                <a:gd name="T15" fmla="*/ 20 h 31"/>
                <a:gd name="T16" fmla="*/ 0 w 17"/>
                <a:gd name="T17" fmla="*/ 20 h 31"/>
                <a:gd name="T18" fmla="*/ 0 w 17"/>
                <a:gd name="T19" fmla="*/ 23 h 31"/>
                <a:gd name="T20" fmla="*/ 1 w 17"/>
                <a:gd name="T21" fmla="*/ 26 h 31"/>
                <a:gd name="T22" fmla="*/ 4 w 17"/>
                <a:gd name="T23" fmla="*/ 28 h 31"/>
                <a:gd name="T24" fmla="*/ 8 w 17"/>
                <a:gd name="T25" fmla="*/ 30 h 31"/>
                <a:gd name="T26" fmla="*/ 8 w 17"/>
                <a:gd name="T27" fmla="*/ 30 h 31"/>
                <a:gd name="T28" fmla="*/ 8 w 17"/>
                <a:gd name="T29" fmla="*/ 30 h 31"/>
                <a:gd name="T30" fmla="*/ 12 w 17"/>
                <a:gd name="T31" fmla="*/ 31 h 31"/>
                <a:gd name="T32" fmla="*/ 14 w 17"/>
                <a:gd name="T33" fmla="*/ 30 h 31"/>
                <a:gd name="T34" fmla="*/ 16 w 17"/>
                <a:gd name="T35" fmla="*/ 27 h 31"/>
                <a:gd name="T36" fmla="*/ 17 w 17"/>
                <a:gd name="T37" fmla="*/ 24 h 31"/>
                <a:gd name="T38" fmla="*/ 17 w 17"/>
                <a:gd name="T39" fmla="*/ 11 h 31"/>
                <a:gd name="T40" fmla="*/ 17 w 17"/>
                <a:gd name="T41" fmla="*/ 11 h 31"/>
                <a:gd name="T42" fmla="*/ 16 w 17"/>
                <a:gd name="T43" fmla="*/ 8 h 31"/>
                <a:gd name="T44" fmla="*/ 14 w 17"/>
                <a:gd name="T45" fmla="*/ 6 h 31"/>
                <a:gd name="T46" fmla="*/ 12 w 17"/>
                <a:gd name="T47" fmla="*/ 3 h 31"/>
                <a:gd name="T48" fmla="*/ 8 w 17"/>
                <a:gd name="T49" fmla="*/ 2 h 31"/>
                <a:gd name="T50" fmla="*/ 8 w 17"/>
                <a:gd name="T51" fmla="*/ 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164999" name="Freeform 168"/>
            <p:cNvSpPr>
              <a:spLocks noEditPoints="1"/>
            </p:cNvSpPr>
            <p:nvPr/>
          </p:nvSpPr>
          <p:spPr bwMode="white">
            <a:xfrm flipH="1">
              <a:off x="502" y="3765"/>
              <a:ext cx="11" cy="18"/>
            </a:xfrm>
            <a:custGeom>
              <a:avLst/>
              <a:gdLst>
                <a:gd name="T0" fmla="*/ 3 w 19"/>
                <a:gd name="T1" fmla="*/ 2 h 31"/>
                <a:gd name="T2" fmla="*/ 3 w 19"/>
                <a:gd name="T3" fmla="*/ 2 h 31"/>
                <a:gd name="T4" fmla="*/ 0 w 19"/>
                <a:gd name="T5" fmla="*/ 4 h 31"/>
                <a:gd name="T6" fmla="*/ 0 w 19"/>
                <a:gd name="T7" fmla="*/ 7 h 31"/>
                <a:gd name="T8" fmla="*/ 0 w 19"/>
                <a:gd name="T9" fmla="*/ 20 h 31"/>
                <a:gd name="T10" fmla="*/ 0 w 19"/>
                <a:gd name="T11" fmla="*/ 20 h 31"/>
                <a:gd name="T12" fmla="*/ 0 w 19"/>
                <a:gd name="T13" fmla="*/ 23 h 31"/>
                <a:gd name="T14" fmla="*/ 3 w 19"/>
                <a:gd name="T15" fmla="*/ 27 h 31"/>
                <a:gd name="T16" fmla="*/ 6 w 19"/>
                <a:gd name="T17" fmla="*/ 30 h 31"/>
                <a:gd name="T18" fmla="*/ 10 w 19"/>
                <a:gd name="T19" fmla="*/ 31 h 31"/>
                <a:gd name="T20" fmla="*/ 10 w 19"/>
                <a:gd name="T21" fmla="*/ 31 h 31"/>
                <a:gd name="T22" fmla="*/ 10 w 19"/>
                <a:gd name="T23" fmla="*/ 31 h 31"/>
                <a:gd name="T24" fmla="*/ 10 w 19"/>
                <a:gd name="T25" fmla="*/ 31 h 31"/>
                <a:gd name="T26" fmla="*/ 14 w 19"/>
                <a:gd name="T27" fmla="*/ 31 h 31"/>
                <a:gd name="T28" fmla="*/ 16 w 19"/>
                <a:gd name="T29" fmla="*/ 30 h 31"/>
                <a:gd name="T30" fmla="*/ 16 w 19"/>
                <a:gd name="T31" fmla="*/ 30 h 31"/>
                <a:gd name="T32" fmla="*/ 19 w 19"/>
                <a:gd name="T33" fmla="*/ 27 h 31"/>
                <a:gd name="T34" fmla="*/ 19 w 19"/>
                <a:gd name="T35" fmla="*/ 24 h 31"/>
                <a:gd name="T36" fmla="*/ 19 w 19"/>
                <a:gd name="T37" fmla="*/ 11 h 31"/>
                <a:gd name="T38" fmla="*/ 19 w 19"/>
                <a:gd name="T39" fmla="*/ 11 h 31"/>
                <a:gd name="T40" fmla="*/ 19 w 19"/>
                <a:gd name="T41" fmla="*/ 8 h 31"/>
                <a:gd name="T42" fmla="*/ 16 w 19"/>
                <a:gd name="T43" fmla="*/ 4 h 31"/>
                <a:gd name="T44" fmla="*/ 14 w 19"/>
                <a:gd name="T45" fmla="*/ 2 h 31"/>
                <a:gd name="T46" fmla="*/ 10 w 19"/>
                <a:gd name="T47" fmla="*/ 0 h 31"/>
                <a:gd name="T48" fmla="*/ 10 w 19"/>
                <a:gd name="T49" fmla="*/ 0 h 31"/>
                <a:gd name="T50" fmla="*/ 10 w 19"/>
                <a:gd name="T51" fmla="*/ 0 h 31"/>
                <a:gd name="T52" fmla="*/ 6 w 19"/>
                <a:gd name="T53" fmla="*/ 0 h 31"/>
                <a:gd name="T54" fmla="*/ 3 w 19"/>
                <a:gd name="T55" fmla="*/ 2 h 31"/>
                <a:gd name="T56" fmla="*/ 3 w 19"/>
                <a:gd name="T57" fmla="*/ 2 h 31"/>
                <a:gd name="T58" fmla="*/ 10 w 19"/>
                <a:gd name="T59" fmla="*/ 30 h 31"/>
                <a:gd name="T60" fmla="*/ 10 w 19"/>
                <a:gd name="T61" fmla="*/ 30 h 31"/>
                <a:gd name="T62" fmla="*/ 10 w 19"/>
                <a:gd name="T63" fmla="*/ 30 h 31"/>
                <a:gd name="T64" fmla="*/ 10 w 19"/>
                <a:gd name="T65" fmla="*/ 30 h 31"/>
                <a:gd name="T66" fmla="*/ 7 w 19"/>
                <a:gd name="T67" fmla="*/ 28 h 31"/>
                <a:gd name="T68" fmla="*/ 4 w 19"/>
                <a:gd name="T69" fmla="*/ 26 h 31"/>
                <a:gd name="T70" fmla="*/ 3 w 19"/>
                <a:gd name="T71" fmla="*/ 23 h 31"/>
                <a:gd name="T72" fmla="*/ 2 w 19"/>
                <a:gd name="T73" fmla="*/ 20 h 31"/>
                <a:gd name="T74" fmla="*/ 2 w 19"/>
                <a:gd name="T75" fmla="*/ 7 h 31"/>
                <a:gd name="T76" fmla="*/ 2 w 19"/>
                <a:gd name="T77" fmla="*/ 7 h 31"/>
                <a:gd name="T78" fmla="*/ 3 w 19"/>
                <a:gd name="T79" fmla="*/ 4 h 31"/>
                <a:gd name="T80" fmla="*/ 4 w 19"/>
                <a:gd name="T81" fmla="*/ 3 h 31"/>
                <a:gd name="T82" fmla="*/ 4 w 19"/>
                <a:gd name="T83" fmla="*/ 3 h 31"/>
                <a:gd name="T84" fmla="*/ 7 w 19"/>
                <a:gd name="T85" fmla="*/ 2 h 31"/>
                <a:gd name="T86" fmla="*/ 10 w 19"/>
                <a:gd name="T87" fmla="*/ 2 h 31"/>
                <a:gd name="T88" fmla="*/ 10 w 19"/>
                <a:gd name="T89" fmla="*/ 2 h 31"/>
                <a:gd name="T90" fmla="*/ 10 w 19"/>
                <a:gd name="T91" fmla="*/ 2 h 31"/>
                <a:gd name="T92" fmla="*/ 10 w 19"/>
                <a:gd name="T93" fmla="*/ 2 h 31"/>
                <a:gd name="T94" fmla="*/ 12 w 19"/>
                <a:gd name="T95" fmla="*/ 3 h 31"/>
                <a:gd name="T96" fmla="*/ 15 w 19"/>
                <a:gd name="T97" fmla="*/ 6 h 31"/>
                <a:gd name="T98" fmla="*/ 16 w 19"/>
                <a:gd name="T99" fmla="*/ 8 h 31"/>
                <a:gd name="T100" fmla="*/ 18 w 19"/>
                <a:gd name="T101" fmla="*/ 11 h 31"/>
                <a:gd name="T102" fmla="*/ 18 w 19"/>
                <a:gd name="T103" fmla="*/ 24 h 31"/>
                <a:gd name="T104" fmla="*/ 18 w 19"/>
                <a:gd name="T105" fmla="*/ 24 h 31"/>
                <a:gd name="T106" fmla="*/ 18 w 19"/>
                <a:gd name="T107" fmla="*/ 27 h 31"/>
                <a:gd name="T108" fmla="*/ 16 w 19"/>
                <a:gd name="T109" fmla="*/ 28 h 31"/>
                <a:gd name="T110" fmla="*/ 16 w 19"/>
                <a:gd name="T111" fmla="*/ 28 h 31"/>
                <a:gd name="T112" fmla="*/ 14 w 19"/>
                <a:gd name="T113" fmla="*/ 30 h 31"/>
                <a:gd name="T114" fmla="*/ 10 w 19"/>
                <a:gd name="T115" fmla="*/ 30 h 31"/>
                <a:gd name="T116" fmla="*/ 10 w 19"/>
                <a:gd name="T117" fmla="*/ 3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165000" name="Freeform 169"/>
            <p:cNvSpPr>
              <a:spLocks/>
            </p:cNvSpPr>
            <p:nvPr/>
          </p:nvSpPr>
          <p:spPr bwMode="white">
            <a:xfrm flipH="1">
              <a:off x="437" y="3742"/>
              <a:ext cx="7" cy="16"/>
            </a:xfrm>
            <a:custGeom>
              <a:avLst/>
              <a:gdLst>
                <a:gd name="T0" fmla="*/ 3 w 10"/>
                <a:gd name="T1" fmla="*/ 2 h 25"/>
                <a:gd name="T2" fmla="*/ 7 w 10"/>
                <a:gd name="T3" fmla="*/ 0 h 25"/>
                <a:gd name="T4" fmla="*/ 7 w 10"/>
                <a:gd name="T5" fmla="*/ 0 h 25"/>
                <a:gd name="T6" fmla="*/ 8 w 10"/>
                <a:gd name="T7" fmla="*/ 0 h 25"/>
                <a:gd name="T8" fmla="*/ 10 w 10"/>
                <a:gd name="T9" fmla="*/ 1 h 25"/>
                <a:gd name="T10" fmla="*/ 8 w 10"/>
                <a:gd name="T11" fmla="*/ 12 h 25"/>
                <a:gd name="T12" fmla="*/ 8 w 10"/>
                <a:gd name="T13" fmla="*/ 12 h 25"/>
                <a:gd name="T14" fmla="*/ 7 w 10"/>
                <a:gd name="T15" fmla="*/ 14 h 25"/>
                <a:gd name="T16" fmla="*/ 4 w 10"/>
                <a:gd name="T17" fmla="*/ 20 h 25"/>
                <a:gd name="T18" fmla="*/ 0 w 10"/>
                <a:gd name="T19" fmla="*/ 25 h 25"/>
                <a:gd name="T20" fmla="*/ 0 w 10"/>
                <a:gd name="T21" fmla="*/ 6 h 25"/>
                <a:gd name="T22" fmla="*/ 0 w 10"/>
                <a:gd name="T23" fmla="*/ 6 h 25"/>
                <a:gd name="T24" fmla="*/ 1 w 10"/>
                <a:gd name="T25" fmla="*/ 4 h 25"/>
                <a:gd name="T26" fmla="*/ 3 w 10"/>
                <a:gd name="T27" fmla="*/ 2 h 25"/>
                <a:gd name="T28" fmla="*/ 3 w 10"/>
                <a:gd name="T29" fmla="*/ 2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165001" name="Freeform 170"/>
            <p:cNvSpPr>
              <a:spLocks noEditPoints="1"/>
            </p:cNvSpPr>
            <p:nvPr/>
          </p:nvSpPr>
          <p:spPr bwMode="white">
            <a:xfrm flipH="1">
              <a:off x="437" y="3735"/>
              <a:ext cx="20" cy="23"/>
            </a:xfrm>
            <a:custGeom>
              <a:avLst/>
              <a:gdLst>
                <a:gd name="T0" fmla="*/ 30 w 33"/>
                <a:gd name="T1" fmla="*/ 9 h 36"/>
                <a:gd name="T2" fmla="*/ 24 w 33"/>
                <a:gd name="T3" fmla="*/ 12 h 36"/>
                <a:gd name="T4" fmla="*/ 24 w 33"/>
                <a:gd name="T5" fmla="*/ 12 h 36"/>
                <a:gd name="T6" fmla="*/ 23 w 33"/>
                <a:gd name="T7" fmla="*/ 15 h 36"/>
                <a:gd name="T8" fmla="*/ 22 w 33"/>
                <a:gd name="T9" fmla="*/ 17 h 36"/>
                <a:gd name="T10" fmla="*/ 22 w 33"/>
                <a:gd name="T11" fmla="*/ 36 h 36"/>
                <a:gd name="T12" fmla="*/ 23 w 33"/>
                <a:gd name="T13" fmla="*/ 36 h 36"/>
                <a:gd name="T14" fmla="*/ 23 w 33"/>
                <a:gd name="T15" fmla="*/ 36 h 36"/>
                <a:gd name="T16" fmla="*/ 26 w 33"/>
                <a:gd name="T17" fmla="*/ 35 h 36"/>
                <a:gd name="T18" fmla="*/ 29 w 33"/>
                <a:gd name="T19" fmla="*/ 31 h 36"/>
                <a:gd name="T20" fmla="*/ 33 w 33"/>
                <a:gd name="T21" fmla="*/ 23 h 36"/>
                <a:gd name="T22" fmla="*/ 33 w 33"/>
                <a:gd name="T23" fmla="*/ 12 h 36"/>
                <a:gd name="T24" fmla="*/ 33 w 33"/>
                <a:gd name="T25" fmla="*/ 12 h 36"/>
                <a:gd name="T26" fmla="*/ 33 w 33"/>
                <a:gd name="T27" fmla="*/ 11 h 36"/>
                <a:gd name="T28" fmla="*/ 31 w 33"/>
                <a:gd name="T29" fmla="*/ 9 h 36"/>
                <a:gd name="T30" fmla="*/ 31 w 33"/>
                <a:gd name="T31" fmla="*/ 9 h 36"/>
                <a:gd name="T32" fmla="*/ 30 w 33"/>
                <a:gd name="T33" fmla="*/ 9 h 36"/>
                <a:gd name="T34" fmla="*/ 30 w 33"/>
                <a:gd name="T35" fmla="*/ 9 h 36"/>
                <a:gd name="T36" fmla="*/ 24 w 33"/>
                <a:gd name="T37" fmla="*/ 17 h 36"/>
                <a:gd name="T38" fmla="*/ 24 w 33"/>
                <a:gd name="T39" fmla="*/ 17 h 36"/>
                <a:gd name="T40" fmla="*/ 26 w 33"/>
                <a:gd name="T41" fmla="*/ 15 h 36"/>
                <a:gd name="T42" fmla="*/ 30 w 33"/>
                <a:gd name="T43" fmla="*/ 12 h 36"/>
                <a:gd name="T44" fmla="*/ 30 w 33"/>
                <a:gd name="T45" fmla="*/ 12 h 36"/>
                <a:gd name="T46" fmla="*/ 31 w 33"/>
                <a:gd name="T47" fmla="*/ 12 h 36"/>
                <a:gd name="T48" fmla="*/ 31 w 33"/>
                <a:gd name="T49" fmla="*/ 23 h 36"/>
                <a:gd name="T50" fmla="*/ 31 w 33"/>
                <a:gd name="T51" fmla="*/ 23 h 36"/>
                <a:gd name="T52" fmla="*/ 29 w 33"/>
                <a:gd name="T53" fmla="*/ 27 h 36"/>
                <a:gd name="T54" fmla="*/ 24 w 33"/>
                <a:gd name="T55" fmla="*/ 32 h 36"/>
                <a:gd name="T56" fmla="*/ 24 w 33"/>
                <a:gd name="T57" fmla="*/ 32 h 36"/>
                <a:gd name="T58" fmla="*/ 24 w 33"/>
                <a:gd name="T59" fmla="*/ 17 h 36"/>
                <a:gd name="T60" fmla="*/ 24 w 33"/>
                <a:gd name="T61" fmla="*/ 1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165002" name="Freeform 171"/>
            <p:cNvSpPr>
              <a:spLocks/>
            </p:cNvSpPr>
            <p:nvPr/>
          </p:nvSpPr>
          <p:spPr bwMode="white">
            <a:xfrm flipH="1">
              <a:off x="488" y="3749"/>
              <a:ext cx="14" cy="18"/>
            </a:xfrm>
            <a:custGeom>
              <a:avLst/>
              <a:gdLst>
                <a:gd name="T0" fmla="*/ 9 w 21"/>
                <a:gd name="T1" fmla="*/ 0 h 31"/>
                <a:gd name="T2" fmla="*/ 12 w 21"/>
                <a:gd name="T3" fmla="*/ 0 h 31"/>
                <a:gd name="T4" fmla="*/ 12 w 21"/>
                <a:gd name="T5" fmla="*/ 0 h 31"/>
                <a:gd name="T6" fmla="*/ 16 w 21"/>
                <a:gd name="T7" fmla="*/ 0 h 31"/>
                <a:gd name="T8" fmla="*/ 18 w 21"/>
                <a:gd name="T9" fmla="*/ 1 h 31"/>
                <a:gd name="T10" fmla="*/ 20 w 21"/>
                <a:gd name="T11" fmla="*/ 4 h 31"/>
                <a:gd name="T12" fmla="*/ 21 w 21"/>
                <a:gd name="T13" fmla="*/ 7 h 31"/>
                <a:gd name="T14" fmla="*/ 21 w 21"/>
                <a:gd name="T15" fmla="*/ 23 h 31"/>
                <a:gd name="T16" fmla="*/ 21 w 21"/>
                <a:gd name="T17" fmla="*/ 23 h 31"/>
                <a:gd name="T18" fmla="*/ 20 w 21"/>
                <a:gd name="T19" fmla="*/ 26 h 31"/>
                <a:gd name="T20" fmla="*/ 18 w 21"/>
                <a:gd name="T21" fmla="*/ 28 h 31"/>
                <a:gd name="T22" fmla="*/ 16 w 21"/>
                <a:gd name="T23" fmla="*/ 30 h 31"/>
                <a:gd name="T24" fmla="*/ 12 w 21"/>
                <a:gd name="T25" fmla="*/ 31 h 31"/>
                <a:gd name="T26" fmla="*/ 9 w 21"/>
                <a:gd name="T27" fmla="*/ 31 h 31"/>
                <a:gd name="T28" fmla="*/ 9 w 21"/>
                <a:gd name="T29" fmla="*/ 31 h 31"/>
                <a:gd name="T30" fmla="*/ 5 w 21"/>
                <a:gd name="T31" fmla="*/ 30 h 31"/>
                <a:gd name="T32" fmla="*/ 2 w 21"/>
                <a:gd name="T33" fmla="*/ 28 h 31"/>
                <a:gd name="T34" fmla="*/ 1 w 21"/>
                <a:gd name="T35" fmla="*/ 26 h 31"/>
                <a:gd name="T36" fmla="*/ 0 w 21"/>
                <a:gd name="T37" fmla="*/ 23 h 31"/>
                <a:gd name="T38" fmla="*/ 0 w 21"/>
                <a:gd name="T39" fmla="*/ 7 h 31"/>
                <a:gd name="T40" fmla="*/ 0 w 21"/>
                <a:gd name="T41" fmla="*/ 7 h 31"/>
                <a:gd name="T42" fmla="*/ 1 w 21"/>
                <a:gd name="T43" fmla="*/ 4 h 31"/>
                <a:gd name="T44" fmla="*/ 2 w 21"/>
                <a:gd name="T45" fmla="*/ 1 h 31"/>
                <a:gd name="T46" fmla="*/ 5 w 21"/>
                <a:gd name="T47" fmla="*/ 0 h 31"/>
                <a:gd name="T48" fmla="*/ 9 w 21"/>
                <a:gd name="T49" fmla="*/ 0 h 31"/>
                <a:gd name="T50" fmla="*/ 9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165003" name="Freeform 172"/>
            <p:cNvSpPr>
              <a:spLocks noEditPoints="1"/>
            </p:cNvSpPr>
            <p:nvPr/>
          </p:nvSpPr>
          <p:spPr bwMode="white">
            <a:xfrm flipH="1">
              <a:off x="488" y="3748"/>
              <a:ext cx="14" cy="20"/>
            </a:xfrm>
            <a:custGeom>
              <a:avLst/>
              <a:gdLst>
                <a:gd name="T0" fmla="*/ 11 w 24"/>
                <a:gd name="T1" fmla="*/ 0 h 33"/>
                <a:gd name="T2" fmla="*/ 11 w 24"/>
                <a:gd name="T3" fmla="*/ 0 h 33"/>
                <a:gd name="T4" fmla="*/ 7 w 24"/>
                <a:gd name="T5" fmla="*/ 0 h 33"/>
                <a:gd name="T6" fmla="*/ 4 w 24"/>
                <a:gd name="T7" fmla="*/ 2 h 33"/>
                <a:gd name="T8" fmla="*/ 2 w 24"/>
                <a:gd name="T9" fmla="*/ 5 h 33"/>
                <a:gd name="T10" fmla="*/ 0 w 24"/>
                <a:gd name="T11" fmla="*/ 8 h 33"/>
                <a:gd name="T12" fmla="*/ 0 w 24"/>
                <a:gd name="T13" fmla="*/ 24 h 33"/>
                <a:gd name="T14" fmla="*/ 0 w 24"/>
                <a:gd name="T15" fmla="*/ 24 h 33"/>
                <a:gd name="T16" fmla="*/ 2 w 24"/>
                <a:gd name="T17" fmla="*/ 28 h 33"/>
                <a:gd name="T18" fmla="*/ 4 w 24"/>
                <a:gd name="T19" fmla="*/ 31 h 33"/>
                <a:gd name="T20" fmla="*/ 7 w 24"/>
                <a:gd name="T21" fmla="*/ 32 h 33"/>
                <a:gd name="T22" fmla="*/ 11 w 24"/>
                <a:gd name="T23" fmla="*/ 33 h 33"/>
                <a:gd name="T24" fmla="*/ 14 w 24"/>
                <a:gd name="T25" fmla="*/ 33 h 33"/>
                <a:gd name="T26" fmla="*/ 14 w 24"/>
                <a:gd name="T27" fmla="*/ 33 h 33"/>
                <a:gd name="T28" fmla="*/ 18 w 24"/>
                <a:gd name="T29" fmla="*/ 32 h 33"/>
                <a:gd name="T30" fmla="*/ 20 w 24"/>
                <a:gd name="T31" fmla="*/ 31 h 33"/>
                <a:gd name="T32" fmla="*/ 23 w 24"/>
                <a:gd name="T33" fmla="*/ 28 h 33"/>
                <a:gd name="T34" fmla="*/ 24 w 24"/>
                <a:gd name="T35" fmla="*/ 24 h 33"/>
                <a:gd name="T36" fmla="*/ 24 w 24"/>
                <a:gd name="T37" fmla="*/ 8 h 33"/>
                <a:gd name="T38" fmla="*/ 24 w 24"/>
                <a:gd name="T39" fmla="*/ 8 h 33"/>
                <a:gd name="T40" fmla="*/ 23 w 24"/>
                <a:gd name="T41" fmla="*/ 5 h 33"/>
                <a:gd name="T42" fmla="*/ 20 w 24"/>
                <a:gd name="T43" fmla="*/ 2 h 33"/>
                <a:gd name="T44" fmla="*/ 18 w 24"/>
                <a:gd name="T45" fmla="*/ 0 h 33"/>
                <a:gd name="T46" fmla="*/ 14 w 24"/>
                <a:gd name="T47" fmla="*/ 0 h 33"/>
                <a:gd name="T48" fmla="*/ 11 w 24"/>
                <a:gd name="T49" fmla="*/ 0 h 33"/>
                <a:gd name="T50" fmla="*/ 3 w 24"/>
                <a:gd name="T51" fmla="*/ 24 h 33"/>
                <a:gd name="T52" fmla="*/ 3 w 24"/>
                <a:gd name="T53" fmla="*/ 8 h 33"/>
                <a:gd name="T54" fmla="*/ 3 w 24"/>
                <a:gd name="T55" fmla="*/ 8 h 33"/>
                <a:gd name="T56" fmla="*/ 4 w 24"/>
                <a:gd name="T57" fmla="*/ 5 h 33"/>
                <a:gd name="T58" fmla="*/ 6 w 24"/>
                <a:gd name="T59" fmla="*/ 4 h 33"/>
                <a:gd name="T60" fmla="*/ 8 w 24"/>
                <a:gd name="T61" fmla="*/ 2 h 33"/>
                <a:gd name="T62" fmla="*/ 11 w 24"/>
                <a:gd name="T63" fmla="*/ 2 h 33"/>
                <a:gd name="T64" fmla="*/ 14 w 24"/>
                <a:gd name="T65" fmla="*/ 2 h 33"/>
                <a:gd name="T66" fmla="*/ 14 w 24"/>
                <a:gd name="T67" fmla="*/ 2 h 33"/>
                <a:gd name="T68" fmla="*/ 16 w 24"/>
                <a:gd name="T69" fmla="*/ 2 h 33"/>
                <a:gd name="T70" fmla="*/ 19 w 24"/>
                <a:gd name="T71" fmla="*/ 4 h 33"/>
                <a:gd name="T72" fmla="*/ 20 w 24"/>
                <a:gd name="T73" fmla="*/ 5 h 33"/>
                <a:gd name="T74" fmla="*/ 22 w 24"/>
                <a:gd name="T75" fmla="*/ 8 h 33"/>
                <a:gd name="T76" fmla="*/ 22 w 24"/>
                <a:gd name="T77" fmla="*/ 24 h 33"/>
                <a:gd name="T78" fmla="*/ 22 w 24"/>
                <a:gd name="T79" fmla="*/ 24 h 33"/>
                <a:gd name="T80" fmla="*/ 20 w 24"/>
                <a:gd name="T81" fmla="*/ 27 h 33"/>
                <a:gd name="T82" fmla="*/ 19 w 24"/>
                <a:gd name="T83" fmla="*/ 29 h 33"/>
                <a:gd name="T84" fmla="*/ 16 w 24"/>
                <a:gd name="T85" fmla="*/ 31 h 33"/>
                <a:gd name="T86" fmla="*/ 14 w 24"/>
                <a:gd name="T87" fmla="*/ 31 h 33"/>
                <a:gd name="T88" fmla="*/ 11 w 24"/>
                <a:gd name="T89" fmla="*/ 31 h 33"/>
                <a:gd name="T90" fmla="*/ 11 w 24"/>
                <a:gd name="T91" fmla="*/ 31 h 33"/>
                <a:gd name="T92" fmla="*/ 8 w 24"/>
                <a:gd name="T93" fmla="*/ 31 h 33"/>
                <a:gd name="T94" fmla="*/ 6 w 24"/>
                <a:gd name="T95" fmla="*/ 29 h 33"/>
                <a:gd name="T96" fmla="*/ 4 w 24"/>
                <a:gd name="T97" fmla="*/ 27 h 33"/>
                <a:gd name="T98" fmla="*/ 3 w 24"/>
                <a:gd name="T99" fmla="*/ 24 h 33"/>
                <a:gd name="T100" fmla="*/ 3 w 24"/>
                <a:gd name="T101" fmla="*/ 24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165004" name="Freeform 173"/>
            <p:cNvSpPr>
              <a:spLocks/>
            </p:cNvSpPr>
            <p:nvPr/>
          </p:nvSpPr>
          <p:spPr bwMode="white">
            <a:xfrm flipH="1">
              <a:off x="466" y="3746"/>
              <a:ext cx="10" cy="18"/>
            </a:xfrm>
            <a:custGeom>
              <a:avLst/>
              <a:gdLst>
                <a:gd name="T0" fmla="*/ 8 w 18"/>
                <a:gd name="T1" fmla="*/ 0 h 30"/>
                <a:gd name="T2" fmla="*/ 10 w 18"/>
                <a:gd name="T3" fmla="*/ 0 h 30"/>
                <a:gd name="T4" fmla="*/ 10 w 18"/>
                <a:gd name="T5" fmla="*/ 0 h 30"/>
                <a:gd name="T6" fmla="*/ 12 w 18"/>
                <a:gd name="T7" fmla="*/ 0 h 30"/>
                <a:gd name="T8" fmla="*/ 15 w 18"/>
                <a:gd name="T9" fmla="*/ 2 h 30"/>
                <a:gd name="T10" fmla="*/ 16 w 18"/>
                <a:gd name="T11" fmla="*/ 3 h 30"/>
                <a:gd name="T12" fmla="*/ 18 w 18"/>
                <a:gd name="T13" fmla="*/ 6 h 30"/>
                <a:gd name="T14" fmla="*/ 18 w 18"/>
                <a:gd name="T15" fmla="*/ 21 h 30"/>
                <a:gd name="T16" fmla="*/ 18 w 18"/>
                <a:gd name="T17" fmla="*/ 21 h 30"/>
                <a:gd name="T18" fmla="*/ 16 w 18"/>
                <a:gd name="T19" fmla="*/ 25 h 30"/>
                <a:gd name="T20" fmla="*/ 15 w 18"/>
                <a:gd name="T21" fmla="*/ 26 h 30"/>
                <a:gd name="T22" fmla="*/ 12 w 18"/>
                <a:gd name="T23" fmla="*/ 29 h 30"/>
                <a:gd name="T24" fmla="*/ 10 w 18"/>
                <a:gd name="T25" fmla="*/ 30 h 30"/>
                <a:gd name="T26" fmla="*/ 8 w 18"/>
                <a:gd name="T27" fmla="*/ 30 h 30"/>
                <a:gd name="T28" fmla="*/ 8 w 18"/>
                <a:gd name="T29" fmla="*/ 30 h 30"/>
                <a:gd name="T30" fmla="*/ 6 w 18"/>
                <a:gd name="T31" fmla="*/ 30 h 30"/>
                <a:gd name="T32" fmla="*/ 3 w 18"/>
                <a:gd name="T33" fmla="*/ 29 h 30"/>
                <a:gd name="T34" fmla="*/ 2 w 18"/>
                <a:gd name="T35" fmla="*/ 26 h 30"/>
                <a:gd name="T36" fmla="*/ 0 w 18"/>
                <a:gd name="T37" fmla="*/ 23 h 30"/>
                <a:gd name="T38" fmla="*/ 0 w 18"/>
                <a:gd name="T39" fmla="*/ 8 h 30"/>
                <a:gd name="T40" fmla="*/ 0 w 18"/>
                <a:gd name="T41" fmla="*/ 8 h 30"/>
                <a:gd name="T42" fmla="*/ 2 w 18"/>
                <a:gd name="T43" fmla="*/ 6 h 30"/>
                <a:gd name="T44" fmla="*/ 3 w 18"/>
                <a:gd name="T45" fmla="*/ 3 h 30"/>
                <a:gd name="T46" fmla="*/ 4 w 18"/>
                <a:gd name="T47" fmla="*/ 2 h 30"/>
                <a:gd name="T48" fmla="*/ 8 w 18"/>
                <a:gd name="T49" fmla="*/ 0 h 30"/>
                <a:gd name="T50" fmla="*/ 8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165005" name="Freeform 174"/>
            <p:cNvSpPr>
              <a:spLocks noEditPoints="1"/>
            </p:cNvSpPr>
            <p:nvPr/>
          </p:nvSpPr>
          <p:spPr bwMode="white">
            <a:xfrm flipH="1">
              <a:off x="466" y="3746"/>
              <a:ext cx="12" cy="19"/>
            </a:xfrm>
            <a:custGeom>
              <a:avLst/>
              <a:gdLst>
                <a:gd name="T0" fmla="*/ 11 w 20"/>
                <a:gd name="T1" fmla="*/ 0 h 32"/>
                <a:gd name="T2" fmla="*/ 8 w 20"/>
                <a:gd name="T3" fmla="*/ 0 h 32"/>
                <a:gd name="T4" fmla="*/ 8 w 20"/>
                <a:gd name="T5" fmla="*/ 0 h 32"/>
                <a:gd name="T6" fmla="*/ 5 w 20"/>
                <a:gd name="T7" fmla="*/ 1 h 32"/>
                <a:gd name="T8" fmla="*/ 3 w 20"/>
                <a:gd name="T9" fmla="*/ 4 h 32"/>
                <a:gd name="T10" fmla="*/ 1 w 20"/>
                <a:gd name="T11" fmla="*/ 7 h 32"/>
                <a:gd name="T12" fmla="*/ 0 w 20"/>
                <a:gd name="T13" fmla="*/ 9 h 32"/>
                <a:gd name="T14" fmla="*/ 0 w 20"/>
                <a:gd name="T15" fmla="*/ 24 h 32"/>
                <a:gd name="T16" fmla="*/ 0 w 20"/>
                <a:gd name="T17" fmla="*/ 24 h 32"/>
                <a:gd name="T18" fmla="*/ 1 w 20"/>
                <a:gd name="T19" fmla="*/ 28 h 32"/>
                <a:gd name="T20" fmla="*/ 3 w 20"/>
                <a:gd name="T21" fmla="*/ 31 h 32"/>
                <a:gd name="T22" fmla="*/ 3 w 20"/>
                <a:gd name="T23" fmla="*/ 31 h 32"/>
                <a:gd name="T24" fmla="*/ 7 w 20"/>
                <a:gd name="T25" fmla="*/ 32 h 32"/>
                <a:gd name="T26" fmla="*/ 9 w 20"/>
                <a:gd name="T27" fmla="*/ 32 h 32"/>
                <a:gd name="T28" fmla="*/ 11 w 20"/>
                <a:gd name="T29" fmla="*/ 32 h 32"/>
                <a:gd name="T30" fmla="*/ 11 w 20"/>
                <a:gd name="T31" fmla="*/ 32 h 32"/>
                <a:gd name="T32" fmla="*/ 15 w 20"/>
                <a:gd name="T33" fmla="*/ 31 h 32"/>
                <a:gd name="T34" fmla="*/ 17 w 20"/>
                <a:gd name="T35" fmla="*/ 28 h 32"/>
                <a:gd name="T36" fmla="*/ 19 w 20"/>
                <a:gd name="T37" fmla="*/ 26 h 32"/>
                <a:gd name="T38" fmla="*/ 20 w 20"/>
                <a:gd name="T39" fmla="*/ 22 h 32"/>
                <a:gd name="T40" fmla="*/ 19 w 20"/>
                <a:gd name="T41" fmla="*/ 7 h 32"/>
                <a:gd name="T42" fmla="*/ 19 w 20"/>
                <a:gd name="T43" fmla="*/ 7 h 32"/>
                <a:gd name="T44" fmla="*/ 19 w 20"/>
                <a:gd name="T45" fmla="*/ 4 h 32"/>
                <a:gd name="T46" fmla="*/ 16 w 20"/>
                <a:gd name="T47" fmla="*/ 1 h 32"/>
                <a:gd name="T48" fmla="*/ 16 w 20"/>
                <a:gd name="T49" fmla="*/ 1 h 32"/>
                <a:gd name="T50" fmla="*/ 13 w 20"/>
                <a:gd name="T51" fmla="*/ 0 h 32"/>
                <a:gd name="T52" fmla="*/ 11 w 20"/>
                <a:gd name="T53" fmla="*/ 0 h 32"/>
                <a:gd name="T54" fmla="*/ 11 w 20"/>
                <a:gd name="T55" fmla="*/ 0 h 32"/>
                <a:gd name="T56" fmla="*/ 11 w 20"/>
                <a:gd name="T57" fmla="*/ 1 h 32"/>
                <a:gd name="T58" fmla="*/ 11 w 20"/>
                <a:gd name="T59" fmla="*/ 1 h 32"/>
                <a:gd name="T60" fmla="*/ 13 w 20"/>
                <a:gd name="T61" fmla="*/ 1 h 32"/>
                <a:gd name="T62" fmla="*/ 15 w 20"/>
                <a:gd name="T63" fmla="*/ 3 h 32"/>
                <a:gd name="T64" fmla="*/ 15 w 20"/>
                <a:gd name="T65" fmla="*/ 3 h 32"/>
                <a:gd name="T66" fmla="*/ 16 w 20"/>
                <a:gd name="T67" fmla="*/ 5 h 32"/>
                <a:gd name="T68" fmla="*/ 17 w 20"/>
                <a:gd name="T69" fmla="*/ 7 h 32"/>
                <a:gd name="T70" fmla="*/ 17 w 20"/>
                <a:gd name="T71" fmla="*/ 22 h 32"/>
                <a:gd name="T72" fmla="*/ 17 w 20"/>
                <a:gd name="T73" fmla="*/ 22 h 32"/>
                <a:gd name="T74" fmla="*/ 17 w 20"/>
                <a:gd name="T75" fmla="*/ 24 h 32"/>
                <a:gd name="T76" fmla="*/ 16 w 20"/>
                <a:gd name="T77" fmla="*/ 27 h 32"/>
                <a:gd name="T78" fmla="*/ 13 w 20"/>
                <a:gd name="T79" fmla="*/ 28 h 32"/>
                <a:gd name="T80" fmla="*/ 11 w 20"/>
                <a:gd name="T81" fmla="*/ 30 h 32"/>
                <a:gd name="T82" fmla="*/ 11 w 20"/>
                <a:gd name="T83" fmla="*/ 30 h 32"/>
                <a:gd name="T84" fmla="*/ 9 w 20"/>
                <a:gd name="T85" fmla="*/ 30 h 32"/>
                <a:gd name="T86" fmla="*/ 9 w 20"/>
                <a:gd name="T87" fmla="*/ 30 h 32"/>
                <a:gd name="T88" fmla="*/ 7 w 20"/>
                <a:gd name="T89" fmla="*/ 30 h 32"/>
                <a:gd name="T90" fmla="*/ 5 w 20"/>
                <a:gd name="T91" fmla="*/ 28 h 32"/>
                <a:gd name="T92" fmla="*/ 5 w 20"/>
                <a:gd name="T93" fmla="*/ 28 h 32"/>
                <a:gd name="T94" fmla="*/ 4 w 20"/>
                <a:gd name="T95" fmla="*/ 27 h 32"/>
                <a:gd name="T96" fmla="*/ 3 w 20"/>
                <a:gd name="T97" fmla="*/ 24 h 32"/>
                <a:gd name="T98" fmla="*/ 3 w 20"/>
                <a:gd name="T99" fmla="*/ 9 h 32"/>
                <a:gd name="T100" fmla="*/ 3 w 20"/>
                <a:gd name="T101" fmla="*/ 9 h 32"/>
                <a:gd name="T102" fmla="*/ 3 w 20"/>
                <a:gd name="T103" fmla="*/ 7 h 32"/>
                <a:gd name="T104" fmla="*/ 4 w 20"/>
                <a:gd name="T105" fmla="*/ 5 h 32"/>
                <a:gd name="T106" fmla="*/ 7 w 20"/>
                <a:gd name="T107" fmla="*/ 3 h 32"/>
                <a:gd name="T108" fmla="*/ 9 w 20"/>
                <a:gd name="T109" fmla="*/ 3 h 32"/>
                <a:gd name="T110" fmla="*/ 9 w 20"/>
                <a:gd name="T111" fmla="*/ 3 h 32"/>
                <a:gd name="T112" fmla="*/ 1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165006" name="Freeform 175"/>
            <p:cNvSpPr>
              <a:spLocks/>
            </p:cNvSpPr>
            <p:nvPr/>
          </p:nvSpPr>
          <p:spPr bwMode="white">
            <a:xfrm flipH="1">
              <a:off x="450" y="3737"/>
              <a:ext cx="8" cy="18"/>
            </a:xfrm>
            <a:custGeom>
              <a:avLst/>
              <a:gdLst>
                <a:gd name="T0" fmla="*/ 7 w 15"/>
                <a:gd name="T1" fmla="*/ 0 h 28"/>
                <a:gd name="T2" fmla="*/ 8 w 15"/>
                <a:gd name="T3" fmla="*/ 0 h 28"/>
                <a:gd name="T4" fmla="*/ 8 w 15"/>
                <a:gd name="T5" fmla="*/ 0 h 28"/>
                <a:gd name="T6" fmla="*/ 11 w 15"/>
                <a:gd name="T7" fmla="*/ 0 h 28"/>
                <a:gd name="T8" fmla="*/ 13 w 15"/>
                <a:gd name="T9" fmla="*/ 1 h 28"/>
                <a:gd name="T10" fmla="*/ 15 w 15"/>
                <a:gd name="T11" fmla="*/ 2 h 28"/>
                <a:gd name="T12" fmla="*/ 15 w 15"/>
                <a:gd name="T13" fmla="*/ 5 h 28"/>
                <a:gd name="T14" fmla="*/ 15 w 15"/>
                <a:gd name="T15" fmla="*/ 18 h 28"/>
                <a:gd name="T16" fmla="*/ 15 w 15"/>
                <a:gd name="T17" fmla="*/ 18 h 28"/>
                <a:gd name="T18" fmla="*/ 15 w 15"/>
                <a:gd name="T19" fmla="*/ 22 h 28"/>
                <a:gd name="T20" fmla="*/ 13 w 15"/>
                <a:gd name="T21" fmla="*/ 24 h 28"/>
                <a:gd name="T22" fmla="*/ 12 w 15"/>
                <a:gd name="T23" fmla="*/ 26 h 28"/>
                <a:gd name="T24" fmla="*/ 9 w 15"/>
                <a:gd name="T25" fmla="*/ 28 h 28"/>
                <a:gd name="T26" fmla="*/ 7 w 15"/>
                <a:gd name="T27" fmla="*/ 28 h 28"/>
                <a:gd name="T28" fmla="*/ 7 w 15"/>
                <a:gd name="T29" fmla="*/ 28 h 28"/>
                <a:gd name="T30" fmla="*/ 5 w 15"/>
                <a:gd name="T31" fmla="*/ 28 h 28"/>
                <a:gd name="T32" fmla="*/ 3 w 15"/>
                <a:gd name="T33" fmla="*/ 26 h 28"/>
                <a:gd name="T34" fmla="*/ 1 w 15"/>
                <a:gd name="T35" fmla="*/ 24 h 28"/>
                <a:gd name="T36" fmla="*/ 1 w 15"/>
                <a:gd name="T37" fmla="*/ 21 h 28"/>
                <a:gd name="T38" fmla="*/ 0 w 15"/>
                <a:gd name="T39" fmla="*/ 8 h 28"/>
                <a:gd name="T40" fmla="*/ 0 w 15"/>
                <a:gd name="T41" fmla="*/ 8 h 28"/>
                <a:gd name="T42" fmla="*/ 1 w 15"/>
                <a:gd name="T43" fmla="*/ 5 h 28"/>
                <a:gd name="T44" fmla="*/ 3 w 15"/>
                <a:gd name="T45" fmla="*/ 2 h 28"/>
                <a:gd name="T46" fmla="*/ 4 w 15"/>
                <a:gd name="T47" fmla="*/ 1 h 28"/>
                <a:gd name="T48" fmla="*/ 7 w 15"/>
                <a:gd name="T49" fmla="*/ 0 h 28"/>
                <a:gd name="T50" fmla="*/ 7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165007" name="Freeform 176"/>
            <p:cNvSpPr>
              <a:spLocks noEditPoints="1"/>
            </p:cNvSpPr>
            <p:nvPr/>
          </p:nvSpPr>
          <p:spPr bwMode="white">
            <a:xfrm flipH="1">
              <a:off x="449" y="3737"/>
              <a:ext cx="9" cy="18"/>
            </a:xfrm>
            <a:custGeom>
              <a:avLst/>
              <a:gdLst>
                <a:gd name="T0" fmla="*/ 8 w 16"/>
                <a:gd name="T1" fmla="*/ 0 h 30"/>
                <a:gd name="T2" fmla="*/ 7 w 16"/>
                <a:gd name="T3" fmla="*/ 0 h 30"/>
                <a:gd name="T4" fmla="*/ 7 w 16"/>
                <a:gd name="T5" fmla="*/ 0 h 30"/>
                <a:gd name="T6" fmla="*/ 4 w 16"/>
                <a:gd name="T7" fmla="*/ 2 h 30"/>
                <a:gd name="T8" fmla="*/ 1 w 16"/>
                <a:gd name="T9" fmla="*/ 4 h 30"/>
                <a:gd name="T10" fmla="*/ 0 w 16"/>
                <a:gd name="T11" fmla="*/ 7 h 30"/>
                <a:gd name="T12" fmla="*/ 0 w 16"/>
                <a:gd name="T13" fmla="*/ 10 h 30"/>
                <a:gd name="T14" fmla="*/ 0 w 16"/>
                <a:gd name="T15" fmla="*/ 23 h 30"/>
                <a:gd name="T16" fmla="*/ 0 w 16"/>
                <a:gd name="T17" fmla="*/ 23 h 30"/>
                <a:gd name="T18" fmla="*/ 1 w 16"/>
                <a:gd name="T19" fmla="*/ 27 h 30"/>
                <a:gd name="T20" fmla="*/ 3 w 16"/>
                <a:gd name="T21" fmla="*/ 28 h 30"/>
                <a:gd name="T22" fmla="*/ 3 w 16"/>
                <a:gd name="T23" fmla="*/ 28 h 30"/>
                <a:gd name="T24" fmla="*/ 5 w 16"/>
                <a:gd name="T25" fmla="*/ 30 h 30"/>
                <a:gd name="T26" fmla="*/ 8 w 16"/>
                <a:gd name="T27" fmla="*/ 30 h 30"/>
                <a:gd name="T28" fmla="*/ 8 w 16"/>
                <a:gd name="T29" fmla="*/ 30 h 30"/>
                <a:gd name="T30" fmla="*/ 9 w 16"/>
                <a:gd name="T31" fmla="*/ 30 h 30"/>
                <a:gd name="T32" fmla="*/ 9 w 16"/>
                <a:gd name="T33" fmla="*/ 30 h 30"/>
                <a:gd name="T34" fmla="*/ 12 w 16"/>
                <a:gd name="T35" fmla="*/ 28 h 30"/>
                <a:gd name="T36" fmla="*/ 13 w 16"/>
                <a:gd name="T37" fmla="*/ 27 h 30"/>
                <a:gd name="T38" fmla="*/ 16 w 16"/>
                <a:gd name="T39" fmla="*/ 24 h 30"/>
                <a:gd name="T40" fmla="*/ 16 w 16"/>
                <a:gd name="T41" fmla="*/ 20 h 30"/>
                <a:gd name="T42" fmla="*/ 16 w 16"/>
                <a:gd name="T43" fmla="*/ 7 h 30"/>
                <a:gd name="T44" fmla="*/ 16 w 16"/>
                <a:gd name="T45" fmla="*/ 7 h 30"/>
                <a:gd name="T46" fmla="*/ 15 w 16"/>
                <a:gd name="T47" fmla="*/ 4 h 30"/>
                <a:gd name="T48" fmla="*/ 13 w 16"/>
                <a:gd name="T49" fmla="*/ 2 h 30"/>
                <a:gd name="T50" fmla="*/ 13 w 16"/>
                <a:gd name="T51" fmla="*/ 2 h 30"/>
                <a:gd name="T52" fmla="*/ 11 w 16"/>
                <a:gd name="T53" fmla="*/ 0 h 30"/>
                <a:gd name="T54" fmla="*/ 8 w 16"/>
                <a:gd name="T55" fmla="*/ 0 h 30"/>
                <a:gd name="T56" fmla="*/ 8 w 16"/>
                <a:gd name="T57" fmla="*/ 0 h 30"/>
                <a:gd name="T58" fmla="*/ 8 w 16"/>
                <a:gd name="T59" fmla="*/ 2 h 30"/>
                <a:gd name="T60" fmla="*/ 8 w 16"/>
                <a:gd name="T61" fmla="*/ 2 h 30"/>
                <a:gd name="T62" fmla="*/ 11 w 16"/>
                <a:gd name="T63" fmla="*/ 2 h 30"/>
                <a:gd name="T64" fmla="*/ 12 w 16"/>
                <a:gd name="T65" fmla="*/ 3 h 30"/>
                <a:gd name="T66" fmla="*/ 12 w 16"/>
                <a:gd name="T67" fmla="*/ 3 h 30"/>
                <a:gd name="T68" fmla="*/ 13 w 16"/>
                <a:gd name="T69" fmla="*/ 4 h 30"/>
                <a:gd name="T70" fmla="*/ 15 w 16"/>
                <a:gd name="T71" fmla="*/ 7 h 30"/>
                <a:gd name="T72" fmla="*/ 15 w 16"/>
                <a:gd name="T73" fmla="*/ 20 h 30"/>
                <a:gd name="T74" fmla="*/ 15 w 16"/>
                <a:gd name="T75" fmla="*/ 20 h 30"/>
                <a:gd name="T76" fmla="*/ 15 w 16"/>
                <a:gd name="T77" fmla="*/ 23 h 30"/>
                <a:gd name="T78" fmla="*/ 13 w 16"/>
                <a:gd name="T79" fmla="*/ 26 h 30"/>
                <a:gd name="T80" fmla="*/ 11 w 16"/>
                <a:gd name="T81" fmla="*/ 27 h 30"/>
                <a:gd name="T82" fmla="*/ 9 w 16"/>
                <a:gd name="T83" fmla="*/ 28 h 30"/>
                <a:gd name="T84" fmla="*/ 7 w 16"/>
                <a:gd name="T85" fmla="*/ 28 h 30"/>
                <a:gd name="T86" fmla="*/ 7 w 16"/>
                <a:gd name="T87" fmla="*/ 28 h 30"/>
                <a:gd name="T88" fmla="*/ 5 w 16"/>
                <a:gd name="T89" fmla="*/ 28 h 30"/>
                <a:gd name="T90" fmla="*/ 3 w 16"/>
                <a:gd name="T91" fmla="*/ 28 h 30"/>
                <a:gd name="T92" fmla="*/ 3 w 16"/>
                <a:gd name="T93" fmla="*/ 28 h 30"/>
                <a:gd name="T94" fmla="*/ 1 w 16"/>
                <a:gd name="T95" fmla="*/ 26 h 30"/>
                <a:gd name="T96" fmla="*/ 1 w 16"/>
                <a:gd name="T97" fmla="*/ 23 h 30"/>
                <a:gd name="T98" fmla="*/ 1 w 16"/>
                <a:gd name="T99" fmla="*/ 10 h 30"/>
                <a:gd name="T100" fmla="*/ 1 w 16"/>
                <a:gd name="T101" fmla="*/ 10 h 30"/>
                <a:gd name="T102" fmla="*/ 1 w 16"/>
                <a:gd name="T103" fmla="*/ 7 h 30"/>
                <a:gd name="T104" fmla="*/ 3 w 16"/>
                <a:gd name="T105" fmla="*/ 4 h 30"/>
                <a:gd name="T106" fmla="*/ 4 w 16"/>
                <a:gd name="T107" fmla="*/ 3 h 30"/>
                <a:gd name="T108" fmla="*/ 7 w 16"/>
                <a:gd name="T109" fmla="*/ 2 h 30"/>
                <a:gd name="T110" fmla="*/ 7 w 16"/>
                <a:gd name="T111" fmla="*/ 2 h 30"/>
                <a:gd name="T112" fmla="*/ 8 w 16"/>
                <a:gd name="T113" fmla="*/ 2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165008" name="Freeform 177"/>
            <p:cNvSpPr>
              <a:spLocks/>
            </p:cNvSpPr>
            <p:nvPr/>
          </p:nvSpPr>
          <p:spPr bwMode="white">
            <a:xfrm flipH="1">
              <a:off x="457" y="3741"/>
              <a:ext cx="9" cy="17"/>
            </a:xfrm>
            <a:custGeom>
              <a:avLst/>
              <a:gdLst>
                <a:gd name="T0" fmla="*/ 7 w 16"/>
                <a:gd name="T1" fmla="*/ 0 h 29"/>
                <a:gd name="T2" fmla="*/ 8 w 16"/>
                <a:gd name="T3" fmla="*/ 0 h 29"/>
                <a:gd name="T4" fmla="*/ 8 w 16"/>
                <a:gd name="T5" fmla="*/ 0 h 29"/>
                <a:gd name="T6" fmla="*/ 11 w 16"/>
                <a:gd name="T7" fmla="*/ 0 h 29"/>
                <a:gd name="T8" fmla="*/ 14 w 16"/>
                <a:gd name="T9" fmla="*/ 2 h 29"/>
                <a:gd name="T10" fmla="*/ 15 w 16"/>
                <a:gd name="T11" fmla="*/ 4 h 29"/>
                <a:gd name="T12" fmla="*/ 15 w 16"/>
                <a:gd name="T13" fmla="*/ 7 h 29"/>
                <a:gd name="T14" fmla="*/ 16 w 16"/>
                <a:gd name="T15" fmla="*/ 20 h 29"/>
                <a:gd name="T16" fmla="*/ 16 w 16"/>
                <a:gd name="T17" fmla="*/ 20 h 29"/>
                <a:gd name="T18" fmla="*/ 15 w 16"/>
                <a:gd name="T19" fmla="*/ 23 h 29"/>
                <a:gd name="T20" fmla="*/ 14 w 16"/>
                <a:gd name="T21" fmla="*/ 26 h 29"/>
                <a:gd name="T22" fmla="*/ 12 w 16"/>
                <a:gd name="T23" fmla="*/ 27 h 29"/>
                <a:gd name="T24" fmla="*/ 10 w 16"/>
                <a:gd name="T25" fmla="*/ 29 h 29"/>
                <a:gd name="T26" fmla="*/ 8 w 16"/>
                <a:gd name="T27" fmla="*/ 29 h 29"/>
                <a:gd name="T28" fmla="*/ 8 w 16"/>
                <a:gd name="T29" fmla="*/ 29 h 29"/>
                <a:gd name="T30" fmla="*/ 6 w 16"/>
                <a:gd name="T31" fmla="*/ 29 h 29"/>
                <a:gd name="T32" fmla="*/ 3 w 16"/>
                <a:gd name="T33" fmla="*/ 27 h 29"/>
                <a:gd name="T34" fmla="*/ 2 w 16"/>
                <a:gd name="T35" fmla="*/ 26 h 29"/>
                <a:gd name="T36" fmla="*/ 2 w 16"/>
                <a:gd name="T37" fmla="*/ 23 h 29"/>
                <a:gd name="T38" fmla="*/ 0 w 16"/>
                <a:gd name="T39" fmla="*/ 10 h 29"/>
                <a:gd name="T40" fmla="*/ 0 w 16"/>
                <a:gd name="T41" fmla="*/ 10 h 29"/>
                <a:gd name="T42" fmla="*/ 2 w 16"/>
                <a:gd name="T43" fmla="*/ 6 h 29"/>
                <a:gd name="T44" fmla="*/ 3 w 16"/>
                <a:gd name="T45" fmla="*/ 4 h 29"/>
                <a:gd name="T46" fmla="*/ 4 w 16"/>
                <a:gd name="T47" fmla="*/ 2 h 29"/>
                <a:gd name="T48" fmla="*/ 7 w 16"/>
                <a:gd name="T49" fmla="*/ 0 h 29"/>
                <a:gd name="T50" fmla="*/ 7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165009" name="Freeform 178"/>
            <p:cNvSpPr>
              <a:spLocks noEditPoints="1"/>
            </p:cNvSpPr>
            <p:nvPr/>
          </p:nvSpPr>
          <p:spPr bwMode="white">
            <a:xfrm flipH="1">
              <a:off x="457" y="3741"/>
              <a:ext cx="9" cy="19"/>
            </a:xfrm>
            <a:custGeom>
              <a:avLst/>
              <a:gdLst>
                <a:gd name="T0" fmla="*/ 8 w 16"/>
                <a:gd name="T1" fmla="*/ 0 h 30"/>
                <a:gd name="T2" fmla="*/ 7 w 16"/>
                <a:gd name="T3" fmla="*/ 0 h 30"/>
                <a:gd name="T4" fmla="*/ 7 w 16"/>
                <a:gd name="T5" fmla="*/ 0 h 30"/>
                <a:gd name="T6" fmla="*/ 7 w 16"/>
                <a:gd name="T7" fmla="*/ 0 h 30"/>
                <a:gd name="T8" fmla="*/ 4 w 16"/>
                <a:gd name="T9" fmla="*/ 2 h 30"/>
                <a:gd name="T10" fmla="*/ 2 w 16"/>
                <a:gd name="T11" fmla="*/ 3 h 30"/>
                <a:gd name="T12" fmla="*/ 0 w 16"/>
                <a:gd name="T13" fmla="*/ 6 h 30"/>
                <a:gd name="T14" fmla="*/ 0 w 16"/>
                <a:gd name="T15" fmla="*/ 10 h 30"/>
                <a:gd name="T16" fmla="*/ 0 w 16"/>
                <a:gd name="T17" fmla="*/ 23 h 30"/>
                <a:gd name="T18" fmla="*/ 0 w 16"/>
                <a:gd name="T19" fmla="*/ 23 h 30"/>
                <a:gd name="T20" fmla="*/ 2 w 16"/>
                <a:gd name="T21" fmla="*/ 26 h 30"/>
                <a:gd name="T22" fmla="*/ 3 w 16"/>
                <a:gd name="T23" fmla="*/ 29 h 30"/>
                <a:gd name="T24" fmla="*/ 3 w 16"/>
                <a:gd name="T25" fmla="*/ 29 h 30"/>
                <a:gd name="T26" fmla="*/ 6 w 16"/>
                <a:gd name="T27" fmla="*/ 30 h 30"/>
                <a:gd name="T28" fmla="*/ 8 w 16"/>
                <a:gd name="T29" fmla="*/ 30 h 30"/>
                <a:gd name="T30" fmla="*/ 10 w 16"/>
                <a:gd name="T31" fmla="*/ 30 h 30"/>
                <a:gd name="T32" fmla="*/ 10 w 16"/>
                <a:gd name="T33" fmla="*/ 30 h 30"/>
                <a:gd name="T34" fmla="*/ 12 w 16"/>
                <a:gd name="T35" fmla="*/ 29 h 30"/>
                <a:gd name="T36" fmla="*/ 15 w 16"/>
                <a:gd name="T37" fmla="*/ 26 h 30"/>
                <a:gd name="T38" fmla="*/ 16 w 16"/>
                <a:gd name="T39" fmla="*/ 23 h 30"/>
                <a:gd name="T40" fmla="*/ 16 w 16"/>
                <a:gd name="T41" fmla="*/ 20 h 30"/>
                <a:gd name="T42" fmla="*/ 16 w 16"/>
                <a:gd name="T43" fmla="*/ 7 h 30"/>
                <a:gd name="T44" fmla="*/ 16 w 16"/>
                <a:gd name="T45" fmla="*/ 7 h 30"/>
                <a:gd name="T46" fmla="*/ 15 w 16"/>
                <a:gd name="T47" fmla="*/ 3 h 30"/>
                <a:gd name="T48" fmla="*/ 14 w 16"/>
                <a:gd name="T49" fmla="*/ 2 h 30"/>
                <a:gd name="T50" fmla="*/ 14 w 16"/>
                <a:gd name="T51" fmla="*/ 2 h 30"/>
                <a:gd name="T52" fmla="*/ 11 w 16"/>
                <a:gd name="T53" fmla="*/ 0 h 30"/>
                <a:gd name="T54" fmla="*/ 8 w 16"/>
                <a:gd name="T55" fmla="*/ 0 h 30"/>
                <a:gd name="T56" fmla="*/ 8 w 16"/>
                <a:gd name="T57" fmla="*/ 0 h 30"/>
                <a:gd name="T58" fmla="*/ 4 w 16"/>
                <a:gd name="T59" fmla="*/ 27 h 30"/>
                <a:gd name="T60" fmla="*/ 4 w 16"/>
                <a:gd name="T61" fmla="*/ 27 h 30"/>
                <a:gd name="T62" fmla="*/ 2 w 16"/>
                <a:gd name="T63" fmla="*/ 26 h 30"/>
                <a:gd name="T64" fmla="*/ 2 w 16"/>
                <a:gd name="T65" fmla="*/ 23 h 30"/>
                <a:gd name="T66" fmla="*/ 2 w 16"/>
                <a:gd name="T67" fmla="*/ 10 h 30"/>
                <a:gd name="T68" fmla="*/ 2 w 16"/>
                <a:gd name="T69" fmla="*/ 10 h 30"/>
                <a:gd name="T70" fmla="*/ 2 w 16"/>
                <a:gd name="T71" fmla="*/ 7 h 30"/>
                <a:gd name="T72" fmla="*/ 3 w 16"/>
                <a:gd name="T73" fmla="*/ 4 h 30"/>
                <a:gd name="T74" fmla="*/ 6 w 16"/>
                <a:gd name="T75" fmla="*/ 3 h 30"/>
                <a:gd name="T76" fmla="*/ 7 w 16"/>
                <a:gd name="T77" fmla="*/ 2 h 30"/>
                <a:gd name="T78" fmla="*/ 8 w 16"/>
                <a:gd name="T79" fmla="*/ 2 h 30"/>
                <a:gd name="T80" fmla="*/ 8 w 16"/>
                <a:gd name="T81" fmla="*/ 2 h 30"/>
                <a:gd name="T82" fmla="*/ 11 w 16"/>
                <a:gd name="T83" fmla="*/ 2 h 30"/>
                <a:gd name="T84" fmla="*/ 12 w 16"/>
                <a:gd name="T85" fmla="*/ 2 h 30"/>
                <a:gd name="T86" fmla="*/ 12 w 16"/>
                <a:gd name="T87" fmla="*/ 2 h 30"/>
                <a:gd name="T88" fmla="*/ 15 w 16"/>
                <a:gd name="T89" fmla="*/ 4 h 30"/>
                <a:gd name="T90" fmla="*/ 15 w 16"/>
                <a:gd name="T91" fmla="*/ 7 h 30"/>
                <a:gd name="T92" fmla="*/ 15 w 16"/>
                <a:gd name="T93" fmla="*/ 20 h 30"/>
                <a:gd name="T94" fmla="*/ 15 w 16"/>
                <a:gd name="T95" fmla="*/ 20 h 30"/>
                <a:gd name="T96" fmla="*/ 15 w 16"/>
                <a:gd name="T97" fmla="*/ 23 h 30"/>
                <a:gd name="T98" fmla="*/ 14 w 16"/>
                <a:gd name="T99" fmla="*/ 26 h 30"/>
                <a:gd name="T100" fmla="*/ 11 w 16"/>
                <a:gd name="T101" fmla="*/ 27 h 30"/>
                <a:gd name="T102" fmla="*/ 10 w 16"/>
                <a:gd name="T103" fmla="*/ 29 h 30"/>
                <a:gd name="T104" fmla="*/ 7 w 16"/>
                <a:gd name="T105" fmla="*/ 29 h 30"/>
                <a:gd name="T106" fmla="*/ 7 w 16"/>
                <a:gd name="T107" fmla="*/ 29 h 30"/>
                <a:gd name="T108" fmla="*/ 6 w 16"/>
                <a:gd name="T109" fmla="*/ 29 h 30"/>
                <a:gd name="T110" fmla="*/ 4 w 16"/>
                <a:gd name="T111" fmla="*/ 27 h 30"/>
                <a:gd name="T112" fmla="*/ 4 w 16"/>
                <a:gd name="T113" fmla="*/ 27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165010" name="Freeform 179"/>
            <p:cNvSpPr>
              <a:spLocks/>
            </p:cNvSpPr>
            <p:nvPr/>
          </p:nvSpPr>
          <p:spPr bwMode="white">
            <a:xfrm flipH="1">
              <a:off x="443" y="3731"/>
              <a:ext cx="6" cy="18"/>
            </a:xfrm>
            <a:custGeom>
              <a:avLst/>
              <a:gdLst>
                <a:gd name="T0" fmla="*/ 4 w 11"/>
                <a:gd name="T1" fmla="*/ 0 h 31"/>
                <a:gd name="T2" fmla="*/ 5 w 11"/>
                <a:gd name="T3" fmla="*/ 0 h 31"/>
                <a:gd name="T4" fmla="*/ 5 w 11"/>
                <a:gd name="T5" fmla="*/ 0 h 31"/>
                <a:gd name="T6" fmla="*/ 7 w 11"/>
                <a:gd name="T7" fmla="*/ 0 h 31"/>
                <a:gd name="T8" fmla="*/ 8 w 11"/>
                <a:gd name="T9" fmla="*/ 1 h 31"/>
                <a:gd name="T10" fmla="*/ 9 w 11"/>
                <a:gd name="T11" fmla="*/ 3 h 31"/>
                <a:gd name="T12" fmla="*/ 11 w 11"/>
                <a:gd name="T13" fmla="*/ 7 h 31"/>
                <a:gd name="T14" fmla="*/ 11 w 11"/>
                <a:gd name="T15" fmla="*/ 19 h 31"/>
                <a:gd name="T16" fmla="*/ 11 w 11"/>
                <a:gd name="T17" fmla="*/ 19 h 31"/>
                <a:gd name="T18" fmla="*/ 9 w 11"/>
                <a:gd name="T19" fmla="*/ 25 h 31"/>
                <a:gd name="T20" fmla="*/ 7 w 11"/>
                <a:gd name="T21" fmla="*/ 28 h 31"/>
                <a:gd name="T22" fmla="*/ 5 w 11"/>
                <a:gd name="T23" fmla="*/ 29 h 31"/>
                <a:gd name="T24" fmla="*/ 5 w 11"/>
                <a:gd name="T25" fmla="*/ 29 h 31"/>
                <a:gd name="T26" fmla="*/ 5 w 11"/>
                <a:gd name="T27" fmla="*/ 29 h 31"/>
                <a:gd name="T28" fmla="*/ 3 w 11"/>
                <a:gd name="T29" fmla="*/ 31 h 31"/>
                <a:gd name="T30" fmla="*/ 1 w 11"/>
                <a:gd name="T31" fmla="*/ 29 h 31"/>
                <a:gd name="T32" fmla="*/ 0 w 11"/>
                <a:gd name="T33" fmla="*/ 27 h 31"/>
                <a:gd name="T34" fmla="*/ 0 w 11"/>
                <a:gd name="T35" fmla="*/ 24 h 31"/>
                <a:gd name="T36" fmla="*/ 0 w 11"/>
                <a:gd name="T37" fmla="*/ 11 h 31"/>
                <a:gd name="T38" fmla="*/ 0 w 11"/>
                <a:gd name="T39" fmla="*/ 11 h 31"/>
                <a:gd name="T40" fmla="*/ 1 w 11"/>
                <a:gd name="T41" fmla="*/ 5 h 31"/>
                <a:gd name="T42" fmla="*/ 3 w 11"/>
                <a:gd name="T43" fmla="*/ 3 h 31"/>
                <a:gd name="T44" fmla="*/ 4 w 11"/>
                <a:gd name="T45" fmla="*/ 0 h 31"/>
                <a:gd name="T46" fmla="*/ 4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165011" name="Freeform 180"/>
            <p:cNvSpPr>
              <a:spLocks noEditPoints="1"/>
            </p:cNvSpPr>
            <p:nvPr/>
          </p:nvSpPr>
          <p:spPr bwMode="white">
            <a:xfrm flipH="1">
              <a:off x="443" y="3731"/>
              <a:ext cx="7" cy="18"/>
            </a:xfrm>
            <a:custGeom>
              <a:avLst/>
              <a:gdLst>
                <a:gd name="T0" fmla="*/ 5 w 12"/>
                <a:gd name="T1" fmla="*/ 0 h 31"/>
                <a:gd name="T2" fmla="*/ 5 w 12"/>
                <a:gd name="T3" fmla="*/ 0 h 31"/>
                <a:gd name="T4" fmla="*/ 5 w 12"/>
                <a:gd name="T5" fmla="*/ 0 h 31"/>
                <a:gd name="T6" fmla="*/ 4 w 12"/>
                <a:gd name="T7" fmla="*/ 1 h 31"/>
                <a:gd name="T8" fmla="*/ 1 w 12"/>
                <a:gd name="T9" fmla="*/ 4 h 31"/>
                <a:gd name="T10" fmla="*/ 0 w 12"/>
                <a:gd name="T11" fmla="*/ 8 h 31"/>
                <a:gd name="T12" fmla="*/ 0 w 12"/>
                <a:gd name="T13" fmla="*/ 11 h 31"/>
                <a:gd name="T14" fmla="*/ 0 w 12"/>
                <a:gd name="T15" fmla="*/ 24 h 31"/>
                <a:gd name="T16" fmla="*/ 0 w 12"/>
                <a:gd name="T17" fmla="*/ 24 h 31"/>
                <a:gd name="T18" fmla="*/ 1 w 12"/>
                <a:gd name="T19" fmla="*/ 28 h 31"/>
                <a:gd name="T20" fmla="*/ 2 w 12"/>
                <a:gd name="T21" fmla="*/ 31 h 31"/>
                <a:gd name="T22" fmla="*/ 2 w 12"/>
                <a:gd name="T23" fmla="*/ 31 h 31"/>
                <a:gd name="T24" fmla="*/ 5 w 12"/>
                <a:gd name="T25" fmla="*/ 31 h 31"/>
                <a:gd name="T26" fmla="*/ 6 w 12"/>
                <a:gd name="T27" fmla="*/ 31 h 31"/>
                <a:gd name="T28" fmla="*/ 6 w 12"/>
                <a:gd name="T29" fmla="*/ 31 h 31"/>
                <a:gd name="T30" fmla="*/ 9 w 12"/>
                <a:gd name="T31" fmla="*/ 28 h 31"/>
                <a:gd name="T32" fmla="*/ 10 w 12"/>
                <a:gd name="T33" fmla="*/ 25 h 31"/>
                <a:gd name="T34" fmla="*/ 12 w 12"/>
                <a:gd name="T35" fmla="*/ 23 h 31"/>
                <a:gd name="T36" fmla="*/ 12 w 12"/>
                <a:gd name="T37" fmla="*/ 19 h 31"/>
                <a:gd name="T38" fmla="*/ 12 w 12"/>
                <a:gd name="T39" fmla="*/ 7 h 31"/>
                <a:gd name="T40" fmla="*/ 12 w 12"/>
                <a:gd name="T41" fmla="*/ 7 h 31"/>
                <a:gd name="T42" fmla="*/ 10 w 12"/>
                <a:gd name="T43" fmla="*/ 3 h 31"/>
                <a:gd name="T44" fmla="*/ 9 w 12"/>
                <a:gd name="T45" fmla="*/ 0 h 31"/>
                <a:gd name="T46" fmla="*/ 9 w 12"/>
                <a:gd name="T47" fmla="*/ 0 h 31"/>
                <a:gd name="T48" fmla="*/ 8 w 12"/>
                <a:gd name="T49" fmla="*/ 0 h 31"/>
                <a:gd name="T50" fmla="*/ 5 w 12"/>
                <a:gd name="T51" fmla="*/ 0 h 31"/>
                <a:gd name="T52" fmla="*/ 5 w 12"/>
                <a:gd name="T53" fmla="*/ 0 h 31"/>
                <a:gd name="T54" fmla="*/ 4 w 12"/>
                <a:gd name="T55" fmla="*/ 29 h 31"/>
                <a:gd name="T56" fmla="*/ 4 w 12"/>
                <a:gd name="T57" fmla="*/ 29 h 31"/>
                <a:gd name="T58" fmla="*/ 2 w 12"/>
                <a:gd name="T59" fmla="*/ 27 h 31"/>
                <a:gd name="T60" fmla="*/ 1 w 12"/>
                <a:gd name="T61" fmla="*/ 24 h 31"/>
                <a:gd name="T62" fmla="*/ 1 w 12"/>
                <a:gd name="T63" fmla="*/ 11 h 31"/>
                <a:gd name="T64" fmla="*/ 1 w 12"/>
                <a:gd name="T65" fmla="*/ 11 h 31"/>
                <a:gd name="T66" fmla="*/ 2 w 12"/>
                <a:gd name="T67" fmla="*/ 5 h 31"/>
                <a:gd name="T68" fmla="*/ 4 w 12"/>
                <a:gd name="T69" fmla="*/ 3 h 31"/>
                <a:gd name="T70" fmla="*/ 6 w 12"/>
                <a:gd name="T71" fmla="*/ 1 h 31"/>
                <a:gd name="T72" fmla="*/ 6 w 12"/>
                <a:gd name="T73" fmla="*/ 1 h 31"/>
                <a:gd name="T74" fmla="*/ 6 w 12"/>
                <a:gd name="T75" fmla="*/ 1 h 31"/>
                <a:gd name="T76" fmla="*/ 9 w 12"/>
                <a:gd name="T77" fmla="*/ 1 h 31"/>
                <a:gd name="T78" fmla="*/ 9 w 12"/>
                <a:gd name="T79" fmla="*/ 1 h 31"/>
                <a:gd name="T80" fmla="*/ 10 w 12"/>
                <a:gd name="T81" fmla="*/ 3 h 31"/>
                <a:gd name="T82" fmla="*/ 10 w 12"/>
                <a:gd name="T83" fmla="*/ 7 h 31"/>
                <a:gd name="T84" fmla="*/ 10 w 12"/>
                <a:gd name="T85" fmla="*/ 19 h 31"/>
                <a:gd name="T86" fmla="*/ 10 w 12"/>
                <a:gd name="T87" fmla="*/ 19 h 31"/>
                <a:gd name="T88" fmla="*/ 9 w 12"/>
                <a:gd name="T89" fmla="*/ 25 h 31"/>
                <a:gd name="T90" fmla="*/ 8 w 12"/>
                <a:gd name="T91" fmla="*/ 28 h 31"/>
                <a:gd name="T92" fmla="*/ 6 w 12"/>
                <a:gd name="T93" fmla="*/ 29 h 31"/>
                <a:gd name="T94" fmla="*/ 6 w 12"/>
                <a:gd name="T95" fmla="*/ 29 h 31"/>
                <a:gd name="T96" fmla="*/ 4 w 12"/>
                <a:gd name="T97" fmla="*/ 29 h 31"/>
                <a:gd name="T98" fmla="*/ 4 w 12"/>
                <a:gd name="T99" fmla="*/ 29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165012" name="Freeform 181"/>
            <p:cNvSpPr>
              <a:spLocks/>
            </p:cNvSpPr>
            <p:nvPr/>
          </p:nvSpPr>
          <p:spPr bwMode="auto">
            <a:xfrm flipH="1">
              <a:off x="437" y="3728"/>
              <a:ext cx="6" cy="15"/>
            </a:xfrm>
            <a:custGeom>
              <a:avLst/>
              <a:gdLst>
                <a:gd name="T0" fmla="*/ 4 w 9"/>
                <a:gd name="T1" fmla="*/ 1 h 25"/>
                <a:gd name="T2" fmla="*/ 4 w 9"/>
                <a:gd name="T3" fmla="*/ 1 h 25"/>
                <a:gd name="T4" fmla="*/ 4 w 9"/>
                <a:gd name="T5" fmla="*/ 1 h 25"/>
                <a:gd name="T6" fmla="*/ 5 w 9"/>
                <a:gd name="T7" fmla="*/ 0 h 25"/>
                <a:gd name="T8" fmla="*/ 8 w 9"/>
                <a:gd name="T9" fmla="*/ 1 h 25"/>
                <a:gd name="T10" fmla="*/ 8 w 9"/>
                <a:gd name="T11" fmla="*/ 2 h 25"/>
                <a:gd name="T12" fmla="*/ 9 w 9"/>
                <a:gd name="T13" fmla="*/ 5 h 25"/>
                <a:gd name="T14" fmla="*/ 9 w 9"/>
                <a:gd name="T15" fmla="*/ 16 h 25"/>
                <a:gd name="T16" fmla="*/ 9 w 9"/>
                <a:gd name="T17" fmla="*/ 16 h 25"/>
                <a:gd name="T18" fmla="*/ 8 w 9"/>
                <a:gd name="T19" fmla="*/ 21 h 25"/>
                <a:gd name="T20" fmla="*/ 7 w 9"/>
                <a:gd name="T21" fmla="*/ 24 h 25"/>
                <a:gd name="T22" fmla="*/ 4 w 9"/>
                <a:gd name="T23" fmla="*/ 25 h 25"/>
                <a:gd name="T24" fmla="*/ 4 w 9"/>
                <a:gd name="T25" fmla="*/ 25 h 25"/>
                <a:gd name="T26" fmla="*/ 4 w 9"/>
                <a:gd name="T27" fmla="*/ 25 h 25"/>
                <a:gd name="T28" fmla="*/ 3 w 9"/>
                <a:gd name="T29" fmla="*/ 25 h 25"/>
                <a:gd name="T30" fmla="*/ 1 w 9"/>
                <a:gd name="T31" fmla="*/ 25 h 25"/>
                <a:gd name="T32" fmla="*/ 0 w 9"/>
                <a:gd name="T33" fmla="*/ 22 h 25"/>
                <a:gd name="T34" fmla="*/ 0 w 9"/>
                <a:gd name="T35" fmla="*/ 20 h 25"/>
                <a:gd name="T36" fmla="*/ 0 w 9"/>
                <a:gd name="T37" fmla="*/ 9 h 25"/>
                <a:gd name="T38" fmla="*/ 0 w 9"/>
                <a:gd name="T39" fmla="*/ 9 h 25"/>
                <a:gd name="T40" fmla="*/ 1 w 9"/>
                <a:gd name="T41" fmla="*/ 4 h 25"/>
                <a:gd name="T42" fmla="*/ 3 w 9"/>
                <a:gd name="T43" fmla="*/ 2 h 25"/>
                <a:gd name="T44" fmla="*/ 4 w 9"/>
                <a:gd name="T45" fmla="*/ 1 h 25"/>
                <a:gd name="T46" fmla="*/ 4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165013" name="Freeform 182"/>
            <p:cNvSpPr>
              <a:spLocks noEditPoints="1"/>
            </p:cNvSpPr>
            <p:nvPr/>
          </p:nvSpPr>
          <p:spPr bwMode="white">
            <a:xfrm flipH="1">
              <a:off x="437" y="3728"/>
              <a:ext cx="6" cy="15"/>
            </a:xfrm>
            <a:custGeom>
              <a:avLst/>
              <a:gdLst>
                <a:gd name="T0" fmla="*/ 6 w 11"/>
                <a:gd name="T1" fmla="*/ 0 h 26"/>
                <a:gd name="T2" fmla="*/ 6 w 11"/>
                <a:gd name="T3" fmla="*/ 0 h 26"/>
                <a:gd name="T4" fmla="*/ 6 w 11"/>
                <a:gd name="T5" fmla="*/ 0 h 26"/>
                <a:gd name="T6" fmla="*/ 3 w 11"/>
                <a:gd name="T7" fmla="*/ 1 h 26"/>
                <a:gd name="T8" fmla="*/ 2 w 11"/>
                <a:gd name="T9" fmla="*/ 4 h 26"/>
                <a:gd name="T10" fmla="*/ 0 w 11"/>
                <a:gd name="T11" fmla="*/ 9 h 26"/>
                <a:gd name="T12" fmla="*/ 0 w 11"/>
                <a:gd name="T13" fmla="*/ 20 h 26"/>
                <a:gd name="T14" fmla="*/ 0 w 11"/>
                <a:gd name="T15" fmla="*/ 20 h 26"/>
                <a:gd name="T16" fmla="*/ 2 w 11"/>
                <a:gd name="T17" fmla="*/ 24 h 26"/>
                <a:gd name="T18" fmla="*/ 3 w 11"/>
                <a:gd name="T19" fmla="*/ 25 h 26"/>
                <a:gd name="T20" fmla="*/ 3 w 11"/>
                <a:gd name="T21" fmla="*/ 25 h 26"/>
                <a:gd name="T22" fmla="*/ 5 w 11"/>
                <a:gd name="T23" fmla="*/ 26 h 26"/>
                <a:gd name="T24" fmla="*/ 6 w 11"/>
                <a:gd name="T25" fmla="*/ 25 h 26"/>
                <a:gd name="T26" fmla="*/ 6 w 11"/>
                <a:gd name="T27" fmla="*/ 25 h 26"/>
                <a:gd name="T28" fmla="*/ 9 w 11"/>
                <a:gd name="T29" fmla="*/ 24 h 26"/>
                <a:gd name="T30" fmla="*/ 10 w 11"/>
                <a:gd name="T31" fmla="*/ 22 h 26"/>
                <a:gd name="T32" fmla="*/ 11 w 11"/>
                <a:gd name="T33" fmla="*/ 16 h 26"/>
                <a:gd name="T34" fmla="*/ 11 w 11"/>
                <a:gd name="T35" fmla="*/ 5 h 26"/>
                <a:gd name="T36" fmla="*/ 11 w 11"/>
                <a:gd name="T37" fmla="*/ 5 h 26"/>
                <a:gd name="T38" fmla="*/ 11 w 11"/>
                <a:gd name="T39" fmla="*/ 2 h 26"/>
                <a:gd name="T40" fmla="*/ 9 w 11"/>
                <a:gd name="T41" fmla="*/ 0 h 26"/>
                <a:gd name="T42" fmla="*/ 9 w 11"/>
                <a:gd name="T43" fmla="*/ 0 h 26"/>
                <a:gd name="T44" fmla="*/ 7 w 11"/>
                <a:gd name="T45" fmla="*/ 0 h 26"/>
                <a:gd name="T46" fmla="*/ 6 w 11"/>
                <a:gd name="T47" fmla="*/ 0 h 26"/>
                <a:gd name="T48" fmla="*/ 6 w 11"/>
                <a:gd name="T49" fmla="*/ 0 h 26"/>
                <a:gd name="T50" fmla="*/ 3 w 11"/>
                <a:gd name="T51" fmla="*/ 25 h 26"/>
                <a:gd name="T52" fmla="*/ 3 w 11"/>
                <a:gd name="T53" fmla="*/ 25 h 26"/>
                <a:gd name="T54" fmla="*/ 3 w 11"/>
                <a:gd name="T55" fmla="*/ 22 h 26"/>
                <a:gd name="T56" fmla="*/ 2 w 11"/>
                <a:gd name="T57" fmla="*/ 20 h 26"/>
                <a:gd name="T58" fmla="*/ 2 w 11"/>
                <a:gd name="T59" fmla="*/ 9 h 26"/>
                <a:gd name="T60" fmla="*/ 2 w 11"/>
                <a:gd name="T61" fmla="*/ 9 h 26"/>
                <a:gd name="T62" fmla="*/ 3 w 11"/>
                <a:gd name="T63" fmla="*/ 4 h 26"/>
                <a:gd name="T64" fmla="*/ 6 w 11"/>
                <a:gd name="T65" fmla="*/ 1 h 26"/>
                <a:gd name="T66" fmla="*/ 6 w 11"/>
                <a:gd name="T67" fmla="*/ 1 h 26"/>
                <a:gd name="T68" fmla="*/ 6 w 11"/>
                <a:gd name="T69" fmla="*/ 1 h 26"/>
                <a:gd name="T70" fmla="*/ 9 w 11"/>
                <a:gd name="T71" fmla="*/ 1 h 26"/>
                <a:gd name="T72" fmla="*/ 9 w 11"/>
                <a:gd name="T73" fmla="*/ 1 h 26"/>
                <a:gd name="T74" fmla="*/ 10 w 11"/>
                <a:gd name="T75" fmla="*/ 2 h 26"/>
                <a:gd name="T76" fmla="*/ 10 w 11"/>
                <a:gd name="T77" fmla="*/ 5 h 26"/>
                <a:gd name="T78" fmla="*/ 10 w 11"/>
                <a:gd name="T79" fmla="*/ 5 h 26"/>
                <a:gd name="T80" fmla="*/ 10 w 11"/>
                <a:gd name="T81" fmla="*/ 16 h 26"/>
                <a:gd name="T82" fmla="*/ 10 w 11"/>
                <a:gd name="T83" fmla="*/ 16 h 26"/>
                <a:gd name="T84" fmla="*/ 9 w 11"/>
                <a:gd name="T85" fmla="*/ 21 h 26"/>
                <a:gd name="T86" fmla="*/ 6 w 11"/>
                <a:gd name="T87" fmla="*/ 25 h 26"/>
                <a:gd name="T88" fmla="*/ 6 w 11"/>
                <a:gd name="T89" fmla="*/ 25 h 26"/>
                <a:gd name="T90" fmla="*/ 3 w 11"/>
                <a:gd name="T91" fmla="*/ 25 h 26"/>
                <a:gd name="T92" fmla="*/ 3 w 11"/>
                <a:gd name="T93" fmla="*/ 25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165014" name="Freeform 183"/>
            <p:cNvSpPr>
              <a:spLocks/>
            </p:cNvSpPr>
            <p:nvPr/>
          </p:nvSpPr>
          <p:spPr bwMode="white">
            <a:xfrm flipH="1">
              <a:off x="476" y="3749"/>
              <a:ext cx="12" cy="18"/>
            </a:xfrm>
            <a:custGeom>
              <a:avLst/>
              <a:gdLst>
                <a:gd name="T0" fmla="*/ 8 w 20"/>
                <a:gd name="T1" fmla="*/ 0 h 31"/>
                <a:gd name="T2" fmla="*/ 12 w 20"/>
                <a:gd name="T3" fmla="*/ 0 h 31"/>
                <a:gd name="T4" fmla="*/ 12 w 20"/>
                <a:gd name="T5" fmla="*/ 0 h 31"/>
                <a:gd name="T6" fmla="*/ 16 w 20"/>
                <a:gd name="T7" fmla="*/ 0 h 31"/>
                <a:gd name="T8" fmla="*/ 18 w 20"/>
                <a:gd name="T9" fmla="*/ 1 h 31"/>
                <a:gd name="T10" fmla="*/ 20 w 20"/>
                <a:gd name="T11" fmla="*/ 4 h 31"/>
                <a:gd name="T12" fmla="*/ 20 w 20"/>
                <a:gd name="T13" fmla="*/ 7 h 31"/>
                <a:gd name="T14" fmla="*/ 20 w 20"/>
                <a:gd name="T15" fmla="*/ 24 h 31"/>
                <a:gd name="T16" fmla="*/ 20 w 20"/>
                <a:gd name="T17" fmla="*/ 24 h 31"/>
                <a:gd name="T18" fmla="*/ 20 w 20"/>
                <a:gd name="T19" fmla="*/ 27 h 31"/>
                <a:gd name="T20" fmla="*/ 18 w 20"/>
                <a:gd name="T21" fmla="*/ 28 h 31"/>
                <a:gd name="T22" fmla="*/ 16 w 20"/>
                <a:gd name="T23" fmla="*/ 30 h 31"/>
                <a:gd name="T24" fmla="*/ 12 w 20"/>
                <a:gd name="T25" fmla="*/ 31 h 31"/>
                <a:gd name="T26" fmla="*/ 8 w 20"/>
                <a:gd name="T27" fmla="*/ 31 h 31"/>
                <a:gd name="T28" fmla="*/ 8 w 20"/>
                <a:gd name="T29" fmla="*/ 31 h 31"/>
                <a:gd name="T30" fmla="*/ 4 w 20"/>
                <a:gd name="T31" fmla="*/ 30 h 31"/>
                <a:gd name="T32" fmla="*/ 1 w 20"/>
                <a:gd name="T33" fmla="*/ 28 h 31"/>
                <a:gd name="T34" fmla="*/ 0 w 20"/>
                <a:gd name="T35" fmla="*/ 27 h 31"/>
                <a:gd name="T36" fmla="*/ 0 w 20"/>
                <a:gd name="T37" fmla="*/ 24 h 31"/>
                <a:gd name="T38" fmla="*/ 0 w 20"/>
                <a:gd name="T39" fmla="*/ 7 h 31"/>
                <a:gd name="T40" fmla="*/ 0 w 20"/>
                <a:gd name="T41" fmla="*/ 7 h 31"/>
                <a:gd name="T42" fmla="*/ 0 w 20"/>
                <a:gd name="T43" fmla="*/ 4 h 31"/>
                <a:gd name="T44" fmla="*/ 1 w 20"/>
                <a:gd name="T45" fmla="*/ 1 h 31"/>
                <a:gd name="T46" fmla="*/ 4 w 20"/>
                <a:gd name="T47" fmla="*/ 0 h 31"/>
                <a:gd name="T48" fmla="*/ 8 w 20"/>
                <a:gd name="T49" fmla="*/ 0 h 31"/>
                <a:gd name="T50" fmla="*/ 8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165015" name="Freeform 184"/>
            <p:cNvSpPr>
              <a:spLocks noEditPoints="1"/>
            </p:cNvSpPr>
            <p:nvPr/>
          </p:nvSpPr>
          <p:spPr bwMode="white">
            <a:xfrm flipH="1">
              <a:off x="476" y="3748"/>
              <a:ext cx="13" cy="19"/>
            </a:xfrm>
            <a:custGeom>
              <a:avLst/>
              <a:gdLst>
                <a:gd name="T0" fmla="*/ 9 w 23"/>
                <a:gd name="T1" fmla="*/ 0 h 32"/>
                <a:gd name="T2" fmla="*/ 9 w 23"/>
                <a:gd name="T3" fmla="*/ 0 h 32"/>
                <a:gd name="T4" fmla="*/ 5 w 23"/>
                <a:gd name="T5" fmla="*/ 1 h 32"/>
                <a:gd name="T6" fmla="*/ 2 w 23"/>
                <a:gd name="T7" fmla="*/ 2 h 32"/>
                <a:gd name="T8" fmla="*/ 0 w 23"/>
                <a:gd name="T9" fmla="*/ 5 h 32"/>
                <a:gd name="T10" fmla="*/ 0 w 23"/>
                <a:gd name="T11" fmla="*/ 8 h 32"/>
                <a:gd name="T12" fmla="*/ 0 w 23"/>
                <a:gd name="T13" fmla="*/ 25 h 32"/>
                <a:gd name="T14" fmla="*/ 0 w 23"/>
                <a:gd name="T15" fmla="*/ 25 h 32"/>
                <a:gd name="T16" fmla="*/ 0 w 23"/>
                <a:gd name="T17" fmla="*/ 28 h 32"/>
                <a:gd name="T18" fmla="*/ 2 w 23"/>
                <a:gd name="T19" fmla="*/ 31 h 32"/>
                <a:gd name="T20" fmla="*/ 5 w 23"/>
                <a:gd name="T21" fmla="*/ 32 h 32"/>
                <a:gd name="T22" fmla="*/ 9 w 23"/>
                <a:gd name="T23" fmla="*/ 32 h 32"/>
                <a:gd name="T24" fmla="*/ 13 w 23"/>
                <a:gd name="T25" fmla="*/ 32 h 32"/>
                <a:gd name="T26" fmla="*/ 13 w 23"/>
                <a:gd name="T27" fmla="*/ 32 h 32"/>
                <a:gd name="T28" fmla="*/ 17 w 23"/>
                <a:gd name="T29" fmla="*/ 32 h 32"/>
                <a:gd name="T30" fmla="*/ 20 w 23"/>
                <a:gd name="T31" fmla="*/ 31 h 32"/>
                <a:gd name="T32" fmla="*/ 21 w 23"/>
                <a:gd name="T33" fmla="*/ 28 h 32"/>
                <a:gd name="T34" fmla="*/ 23 w 23"/>
                <a:gd name="T35" fmla="*/ 25 h 32"/>
                <a:gd name="T36" fmla="*/ 23 w 23"/>
                <a:gd name="T37" fmla="*/ 8 h 32"/>
                <a:gd name="T38" fmla="*/ 23 w 23"/>
                <a:gd name="T39" fmla="*/ 8 h 32"/>
                <a:gd name="T40" fmla="*/ 21 w 23"/>
                <a:gd name="T41" fmla="*/ 5 h 32"/>
                <a:gd name="T42" fmla="*/ 20 w 23"/>
                <a:gd name="T43" fmla="*/ 2 h 32"/>
                <a:gd name="T44" fmla="*/ 17 w 23"/>
                <a:gd name="T45" fmla="*/ 1 h 32"/>
                <a:gd name="T46" fmla="*/ 13 w 23"/>
                <a:gd name="T47" fmla="*/ 0 h 32"/>
                <a:gd name="T48" fmla="*/ 9 w 23"/>
                <a:gd name="T49" fmla="*/ 0 h 32"/>
                <a:gd name="T50" fmla="*/ 2 w 23"/>
                <a:gd name="T51" fmla="*/ 25 h 32"/>
                <a:gd name="T52" fmla="*/ 2 w 23"/>
                <a:gd name="T53" fmla="*/ 8 h 32"/>
                <a:gd name="T54" fmla="*/ 2 w 23"/>
                <a:gd name="T55" fmla="*/ 8 h 32"/>
                <a:gd name="T56" fmla="*/ 2 w 23"/>
                <a:gd name="T57" fmla="*/ 5 h 32"/>
                <a:gd name="T58" fmla="*/ 4 w 23"/>
                <a:gd name="T59" fmla="*/ 4 h 32"/>
                <a:gd name="T60" fmla="*/ 6 w 23"/>
                <a:gd name="T61" fmla="*/ 2 h 32"/>
                <a:gd name="T62" fmla="*/ 9 w 23"/>
                <a:gd name="T63" fmla="*/ 2 h 32"/>
                <a:gd name="T64" fmla="*/ 13 w 23"/>
                <a:gd name="T65" fmla="*/ 2 h 32"/>
                <a:gd name="T66" fmla="*/ 13 w 23"/>
                <a:gd name="T67" fmla="*/ 2 h 32"/>
                <a:gd name="T68" fmla="*/ 16 w 23"/>
                <a:gd name="T69" fmla="*/ 2 h 32"/>
                <a:gd name="T70" fmla="*/ 19 w 23"/>
                <a:gd name="T71" fmla="*/ 4 h 32"/>
                <a:gd name="T72" fmla="*/ 20 w 23"/>
                <a:gd name="T73" fmla="*/ 5 h 32"/>
                <a:gd name="T74" fmla="*/ 20 w 23"/>
                <a:gd name="T75" fmla="*/ 8 h 32"/>
                <a:gd name="T76" fmla="*/ 20 w 23"/>
                <a:gd name="T77" fmla="*/ 25 h 32"/>
                <a:gd name="T78" fmla="*/ 20 w 23"/>
                <a:gd name="T79" fmla="*/ 25 h 32"/>
                <a:gd name="T80" fmla="*/ 20 w 23"/>
                <a:gd name="T81" fmla="*/ 27 h 32"/>
                <a:gd name="T82" fmla="*/ 19 w 23"/>
                <a:gd name="T83" fmla="*/ 29 h 32"/>
                <a:gd name="T84" fmla="*/ 16 w 23"/>
                <a:gd name="T85" fmla="*/ 29 h 32"/>
                <a:gd name="T86" fmla="*/ 13 w 23"/>
                <a:gd name="T87" fmla="*/ 31 h 32"/>
                <a:gd name="T88" fmla="*/ 9 w 23"/>
                <a:gd name="T89" fmla="*/ 31 h 32"/>
                <a:gd name="T90" fmla="*/ 9 w 23"/>
                <a:gd name="T91" fmla="*/ 31 h 32"/>
                <a:gd name="T92" fmla="*/ 6 w 23"/>
                <a:gd name="T93" fmla="*/ 29 h 32"/>
                <a:gd name="T94" fmla="*/ 4 w 23"/>
                <a:gd name="T95" fmla="*/ 29 h 32"/>
                <a:gd name="T96" fmla="*/ 2 w 23"/>
                <a:gd name="T97" fmla="*/ 27 h 32"/>
                <a:gd name="T98" fmla="*/ 2 w 23"/>
                <a:gd name="T99" fmla="*/ 25 h 32"/>
                <a:gd name="T100" fmla="*/ 2 w 23"/>
                <a:gd name="T101" fmla="*/ 25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165016" name="Freeform 185"/>
            <p:cNvSpPr>
              <a:spLocks/>
            </p:cNvSpPr>
            <p:nvPr/>
          </p:nvSpPr>
          <p:spPr bwMode="white">
            <a:xfrm flipH="1">
              <a:off x="530" y="3733"/>
              <a:ext cx="6" cy="17"/>
            </a:xfrm>
            <a:custGeom>
              <a:avLst/>
              <a:gdLst>
                <a:gd name="T0" fmla="*/ 5 w 11"/>
                <a:gd name="T1" fmla="*/ 0 h 29"/>
                <a:gd name="T2" fmla="*/ 5 w 11"/>
                <a:gd name="T3" fmla="*/ 0 h 29"/>
                <a:gd name="T4" fmla="*/ 5 w 11"/>
                <a:gd name="T5" fmla="*/ 0 h 29"/>
                <a:gd name="T6" fmla="*/ 4 w 11"/>
                <a:gd name="T7" fmla="*/ 0 h 29"/>
                <a:gd name="T8" fmla="*/ 1 w 11"/>
                <a:gd name="T9" fmla="*/ 0 h 29"/>
                <a:gd name="T10" fmla="*/ 0 w 11"/>
                <a:gd name="T11" fmla="*/ 2 h 29"/>
                <a:gd name="T12" fmla="*/ 0 w 11"/>
                <a:gd name="T13" fmla="*/ 5 h 29"/>
                <a:gd name="T14" fmla="*/ 0 w 11"/>
                <a:gd name="T15" fmla="*/ 18 h 29"/>
                <a:gd name="T16" fmla="*/ 0 w 11"/>
                <a:gd name="T17" fmla="*/ 18 h 29"/>
                <a:gd name="T18" fmla="*/ 1 w 11"/>
                <a:gd name="T19" fmla="*/ 25 h 29"/>
                <a:gd name="T20" fmla="*/ 4 w 11"/>
                <a:gd name="T21" fmla="*/ 26 h 29"/>
                <a:gd name="T22" fmla="*/ 5 w 11"/>
                <a:gd name="T23" fmla="*/ 29 h 29"/>
                <a:gd name="T24" fmla="*/ 5 w 11"/>
                <a:gd name="T25" fmla="*/ 29 h 29"/>
                <a:gd name="T26" fmla="*/ 5 w 11"/>
                <a:gd name="T27" fmla="*/ 29 h 29"/>
                <a:gd name="T28" fmla="*/ 8 w 11"/>
                <a:gd name="T29" fmla="*/ 29 h 29"/>
                <a:gd name="T30" fmla="*/ 9 w 11"/>
                <a:gd name="T31" fmla="*/ 28 h 29"/>
                <a:gd name="T32" fmla="*/ 11 w 11"/>
                <a:gd name="T33" fmla="*/ 26 h 29"/>
                <a:gd name="T34" fmla="*/ 11 w 11"/>
                <a:gd name="T35" fmla="*/ 22 h 29"/>
                <a:gd name="T36" fmla="*/ 11 w 11"/>
                <a:gd name="T37" fmla="*/ 10 h 29"/>
                <a:gd name="T38" fmla="*/ 11 w 11"/>
                <a:gd name="T39" fmla="*/ 10 h 29"/>
                <a:gd name="T40" fmla="*/ 9 w 11"/>
                <a:gd name="T41" fmla="*/ 4 h 29"/>
                <a:gd name="T42" fmla="*/ 8 w 11"/>
                <a:gd name="T43" fmla="*/ 1 h 29"/>
                <a:gd name="T44" fmla="*/ 5 w 11"/>
                <a:gd name="T45" fmla="*/ 0 h 29"/>
                <a:gd name="T46" fmla="*/ 5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165017" name="Freeform 186"/>
            <p:cNvSpPr>
              <a:spLocks noEditPoints="1"/>
            </p:cNvSpPr>
            <p:nvPr/>
          </p:nvSpPr>
          <p:spPr bwMode="white">
            <a:xfrm flipH="1">
              <a:off x="529" y="3731"/>
              <a:ext cx="7" cy="19"/>
            </a:xfrm>
            <a:custGeom>
              <a:avLst/>
              <a:gdLst>
                <a:gd name="T0" fmla="*/ 3 w 12"/>
                <a:gd name="T1" fmla="*/ 0 h 31"/>
                <a:gd name="T2" fmla="*/ 3 w 12"/>
                <a:gd name="T3" fmla="*/ 0 h 31"/>
                <a:gd name="T4" fmla="*/ 0 w 12"/>
                <a:gd name="T5" fmla="*/ 3 h 31"/>
                <a:gd name="T6" fmla="*/ 0 w 12"/>
                <a:gd name="T7" fmla="*/ 7 h 31"/>
                <a:gd name="T8" fmla="*/ 0 w 12"/>
                <a:gd name="T9" fmla="*/ 20 h 31"/>
                <a:gd name="T10" fmla="*/ 0 w 12"/>
                <a:gd name="T11" fmla="*/ 20 h 31"/>
                <a:gd name="T12" fmla="*/ 0 w 12"/>
                <a:gd name="T13" fmla="*/ 23 h 31"/>
                <a:gd name="T14" fmla="*/ 1 w 12"/>
                <a:gd name="T15" fmla="*/ 27 h 31"/>
                <a:gd name="T16" fmla="*/ 3 w 12"/>
                <a:gd name="T17" fmla="*/ 30 h 31"/>
                <a:gd name="T18" fmla="*/ 5 w 12"/>
                <a:gd name="T19" fmla="*/ 31 h 31"/>
                <a:gd name="T20" fmla="*/ 5 w 12"/>
                <a:gd name="T21" fmla="*/ 31 h 31"/>
                <a:gd name="T22" fmla="*/ 7 w 12"/>
                <a:gd name="T23" fmla="*/ 31 h 31"/>
                <a:gd name="T24" fmla="*/ 9 w 12"/>
                <a:gd name="T25" fmla="*/ 31 h 31"/>
                <a:gd name="T26" fmla="*/ 9 w 12"/>
                <a:gd name="T27" fmla="*/ 31 h 31"/>
                <a:gd name="T28" fmla="*/ 11 w 12"/>
                <a:gd name="T29" fmla="*/ 28 h 31"/>
                <a:gd name="T30" fmla="*/ 12 w 12"/>
                <a:gd name="T31" fmla="*/ 24 h 31"/>
                <a:gd name="T32" fmla="*/ 12 w 12"/>
                <a:gd name="T33" fmla="*/ 12 h 31"/>
                <a:gd name="T34" fmla="*/ 12 w 12"/>
                <a:gd name="T35" fmla="*/ 12 h 31"/>
                <a:gd name="T36" fmla="*/ 11 w 12"/>
                <a:gd name="T37" fmla="*/ 8 h 31"/>
                <a:gd name="T38" fmla="*/ 9 w 12"/>
                <a:gd name="T39" fmla="*/ 6 h 31"/>
                <a:gd name="T40" fmla="*/ 8 w 12"/>
                <a:gd name="T41" fmla="*/ 3 h 31"/>
                <a:gd name="T42" fmla="*/ 5 w 12"/>
                <a:gd name="T43" fmla="*/ 0 h 31"/>
                <a:gd name="T44" fmla="*/ 5 w 12"/>
                <a:gd name="T45" fmla="*/ 0 h 31"/>
                <a:gd name="T46" fmla="*/ 5 w 12"/>
                <a:gd name="T47" fmla="*/ 0 h 31"/>
                <a:gd name="T48" fmla="*/ 4 w 12"/>
                <a:gd name="T49" fmla="*/ 0 h 31"/>
                <a:gd name="T50" fmla="*/ 3 w 12"/>
                <a:gd name="T51" fmla="*/ 0 h 31"/>
                <a:gd name="T52" fmla="*/ 3 w 12"/>
                <a:gd name="T53" fmla="*/ 0 h 31"/>
                <a:gd name="T54" fmla="*/ 5 w 12"/>
                <a:gd name="T55" fmla="*/ 30 h 31"/>
                <a:gd name="T56" fmla="*/ 5 w 12"/>
                <a:gd name="T57" fmla="*/ 30 h 31"/>
                <a:gd name="T58" fmla="*/ 4 w 12"/>
                <a:gd name="T59" fmla="*/ 28 h 31"/>
                <a:gd name="T60" fmla="*/ 3 w 12"/>
                <a:gd name="T61" fmla="*/ 26 h 31"/>
                <a:gd name="T62" fmla="*/ 1 w 12"/>
                <a:gd name="T63" fmla="*/ 20 h 31"/>
                <a:gd name="T64" fmla="*/ 1 w 12"/>
                <a:gd name="T65" fmla="*/ 7 h 31"/>
                <a:gd name="T66" fmla="*/ 1 w 12"/>
                <a:gd name="T67" fmla="*/ 7 h 31"/>
                <a:gd name="T68" fmla="*/ 1 w 12"/>
                <a:gd name="T69" fmla="*/ 4 h 31"/>
                <a:gd name="T70" fmla="*/ 3 w 12"/>
                <a:gd name="T71" fmla="*/ 2 h 31"/>
                <a:gd name="T72" fmla="*/ 3 w 12"/>
                <a:gd name="T73" fmla="*/ 2 h 31"/>
                <a:gd name="T74" fmla="*/ 5 w 12"/>
                <a:gd name="T75" fmla="*/ 2 h 31"/>
                <a:gd name="T76" fmla="*/ 5 w 12"/>
                <a:gd name="T77" fmla="*/ 2 h 31"/>
                <a:gd name="T78" fmla="*/ 5 w 12"/>
                <a:gd name="T79" fmla="*/ 2 h 31"/>
                <a:gd name="T80" fmla="*/ 7 w 12"/>
                <a:gd name="T81" fmla="*/ 3 h 31"/>
                <a:gd name="T82" fmla="*/ 9 w 12"/>
                <a:gd name="T83" fmla="*/ 6 h 31"/>
                <a:gd name="T84" fmla="*/ 11 w 12"/>
                <a:gd name="T85" fmla="*/ 12 h 31"/>
                <a:gd name="T86" fmla="*/ 11 w 12"/>
                <a:gd name="T87" fmla="*/ 24 h 31"/>
                <a:gd name="T88" fmla="*/ 11 w 12"/>
                <a:gd name="T89" fmla="*/ 24 h 31"/>
                <a:gd name="T90" fmla="*/ 9 w 12"/>
                <a:gd name="T91" fmla="*/ 28 h 31"/>
                <a:gd name="T92" fmla="*/ 8 w 12"/>
                <a:gd name="T93" fmla="*/ 30 h 31"/>
                <a:gd name="T94" fmla="*/ 8 w 12"/>
                <a:gd name="T95" fmla="*/ 30 h 31"/>
                <a:gd name="T96" fmla="*/ 5 w 12"/>
                <a:gd name="T97" fmla="*/ 30 h 31"/>
                <a:gd name="T98" fmla="*/ 5 w 12"/>
                <a:gd name="T99" fmla="*/ 3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165018" name="Freeform 187"/>
            <p:cNvSpPr>
              <a:spLocks/>
            </p:cNvSpPr>
            <p:nvPr/>
          </p:nvSpPr>
          <p:spPr bwMode="white">
            <a:xfrm flipH="1">
              <a:off x="536" y="3730"/>
              <a:ext cx="7" cy="15"/>
            </a:xfrm>
            <a:custGeom>
              <a:avLst/>
              <a:gdLst>
                <a:gd name="T0" fmla="*/ 5 w 9"/>
                <a:gd name="T1" fmla="*/ 0 h 26"/>
                <a:gd name="T2" fmla="*/ 4 w 9"/>
                <a:gd name="T3" fmla="*/ 0 h 26"/>
                <a:gd name="T4" fmla="*/ 4 w 9"/>
                <a:gd name="T5" fmla="*/ 0 h 26"/>
                <a:gd name="T6" fmla="*/ 2 w 9"/>
                <a:gd name="T7" fmla="*/ 0 h 26"/>
                <a:gd name="T8" fmla="*/ 1 w 9"/>
                <a:gd name="T9" fmla="*/ 2 h 26"/>
                <a:gd name="T10" fmla="*/ 0 w 9"/>
                <a:gd name="T11" fmla="*/ 3 h 26"/>
                <a:gd name="T12" fmla="*/ 0 w 9"/>
                <a:gd name="T13" fmla="*/ 6 h 26"/>
                <a:gd name="T14" fmla="*/ 0 w 9"/>
                <a:gd name="T15" fmla="*/ 16 h 26"/>
                <a:gd name="T16" fmla="*/ 0 w 9"/>
                <a:gd name="T17" fmla="*/ 16 h 26"/>
                <a:gd name="T18" fmla="*/ 1 w 9"/>
                <a:gd name="T19" fmla="*/ 22 h 26"/>
                <a:gd name="T20" fmla="*/ 2 w 9"/>
                <a:gd name="T21" fmla="*/ 24 h 26"/>
                <a:gd name="T22" fmla="*/ 4 w 9"/>
                <a:gd name="T23" fmla="*/ 24 h 26"/>
                <a:gd name="T24" fmla="*/ 5 w 9"/>
                <a:gd name="T25" fmla="*/ 26 h 26"/>
                <a:gd name="T26" fmla="*/ 5 w 9"/>
                <a:gd name="T27" fmla="*/ 26 h 26"/>
                <a:gd name="T28" fmla="*/ 6 w 9"/>
                <a:gd name="T29" fmla="*/ 26 h 26"/>
                <a:gd name="T30" fmla="*/ 8 w 9"/>
                <a:gd name="T31" fmla="*/ 24 h 26"/>
                <a:gd name="T32" fmla="*/ 9 w 9"/>
                <a:gd name="T33" fmla="*/ 23 h 26"/>
                <a:gd name="T34" fmla="*/ 9 w 9"/>
                <a:gd name="T35" fmla="*/ 20 h 26"/>
                <a:gd name="T36" fmla="*/ 9 w 9"/>
                <a:gd name="T37" fmla="*/ 10 h 26"/>
                <a:gd name="T38" fmla="*/ 9 w 9"/>
                <a:gd name="T39" fmla="*/ 10 h 26"/>
                <a:gd name="T40" fmla="*/ 8 w 9"/>
                <a:gd name="T41" fmla="*/ 4 h 26"/>
                <a:gd name="T42" fmla="*/ 6 w 9"/>
                <a:gd name="T43" fmla="*/ 2 h 26"/>
                <a:gd name="T44" fmla="*/ 5 w 9"/>
                <a:gd name="T45" fmla="*/ 0 h 26"/>
                <a:gd name="T46" fmla="*/ 5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165019" name="Freeform 188"/>
            <p:cNvSpPr>
              <a:spLocks noEditPoints="1"/>
            </p:cNvSpPr>
            <p:nvPr/>
          </p:nvSpPr>
          <p:spPr bwMode="white">
            <a:xfrm flipH="1">
              <a:off x="535" y="3728"/>
              <a:ext cx="8" cy="17"/>
            </a:xfrm>
            <a:custGeom>
              <a:avLst/>
              <a:gdLst>
                <a:gd name="T0" fmla="*/ 1 w 10"/>
                <a:gd name="T1" fmla="*/ 1 h 27"/>
                <a:gd name="T2" fmla="*/ 1 w 10"/>
                <a:gd name="T3" fmla="*/ 1 h 27"/>
                <a:gd name="T4" fmla="*/ 0 w 10"/>
                <a:gd name="T5" fmla="*/ 3 h 27"/>
                <a:gd name="T6" fmla="*/ 0 w 10"/>
                <a:gd name="T7" fmla="*/ 7 h 27"/>
                <a:gd name="T8" fmla="*/ 0 w 10"/>
                <a:gd name="T9" fmla="*/ 17 h 27"/>
                <a:gd name="T10" fmla="*/ 0 w 10"/>
                <a:gd name="T11" fmla="*/ 17 h 27"/>
                <a:gd name="T12" fmla="*/ 1 w 10"/>
                <a:gd name="T13" fmla="*/ 23 h 27"/>
                <a:gd name="T14" fmla="*/ 2 w 10"/>
                <a:gd name="T15" fmla="*/ 25 h 27"/>
                <a:gd name="T16" fmla="*/ 4 w 10"/>
                <a:gd name="T17" fmla="*/ 27 h 27"/>
                <a:gd name="T18" fmla="*/ 4 w 10"/>
                <a:gd name="T19" fmla="*/ 27 h 27"/>
                <a:gd name="T20" fmla="*/ 6 w 10"/>
                <a:gd name="T21" fmla="*/ 27 h 27"/>
                <a:gd name="T22" fmla="*/ 8 w 10"/>
                <a:gd name="T23" fmla="*/ 27 h 27"/>
                <a:gd name="T24" fmla="*/ 8 w 10"/>
                <a:gd name="T25" fmla="*/ 27 h 27"/>
                <a:gd name="T26" fmla="*/ 9 w 10"/>
                <a:gd name="T27" fmla="*/ 24 h 27"/>
                <a:gd name="T28" fmla="*/ 10 w 10"/>
                <a:gd name="T29" fmla="*/ 21 h 27"/>
                <a:gd name="T30" fmla="*/ 10 w 10"/>
                <a:gd name="T31" fmla="*/ 11 h 27"/>
                <a:gd name="T32" fmla="*/ 10 w 10"/>
                <a:gd name="T33" fmla="*/ 11 h 27"/>
                <a:gd name="T34" fmla="*/ 8 w 10"/>
                <a:gd name="T35" fmla="*/ 4 h 27"/>
                <a:gd name="T36" fmla="*/ 6 w 10"/>
                <a:gd name="T37" fmla="*/ 3 h 27"/>
                <a:gd name="T38" fmla="*/ 5 w 10"/>
                <a:gd name="T39" fmla="*/ 1 h 27"/>
                <a:gd name="T40" fmla="*/ 5 w 10"/>
                <a:gd name="T41" fmla="*/ 1 h 27"/>
                <a:gd name="T42" fmla="*/ 5 w 10"/>
                <a:gd name="T43" fmla="*/ 1 h 27"/>
                <a:gd name="T44" fmla="*/ 2 w 10"/>
                <a:gd name="T45" fmla="*/ 0 h 27"/>
                <a:gd name="T46" fmla="*/ 1 w 10"/>
                <a:gd name="T47" fmla="*/ 1 h 27"/>
                <a:gd name="T48" fmla="*/ 1 w 10"/>
                <a:gd name="T49" fmla="*/ 1 h 27"/>
                <a:gd name="T50" fmla="*/ 5 w 10"/>
                <a:gd name="T51" fmla="*/ 25 h 27"/>
                <a:gd name="T52" fmla="*/ 5 w 10"/>
                <a:gd name="T53" fmla="*/ 25 h 27"/>
                <a:gd name="T54" fmla="*/ 1 w 10"/>
                <a:gd name="T55" fmla="*/ 23 h 27"/>
                <a:gd name="T56" fmla="*/ 0 w 10"/>
                <a:gd name="T57" fmla="*/ 17 h 27"/>
                <a:gd name="T58" fmla="*/ 0 w 10"/>
                <a:gd name="T59" fmla="*/ 7 h 27"/>
                <a:gd name="T60" fmla="*/ 0 w 10"/>
                <a:gd name="T61" fmla="*/ 7 h 27"/>
                <a:gd name="T62" fmla="*/ 1 w 10"/>
                <a:gd name="T63" fmla="*/ 4 h 27"/>
                <a:gd name="T64" fmla="*/ 2 w 10"/>
                <a:gd name="T65" fmla="*/ 3 h 27"/>
                <a:gd name="T66" fmla="*/ 2 w 10"/>
                <a:gd name="T67" fmla="*/ 3 h 27"/>
                <a:gd name="T68" fmla="*/ 4 w 10"/>
                <a:gd name="T69" fmla="*/ 1 h 27"/>
                <a:gd name="T70" fmla="*/ 4 w 10"/>
                <a:gd name="T71" fmla="*/ 3 h 27"/>
                <a:gd name="T72" fmla="*/ 4 w 10"/>
                <a:gd name="T73" fmla="*/ 3 h 27"/>
                <a:gd name="T74" fmla="*/ 8 w 10"/>
                <a:gd name="T75" fmla="*/ 5 h 27"/>
                <a:gd name="T76" fmla="*/ 9 w 10"/>
                <a:gd name="T77" fmla="*/ 11 h 27"/>
                <a:gd name="T78" fmla="*/ 9 w 10"/>
                <a:gd name="T79" fmla="*/ 21 h 27"/>
                <a:gd name="T80" fmla="*/ 9 w 10"/>
                <a:gd name="T81" fmla="*/ 21 h 27"/>
                <a:gd name="T82" fmla="*/ 8 w 10"/>
                <a:gd name="T83" fmla="*/ 24 h 27"/>
                <a:gd name="T84" fmla="*/ 6 w 10"/>
                <a:gd name="T85" fmla="*/ 25 h 27"/>
                <a:gd name="T86" fmla="*/ 6 w 10"/>
                <a:gd name="T87" fmla="*/ 25 h 27"/>
                <a:gd name="T88" fmla="*/ 5 w 10"/>
                <a:gd name="T89" fmla="*/ 25 h 27"/>
                <a:gd name="T90" fmla="*/ 5 w 10"/>
                <a:gd name="T91" fmla="*/ 25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165020" name="Freeform 189"/>
            <p:cNvSpPr>
              <a:spLocks/>
            </p:cNvSpPr>
            <p:nvPr/>
          </p:nvSpPr>
          <p:spPr bwMode="black">
            <a:xfrm flipH="1">
              <a:off x="466" y="3801"/>
              <a:ext cx="41" cy="11"/>
            </a:xfrm>
            <a:custGeom>
              <a:avLst/>
              <a:gdLst>
                <a:gd name="T0" fmla="*/ 0 w 65"/>
                <a:gd name="T1" fmla="*/ 10 h 18"/>
                <a:gd name="T2" fmla="*/ 0 w 65"/>
                <a:gd name="T3" fmla="*/ 10 h 18"/>
                <a:gd name="T4" fmla="*/ 5 w 65"/>
                <a:gd name="T5" fmla="*/ 6 h 18"/>
                <a:gd name="T6" fmla="*/ 12 w 65"/>
                <a:gd name="T7" fmla="*/ 4 h 18"/>
                <a:gd name="T8" fmla="*/ 20 w 65"/>
                <a:gd name="T9" fmla="*/ 1 h 18"/>
                <a:gd name="T10" fmla="*/ 30 w 65"/>
                <a:gd name="T11" fmla="*/ 0 h 18"/>
                <a:gd name="T12" fmla="*/ 36 w 65"/>
                <a:gd name="T13" fmla="*/ 0 h 18"/>
                <a:gd name="T14" fmla="*/ 41 w 65"/>
                <a:gd name="T15" fmla="*/ 1 h 18"/>
                <a:gd name="T16" fmla="*/ 47 w 65"/>
                <a:gd name="T17" fmla="*/ 4 h 18"/>
                <a:gd name="T18" fmla="*/ 53 w 65"/>
                <a:gd name="T19" fmla="*/ 8 h 18"/>
                <a:gd name="T20" fmla="*/ 60 w 65"/>
                <a:gd name="T21" fmla="*/ 12 h 18"/>
                <a:gd name="T22" fmla="*/ 65 w 65"/>
                <a:gd name="T23" fmla="*/ 18 h 18"/>
                <a:gd name="T24" fmla="*/ 65 w 65"/>
                <a:gd name="T25" fmla="*/ 18 h 18"/>
                <a:gd name="T26" fmla="*/ 61 w 65"/>
                <a:gd name="T27" fmla="*/ 16 h 18"/>
                <a:gd name="T28" fmla="*/ 56 w 65"/>
                <a:gd name="T29" fmla="*/ 12 h 18"/>
                <a:gd name="T30" fmla="*/ 48 w 65"/>
                <a:gd name="T31" fmla="*/ 9 h 18"/>
                <a:gd name="T32" fmla="*/ 38 w 65"/>
                <a:gd name="T33" fmla="*/ 8 h 18"/>
                <a:gd name="T34" fmla="*/ 28 w 65"/>
                <a:gd name="T35" fmla="*/ 6 h 18"/>
                <a:gd name="T36" fmla="*/ 14 w 65"/>
                <a:gd name="T37" fmla="*/ 8 h 18"/>
                <a:gd name="T38" fmla="*/ 0 w 65"/>
                <a:gd name="T39" fmla="*/ 10 h 18"/>
                <a:gd name="T40" fmla="*/ 0 w 65"/>
                <a:gd name="T41" fmla="*/ 1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165021" name="Freeform 190"/>
            <p:cNvSpPr>
              <a:spLocks/>
            </p:cNvSpPr>
            <p:nvPr/>
          </p:nvSpPr>
          <p:spPr bwMode="black">
            <a:xfrm flipH="1">
              <a:off x="536" y="3714"/>
              <a:ext cx="20" cy="14"/>
            </a:xfrm>
            <a:custGeom>
              <a:avLst/>
              <a:gdLst>
                <a:gd name="T0" fmla="*/ 35 w 35"/>
                <a:gd name="T1" fmla="*/ 6 h 26"/>
                <a:gd name="T2" fmla="*/ 35 w 35"/>
                <a:gd name="T3" fmla="*/ 6 h 26"/>
                <a:gd name="T4" fmla="*/ 31 w 35"/>
                <a:gd name="T5" fmla="*/ 3 h 26"/>
                <a:gd name="T6" fmla="*/ 26 w 35"/>
                <a:gd name="T7" fmla="*/ 2 h 26"/>
                <a:gd name="T8" fmla="*/ 20 w 35"/>
                <a:gd name="T9" fmla="*/ 0 h 26"/>
                <a:gd name="T10" fmla="*/ 15 w 35"/>
                <a:gd name="T11" fmla="*/ 2 h 26"/>
                <a:gd name="T12" fmla="*/ 11 w 35"/>
                <a:gd name="T13" fmla="*/ 3 h 26"/>
                <a:gd name="T14" fmla="*/ 8 w 35"/>
                <a:gd name="T15" fmla="*/ 4 h 26"/>
                <a:gd name="T16" fmla="*/ 7 w 35"/>
                <a:gd name="T17" fmla="*/ 9 h 26"/>
                <a:gd name="T18" fmla="*/ 4 w 35"/>
                <a:gd name="T19" fmla="*/ 13 h 26"/>
                <a:gd name="T20" fmla="*/ 0 w 35"/>
                <a:gd name="T21" fmla="*/ 26 h 26"/>
                <a:gd name="T22" fmla="*/ 0 w 35"/>
                <a:gd name="T23" fmla="*/ 26 h 26"/>
                <a:gd name="T24" fmla="*/ 3 w 35"/>
                <a:gd name="T25" fmla="*/ 22 h 26"/>
                <a:gd name="T26" fmla="*/ 10 w 35"/>
                <a:gd name="T27" fmla="*/ 14 h 26"/>
                <a:gd name="T28" fmla="*/ 14 w 35"/>
                <a:gd name="T29" fmla="*/ 10 h 26"/>
                <a:gd name="T30" fmla="*/ 20 w 35"/>
                <a:gd name="T31" fmla="*/ 7 h 26"/>
                <a:gd name="T32" fmla="*/ 27 w 35"/>
                <a:gd name="T33" fmla="*/ 6 h 26"/>
                <a:gd name="T34" fmla="*/ 35 w 35"/>
                <a:gd name="T35" fmla="*/ 6 h 26"/>
                <a:gd name="T36" fmla="*/ 35 w 35"/>
                <a:gd name="T37" fmla="*/ 6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165022" name="Freeform 191"/>
            <p:cNvSpPr>
              <a:spLocks/>
            </p:cNvSpPr>
            <p:nvPr/>
          </p:nvSpPr>
          <p:spPr bwMode="black">
            <a:xfrm flipH="1">
              <a:off x="525" y="3557"/>
              <a:ext cx="44" cy="22"/>
            </a:xfrm>
            <a:custGeom>
              <a:avLst/>
              <a:gdLst>
                <a:gd name="T0" fmla="*/ 0 w 74"/>
                <a:gd name="T1" fmla="*/ 35 h 35"/>
                <a:gd name="T2" fmla="*/ 0 w 74"/>
                <a:gd name="T3" fmla="*/ 35 h 35"/>
                <a:gd name="T4" fmla="*/ 4 w 74"/>
                <a:gd name="T5" fmla="*/ 24 h 35"/>
                <a:gd name="T6" fmla="*/ 11 w 74"/>
                <a:gd name="T7" fmla="*/ 13 h 35"/>
                <a:gd name="T8" fmla="*/ 15 w 74"/>
                <a:gd name="T9" fmla="*/ 9 h 35"/>
                <a:gd name="T10" fmla="*/ 19 w 74"/>
                <a:gd name="T11" fmla="*/ 5 h 35"/>
                <a:gd name="T12" fmla="*/ 24 w 74"/>
                <a:gd name="T13" fmla="*/ 1 h 35"/>
                <a:gd name="T14" fmla="*/ 30 w 74"/>
                <a:gd name="T15" fmla="*/ 0 h 35"/>
                <a:gd name="T16" fmla="*/ 35 w 74"/>
                <a:gd name="T17" fmla="*/ 0 h 35"/>
                <a:gd name="T18" fmla="*/ 42 w 74"/>
                <a:gd name="T19" fmla="*/ 1 h 35"/>
                <a:gd name="T20" fmla="*/ 50 w 74"/>
                <a:gd name="T21" fmla="*/ 5 h 35"/>
                <a:gd name="T22" fmla="*/ 56 w 74"/>
                <a:gd name="T23" fmla="*/ 12 h 35"/>
                <a:gd name="T24" fmla="*/ 64 w 74"/>
                <a:gd name="T25" fmla="*/ 21 h 35"/>
                <a:gd name="T26" fmla="*/ 74 w 74"/>
                <a:gd name="T27" fmla="*/ 35 h 35"/>
                <a:gd name="T28" fmla="*/ 74 w 74"/>
                <a:gd name="T29" fmla="*/ 35 h 35"/>
                <a:gd name="T30" fmla="*/ 67 w 74"/>
                <a:gd name="T31" fmla="*/ 27 h 35"/>
                <a:gd name="T32" fmla="*/ 59 w 74"/>
                <a:gd name="T33" fmla="*/ 19 h 35"/>
                <a:gd name="T34" fmla="*/ 50 w 74"/>
                <a:gd name="T35" fmla="*/ 12 h 35"/>
                <a:gd name="T36" fmla="*/ 44 w 74"/>
                <a:gd name="T37" fmla="*/ 9 h 35"/>
                <a:gd name="T38" fmla="*/ 38 w 74"/>
                <a:gd name="T39" fmla="*/ 8 h 35"/>
                <a:gd name="T40" fmla="*/ 32 w 74"/>
                <a:gd name="T41" fmla="*/ 8 h 35"/>
                <a:gd name="T42" fmla="*/ 25 w 74"/>
                <a:gd name="T43" fmla="*/ 9 h 35"/>
                <a:gd name="T44" fmla="*/ 19 w 74"/>
                <a:gd name="T45" fmla="*/ 12 h 35"/>
                <a:gd name="T46" fmla="*/ 12 w 74"/>
                <a:gd name="T47" fmla="*/ 17 h 35"/>
                <a:gd name="T48" fmla="*/ 5 w 74"/>
                <a:gd name="T49" fmla="*/ 25 h 35"/>
                <a:gd name="T50" fmla="*/ 0 w 74"/>
                <a:gd name="T51" fmla="*/ 35 h 35"/>
                <a:gd name="T52" fmla="*/ 0 w 74"/>
                <a:gd name="T53" fmla="*/ 35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165023" name="Freeform 192"/>
            <p:cNvSpPr>
              <a:spLocks/>
            </p:cNvSpPr>
            <p:nvPr/>
          </p:nvSpPr>
          <p:spPr bwMode="black">
            <a:xfrm flipH="1">
              <a:off x="401" y="3577"/>
              <a:ext cx="65" cy="20"/>
            </a:xfrm>
            <a:custGeom>
              <a:avLst/>
              <a:gdLst>
                <a:gd name="T0" fmla="*/ 0 w 109"/>
                <a:gd name="T1" fmla="*/ 24 h 35"/>
                <a:gd name="T2" fmla="*/ 0 w 109"/>
                <a:gd name="T3" fmla="*/ 24 h 35"/>
                <a:gd name="T4" fmla="*/ 12 w 109"/>
                <a:gd name="T5" fmla="*/ 16 h 35"/>
                <a:gd name="T6" fmla="*/ 25 w 109"/>
                <a:gd name="T7" fmla="*/ 9 h 35"/>
                <a:gd name="T8" fmla="*/ 40 w 109"/>
                <a:gd name="T9" fmla="*/ 2 h 35"/>
                <a:gd name="T10" fmla="*/ 50 w 109"/>
                <a:gd name="T11" fmla="*/ 1 h 35"/>
                <a:gd name="T12" fmla="*/ 58 w 109"/>
                <a:gd name="T13" fmla="*/ 0 h 35"/>
                <a:gd name="T14" fmla="*/ 67 w 109"/>
                <a:gd name="T15" fmla="*/ 0 h 35"/>
                <a:gd name="T16" fmla="*/ 76 w 109"/>
                <a:gd name="T17" fmla="*/ 2 h 35"/>
                <a:gd name="T18" fmla="*/ 84 w 109"/>
                <a:gd name="T19" fmla="*/ 6 h 35"/>
                <a:gd name="T20" fmla="*/ 94 w 109"/>
                <a:gd name="T21" fmla="*/ 13 h 35"/>
                <a:gd name="T22" fmla="*/ 102 w 109"/>
                <a:gd name="T23" fmla="*/ 22 h 35"/>
                <a:gd name="T24" fmla="*/ 109 w 109"/>
                <a:gd name="T25" fmla="*/ 35 h 35"/>
                <a:gd name="T26" fmla="*/ 99 w 109"/>
                <a:gd name="T27" fmla="*/ 35 h 35"/>
                <a:gd name="T28" fmla="*/ 99 w 109"/>
                <a:gd name="T29" fmla="*/ 35 h 35"/>
                <a:gd name="T30" fmla="*/ 92 w 109"/>
                <a:gd name="T31" fmla="*/ 26 h 35"/>
                <a:gd name="T32" fmla="*/ 84 w 109"/>
                <a:gd name="T33" fmla="*/ 20 h 35"/>
                <a:gd name="T34" fmla="*/ 74 w 109"/>
                <a:gd name="T35" fmla="*/ 12 h 35"/>
                <a:gd name="T36" fmla="*/ 67 w 109"/>
                <a:gd name="T37" fmla="*/ 9 h 35"/>
                <a:gd name="T38" fmla="*/ 59 w 109"/>
                <a:gd name="T39" fmla="*/ 8 h 35"/>
                <a:gd name="T40" fmla="*/ 51 w 109"/>
                <a:gd name="T41" fmla="*/ 6 h 35"/>
                <a:gd name="T42" fmla="*/ 42 w 109"/>
                <a:gd name="T43" fmla="*/ 6 h 35"/>
                <a:gd name="T44" fmla="*/ 32 w 109"/>
                <a:gd name="T45" fmla="*/ 9 h 35"/>
                <a:gd name="T46" fmla="*/ 23 w 109"/>
                <a:gd name="T47" fmla="*/ 12 h 35"/>
                <a:gd name="T48" fmla="*/ 12 w 109"/>
                <a:gd name="T49" fmla="*/ 17 h 35"/>
                <a:gd name="T50" fmla="*/ 0 w 109"/>
                <a:gd name="T51" fmla="*/ 24 h 35"/>
                <a:gd name="T52" fmla="*/ 0 w 109"/>
                <a:gd name="T53" fmla="*/ 2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165024" name="Freeform 193"/>
            <p:cNvSpPr>
              <a:spLocks/>
            </p:cNvSpPr>
            <p:nvPr/>
          </p:nvSpPr>
          <p:spPr bwMode="black">
            <a:xfrm flipH="1">
              <a:off x="262" y="3716"/>
              <a:ext cx="182" cy="190"/>
            </a:xfrm>
            <a:custGeom>
              <a:avLst/>
              <a:gdLst>
                <a:gd name="T0" fmla="*/ 152 w 303"/>
                <a:gd name="T1" fmla="*/ 24 h 315"/>
                <a:gd name="T2" fmla="*/ 173 w 303"/>
                <a:gd name="T3" fmla="*/ 0 h 315"/>
                <a:gd name="T4" fmla="*/ 187 w 303"/>
                <a:gd name="T5" fmla="*/ 29 h 315"/>
                <a:gd name="T6" fmla="*/ 212 w 303"/>
                <a:gd name="T7" fmla="*/ 11 h 315"/>
                <a:gd name="T8" fmla="*/ 217 w 303"/>
                <a:gd name="T9" fmla="*/ 44 h 315"/>
                <a:gd name="T10" fmla="*/ 248 w 303"/>
                <a:gd name="T11" fmla="*/ 33 h 315"/>
                <a:gd name="T12" fmla="*/ 244 w 303"/>
                <a:gd name="T13" fmla="*/ 67 h 315"/>
                <a:gd name="T14" fmla="*/ 276 w 303"/>
                <a:gd name="T15" fmla="*/ 65 h 315"/>
                <a:gd name="T16" fmla="*/ 264 w 303"/>
                <a:gd name="T17" fmla="*/ 96 h 315"/>
                <a:gd name="T18" fmla="*/ 295 w 303"/>
                <a:gd name="T19" fmla="*/ 103 h 315"/>
                <a:gd name="T20" fmla="*/ 275 w 303"/>
                <a:gd name="T21" fmla="*/ 130 h 315"/>
                <a:gd name="T22" fmla="*/ 303 w 303"/>
                <a:gd name="T23" fmla="*/ 146 h 315"/>
                <a:gd name="T24" fmla="*/ 278 w 303"/>
                <a:gd name="T25" fmla="*/ 166 h 315"/>
                <a:gd name="T26" fmla="*/ 300 w 303"/>
                <a:gd name="T27" fmla="*/ 189 h 315"/>
                <a:gd name="T28" fmla="*/ 271 w 303"/>
                <a:gd name="T29" fmla="*/ 201 h 315"/>
                <a:gd name="T30" fmla="*/ 287 w 303"/>
                <a:gd name="T31" fmla="*/ 229 h 315"/>
                <a:gd name="T32" fmla="*/ 255 w 303"/>
                <a:gd name="T33" fmla="*/ 233 h 315"/>
                <a:gd name="T34" fmla="*/ 263 w 303"/>
                <a:gd name="T35" fmla="*/ 264 h 315"/>
                <a:gd name="T36" fmla="*/ 232 w 303"/>
                <a:gd name="T37" fmla="*/ 258 h 315"/>
                <a:gd name="T38" fmla="*/ 231 w 303"/>
                <a:gd name="T39" fmla="*/ 292 h 315"/>
                <a:gd name="T40" fmla="*/ 203 w 303"/>
                <a:gd name="T41" fmla="*/ 277 h 315"/>
                <a:gd name="T42" fmla="*/ 193 w 303"/>
                <a:gd name="T43" fmla="*/ 309 h 315"/>
                <a:gd name="T44" fmla="*/ 169 w 303"/>
                <a:gd name="T45" fmla="*/ 287 h 315"/>
                <a:gd name="T46" fmla="*/ 152 w 303"/>
                <a:gd name="T47" fmla="*/ 315 h 315"/>
                <a:gd name="T48" fmla="*/ 134 w 303"/>
                <a:gd name="T49" fmla="*/ 287 h 315"/>
                <a:gd name="T50" fmla="*/ 111 w 303"/>
                <a:gd name="T51" fmla="*/ 309 h 315"/>
                <a:gd name="T52" fmla="*/ 102 w 303"/>
                <a:gd name="T53" fmla="*/ 277 h 315"/>
                <a:gd name="T54" fmla="*/ 74 w 303"/>
                <a:gd name="T55" fmla="*/ 292 h 315"/>
                <a:gd name="T56" fmla="*/ 73 w 303"/>
                <a:gd name="T57" fmla="*/ 258 h 315"/>
                <a:gd name="T58" fmla="*/ 42 w 303"/>
                <a:gd name="T59" fmla="*/ 264 h 315"/>
                <a:gd name="T60" fmla="*/ 48 w 303"/>
                <a:gd name="T61" fmla="*/ 233 h 315"/>
                <a:gd name="T62" fmla="*/ 18 w 303"/>
                <a:gd name="T63" fmla="*/ 229 h 315"/>
                <a:gd name="T64" fmla="*/ 32 w 303"/>
                <a:gd name="T65" fmla="*/ 201 h 315"/>
                <a:gd name="T66" fmla="*/ 4 w 303"/>
                <a:gd name="T67" fmla="*/ 189 h 315"/>
                <a:gd name="T68" fmla="*/ 26 w 303"/>
                <a:gd name="T69" fmla="*/ 166 h 315"/>
                <a:gd name="T70" fmla="*/ 0 w 303"/>
                <a:gd name="T71" fmla="*/ 146 h 315"/>
                <a:gd name="T72" fmla="*/ 28 w 303"/>
                <a:gd name="T73" fmla="*/ 130 h 315"/>
                <a:gd name="T74" fmla="*/ 10 w 303"/>
                <a:gd name="T75" fmla="*/ 103 h 315"/>
                <a:gd name="T76" fmla="*/ 40 w 303"/>
                <a:gd name="T77" fmla="*/ 96 h 315"/>
                <a:gd name="T78" fmla="*/ 28 w 303"/>
                <a:gd name="T79" fmla="*/ 65 h 315"/>
                <a:gd name="T80" fmla="*/ 59 w 303"/>
                <a:gd name="T81" fmla="*/ 67 h 315"/>
                <a:gd name="T82" fmla="*/ 56 w 303"/>
                <a:gd name="T83" fmla="*/ 33 h 315"/>
                <a:gd name="T84" fmla="*/ 86 w 303"/>
                <a:gd name="T85" fmla="*/ 44 h 315"/>
                <a:gd name="T86" fmla="*/ 91 w 303"/>
                <a:gd name="T87" fmla="*/ 11 h 315"/>
                <a:gd name="T88" fmla="*/ 118 w 303"/>
                <a:gd name="T89" fmla="*/ 29 h 315"/>
                <a:gd name="T90" fmla="*/ 132 w 303"/>
                <a:gd name="T91" fmla="*/ 0 h 315"/>
                <a:gd name="T92" fmla="*/ 152 w 303"/>
                <a:gd name="T93" fmla="*/ 24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165025" name="Freeform 194"/>
            <p:cNvSpPr>
              <a:spLocks/>
            </p:cNvSpPr>
            <p:nvPr/>
          </p:nvSpPr>
          <p:spPr bwMode="auto">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165026" name="Freeform 195"/>
            <p:cNvSpPr>
              <a:spLocks noEditPoints="1"/>
            </p:cNvSpPr>
            <p:nvPr/>
          </p:nvSpPr>
          <p:spPr bwMode="white">
            <a:xfrm flipH="1">
              <a:off x="301" y="3753"/>
              <a:ext cx="110" cy="114"/>
            </a:xfrm>
            <a:custGeom>
              <a:avLst/>
              <a:gdLst>
                <a:gd name="T0" fmla="*/ 0 w 183"/>
                <a:gd name="T1" fmla="*/ 97 h 192"/>
                <a:gd name="T2" fmla="*/ 1 w 183"/>
                <a:gd name="T3" fmla="*/ 115 h 192"/>
                <a:gd name="T4" fmla="*/ 6 w 183"/>
                <a:gd name="T5" fmla="*/ 133 h 192"/>
                <a:gd name="T6" fmla="*/ 15 w 183"/>
                <a:gd name="T7" fmla="*/ 150 h 192"/>
                <a:gd name="T8" fmla="*/ 27 w 183"/>
                <a:gd name="T9" fmla="*/ 164 h 192"/>
                <a:gd name="T10" fmla="*/ 40 w 183"/>
                <a:gd name="T11" fmla="*/ 176 h 192"/>
                <a:gd name="T12" fmla="*/ 56 w 183"/>
                <a:gd name="T13" fmla="*/ 184 h 192"/>
                <a:gd name="T14" fmla="*/ 74 w 183"/>
                <a:gd name="T15" fmla="*/ 190 h 192"/>
                <a:gd name="T16" fmla="*/ 91 w 183"/>
                <a:gd name="T17" fmla="*/ 192 h 192"/>
                <a:gd name="T18" fmla="*/ 100 w 183"/>
                <a:gd name="T19" fmla="*/ 192 h 192"/>
                <a:gd name="T20" fmla="*/ 119 w 183"/>
                <a:gd name="T21" fmla="*/ 188 h 192"/>
                <a:gd name="T22" fmla="*/ 135 w 183"/>
                <a:gd name="T23" fmla="*/ 180 h 192"/>
                <a:gd name="T24" fmla="*/ 150 w 183"/>
                <a:gd name="T25" fmla="*/ 170 h 192"/>
                <a:gd name="T26" fmla="*/ 162 w 183"/>
                <a:gd name="T27" fmla="*/ 157 h 192"/>
                <a:gd name="T28" fmla="*/ 173 w 183"/>
                <a:gd name="T29" fmla="*/ 142 h 192"/>
                <a:gd name="T30" fmla="*/ 179 w 183"/>
                <a:gd name="T31" fmla="*/ 125 h 192"/>
                <a:gd name="T32" fmla="*/ 183 w 183"/>
                <a:gd name="T33" fmla="*/ 106 h 192"/>
                <a:gd name="T34" fmla="*/ 183 w 183"/>
                <a:gd name="T35" fmla="*/ 97 h 192"/>
                <a:gd name="T36" fmla="*/ 182 w 183"/>
                <a:gd name="T37" fmla="*/ 76 h 192"/>
                <a:gd name="T38" fmla="*/ 177 w 183"/>
                <a:gd name="T39" fmla="*/ 59 h 192"/>
                <a:gd name="T40" fmla="*/ 167 w 183"/>
                <a:gd name="T41" fmla="*/ 43 h 192"/>
                <a:gd name="T42" fmla="*/ 157 w 183"/>
                <a:gd name="T43" fmla="*/ 28 h 192"/>
                <a:gd name="T44" fmla="*/ 143 w 183"/>
                <a:gd name="T45" fmla="*/ 16 h 192"/>
                <a:gd name="T46" fmla="*/ 127 w 183"/>
                <a:gd name="T47" fmla="*/ 8 h 192"/>
                <a:gd name="T48" fmla="*/ 110 w 183"/>
                <a:gd name="T49" fmla="*/ 1 h 192"/>
                <a:gd name="T50" fmla="*/ 91 w 183"/>
                <a:gd name="T51" fmla="*/ 0 h 192"/>
                <a:gd name="T52" fmla="*/ 82 w 183"/>
                <a:gd name="T53" fmla="*/ 0 h 192"/>
                <a:gd name="T54" fmla="*/ 64 w 183"/>
                <a:gd name="T55" fmla="*/ 4 h 192"/>
                <a:gd name="T56" fmla="*/ 48 w 183"/>
                <a:gd name="T57" fmla="*/ 12 h 192"/>
                <a:gd name="T58" fmla="*/ 33 w 183"/>
                <a:gd name="T59" fmla="*/ 22 h 192"/>
                <a:gd name="T60" fmla="*/ 20 w 183"/>
                <a:gd name="T61" fmla="*/ 35 h 192"/>
                <a:gd name="T62" fmla="*/ 11 w 183"/>
                <a:gd name="T63" fmla="*/ 50 h 192"/>
                <a:gd name="T64" fmla="*/ 4 w 183"/>
                <a:gd name="T65" fmla="*/ 67 h 192"/>
                <a:gd name="T66" fmla="*/ 0 w 183"/>
                <a:gd name="T67" fmla="*/ 86 h 192"/>
                <a:gd name="T68" fmla="*/ 0 w 183"/>
                <a:gd name="T69" fmla="*/ 97 h 192"/>
                <a:gd name="T70" fmla="*/ 16 w 183"/>
                <a:gd name="T71" fmla="*/ 97 h 192"/>
                <a:gd name="T72" fmla="*/ 21 w 183"/>
                <a:gd name="T73" fmla="*/ 64 h 192"/>
                <a:gd name="T74" fmla="*/ 37 w 183"/>
                <a:gd name="T75" fmla="*/ 39 h 192"/>
                <a:gd name="T76" fmla="*/ 61 w 183"/>
                <a:gd name="T77" fmla="*/ 23 h 192"/>
                <a:gd name="T78" fmla="*/ 84 w 183"/>
                <a:gd name="T79" fmla="*/ 16 h 192"/>
                <a:gd name="T80" fmla="*/ 91 w 183"/>
                <a:gd name="T81" fmla="*/ 16 h 192"/>
                <a:gd name="T82" fmla="*/ 107 w 183"/>
                <a:gd name="T83" fmla="*/ 18 h 192"/>
                <a:gd name="T84" fmla="*/ 134 w 183"/>
                <a:gd name="T85" fmla="*/ 30 h 192"/>
                <a:gd name="T86" fmla="*/ 154 w 183"/>
                <a:gd name="T87" fmla="*/ 51 h 192"/>
                <a:gd name="T88" fmla="*/ 166 w 183"/>
                <a:gd name="T89" fmla="*/ 81 h 192"/>
                <a:gd name="T90" fmla="*/ 167 w 183"/>
                <a:gd name="T91" fmla="*/ 97 h 192"/>
                <a:gd name="T92" fmla="*/ 162 w 183"/>
                <a:gd name="T93" fmla="*/ 127 h 192"/>
                <a:gd name="T94" fmla="*/ 145 w 183"/>
                <a:gd name="T95" fmla="*/ 153 h 192"/>
                <a:gd name="T96" fmla="*/ 120 w 183"/>
                <a:gd name="T97" fmla="*/ 169 h 192"/>
                <a:gd name="T98" fmla="*/ 99 w 183"/>
                <a:gd name="T99" fmla="*/ 176 h 192"/>
                <a:gd name="T100" fmla="*/ 91 w 183"/>
                <a:gd name="T101" fmla="*/ 176 h 192"/>
                <a:gd name="T102" fmla="*/ 76 w 183"/>
                <a:gd name="T103" fmla="*/ 174 h 192"/>
                <a:gd name="T104" fmla="*/ 49 w 183"/>
                <a:gd name="T105" fmla="*/ 162 h 192"/>
                <a:gd name="T106" fmla="*/ 28 w 183"/>
                <a:gd name="T107" fmla="*/ 141 h 192"/>
                <a:gd name="T108" fmla="*/ 17 w 183"/>
                <a:gd name="T109" fmla="*/ 113 h 192"/>
                <a:gd name="T110" fmla="*/ 16 w 183"/>
                <a:gd name="T111" fmla="*/ 97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165027" name="Freeform 196"/>
            <p:cNvSpPr>
              <a:spLocks/>
            </p:cNvSpPr>
            <p:nvPr/>
          </p:nvSpPr>
          <p:spPr bwMode="white">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165028" name="Freeform 197"/>
            <p:cNvSpPr>
              <a:spLocks/>
            </p:cNvSpPr>
            <p:nvPr/>
          </p:nvSpPr>
          <p:spPr bwMode="black">
            <a:xfrm flipH="1">
              <a:off x="333" y="3784"/>
              <a:ext cx="34" cy="54"/>
            </a:xfrm>
            <a:custGeom>
              <a:avLst/>
              <a:gdLst>
                <a:gd name="T0" fmla="*/ 45 w 56"/>
                <a:gd name="T1" fmla="*/ 75 h 91"/>
                <a:gd name="T2" fmla="*/ 44 w 56"/>
                <a:gd name="T3" fmla="*/ 0 h 91"/>
                <a:gd name="T4" fmla="*/ 29 w 56"/>
                <a:gd name="T5" fmla="*/ 0 h 91"/>
                <a:gd name="T6" fmla="*/ 29 w 56"/>
                <a:gd name="T7" fmla="*/ 0 h 91"/>
                <a:gd name="T8" fmla="*/ 22 w 56"/>
                <a:gd name="T9" fmla="*/ 4 h 91"/>
                <a:gd name="T10" fmla="*/ 16 w 56"/>
                <a:gd name="T11" fmla="*/ 8 h 91"/>
                <a:gd name="T12" fmla="*/ 9 w 56"/>
                <a:gd name="T13" fmla="*/ 11 h 91"/>
                <a:gd name="T14" fmla="*/ 0 w 56"/>
                <a:gd name="T15" fmla="*/ 14 h 91"/>
                <a:gd name="T16" fmla="*/ 0 w 56"/>
                <a:gd name="T17" fmla="*/ 23 h 91"/>
                <a:gd name="T18" fmla="*/ 2 w 56"/>
                <a:gd name="T19" fmla="*/ 23 h 91"/>
                <a:gd name="T20" fmla="*/ 2 w 56"/>
                <a:gd name="T21" fmla="*/ 23 h 91"/>
                <a:gd name="T22" fmla="*/ 14 w 56"/>
                <a:gd name="T23" fmla="*/ 24 h 91"/>
                <a:gd name="T24" fmla="*/ 14 w 56"/>
                <a:gd name="T25" fmla="*/ 24 h 91"/>
                <a:gd name="T26" fmla="*/ 16 w 56"/>
                <a:gd name="T27" fmla="*/ 26 h 91"/>
                <a:gd name="T28" fmla="*/ 17 w 56"/>
                <a:gd name="T29" fmla="*/ 27 h 91"/>
                <a:gd name="T30" fmla="*/ 17 w 56"/>
                <a:gd name="T31" fmla="*/ 27 h 91"/>
                <a:gd name="T32" fmla="*/ 18 w 56"/>
                <a:gd name="T33" fmla="*/ 39 h 91"/>
                <a:gd name="T34" fmla="*/ 18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165029" name="Freeform 198"/>
            <p:cNvSpPr>
              <a:spLocks/>
            </p:cNvSpPr>
            <p:nvPr/>
          </p:nvSpPr>
          <p:spPr bwMode="auto">
            <a:xfrm flipH="1">
              <a:off x="339" y="3781"/>
              <a:ext cx="35" cy="55"/>
            </a:xfrm>
            <a:custGeom>
              <a:avLst/>
              <a:gdLst>
                <a:gd name="T0" fmla="*/ 45 w 56"/>
                <a:gd name="T1" fmla="*/ 75 h 91"/>
                <a:gd name="T2" fmla="*/ 44 w 56"/>
                <a:gd name="T3" fmla="*/ 0 h 91"/>
                <a:gd name="T4" fmla="*/ 29 w 56"/>
                <a:gd name="T5" fmla="*/ 0 h 91"/>
                <a:gd name="T6" fmla="*/ 29 w 56"/>
                <a:gd name="T7" fmla="*/ 0 h 91"/>
                <a:gd name="T8" fmla="*/ 23 w 56"/>
                <a:gd name="T9" fmla="*/ 4 h 91"/>
                <a:gd name="T10" fmla="*/ 16 w 56"/>
                <a:gd name="T11" fmla="*/ 8 h 91"/>
                <a:gd name="T12" fmla="*/ 9 w 56"/>
                <a:gd name="T13" fmla="*/ 11 h 91"/>
                <a:gd name="T14" fmla="*/ 0 w 56"/>
                <a:gd name="T15" fmla="*/ 13 h 91"/>
                <a:gd name="T16" fmla="*/ 0 w 56"/>
                <a:gd name="T17" fmla="*/ 23 h 91"/>
                <a:gd name="T18" fmla="*/ 2 w 56"/>
                <a:gd name="T19" fmla="*/ 23 h 91"/>
                <a:gd name="T20" fmla="*/ 2 w 56"/>
                <a:gd name="T21" fmla="*/ 23 h 91"/>
                <a:gd name="T22" fmla="*/ 15 w 56"/>
                <a:gd name="T23" fmla="*/ 24 h 91"/>
                <a:gd name="T24" fmla="*/ 15 w 56"/>
                <a:gd name="T25" fmla="*/ 24 h 91"/>
                <a:gd name="T26" fmla="*/ 16 w 56"/>
                <a:gd name="T27" fmla="*/ 25 h 91"/>
                <a:gd name="T28" fmla="*/ 17 w 56"/>
                <a:gd name="T29" fmla="*/ 27 h 91"/>
                <a:gd name="T30" fmla="*/ 17 w 56"/>
                <a:gd name="T31" fmla="*/ 27 h 91"/>
                <a:gd name="T32" fmla="*/ 19 w 56"/>
                <a:gd name="T33" fmla="*/ 39 h 91"/>
                <a:gd name="T34" fmla="*/ 19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165030" name="Freeform 199"/>
            <p:cNvSpPr>
              <a:spLocks/>
            </p:cNvSpPr>
            <p:nvPr/>
          </p:nvSpPr>
          <p:spPr bwMode="white">
            <a:xfrm flipH="1">
              <a:off x="365" y="3924"/>
              <a:ext cx="42" cy="80"/>
            </a:xfrm>
            <a:custGeom>
              <a:avLst/>
              <a:gdLst>
                <a:gd name="T0" fmla="*/ 0 w 71"/>
                <a:gd name="T1" fmla="*/ 110 h 134"/>
                <a:gd name="T2" fmla="*/ 24 w 71"/>
                <a:gd name="T3" fmla="*/ 101 h 134"/>
                <a:gd name="T4" fmla="*/ 53 w 71"/>
                <a:gd name="T5" fmla="*/ 134 h 134"/>
                <a:gd name="T6" fmla="*/ 71 w 71"/>
                <a:gd name="T7" fmla="*/ 0 h 134"/>
                <a:gd name="T8" fmla="*/ 44 w 71"/>
                <a:gd name="T9" fmla="*/ 111 h 134"/>
                <a:gd name="T10" fmla="*/ 27 w 71"/>
                <a:gd name="T11" fmla="*/ 91 h 134"/>
                <a:gd name="T12" fmla="*/ 0 w 71"/>
                <a:gd name="T13" fmla="*/ 110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165031" name="Freeform 200"/>
            <p:cNvSpPr>
              <a:spLocks/>
            </p:cNvSpPr>
            <p:nvPr/>
          </p:nvSpPr>
          <p:spPr bwMode="white">
            <a:xfrm flipH="1">
              <a:off x="299" y="3921"/>
              <a:ext cx="21" cy="67"/>
            </a:xfrm>
            <a:custGeom>
              <a:avLst/>
              <a:gdLst>
                <a:gd name="T0" fmla="*/ 0 w 36"/>
                <a:gd name="T1" fmla="*/ 110 h 110"/>
                <a:gd name="T2" fmla="*/ 8 w 36"/>
                <a:gd name="T3" fmla="*/ 93 h 110"/>
                <a:gd name="T4" fmla="*/ 36 w 36"/>
                <a:gd name="T5" fmla="*/ 103 h 110"/>
                <a:gd name="T6" fmla="*/ 2 w 36"/>
                <a:gd name="T7" fmla="*/ 0 h 110"/>
                <a:gd name="T8" fmla="*/ 22 w 36"/>
                <a:gd name="T9" fmla="*/ 90 h 110"/>
                <a:gd name="T10" fmla="*/ 4 w 36"/>
                <a:gd name="T11" fmla="*/ 85 h 110"/>
                <a:gd name="T12" fmla="*/ 0 w 36"/>
                <a:gd name="T13" fmla="*/ 110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defRPr/>
            </a:pPr>
            <a:r>
              <a:rPr lang="fr-FR" dirty="0"/>
              <a:t>Définitions explicites et implicites</a:t>
            </a:r>
          </a:p>
        </p:txBody>
      </p:sp>
      <p:sp>
        <p:nvSpPr>
          <p:cNvPr id="22531" name="Rectangle 3"/>
          <p:cNvSpPr>
            <a:spLocks noGrp="1" noChangeArrowheads="1"/>
          </p:cNvSpPr>
          <p:nvPr>
            <p:ph idx="1"/>
          </p:nvPr>
        </p:nvSpPr>
        <p:spPr>
          <a:xfrm>
            <a:off x="279400" y="1312863"/>
            <a:ext cx="8761083" cy="4560223"/>
          </a:xfrm>
        </p:spPr>
        <p:txBody>
          <a:bodyPr/>
          <a:lstStyle/>
          <a:p>
            <a:r>
              <a:rPr lang="fr-FR" dirty="0"/>
              <a:t>C# est un langage à typage fort</a:t>
            </a:r>
          </a:p>
          <a:p>
            <a:pPr lvl="1"/>
            <a:r>
              <a:rPr lang="fr-FR" dirty="0"/>
              <a:t>Les variables doivent être initialisées ou affectées avant d’être utilisées</a:t>
            </a:r>
          </a:p>
          <a:p>
            <a:pPr lvl="1"/>
            <a:r>
              <a:rPr lang="fr-FR" dirty="0"/>
              <a:t>Les deux formes suivantes sont valides</a:t>
            </a:r>
          </a:p>
          <a:p>
            <a:pPr lvl="1"/>
            <a:endParaRPr lang="fr-FR" dirty="0"/>
          </a:p>
          <a:p>
            <a:pPr lvl="1"/>
            <a:endParaRPr lang="fr-FR" dirty="0"/>
          </a:p>
          <a:p>
            <a:pPr lvl="1"/>
            <a:endParaRPr lang="fr-FR" dirty="0"/>
          </a:p>
          <a:p>
            <a:r>
              <a:rPr lang="fr-FR" dirty="0"/>
              <a:t>    Les variables peuvent être </a:t>
            </a:r>
            <a:r>
              <a:rPr lang="fr-FR" i="1" dirty="0">
                <a:latin typeface="Century Schoolbook" pitchFamily="18" charset="0"/>
              </a:rPr>
              <a:t>implicitement</a:t>
            </a:r>
            <a:r>
              <a:rPr lang="fr-FR" dirty="0"/>
              <a:t> typées en employant le mot-clé</a:t>
            </a:r>
            <a:br>
              <a:rPr lang="fr-FR" dirty="0"/>
            </a:br>
            <a:r>
              <a:rPr lang="fr-FR" dirty="0"/>
              <a:t>    </a:t>
            </a:r>
            <a:r>
              <a:rPr lang="fr-FR" dirty="0">
                <a:latin typeface="Courier New" pitchFamily="49" charset="0"/>
                <a:cs typeface="Courier New" pitchFamily="49" charset="0"/>
              </a:rPr>
              <a:t>var</a:t>
            </a:r>
          </a:p>
          <a:p>
            <a:pPr lvl="1"/>
            <a:r>
              <a:rPr lang="fr-FR" dirty="0"/>
              <a:t>Toutefois, ceci n’est valide qu’en cas d’initialisation</a:t>
            </a:r>
          </a:p>
          <a:p>
            <a:pPr lvl="1"/>
            <a:endParaRPr lang="fr-FR" dirty="0"/>
          </a:p>
          <a:p>
            <a:pPr lvl="1"/>
            <a:endParaRPr lang="fr-FR" dirty="0"/>
          </a:p>
          <a:p>
            <a:pPr lvl="1"/>
            <a:endParaRPr lang="fr-FR" dirty="0"/>
          </a:p>
          <a:p>
            <a:r>
              <a:rPr lang="fr-FR" dirty="0"/>
              <a:t>Notez que le typage implicite demeure un typage fort</a:t>
            </a:r>
          </a:p>
        </p:txBody>
      </p:sp>
      <p:sp>
        <p:nvSpPr>
          <p:cNvPr id="668676" name="Text Box 4"/>
          <p:cNvSpPr txBox="1">
            <a:spLocks noChangeArrowheads="1"/>
          </p:cNvSpPr>
          <p:nvPr/>
        </p:nvSpPr>
        <p:spPr bwMode="blackWhite">
          <a:xfrm>
            <a:off x="2436813" y="2347913"/>
            <a:ext cx="3487737" cy="8382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string</a:t>
            </a:r>
            <a:r>
              <a:rPr lang="en-US" sz="1600">
                <a:latin typeface="Courier New" pitchFamily="49" charset="0"/>
              </a:rPr>
              <a:t> inCur;</a:t>
            </a:r>
          </a:p>
          <a:p>
            <a:pPr eaLnBrk="1" hangingPunct="1">
              <a:defRPr/>
            </a:pPr>
            <a:r>
              <a:rPr lang="en-US" sz="1600">
                <a:latin typeface="Courier New" pitchFamily="49" charset="0"/>
              </a:rPr>
              <a:t>inCur = "USD";</a:t>
            </a:r>
          </a:p>
          <a:p>
            <a:pPr eaLnBrk="1" hangingPunct="1">
              <a:defRPr/>
            </a:pPr>
            <a:r>
              <a:rPr lang="en-US" sz="1600" b="1">
                <a:latin typeface="Courier New" pitchFamily="49" charset="0"/>
              </a:rPr>
              <a:t>string</a:t>
            </a:r>
            <a:r>
              <a:rPr lang="en-US" sz="1600">
                <a:latin typeface="Courier New" pitchFamily="49" charset="0"/>
              </a:rPr>
              <a:t> outCur = "EUR";</a:t>
            </a:r>
          </a:p>
        </p:txBody>
      </p:sp>
      <p:sp>
        <p:nvSpPr>
          <p:cNvPr id="668677" name="Text Box 5"/>
          <p:cNvSpPr txBox="1">
            <a:spLocks noChangeArrowheads="1"/>
          </p:cNvSpPr>
          <p:nvPr/>
        </p:nvSpPr>
        <p:spPr bwMode="blackWhite">
          <a:xfrm>
            <a:off x="2346325" y="4257675"/>
            <a:ext cx="3487738" cy="8382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var</a:t>
            </a:r>
            <a:r>
              <a:rPr lang="en-US" sz="1600">
                <a:latin typeface="Courier New" pitchFamily="49" charset="0"/>
              </a:rPr>
              <a:t> aStr;</a:t>
            </a:r>
          </a:p>
          <a:p>
            <a:pPr eaLnBrk="1" hangingPunct="1">
              <a:defRPr/>
            </a:pPr>
            <a:r>
              <a:rPr lang="en-US" sz="1600">
                <a:latin typeface="Courier New" pitchFamily="49" charset="0"/>
              </a:rPr>
              <a:t>aStr = "ABC";</a:t>
            </a:r>
          </a:p>
          <a:p>
            <a:pPr eaLnBrk="1" hangingPunct="1">
              <a:defRPr/>
            </a:pPr>
            <a:r>
              <a:rPr lang="en-US" sz="1600" b="1">
                <a:latin typeface="Courier New" pitchFamily="49" charset="0"/>
              </a:rPr>
              <a:t>var</a:t>
            </a:r>
            <a:r>
              <a:rPr lang="en-US" sz="1600">
                <a:latin typeface="Courier New" pitchFamily="49" charset="0"/>
              </a:rPr>
              <a:t> eStr = "EFG";</a:t>
            </a:r>
          </a:p>
        </p:txBody>
      </p:sp>
      <p:sp>
        <p:nvSpPr>
          <p:cNvPr id="22534" name="AutoShape 7"/>
          <p:cNvSpPr>
            <a:spLocks noChangeArrowheads="1"/>
          </p:cNvSpPr>
          <p:nvPr/>
        </p:nvSpPr>
        <p:spPr bwMode="blackWhite">
          <a:xfrm>
            <a:off x="5734050" y="4379913"/>
            <a:ext cx="862013" cy="307975"/>
          </a:xfrm>
          <a:prstGeom prst="wedgeRectCallout">
            <a:avLst>
              <a:gd name="adj1" fmla="val -260681"/>
              <a:gd name="adj2" fmla="val -21648"/>
            </a:avLst>
          </a:prstGeom>
          <a:solidFill>
            <a:schemeClr val="hlink"/>
          </a:solidFill>
          <a:ln w="12700">
            <a:solidFill>
              <a:schemeClr val="tx1"/>
            </a:solidFill>
            <a:miter lim="800000"/>
            <a:headEnd/>
            <a:tailEnd/>
          </a:ln>
        </p:spPr>
        <p:txBody>
          <a:bodyPr/>
          <a:lstStyle/>
          <a:p>
            <a:r>
              <a:rPr lang="fr-FR" b="1"/>
              <a:t>Invalide</a:t>
            </a:r>
          </a:p>
        </p:txBody>
      </p:sp>
      <p:sp>
        <p:nvSpPr>
          <p:cNvPr id="22535" name="AutoShape 8"/>
          <p:cNvSpPr>
            <a:spLocks noChangeArrowheads="1"/>
          </p:cNvSpPr>
          <p:nvPr/>
        </p:nvSpPr>
        <p:spPr bwMode="blackWhite">
          <a:xfrm>
            <a:off x="6980238" y="4827588"/>
            <a:ext cx="719137" cy="307975"/>
          </a:xfrm>
          <a:prstGeom prst="wedgeRectCallout">
            <a:avLst>
              <a:gd name="adj1" fmla="val -341833"/>
              <a:gd name="adj2" fmla="val -21648"/>
            </a:avLst>
          </a:prstGeom>
          <a:solidFill>
            <a:schemeClr val="hlink"/>
          </a:solidFill>
          <a:ln w="12700">
            <a:solidFill>
              <a:schemeClr val="tx1"/>
            </a:solidFill>
            <a:miter lim="800000"/>
            <a:headEnd/>
            <a:tailEnd/>
          </a:ln>
        </p:spPr>
        <p:txBody>
          <a:bodyPr/>
          <a:lstStyle/>
          <a:p>
            <a:r>
              <a:rPr lang="fr-FR" b="1"/>
              <a:t>Valide</a:t>
            </a:r>
          </a:p>
        </p:txBody>
      </p:sp>
      <p:sp>
        <p:nvSpPr>
          <p:cNvPr id="22536" name="AutoShape 18"/>
          <p:cNvSpPr>
            <a:spLocks noChangeArrowheads="1"/>
          </p:cNvSpPr>
          <p:nvPr/>
        </p:nvSpPr>
        <p:spPr bwMode="blackWhite">
          <a:xfrm>
            <a:off x="6118225" y="2276475"/>
            <a:ext cx="1296988" cy="307975"/>
          </a:xfrm>
          <a:prstGeom prst="wedgeRectCallout">
            <a:avLst>
              <a:gd name="adj1" fmla="val -193083"/>
              <a:gd name="adj2" fmla="val 113403"/>
            </a:avLst>
          </a:prstGeom>
          <a:solidFill>
            <a:schemeClr val="hlink"/>
          </a:solidFill>
          <a:ln w="12700">
            <a:solidFill>
              <a:schemeClr val="tx1"/>
            </a:solidFill>
            <a:miter lim="800000"/>
            <a:headEnd/>
            <a:tailEnd/>
          </a:ln>
        </p:spPr>
        <p:txBody>
          <a:bodyPr/>
          <a:lstStyle/>
          <a:p>
            <a:r>
              <a:rPr lang="fr-FR" b="1"/>
              <a:t>Affectation</a:t>
            </a:r>
          </a:p>
        </p:txBody>
      </p:sp>
      <p:sp>
        <p:nvSpPr>
          <p:cNvPr id="22537" name="AutoShape 19"/>
          <p:cNvSpPr>
            <a:spLocks noChangeArrowheads="1"/>
          </p:cNvSpPr>
          <p:nvPr/>
        </p:nvSpPr>
        <p:spPr bwMode="blackWhite">
          <a:xfrm>
            <a:off x="6526213" y="2898775"/>
            <a:ext cx="1296987" cy="307975"/>
          </a:xfrm>
          <a:prstGeom prst="wedgeRectCallout">
            <a:avLst>
              <a:gd name="adj1" fmla="val -149509"/>
              <a:gd name="adj2" fmla="val -4125"/>
            </a:avLst>
          </a:prstGeom>
          <a:solidFill>
            <a:schemeClr val="hlink"/>
          </a:solidFill>
          <a:ln w="12700">
            <a:solidFill>
              <a:schemeClr val="tx1"/>
            </a:solidFill>
            <a:miter lim="800000"/>
            <a:headEnd/>
            <a:tailEnd/>
          </a:ln>
        </p:spPr>
        <p:txBody>
          <a:bodyPr/>
          <a:lstStyle/>
          <a:p>
            <a:r>
              <a:rPr lang="fr-FR" b="1"/>
              <a:t>Initialisation</a:t>
            </a:r>
          </a:p>
        </p:txBody>
      </p:sp>
      <p:sp>
        <p:nvSpPr>
          <p:cNvPr id="22538" name="Text Box 22"/>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\Course\419\Samples\ImplicitTyping</a:t>
            </a:r>
          </a:p>
        </p:txBody>
      </p:sp>
      <p:sp>
        <p:nvSpPr>
          <p:cNvPr id="22539"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grpSp>
        <p:nvGrpSpPr>
          <p:cNvPr id="22540" name="Group 181"/>
          <p:cNvGrpSpPr>
            <a:grpSpLocks/>
          </p:cNvGrpSpPr>
          <p:nvPr/>
        </p:nvGrpSpPr>
        <p:grpSpPr bwMode="auto">
          <a:xfrm flipH="1">
            <a:off x="155575" y="5140325"/>
            <a:ext cx="388938" cy="454025"/>
            <a:chOff x="262" y="3536"/>
            <a:chExt cx="417" cy="485"/>
          </a:xfrm>
        </p:grpSpPr>
        <p:sp>
          <p:nvSpPr>
            <p:cNvPr id="22558" name="Freeform 182"/>
            <p:cNvSpPr>
              <a:spLocks/>
            </p:cNvSpPr>
            <p:nvPr/>
          </p:nvSpPr>
          <p:spPr bwMode="black">
            <a:xfrm flipH="1">
              <a:off x="348" y="3848"/>
              <a:ext cx="70" cy="173"/>
            </a:xfrm>
            <a:custGeom>
              <a:avLst/>
              <a:gdLst>
                <a:gd name="T0" fmla="*/ 27 w 116"/>
                <a:gd name="T1" fmla="*/ 0 h 288"/>
                <a:gd name="T2" fmla="*/ 0 w 116"/>
                <a:gd name="T3" fmla="*/ 91 h 288"/>
                <a:gd name="T4" fmla="*/ 16 w 116"/>
                <a:gd name="T5" fmla="*/ 87 h 288"/>
                <a:gd name="T6" fmla="*/ 30 w 116"/>
                <a:gd name="T7" fmla="*/ 104 h 288"/>
                <a:gd name="T8" fmla="*/ 42 w 116"/>
                <a:gd name="T9" fmla="*/ 14 h 288"/>
                <a:gd name="T10" fmla="*/ 27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22559" name="Freeform 183"/>
            <p:cNvSpPr>
              <a:spLocks/>
            </p:cNvSpPr>
            <p:nvPr/>
          </p:nvSpPr>
          <p:spPr bwMode="black">
            <a:xfrm flipH="1">
              <a:off x="285" y="3874"/>
              <a:ext cx="75" cy="131"/>
            </a:xfrm>
            <a:custGeom>
              <a:avLst/>
              <a:gdLst>
                <a:gd name="T0" fmla="*/ 0 w 124"/>
                <a:gd name="T1" fmla="*/ 5 h 217"/>
                <a:gd name="T2" fmla="*/ 22 w 124"/>
                <a:gd name="T3" fmla="*/ 79 h 217"/>
                <a:gd name="T4" fmla="*/ 31 w 124"/>
                <a:gd name="T5" fmla="*/ 66 h 217"/>
                <a:gd name="T6" fmla="*/ 45 w 124"/>
                <a:gd name="T7" fmla="*/ 72 h 217"/>
                <a:gd name="T8" fmla="*/ 22 w 124"/>
                <a:gd name="T9" fmla="*/ 0 h 217"/>
                <a:gd name="T10" fmla="*/ 0 w 124"/>
                <a:gd name="T11" fmla="*/ 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22560" name="Freeform 184"/>
            <p:cNvSpPr>
              <a:spLocks/>
            </p:cNvSpPr>
            <p:nvPr/>
          </p:nvSpPr>
          <p:spPr bwMode="black">
            <a:xfrm flipH="1">
              <a:off x="348" y="3866"/>
              <a:ext cx="43" cy="55"/>
            </a:xfrm>
            <a:custGeom>
              <a:avLst/>
              <a:gdLst>
                <a:gd name="T0" fmla="*/ 22 w 71"/>
                <a:gd name="T1" fmla="*/ 33 h 93"/>
                <a:gd name="T2" fmla="*/ 26 w 71"/>
                <a:gd name="T3" fmla="*/ 2 h 93"/>
                <a:gd name="T4" fmla="*/ 23 w 71"/>
                <a:gd name="T5" fmla="*/ 0 h 93"/>
                <a:gd name="T6" fmla="*/ 6 w 71"/>
                <a:gd name="T7" fmla="*/ 5 h 93"/>
                <a:gd name="T8" fmla="*/ 0 w 71"/>
                <a:gd name="T9" fmla="*/ 24 h 93"/>
                <a:gd name="T10" fmla="*/ 15 w 71"/>
                <a:gd name="T11" fmla="*/ 24 h 93"/>
                <a:gd name="T12" fmla="*/ 22 w 71"/>
                <a:gd name="T13" fmla="*/ 3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22561" name="Freeform 185"/>
            <p:cNvSpPr>
              <a:spLocks/>
            </p:cNvSpPr>
            <p:nvPr/>
          </p:nvSpPr>
          <p:spPr bwMode="black">
            <a:xfrm flipH="1">
              <a:off x="312" y="3874"/>
              <a:ext cx="48" cy="47"/>
            </a:xfrm>
            <a:custGeom>
              <a:avLst/>
              <a:gdLst>
                <a:gd name="T0" fmla="*/ 29 w 80"/>
                <a:gd name="T1" fmla="*/ 25 h 76"/>
                <a:gd name="T2" fmla="*/ 21 w 80"/>
                <a:gd name="T3" fmla="*/ 0 h 76"/>
                <a:gd name="T4" fmla="*/ 0 w 80"/>
                <a:gd name="T5" fmla="*/ 6 h 76"/>
                <a:gd name="T6" fmla="*/ 6 w 80"/>
                <a:gd name="T7" fmla="*/ 29 h 76"/>
                <a:gd name="T8" fmla="*/ 13 w 80"/>
                <a:gd name="T9" fmla="*/ 20 h 76"/>
                <a:gd name="T10" fmla="*/ 29 w 80"/>
                <a:gd name="T11" fmla="*/ 2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22562" name="Freeform 186"/>
            <p:cNvSpPr>
              <a:spLocks/>
            </p:cNvSpPr>
            <p:nvPr/>
          </p:nvSpPr>
          <p:spPr bwMode="auto">
            <a:xfrm flipH="1">
              <a:off x="321" y="3565"/>
              <a:ext cx="337" cy="331"/>
            </a:xfrm>
            <a:custGeom>
              <a:avLst/>
              <a:gdLst>
                <a:gd name="T0" fmla="*/ 102 w 559"/>
                <a:gd name="T1" fmla="*/ 0 h 551"/>
                <a:gd name="T2" fmla="*/ 122 w 559"/>
                <a:gd name="T3" fmla="*/ 2 h 551"/>
                <a:gd name="T4" fmla="*/ 142 w 559"/>
                <a:gd name="T5" fmla="*/ 8 h 551"/>
                <a:gd name="T6" fmla="*/ 159 w 559"/>
                <a:gd name="T7" fmla="*/ 17 h 551"/>
                <a:gd name="T8" fmla="*/ 174 w 559"/>
                <a:gd name="T9" fmla="*/ 29 h 551"/>
                <a:gd name="T10" fmla="*/ 186 w 559"/>
                <a:gd name="T11" fmla="*/ 44 h 551"/>
                <a:gd name="T12" fmla="*/ 195 w 559"/>
                <a:gd name="T13" fmla="*/ 61 h 551"/>
                <a:gd name="T14" fmla="*/ 201 w 559"/>
                <a:gd name="T15" fmla="*/ 79 h 551"/>
                <a:gd name="T16" fmla="*/ 203 w 559"/>
                <a:gd name="T17" fmla="*/ 99 h 551"/>
                <a:gd name="T18" fmla="*/ 203 w 559"/>
                <a:gd name="T19" fmla="*/ 109 h 551"/>
                <a:gd name="T20" fmla="*/ 199 w 559"/>
                <a:gd name="T21" fmla="*/ 129 h 551"/>
                <a:gd name="T22" fmla="*/ 191 w 559"/>
                <a:gd name="T23" fmla="*/ 147 h 551"/>
                <a:gd name="T24" fmla="*/ 180 w 559"/>
                <a:gd name="T25" fmla="*/ 162 h 551"/>
                <a:gd name="T26" fmla="*/ 166 w 559"/>
                <a:gd name="T27" fmla="*/ 176 h 551"/>
                <a:gd name="T28" fmla="*/ 150 w 559"/>
                <a:gd name="T29" fmla="*/ 187 h 551"/>
                <a:gd name="T30" fmla="*/ 131 w 559"/>
                <a:gd name="T31" fmla="*/ 194 h 551"/>
                <a:gd name="T32" fmla="*/ 112 w 559"/>
                <a:gd name="T33" fmla="*/ 198 h 551"/>
                <a:gd name="T34" fmla="*/ 102 w 559"/>
                <a:gd name="T35" fmla="*/ 199 h 551"/>
                <a:gd name="T36" fmla="*/ 81 w 559"/>
                <a:gd name="T37" fmla="*/ 196 h 551"/>
                <a:gd name="T38" fmla="*/ 62 w 559"/>
                <a:gd name="T39" fmla="*/ 191 h 551"/>
                <a:gd name="T40" fmla="*/ 45 w 559"/>
                <a:gd name="T41" fmla="*/ 182 h 551"/>
                <a:gd name="T42" fmla="*/ 30 w 559"/>
                <a:gd name="T43" fmla="*/ 169 h 551"/>
                <a:gd name="T44" fmla="*/ 17 w 559"/>
                <a:gd name="T45" fmla="*/ 155 h 551"/>
                <a:gd name="T46" fmla="*/ 8 w 559"/>
                <a:gd name="T47" fmla="*/ 138 h 551"/>
                <a:gd name="T48" fmla="*/ 2 w 559"/>
                <a:gd name="T49" fmla="*/ 120 h 551"/>
                <a:gd name="T50" fmla="*/ 0 w 559"/>
                <a:gd name="T51" fmla="*/ 99 h 551"/>
                <a:gd name="T52" fmla="*/ 1 w 559"/>
                <a:gd name="T53" fmla="*/ 89 h 551"/>
                <a:gd name="T54" fmla="*/ 5 w 559"/>
                <a:gd name="T55" fmla="*/ 70 h 551"/>
                <a:gd name="T56" fmla="*/ 12 w 559"/>
                <a:gd name="T57" fmla="*/ 52 h 551"/>
                <a:gd name="T58" fmla="*/ 24 w 559"/>
                <a:gd name="T59" fmla="*/ 36 h 551"/>
                <a:gd name="T60" fmla="*/ 37 w 559"/>
                <a:gd name="T61" fmla="*/ 23 h 551"/>
                <a:gd name="T62" fmla="*/ 53 w 559"/>
                <a:gd name="T63" fmla="*/ 12 h 551"/>
                <a:gd name="T64" fmla="*/ 72 w 559"/>
                <a:gd name="T65" fmla="*/ 4 h 551"/>
                <a:gd name="T66" fmla="*/ 91 w 559"/>
                <a:gd name="T67" fmla="*/ 1 h 551"/>
                <a:gd name="T68" fmla="*/ 102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22563" name="Freeform 187"/>
            <p:cNvSpPr>
              <a:spLocks/>
            </p:cNvSpPr>
            <p:nvPr/>
          </p:nvSpPr>
          <p:spPr bwMode="auto">
            <a:xfrm flipH="1">
              <a:off x="321" y="3565"/>
              <a:ext cx="338" cy="331"/>
            </a:xfrm>
            <a:custGeom>
              <a:avLst/>
              <a:gdLst>
                <a:gd name="T0" fmla="*/ 102 w 562"/>
                <a:gd name="T1" fmla="*/ 0 h 552"/>
                <a:gd name="T2" fmla="*/ 122 w 562"/>
                <a:gd name="T3" fmla="*/ 2 h 552"/>
                <a:gd name="T4" fmla="*/ 141 w 562"/>
                <a:gd name="T5" fmla="*/ 8 h 552"/>
                <a:gd name="T6" fmla="*/ 159 w 562"/>
                <a:gd name="T7" fmla="*/ 17 h 552"/>
                <a:gd name="T8" fmla="*/ 174 w 562"/>
                <a:gd name="T9" fmla="*/ 29 h 552"/>
                <a:gd name="T10" fmla="*/ 186 w 562"/>
                <a:gd name="T11" fmla="*/ 44 h 552"/>
                <a:gd name="T12" fmla="*/ 195 w 562"/>
                <a:gd name="T13" fmla="*/ 61 h 552"/>
                <a:gd name="T14" fmla="*/ 201 w 562"/>
                <a:gd name="T15" fmla="*/ 80 h 552"/>
                <a:gd name="T16" fmla="*/ 203 w 562"/>
                <a:gd name="T17" fmla="*/ 100 h 552"/>
                <a:gd name="T18" fmla="*/ 203 w 562"/>
                <a:gd name="T19" fmla="*/ 109 h 552"/>
                <a:gd name="T20" fmla="*/ 199 w 562"/>
                <a:gd name="T21" fmla="*/ 128 h 552"/>
                <a:gd name="T22" fmla="*/ 191 w 562"/>
                <a:gd name="T23" fmla="*/ 146 h 552"/>
                <a:gd name="T24" fmla="*/ 180 w 562"/>
                <a:gd name="T25" fmla="*/ 162 h 552"/>
                <a:gd name="T26" fmla="*/ 167 w 562"/>
                <a:gd name="T27" fmla="*/ 176 h 552"/>
                <a:gd name="T28" fmla="*/ 150 w 562"/>
                <a:gd name="T29" fmla="*/ 186 h 552"/>
                <a:gd name="T30" fmla="*/ 132 w 562"/>
                <a:gd name="T31" fmla="*/ 194 h 552"/>
                <a:gd name="T32" fmla="*/ 112 w 562"/>
                <a:gd name="T33" fmla="*/ 198 h 552"/>
                <a:gd name="T34" fmla="*/ 102 w 562"/>
                <a:gd name="T35" fmla="*/ 198 h 552"/>
                <a:gd name="T36" fmla="*/ 81 w 562"/>
                <a:gd name="T37" fmla="*/ 196 h 552"/>
                <a:gd name="T38" fmla="*/ 63 w 562"/>
                <a:gd name="T39" fmla="*/ 191 h 552"/>
                <a:gd name="T40" fmla="*/ 45 w 562"/>
                <a:gd name="T41" fmla="*/ 182 h 552"/>
                <a:gd name="T42" fmla="*/ 30 w 562"/>
                <a:gd name="T43" fmla="*/ 169 h 552"/>
                <a:gd name="T44" fmla="*/ 17 w 562"/>
                <a:gd name="T45" fmla="*/ 155 h 552"/>
                <a:gd name="T46" fmla="*/ 8 w 562"/>
                <a:gd name="T47" fmla="*/ 138 h 552"/>
                <a:gd name="T48" fmla="*/ 2 w 562"/>
                <a:gd name="T49" fmla="*/ 119 h 552"/>
                <a:gd name="T50" fmla="*/ 0 w 562"/>
                <a:gd name="T51" fmla="*/ 100 h 552"/>
                <a:gd name="T52" fmla="*/ 1 w 562"/>
                <a:gd name="T53" fmla="*/ 89 h 552"/>
                <a:gd name="T54" fmla="*/ 5 w 562"/>
                <a:gd name="T55" fmla="*/ 70 h 552"/>
                <a:gd name="T56" fmla="*/ 13 w 562"/>
                <a:gd name="T57" fmla="*/ 52 h 552"/>
                <a:gd name="T58" fmla="*/ 23 w 562"/>
                <a:gd name="T59" fmla="*/ 36 h 552"/>
                <a:gd name="T60" fmla="*/ 37 w 562"/>
                <a:gd name="T61" fmla="*/ 23 h 552"/>
                <a:gd name="T62" fmla="*/ 54 w 562"/>
                <a:gd name="T63" fmla="*/ 12 h 552"/>
                <a:gd name="T64" fmla="*/ 72 w 562"/>
                <a:gd name="T65" fmla="*/ 4 h 552"/>
                <a:gd name="T66" fmla="*/ 92 w 562"/>
                <a:gd name="T67" fmla="*/ 1 h 552"/>
                <a:gd name="T68" fmla="*/ 10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22564" name="Freeform 188"/>
            <p:cNvSpPr>
              <a:spLocks/>
            </p:cNvSpPr>
            <p:nvPr/>
          </p:nvSpPr>
          <p:spPr bwMode="auto">
            <a:xfrm flipH="1">
              <a:off x="320" y="3562"/>
              <a:ext cx="339" cy="334"/>
            </a:xfrm>
            <a:custGeom>
              <a:avLst/>
              <a:gdLst>
                <a:gd name="T0" fmla="*/ 102 w 564"/>
                <a:gd name="T1" fmla="*/ 0 h 556"/>
                <a:gd name="T2" fmla="*/ 123 w 564"/>
                <a:gd name="T3" fmla="*/ 2 h 556"/>
                <a:gd name="T4" fmla="*/ 141 w 564"/>
                <a:gd name="T5" fmla="*/ 8 h 556"/>
                <a:gd name="T6" fmla="*/ 159 w 564"/>
                <a:gd name="T7" fmla="*/ 17 h 556"/>
                <a:gd name="T8" fmla="*/ 174 w 564"/>
                <a:gd name="T9" fmla="*/ 29 h 556"/>
                <a:gd name="T10" fmla="*/ 186 w 564"/>
                <a:gd name="T11" fmla="*/ 44 h 556"/>
                <a:gd name="T12" fmla="*/ 195 w 564"/>
                <a:gd name="T13" fmla="*/ 61 h 556"/>
                <a:gd name="T14" fmla="*/ 202 w 564"/>
                <a:gd name="T15" fmla="*/ 80 h 556"/>
                <a:gd name="T16" fmla="*/ 204 w 564"/>
                <a:gd name="T17" fmla="*/ 101 h 556"/>
                <a:gd name="T18" fmla="*/ 203 w 564"/>
                <a:gd name="T19" fmla="*/ 111 h 556"/>
                <a:gd name="T20" fmla="*/ 199 w 564"/>
                <a:gd name="T21" fmla="*/ 130 h 556"/>
                <a:gd name="T22" fmla="*/ 191 w 564"/>
                <a:gd name="T23" fmla="*/ 148 h 556"/>
                <a:gd name="T24" fmla="*/ 181 w 564"/>
                <a:gd name="T25" fmla="*/ 164 h 556"/>
                <a:gd name="T26" fmla="*/ 166 w 564"/>
                <a:gd name="T27" fmla="*/ 178 h 556"/>
                <a:gd name="T28" fmla="*/ 151 w 564"/>
                <a:gd name="T29" fmla="*/ 189 h 556"/>
                <a:gd name="T30" fmla="*/ 132 w 564"/>
                <a:gd name="T31" fmla="*/ 196 h 556"/>
                <a:gd name="T32" fmla="*/ 112 w 564"/>
                <a:gd name="T33" fmla="*/ 200 h 556"/>
                <a:gd name="T34" fmla="*/ 102 w 564"/>
                <a:gd name="T35" fmla="*/ 201 h 556"/>
                <a:gd name="T36" fmla="*/ 81 w 564"/>
                <a:gd name="T37" fmla="*/ 199 h 556"/>
                <a:gd name="T38" fmla="*/ 63 w 564"/>
                <a:gd name="T39" fmla="*/ 193 h 556"/>
                <a:gd name="T40" fmla="*/ 45 w 564"/>
                <a:gd name="T41" fmla="*/ 184 h 556"/>
                <a:gd name="T42" fmla="*/ 30 w 564"/>
                <a:gd name="T43" fmla="*/ 171 h 556"/>
                <a:gd name="T44" fmla="*/ 17 w 564"/>
                <a:gd name="T45" fmla="*/ 157 h 556"/>
                <a:gd name="T46" fmla="*/ 8 w 564"/>
                <a:gd name="T47" fmla="*/ 139 h 556"/>
                <a:gd name="T48" fmla="*/ 2 w 564"/>
                <a:gd name="T49" fmla="*/ 121 h 556"/>
                <a:gd name="T50" fmla="*/ 0 w 564"/>
                <a:gd name="T51" fmla="*/ 101 h 556"/>
                <a:gd name="T52" fmla="*/ 1 w 564"/>
                <a:gd name="T53" fmla="*/ 90 h 556"/>
                <a:gd name="T54" fmla="*/ 4 w 564"/>
                <a:gd name="T55" fmla="*/ 71 h 556"/>
                <a:gd name="T56" fmla="*/ 12 w 564"/>
                <a:gd name="T57" fmla="*/ 53 h 556"/>
                <a:gd name="T58" fmla="*/ 23 w 564"/>
                <a:gd name="T59" fmla="*/ 37 h 556"/>
                <a:gd name="T60" fmla="*/ 37 w 564"/>
                <a:gd name="T61" fmla="*/ 23 h 556"/>
                <a:gd name="T62" fmla="*/ 53 w 564"/>
                <a:gd name="T63" fmla="*/ 12 h 556"/>
                <a:gd name="T64" fmla="*/ 72 w 564"/>
                <a:gd name="T65" fmla="*/ 5 h 556"/>
                <a:gd name="T66" fmla="*/ 91 w 564"/>
                <a:gd name="T67" fmla="*/ 1 h 556"/>
                <a:gd name="T68" fmla="*/ 102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22565" name="Freeform 189"/>
            <p:cNvSpPr>
              <a:spLocks/>
            </p:cNvSpPr>
            <p:nvPr/>
          </p:nvSpPr>
          <p:spPr bwMode="auto">
            <a:xfrm flipH="1">
              <a:off x="320" y="3562"/>
              <a:ext cx="341" cy="335"/>
            </a:xfrm>
            <a:custGeom>
              <a:avLst/>
              <a:gdLst>
                <a:gd name="T0" fmla="*/ 103 w 567"/>
                <a:gd name="T1" fmla="*/ 0 h 558"/>
                <a:gd name="T2" fmla="*/ 123 w 567"/>
                <a:gd name="T3" fmla="*/ 2 h 558"/>
                <a:gd name="T4" fmla="*/ 143 w 567"/>
                <a:gd name="T5" fmla="*/ 8 h 558"/>
                <a:gd name="T6" fmla="*/ 160 w 567"/>
                <a:gd name="T7" fmla="*/ 17 h 558"/>
                <a:gd name="T8" fmla="*/ 175 w 567"/>
                <a:gd name="T9" fmla="*/ 29 h 558"/>
                <a:gd name="T10" fmla="*/ 188 w 567"/>
                <a:gd name="T11" fmla="*/ 44 h 558"/>
                <a:gd name="T12" fmla="*/ 197 w 567"/>
                <a:gd name="T13" fmla="*/ 61 h 558"/>
                <a:gd name="T14" fmla="*/ 203 w 567"/>
                <a:gd name="T15" fmla="*/ 80 h 558"/>
                <a:gd name="T16" fmla="*/ 205 w 567"/>
                <a:gd name="T17" fmla="*/ 100 h 558"/>
                <a:gd name="T18" fmla="*/ 204 w 567"/>
                <a:gd name="T19" fmla="*/ 111 h 558"/>
                <a:gd name="T20" fmla="*/ 201 w 567"/>
                <a:gd name="T21" fmla="*/ 130 h 558"/>
                <a:gd name="T22" fmla="*/ 193 w 567"/>
                <a:gd name="T23" fmla="*/ 148 h 558"/>
                <a:gd name="T24" fmla="*/ 182 w 567"/>
                <a:gd name="T25" fmla="*/ 164 h 558"/>
                <a:gd name="T26" fmla="*/ 168 w 567"/>
                <a:gd name="T27" fmla="*/ 178 h 558"/>
                <a:gd name="T28" fmla="*/ 151 w 567"/>
                <a:gd name="T29" fmla="*/ 189 h 558"/>
                <a:gd name="T30" fmla="*/ 133 w 567"/>
                <a:gd name="T31" fmla="*/ 196 h 558"/>
                <a:gd name="T32" fmla="*/ 113 w 567"/>
                <a:gd name="T33" fmla="*/ 201 h 558"/>
                <a:gd name="T34" fmla="*/ 103 w 567"/>
                <a:gd name="T35" fmla="*/ 201 h 558"/>
                <a:gd name="T36" fmla="*/ 82 w 567"/>
                <a:gd name="T37" fmla="*/ 199 h 558"/>
                <a:gd name="T38" fmla="*/ 63 w 567"/>
                <a:gd name="T39" fmla="*/ 193 h 558"/>
                <a:gd name="T40" fmla="*/ 45 w 567"/>
                <a:gd name="T41" fmla="*/ 184 h 558"/>
                <a:gd name="T42" fmla="*/ 30 w 567"/>
                <a:gd name="T43" fmla="*/ 172 h 558"/>
                <a:gd name="T44" fmla="*/ 17 w 567"/>
                <a:gd name="T45" fmla="*/ 157 h 558"/>
                <a:gd name="T46" fmla="*/ 8 w 567"/>
                <a:gd name="T47" fmla="*/ 139 h 558"/>
                <a:gd name="T48" fmla="*/ 2 w 567"/>
                <a:gd name="T49" fmla="*/ 121 h 558"/>
                <a:gd name="T50" fmla="*/ 0 w 567"/>
                <a:gd name="T51" fmla="*/ 100 h 558"/>
                <a:gd name="T52" fmla="*/ 1 w 567"/>
                <a:gd name="T53" fmla="*/ 90 h 558"/>
                <a:gd name="T54" fmla="*/ 5 w 567"/>
                <a:gd name="T55" fmla="*/ 71 h 558"/>
                <a:gd name="T56" fmla="*/ 13 w 567"/>
                <a:gd name="T57" fmla="*/ 53 h 558"/>
                <a:gd name="T58" fmla="*/ 23 w 567"/>
                <a:gd name="T59" fmla="*/ 37 h 558"/>
                <a:gd name="T60" fmla="*/ 37 w 567"/>
                <a:gd name="T61" fmla="*/ 23 h 558"/>
                <a:gd name="T62" fmla="*/ 54 w 567"/>
                <a:gd name="T63" fmla="*/ 12 h 558"/>
                <a:gd name="T64" fmla="*/ 72 w 567"/>
                <a:gd name="T65" fmla="*/ 4 h 558"/>
                <a:gd name="T66" fmla="*/ 92 w 567"/>
                <a:gd name="T67" fmla="*/ 1 h 558"/>
                <a:gd name="T68" fmla="*/ 103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22566" name="Freeform 190"/>
            <p:cNvSpPr>
              <a:spLocks/>
            </p:cNvSpPr>
            <p:nvPr/>
          </p:nvSpPr>
          <p:spPr bwMode="auto">
            <a:xfrm flipH="1">
              <a:off x="320" y="3562"/>
              <a:ext cx="342" cy="337"/>
            </a:xfrm>
            <a:custGeom>
              <a:avLst/>
              <a:gdLst>
                <a:gd name="T0" fmla="*/ 102 w 572"/>
                <a:gd name="T1" fmla="*/ 0 h 562"/>
                <a:gd name="T2" fmla="*/ 123 w 572"/>
                <a:gd name="T3" fmla="*/ 2 h 562"/>
                <a:gd name="T4" fmla="*/ 142 w 572"/>
                <a:gd name="T5" fmla="*/ 8 h 562"/>
                <a:gd name="T6" fmla="*/ 160 w 572"/>
                <a:gd name="T7" fmla="*/ 17 h 562"/>
                <a:gd name="T8" fmla="*/ 174 w 572"/>
                <a:gd name="T9" fmla="*/ 29 h 562"/>
                <a:gd name="T10" fmla="*/ 187 w 572"/>
                <a:gd name="T11" fmla="*/ 44 h 562"/>
                <a:gd name="T12" fmla="*/ 196 w 572"/>
                <a:gd name="T13" fmla="*/ 62 h 562"/>
                <a:gd name="T14" fmla="*/ 202 w 572"/>
                <a:gd name="T15" fmla="*/ 80 h 562"/>
                <a:gd name="T16" fmla="*/ 204 w 572"/>
                <a:gd name="T17" fmla="*/ 101 h 562"/>
                <a:gd name="T18" fmla="*/ 204 w 572"/>
                <a:gd name="T19" fmla="*/ 111 h 562"/>
                <a:gd name="T20" fmla="*/ 200 w 572"/>
                <a:gd name="T21" fmla="*/ 131 h 562"/>
                <a:gd name="T22" fmla="*/ 192 w 572"/>
                <a:gd name="T23" fmla="*/ 149 h 562"/>
                <a:gd name="T24" fmla="*/ 181 w 572"/>
                <a:gd name="T25" fmla="*/ 165 h 562"/>
                <a:gd name="T26" fmla="*/ 167 w 572"/>
                <a:gd name="T27" fmla="*/ 179 h 562"/>
                <a:gd name="T28" fmla="*/ 151 w 572"/>
                <a:gd name="T29" fmla="*/ 189 h 562"/>
                <a:gd name="T30" fmla="*/ 133 w 572"/>
                <a:gd name="T31" fmla="*/ 197 h 562"/>
                <a:gd name="T32" fmla="*/ 113 w 572"/>
                <a:gd name="T33" fmla="*/ 201 h 562"/>
                <a:gd name="T34" fmla="*/ 102 w 572"/>
                <a:gd name="T35" fmla="*/ 202 h 562"/>
                <a:gd name="T36" fmla="*/ 81 w 572"/>
                <a:gd name="T37" fmla="*/ 200 h 562"/>
                <a:gd name="T38" fmla="*/ 63 w 572"/>
                <a:gd name="T39" fmla="*/ 194 h 562"/>
                <a:gd name="T40" fmla="*/ 45 w 572"/>
                <a:gd name="T41" fmla="*/ 185 h 562"/>
                <a:gd name="T42" fmla="*/ 30 w 572"/>
                <a:gd name="T43" fmla="*/ 172 h 562"/>
                <a:gd name="T44" fmla="*/ 18 w 572"/>
                <a:gd name="T45" fmla="*/ 157 h 562"/>
                <a:gd name="T46" fmla="*/ 8 w 572"/>
                <a:gd name="T47" fmla="*/ 140 h 562"/>
                <a:gd name="T48" fmla="*/ 2 w 572"/>
                <a:gd name="T49" fmla="*/ 121 h 562"/>
                <a:gd name="T50" fmla="*/ 0 w 572"/>
                <a:gd name="T51" fmla="*/ 101 h 562"/>
                <a:gd name="T52" fmla="*/ 1 w 572"/>
                <a:gd name="T53" fmla="*/ 91 h 562"/>
                <a:gd name="T54" fmla="*/ 5 w 572"/>
                <a:gd name="T55" fmla="*/ 71 h 562"/>
                <a:gd name="T56" fmla="*/ 13 w 572"/>
                <a:gd name="T57" fmla="*/ 53 h 562"/>
                <a:gd name="T58" fmla="*/ 23 w 572"/>
                <a:gd name="T59" fmla="*/ 37 h 562"/>
                <a:gd name="T60" fmla="*/ 38 w 572"/>
                <a:gd name="T61" fmla="*/ 23 h 562"/>
                <a:gd name="T62" fmla="*/ 54 w 572"/>
                <a:gd name="T63" fmla="*/ 12 h 562"/>
                <a:gd name="T64" fmla="*/ 72 w 572"/>
                <a:gd name="T65" fmla="*/ 4 h 562"/>
                <a:gd name="T66" fmla="*/ 92 w 572"/>
                <a:gd name="T67" fmla="*/ 1 h 562"/>
                <a:gd name="T68" fmla="*/ 102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22567" name="Freeform 191"/>
            <p:cNvSpPr>
              <a:spLocks/>
            </p:cNvSpPr>
            <p:nvPr/>
          </p:nvSpPr>
          <p:spPr bwMode="auto">
            <a:xfrm flipH="1">
              <a:off x="320" y="3560"/>
              <a:ext cx="343" cy="339"/>
            </a:xfrm>
            <a:custGeom>
              <a:avLst/>
              <a:gdLst>
                <a:gd name="T0" fmla="*/ 102 w 573"/>
                <a:gd name="T1" fmla="*/ 0 h 564"/>
                <a:gd name="T2" fmla="*/ 123 w 573"/>
                <a:gd name="T3" fmla="*/ 2 h 564"/>
                <a:gd name="T4" fmla="*/ 142 w 573"/>
                <a:gd name="T5" fmla="*/ 8 h 564"/>
                <a:gd name="T6" fmla="*/ 160 w 573"/>
                <a:gd name="T7" fmla="*/ 17 h 564"/>
                <a:gd name="T8" fmla="*/ 175 w 573"/>
                <a:gd name="T9" fmla="*/ 30 h 564"/>
                <a:gd name="T10" fmla="*/ 187 w 573"/>
                <a:gd name="T11" fmla="*/ 45 h 564"/>
                <a:gd name="T12" fmla="*/ 197 w 573"/>
                <a:gd name="T13" fmla="*/ 62 h 564"/>
                <a:gd name="T14" fmla="*/ 203 w 573"/>
                <a:gd name="T15" fmla="*/ 81 h 564"/>
                <a:gd name="T16" fmla="*/ 205 w 573"/>
                <a:gd name="T17" fmla="*/ 102 h 564"/>
                <a:gd name="T18" fmla="*/ 205 w 573"/>
                <a:gd name="T19" fmla="*/ 112 h 564"/>
                <a:gd name="T20" fmla="*/ 201 w 573"/>
                <a:gd name="T21" fmla="*/ 132 h 564"/>
                <a:gd name="T22" fmla="*/ 193 w 573"/>
                <a:gd name="T23" fmla="*/ 150 h 564"/>
                <a:gd name="T24" fmla="*/ 181 w 573"/>
                <a:gd name="T25" fmla="*/ 167 h 564"/>
                <a:gd name="T26" fmla="*/ 168 w 573"/>
                <a:gd name="T27" fmla="*/ 180 h 564"/>
                <a:gd name="T28" fmla="*/ 151 w 573"/>
                <a:gd name="T29" fmla="*/ 192 h 564"/>
                <a:gd name="T30" fmla="*/ 133 w 573"/>
                <a:gd name="T31" fmla="*/ 200 h 564"/>
                <a:gd name="T32" fmla="*/ 113 w 573"/>
                <a:gd name="T33" fmla="*/ 203 h 564"/>
                <a:gd name="T34" fmla="*/ 102 w 573"/>
                <a:gd name="T35" fmla="*/ 204 h 564"/>
                <a:gd name="T36" fmla="*/ 81 w 573"/>
                <a:gd name="T37" fmla="*/ 201 h 564"/>
                <a:gd name="T38" fmla="*/ 62 w 573"/>
                <a:gd name="T39" fmla="*/ 196 h 564"/>
                <a:gd name="T40" fmla="*/ 45 w 573"/>
                <a:gd name="T41" fmla="*/ 186 h 564"/>
                <a:gd name="T42" fmla="*/ 30 w 573"/>
                <a:gd name="T43" fmla="*/ 174 h 564"/>
                <a:gd name="T44" fmla="*/ 17 w 573"/>
                <a:gd name="T45" fmla="*/ 159 h 564"/>
                <a:gd name="T46" fmla="*/ 8 w 573"/>
                <a:gd name="T47" fmla="*/ 142 h 564"/>
                <a:gd name="T48" fmla="*/ 2 w 573"/>
                <a:gd name="T49" fmla="*/ 123 h 564"/>
                <a:gd name="T50" fmla="*/ 0 w 573"/>
                <a:gd name="T51" fmla="*/ 102 h 564"/>
                <a:gd name="T52" fmla="*/ 1 w 573"/>
                <a:gd name="T53" fmla="*/ 91 h 564"/>
                <a:gd name="T54" fmla="*/ 4 w 573"/>
                <a:gd name="T55" fmla="*/ 72 h 564"/>
                <a:gd name="T56" fmla="*/ 12 w 573"/>
                <a:gd name="T57" fmla="*/ 53 h 564"/>
                <a:gd name="T58" fmla="*/ 24 w 573"/>
                <a:gd name="T59" fmla="*/ 37 h 564"/>
                <a:gd name="T60" fmla="*/ 38 w 573"/>
                <a:gd name="T61" fmla="*/ 23 h 564"/>
                <a:gd name="T62" fmla="*/ 54 w 573"/>
                <a:gd name="T63" fmla="*/ 12 h 564"/>
                <a:gd name="T64" fmla="*/ 72 w 573"/>
                <a:gd name="T65" fmla="*/ 5 h 564"/>
                <a:gd name="T66" fmla="*/ 92 w 573"/>
                <a:gd name="T67" fmla="*/ 1 h 564"/>
                <a:gd name="T68" fmla="*/ 102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22568" name="Freeform 192"/>
            <p:cNvSpPr>
              <a:spLocks/>
            </p:cNvSpPr>
            <p:nvPr/>
          </p:nvSpPr>
          <p:spPr bwMode="auto">
            <a:xfrm flipH="1">
              <a:off x="320" y="3559"/>
              <a:ext cx="345" cy="340"/>
            </a:xfrm>
            <a:custGeom>
              <a:avLst/>
              <a:gdLst>
                <a:gd name="T0" fmla="*/ 104 w 576"/>
                <a:gd name="T1" fmla="*/ 0 h 567"/>
                <a:gd name="T2" fmla="*/ 124 w 576"/>
                <a:gd name="T3" fmla="*/ 2 h 567"/>
                <a:gd name="T4" fmla="*/ 144 w 576"/>
                <a:gd name="T5" fmla="*/ 8 h 567"/>
                <a:gd name="T6" fmla="*/ 162 w 576"/>
                <a:gd name="T7" fmla="*/ 17 h 567"/>
                <a:gd name="T8" fmla="*/ 176 w 576"/>
                <a:gd name="T9" fmla="*/ 30 h 567"/>
                <a:gd name="T10" fmla="*/ 189 w 576"/>
                <a:gd name="T11" fmla="*/ 45 h 567"/>
                <a:gd name="T12" fmla="*/ 199 w 576"/>
                <a:gd name="T13" fmla="*/ 62 h 567"/>
                <a:gd name="T14" fmla="*/ 204 w 576"/>
                <a:gd name="T15" fmla="*/ 82 h 567"/>
                <a:gd name="T16" fmla="*/ 207 w 576"/>
                <a:gd name="T17" fmla="*/ 102 h 567"/>
                <a:gd name="T18" fmla="*/ 206 w 576"/>
                <a:gd name="T19" fmla="*/ 112 h 567"/>
                <a:gd name="T20" fmla="*/ 202 w 576"/>
                <a:gd name="T21" fmla="*/ 132 h 567"/>
                <a:gd name="T22" fmla="*/ 194 w 576"/>
                <a:gd name="T23" fmla="*/ 151 h 567"/>
                <a:gd name="T24" fmla="*/ 183 w 576"/>
                <a:gd name="T25" fmla="*/ 167 h 567"/>
                <a:gd name="T26" fmla="*/ 169 w 576"/>
                <a:gd name="T27" fmla="*/ 181 h 567"/>
                <a:gd name="T28" fmla="*/ 153 w 576"/>
                <a:gd name="T29" fmla="*/ 191 h 567"/>
                <a:gd name="T30" fmla="*/ 134 w 576"/>
                <a:gd name="T31" fmla="*/ 199 h 567"/>
                <a:gd name="T32" fmla="*/ 114 w 576"/>
                <a:gd name="T33" fmla="*/ 203 h 567"/>
                <a:gd name="T34" fmla="*/ 104 w 576"/>
                <a:gd name="T35" fmla="*/ 204 h 567"/>
                <a:gd name="T36" fmla="*/ 83 w 576"/>
                <a:gd name="T37" fmla="*/ 202 h 567"/>
                <a:gd name="T38" fmla="*/ 63 w 576"/>
                <a:gd name="T39" fmla="*/ 195 h 567"/>
                <a:gd name="T40" fmla="*/ 46 w 576"/>
                <a:gd name="T41" fmla="*/ 186 h 567"/>
                <a:gd name="T42" fmla="*/ 31 w 576"/>
                <a:gd name="T43" fmla="*/ 174 h 567"/>
                <a:gd name="T44" fmla="*/ 18 w 576"/>
                <a:gd name="T45" fmla="*/ 159 h 567"/>
                <a:gd name="T46" fmla="*/ 8 w 576"/>
                <a:gd name="T47" fmla="*/ 142 h 567"/>
                <a:gd name="T48" fmla="*/ 2 w 576"/>
                <a:gd name="T49" fmla="*/ 122 h 567"/>
                <a:gd name="T50" fmla="*/ 0 w 576"/>
                <a:gd name="T51" fmla="*/ 102 h 567"/>
                <a:gd name="T52" fmla="*/ 1 w 576"/>
                <a:gd name="T53" fmla="*/ 92 h 567"/>
                <a:gd name="T54" fmla="*/ 5 w 576"/>
                <a:gd name="T55" fmla="*/ 72 h 567"/>
                <a:gd name="T56" fmla="*/ 13 w 576"/>
                <a:gd name="T57" fmla="*/ 53 h 567"/>
                <a:gd name="T58" fmla="*/ 24 w 576"/>
                <a:gd name="T59" fmla="*/ 37 h 567"/>
                <a:gd name="T60" fmla="*/ 38 w 576"/>
                <a:gd name="T61" fmla="*/ 23 h 567"/>
                <a:gd name="T62" fmla="*/ 54 w 576"/>
                <a:gd name="T63" fmla="*/ 12 h 567"/>
                <a:gd name="T64" fmla="*/ 73 w 576"/>
                <a:gd name="T65" fmla="*/ 4 h 567"/>
                <a:gd name="T66" fmla="*/ 93 w 576"/>
                <a:gd name="T67" fmla="*/ 1 h 567"/>
                <a:gd name="T68" fmla="*/ 104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22569" name="Freeform 193"/>
            <p:cNvSpPr>
              <a:spLocks/>
            </p:cNvSpPr>
            <p:nvPr/>
          </p:nvSpPr>
          <p:spPr bwMode="auto">
            <a:xfrm flipH="1">
              <a:off x="319" y="3557"/>
              <a:ext cx="348" cy="343"/>
            </a:xfrm>
            <a:custGeom>
              <a:avLst/>
              <a:gdLst>
                <a:gd name="T0" fmla="*/ 105 w 579"/>
                <a:gd name="T1" fmla="*/ 0 h 570"/>
                <a:gd name="T2" fmla="*/ 126 w 579"/>
                <a:gd name="T3" fmla="*/ 2 h 570"/>
                <a:gd name="T4" fmla="*/ 145 w 579"/>
                <a:gd name="T5" fmla="*/ 8 h 570"/>
                <a:gd name="T6" fmla="*/ 163 w 579"/>
                <a:gd name="T7" fmla="*/ 17 h 570"/>
                <a:gd name="T8" fmla="*/ 179 w 579"/>
                <a:gd name="T9" fmla="*/ 31 h 570"/>
                <a:gd name="T10" fmla="*/ 191 w 579"/>
                <a:gd name="T11" fmla="*/ 45 h 570"/>
                <a:gd name="T12" fmla="*/ 201 w 579"/>
                <a:gd name="T13" fmla="*/ 63 h 570"/>
                <a:gd name="T14" fmla="*/ 207 w 579"/>
                <a:gd name="T15" fmla="*/ 82 h 570"/>
                <a:gd name="T16" fmla="*/ 209 w 579"/>
                <a:gd name="T17" fmla="*/ 104 h 570"/>
                <a:gd name="T18" fmla="*/ 209 w 579"/>
                <a:gd name="T19" fmla="*/ 114 h 570"/>
                <a:gd name="T20" fmla="*/ 204 w 579"/>
                <a:gd name="T21" fmla="*/ 134 h 570"/>
                <a:gd name="T22" fmla="*/ 197 w 579"/>
                <a:gd name="T23" fmla="*/ 152 h 570"/>
                <a:gd name="T24" fmla="*/ 185 w 579"/>
                <a:gd name="T25" fmla="*/ 168 h 570"/>
                <a:gd name="T26" fmla="*/ 171 w 579"/>
                <a:gd name="T27" fmla="*/ 183 h 570"/>
                <a:gd name="T28" fmla="*/ 154 w 579"/>
                <a:gd name="T29" fmla="*/ 194 h 570"/>
                <a:gd name="T30" fmla="*/ 135 w 579"/>
                <a:gd name="T31" fmla="*/ 202 h 570"/>
                <a:gd name="T32" fmla="*/ 115 w 579"/>
                <a:gd name="T33" fmla="*/ 206 h 570"/>
                <a:gd name="T34" fmla="*/ 105 w 579"/>
                <a:gd name="T35" fmla="*/ 206 h 570"/>
                <a:gd name="T36" fmla="*/ 84 w 579"/>
                <a:gd name="T37" fmla="*/ 204 h 570"/>
                <a:gd name="T38" fmla="*/ 64 w 579"/>
                <a:gd name="T39" fmla="*/ 199 h 570"/>
                <a:gd name="T40" fmla="*/ 46 w 579"/>
                <a:gd name="T41" fmla="*/ 189 h 570"/>
                <a:gd name="T42" fmla="*/ 31 w 579"/>
                <a:gd name="T43" fmla="*/ 176 h 570"/>
                <a:gd name="T44" fmla="*/ 17 w 579"/>
                <a:gd name="T45" fmla="*/ 161 h 570"/>
                <a:gd name="T46" fmla="*/ 8 w 579"/>
                <a:gd name="T47" fmla="*/ 143 h 570"/>
                <a:gd name="T48" fmla="*/ 2 w 579"/>
                <a:gd name="T49" fmla="*/ 124 h 570"/>
                <a:gd name="T50" fmla="*/ 0 w 579"/>
                <a:gd name="T51" fmla="*/ 104 h 570"/>
                <a:gd name="T52" fmla="*/ 1 w 579"/>
                <a:gd name="T53" fmla="*/ 92 h 570"/>
                <a:gd name="T54" fmla="*/ 5 w 579"/>
                <a:gd name="T55" fmla="*/ 73 h 570"/>
                <a:gd name="T56" fmla="*/ 13 w 579"/>
                <a:gd name="T57" fmla="*/ 54 h 570"/>
                <a:gd name="T58" fmla="*/ 24 w 579"/>
                <a:gd name="T59" fmla="*/ 38 h 570"/>
                <a:gd name="T60" fmla="*/ 38 w 579"/>
                <a:gd name="T61" fmla="*/ 23 h 570"/>
                <a:gd name="T62" fmla="*/ 55 w 579"/>
                <a:gd name="T63" fmla="*/ 12 h 570"/>
                <a:gd name="T64" fmla="*/ 74 w 579"/>
                <a:gd name="T65" fmla="*/ 5 h 570"/>
                <a:gd name="T66" fmla="*/ 94 w 579"/>
                <a:gd name="T67" fmla="*/ 1 h 570"/>
                <a:gd name="T68" fmla="*/ 105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22570" name="Freeform 194"/>
            <p:cNvSpPr>
              <a:spLocks/>
            </p:cNvSpPr>
            <p:nvPr/>
          </p:nvSpPr>
          <p:spPr bwMode="auto">
            <a:xfrm flipH="1">
              <a:off x="319" y="3556"/>
              <a:ext cx="349" cy="344"/>
            </a:xfrm>
            <a:custGeom>
              <a:avLst/>
              <a:gdLst>
                <a:gd name="T0" fmla="*/ 105 w 582"/>
                <a:gd name="T1" fmla="*/ 0 h 572"/>
                <a:gd name="T2" fmla="*/ 126 w 582"/>
                <a:gd name="T3" fmla="*/ 2 h 572"/>
                <a:gd name="T4" fmla="*/ 146 w 582"/>
                <a:gd name="T5" fmla="*/ 8 h 572"/>
                <a:gd name="T6" fmla="*/ 164 w 582"/>
                <a:gd name="T7" fmla="*/ 18 h 572"/>
                <a:gd name="T8" fmla="*/ 179 w 582"/>
                <a:gd name="T9" fmla="*/ 31 h 572"/>
                <a:gd name="T10" fmla="*/ 191 w 582"/>
                <a:gd name="T11" fmla="*/ 46 h 572"/>
                <a:gd name="T12" fmla="*/ 201 w 582"/>
                <a:gd name="T13" fmla="*/ 64 h 572"/>
                <a:gd name="T14" fmla="*/ 207 w 582"/>
                <a:gd name="T15" fmla="*/ 83 h 572"/>
                <a:gd name="T16" fmla="*/ 209 w 582"/>
                <a:gd name="T17" fmla="*/ 104 h 572"/>
                <a:gd name="T18" fmla="*/ 209 w 582"/>
                <a:gd name="T19" fmla="*/ 114 h 572"/>
                <a:gd name="T20" fmla="*/ 205 w 582"/>
                <a:gd name="T21" fmla="*/ 134 h 572"/>
                <a:gd name="T22" fmla="*/ 197 w 582"/>
                <a:gd name="T23" fmla="*/ 153 h 572"/>
                <a:gd name="T24" fmla="*/ 185 w 582"/>
                <a:gd name="T25" fmla="*/ 170 h 572"/>
                <a:gd name="T26" fmla="*/ 171 w 582"/>
                <a:gd name="T27" fmla="*/ 184 h 572"/>
                <a:gd name="T28" fmla="*/ 155 w 582"/>
                <a:gd name="T29" fmla="*/ 195 h 572"/>
                <a:gd name="T30" fmla="*/ 136 w 582"/>
                <a:gd name="T31" fmla="*/ 203 h 572"/>
                <a:gd name="T32" fmla="*/ 115 w 582"/>
                <a:gd name="T33" fmla="*/ 206 h 572"/>
                <a:gd name="T34" fmla="*/ 105 w 582"/>
                <a:gd name="T35" fmla="*/ 207 h 572"/>
                <a:gd name="T36" fmla="*/ 84 w 582"/>
                <a:gd name="T37" fmla="*/ 205 h 572"/>
                <a:gd name="T38" fmla="*/ 64 w 582"/>
                <a:gd name="T39" fmla="*/ 199 h 572"/>
                <a:gd name="T40" fmla="*/ 46 w 582"/>
                <a:gd name="T41" fmla="*/ 189 h 572"/>
                <a:gd name="T42" fmla="*/ 31 w 582"/>
                <a:gd name="T43" fmla="*/ 177 h 572"/>
                <a:gd name="T44" fmla="*/ 19 w 582"/>
                <a:gd name="T45" fmla="*/ 161 h 572"/>
                <a:gd name="T46" fmla="*/ 8 w 582"/>
                <a:gd name="T47" fmla="*/ 144 h 572"/>
                <a:gd name="T48" fmla="*/ 2 w 582"/>
                <a:gd name="T49" fmla="*/ 124 h 572"/>
                <a:gd name="T50" fmla="*/ 0 w 582"/>
                <a:gd name="T51" fmla="*/ 104 h 572"/>
                <a:gd name="T52" fmla="*/ 1 w 582"/>
                <a:gd name="T53" fmla="*/ 93 h 572"/>
                <a:gd name="T54" fmla="*/ 5 w 582"/>
                <a:gd name="T55" fmla="*/ 73 h 572"/>
                <a:gd name="T56" fmla="*/ 13 w 582"/>
                <a:gd name="T57" fmla="*/ 54 h 572"/>
                <a:gd name="T58" fmla="*/ 24 w 582"/>
                <a:gd name="T59" fmla="*/ 38 h 572"/>
                <a:gd name="T60" fmla="*/ 38 w 582"/>
                <a:gd name="T61" fmla="*/ 24 h 572"/>
                <a:gd name="T62" fmla="*/ 55 w 582"/>
                <a:gd name="T63" fmla="*/ 13 h 572"/>
                <a:gd name="T64" fmla="*/ 74 w 582"/>
                <a:gd name="T65" fmla="*/ 5 h 572"/>
                <a:gd name="T66" fmla="*/ 94 w 582"/>
                <a:gd name="T67" fmla="*/ 1 h 572"/>
                <a:gd name="T68" fmla="*/ 105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22571" name="Freeform 195"/>
            <p:cNvSpPr>
              <a:spLocks/>
            </p:cNvSpPr>
            <p:nvPr/>
          </p:nvSpPr>
          <p:spPr bwMode="auto">
            <a:xfrm flipH="1">
              <a:off x="318" y="3556"/>
              <a:ext cx="351" cy="345"/>
            </a:xfrm>
            <a:custGeom>
              <a:avLst/>
              <a:gdLst>
                <a:gd name="T0" fmla="*/ 106 w 584"/>
                <a:gd name="T1" fmla="*/ 0 h 575"/>
                <a:gd name="T2" fmla="*/ 127 w 584"/>
                <a:gd name="T3" fmla="*/ 2 h 575"/>
                <a:gd name="T4" fmla="*/ 146 w 584"/>
                <a:gd name="T5" fmla="*/ 8 h 575"/>
                <a:gd name="T6" fmla="*/ 164 w 584"/>
                <a:gd name="T7" fmla="*/ 17 h 575"/>
                <a:gd name="T8" fmla="*/ 180 w 584"/>
                <a:gd name="T9" fmla="*/ 30 h 575"/>
                <a:gd name="T10" fmla="*/ 192 w 584"/>
                <a:gd name="T11" fmla="*/ 46 h 575"/>
                <a:gd name="T12" fmla="*/ 203 w 584"/>
                <a:gd name="T13" fmla="*/ 63 h 575"/>
                <a:gd name="T14" fmla="*/ 209 w 584"/>
                <a:gd name="T15" fmla="*/ 82 h 575"/>
                <a:gd name="T16" fmla="*/ 211 w 584"/>
                <a:gd name="T17" fmla="*/ 103 h 575"/>
                <a:gd name="T18" fmla="*/ 210 w 584"/>
                <a:gd name="T19" fmla="*/ 114 h 575"/>
                <a:gd name="T20" fmla="*/ 206 w 584"/>
                <a:gd name="T21" fmla="*/ 134 h 575"/>
                <a:gd name="T22" fmla="*/ 198 w 584"/>
                <a:gd name="T23" fmla="*/ 153 h 575"/>
                <a:gd name="T24" fmla="*/ 187 w 584"/>
                <a:gd name="T25" fmla="*/ 169 h 575"/>
                <a:gd name="T26" fmla="*/ 172 w 584"/>
                <a:gd name="T27" fmla="*/ 183 h 575"/>
                <a:gd name="T28" fmla="*/ 155 w 584"/>
                <a:gd name="T29" fmla="*/ 194 h 575"/>
                <a:gd name="T30" fmla="*/ 136 w 584"/>
                <a:gd name="T31" fmla="*/ 202 h 575"/>
                <a:gd name="T32" fmla="*/ 117 w 584"/>
                <a:gd name="T33" fmla="*/ 206 h 575"/>
                <a:gd name="T34" fmla="*/ 106 w 584"/>
                <a:gd name="T35" fmla="*/ 207 h 575"/>
                <a:gd name="T36" fmla="*/ 84 w 584"/>
                <a:gd name="T37" fmla="*/ 205 h 575"/>
                <a:gd name="T38" fmla="*/ 64 w 584"/>
                <a:gd name="T39" fmla="*/ 199 h 575"/>
                <a:gd name="T40" fmla="*/ 46 w 584"/>
                <a:gd name="T41" fmla="*/ 189 h 575"/>
                <a:gd name="T42" fmla="*/ 31 w 584"/>
                <a:gd name="T43" fmla="*/ 176 h 575"/>
                <a:gd name="T44" fmla="*/ 17 w 584"/>
                <a:gd name="T45" fmla="*/ 161 h 575"/>
                <a:gd name="T46" fmla="*/ 8 w 584"/>
                <a:gd name="T47" fmla="*/ 143 h 575"/>
                <a:gd name="T48" fmla="*/ 2 w 584"/>
                <a:gd name="T49" fmla="*/ 125 h 575"/>
                <a:gd name="T50" fmla="*/ 0 w 584"/>
                <a:gd name="T51" fmla="*/ 103 h 575"/>
                <a:gd name="T52" fmla="*/ 1 w 584"/>
                <a:gd name="T53" fmla="*/ 92 h 575"/>
                <a:gd name="T54" fmla="*/ 5 w 584"/>
                <a:gd name="T55" fmla="*/ 73 h 575"/>
                <a:gd name="T56" fmla="*/ 13 w 584"/>
                <a:gd name="T57" fmla="*/ 54 h 575"/>
                <a:gd name="T58" fmla="*/ 24 w 584"/>
                <a:gd name="T59" fmla="*/ 37 h 575"/>
                <a:gd name="T60" fmla="*/ 38 w 584"/>
                <a:gd name="T61" fmla="*/ 23 h 575"/>
                <a:gd name="T62" fmla="*/ 55 w 584"/>
                <a:gd name="T63" fmla="*/ 13 h 575"/>
                <a:gd name="T64" fmla="*/ 74 w 584"/>
                <a:gd name="T65" fmla="*/ 4 h 575"/>
                <a:gd name="T66" fmla="*/ 94 w 584"/>
                <a:gd name="T67" fmla="*/ 1 h 575"/>
                <a:gd name="T68" fmla="*/ 106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22572" name="Freeform 196"/>
            <p:cNvSpPr>
              <a:spLocks/>
            </p:cNvSpPr>
            <p:nvPr/>
          </p:nvSpPr>
          <p:spPr bwMode="auto">
            <a:xfrm flipH="1">
              <a:off x="318" y="3554"/>
              <a:ext cx="352" cy="348"/>
            </a:xfrm>
            <a:custGeom>
              <a:avLst/>
              <a:gdLst>
                <a:gd name="T0" fmla="*/ 106 w 587"/>
                <a:gd name="T1" fmla="*/ 0 h 579"/>
                <a:gd name="T2" fmla="*/ 127 w 587"/>
                <a:gd name="T3" fmla="*/ 2 h 579"/>
                <a:gd name="T4" fmla="*/ 147 w 587"/>
                <a:gd name="T5" fmla="*/ 8 h 579"/>
                <a:gd name="T6" fmla="*/ 164 w 587"/>
                <a:gd name="T7" fmla="*/ 18 h 579"/>
                <a:gd name="T8" fmla="*/ 180 w 587"/>
                <a:gd name="T9" fmla="*/ 31 h 579"/>
                <a:gd name="T10" fmla="*/ 194 w 587"/>
                <a:gd name="T11" fmla="*/ 47 h 579"/>
                <a:gd name="T12" fmla="*/ 203 w 587"/>
                <a:gd name="T13" fmla="*/ 64 h 579"/>
                <a:gd name="T14" fmla="*/ 209 w 587"/>
                <a:gd name="T15" fmla="*/ 84 h 579"/>
                <a:gd name="T16" fmla="*/ 211 w 587"/>
                <a:gd name="T17" fmla="*/ 105 h 579"/>
                <a:gd name="T18" fmla="*/ 210 w 587"/>
                <a:gd name="T19" fmla="*/ 115 h 579"/>
                <a:gd name="T20" fmla="*/ 206 w 587"/>
                <a:gd name="T21" fmla="*/ 135 h 579"/>
                <a:gd name="T22" fmla="*/ 198 w 587"/>
                <a:gd name="T23" fmla="*/ 154 h 579"/>
                <a:gd name="T24" fmla="*/ 187 w 587"/>
                <a:gd name="T25" fmla="*/ 171 h 579"/>
                <a:gd name="T26" fmla="*/ 173 w 587"/>
                <a:gd name="T27" fmla="*/ 185 h 579"/>
                <a:gd name="T28" fmla="*/ 156 w 587"/>
                <a:gd name="T29" fmla="*/ 197 h 579"/>
                <a:gd name="T30" fmla="*/ 137 w 587"/>
                <a:gd name="T31" fmla="*/ 204 h 579"/>
                <a:gd name="T32" fmla="*/ 116 w 587"/>
                <a:gd name="T33" fmla="*/ 209 h 579"/>
                <a:gd name="T34" fmla="*/ 106 w 587"/>
                <a:gd name="T35" fmla="*/ 209 h 579"/>
                <a:gd name="T36" fmla="*/ 85 w 587"/>
                <a:gd name="T37" fmla="*/ 207 h 579"/>
                <a:gd name="T38" fmla="*/ 65 w 587"/>
                <a:gd name="T39" fmla="*/ 201 h 579"/>
                <a:gd name="T40" fmla="*/ 47 w 587"/>
                <a:gd name="T41" fmla="*/ 191 h 579"/>
                <a:gd name="T42" fmla="*/ 31 w 587"/>
                <a:gd name="T43" fmla="*/ 179 h 579"/>
                <a:gd name="T44" fmla="*/ 19 w 587"/>
                <a:gd name="T45" fmla="*/ 163 h 579"/>
                <a:gd name="T46" fmla="*/ 8 w 587"/>
                <a:gd name="T47" fmla="*/ 145 h 579"/>
                <a:gd name="T48" fmla="*/ 2 w 587"/>
                <a:gd name="T49" fmla="*/ 126 h 579"/>
                <a:gd name="T50" fmla="*/ 0 w 587"/>
                <a:gd name="T51" fmla="*/ 105 h 579"/>
                <a:gd name="T52" fmla="*/ 1 w 587"/>
                <a:gd name="T53" fmla="*/ 94 h 579"/>
                <a:gd name="T54" fmla="*/ 5 w 587"/>
                <a:gd name="T55" fmla="*/ 74 h 579"/>
                <a:gd name="T56" fmla="*/ 13 w 587"/>
                <a:gd name="T57" fmla="*/ 55 h 579"/>
                <a:gd name="T58" fmla="*/ 24 w 587"/>
                <a:gd name="T59" fmla="*/ 38 h 579"/>
                <a:gd name="T60" fmla="*/ 38 w 587"/>
                <a:gd name="T61" fmla="*/ 24 h 579"/>
                <a:gd name="T62" fmla="*/ 55 w 587"/>
                <a:gd name="T63" fmla="*/ 13 h 579"/>
                <a:gd name="T64" fmla="*/ 74 w 587"/>
                <a:gd name="T65" fmla="*/ 5 h 579"/>
                <a:gd name="T66" fmla="*/ 95 w 587"/>
                <a:gd name="T67" fmla="*/ 1 h 579"/>
                <a:gd name="T68" fmla="*/ 106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22573" name="Freeform 197"/>
            <p:cNvSpPr>
              <a:spLocks/>
            </p:cNvSpPr>
            <p:nvPr/>
          </p:nvSpPr>
          <p:spPr bwMode="auto">
            <a:xfrm flipH="1">
              <a:off x="318" y="3553"/>
              <a:ext cx="354" cy="349"/>
            </a:xfrm>
            <a:custGeom>
              <a:avLst/>
              <a:gdLst>
                <a:gd name="T0" fmla="*/ 105 w 592"/>
                <a:gd name="T1" fmla="*/ 0 h 581"/>
                <a:gd name="T2" fmla="*/ 127 w 592"/>
                <a:gd name="T3" fmla="*/ 2 h 581"/>
                <a:gd name="T4" fmla="*/ 147 w 592"/>
                <a:gd name="T5" fmla="*/ 8 h 581"/>
                <a:gd name="T6" fmla="*/ 164 w 592"/>
                <a:gd name="T7" fmla="*/ 17 h 581"/>
                <a:gd name="T8" fmla="*/ 180 w 592"/>
                <a:gd name="T9" fmla="*/ 31 h 581"/>
                <a:gd name="T10" fmla="*/ 194 w 592"/>
                <a:gd name="T11" fmla="*/ 46 h 581"/>
                <a:gd name="T12" fmla="*/ 203 w 592"/>
                <a:gd name="T13" fmla="*/ 64 h 581"/>
                <a:gd name="T14" fmla="*/ 209 w 592"/>
                <a:gd name="T15" fmla="*/ 83 h 581"/>
                <a:gd name="T16" fmla="*/ 212 w 592"/>
                <a:gd name="T17" fmla="*/ 105 h 581"/>
                <a:gd name="T18" fmla="*/ 210 w 592"/>
                <a:gd name="T19" fmla="*/ 115 h 581"/>
                <a:gd name="T20" fmla="*/ 207 w 592"/>
                <a:gd name="T21" fmla="*/ 136 h 581"/>
                <a:gd name="T22" fmla="*/ 199 w 592"/>
                <a:gd name="T23" fmla="*/ 155 h 581"/>
                <a:gd name="T24" fmla="*/ 187 w 592"/>
                <a:gd name="T25" fmla="*/ 171 h 581"/>
                <a:gd name="T26" fmla="*/ 173 w 592"/>
                <a:gd name="T27" fmla="*/ 186 h 581"/>
                <a:gd name="T28" fmla="*/ 156 w 592"/>
                <a:gd name="T29" fmla="*/ 196 h 581"/>
                <a:gd name="T30" fmla="*/ 138 w 592"/>
                <a:gd name="T31" fmla="*/ 205 h 581"/>
                <a:gd name="T32" fmla="*/ 117 w 592"/>
                <a:gd name="T33" fmla="*/ 209 h 581"/>
                <a:gd name="T34" fmla="*/ 105 w 592"/>
                <a:gd name="T35" fmla="*/ 210 h 581"/>
                <a:gd name="T36" fmla="*/ 84 w 592"/>
                <a:gd name="T37" fmla="*/ 207 h 581"/>
                <a:gd name="T38" fmla="*/ 65 w 592"/>
                <a:gd name="T39" fmla="*/ 201 h 581"/>
                <a:gd name="T40" fmla="*/ 47 w 592"/>
                <a:gd name="T41" fmla="*/ 191 h 581"/>
                <a:gd name="T42" fmla="*/ 32 w 592"/>
                <a:gd name="T43" fmla="*/ 179 h 581"/>
                <a:gd name="T44" fmla="*/ 18 w 592"/>
                <a:gd name="T45" fmla="*/ 163 h 581"/>
                <a:gd name="T46" fmla="*/ 9 w 592"/>
                <a:gd name="T47" fmla="*/ 145 h 581"/>
                <a:gd name="T48" fmla="*/ 2 w 592"/>
                <a:gd name="T49" fmla="*/ 126 h 581"/>
                <a:gd name="T50" fmla="*/ 0 w 592"/>
                <a:gd name="T51" fmla="*/ 105 h 581"/>
                <a:gd name="T52" fmla="*/ 1 w 592"/>
                <a:gd name="T53" fmla="*/ 94 h 581"/>
                <a:gd name="T54" fmla="*/ 5 w 592"/>
                <a:gd name="T55" fmla="*/ 73 h 581"/>
                <a:gd name="T56" fmla="*/ 13 w 592"/>
                <a:gd name="T57" fmla="*/ 55 h 581"/>
                <a:gd name="T58" fmla="*/ 25 w 592"/>
                <a:gd name="T59" fmla="*/ 38 h 581"/>
                <a:gd name="T60" fmla="*/ 39 w 592"/>
                <a:gd name="T61" fmla="*/ 24 h 581"/>
                <a:gd name="T62" fmla="*/ 56 w 592"/>
                <a:gd name="T63" fmla="*/ 13 h 581"/>
                <a:gd name="T64" fmla="*/ 74 w 592"/>
                <a:gd name="T65" fmla="*/ 5 h 581"/>
                <a:gd name="T66" fmla="*/ 95 w 592"/>
                <a:gd name="T67" fmla="*/ 1 h 581"/>
                <a:gd name="T68" fmla="*/ 10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22574" name="Freeform 198"/>
            <p:cNvSpPr>
              <a:spLocks/>
            </p:cNvSpPr>
            <p:nvPr/>
          </p:nvSpPr>
          <p:spPr bwMode="auto">
            <a:xfrm flipH="1">
              <a:off x="318" y="3553"/>
              <a:ext cx="355" cy="349"/>
            </a:xfrm>
            <a:custGeom>
              <a:avLst/>
              <a:gdLst>
                <a:gd name="T0" fmla="*/ 106 w 593"/>
                <a:gd name="T1" fmla="*/ 0 h 583"/>
                <a:gd name="T2" fmla="*/ 128 w 593"/>
                <a:gd name="T3" fmla="*/ 2 h 583"/>
                <a:gd name="T4" fmla="*/ 148 w 593"/>
                <a:gd name="T5" fmla="*/ 8 h 583"/>
                <a:gd name="T6" fmla="*/ 165 w 593"/>
                <a:gd name="T7" fmla="*/ 18 h 583"/>
                <a:gd name="T8" fmla="*/ 181 w 593"/>
                <a:gd name="T9" fmla="*/ 31 h 583"/>
                <a:gd name="T10" fmla="*/ 194 w 593"/>
                <a:gd name="T11" fmla="*/ 46 h 583"/>
                <a:gd name="T12" fmla="*/ 204 w 593"/>
                <a:gd name="T13" fmla="*/ 64 h 583"/>
                <a:gd name="T14" fmla="*/ 210 w 593"/>
                <a:gd name="T15" fmla="*/ 84 h 583"/>
                <a:gd name="T16" fmla="*/ 213 w 593"/>
                <a:gd name="T17" fmla="*/ 104 h 583"/>
                <a:gd name="T18" fmla="*/ 212 w 593"/>
                <a:gd name="T19" fmla="*/ 116 h 583"/>
                <a:gd name="T20" fmla="*/ 208 w 593"/>
                <a:gd name="T21" fmla="*/ 135 h 583"/>
                <a:gd name="T22" fmla="*/ 199 w 593"/>
                <a:gd name="T23" fmla="*/ 154 h 583"/>
                <a:gd name="T24" fmla="*/ 188 w 593"/>
                <a:gd name="T25" fmla="*/ 171 h 583"/>
                <a:gd name="T26" fmla="*/ 174 w 593"/>
                <a:gd name="T27" fmla="*/ 185 h 583"/>
                <a:gd name="T28" fmla="*/ 157 w 593"/>
                <a:gd name="T29" fmla="*/ 197 h 583"/>
                <a:gd name="T30" fmla="*/ 137 w 593"/>
                <a:gd name="T31" fmla="*/ 204 h 583"/>
                <a:gd name="T32" fmla="*/ 117 w 593"/>
                <a:gd name="T33" fmla="*/ 208 h 583"/>
                <a:gd name="T34" fmla="*/ 106 w 593"/>
                <a:gd name="T35" fmla="*/ 209 h 583"/>
                <a:gd name="T36" fmla="*/ 84 w 593"/>
                <a:gd name="T37" fmla="*/ 207 h 583"/>
                <a:gd name="T38" fmla="*/ 65 w 593"/>
                <a:gd name="T39" fmla="*/ 201 h 583"/>
                <a:gd name="T40" fmla="*/ 47 w 593"/>
                <a:gd name="T41" fmla="*/ 192 h 583"/>
                <a:gd name="T42" fmla="*/ 31 w 593"/>
                <a:gd name="T43" fmla="*/ 178 h 583"/>
                <a:gd name="T44" fmla="*/ 18 w 593"/>
                <a:gd name="T45" fmla="*/ 163 h 583"/>
                <a:gd name="T46" fmla="*/ 8 w 593"/>
                <a:gd name="T47" fmla="*/ 145 h 583"/>
                <a:gd name="T48" fmla="*/ 2 w 593"/>
                <a:gd name="T49" fmla="*/ 126 h 583"/>
                <a:gd name="T50" fmla="*/ 0 w 593"/>
                <a:gd name="T51" fmla="*/ 104 h 583"/>
                <a:gd name="T52" fmla="*/ 1 w 593"/>
                <a:gd name="T53" fmla="*/ 94 h 583"/>
                <a:gd name="T54" fmla="*/ 5 w 593"/>
                <a:gd name="T55" fmla="*/ 74 h 583"/>
                <a:gd name="T56" fmla="*/ 13 w 593"/>
                <a:gd name="T57" fmla="*/ 55 h 583"/>
                <a:gd name="T58" fmla="*/ 24 w 593"/>
                <a:gd name="T59" fmla="*/ 38 h 583"/>
                <a:gd name="T60" fmla="*/ 38 w 593"/>
                <a:gd name="T61" fmla="*/ 24 h 583"/>
                <a:gd name="T62" fmla="*/ 55 w 593"/>
                <a:gd name="T63" fmla="*/ 13 h 583"/>
                <a:gd name="T64" fmla="*/ 75 w 593"/>
                <a:gd name="T65" fmla="*/ 5 h 583"/>
                <a:gd name="T66" fmla="*/ 95 w 593"/>
                <a:gd name="T67" fmla="*/ 1 h 583"/>
                <a:gd name="T68" fmla="*/ 10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22575" name="Freeform 199"/>
            <p:cNvSpPr>
              <a:spLocks/>
            </p:cNvSpPr>
            <p:nvPr/>
          </p:nvSpPr>
          <p:spPr bwMode="auto">
            <a:xfrm flipH="1">
              <a:off x="318" y="3550"/>
              <a:ext cx="356" cy="353"/>
            </a:xfrm>
            <a:custGeom>
              <a:avLst/>
              <a:gdLst>
                <a:gd name="T0" fmla="*/ 106 w 596"/>
                <a:gd name="T1" fmla="*/ 0 h 587"/>
                <a:gd name="T2" fmla="*/ 128 w 596"/>
                <a:gd name="T3" fmla="*/ 2 h 587"/>
                <a:gd name="T4" fmla="*/ 148 w 596"/>
                <a:gd name="T5" fmla="*/ 8 h 587"/>
                <a:gd name="T6" fmla="*/ 165 w 596"/>
                <a:gd name="T7" fmla="*/ 19 h 587"/>
                <a:gd name="T8" fmla="*/ 181 w 596"/>
                <a:gd name="T9" fmla="*/ 31 h 587"/>
                <a:gd name="T10" fmla="*/ 195 w 596"/>
                <a:gd name="T11" fmla="*/ 47 h 587"/>
                <a:gd name="T12" fmla="*/ 204 w 596"/>
                <a:gd name="T13" fmla="*/ 65 h 587"/>
                <a:gd name="T14" fmla="*/ 210 w 596"/>
                <a:gd name="T15" fmla="*/ 85 h 587"/>
                <a:gd name="T16" fmla="*/ 213 w 596"/>
                <a:gd name="T17" fmla="*/ 106 h 587"/>
                <a:gd name="T18" fmla="*/ 212 w 596"/>
                <a:gd name="T19" fmla="*/ 117 h 587"/>
                <a:gd name="T20" fmla="*/ 208 w 596"/>
                <a:gd name="T21" fmla="*/ 138 h 587"/>
                <a:gd name="T22" fmla="*/ 200 w 596"/>
                <a:gd name="T23" fmla="*/ 156 h 587"/>
                <a:gd name="T24" fmla="*/ 188 w 596"/>
                <a:gd name="T25" fmla="*/ 173 h 587"/>
                <a:gd name="T26" fmla="*/ 174 w 596"/>
                <a:gd name="T27" fmla="*/ 188 h 587"/>
                <a:gd name="T28" fmla="*/ 157 w 596"/>
                <a:gd name="T29" fmla="*/ 199 h 587"/>
                <a:gd name="T30" fmla="*/ 138 w 596"/>
                <a:gd name="T31" fmla="*/ 207 h 587"/>
                <a:gd name="T32" fmla="*/ 118 w 596"/>
                <a:gd name="T33" fmla="*/ 212 h 587"/>
                <a:gd name="T34" fmla="*/ 106 w 596"/>
                <a:gd name="T35" fmla="*/ 212 h 587"/>
                <a:gd name="T36" fmla="*/ 85 w 596"/>
                <a:gd name="T37" fmla="*/ 210 h 587"/>
                <a:gd name="T38" fmla="*/ 65 w 596"/>
                <a:gd name="T39" fmla="*/ 204 h 587"/>
                <a:gd name="T40" fmla="*/ 47 w 596"/>
                <a:gd name="T41" fmla="*/ 194 h 587"/>
                <a:gd name="T42" fmla="*/ 32 w 596"/>
                <a:gd name="T43" fmla="*/ 181 h 587"/>
                <a:gd name="T44" fmla="*/ 18 w 596"/>
                <a:gd name="T45" fmla="*/ 165 h 587"/>
                <a:gd name="T46" fmla="*/ 8 w 596"/>
                <a:gd name="T47" fmla="*/ 147 h 587"/>
                <a:gd name="T48" fmla="*/ 2 w 596"/>
                <a:gd name="T49" fmla="*/ 127 h 587"/>
                <a:gd name="T50" fmla="*/ 0 w 596"/>
                <a:gd name="T51" fmla="*/ 106 h 587"/>
                <a:gd name="T52" fmla="*/ 1 w 596"/>
                <a:gd name="T53" fmla="*/ 96 h 587"/>
                <a:gd name="T54" fmla="*/ 5 w 596"/>
                <a:gd name="T55" fmla="*/ 75 h 587"/>
                <a:gd name="T56" fmla="*/ 13 w 596"/>
                <a:gd name="T57" fmla="*/ 56 h 587"/>
                <a:gd name="T58" fmla="*/ 24 w 596"/>
                <a:gd name="T59" fmla="*/ 38 h 587"/>
                <a:gd name="T60" fmla="*/ 39 w 596"/>
                <a:gd name="T61" fmla="*/ 24 h 587"/>
                <a:gd name="T62" fmla="*/ 56 w 596"/>
                <a:gd name="T63" fmla="*/ 13 h 587"/>
                <a:gd name="T64" fmla="*/ 75 w 596"/>
                <a:gd name="T65" fmla="*/ 5 h 587"/>
                <a:gd name="T66" fmla="*/ 95 w 596"/>
                <a:gd name="T67" fmla="*/ 1 h 587"/>
                <a:gd name="T68" fmla="*/ 106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22576" name="Freeform 200"/>
            <p:cNvSpPr>
              <a:spLocks/>
            </p:cNvSpPr>
            <p:nvPr/>
          </p:nvSpPr>
          <p:spPr bwMode="auto">
            <a:xfrm flipH="1">
              <a:off x="316" y="3550"/>
              <a:ext cx="361" cy="354"/>
            </a:xfrm>
            <a:custGeom>
              <a:avLst/>
              <a:gdLst>
                <a:gd name="T0" fmla="*/ 108 w 599"/>
                <a:gd name="T1" fmla="*/ 0 h 590"/>
                <a:gd name="T2" fmla="*/ 130 w 599"/>
                <a:gd name="T3" fmla="*/ 2 h 590"/>
                <a:gd name="T4" fmla="*/ 151 w 599"/>
                <a:gd name="T5" fmla="*/ 8 h 590"/>
                <a:gd name="T6" fmla="*/ 169 w 599"/>
                <a:gd name="T7" fmla="*/ 18 h 590"/>
                <a:gd name="T8" fmla="*/ 185 w 599"/>
                <a:gd name="T9" fmla="*/ 31 h 590"/>
                <a:gd name="T10" fmla="*/ 199 w 599"/>
                <a:gd name="T11" fmla="*/ 47 h 590"/>
                <a:gd name="T12" fmla="*/ 209 w 599"/>
                <a:gd name="T13" fmla="*/ 65 h 590"/>
                <a:gd name="T14" fmla="*/ 215 w 599"/>
                <a:gd name="T15" fmla="*/ 85 h 590"/>
                <a:gd name="T16" fmla="*/ 218 w 599"/>
                <a:gd name="T17" fmla="*/ 106 h 590"/>
                <a:gd name="T18" fmla="*/ 217 w 599"/>
                <a:gd name="T19" fmla="*/ 117 h 590"/>
                <a:gd name="T20" fmla="*/ 213 w 599"/>
                <a:gd name="T21" fmla="*/ 137 h 590"/>
                <a:gd name="T22" fmla="*/ 204 w 599"/>
                <a:gd name="T23" fmla="*/ 157 h 590"/>
                <a:gd name="T24" fmla="*/ 193 w 599"/>
                <a:gd name="T25" fmla="*/ 173 h 590"/>
                <a:gd name="T26" fmla="*/ 178 w 599"/>
                <a:gd name="T27" fmla="*/ 188 h 590"/>
                <a:gd name="T28" fmla="*/ 160 w 599"/>
                <a:gd name="T29" fmla="*/ 199 h 590"/>
                <a:gd name="T30" fmla="*/ 141 w 599"/>
                <a:gd name="T31" fmla="*/ 208 h 590"/>
                <a:gd name="T32" fmla="*/ 120 w 599"/>
                <a:gd name="T33" fmla="*/ 212 h 590"/>
                <a:gd name="T34" fmla="*/ 108 w 599"/>
                <a:gd name="T35" fmla="*/ 212 h 590"/>
                <a:gd name="T36" fmla="*/ 87 w 599"/>
                <a:gd name="T37" fmla="*/ 210 h 590"/>
                <a:gd name="T38" fmla="*/ 66 w 599"/>
                <a:gd name="T39" fmla="*/ 204 h 590"/>
                <a:gd name="T40" fmla="*/ 48 w 599"/>
                <a:gd name="T41" fmla="*/ 194 h 590"/>
                <a:gd name="T42" fmla="*/ 32 w 599"/>
                <a:gd name="T43" fmla="*/ 181 h 590"/>
                <a:gd name="T44" fmla="*/ 19 w 599"/>
                <a:gd name="T45" fmla="*/ 166 h 590"/>
                <a:gd name="T46" fmla="*/ 8 w 599"/>
                <a:gd name="T47" fmla="*/ 147 h 590"/>
                <a:gd name="T48" fmla="*/ 2 w 599"/>
                <a:gd name="T49" fmla="*/ 127 h 590"/>
                <a:gd name="T50" fmla="*/ 0 w 599"/>
                <a:gd name="T51" fmla="*/ 106 h 590"/>
                <a:gd name="T52" fmla="*/ 1 w 599"/>
                <a:gd name="T53" fmla="*/ 95 h 590"/>
                <a:gd name="T54" fmla="*/ 5 w 599"/>
                <a:gd name="T55" fmla="*/ 74 h 590"/>
                <a:gd name="T56" fmla="*/ 13 w 599"/>
                <a:gd name="T57" fmla="*/ 56 h 590"/>
                <a:gd name="T58" fmla="*/ 25 w 599"/>
                <a:gd name="T59" fmla="*/ 39 h 590"/>
                <a:gd name="T60" fmla="*/ 40 w 599"/>
                <a:gd name="T61" fmla="*/ 24 h 590"/>
                <a:gd name="T62" fmla="*/ 57 w 599"/>
                <a:gd name="T63" fmla="*/ 13 h 590"/>
                <a:gd name="T64" fmla="*/ 77 w 599"/>
                <a:gd name="T65" fmla="*/ 5 h 590"/>
                <a:gd name="T66" fmla="*/ 98 w 599"/>
                <a:gd name="T67" fmla="*/ 1 h 590"/>
                <a:gd name="T68" fmla="*/ 108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22577" name="Freeform 201"/>
            <p:cNvSpPr>
              <a:spLocks/>
            </p:cNvSpPr>
            <p:nvPr/>
          </p:nvSpPr>
          <p:spPr bwMode="auto">
            <a:xfrm flipH="1">
              <a:off x="316" y="3548"/>
              <a:ext cx="361" cy="356"/>
            </a:xfrm>
            <a:custGeom>
              <a:avLst/>
              <a:gdLst>
                <a:gd name="T0" fmla="*/ 109 w 602"/>
                <a:gd name="T1" fmla="*/ 0 h 592"/>
                <a:gd name="T2" fmla="*/ 130 w 602"/>
                <a:gd name="T3" fmla="*/ 2 h 592"/>
                <a:gd name="T4" fmla="*/ 151 w 602"/>
                <a:gd name="T5" fmla="*/ 8 h 592"/>
                <a:gd name="T6" fmla="*/ 169 w 602"/>
                <a:gd name="T7" fmla="*/ 19 h 592"/>
                <a:gd name="T8" fmla="*/ 185 w 602"/>
                <a:gd name="T9" fmla="*/ 31 h 592"/>
                <a:gd name="T10" fmla="*/ 198 w 602"/>
                <a:gd name="T11" fmla="*/ 48 h 592"/>
                <a:gd name="T12" fmla="*/ 208 w 602"/>
                <a:gd name="T13" fmla="*/ 66 h 592"/>
                <a:gd name="T14" fmla="*/ 215 w 602"/>
                <a:gd name="T15" fmla="*/ 86 h 592"/>
                <a:gd name="T16" fmla="*/ 216 w 602"/>
                <a:gd name="T17" fmla="*/ 107 h 592"/>
                <a:gd name="T18" fmla="*/ 216 w 602"/>
                <a:gd name="T19" fmla="*/ 118 h 592"/>
                <a:gd name="T20" fmla="*/ 212 w 602"/>
                <a:gd name="T21" fmla="*/ 139 h 592"/>
                <a:gd name="T22" fmla="*/ 203 w 602"/>
                <a:gd name="T23" fmla="*/ 158 h 592"/>
                <a:gd name="T24" fmla="*/ 192 w 602"/>
                <a:gd name="T25" fmla="*/ 176 h 592"/>
                <a:gd name="T26" fmla="*/ 177 w 602"/>
                <a:gd name="T27" fmla="*/ 190 h 592"/>
                <a:gd name="T28" fmla="*/ 160 w 602"/>
                <a:gd name="T29" fmla="*/ 201 h 592"/>
                <a:gd name="T30" fmla="*/ 140 w 602"/>
                <a:gd name="T31" fmla="*/ 209 h 592"/>
                <a:gd name="T32" fmla="*/ 120 w 602"/>
                <a:gd name="T33" fmla="*/ 213 h 592"/>
                <a:gd name="T34" fmla="*/ 109 w 602"/>
                <a:gd name="T35" fmla="*/ 214 h 592"/>
                <a:gd name="T36" fmla="*/ 87 w 602"/>
                <a:gd name="T37" fmla="*/ 212 h 592"/>
                <a:gd name="T38" fmla="*/ 67 w 602"/>
                <a:gd name="T39" fmla="*/ 206 h 592"/>
                <a:gd name="T40" fmla="*/ 48 w 602"/>
                <a:gd name="T41" fmla="*/ 196 h 592"/>
                <a:gd name="T42" fmla="*/ 32 w 602"/>
                <a:gd name="T43" fmla="*/ 183 h 592"/>
                <a:gd name="T44" fmla="*/ 19 w 602"/>
                <a:gd name="T45" fmla="*/ 167 h 592"/>
                <a:gd name="T46" fmla="*/ 8 w 602"/>
                <a:gd name="T47" fmla="*/ 149 h 592"/>
                <a:gd name="T48" fmla="*/ 2 w 602"/>
                <a:gd name="T49" fmla="*/ 129 h 592"/>
                <a:gd name="T50" fmla="*/ 0 w 602"/>
                <a:gd name="T51" fmla="*/ 107 h 592"/>
                <a:gd name="T52" fmla="*/ 1 w 602"/>
                <a:gd name="T53" fmla="*/ 96 h 592"/>
                <a:gd name="T54" fmla="*/ 5 w 602"/>
                <a:gd name="T55" fmla="*/ 76 h 592"/>
                <a:gd name="T56" fmla="*/ 14 w 602"/>
                <a:gd name="T57" fmla="*/ 56 h 592"/>
                <a:gd name="T58" fmla="*/ 25 w 602"/>
                <a:gd name="T59" fmla="*/ 39 h 592"/>
                <a:gd name="T60" fmla="*/ 40 w 602"/>
                <a:gd name="T61" fmla="*/ 25 h 592"/>
                <a:gd name="T62" fmla="*/ 57 w 602"/>
                <a:gd name="T63" fmla="*/ 13 h 592"/>
                <a:gd name="T64" fmla="*/ 76 w 602"/>
                <a:gd name="T65" fmla="*/ 5 h 592"/>
                <a:gd name="T66" fmla="*/ 98 w 602"/>
                <a:gd name="T67" fmla="*/ 1 h 592"/>
                <a:gd name="T68" fmla="*/ 109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22578" name="Freeform 202"/>
            <p:cNvSpPr>
              <a:spLocks/>
            </p:cNvSpPr>
            <p:nvPr/>
          </p:nvSpPr>
          <p:spPr bwMode="black">
            <a:xfrm flipH="1">
              <a:off x="315" y="3546"/>
              <a:ext cx="364" cy="361"/>
            </a:xfrm>
            <a:custGeom>
              <a:avLst/>
              <a:gdLst>
                <a:gd name="T0" fmla="*/ 109 w 604"/>
                <a:gd name="T1" fmla="*/ 0 h 603"/>
                <a:gd name="T2" fmla="*/ 131 w 604"/>
                <a:gd name="T3" fmla="*/ 2 h 603"/>
                <a:gd name="T4" fmla="*/ 152 w 604"/>
                <a:gd name="T5" fmla="*/ 9 h 603"/>
                <a:gd name="T6" fmla="*/ 171 w 604"/>
                <a:gd name="T7" fmla="*/ 19 h 603"/>
                <a:gd name="T8" fmla="*/ 187 w 604"/>
                <a:gd name="T9" fmla="*/ 32 h 603"/>
                <a:gd name="T10" fmla="*/ 201 w 604"/>
                <a:gd name="T11" fmla="*/ 48 h 603"/>
                <a:gd name="T12" fmla="*/ 211 w 604"/>
                <a:gd name="T13" fmla="*/ 66 h 603"/>
                <a:gd name="T14" fmla="*/ 217 w 604"/>
                <a:gd name="T15" fmla="*/ 87 h 603"/>
                <a:gd name="T16" fmla="*/ 219 w 604"/>
                <a:gd name="T17" fmla="*/ 108 h 603"/>
                <a:gd name="T18" fmla="*/ 219 w 604"/>
                <a:gd name="T19" fmla="*/ 119 h 603"/>
                <a:gd name="T20" fmla="*/ 215 w 604"/>
                <a:gd name="T21" fmla="*/ 141 h 603"/>
                <a:gd name="T22" fmla="*/ 206 w 604"/>
                <a:gd name="T23" fmla="*/ 159 h 603"/>
                <a:gd name="T24" fmla="*/ 194 w 604"/>
                <a:gd name="T25" fmla="*/ 177 h 603"/>
                <a:gd name="T26" fmla="*/ 179 w 604"/>
                <a:gd name="T27" fmla="*/ 192 h 603"/>
                <a:gd name="T28" fmla="*/ 162 w 604"/>
                <a:gd name="T29" fmla="*/ 203 h 603"/>
                <a:gd name="T30" fmla="*/ 142 w 604"/>
                <a:gd name="T31" fmla="*/ 211 h 603"/>
                <a:gd name="T32" fmla="*/ 121 w 604"/>
                <a:gd name="T33" fmla="*/ 216 h 603"/>
                <a:gd name="T34" fmla="*/ 109 w 604"/>
                <a:gd name="T35" fmla="*/ 216 h 603"/>
                <a:gd name="T36" fmla="*/ 87 w 604"/>
                <a:gd name="T37" fmla="*/ 214 h 603"/>
                <a:gd name="T38" fmla="*/ 67 w 604"/>
                <a:gd name="T39" fmla="*/ 208 h 603"/>
                <a:gd name="T40" fmla="*/ 48 w 604"/>
                <a:gd name="T41" fmla="*/ 198 h 603"/>
                <a:gd name="T42" fmla="*/ 32 w 604"/>
                <a:gd name="T43" fmla="*/ 184 h 603"/>
                <a:gd name="T44" fmla="*/ 19 w 604"/>
                <a:gd name="T45" fmla="*/ 169 h 603"/>
                <a:gd name="T46" fmla="*/ 8 w 604"/>
                <a:gd name="T47" fmla="*/ 150 h 603"/>
                <a:gd name="T48" fmla="*/ 2 w 604"/>
                <a:gd name="T49" fmla="*/ 130 h 603"/>
                <a:gd name="T50" fmla="*/ 0 w 604"/>
                <a:gd name="T51" fmla="*/ 108 h 603"/>
                <a:gd name="T52" fmla="*/ 1 w 604"/>
                <a:gd name="T53" fmla="*/ 97 h 603"/>
                <a:gd name="T54" fmla="*/ 5 w 604"/>
                <a:gd name="T55" fmla="*/ 76 h 603"/>
                <a:gd name="T56" fmla="*/ 13 w 604"/>
                <a:gd name="T57" fmla="*/ 57 h 603"/>
                <a:gd name="T58" fmla="*/ 25 w 604"/>
                <a:gd name="T59" fmla="*/ 40 h 603"/>
                <a:gd name="T60" fmla="*/ 40 w 604"/>
                <a:gd name="T61" fmla="*/ 25 h 603"/>
                <a:gd name="T62" fmla="*/ 57 w 604"/>
                <a:gd name="T63" fmla="*/ 13 h 603"/>
                <a:gd name="T64" fmla="*/ 77 w 604"/>
                <a:gd name="T65" fmla="*/ 5 h 603"/>
                <a:gd name="T66" fmla="*/ 98 w 604"/>
                <a:gd name="T67" fmla="*/ 1 h 603"/>
                <a:gd name="T68" fmla="*/ 109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22579" name="Freeform 203"/>
            <p:cNvSpPr>
              <a:spLocks/>
            </p:cNvSpPr>
            <p:nvPr/>
          </p:nvSpPr>
          <p:spPr bwMode="white">
            <a:xfrm flipH="1">
              <a:off x="324" y="3550"/>
              <a:ext cx="344" cy="344"/>
            </a:xfrm>
            <a:custGeom>
              <a:avLst/>
              <a:gdLst>
                <a:gd name="T0" fmla="*/ 103 w 574"/>
                <a:gd name="T1" fmla="*/ 0 h 572"/>
                <a:gd name="T2" fmla="*/ 124 w 574"/>
                <a:gd name="T3" fmla="*/ 2 h 572"/>
                <a:gd name="T4" fmla="*/ 143 w 574"/>
                <a:gd name="T5" fmla="*/ 8 h 572"/>
                <a:gd name="T6" fmla="*/ 161 w 574"/>
                <a:gd name="T7" fmla="*/ 17 h 572"/>
                <a:gd name="T8" fmla="*/ 176 w 574"/>
                <a:gd name="T9" fmla="*/ 31 h 572"/>
                <a:gd name="T10" fmla="*/ 188 w 574"/>
                <a:gd name="T11" fmla="*/ 46 h 572"/>
                <a:gd name="T12" fmla="*/ 198 w 574"/>
                <a:gd name="T13" fmla="*/ 63 h 572"/>
                <a:gd name="T14" fmla="*/ 204 w 574"/>
                <a:gd name="T15" fmla="*/ 83 h 572"/>
                <a:gd name="T16" fmla="*/ 206 w 574"/>
                <a:gd name="T17" fmla="*/ 104 h 572"/>
                <a:gd name="T18" fmla="*/ 206 w 574"/>
                <a:gd name="T19" fmla="*/ 114 h 572"/>
                <a:gd name="T20" fmla="*/ 201 w 574"/>
                <a:gd name="T21" fmla="*/ 134 h 572"/>
                <a:gd name="T22" fmla="*/ 194 w 574"/>
                <a:gd name="T23" fmla="*/ 153 h 572"/>
                <a:gd name="T24" fmla="*/ 182 w 574"/>
                <a:gd name="T25" fmla="*/ 170 h 572"/>
                <a:gd name="T26" fmla="*/ 168 w 574"/>
                <a:gd name="T27" fmla="*/ 184 h 572"/>
                <a:gd name="T28" fmla="*/ 152 w 574"/>
                <a:gd name="T29" fmla="*/ 195 h 572"/>
                <a:gd name="T30" fmla="*/ 133 w 574"/>
                <a:gd name="T31" fmla="*/ 203 h 572"/>
                <a:gd name="T32" fmla="*/ 114 w 574"/>
                <a:gd name="T33" fmla="*/ 206 h 572"/>
                <a:gd name="T34" fmla="*/ 103 w 574"/>
                <a:gd name="T35" fmla="*/ 207 h 572"/>
                <a:gd name="T36" fmla="*/ 82 w 574"/>
                <a:gd name="T37" fmla="*/ 205 h 572"/>
                <a:gd name="T38" fmla="*/ 63 w 574"/>
                <a:gd name="T39" fmla="*/ 199 h 572"/>
                <a:gd name="T40" fmla="*/ 46 w 574"/>
                <a:gd name="T41" fmla="*/ 189 h 572"/>
                <a:gd name="T42" fmla="*/ 31 w 574"/>
                <a:gd name="T43" fmla="*/ 177 h 572"/>
                <a:gd name="T44" fmla="*/ 18 w 574"/>
                <a:gd name="T45" fmla="*/ 161 h 572"/>
                <a:gd name="T46" fmla="*/ 8 w 574"/>
                <a:gd name="T47" fmla="*/ 144 h 572"/>
                <a:gd name="T48" fmla="*/ 2 w 574"/>
                <a:gd name="T49" fmla="*/ 124 h 572"/>
                <a:gd name="T50" fmla="*/ 0 w 574"/>
                <a:gd name="T51" fmla="*/ 104 h 572"/>
                <a:gd name="T52" fmla="*/ 1 w 574"/>
                <a:gd name="T53" fmla="*/ 93 h 572"/>
                <a:gd name="T54" fmla="*/ 5 w 574"/>
                <a:gd name="T55" fmla="*/ 73 h 572"/>
                <a:gd name="T56" fmla="*/ 13 w 574"/>
                <a:gd name="T57" fmla="*/ 54 h 572"/>
                <a:gd name="T58" fmla="*/ 24 w 574"/>
                <a:gd name="T59" fmla="*/ 38 h 572"/>
                <a:gd name="T60" fmla="*/ 38 w 574"/>
                <a:gd name="T61" fmla="*/ 23 h 572"/>
                <a:gd name="T62" fmla="*/ 54 w 574"/>
                <a:gd name="T63" fmla="*/ 13 h 572"/>
                <a:gd name="T64" fmla="*/ 73 w 574"/>
                <a:gd name="T65" fmla="*/ 5 h 572"/>
                <a:gd name="T66" fmla="*/ 93 w 574"/>
                <a:gd name="T67" fmla="*/ 1 h 572"/>
                <a:gd name="T68" fmla="*/ 103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22580" name="Freeform 204"/>
            <p:cNvSpPr>
              <a:spLocks/>
            </p:cNvSpPr>
            <p:nvPr/>
          </p:nvSpPr>
          <p:spPr bwMode="white">
            <a:xfrm flipH="1">
              <a:off x="327" y="3557"/>
              <a:ext cx="335" cy="333"/>
            </a:xfrm>
            <a:custGeom>
              <a:avLst/>
              <a:gdLst>
                <a:gd name="T0" fmla="*/ 101 w 558"/>
                <a:gd name="T1" fmla="*/ 0 h 554"/>
                <a:gd name="T2" fmla="*/ 121 w 558"/>
                <a:gd name="T3" fmla="*/ 2 h 554"/>
                <a:gd name="T4" fmla="*/ 139 w 558"/>
                <a:gd name="T5" fmla="*/ 8 h 554"/>
                <a:gd name="T6" fmla="*/ 157 w 558"/>
                <a:gd name="T7" fmla="*/ 17 h 554"/>
                <a:gd name="T8" fmla="*/ 172 w 558"/>
                <a:gd name="T9" fmla="*/ 29 h 554"/>
                <a:gd name="T10" fmla="*/ 184 w 558"/>
                <a:gd name="T11" fmla="*/ 44 h 554"/>
                <a:gd name="T12" fmla="*/ 193 w 558"/>
                <a:gd name="T13" fmla="*/ 61 h 554"/>
                <a:gd name="T14" fmla="*/ 199 w 558"/>
                <a:gd name="T15" fmla="*/ 80 h 554"/>
                <a:gd name="T16" fmla="*/ 201 w 558"/>
                <a:gd name="T17" fmla="*/ 100 h 554"/>
                <a:gd name="T18" fmla="*/ 201 w 558"/>
                <a:gd name="T19" fmla="*/ 110 h 554"/>
                <a:gd name="T20" fmla="*/ 196 w 558"/>
                <a:gd name="T21" fmla="*/ 130 h 554"/>
                <a:gd name="T22" fmla="*/ 189 w 558"/>
                <a:gd name="T23" fmla="*/ 148 h 554"/>
                <a:gd name="T24" fmla="*/ 178 w 558"/>
                <a:gd name="T25" fmla="*/ 164 h 554"/>
                <a:gd name="T26" fmla="*/ 164 w 558"/>
                <a:gd name="T27" fmla="*/ 177 h 554"/>
                <a:gd name="T28" fmla="*/ 148 w 558"/>
                <a:gd name="T29" fmla="*/ 188 h 554"/>
                <a:gd name="T30" fmla="*/ 130 w 558"/>
                <a:gd name="T31" fmla="*/ 196 h 554"/>
                <a:gd name="T32" fmla="*/ 110 w 558"/>
                <a:gd name="T33" fmla="*/ 200 h 554"/>
                <a:gd name="T34" fmla="*/ 101 w 558"/>
                <a:gd name="T35" fmla="*/ 200 h 554"/>
                <a:gd name="T36" fmla="*/ 80 w 558"/>
                <a:gd name="T37" fmla="*/ 198 h 554"/>
                <a:gd name="T38" fmla="*/ 61 w 558"/>
                <a:gd name="T39" fmla="*/ 192 h 554"/>
                <a:gd name="T40" fmla="*/ 44 w 558"/>
                <a:gd name="T41" fmla="*/ 183 h 554"/>
                <a:gd name="T42" fmla="*/ 29 w 558"/>
                <a:gd name="T43" fmla="*/ 171 h 554"/>
                <a:gd name="T44" fmla="*/ 17 w 558"/>
                <a:gd name="T45" fmla="*/ 156 h 554"/>
                <a:gd name="T46" fmla="*/ 8 w 558"/>
                <a:gd name="T47" fmla="*/ 139 h 554"/>
                <a:gd name="T48" fmla="*/ 2 w 558"/>
                <a:gd name="T49" fmla="*/ 120 h 554"/>
                <a:gd name="T50" fmla="*/ 0 w 558"/>
                <a:gd name="T51" fmla="*/ 100 h 554"/>
                <a:gd name="T52" fmla="*/ 1 w 558"/>
                <a:gd name="T53" fmla="*/ 90 h 554"/>
                <a:gd name="T54" fmla="*/ 4 w 558"/>
                <a:gd name="T55" fmla="*/ 70 h 554"/>
                <a:gd name="T56" fmla="*/ 12 w 558"/>
                <a:gd name="T57" fmla="*/ 52 h 554"/>
                <a:gd name="T58" fmla="*/ 23 w 558"/>
                <a:gd name="T59" fmla="*/ 36 h 554"/>
                <a:gd name="T60" fmla="*/ 37 w 558"/>
                <a:gd name="T61" fmla="*/ 22 h 554"/>
                <a:gd name="T62" fmla="*/ 53 w 558"/>
                <a:gd name="T63" fmla="*/ 12 h 554"/>
                <a:gd name="T64" fmla="*/ 71 w 558"/>
                <a:gd name="T65" fmla="*/ 4 h 554"/>
                <a:gd name="T66" fmla="*/ 91 w 558"/>
                <a:gd name="T67" fmla="*/ 1 h 554"/>
                <a:gd name="T68" fmla="*/ 101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22581" name="Freeform 205"/>
            <p:cNvSpPr>
              <a:spLocks/>
            </p:cNvSpPr>
            <p:nvPr/>
          </p:nvSpPr>
          <p:spPr bwMode="white">
            <a:xfrm flipH="1">
              <a:off x="330" y="3562"/>
              <a:ext cx="325" cy="324"/>
            </a:xfrm>
            <a:custGeom>
              <a:avLst/>
              <a:gdLst>
                <a:gd name="T0" fmla="*/ 97 w 543"/>
                <a:gd name="T1" fmla="*/ 0 h 539"/>
                <a:gd name="T2" fmla="*/ 117 w 543"/>
                <a:gd name="T3" fmla="*/ 2 h 539"/>
                <a:gd name="T4" fmla="*/ 135 w 543"/>
                <a:gd name="T5" fmla="*/ 8 h 539"/>
                <a:gd name="T6" fmla="*/ 151 w 543"/>
                <a:gd name="T7" fmla="*/ 17 h 539"/>
                <a:gd name="T8" fmla="*/ 166 w 543"/>
                <a:gd name="T9" fmla="*/ 28 h 539"/>
                <a:gd name="T10" fmla="*/ 178 w 543"/>
                <a:gd name="T11" fmla="*/ 43 h 539"/>
                <a:gd name="T12" fmla="*/ 187 w 543"/>
                <a:gd name="T13" fmla="*/ 60 h 539"/>
                <a:gd name="T14" fmla="*/ 192 w 543"/>
                <a:gd name="T15" fmla="*/ 78 h 539"/>
                <a:gd name="T16" fmla="*/ 195 w 543"/>
                <a:gd name="T17" fmla="*/ 97 h 539"/>
                <a:gd name="T18" fmla="*/ 194 w 543"/>
                <a:gd name="T19" fmla="*/ 108 h 539"/>
                <a:gd name="T20" fmla="*/ 190 w 543"/>
                <a:gd name="T21" fmla="*/ 126 h 539"/>
                <a:gd name="T22" fmla="*/ 183 w 543"/>
                <a:gd name="T23" fmla="*/ 144 h 539"/>
                <a:gd name="T24" fmla="*/ 172 w 543"/>
                <a:gd name="T25" fmla="*/ 159 h 539"/>
                <a:gd name="T26" fmla="*/ 159 w 543"/>
                <a:gd name="T27" fmla="*/ 173 h 539"/>
                <a:gd name="T28" fmla="*/ 143 w 543"/>
                <a:gd name="T29" fmla="*/ 183 h 539"/>
                <a:gd name="T30" fmla="*/ 126 w 543"/>
                <a:gd name="T31" fmla="*/ 190 h 539"/>
                <a:gd name="T32" fmla="*/ 107 w 543"/>
                <a:gd name="T33" fmla="*/ 194 h 539"/>
                <a:gd name="T34" fmla="*/ 97 w 543"/>
                <a:gd name="T35" fmla="*/ 195 h 539"/>
                <a:gd name="T36" fmla="*/ 78 w 543"/>
                <a:gd name="T37" fmla="*/ 192 h 539"/>
                <a:gd name="T38" fmla="*/ 59 w 543"/>
                <a:gd name="T39" fmla="*/ 187 h 539"/>
                <a:gd name="T40" fmla="*/ 42 w 543"/>
                <a:gd name="T41" fmla="*/ 178 h 539"/>
                <a:gd name="T42" fmla="*/ 28 w 543"/>
                <a:gd name="T43" fmla="*/ 166 h 539"/>
                <a:gd name="T44" fmla="*/ 16 w 543"/>
                <a:gd name="T45" fmla="*/ 152 h 539"/>
                <a:gd name="T46" fmla="*/ 8 w 543"/>
                <a:gd name="T47" fmla="*/ 135 h 539"/>
                <a:gd name="T48" fmla="*/ 2 w 543"/>
                <a:gd name="T49" fmla="*/ 117 h 539"/>
                <a:gd name="T50" fmla="*/ 0 w 543"/>
                <a:gd name="T51" fmla="*/ 97 h 539"/>
                <a:gd name="T52" fmla="*/ 1 w 543"/>
                <a:gd name="T53" fmla="*/ 87 h 539"/>
                <a:gd name="T54" fmla="*/ 4 w 543"/>
                <a:gd name="T55" fmla="*/ 69 h 539"/>
                <a:gd name="T56" fmla="*/ 11 w 543"/>
                <a:gd name="T57" fmla="*/ 51 h 539"/>
                <a:gd name="T58" fmla="*/ 22 w 543"/>
                <a:gd name="T59" fmla="*/ 35 h 539"/>
                <a:gd name="T60" fmla="*/ 35 w 543"/>
                <a:gd name="T61" fmla="*/ 22 h 539"/>
                <a:gd name="T62" fmla="*/ 51 w 543"/>
                <a:gd name="T63" fmla="*/ 11 h 539"/>
                <a:gd name="T64" fmla="*/ 68 w 543"/>
                <a:gd name="T65" fmla="*/ 4 h 539"/>
                <a:gd name="T66" fmla="*/ 87 w 543"/>
                <a:gd name="T67" fmla="*/ 1 h 539"/>
                <a:gd name="T68" fmla="*/ 97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22582" name="Freeform 206"/>
            <p:cNvSpPr>
              <a:spLocks/>
            </p:cNvSpPr>
            <p:nvPr/>
          </p:nvSpPr>
          <p:spPr bwMode="white">
            <a:xfrm flipH="1">
              <a:off x="332" y="3568"/>
              <a:ext cx="318" cy="314"/>
            </a:xfrm>
            <a:custGeom>
              <a:avLst/>
              <a:gdLst>
                <a:gd name="T0" fmla="*/ 95 w 530"/>
                <a:gd name="T1" fmla="*/ 0 h 523"/>
                <a:gd name="T2" fmla="*/ 115 w 530"/>
                <a:gd name="T3" fmla="*/ 2 h 523"/>
                <a:gd name="T4" fmla="*/ 132 w 530"/>
                <a:gd name="T5" fmla="*/ 8 h 523"/>
                <a:gd name="T6" fmla="*/ 149 w 530"/>
                <a:gd name="T7" fmla="*/ 17 h 523"/>
                <a:gd name="T8" fmla="*/ 163 w 530"/>
                <a:gd name="T9" fmla="*/ 28 h 523"/>
                <a:gd name="T10" fmla="*/ 174 w 530"/>
                <a:gd name="T11" fmla="*/ 42 h 523"/>
                <a:gd name="T12" fmla="*/ 183 w 530"/>
                <a:gd name="T13" fmla="*/ 58 h 523"/>
                <a:gd name="T14" fmla="*/ 188 w 530"/>
                <a:gd name="T15" fmla="*/ 75 h 523"/>
                <a:gd name="T16" fmla="*/ 191 w 530"/>
                <a:gd name="T17" fmla="*/ 94 h 523"/>
                <a:gd name="T18" fmla="*/ 190 w 530"/>
                <a:gd name="T19" fmla="*/ 104 h 523"/>
                <a:gd name="T20" fmla="*/ 186 w 530"/>
                <a:gd name="T21" fmla="*/ 122 h 523"/>
                <a:gd name="T22" fmla="*/ 179 w 530"/>
                <a:gd name="T23" fmla="*/ 139 h 523"/>
                <a:gd name="T24" fmla="*/ 169 w 530"/>
                <a:gd name="T25" fmla="*/ 154 h 523"/>
                <a:gd name="T26" fmla="*/ 156 w 530"/>
                <a:gd name="T27" fmla="*/ 168 h 523"/>
                <a:gd name="T28" fmla="*/ 140 w 530"/>
                <a:gd name="T29" fmla="*/ 177 h 523"/>
                <a:gd name="T30" fmla="*/ 124 w 530"/>
                <a:gd name="T31" fmla="*/ 184 h 523"/>
                <a:gd name="T32" fmla="*/ 105 w 530"/>
                <a:gd name="T33" fmla="*/ 188 h 523"/>
                <a:gd name="T34" fmla="*/ 95 w 530"/>
                <a:gd name="T35" fmla="*/ 189 h 523"/>
                <a:gd name="T36" fmla="*/ 76 w 530"/>
                <a:gd name="T37" fmla="*/ 186 h 523"/>
                <a:gd name="T38" fmla="*/ 58 w 530"/>
                <a:gd name="T39" fmla="*/ 181 h 523"/>
                <a:gd name="T40" fmla="*/ 42 w 530"/>
                <a:gd name="T41" fmla="*/ 173 h 523"/>
                <a:gd name="T42" fmla="*/ 28 w 530"/>
                <a:gd name="T43" fmla="*/ 161 h 523"/>
                <a:gd name="T44" fmla="*/ 17 w 530"/>
                <a:gd name="T45" fmla="*/ 147 h 523"/>
                <a:gd name="T46" fmla="*/ 8 w 530"/>
                <a:gd name="T47" fmla="*/ 131 h 523"/>
                <a:gd name="T48" fmla="*/ 2 w 530"/>
                <a:gd name="T49" fmla="*/ 113 h 523"/>
                <a:gd name="T50" fmla="*/ 0 w 530"/>
                <a:gd name="T51" fmla="*/ 94 h 523"/>
                <a:gd name="T52" fmla="*/ 1 w 530"/>
                <a:gd name="T53" fmla="*/ 85 h 523"/>
                <a:gd name="T54" fmla="*/ 4 w 530"/>
                <a:gd name="T55" fmla="*/ 67 h 523"/>
                <a:gd name="T56" fmla="*/ 11 w 530"/>
                <a:gd name="T57" fmla="*/ 50 h 523"/>
                <a:gd name="T58" fmla="*/ 22 w 530"/>
                <a:gd name="T59" fmla="*/ 35 h 523"/>
                <a:gd name="T60" fmla="*/ 35 w 530"/>
                <a:gd name="T61" fmla="*/ 22 h 523"/>
                <a:gd name="T62" fmla="*/ 50 w 530"/>
                <a:gd name="T63" fmla="*/ 11 h 523"/>
                <a:gd name="T64" fmla="*/ 67 w 530"/>
                <a:gd name="T65" fmla="*/ 4 h 523"/>
                <a:gd name="T66" fmla="*/ 85 w 530"/>
                <a:gd name="T67" fmla="*/ 1 h 523"/>
                <a:gd name="T68" fmla="*/ 95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22583" name="Freeform 207"/>
            <p:cNvSpPr>
              <a:spLocks/>
            </p:cNvSpPr>
            <p:nvPr/>
          </p:nvSpPr>
          <p:spPr bwMode="white">
            <a:xfrm flipH="1">
              <a:off x="334" y="3574"/>
              <a:ext cx="309" cy="304"/>
            </a:xfrm>
            <a:custGeom>
              <a:avLst/>
              <a:gdLst>
                <a:gd name="T0" fmla="*/ 93 w 513"/>
                <a:gd name="T1" fmla="*/ 0 h 505"/>
                <a:gd name="T2" fmla="*/ 112 w 513"/>
                <a:gd name="T3" fmla="*/ 2 h 505"/>
                <a:gd name="T4" fmla="*/ 129 w 513"/>
                <a:gd name="T5" fmla="*/ 7 h 505"/>
                <a:gd name="T6" fmla="*/ 146 w 513"/>
                <a:gd name="T7" fmla="*/ 16 h 505"/>
                <a:gd name="T8" fmla="*/ 159 w 513"/>
                <a:gd name="T9" fmla="*/ 27 h 505"/>
                <a:gd name="T10" fmla="*/ 170 w 513"/>
                <a:gd name="T11" fmla="*/ 40 h 505"/>
                <a:gd name="T12" fmla="*/ 179 w 513"/>
                <a:gd name="T13" fmla="*/ 56 h 505"/>
                <a:gd name="T14" fmla="*/ 184 w 513"/>
                <a:gd name="T15" fmla="*/ 73 h 505"/>
                <a:gd name="T16" fmla="*/ 186 w 513"/>
                <a:gd name="T17" fmla="*/ 92 h 505"/>
                <a:gd name="T18" fmla="*/ 186 w 513"/>
                <a:gd name="T19" fmla="*/ 101 h 505"/>
                <a:gd name="T20" fmla="*/ 182 w 513"/>
                <a:gd name="T21" fmla="*/ 119 h 505"/>
                <a:gd name="T22" fmla="*/ 175 w 513"/>
                <a:gd name="T23" fmla="*/ 135 h 505"/>
                <a:gd name="T24" fmla="*/ 164 w 513"/>
                <a:gd name="T25" fmla="*/ 150 h 505"/>
                <a:gd name="T26" fmla="*/ 152 w 513"/>
                <a:gd name="T27" fmla="*/ 163 h 505"/>
                <a:gd name="T28" fmla="*/ 137 w 513"/>
                <a:gd name="T29" fmla="*/ 173 h 505"/>
                <a:gd name="T30" fmla="*/ 120 w 513"/>
                <a:gd name="T31" fmla="*/ 179 h 505"/>
                <a:gd name="T32" fmla="*/ 102 w 513"/>
                <a:gd name="T33" fmla="*/ 182 h 505"/>
                <a:gd name="T34" fmla="*/ 93 w 513"/>
                <a:gd name="T35" fmla="*/ 183 h 505"/>
                <a:gd name="T36" fmla="*/ 74 w 513"/>
                <a:gd name="T37" fmla="*/ 182 h 505"/>
                <a:gd name="T38" fmla="*/ 57 w 513"/>
                <a:gd name="T39" fmla="*/ 176 h 505"/>
                <a:gd name="T40" fmla="*/ 42 w 513"/>
                <a:gd name="T41" fmla="*/ 167 h 505"/>
                <a:gd name="T42" fmla="*/ 27 w 513"/>
                <a:gd name="T43" fmla="*/ 156 h 505"/>
                <a:gd name="T44" fmla="*/ 16 w 513"/>
                <a:gd name="T45" fmla="*/ 143 h 505"/>
                <a:gd name="T46" fmla="*/ 7 w 513"/>
                <a:gd name="T47" fmla="*/ 127 h 505"/>
                <a:gd name="T48" fmla="*/ 2 w 513"/>
                <a:gd name="T49" fmla="*/ 110 h 505"/>
                <a:gd name="T50" fmla="*/ 0 w 513"/>
                <a:gd name="T51" fmla="*/ 92 h 505"/>
                <a:gd name="T52" fmla="*/ 1 w 513"/>
                <a:gd name="T53" fmla="*/ 82 h 505"/>
                <a:gd name="T54" fmla="*/ 4 w 513"/>
                <a:gd name="T55" fmla="*/ 64 h 505"/>
                <a:gd name="T56" fmla="*/ 11 w 513"/>
                <a:gd name="T57" fmla="*/ 48 h 505"/>
                <a:gd name="T58" fmla="*/ 22 w 513"/>
                <a:gd name="T59" fmla="*/ 33 h 505"/>
                <a:gd name="T60" fmla="*/ 34 w 513"/>
                <a:gd name="T61" fmla="*/ 21 h 505"/>
                <a:gd name="T62" fmla="*/ 49 w 513"/>
                <a:gd name="T63" fmla="*/ 11 h 505"/>
                <a:gd name="T64" fmla="*/ 66 w 513"/>
                <a:gd name="T65" fmla="*/ 4 h 505"/>
                <a:gd name="T66" fmla="*/ 84 w 513"/>
                <a:gd name="T67" fmla="*/ 1 h 505"/>
                <a:gd name="T68" fmla="*/ 93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22584" name="Freeform 208"/>
            <p:cNvSpPr>
              <a:spLocks/>
            </p:cNvSpPr>
            <p:nvPr/>
          </p:nvSpPr>
          <p:spPr bwMode="white">
            <a:xfrm flipH="1">
              <a:off x="337" y="3580"/>
              <a:ext cx="300" cy="294"/>
            </a:xfrm>
            <a:custGeom>
              <a:avLst/>
              <a:gdLst>
                <a:gd name="T0" fmla="*/ 90 w 499"/>
                <a:gd name="T1" fmla="*/ 0 h 489"/>
                <a:gd name="T2" fmla="*/ 108 w 499"/>
                <a:gd name="T3" fmla="*/ 2 h 489"/>
                <a:gd name="T4" fmla="*/ 125 w 499"/>
                <a:gd name="T5" fmla="*/ 7 h 489"/>
                <a:gd name="T6" fmla="*/ 141 w 499"/>
                <a:gd name="T7" fmla="*/ 15 h 489"/>
                <a:gd name="T8" fmla="*/ 154 w 499"/>
                <a:gd name="T9" fmla="*/ 26 h 489"/>
                <a:gd name="T10" fmla="*/ 165 w 499"/>
                <a:gd name="T11" fmla="*/ 40 h 489"/>
                <a:gd name="T12" fmla="*/ 173 w 499"/>
                <a:gd name="T13" fmla="*/ 54 h 489"/>
                <a:gd name="T14" fmla="*/ 179 w 499"/>
                <a:gd name="T15" fmla="*/ 71 h 489"/>
                <a:gd name="T16" fmla="*/ 180 w 499"/>
                <a:gd name="T17" fmla="*/ 89 h 489"/>
                <a:gd name="T18" fmla="*/ 180 w 499"/>
                <a:gd name="T19" fmla="*/ 97 h 489"/>
                <a:gd name="T20" fmla="*/ 176 w 499"/>
                <a:gd name="T21" fmla="*/ 115 h 489"/>
                <a:gd name="T22" fmla="*/ 169 w 499"/>
                <a:gd name="T23" fmla="*/ 131 h 489"/>
                <a:gd name="T24" fmla="*/ 159 w 499"/>
                <a:gd name="T25" fmla="*/ 145 h 489"/>
                <a:gd name="T26" fmla="*/ 147 w 499"/>
                <a:gd name="T27" fmla="*/ 158 h 489"/>
                <a:gd name="T28" fmla="*/ 133 w 499"/>
                <a:gd name="T29" fmla="*/ 167 h 489"/>
                <a:gd name="T30" fmla="*/ 117 w 499"/>
                <a:gd name="T31" fmla="*/ 173 h 489"/>
                <a:gd name="T32" fmla="*/ 99 w 499"/>
                <a:gd name="T33" fmla="*/ 176 h 489"/>
                <a:gd name="T34" fmla="*/ 90 w 499"/>
                <a:gd name="T35" fmla="*/ 177 h 489"/>
                <a:gd name="T36" fmla="*/ 72 w 499"/>
                <a:gd name="T37" fmla="*/ 176 h 489"/>
                <a:gd name="T38" fmla="*/ 55 w 499"/>
                <a:gd name="T39" fmla="*/ 170 h 489"/>
                <a:gd name="T40" fmla="*/ 40 w 499"/>
                <a:gd name="T41" fmla="*/ 162 h 489"/>
                <a:gd name="T42" fmla="*/ 26 w 499"/>
                <a:gd name="T43" fmla="*/ 151 h 489"/>
                <a:gd name="T44" fmla="*/ 16 w 499"/>
                <a:gd name="T45" fmla="*/ 138 h 489"/>
                <a:gd name="T46" fmla="*/ 7 w 499"/>
                <a:gd name="T47" fmla="*/ 123 h 489"/>
                <a:gd name="T48" fmla="*/ 1 w 499"/>
                <a:gd name="T49" fmla="*/ 106 h 489"/>
                <a:gd name="T50" fmla="*/ 0 w 499"/>
                <a:gd name="T51" fmla="*/ 89 h 489"/>
                <a:gd name="T52" fmla="*/ 1 w 499"/>
                <a:gd name="T53" fmla="*/ 79 h 489"/>
                <a:gd name="T54" fmla="*/ 4 w 499"/>
                <a:gd name="T55" fmla="*/ 63 h 489"/>
                <a:gd name="T56" fmla="*/ 11 w 499"/>
                <a:gd name="T57" fmla="*/ 47 h 489"/>
                <a:gd name="T58" fmla="*/ 20 w 499"/>
                <a:gd name="T59" fmla="*/ 32 h 489"/>
                <a:gd name="T60" fmla="*/ 32 w 499"/>
                <a:gd name="T61" fmla="*/ 20 h 489"/>
                <a:gd name="T62" fmla="*/ 47 w 499"/>
                <a:gd name="T63" fmla="*/ 11 h 489"/>
                <a:gd name="T64" fmla="*/ 63 w 499"/>
                <a:gd name="T65" fmla="*/ 4 h 489"/>
                <a:gd name="T66" fmla="*/ 81 w 499"/>
                <a:gd name="T67" fmla="*/ 1 h 489"/>
                <a:gd name="T68" fmla="*/ 9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22585" name="Freeform 209"/>
            <p:cNvSpPr>
              <a:spLocks/>
            </p:cNvSpPr>
            <p:nvPr/>
          </p:nvSpPr>
          <p:spPr bwMode="white">
            <a:xfrm flipH="1">
              <a:off x="341" y="3586"/>
              <a:ext cx="290" cy="284"/>
            </a:xfrm>
            <a:custGeom>
              <a:avLst/>
              <a:gdLst>
                <a:gd name="T0" fmla="*/ 87 w 484"/>
                <a:gd name="T1" fmla="*/ 0 h 473"/>
                <a:gd name="T2" fmla="*/ 104 w 484"/>
                <a:gd name="T3" fmla="*/ 2 h 473"/>
                <a:gd name="T4" fmla="*/ 120 w 484"/>
                <a:gd name="T5" fmla="*/ 7 h 473"/>
                <a:gd name="T6" fmla="*/ 135 w 484"/>
                <a:gd name="T7" fmla="*/ 15 h 473"/>
                <a:gd name="T8" fmla="*/ 148 w 484"/>
                <a:gd name="T9" fmla="*/ 25 h 473"/>
                <a:gd name="T10" fmla="*/ 159 w 484"/>
                <a:gd name="T11" fmla="*/ 37 h 473"/>
                <a:gd name="T12" fmla="*/ 167 w 484"/>
                <a:gd name="T13" fmla="*/ 52 h 473"/>
                <a:gd name="T14" fmla="*/ 173 w 484"/>
                <a:gd name="T15" fmla="*/ 68 h 473"/>
                <a:gd name="T16" fmla="*/ 174 w 484"/>
                <a:gd name="T17" fmla="*/ 85 h 473"/>
                <a:gd name="T18" fmla="*/ 173 w 484"/>
                <a:gd name="T19" fmla="*/ 94 h 473"/>
                <a:gd name="T20" fmla="*/ 170 w 484"/>
                <a:gd name="T21" fmla="*/ 110 h 473"/>
                <a:gd name="T22" fmla="*/ 163 w 484"/>
                <a:gd name="T23" fmla="*/ 126 h 473"/>
                <a:gd name="T24" fmla="*/ 154 w 484"/>
                <a:gd name="T25" fmla="*/ 139 h 473"/>
                <a:gd name="T26" fmla="*/ 142 w 484"/>
                <a:gd name="T27" fmla="*/ 151 h 473"/>
                <a:gd name="T28" fmla="*/ 129 w 484"/>
                <a:gd name="T29" fmla="*/ 160 h 473"/>
                <a:gd name="T30" fmla="*/ 113 w 484"/>
                <a:gd name="T31" fmla="*/ 166 h 473"/>
                <a:gd name="T32" fmla="*/ 96 w 484"/>
                <a:gd name="T33" fmla="*/ 170 h 473"/>
                <a:gd name="T34" fmla="*/ 87 w 484"/>
                <a:gd name="T35" fmla="*/ 171 h 473"/>
                <a:gd name="T36" fmla="*/ 70 w 484"/>
                <a:gd name="T37" fmla="*/ 169 h 473"/>
                <a:gd name="T38" fmla="*/ 53 w 484"/>
                <a:gd name="T39" fmla="*/ 164 h 473"/>
                <a:gd name="T40" fmla="*/ 38 w 484"/>
                <a:gd name="T41" fmla="*/ 156 h 473"/>
                <a:gd name="T42" fmla="*/ 26 w 484"/>
                <a:gd name="T43" fmla="*/ 146 h 473"/>
                <a:gd name="T44" fmla="*/ 15 w 484"/>
                <a:gd name="T45" fmla="*/ 133 h 473"/>
                <a:gd name="T46" fmla="*/ 7 w 484"/>
                <a:gd name="T47" fmla="*/ 118 h 473"/>
                <a:gd name="T48" fmla="*/ 2 w 484"/>
                <a:gd name="T49" fmla="*/ 103 h 473"/>
                <a:gd name="T50" fmla="*/ 0 w 484"/>
                <a:gd name="T51" fmla="*/ 85 h 473"/>
                <a:gd name="T52" fmla="*/ 1 w 484"/>
                <a:gd name="T53" fmla="*/ 77 h 473"/>
                <a:gd name="T54" fmla="*/ 4 w 484"/>
                <a:gd name="T55" fmla="*/ 60 h 473"/>
                <a:gd name="T56" fmla="*/ 10 w 484"/>
                <a:gd name="T57" fmla="*/ 44 h 473"/>
                <a:gd name="T58" fmla="*/ 20 w 484"/>
                <a:gd name="T59" fmla="*/ 31 h 473"/>
                <a:gd name="T60" fmla="*/ 32 w 484"/>
                <a:gd name="T61" fmla="*/ 20 h 473"/>
                <a:gd name="T62" fmla="*/ 46 w 484"/>
                <a:gd name="T63" fmla="*/ 10 h 473"/>
                <a:gd name="T64" fmla="*/ 61 w 484"/>
                <a:gd name="T65" fmla="*/ 4 h 473"/>
                <a:gd name="T66" fmla="*/ 78 w 484"/>
                <a:gd name="T67" fmla="*/ 1 h 473"/>
                <a:gd name="T68" fmla="*/ 87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22586" name="Freeform 210"/>
            <p:cNvSpPr>
              <a:spLocks/>
            </p:cNvSpPr>
            <p:nvPr/>
          </p:nvSpPr>
          <p:spPr bwMode="white">
            <a:xfrm flipH="1">
              <a:off x="344" y="3593"/>
              <a:ext cx="281" cy="273"/>
            </a:xfrm>
            <a:custGeom>
              <a:avLst/>
              <a:gdLst>
                <a:gd name="T0" fmla="*/ 84 w 469"/>
                <a:gd name="T1" fmla="*/ 0 h 456"/>
                <a:gd name="T2" fmla="*/ 101 w 469"/>
                <a:gd name="T3" fmla="*/ 1 h 456"/>
                <a:gd name="T4" fmla="*/ 117 w 469"/>
                <a:gd name="T5" fmla="*/ 7 h 456"/>
                <a:gd name="T6" fmla="*/ 131 w 469"/>
                <a:gd name="T7" fmla="*/ 14 h 456"/>
                <a:gd name="T8" fmla="*/ 143 w 469"/>
                <a:gd name="T9" fmla="*/ 24 h 456"/>
                <a:gd name="T10" fmla="*/ 154 w 469"/>
                <a:gd name="T11" fmla="*/ 36 h 456"/>
                <a:gd name="T12" fmla="*/ 162 w 469"/>
                <a:gd name="T13" fmla="*/ 50 h 456"/>
                <a:gd name="T14" fmla="*/ 166 w 469"/>
                <a:gd name="T15" fmla="*/ 66 h 456"/>
                <a:gd name="T16" fmla="*/ 168 w 469"/>
                <a:gd name="T17" fmla="*/ 82 h 456"/>
                <a:gd name="T18" fmla="*/ 168 w 469"/>
                <a:gd name="T19" fmla="*/ 90 h 456"/>
                <a:gd name="T20" fmla="*/ 164 w 469"/>
                <a:gd name="T21" fmla="*/ 107 h 456"/>
                <a:gd name="T22" fmla="*/ 158 w 469"/>
                <a:gd name="T23" fmla="*/ 121 h 456"/>
                <a:gd name="T24" fmla="*/ 149 w 469"/>
                <a:gd name="T25" fmla="*/ 134 h 456"/>
                <a:gd name="T26" fmla="*/ 137 w 469"/>
                <a:gd name="T27" fmla="*/ 145 h 456"/>
                <a:gd name="T28" fmla="*/ 124 w 469"/>
                <a:gd name="T29" fmla="*/ 154 h 456"/>
                <a:gd name="T30" fmla="*/ 109 w 469"/>
                <a:gd name="T31" fmla="*/ 160 h 456"/>
                <a:gd name="T32" fmla="*/ 93 w 469"/>
                <a:gd name="T33" fmla="*/ 163 h 456"/>
                <a:gd name="T34" fmla="*/ 84 w 469"/>
                <a:gd name="T35" fmla="*/ 163 h 456"/>
                <a:gd name="T36" fmla="*/ 67 w 469"/>
                <a:gd name="T37" fmla="*/ 162 h 456"/>
                <a:gd name="T38" fmla="*/ 52 w 469"/>
                <a:gd name="T39" fmla="*/ 157 h 456"/>
                <a:gd name="T40" fmla="*/ 37 w 469"/>
                <a:gd name="T41" fmla="*/ 150 h 456"/>
                <a:gd name="T42" fmla="*/ 25 w 469"/>
                <a:gd name="T43" fmla="*/ 139 h 456"/>
                <a:gd name="T44" fmla="*/ 14 w 469"/>
                <a:gd name="T45" fmla="*/ 128 h 456"/>
                <a:gd name="T46" fmla="*/ 7 w 469"/>
                <a:gd name="T47" fmla="*/ 114 h 456"/>
                <a:gd name="T48" fmla="*/ 2 w 469"/>
                <a:gd name="T49" fmla="*/ 98 h 456"/>
                <a:gd name="T50" fmla="*/ 0 w 469"/>
                <a:gd name="T51" fmla="*/ 82 h 456"/>
                <a:gd name="T52" fmla="*/ 1 w 469"/>
                <a:gd name="T53" fmla="*/ 74 h 456"/>
                <a:gd name="T54" fmla="*/ 4 w 469"/>
                <a:gd name="T55" fmla="*/ 57 h 456"/>
                <a:gd name="T56" fmla="*/ 10 w 469"/>
                <a:gd name="T57" fmla="*/ 43 h 456"/>
                <a:gd name="T58" fmla="*/ 19 w 469"/>
                <a:gd name="T59" fmla="*/ 30 h 456"/>
                <a:gd name="T60" fmla="*/ 31 w 469"/>
                <a:gd name="T61" fmla="*/ 19 h 456"/>
                <a:gd name="T62" fmla="*/ 44 w 469"/>
                <a:gd name="T63" fmla="*/ 10 h 456"/>
                <a:gd name="T64" fmla="*/ 59 w 469"/>
                <a:gd name="T65" fmla="*/ 4 h 456"/>
                <a:gd name="T66" fmla="*/ 75 w 469"/>
                <a:gd name="T67" fmla="*/ 1 h 456"/>
                <a:gd name="T68" fmla="*/ 8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22587" name="Freeform 211"/>
            <p:cNvSpPr>
              <a:spLocks/>
            </p:cNvSpPr>
            <p:nvPr/>
          </p:nvSpPr>
          <p:spPr bwMode="white">
            <a:xfrm flipH="1">
              <a:off x="347" y="3598"/>
              <a:ext cx="271" cy="265"/>
            </a:xfrm>
            <a:custGeom>
              <a:avLst/>
              <a:gdLst>
                <a:gd name="T0" fmla="*/ 81 w 453"/>
                <a:gd name="T1" fmla="*/ 0 h 439"/>
                <a:gd name="T2" fmla="*/ 98 w 453"/>
                <a:gd name="T3" fmla="*/ 1 h 439"/>
                <a:gd name="T4" fmla="*/ 112 w 453"/>
                <a:gd name="T5" fmla="*/ 6 h 439"/>
                <a:gd name="T6" fmla="*/ 127 w 453"/>
                <a:gd name="T7" fmla="*/ 13 h 439"/>
                <a:gd name="T8" fmla="*/ 139 w 453"/>
                <a:gd name="T9" fmla="*/ 24 h 439"/>
                <a:gd name="T10" fmla="*/ 148 w 453"/>
                <a:gd name="T11" fmla="*/ 36 h 439"/>
                <a:gd name="T12" fmla="*/ 156 w 453"/>
                <a:gd name="T13" fmla="*/ 49 h 439"/>
                <a:gd name="T14" fmla="*/ 161 w 453"/>
                <a:gd name="T15" fmla="*/ 64 h 439"/>
                <a:gd name="T16" fmla="*/ 162 w 453"/>
                <a:gd name="T17" fmla="*/ 80 h 439"/>
                <a:gd name="T18" fmla="*/ 162 w 453"/>
                <a:gd name="T19" fmla="*/ 88 h 439"/>
                <a:gd name="T20" fmla="*/ 159 w 453"/>
                <a:gd name="T21" fmla="*/ 104 h 439"/>
                <a:gd name="T22" fmla="*/ 153 w 453"/>
                <a:gd name="T23" fmla="*/ 118 h 439"/>
                <a:gd name="T24" fmla="*/ 144 w 453"/>
                <a:gd name="T25" fmla="*/ 131 h 439"/>
                <a:gd name="T26" fmla="*/ 133 w 453"/>
                <a:gd name="T27" fmla="*/ 142 h 439"/>
                <a:gd name="T28" fmla="*/ 120 w 453"/>
                <a:gd name="T29" fmla="*/ 150 h 439"/>
                <a:gd name="T30" fmla="*/ 105 w 453"/>
                <a:gd name="T31" fmla="*/ 157 h 439"/>
                <a:gd name="T32" fmla="*/ 90 w 453"/>
                <a:gd name="T33" fmla="*/ 159 h 439"/>
                <a:gd name="T34" fmla="*/ 81 w 453"/>
                <a:gd name="T35" fmla="*/ 160 h 439"/>
                <a:gd name="T36" fmla="*/ 65 w 453"/>
                <a:gd name="T37" fmla="*/ 159 h 439"/>
                <a:gd name="T38" fmla="*/ 50 w 453"/>
                <a:gd name="T39" fmla="*/ 154 h 439"/>
                <a:gd name="T40" fmla="*/ 36 w 453"/>
                <a:gd name="T41" fmla="*/ 147 h 439"/>
                <a:gd name="T42" fmla="*/ 23 w 453"/>
                <a:gd name="T43" fmla="*/ 136 h 439"/>
                <a:gd name="T44" fmla="*/ 14 w 453"/>
                <a:gd name="T45" fmla="*/ 125 h 439"/>
                <a:gd name="T46" fmla="*/ 7 w 453"/>
                <a:gd name="T47" fmla="*/ 111 h 439"/>
                <a:gd name="T48" fmla="*/ 1 w 453"/>
                <a:gd name="T49" fmla="*/ 96 h 439"/>
                <a:gd name="T50" fmla="*/ 0 w 453"/>
                <a:gd name="T51" fmla="*/ 80 h 439"/>
                <a:gd name="T52" fmla="*/ 1 w 453"/>
                <a:gd name="T53" fmla="*/ 72 h 439"/>
                <a:gd name="T54" fmla="*/ 4 w 453"/>
                <a:gd name="T55" fmla="*/ 57 h 439"/>
                <a:gd name="T56" fmla="*/ 10 w 453"/>
                <a:gd name="T57" fmla="*/ 42 h 439"/>
                <a:gd name="T58" fmla="*/ 19 w 453"/>
                <a:gd name="T59" fmla="*/ 29 h 439"/>
                <a:gd name="T60" fmla="*/ 30 w 453"/>
                <a:gd name="T61" fmla="*/ 19 h 439"/>
                <a:gd name="T62" fmla="*/ 43 w 453"/>
                <a:gd name="T63" fmla="*/ 10 h 439"/>
                <a:gd name="T64" fmla="*/ 57 w 453"/>
                <a:gd name="T65" fmla="*/ 4 h 439"/>
                <a:gd name="T66" fmla="*/ 73 w 453"/>
                <a:gd name="T67" fmla="*/ 1 h 439"/>
                <a:gd name="T68" fmla="*/ 81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22588" name="Freeform 212"/>
            <p:cNvSpPr>
              <a:spLocks/>
            </p:cNvSpPr>
            <p:nvPr/>
          </p:nvSpPr>
          <p:spPr bwMode="white">
            <a:xfrm flipH="1">
              <a:off x="349" y="3604"/>
              <a:ext cx="263" cy="253"/>
            </a:xfrm>
            <a:custGeom>
              <a:avLst/>
              <a:gdLst>
                <a:gd name="T0" fmla="*/ 79 w 438"/>
                <a:gd name="T1" fmla="*/ 0 h 424"/>
                <a:gd name="T2" fmla="*/ 95 w 438"/>
                <a:gd name="T3" fmla="*/ 2 h 424"/>
                <a:gd name="T4" fmla="*/ 110 w 438"/>
                <a:gd name="T5" fmla="*/ 7 h 424"/>
                <a:gd name="T6" fmla="*/ 123 w 438"/>
                <a:gd name="T7" fmla="*/ 14 h 424"/>
                <a:gd name="T8" fmla="*/ 135 w 438"/>
                <a:gd name="T9" fmla="*/ 23 h 424"/>
                <a:gd name="T10" fmla="*/ 145 w 438"/>
                <a:gd name="T11" fmla="*/ 33 h 424"/>
                <a:gd name="T12" fmla="*/ 152 w 438"/>
                <a:gd name="T13" fmla="*/ 47 h 424"/>
                <a:gd name="T14" fmla="*/ 157 w 438"/>
                <a:gd name="T15" fmla="*/ 60 h 424"/>
                <a:gd name="T16" fmla="*/ 158 w 438"/>
                <a:gd name="T17" fmla="*/ 76 h 424"/>
                <a:gd name="T18" fmla="*/ 157 w 438"/>
                <a:gd name="T19" fmla="*/ 84 h 424"/>
                <a:gd name="T20" fmla="*/ 154 w 438"/>
                <a:gd name="T21" fmla="*/ 98 h 424"/>
                <a:gd name="T22" fmla="*/ 148 w 438"/>
                <a:gd name="T23" fmla="*/ 112 h 424"/>
                <a:gd name="T24" fmla="*/ 139 w 438"/>
                <a:gd name="T25" fmla="*/ 124 h 424"/>
                <a:gd name="T26" fmla="*/ 129 w 438"/>
                <a:gd name="T27" fmla="*/ 134 h 424"/>
                <a:gd name="T28" fmla="*/ 116 w 438"/>
                <a:gd name="T29" fmla="*/ 141 h 424"/>
                <a:gd name="T30" fmla="*/ 103 w 438"/>
                <a:gd name="T31" fmla="*/ 147 h 424"/>
                <a:gd name="T32" fmla="*/ 87 w 438"/>
                <a:gd name="T33" fmla="*/ 151 h 424"/>
                <a:gd name="T34" fmla="*/ 79 w 438"/>
                <a:gd name="T35" fmla="*/ 151 h 424"/>
                <a:gd name="T36" fmla="*/ 62 w 438"/>
                <a:gd name="T37" fmla="*/ 150 h 424"/>
                <a:gd name="T38" fmla="*/ 48 w 438"/>
                <a:gd name="T39" fmla="*/ 145 h 424"/>
                <a:gd name="T40" fmla="*/ 35 w 438"/>
                <a:gd name="T41" fmla="*/ 138 h 424"/>
                <a:gd name="T42" fmla="*/ 23 w 438"/>
                <a:gd name="T43" fmla="*/ 129 h 424"/>
                <a:gd name="T44" fmla="*/ 13 w 438"/>
                <a:gd name="T45" fmla="*/ 118 h 424"/>
                <a:gd name="T46" fmla="*/ 6 w 438"/>
                <a:gd name="T47" fmla="*/ 105 h 424"/>
                <a:gd name="T48" fmla="*/ 1 w 438"/>
                <a:gd name="T49" fmla="*/ 91 h 424"/>
                <a:gd name="T50" fmla="*/ 0 w 438"/>
                <a:gd name="T51" fmla="*/ 76 h 424"/>
                <a:gd name="T52" fmla="*/ 0 w 438"/>
                <a:gd name="T53" fmla="*/ 68 h 424"/>
                <a:gd name="T54" fmla="*/ 3 w 438"/>
                <a:gd name="T55" fmla="*/ 54 h 424"/>
                <a:gd name="T56" fmla="*/ 9 w 438"/>
                <a:gd name="T57" fmla="*/ 39 h 424"/>
                <a:gd name="T58" fmla="*/ 18 w 438"/>
                <a:gd name="T59" fmla="*/ 28 h 424"/>
                <a:gd name="T60" fmla="*/ 28 w 438"/>
                <a:gd name="T61" fmla="*/ 18 h 424"/>
                <a:gd name="T62" fmla="*/ 41 w 438"/>
                <a:gd name="T63" fmla="*/ 10 h 424"/>
                <a:gd name="T64" fmla="*/ 55 w 438"/>
                <a:gd name="T65" fmla="*/ 4 h 424"/>
                <a:gd name="T66" fmla="*/ 71 w 438"/>
                <a:gd name="T67" fmla="*/ 1 h 424"/>
                <a:gd name="T68" fmla="*/ 79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22589" name="Freeform 213"/>
            <p:cNvSpPr>
              <a:spLocks/>
            </p:cNvSpPr>
            <p:nvPr/>
          </p:nvSpPr>
          <p:spPr bwMode="white">
            <a:xfrm flipH="1">
              <a:off x="353" y="3610"/>
              <a:ext cx="253" cy="245"/>
            </a:xfrm>
            <a:custGeom>
              <a:avLst/>
              <a:gdLst>
                <a:gd name="T0" fmla="*/ 76 w 424"/>
                <a:gd name="T1" fmla="*/ 0 h 406"/>
                <a:gd name="T2" fmla="*/ 91 w 424"/>
                <a:gd name="T3" fmla="*/ 1 h 406"/>
                <a:gd name="T4" fmla="*/ 105 w 424"/>
                <a:gd name="T5" fmla="*/ 6 h 406"/>
                <a:gd name="T6" fmla="*/ 118 w 424"/>
                <a:gd name="T7" fmla="*/ 13 h 406"/>
                <a:gd name="T8" fmla="*/ 129 w 424"/>
                <a:gd name="T9" fmla="*/ 22 h 406"/>
                <a:gd name="T10" fmla="*/ 138 w 424"/>
                <a:gd name="T11" fmla="*/ 33 h 406"/>
                <a:gd name="T12" fmla="*/ 145 w 424"/>
                <a:gd name="T13" fmla="*/ 45 h 406"/>
                <a:gd name="T14" fmla="*/ 150 w 424"/>
                <a:gd name="T15" fmla="*/ 59 h 406"/>
                <a:gd name="T16" fmla="*/ 151 w 424"/>
                <a:gd name="T17" fmla="*/ 74 h 406"/>
                <a:gd name="T18" fmla="*/ 151 w 424"/>
                <a:gd name="T19" fmla="*/ 81 h 406"/>
                <a:gd name="T20" fmla="*/ 148 w 424"/>
                <a:gd name="T21" fmla="*/ 96 h 406"/>
                <a:gd name="T22" fmla="*/ 142 w 424"/>
                <a:gd name="T23" fmla="*/ 109 h 406"/>
                <a:gd name="T24" fmla="*/ 134 w 424"/>
                <a:gd name="T25" fmla="*/ 121 h 406"/>
                <a:gd name="T26" fmla="*/ 124 w 424"/>
                <a:gd name="T27" fmla="*/ 131 h 406"/>
                <a:gd name="T28" fmla="*/ 112 w 424"/>
                <a:gd name="T29" fmla="*/ 139 h 406"/>
                <a:gd name="T30" fmla="*/ 98 w 424"/>
                <a:gd name="T31" fmla="*/ 145 h 406"/>
                <a:gd name="T32" fmla="*/ 84 w 424"/>
                <a:gd name="T33" fmla="*/ 148 h 406"/>
                <a:gd name="T34" fmla="*/ 76 w 424"/>
                <a:gd name="T35" fmla="*/ 148 h 406"/>
                <a:gd name="T36" fmla="*/ 61 w 424"/>
                <a:gd name="T37" fmla="*/ 147 h 406"/>
                <a:gd name="T38" fmla="*/ 47 w 424"/>
                <a:gd name="T39" fmla="*/ 142 h 406"/>
                <a:gd name="T40" fmla="*/ 33 w 424"/>
                <a:gd name="T41" fmla="*/ 135 h 406"/>
                <a:gd name="T42" fmla="*/ 23 w 424"/>
                <a:gd name="T43" fmla="*/ 126 h 406"/>
                <a:gd name="T44" fmla="*/ 13 w 424"/>
                <a:gd name="T45" fmla="*/ 115 h 406"/>
                <a:gd name="T46" fmla="*/ 7 w 424"/>
                <a:gd name="T47" fmla="*/ 103 h 406"/>
                <a:gd name="T48" fmla="*/ 1 w 424"/>
                <a:gd name="T49" fmla="*/ 89 h 406"/>
                <a:gd name="T50" fmla="*/ 0 w 424"/>
                <a:gd name="T51" fmla="*/ 74 h 406"/>
                <a:gd name="T52" fmla="*/ 1 w 424"/>
                <a:gd name="T53" fmla="*/ 66 h 406"/>
                <a:gd name="T54" fmla="*/ 4 w 424"/>
                <a:gd name="T55" fmla="*/ 52 h 406"/>
                <a:gd name="T56" fmla="*/ 10 w 424"/>
                <a:gd name="T57" fmla="*/ 39 h 406"/>
                <a:gd name="T58" fmla="*/ 17 w 424"/>
                <a:gd name="T59" fmla="*/ 27 h 406"/>
                <a:gd name="T60" fmla="*/ 28 w 424"/>
                <a:gd name="T61" fmla="*/ 17 h 406"/>
                <a:gd name="T62" fmla="*/ 40 w 424"/>
                <a:gd name="T63" fmla="*/ 8 h 406"/>
                <a:gd name="T64" fmla="*/ 53 w 424"/>
                <a:gd name="T65" fmla="*/ 3 h 406"/>
                <a:gd name="T66" fmla="*/ 68 w 424"/>
                <a:gd name="T67" fmla="*/ 1 h 406"/>
                <a:gd name="T68" fmla="*/ 76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22590" name="Freeform 214"/>
            <p:cNvSpPr>
              <a:spLocks/>
            </p:cNvSpPr>
            <p:nvPr/>
          </p:nvSpPr>
          <p:spPr bwMode="white">
            <a:xfrm flipH="1">
              <a:off x="355" y="3616"/>
              <a:ext cx="245" cy="234"/>
            </a:xfrm>
            <a:custGeom>
              <a:avLst/>
              <a:gdLst>
                <a:gd name="T0" fmla="*/ 73 w 409"/>
                <a:gd name="T1" fmla="*/ 0 h 390"/>
                <a:gd name="T2" fmla="*/ 88 w 409"/>
                <a:gd name="T3" fmla="*/ 1 h 390"/>
                <a:gd name="T4" fmla="*/ 102 w 409"/>
                <a:gd name="T5" fmla="*/ 6 h 390"/>
                <a:gd name="T6" fmla="*/ 114 w 409"/>
                <a:gd name="T7" fmla="*/ 12 h 390"/>
                <a:gd name="T8" fmla="*/ 125 w 409"/>
                <a:gd name="T9" fmla="*/ 21 h 390"/>
                <a:gd name="T10" fmla="*/ 134 w 409"/>
                <a:gd name="T11" fmla="*/ 31 h 390"/>
                <a:gd name="T12" fmla="*/ 141 w 409"/>
                <a:gd name="T13" fmla="*/ 43 h 390"/>
                <a:gd name="T14" fmla="*/ 146 w 409"/>
                <a:gd name="T15" fmla="*/ 56 h 390"/>
                <a:gd name="T16" fmla="*/ 147 w 409"/>
                <a:gd name="T17" fmla="*/ 71 h 390"/>
                <a:gd name="T18" fmla="*/ 146 w 409"/>
                <a:gd name="T19" fmla="*/ 78 h 390"/>
                <a:gd name="T20" fmla="*/ 144 w 409"/>
                <a:gd name="T21" fmla="*/ 91 h 390"/>
                <a:gd name="T22" fmla="*/ 138 w 409"/>
                <a:gd name="T23" fmla="*/ 104 h 390"/>
                <a:gd name="T24" fmla="*/ 130 w 409"/>
                <a:gd name="T25" fmla="*/ 115 h 390"/>
                <a:gd name="T26" fmla="*/ 120 w 409"/>
                <a:gd name="T27" fmla="*/ 125 h 390"/>
                <a:gd name="T28" fmla="*/ 108 w 409"/>
                <a:gd name="T29" fmla="*/ 132 h 390"/>
                <a:gd name="T30" fmla="*/ 95 w 409"/>
                <a:gd name="T31" fmla="*/ 137 h 390"/>
                <a:gd name="T32" fmla="*/ 81 w 409"/>
                <a:gd name="T33" fmla="*/ 140 h 390"/>
                <a:gd name="T34" fmla="*/ 73 w 409"/>
                <a:gd name="T35" fmla="*/ 140 h 390"/>
                <a:gd name="T36" fmla="*/ 59 w 409"/>
                <a:gd name="T37" fmla="*/ 139 h 390"/>
                <a:gd name="T38" fmla="*/ 45 w 409"/>
                <a:gd name="T39" fmla="*/ 136 h 390"/>
                <a:gd name="T40" fmla="*/ 32 w 409"/>
                <a:gd name="T41" fmla="*/ 128 h 390"/>
                <a:gd name="T42" fmla="*/ 22 w 409"/>
                <a:gd name="T43" fmla="*/ 120 h 390"/>
                <a:gd name="T44" fmla="*/ 13 w 409"/>
                <a:gd name="T45" fmla="*/ 109 h 390"/>
                <a:gd name="T46" fmla="*/ 6 w 409"/>
                <a:gd name="T47" fmla="*/ 98 h 390"/>
                <a:gd name="T48" fmla="*/ 1 w 409"/>
                <a:gd name="T49" fmla="*/ 85 h 390"/>
                <a:gd name="T50" fmla="*/ 0 w 409"/>
                <a:gd name="T51" fmla="*/ 71 h 390"/>
                <a:gd name="T52" fmla="*/ 1 w 409"/>
                <a:gd name="T53" fmla="*/ 64 h 390"/>
                <a:gd name="T54" fmla="*/ 3 w 409"/>
                <a:gd name="T55" fmla="*/ 50 h 390"/>
                <a:gd name="T56" fmla="*/ 8 w 409"/>
                <a:gd name="T57" fmla="*/ 37 h 390"/>
                <a:gd name="T58" fmla="*/ 17 w 409"/>
                <a:gd name="T59" fmla="*/ 26 h 390"/>
                <a:gd name="T60" fmla="*/ 27 w 409"/>
                <a:gd name="T61" fmla="*/ 16 h 390"/>
                <a:gd name="T62" fmla="*/ 38 w 409"/>
                <a:gd name="T63" fmla="*/ 8 h 390"/>
                <a:gd name="T64" fmla="*/ 52 w 409"/>
                <a:gd name="T65" fmla="*/ 4 h 390"/>
                <a:gd name="T66" fmla="*/ 66 w 409"/>
                <a:gd name="T67" fmla="*/ 1 h 390"/>
                <a:gd name="T68" fmla="*/ 73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22591" name="Freeform 215"/>
            <p:cNvSpPr>
              <a:spLocks/>
            </p:cNvSpPr>
            <p:nvPr/>
          </p:nvSpPr>
          <p:spPr bwMode="white">
            <a:xfrm flipH="1">
              <a:off x="358" y="3621"/>
              <a:ext cx="236" cy="224"/>
            </a:xfrm>
            <a:custGeom>
              <a:avLst/>
              <a:gdLst>
                <a:gd name="T0" fmla="*/ 71 w 394"/>
                <a:gd name="T1" fmla="*/ 0 h 374"/>
                <a:gd name="T2" fmla="*/ 84 w 394"/>
                <a:gd name="T3" fmla="*/ 1 h 374"/>
                <a:gd name="T4" fmla="*/ 98 w 394"/>
                <a:gd name="T5" fmla="*/ 5 h 374"/>
                <a:gd name="T6" fmla="*/ 110 w 394"/>
                <a:gd name="T7" fmla="*/ 11 h 374"/>
                <a:gd name="T8" fmla="*/ 120 w 394"/>
                <a:gd name="T9" fmla="*/ 20 h 374"/>
                <a:gd name="T10" fmla="*/ 129 w 394"/>
                <a:gd name="T11" fmla="*/ 30 h 374"/>
                <a:gd name="T12" fmla="*/ 135 w 394"/>
                <a:gd name="T13" fmla="*/ 41 h 374"/>
                <a:gd name="T14" fmla="*/ 140 w 394"/>
                <a:gd name="T15" fmla="*/ 54 h 374"/>
                <a:gd name="T16" fmla="*/ 141 w 394"/>
                <a:gd name="T17" fmla="*/ 67 h 374"/>
                <a:gd name="T18" fmla="*/ 141 w 394"/>
                <a:gd name="T19" fmla="*/ 74 h 374"/>
                <a:gd name="T20" fmla="*/ 138 w 394"/>
                <a:gd name="T21" fmla="*/ 87 h 374"/>
                <a:gd name="T22" fmla="*/ 133 w 394"/>
                <a:gd name="T23" fmla="*/ 99 h 374"/>
                <a:gd name="T24" fmla="*/ 125 w 394"/>
                <a:gd name="T25" fmla="*/ 110 h 374"/>
                <a:gd name="T26" fmla="*/ 116 w 394"/>
                <a:gd name="T27" fmla="*/ 119 h 374"/>
                <a:gd name="T28" fmla="*/ 104 w 394"/>
                <a:gd name="T29" fmla="*/ 126 h 374"/>
                <a:gd name="T30" fmla="*/ 92 w 394"/>
                <a:gd name="T31" fmla="*/ 131 h 374"/>
                <a:gd name="T32" fmla="*/ 78 w 394"/>
                <a:gd name="T33" fmla="*/ 134 h 374"/>
                <a:gd name="T34" fmla="*/ 71 w 394"/>
                <a:gd name="T35" fmla="*/ 134 h 374"/>
                <a:gd name="T36" fmla="*/ 56 w 394"/>
                <a:gd name="T37" fmla="*/ 133 h 374"/>
                <a:gd name="T38" fmla="*/ 43 w 394"/>
                <a:gd name="T39" fmla="*/ 129 h 374"/>
                <a:gd name="T40" fmla="*/ 31 w 394"/>
                <a:gd name="T41" fmla="*/ 122 h 374"/>
                <a:gd name="T42" fmla="*/ 20 w 394"/>
                <a:gd name="T43" fmla="*/ 114 h 374"/>
                <a:gd name="T44" fmla="*/ 12 w 394"/>
                <a:gd name="T45" fmla="*/ 105 h 374"/>
                <a:gd name="T46" fmla="*/ 5 w 394"/>
                <a:gd name="T47" fmla="*/ 93 h 374"/>
                <a:gd name="T48" fmla="*/ 1 w 394"/>
                <a:gd name="T49" fmla="*/ 81 h 374"/>
                <a:gd name="T50" fmla="*/ 0 w 394"/>
                <a:gd name="T51" fmla="*/ 67 h 374"/>
                <a:gd name="T52" fmla="*/ 0 w 394"/>
                <a:gd name="T53" fmla="*/ 60 h 374"/>
                <a:gd name="T54" fmla="*/ 3 w 394"/>
                <a:gd name="T55" fmla="*/ 47 h 374"/>
                <a:gd name="T56" fmla="*/ 8 w 394"/>
                <a:gd name="T57" fmla="*/ 35 h 374"/>
                <a:gd name="T58" fmla="*/ 16 w 394"/>
                <a:gd name="T59" fmla="*/ 25 h 374"/>
                <a:gd name="T60" fmla="*/ 26 w 394"/>
                <a:gd name="T61" fmla="*/ 16 h 374"/>
                <a:gd name="T62" fmla="*/ 37 w 394"/>
                <a:gd name="T63" fmla="*/ 8 h 374"/>
                <a:gd name="T64" fmla="*/ 50 w 394"/>
                <a:gd name="T65" fmla="*/ 3 h 374"/>
                <a:gd name="T66" fmla="*/ 63 w 394"/>
                <a:gd name="T67" fmla="*/ 1 h 374"/>
                <a:gd name="T68" fmla="*/ 71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22592" name="Freeform 216"/>
            <p:cNvSpPr>
              <a:spLocks/>
            </p:cNvSpPr>
            <p:nvPr/>
          </p:nvSpPr>
          <p:spPr bwMode="white">
            <a:xfrm flipH="1">
              <a:off x="360" y="3628"/>
              <a:ext cx="228" cy="214"/>
            </a:xfrm>
            <a:custGeom>
              <a:avLst/>
              <a:gdLst>
                <a:gd name="T0" fmla="*/ 69 w 380"/>
                <a:gd name="T1" fmla="*/ 0 h 357"/>
                <a:gd name="T2" fmla="*/ 82 w 380"/>
                <a:gd name="T3" fmla="*/ 1 h 357"/>
                <a:gd name="T4" fmla="*/ 95 w 380"/>
                <a:gd name="T5" fmla="*/ 5 h 357"/>
                <a:gd name="T6" fmla="*/ 107 w 380"/>
                <a:gd name="T7" fmla="*/ 11 h 357"/>
                <a:gd name="T8" fmla="*/ 117 w 380"/>
                <a:gd name="T9" fmla="*/ 19 h 357"/>
                <a:gd name="T10" fmla="*/ 125 w 380"/>
                <a:gd name="T11" fmla="*/ 28 h 357"/>
                <a:gd name="T12" fmla="*/ 131 w 380"/>
                <a:gd name="T13" fmla="*/ 39 h 357"/>
                <a:gd name="T14" fmla="*/ 136 w 380"/>
                <a:gd name="T15" fmla="*/ 51 h 357"/>
                <a:gd name="T16" fmla="*/ 137 w 380"/>
                <a:gd name="T17" fmla="*/ 64 h 357"/>
                <a:gd name="T18" fmla="*/ 136 w 380"/>
                <a:gd name="T19" fmla="*/ 71 h 357"/>
                <a:gd name="T20" fmla="*/ 134 w 380"/>
                <a:gd name="T21" fmla="*/ 83 h 357"/>
                <a:gd name="T22" fmla="*/ 128 w 380"/>
                <a:gd name="T23" fmla="*/ 95 h 357"/>
                <a:gd name="T24" fmla="*/ 121 w 380"/>
                <a:gd name="T25" fmla="*/ 106 h 357"/>
                <a:gd name="T26" fmla="*/ 112 w 380"/>
                <a:gd name="T27" fmla="*/ 114 h 357"/>
                <a:gd name="T28" fmla="*/ 101 w 380"/>
                <a:gd name="T29" fmla="*/ 120 h 357"/>
                <a:gd name="T30" fmla="*/ 89 w 380"/>
                <a:gd name="T31" fmla="*/ 125 h 357"/>
                <a:gd name="T32" fmla="*/ 75 w 380"/>
                <a:gd name="T33" fmla="*/ 128 h 357"/>
                <a:gd name="T34" fmla="*/ 69 w 380"/>
                <a:gd name="T35" fmla="*/ 128 h 357"/>
                <a:gd name="T36" fmla="*/ 55 w 380"/>
                <a:gd name="T37" fmla="*/ 127 h 357"/>
                <a:gd name="T38" fmla="*/ 42 w 380"/>
                <a:gd name="T39" fmla="*/ 123 h 357"/>
                <a:gd name="T40" fmla="*/ 31 w 380"/>
                <a:gd name="T41" fmla="*/ 117 h 357"/>
                <a:gd name="T42" fmla="*/ 20 w 380"/>
                <a:gd name="T43" fmla="*/ 110 h 357"/>
                <a:gd name="T44" fmla="*/ 12 w 380"/>
                <a:gd name="T45" fmla="*/ 100 h 357"/>
                <a:gd name="T46" fmla="*/ 5 w 380"/>
                <a:gd name="T47" fmla="*/ 89 h 357"/>
                <a:gd name="T48" fmla="*/ 1 w 380"/>
                <a:gd name="T49" fmla="*/ 77 h 357"/>
                <a:gd name="T50" fmla="*/ 0 w 380"/>
                <a:gd name="T51" fmla="*/ 64 h 357"/>
                <a:gd name="T52" fmla="*/ 1 w 380"/>
                <a:gd name="T53" fmla="*/ 58 h 357"/>
                <a:gd name="T54" fmla="*/ 4 w 380"/>
                <a:gd name="T55" fmla="*/ 46 h 357"/>
                <a:gd name="T56" fmla="*/ 8 w 380"/>
                <a:gd name="T57" fmla="*/ 34 h 357"/>
                <a:gd name="T58" fmla="*/ 16 w 380"/>
                <a:gd name="T59" fmla="*/ 23 h 357"/>
                <a:gd name="T60" fmla="*/ 25 w 380"/>
                <a:gd name="T61" fmla="*/ 15 h 357"/>
                <a:gd name="T62" fmla="*/ 35 w 380"/>
                <a:gd name="T63" fmla="*/ 8 h 357"/>
                <a:gd name="T64" fmla="*/ 48 w 380"/>
                <a:gd name="T65" fmla="*/ 3 h 357"/>
                <a:gd name="T66" fmla="*/ 61 w 380"/>
                <a:gd name="T67" fmla="*/ 1 h 357"/>
                <a:gd name="T68" fmla="*/ 69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22593" name="Freeform 217"/>
            <p:cNvSpPr>
              <a:spLocks/>
            </p:cNvSpPr>
            <p:nvPr/>
          </p:nvSpPr>
          <p:spPr bwMode="white">
            <a:xfrm flipH="1">
              <a:off x="362" y="3633"/>
              <a:ext cx="220" cy="205"/>
            </a:xfrm>
            <a:custGeom>
              <a:avLst/>
              <a:gdLst>
                <a:gd name="T0" fmla="*/ 66 w 365"/>
                <a:gd name="T1" fmla="*/ 0 h 340"/>
                <a:gd name="T2" fmla="*/ 79 w 365"/>
                <a:gd name="T3" fmla="*/ 1 h 340"/>
                <a:gd name="T4" fmla="*/ 92 w 365"/>
                <a:gd name="T5" fmla="*/ 5 h 340"/>
                <a:gd name="T6" fmla="*/ 103 w 365"/>
                <a:gd name="T7" fmla="*/ 10 h 340"/>
                <a:gd name="T8" fmla="*/ 113 w 365"/>
                <a:gd name="T9" fmla="*/ 18 h 340"/>
                <a:gd name="T10" fmla="*/ 121 w 365"/>
                <a:gd name="T11" fmla="*/ 27 h 340"/>
                <a:gd name="T12" fmla="*/ 127 w 365"/>
                <a:gd name="T13" fmla="*/ 38 h 340"/>
                <a:gd name="T14" fmla="*/ 131 w 365"/>
                <a:gd name="T15" fmla="*/ 49 h 340"/>
                <a:gd name="T16" fmla="*/ 133 w 365"/>
                <a:gd name="T17" fmla="*/ 62 h 340"/>
                <a:gd name="T18" fmla="*/ 132 w 365"/>
                <a:gd name="T19" fmla="*/ 68 h 340"/>
                <a:gd name="T20" fmla="*/ 130 w 365"/>
                <a:gd name="T21" fmla="*/ 80 h 340"/>
                <a:gd name="T22" fmla="*/ 124 w 365"/>
                <a:gd name="T23" fmla="*/ 92 h 340"/>
                <a:gd name="T24" fmla="*/ 118 w 365"/>
                <a:gd name="T25" fmla="*/ 101 h 340"/>
                <a:gd name="T26" fmla="*/ 108 w 365"/>
                <a:gd name="T27" fmla="*/ 109 h 340"/>
                <a:gd name="T28" fmla="*/ 98 w 365"/>
                <a:gd name="T29" fmla="*/ 116 h 340"/>
                <a:gd name="T30" fmla="*/ 86 w 365"/>
                <a:gd name="T31" fmla="*/ 121 h 340"/>
                <a:gd name="T32" fmla="*/ 73 w 365"/>
                <a:gd name="T33" fmla="*/ 124 h 340"/>
                <a:gd name="T34" fmla="*/ 66 w 365"/>
                <a:gd name="T35" fmla="*/ 124 h 340"/>
                <a:gd name="T36" fmla="*/ 53 w 365"/>
                <a:gd name="T37" fmla="*/ 122 h 340"/>
                <a:gd name="T38" fmla="*/ 40 w 365"/>
                <a:gd name="T39" fmla="*/ 119 h 340"/>
                <a:gd name="T40" fmla="*/ 29 w 365"/>
                <a:gd name="T41" fmla="*/ 113 h 340"/>
                <a:gd name="T42" fmla="*/ 20 w 365"/>
                <a:gd name="T43" fmla="*/ 106 h 340"/>
                <a:gd name="T44" fmla="*/ 11 w 365"/>
                <a:gd name="T45" fmla="*/ 96 h 340"/>
                <a:gd name="T46" fmla="*/ 5 w 365"/>
                <a:gd name="T47" fmla="*/ 86 h 340"/>
                <a:gd name="T48" fmla="*/ 1 w 365"/>
                <a:gd name="T49" fmla="*/ 75 h 340"/>
                <a:gd name="T50" fmla="*/ 0 w 365"/>
                <a:gd name="T51" fmla="*/ 62 h 340"/>
                <a:gd name="T52" fmla="*/ 1 w 365"/>
                <a:gd name="T53" fmla="*/ 55 h 340"/>
                <a:gd name="T54" fmla="*/ 3 w 365"/>
                <a:gd name="T55" fmla="*/ 43 h 340"/>
                <a:gd name="T56" fmla="*/ 8 w 365"/>
                <a:gd name="T57" fmla="*/ 33 h 340"/>
                <a:gd name="T58" fmla="*/ 15 w 365"/>
                <a:gd name="T59" fmla="*/ 22 h 340"/>
                <a:gd name="T60" fmla="*/ 24 w 365"/>
                <a:gd name="T61" fmla="*/ 14 h 340"/>
                <a:gd name="T62" fmla="*/ 34 w 365"/>
                <a:gd name="T63" fmla="*/ 8 h 340"/>
                <a:gd name="T64" fmla="*/ 47 w 365"/>
                <a:gd name="T65" fmla="*/ 3 h 340"/>
                <a:gd name="T66" fmla="*/ 59 w 365"/>
                <a:gd name="T67" fmla="*/ 1 h 340"/>
                <a:gd name="T68" fmla="*/ 66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22594" name="Freeform 218"/>
            <p:cNvSpPr>
              <a:spLocks/>
            </p:cNvSpPr>
            <p:nvPr/>
          </p:nvSpPr>
          <p:spPr bwMode="white">
            <a:xfrm flipH="1">
              <a:off x="366" y="3639"/>
              <a:ext cx="208" cy="195"/>
            </a:xfrm>
            <a:custGeom>
              <a:avLst/>
              <a:gdLst>
                <a:gd name="T0" fmla="*/ 62 w 348"/>
                <a:gd name="T1" fmla="*/ 0 h 324"/>
                <a:gd name="T2" fmla="*/ 75 w 348"/>
                <a:gd name="T3" fmla="*/ 1 h 324"/>
                <a:gd name="T4" fmla="*/ 87 w 348"/>
                <a:gd name="T5" fmla="*/ 5 h 324"/>
                <a:gd name="T6" fmla="*/ 97 w 348"/>
                <a:gd name="T7" fmla="*/ 10 h 324"/>
                <a:gd name="T8" fmla="*/ 106 w 348"/>
                <a:gd name="T9" fmla="*/ 17 h 324"/>
                <a:gd name="T10" fmla="*/ 114 w 348"/>
                <a:gd name="T11" fmla="*/ 26 h 324"/>
                <a:gd name="T12" fmla="*/ 120 w 348"/>
                <a:gd name="T13" fmla="*/ 36 h 324"/>
                <a:gd name="T14" fmla="*/ 124 w 348"/>
                <a:gd name="T15" fmla="*/ 47 h 324"/>
                <a:gd name="T16" fmla="*/ 124 w 348"/>
                <a:gd name="T17" fmla="*/ 59 h 324"/>
                <a:gd name="T18" fmla="*/ 124 w 348"/>
                <a:gd name="T19" fmla="*/ 65 h 324"/>
                <a:gd name="T20" fmla="*/ 121 w 348"/>
                <a:gd name="T21" fmla="*/ 76 h 324"/>
                <a:gd name="T22" fmla="*/ 117 w 348"/>
                <a:gd name="T23" fmla="*/ 87 h 324"/>
                <a:gd name="T24" fmla="*/ 110 w 348"/>
                <a:gd name="T25" fmla="*/ 96 h 324"/>
                <a:gd name="T26" fmla="*/ 102 w 348"/>
                <a:gd name="T27" fmla="*/ 104 h 324"/>
                <a:gd name="T28" fmla="*/ 92 w 348"/>
                <a:gd name="T29" fmla="*/ 111 h 324"/>
                <a:gd name="T30" fmla="*/ 81 w 348"/>
                <a:gd name="T31" fmla="*/ 115 h 324"/>
                <a:gd name="T32" fmla="*/ 68 w 348"/>
                <a:gd name="T33" fmla="*/ 117 h 324"/>
                <a:gd name="T34" fmla="*/ 62 w 348"/>
                <a:gd name="T35" fmla="*/ 117 h 324"/>
                <a:gd name="T36" fmla="*/ 50 w 348"/>
                <a:gd name="T37" fmla="*/ 117 h 324"/>
                <a:gd name="T38" fmla="*/ 38 w 348"/>
                <a:gd name="T39" fmla="*/ 113 h 324"/>
                <a:gd name="T40" fmla="*/ 27 w 348"/>
                <a:gd name="T41" fmla="*/ 108 h 324"/>
                <a:gd name="T42" fmla="*/ 18 w 348"/>
                <a:gd name="T43" fmla="*/ 101 h 324"/>
                <a:gd name="T44" fmla="*/ 10 w 348"/>
                <a:gd name="T45" fmla="*/ 91 h 324"/>
                <a:gd name="T46" fmla="*/ 5 w 348"/>
                <a:gd name="T47" fmla="*/ 81 h 324"/>
                <a:gd name="T48" fmla="*/ 1 w 348"/>
                <a:gd name="T49" fmla="*/ 71 h 324"/>
                <a:gd name="T50" fmla="*/ 0 w 348"/>
                <a:gd name="T51" fmla="*/ 59 h 324"/>
                <a:gd name="T52" fmla="*/ 0 w 348"/>
                <a:gd name="T53" fmla="*/ 53 h 324"/>
                <a:gd name="T54" fmla="*/ 3 w 348"/>
                <a:gd name="T55" fmla="*/ 42 h 324"/>
                <a:gd name="T56" fmla="*/ 8 w 348"/>
                <a:gd name="T57" fmla="*/ 31 h 324"/>
                <a:gd name="T58" fmla="*/ 14 w 348"/>
                <a:gd name="T59" fmla="*/ 22 h 324"/>
                <a:gd name="T60" fmla="*/ 23 w 348"/>
                <a:gd name="T61" fmla="*/ 14 h 324"/>
                <a:gd name="T62" fmla="*/ 32 w 348"/>
                <a:gd name="T63" fmla="*/ 7 h 324"/>
                <a:gd name="T64" fmla="*/ 44 w 348"/>
                <a:gd name="T65" fmla="*/ 3 h 324"/>
                <a:gd name="T66" fmla="*/ 56 w 348"/>
                <a:gd name="T67" fmla="*/ 1 h 324"/>
                <a:gd name="T68" fmla="*/ 62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22595" name="Freeform 219"/>
            <p:cNvSpPr>
              <a:spLocks/>
            </p:cNvSpPr>
            <p:nvPr/>
          </p:nvSpPr>
          <p:spPr bwMode="white">
            <a:xfrm flipH="1">
              <a:off x="368" y="3645"/>
              <a:ext cx="201" cy="185"/>
            </a:xfrm>
            <a:custGeom>
              <a:avLst/>
              <a:gdLst>
                <a:gd name="T0" fmla="*/ 61 w 335"/>
                <a:gd name="T1" fmla="*/ 0 h 307"/>
                <a:gd name="T2" fmla="*/ 73 w 335"/>
                <a:gd name="T3" fmla="*/ 1 h 307"/>
                <a:gd name="T4" fmla="*/ 84 w 335"/>
                <a:gd name="T5" fmla="*/ 4 h 307"/>
                <a:gd name="T6" fmla="*/ 94 w 335"/>
                <a:gd name="T7" fmla="*/ 9 h 307"/>
                <a:gd name="T8" fmla="*/ 103 w 335"/>
                <a:gd name="T9" fmla="*/ 16 h 307"/>
                <a:gd name="T10" fmla="*/ 110 w 335"/>
                <a:gd name="T11" fmla="*/ 24 h 307"/>
                <a:gd name="T12" fmla="*/ 116 w 335"/>
                <a:gd name="T13" fmla="*/ 34 h 307"/>
                <a:gd name="T14" fmla="*/ 119 w 335"/>
                <a:gd name="T15" fmla="*/ 45 h 307"/>
                <a:gd name="T16" fmla="*/ 121 w 335"/>
                <a:gd name="T17" fmla="*/ 56 h 307"/>
                <a:gd name="T18" fmla="*/ 120 w 335"/>
                <a:gd name="T19" fmla="*/ 61 h 307"/>
                <a:gd name="T20" fmla="*/ 118 w 335"/>
                <a:gd name="T21" fmla="*/ 73 h 307"/>
                <a:gd name="T22" fmla="*/ 113 w 335"/>
                <a:gd name="T23" fmla="*/ 82 h 307"/>
                <a:gd name="T24" fmla="*/ 107 w 335"/>
                <a:gd name="T25" fmla="*/ 91 h 307"/>
                <a:gd name="T26" fmla="*/ 98 w 335"/>
                <a:gd name="T27" fmla="*/ 99 h 307"/>
                <a:gd name="T28" fmla="*/ 89 w 335"/>
                <a:gd name="T29" fmla="*/ 105 h 307"/>
                <a:gd name="T30" fmla="*/ 78 w 335"/>
                <a:gd name="T31" fmla="*/ 109 h 307"/>
                <a:gd name="T32" fmla="*/ 67 w 335"/>
                <a:gd name="T33" fmla="*/ 111 h 307"/>
                <a:gd name="T34" fmla="*/ 61 w 335"/>
                <a:gd name="T35" fmla="*/ 111 h 307"/>
                <a:gd name="T36" fmla="*/ 48 w 335"/>
                <a:gd name="T37" fmla="*/ 110 h 307"/>
                <a:gd name="T38" fmla="*/ 37 w 335"/>
                <a:gd name="T39" fmla="*/ 107 h 307"/>
                <a:gd name="T40" fmla="*/ 27 w 335"/>
                <a:gd name="T41" fmla="*/ 102 h 307"/>
                <a:gd name="T42" fmla="*/ 18 w 335"/>
                <a:gd name="T43" fmla="*/ 95 h 307"/>
                <a:gd name="T44" fmla="*/ 11 w 335"/>
                <a:gd name="T45" fmla="*/ 87 h 307"/>
                <a:gd name="T46" fmla="*/ 5 w 335"/>
                <a:gd name="T47" fmla="*/ 77 h 307"/>
                <a:gd name="T48" fmla="*/ 1 w 335"/>
                <a:gd name="T49" fmla="*/ 67 h 307"/>
                <a:gd name="T50" fmla="*/ 0 w 335"/>
                <a:gd name="T51" fmla="*/ 56 h 307"/>
                <a:gd name="T52" fmla="*/ 1 w 335"/>
                <a:gd name="T53" fmla="*/ 50 h 307"/>
                <a:gd name="T54" fmla="*/ 3 w 335"/>
                <a:gd name="T55" fmla="*/ 39 h 307"/>
                <a:gd name="T56" fmla="*/ 8 w 335"/>
                <a:gd name="T57" fmla="*/ 29 h 307"/>
                <a:gd name="T58" fmla="*/ 14 w 335"/>
                <a:gd name="T59" fmla="*/ 20 h 307"/>
                <a:gd name="T60" fmla="*/ 22 w 335"/>
                <a:gd name="T61" fmla="*/ 13 h 307"/>
                <a:gd name="T62" fmla="*/ 32 w 335"/>
                <a:gd name="T63" fmla="*/ 7 h 307"/>
                <a:gd name="T64" fmla="*/ 43 w 335"/>
                <a:gd name="T65" fmla="*/ 2 h 307"/>
                <a:gd name="T66" fmla="*/ 54 w 335"/>
                <a:gd name="T67" fmla="*/ 0 h 307"/>
                <a:gd name="T68" fmla="*/ 61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22596" name="Freeform 220"/>
            <p:cNvSpPr>
              <a:spLocks/>
            </p:cNvSpPr>
            <p:nvPr/>
          </p:nvSpPr>
          <p:spPr bwMode="white">
            <a:xfrm flipH="1">
              <a:off x="396" y="3560"/>
              <a:ext cx="67" cy="30"/>
            </a:xfrm>
            <a:custGeom>
              <a:avLst/>
              <a:gdLst>
                <a:gd name="T0" fmla="*/ 0 w 113"/>
                <a:gd name="T1" fmla="*/ 9 h 49"/>
                <a:gd name="T2" fmla="*/ 0 w 113"/>
                <a:gd name="T3" fmla="*/ 9 h 49"/>
                <a:gd name="T4" fmla="*/ 1 w 113"/>
                <a:gd name="T5" fmla="*/ 9 h 49"/>
                <a:gd name="T6" fmla="*/ 2 w 113"/>
                <a:gd name="T7" fmla="*/ 7 h 49"/>
                <a:gd name="T8" fmla="*/ 3 w 113"/>
                <a:gd name="T9" fmla="*/ 6 h 49"/>
                <a:gd name="T10" fmla="*/ 5 w 113"/>
                <a:gd name="T11" fmla="*/ 4 h 49"/>
                <a:gd name="T12" fmla="*/ 8 w 113"/>
                <a:gd name="T13" fmla="*/ 3 h 49"/>
                <a:gd name="T14" fmla="*/ 11 w 113"/>
                <a:gd name="T15" fmla="*/ 1 h 49"/>
                <a:gd name="T16" fmla="*/ 11 w 113"/>
                <a:gd name="T17" fmla="*/ 1 h 49"/>
                <a:gd name="T18" fmla="*/ 17 w 113"/>
                <a:gd name="T19" fmla="*/ 1 h 49"/>
                <a:gd name="T20" fmla="*/ 23 w 113"/>
                <a:gd name="T21" fmla="*/ 0 h 49"/>
                <a:gd name="T22" fmla="*/ 29 w 113"/>
                <a:gd name="T23" fmla="*/ 0 h 49"/>
                <a:gd name="T24" fmla="*/ 33 w 113"/>
                <a:gd name="T25" fmla="*/ 1 h 49"/>
                <a:gd name="T26" fmla="*/ 33 w 113"/>
                <a:gd name="T27" fmla="*/ 1 h 49"/>
                <a:gd name="T28" fmla="*/ 36 w 113"/>
                <a:gd name="T29" fmla="*/ 1 h 49"/>
                <a:gd name="T30" fmla="*/ 37 w 113"/>
                <a:gd name="T31" fmla="*/ 1 h 49"/>
                <a:gd name="T32" fmla="*/ 37 w 113"/>
                <a:gd name="T33" fmla="*/ 2 h 49"/>
                <a:gd name="T34" fmla="*/ 37 w 113"/>
                <a:gd name="T35" fmla="*/ 6 h 49"/>
                <a:gd name="T36" fmla="*/ 37 w 113"/>
                <a:gd name="T37" fmla="*/ 6 h 49"/>
                <a:gd name="T38" fmla="*/ 39 w 113"/>
                <a:gd name="T39" fmla="*/ 10 h 49"/>
                <a:gd name="T40" fmla="*/ 39 w 113"/>
                <a:gd name="T41" fmla="*/ 14 h 49"/>
                <a:gd name="T42" fmla="*/ 40 w 113"/>
                <a:gd name="T43" fmla="*/ 18 h 49"/>
                <a:gd name="T44" fmla="*/ 40 w 113"/>
                <a:gd name="T45" fmla="*/ 18 h 49"/>
                <a:gd name="T46" fmla="*/ 36 w 113"/>
                <a:gd name="T47" fmla="*/ 17 h 49"/>
                <a:gd name="T48" fmla="*/ 28 w 113"/>
                <a:gd name="T49" fmla="*/ 13 h 49"/>
                <a:gd name="T50" fmla="*/ 24 w 113"/>
                <a:gd name="T51" fmla="*/ 12 h 49"/>
                <a:gd name="T52" fmla="*/ 20 w 113"/>
                <a:gd name="T53" fmla="*/ 10 h 49"/>
                <a:gd name="T54" fmla="*/ 15 w 113"/>
                <a:gd name="T55" fmla="*/ 10 h 49"/>
                <a:gd name="T56" fmla="*/ 14 w 113"/>
                <a:gd name="T57" fmla="*/ 10 h 49"/>
                <a:gd name="T58" fmla="*/ 12 w 113"/>
                <a:gd name="T59" fmla="*/ 10 h 49"/>
                <a:gd name="T60" fmla="*/ 12 w 113"/>
                <a:gd name="T61" fmla="*/ 10 h 49"/>
                <a:gd name="T62" fmla="*/ 10 w 113"/>
                <a:gd name="T63" fmla="*/ 11 h 49"/>
                <a:gd name="T64" fmla="*/ 7 w 113"/>
                <a:gd name="T65" fmla="*/ 11 h 49"/>
                <a:gd name="T66" fmla="*/ 4 w 113"/>
                <a:gd name="T67" fmla="*/ 11 h 49"/>
                <a:gd name="T68" fmla="*/ 1 w 113"/>
                <a:gd name="T69" fmla="*/ 10 h 49"/>
                <a:gd name="T70" fmla="*/ 0 w 113"/>
                <a:gd name="T71" fmla="*/ 9 h 49"/>
                <a:gd name="T72" fmla="*/ 0 w 113"/>
                <a:gd name="T73" fmla="*/ 9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22597" name="Freeform 221"/>
            <p:cNvSpPr>
              <a:spLocks/>
            </p:cNvSpPr>
            <p:nvPr/>
          </p:nvSpPr>
          <p:spPr bwMode="white">
            <a:xfrm flipH="1">
              <a:off x="492" y="3565"/>
              <a:ext cx="95" cy="139"/>
            </a:xfrm>
            <a:custGeom>
              <a:avLst/>
              <a:gdLst>
                <a:gd name="T0" fmla="*/ 19 w 158"/>
                <a:gd name="T1" fmla="*/ 83 h 232"/>
                <a:gd name="T2" fmla="*/ 19 w 158"/>
                <a:gd name="T3" fmla="*/ 83 h 232"/>
                <a:gd name="T4" fmla="*/ 23 w 158"/>
                <a:gd name="T5" fmla="*/ 81 h 232"/>
                <a:gd name="T6" fmla="*/ 27 w 158"/>
                <a:gd name="T7" fmla="*/ 80 h 232"/>
                <a:gd name="T8" fmla="*/ 31 w 158"/>
                <a:gd name="T9" fmla="*/ 79 h 232"/>
                <a:gd name="T10" fmla="*/ 34 w 158"/>
                <a:gd name="T11" fmla="*/ 78 h 232"/>
                <a:gd name="T12" fmla="*/ 38 w 158"/>
                <a:gd name="T13" fmla="*/ 78 h 232"/>
                <a:gd name="T14" fmla="*/ 40 w 158"/>
                <a:gd name="T15" fmla="*/ 78 h 232"/>
                <a:gd name="T16" fmla="*/ 46 w 158"/>
                <a:gd name="T17" fmla="*/ 79 h 232"/>
                <a:gd name="T18" fmla="*/ 46 w 158"/>
                <a:gd name="T19" fmla="*/ 79 h 232"/>
                <a:gd name="T20" fmla="*/ 49 w 158"/>
                <a:gd name="T21" fmla="*/ 75 h 232"/>
                <a:gd name="T22" fmla="*/ 52 w 158"/>
                <a:gd name="T23" fmla="*/ 71 h 232"/>
                <a:gd name="T24" fmla="*/ 54 w 158"/>
                <a:gd name="T25" fmla="*/ 66 h 232"/>
                <a:gd name="T26" fmla="*/ 55 w 158"/>
                <a:gd name="T27" fmla="*/ 61 h 232"/>
                <a:gd name="T28" fmla="*/ 57 w 158"/>
                <a:gd name="T29" fmla="*/ 55 h 232"/>
                <a:gd name="T30" fmla="*/ 57 w 158"/>
                <a:gd name="T31" fmla="*/ 49 h 232"/>
                <a:gd name="T32" fmla="*/ 57 w 158"/>
                <a:gd name="T33" fmla="*/ 43 h 232"/>
                <a:gd name="T34" fmla="*/ 56 w 158"/>
                <a:gd name="T35" fmla="*/ 37 h 232"/>
                <a:gd name="T36" fmla="*/ 56 w 158"/>
                <a:gd name="T37" fmla="*/ 37 h 232"/>
                <a:gd name="T38" fmla="*/ 56 w 158"/>
                <a:gd name="T39" fmla="*/ 32 h 232"/>
                <a:gd name="T40" fmla="*/ 54 w 158"/>
                <a:gd name="T41" fmla="*/ 28 h 232"/>
                <a:gd name="T42" fmla="*/ 53 w 158"/>
                <a:gd name="T43" fmla="*/ 25 h 232"/>
                <a:gd name="T44" fmla="*/ 52 w 158"/>
                <a:gd name="T45" fmla="*/ 21 h 232"/>
                <a:gd name="T46" fmla="*/ 50 w 158"/>
                <a:gd name="T47" fmla="*/ 17 h 232"/>
                <a:gd name="T48" fmla="*/ 48 w 158"/>
                <a:gd name="T49" fmla="*/ 14 h 232"/>
                <a:gd name="T50" fmla="*/ 46 w 158"/>
                <a:gd name="T51" fmla="*/ 11 h 232"/>
                <a:gd name="T52" fmla="*/ 43 w 158"/>
                <a:gd name="T53" fmla="*/ 8 h 232"/>
                <a:gd name="T54" fmla="*/ 41 w 158"/>
                <a:gd name="T55" fmla="*/ 6 h 232"/>
                <a:gd name="T56" fmla="*/ 38 w 158"/>
                <a:gd name="T57" fmla="*/ 4 h 232"/>
                <a:gd name="T58" fmla="*/ 36 w 158"/>
                <a:gd name="T59" fmla="*/ 2 h 232"/>
                <a:gd name="T60" fmla="*/ 33 w 158"/>
                <a:gd name="T61" fmla="*/ 1 h 232"/>
                <a:gd name="T62" fmla="*/ 31 w 158"/>
                <a:gd name="T63" fmla="*/ 1 h 232"/>
                <a:gd name="T64" fmla="*/ 28 w 158"/>
                <a:gd name="T65" fmla="*/ 0 h 232"/>
                <a:gd name="T66" fmla="*/ 25 w 158"/>
                <a:gd name="T67" fmla="*/ 0 h 232"/>
                <a:gd name="T68" fmla="*/ 22 w 158"/>
                <a:gd name="T69" fmla="*/ 1 h 232"/>
                <a:gd name="T70" fmla="*/ 22 w 158"/>
                <a:gd name="T71" fmla="*/ 1 h 232"/>
                <a:gd name="T72" fmla="*/ 19 w 158"/>
                <a:gd name="T73" fmla="*/ 1 h 232"/>
                <a:gd name="T74" fmla="*/ 16 w 158"/>
                <a:gd name="T75" fmla="*/ 2 h 232"/>
                <a:gd name="T76" fmla="*/ 14 w 158"/>
                <a:gd name="T77" fmla="*/ 4 h 232"/>
                <a:gd name="T78" fmla="*/ 11 w 158"/>
                <a:gd name="T79" fmla="*/ 6 h 232"/>
                <a:gd name="T80" fmla="*/ 10 w 158"/>
                <a:gd name="T81" fmla="*/ 8 h 232"/>
                <a:gd name="T82" fmla="*/ 8 w 158"/>
                <a:gd name="T83" fmla="*/ 11 h 232"/>
                <a:gd name="T84" fmla="*/ 6 w 158"/>
                <a:gd name="T85" fmla="*/ 14 h 232"/>
                <a:gd name="T86" fmla="*/ 4 w 158"/>
                <a:gd name="T87" fmla="*/ 17 h 232"/>
                <a:gd name="T88" fmla="*/ 2 w 158"/>
                <a:gd name="T89" fmla="*/ 25 h 232"/>
                <a:gd name="T90" fmla="*/ 1 w 158"/>
                <a:gd name="T91" fmla="*/ 32 h 232"/>
                <a:gd name="T92" fmla="*/ 0 w 158"/>
                <a:gd name="T93" fmla="*/ 41 h 232"/>
                <a:gd name="T94" fmla="*/ 0 w 158"/>
                <a:gd name="T95" fmla="*/ 45 h 232"/>
                <a:gd name="T96" fmla="*/ 1 w 158"/>
                <a:gd name="T97" fmla="*/ 50 h 232"/>
                <a:gd name="T98" fmla="*/ 1 w 158"/>
                <a:gd name="T99" fmla="*/ 50 h 232"/>
                <a:gd name="T100" fmla="*/ 2 w 158"/>
                <a:gd name="T101" fmla="*/ 55 h 232"/>
                <a:gd name="T102" fmla="*/ 3 w 158"/>
                <a:gd name="T103" fmla="*/ 61 h 232"/>
                <a:gd name="T104" fmla="*/ 5 w 158"/>
                <a:gd name="T105" fmla="*/ 66 h 232"/>
                <a:gd name="T106" fmla="*/ 8 w 158"/>
                <a:gd name="T107" fmla="*/ 70 h 232"/>
                <a:gd name="T108" fmla="*/ 10 w 158"/>
                <a:gd name="T109" fmla="*/ 75 h 232"/>
                <a:gd name="T110" fmla="*/ 13 w 158"/>
                <a:gd name="T111" fmla="*/ 78 h 232"/>
                <a:gd name="T112" fmla="*/ 16 w 158"/>
                <a:gd name="T113" fmla="*/ 81 h 232"/>
                <a:gd name="T114" fmla="*/ 19 w 158"/>
                <a:gd name="T115" fmla="*/ 83 h 232"/>
                <a:gd name="T116" fmla="*/ 19 w 158"/>
                <a:gd name="T117" fmla="*/ 83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22598" name="Freeform 222"/>
            <p:cNvSpPr>
              <a:spLocks/>
            </p:cNvSpPr>
            <p:nvPr/>
          </p:nvSpPr>
          <p:spPr bwMode="black">
            <a:xfrm flipH="1">
              <a:off x="500" y="3579"/>
              <a:ext cx="81" cy="130"/>
            </a:xfrm>
            <a:custGeom>
              <a:avLst/>
              <a:gdLst>
                <a:gd name="T0" fmla="*/ 19 w 134"/>
                <a:gd name="T1" fmla="*/ 1 h 217"/>
                <a:gd name="T2" fmla="*/ 19 w 134"/>
                <a:gd name="T3" fmla="*/ 1 h 217"/>
                <a:gd name="T4" fmla="*/ 22 w 134"/>
                <a:gd name="T5" fmla="*/ 0 h 217"/>
                <a:gd name="T6" fmla="*/ 24 w 134"/>
                <a:gd name="T7" fmla="*/ 0 h 217"/>
                <a:gd name="T8" fmla="*/ 27 w 134"/>
                <a:gd name="T9" fmla="*/ 1 h 217"/>
                <a:gd name="T10" fmla="*/ 29 w 134"/>
                <a:gd name="T11" fmla="*/ 1 h 217"/>
                <a:gd name="T12" fmla="*/ 31 w 134"/>
                <a:gd name="T13" fmla="*/ 2 h 217"/>
                <a:gd name="T14" fmla="*/ 33 w 134"/>
                <a:gd name="T15" fmla="*/ 4 h 217"/>
                <a:gd name="T16" fmla="*/ 36 w 134"/>
                <a:gd name="T17" fmla="*/ 6 h 217"/>
                <a:gd name="T18" fmla="*/ 37 w 134"/>
                <a:gd name="T19" fmla="*/ 8 h 217"/>
                <a:gd name="T20" fmla="*/ 41 w 134"/>
                <a:gd name="T21" fmla="*/ 13 h 217"/>
                <a:gd name="T22" fmla="*/ 45 w 134"/>
                <a:gd name="T23" fmla="*/ 19 h 217"/>
                <a:gd name="T24" fmla="*/ 47 w 134"/>
                <a:gd name="T25" fmla="*/ 26 h 217"/>
                <a:gd name="T26" fmla="*/ 48 w 134"/>
                <a:gd name="T27" fmla="*/ 35 h 217"/>
                <a:gd name="T28" fmla="*/ 48 w 134"/>
                <a:gd name="T29" fmla="*/ 35 h 217"/>
                <a:gd name="T30" fmla="*/ 49 w 134"/>
                <a:gd name="T31" fmla="*/ 40 h 217"/>
                <a:gd name="T32" fmla="*/ 49 w 134"/>
                <a:gd name="T33" fmla="*/ 46 h 217"/>
                <a:gd name="T34" fmla="*/ 48 w 134"/>
                <a:gd name="T35" fmla="*/ 52 h 217"/>
                <a:gd name="T36" fmla="*/ 48 w 134"/>
                <a:gd name="T37" fmla="*/ 57 h 217"/>
                <a:gd name="T38" fmla="*/ 47 w 134"/>
                <a:gd name="T39" fmla="*/ 61 h 217"/>
                <a:gd name="T40" fmla="*/ 45 w 134"/>
                <a:gd name="T41" fmla="*/ 66 h 217"/>
                <a:gd name="T42" fmla="*/ 43 w 134"/>
                <a:gd name="T43" fmla="*/ 70 h 217"/>
                <a:gd name="T44" fmla="*/ 40 w 134"/>
                <a:gd name="T45" fmla="*/ 74 h 217"/>
                <a:gd name="T46" fmla="*/ 40 w 134"/>
                <a:gd name="T47" fmla="*/ 74 h 217"/>
                <a:gd name="T48" fmla="*/ 36 w 134"/>
                <a:gd name="T49" fmla="*/ 72 h 217"/>
                <a:gd name="T50" fmla="*/ 33 w 134"/>
                <a:gd name="T51" fmla="*/ 72 h 217"/>
                <a:gd name="T52" fmla="*/ 30 w 134"/>
                <a:gd name="T53" fmla="*/ 73 h 217"/>
                <a:gd name="T54" fmla="*/ 27 w 134"/>
                <a:gd name="T55" fmla="*/ 74 h 217"/>
                <a:gd name="T56" fmla="*/ 24 w 134"/>
                <a:gd name="T57" fmla="*/ 74 h 217"/>
                <a:gd name="T58" fmla="*/ 20 w 134"/>
                <a:gd name="T59" fmla="*/ 75 h 217"/>
                <a:gd name="T60" fmla="*/ 17 w 134"/>
                <a:gd name="T61" fmla="*/ 78 h 217"/>
                <a:gd name="T62" fmla="*/ 17 w 134"/>
                <a:gd name="T63" fmla="*/ 78 h 217"/>
                <a:gd name="T64" fmla="*/ 15 w 134"/>
                <a:gd name="T65" fmla="*/ 75 h 217"/>
                <a:gd name="T66" fmla="*/ 11 w 134"/>
                <a:gd name="T67" fmla="*/ 72 h 217"/>
                <a:gd name="T68" fmla="*/ 9 w 134"/>
                <a:gd name="T69" fmla="*/ 69 h 217"/>
                <a:gd name="T70" fmla="*/ 7 w 134"/>
                <a:gd name="T71" fmla="*/ 65 h 217"/>
                <a:gd name="T72" fmla="*/ 5 w 134"/>
                <a:gd name="T73" fmla="*/ 61 h 217"/>
                <a:gd name="T74" fmla="*/ 3 w 134"/>
                <a:gd name="T75" fmla="*/ 57 h 217"/>
                <a:gd name="T76" fmla="*/ 1 w 134"/>
                <a:gd name="T77" fmla="*/ 52 h 217"/>
                <a:gd name="T78" fmla="*/ 1 w 134"/>
                <a:gd name="T79" fmla="*/ 46 h 217"/>
                <a:gd name="T80" fmla="*/ 1 w 134"/>
                <a:gd name="T81" fmla="*/ 46 h 217"/>
                <a:gd name="T82" fmla="*/ 0 w 134"/>
                <a:gd name="T83" fmla="*/ 38 h 217"/>
                <a:gd name="T84" fmla="*/ 1 w 134"/>
                <a:gd name="T85" fmla="*/ 30 h 217"/>
                <a:gd name="T86" fmla="*/ 1 w 134"/>
                <a:gd name="T87" fmla="*/ 23 h 217"/>
                <a:gd name="T88" fmla="*/ 4 w 134"/>
                <a:gd name="T89" fmla="*/ 16 h 217"/>
                <a:gd name="T90" fmla="*/ 7 w 134"/>
                <a:gd name="T91" fmla="*/ 10 h 217"/>
                <a:gd name="T92" fmla="*/ 8 w 134"/>
                <a:gd name="T93" fmla="*/ 8 h 217"/>
                <a:gd name="T94" fmla="*/ 10 w 134"/>
                <a:gd name="T95" fmla="*/ 6 h 217"/>
                <a:gd name="T96" fmla="*/ 13 w 134"/>
                <a:gd name="T97" fmla="*/ 4 h 217"/>
                <a:gd name="T98" fmla="*/ 15 w 134"/>
                <a:gd name="T99" fmla="*/ 2 h 217"/>
                <a:gd name="T100" fmla="*/ 17 w 134"/>
                <a:gd name="T101" fmla="*/ 1 h 217"/>
                <a:gd name="T102" fmla="*/ 19 w 134"/>
                <a:gd name="T103" fmla="*/ 1 h 217"/>
                <a:gd name="T104" fmla="*/ 19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22599" name="Freeform 223"/>
            <p:cNvSpPr>
              <a:spLocks/>
            </p:cNvSpPr>
            <p:nvPr/>
          </p:nvSpPr>
          <p:spPr bwMode="auto">
            <a:xfrm flipH="1">
              <a:off x="505" y="3586"/>
              <a:ext cx="71" cy="119"/>
            </a:xfrm>
            <a:custGeom>
              <a:avLst/>
              <a:gdLst>
                <a:gd name="T0" fmla="*/ 17 w 118"/>
                <a:gd name="T1" fmla="*/ 0 h 198"/>
                <a:gd name="T2" fmla="*/ 17 w 118"/>
                <a:gd name="T3" fmla="*/ 0 h 198"/>
                <a:gd name="T4" fmla="*/ 20 w 118"/>
                <a:gd name="T5" fmla="*/ 0 h 198"/>
                <a:gd name="T6" fmla="*/ 22 w 118"/>
                <a:gd name="T7" fmla="*/ 1 h 198"/>
                <a:gd name="T8" fmla="*/ 24 w 118"/>
                <a:gd name="T9" fmla="*/ 1 h 198"/>
                <a:gd name="T10" fmla="*/ 26 w 118"/>
                <a:gd name="T11" fmla="*/ 2 h 198"/>
                <a:gd name="T12" fmla="*/ 30 w 118"/>
                <a:gd name="T13" fmla="*/ 5 h 198"/>
                <a:gd name="T14" fmla="*/ 34 w 118"/>
                <a:gd name="T15" fmla="*/ 9 h 198"/>
                <a:gd name="T16" fmla="*/ 37 w 118"/>
                <a:gd name="T17" fmla="*/ 14 h 198"/>
                <a:gd name="T18" fmla="*/ 40 w 118"/>
                <a:gd name="T19" fmla="*/ 20 h 198"/>
                <a:gd name="T20" fmla="*/ 42 w 118"/>
                <a:gd name="T21" fmla="*/ 26 h 198"/>
                <a:gd name="T22" fmla="*/ 42 w 118"/>
                <a:gd name="T23" fmla="*/ 34 h 198"/>
                <a:gd name="T24" fmla="*/ 42 w 118"/>
                <a:gd name="T25" fmla="*/ 34 h 198"/>
                <a:gd name="T26" fmla="*/ 43 w 118"/>
                <a:gd name="T27" fmla="*/ 40 h 198"/>
                <a:gd name="T28" fmla="*/ 43 w 118"/>
                <a:gd name="T29" fmla="*/ 45 h 198"/>
                <a:gd name="T30" fmla="*/ 42 w 118"/>
                <a:gd name="T31" fmla="*/ 50 h 198"/>
                <a:gd name="T32" fmla="*/ 41 w 118"/>
                <a:gd name="T33" fmla="*/ 55 h 198"/>
                <a:gd name="T34" fmla="*/ 40 w 118"/>
                <a:gd name="T35" fmla="*/ 59 h 198"/>
                <a:gd name="T36" fmla="*/ 38 w 118"/>
                <a:gd name="T37" fmla="*/ 63 h 198"/>
                <a:gd name="T38" fmla="*/ 36 w 118"/>
                <a:gd name="T39" fmla="*/ 66 h 198"/>
                <a:gd name="T40" fmla="*/ 33 w 118"/>
                <a:gd name="T41" fmla="*/ 69 h 198"/>
                <a:gd name="T42" fmla="*/ 33 w 118"/>
                <a:gd name="T43" fmla="*/ 69 h 198"/>
                <a:gd name="T44" fmla="*/ 29 w 118"/>
                <a:gd name="T45" fmla="*/ 69 h 198"/>
                <a:gd name="T46" fmla="*/ 26 w 118"/>
                <a:gd name="T47" fmla="*/ 69 h 198"/>
                <a:gd name="T48" fmla="*/ 22 w 118"/>
                <a:gd name="T49" fmla="*/ 70 h 198"/>
                <a:gd name="T50" fmla="*/ 18 w 118"/>
                <a:gd name="T51" fmla="*/ 72 h 198"/>
                <a:gd name="T52" fmla="*/ 18 w 118"/>
                <a:gd name="T53" fmla="*/ 72 h 198"/>
                <a:gd name="T54" fmla="*/ 15 w 118"/>
                <a:gd name="T55" fmla="*/ 70 h 198"/>
                <a:gd name="T56" fmla="*/ 11 w 118"/>
                <a:gd name="T57" fmla="*/ 67 h 198"/>
                <a:gd name="T58" fmla="*/ 8 w 118"/>
                <a:gd name="T59" fmla="*/ 64 h 198"/>
                <a:gd name="T60" fmla="*/ 7 w 118"/>
                <a:gd name="T61" fmla="*/ 60 h 198"/>
                <a:gd name="T62" fmla="*/ 4 w 118"/>
                <a:gd name="T63" fmla="*/ 55 h 198"/>
                <a:gd name="T64" fmla="*/ 2 w 118"/>
                <a:gd name="T65" fmla="*/ 50 h 198"/>
                <a:gd name="T66" fmla="*/ 1 w 118"/>
                <a:gd name="T67" fmla="*/ 45 h 198"/>
                <a:gd name="T68" fmla="*/ 0 w 118"/>
                <a:gd name="T69" fmla="*/ 39 h 198"/>
                <a:gd name="T70" fmla="*/ 0 w 118"/>
                <a:gd name="T71" fmla="*/ 39 h 198"/>
                <a:gd name="T72" fmla="*/ 0 w 118"/>
                <a:gd name="T73" fmla="*/ 32 h 198"/>
                <a:gd name="T74" fmla="*/ 1 w 118"/>
                <a:gd name="T75" fmla="*/ 25 h 198"/>
                <a:gd name="T76" fmla="*/ 2 w 118"/>
                <a:gd name="T77" fmla="*/ 19 h 198"/>
                <a:gd name="T78" fmla="*/ 4 w 118"/>
                <a:gd name="T79" fmla="*/ 13 h 198"/>
                <a:gd name="T80" fmla="*/ 7 w 118"/>
                <a:gd name="T81" fmla="*/ 8 h 198"/>
                <a:gd name="T82" fmla="*/ 10 w 118"/>
                <a:gd name="T83" fmla="*/ 4 h 198"/>
                <a:gd name="T84" fmla="*/ 11 w 118"/>
                <a:gd name="T85" fmla="*/ 2 h 198"/>
                <a:gd name="T86" fmla="*/ 14 w 118"/>
                <a:gd name="T87" fmla="*/ 1 h 198"/>
                <a:gd name="T88" fmla="*/ 16 w 118"/>
                <a:gd name="T89" fmla="*/ 1 h 198"/>
                <a:gd name="T90" fmla="*/ 17 w 118"/>
                <a:gd name="T91" fmla="*/ 0 h 198"/>
                <a:gd name="T92" fmla="*/ 17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22600" name="Freeform 224"/>
            <p:cNvSpPr>
              <a:spLocks/>
            </p:cNvSpPr>
            <p:nvPr/>
          </p:nvSpPr>
          <p:spPr bwMode="black">
            <a:xfrm flipH="1">
              <a:off x="510" y="3626"/>
              <a:ext cx="57" cy="76"/>
            </a:xfrm>
            <a:custGeom>
              <a:avLst/>
              <a:gdLst>
                <a:gd name="T0" fmla="*/ 0 w 96"/>
                <a:gd name="T1" fmla="*/ 24 h 129"/>
                <a:gd name="T2" fmla="*/ 0 w 96"/>
                <a:gd name="T3" fmla="*/ 24 h 129"/>
                <a:gd name="T4" fmla="*/ 1 w 96"/>
                <a:gd name="T5" fmla="*/ 29 h 129"/>
                <a:gd name="T6" fmla="*/ 3 w 96"/>
                <a:gd name="T7" fmla="*/ 34 h 129"/>
                <a:gd name="T8" fmla="*/ 5 w 96"/>
                <a:gd name="T9" fmla="*/ 37 h 129"/>
                <a:gd name="T10" fmla="*/ 7 w 96"/>
                <a:gd name="T11" fmla="*/ 39 h 129"/>
                <a:gd name="T12" fmla="*/ 10 w 96"/>
                <a:gd name="T13" fmla="*/ 42 h 129"/>
                <a:gd name="T14" fmla="*/ 13 w 96"/>
                <a:gd name="T15" fmla="*/ 44 h 129"/>
                <a:gd name="T16" fmla="*/ 17 w 96"/>
                <a:gd name="T17" fmla="*/ 45 h 129"/>
                <a:gd name="T18" fmla="*/ 20 w 96"/>
                <a:gd name="T19" fmla="*/ 45 h 129"/>
                <a:gd name="T20" fmla="*/ 20 w 96"/>
                <a:gd name="T21" fmla="*/ 45 h 129"/>
                <a:gd name="T22" fmla="*/ 23 w 96"/>
                <a:gd name="T23" fmla="*/ 44 h 129"/>
                <a:gd name="T24" fmla="*/ 27 w 96"/>
                <a:gd name="T25" fmla="*/ 42 h 129"/>
                <a:gd name="T26" fmla="*/ 29 w 96"/>
                <a:gd name="T27" fmla="*/ 39 h 129"/>
                <a:gd name="T28" fmla="*/ 31 w 96"/>
                <a:gd name="T29" fmla="*/ 37 h 129"/>
                <a:gd name="T30" fmla="*/ 33 w 96"/>
                <a:gd name="T31" fmla="*/ 34 h 129"/>
                <a:gd name="T32" fmla="*/ 33 w 96"/>
                <a:gd name="T33" fmla="*/ 29 h 129"/>
                <a:gd name="T34" fmla="*/ 34 w 96"/>
                <a:gd name="T35" fmla="*/ 25 h 129"/>
                <a:gd name="T36" fmla="*/ 34 w 96"/>
                <a:gd name="T37" fmla="*/ 20 h 129"/>
                <a:gd name="T38" fmla="*/ 34 w 96"/>
                <a:gd name="T39" fmla="*/ 20 h 129"/>
                <a:gd name="T40" fmla="*/ 33 w 96"/>
                <a:gd name="T41" fmla="*/ 16 h 129"/>
                <a:gd name="T42" fmla="*/ 31 w 96"/>
                <a:gd name="T43" fmla="*/ 12 h 129"/>
                <a:gd name="T44" fmla="*/ 29 w 96"/>
                <a:gd name="T45" fmla="*/ 8 h 129"/>
                <a:gd name="T46" fmla="*/ 27 w 96"/>
                <a:gd name="T47" fmla="*/ 5 h 129"/>
                <a:gd name="T48" fmla="*/ 24 w 96"/>
                <a:gd name="T49" fmla="*/ 3 h 129"/>
                <a:gd name="T50" fmla="*/ 21 w 96"/>
                <a:gd name="T51" fmla="*/ 1 h 129"/>
                <a:gd name="T52" fmla="*/ 17 w 96"/>
                <a:gd name="T53" fmla="*/ 0 h 129"/>
                <a:gd name="T54" fmla="*/ 14 w 96"/>
                <a:gd name="T55" fmla="*/ 0 h 129"/>
                <a:gd name="T56" fmla="*/ 14 w 96"/>
                <a:gd name="T57" fmla="*/ 0 h 129"/>
                <a:gd name="T58" fmla="*/ 11 w 96"/>
                <a:gd name="T59" fmla="*/ 1 h 129"/>
                <a:gd name="T60" fmla="*/ 7 w 96"/>
                <a:gd name="T61" fmla="*/ 3 h 129"/>
                <a:gd name="T62" fmla="*/ 5 w 96"/>
                <a:gd name="T63" fmla="*/ 5 h 129"/>
                <a:gd name="T64" fmla="*/ 3 w 96"/>
                <a:gd name="T65" fmla="*/ 8 h 129"/>
                <a:gd name="T66" fmla="*/ 1 w 96"/>
                <a:gd name="T67" fmla="*/ 12 h 129"/>
                <a:gd name="T68" fmla="*/ 1 w 96"/>
                <a:gd name="T69" fmla="*/ 16 h 129"/>
                <a:gd name="T70" fmla="*/ 0 w 96"/>
                <a:gd name="T71" fmla="*/ 20 h 129"/>
                <a:gd name="T72" fmla="*/ 0 w 96"/>
                <a:gd name="T73" fmla="*/ 24 h 129"/>
                <a:gd name="T74" fmla="*/ 0 w 96"/>
                <a:gd name="T75" fmla="*/ 24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22601" name="Freeform 225"/>
            <p:cNvSpPr>
              <a:spLocks/>
            </p:cNvSpPr>
            <p:nvPr/>
          </p:nvSpPr>
          <p:spPr bwMode="black">
            <a:xfrm flipH="1">
              <a:off x="516" y="3633"/>
              <a:ext cx="45" cy="61"/>
            </a:xfrm>
            <a:custGeom>
              <a:avLst/>
              <a:gdLst>
                <a:gd name="T0" fmla="*/ 1 w 78"/>
                <a:gd name="T1" fmla="*/ 20 h 102"/>
                <a:gd name="T2" fmla="*/ 1 w 78"/>
                <a:gd name="T3" fmla="*/ 20 h 102"/>
                <a:gd name="T4" fmla="*/ 1 w 78"/>
                <a:gd name="T5" fmla="*/ 23 h 102"/>
                <a:gd name="T6" fmla="*/ 2 w 78"/>
                <a:gd name="T7" fmla="*/ 27 h 102"/>
                <a:gd name="T8" fmla="*/ 3 w 78"/>
                <a:gd name="T9" fmla="*/ 30 h 102"/>
                <a:gd name="T10" fmla="*/ 5 w 78"/>
                <a:gd name="T11" fmla="*/ 32 h 102"/>
                <a:gd name="T12" fmla="*/ 7 w 78"/>
                <a:gd name="T13" fmla="*/ 34 h 102"/>
                <a:gd name="T14" fmla="*/ 10 w 78"/>
                <a:gd name="T15" fmla="*/ 36 h 102"/>
                <a:gd name="T16" fmla="*/ 13 w 78"/>
                <a:gd name="T17" fmla="*/ 36 h 102"/>
                <a:gd name="T18" fmla="*/ 16 w 78"/>
                <a:gd name="T19" fmla="*/ 36 h 102"/>
                <a:gd name="T20" fmla="*/ 16 w 78"/>
                <a:gd name="T21" fmla="*/ 36 h 102"/>
                <a:gd name="T22" fmla="*/ 18 w 78"/>
                <a:gd name="T23" fmla="*/ 36 h 102"/>
                <a:gd name="T24" fmla="*/ 20 w 78"/>
                <a:gd name="T25" fmla="*/ 34 h 102"/>
                <a:gd name="T26" fmla="*/ 22 w 78"/>
                <a:gd name="T27" fmla="*/ 32 h 102"/>
                <a:gd name="T28" fmla="*/ 24 w 78"/>
                <a:gd name="T29" fmla="*/ 30 h 102"/>
                <a:gd name="T30" fmla="*/ 25 w 78"/>
                <a:gd name="T31" fmla="*/ 27 h 102"/>
                <a:gd name="T32" fmla="*/ 25 w 78"/>
                <a:gd name="T33" fmla="*/ 23 h 102"/>
                <a:gd name="T34" fmla="*/ 26 w 78"/>
                <a:gd name="T35" fmla="*/ 20 h 102"/>
                <a:gd name="T36" fmla="*/ 26 w 78"/>
                <a:gd name="T37" fmla="*/ 16 h 102"/>
                <a:gd name="T38" fmla="*/ 26 w 78"/>
                <a:gd name="T39" fmla="*/ 16 h 102"/>
                <a:gd name="T40" fmla="*/ 25 w 78"/>
                <a:gd name="T41" fmla="*/ 13 h 102"/>
                <a:gd name="T42" fmla="*/ 24 w 78"/>
                <a:gd name="T43" fmla="*/ 10 h 102"/>
                <a:gd name="T44" fmla="*/ 23 w 78"/>
                <a:gd name="T45" fmla="*/ 6 h 102"/>
                <a:gd name="T46" fmla="*/ 21 w 78"/>
                <a:gd name="T47" fmla="*/ 4 h 102"/>
                <a:gd name="T48" fmla="*/ 18 w 78"/>
                <a:gd name="T49" fmla="*/ 2 h 102"/>
                <a:gd name="T50" fmla="*/ 16 w 78"/>
                <a:gd name="T51" fmla="*/ 1 h 102"/>
                <a:gd name="T52" fmla="*/ 13 w 78"/>
                <a:gd name="T53" fmla="*/ 0 h 102"/>
                <a:gd name="T54" fmla="*/ 10 w 78"/>
                <a:gd name="T55" fmla="*/ 0 h 102"/>
                <a:gd name="T56" fmla="*/ 10 w 78"/>
                <a:gd name="T57" fmla="*/ 0 h 102"/>
                <a:gd name="T58" fmla="*/ 8 w 78"/>
                <a:gd name="T59" fmla="*/ 1 h 102"/>
                <a:gd name="T60" fmla="*/ 6 w 78"/>
                <a:gd name="T61" fmla="*/ 2 h 102"/>
                <a:gd name="T62" fmla="*/ 4 w 78"/>
                <a:gd name="T63" fmla="*/ 4 h 102"/>
                <a:gd name="T64" fmla="*/ 2 w 78"/>
                <a:gd name="T65" fmla="*/ 6 h 102"/>
                <a:gd name="T66" fmla="*/ 1 w 78"/>
                <a:gd name="T67" fmla="*/ 9 h 102"/>
                <a:gd name="T68" fmla="*/ 1 w 78"/>
                <a:gd name="T69" fmla="*/ 13 h 102"/>
                <a:gd name="T70" fmla="*/ 0 w 78"/>
                <a:gd name="T71" fmla="*/ 16 h 102"/>
                <a:gd name="T72" fmla="*/ 1 w 78"/>
                <a:gd name="T73" fmla="*/ 20 h 102"/>
                <a:gd name="T74" fmla="*/ 1 w 78"/>
                <a:gd name="T75" fmla="*/ 20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22602" name="Freeform 226"/>
            <p:cNvSpPr>
              <a:spLocks/>
            </p:cNvSpPr>
            <p:nvPr/>
          </p:nvSpPr>
          <p:spPr bwMode="auto">
            <a:xfrm flipH="1">
              <a:off x="521" y="3643"/>
              <a:ext cx="34" cy="44"/>
            </a:xfrm>
            <a:custGeom>
              <a:avLst/>
              <a:gdLst>
                <a:gd name="T0" fmla="*/ 0 w 57"/>
                <a:gd name="T1" fmla="*/ 14 h 74"/>
                <a:gd name="T2" fmla="*/ 0 w 57"/>
                <a:gd name="T3" fmla="*/ 14 h 74"/>
                <a:gd name="T4" fmla="*/ 1 w 57"/>
                <a:gd name="T5" fmla="*/ 17 h 74"/>
                <a:gd name="T6" fmla="*/ 1 w 57"/>
                <a:gd name="T7" fmla="*/ 20 h 74"/>
                <a:gd name="T8" fmla="*/ 2 w 57"/>
                <a:gd name="T9" fmla="*/ 21 h 74"/>
                <a:gd name="T10" fmla="*/ 4 w 57"/>
                <a:gd name="T11" fmla="*/ 23 h 74"/>
                <a:gd name="T12" fmla="*/ 6 w 57"/>
                <a:gd name="T13" fmla="*/ 25 h 74"/>
                <a:gd name="T14" fmla="*/ 8 w 57"/>
                <a:gd name="T15" fmla="*/ 26 h 74"/>
                <a:gd name="T16" fmla="*/ 10 w 57"/>
                <a:gd name="T17" fmla="*/ 26 h 74"/>
                <a:gd name="T18" fmla="*/ 12 w 57"/>
                <a:gd name="T19" fmla="*/ 26 h 74"/>
                <a:gd name="T20" fmla="*/ 12 w 57"/>
                <a:gd name="T21" fmla="*/ 26 h 74"/>
                <a:gd name="T22" fmla="*/ 14 w 57"/>
                <a:gd name="T23" fmla="*/ 26 h 74"/>
                <a:gd name="T24" fmla="*/ 16 w 57"/>
                <a:gd name="T25" fmla="*/ 25 h 74"/>
                <a:gd name="T26" fmla="*/ 17 w 57"/>
                <a:gd name="T27" fmla="*/ 23 h 74"/>
                <a:gd name="T28" fmla="*/ 18 w 57"/>
                <a:gd name="T29" fmla="*/ 21 h 74"/>
                <a:gd name="T30" fmla="*/ 20 w 57"/>
                <a:gd name="T31" fmla="*/ 20 h 74"/>
                <a:gd name="T32" fmla="*/ 20 w 57"/>
                <a:gd name="T33" fmla="*/ 17 h 74"/>
                <a:gd name="T34" fmla="*/ 20 w 57"/>
                <a:gd name="T35" fmla="*/ 14 h 74"/>
                <a:gd name="T36" fmla="*/ 20 w 57"/>
                <a:gd name="T37" fmla="*/ 12 h 74"/>
                <a:gd name="T38" fmla="*/ 20 w 57"/>
                <a:gd name="T39" fmla="*/ 12 h 74"/>
                <a:gd name="T40" fmla="*/ 20 w 57"/>
                <a:gd name="T41" fmla="*/ 9 h 74"/>
                <a:gd name="T42" fmla="*/ 19 w 57"/>
                <a:gd name="T43" fmla="*/ 7 h 74"/>
                <a:gd name="T44" fmla="*/ 17 w 57"/>
                <a:gd name="T45" fmla="*/ 5 h 74"/>
                <a:gd name="T46" fmla="*/ 16 w 57"/>
                <a:gd name="T47" fmla="*/ 3 h 74"/>
                <a:gd name="T48" fmla="*/ 14 w 57"/>
                <a:gd name="T49" fmla="*/ 1 h 74"/>
                <a:gd name="T50" fmla="*/ 13 w 57"/>
                <a:gd name="T51" fmla="*/ 1 h 74"/>
                <a:gd name="T52" fmla="*/ 10 w 57"/>
                <a:gd name="T53" fmla="*/ 0 h 74"/>
                <a:gd name="T54" fmla="*/ 8 w 57"/>
                <a:gd name="T55" fmla="*/ 0 h 74"/>
                <a:gd name="T56" fmla="*/ 8 w 57"/>
                <a:gd name="T57" fmla="*/ 0 h 74"/>
                <a:gd name="T58" fmla="*/ 7 w 57"/>
                <a:gd name="T59" fmla="*/ 1 h 74"/>
                <a:gd name="T60" fmla="*/ 5 w 57"/>
                <a:gd name="T61" fmla="*/ 2 h 74"/>
                <a:gd name="T62" fmla="*/ 3 w 57"/>
                <a:gd name="T63" fmla="*/ 3 h 74"/>
                <a:gd name="T64" fmla="*/ 2 w 57"/>
                <a:gd name="T65" fmla="*/ 5 h 74"/>
                <a:gd name="T66" fmla="*/ 1 w 57"/>
                <a:gd name="T67" fmla="*/ 7 h 74"/>
                <a:gd name="T68" fmla="*/ 0 w 57"/>
                <a:gd name="T69" fmla="*/ 10 h 74"/>
                <a:gd name="T70" fmla="*/ 0 w 57"/>
                <a:gd name="T71" fmla="*/ 12 h 74"/>
                <a:gd name="T72" fmla="*/ 0 w 57"/>
                <a:gd name="T73" fmla="*/ 14 h 74"/>
                <a:gd name="T74" fmla="*/ 0 w 57"/>
                <a:gd name="T75" fmla="*/ 14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22603" name="Freeform 227"/>
            <p:cNvSpPr>
              <a:spLocks/>
            </p:cNvSpPr>
            <p:nvPr/>
          </p:nvSpPr>
          <p:spPr bwMode="auto">
            <a:xfrm flipH="1">
              <a:off x="546" y="3645"/>
              <a:ext cx="10" cy="10"/>
            </a:xfrm>
            <a:custGeom>
              <a:avLst/>
              <a:gdLst>
                <a:gd name="T0" fmla="*/ 6 w 18"/>
                <a:gd name="T1" fmla="*/ 3 h 17"/>
                <a:gd name="T2" fmla="*/ 6 w 18"/>
                <a:gd name="T3" fmla="*/ 3 h 17"/>
                <a:gd name="T4" fmla="*/ 5 w 18"/>
                <a:gd name="T5" fmla="*/ 4 h 17"/>
                <a:gd name="T6" fmla="*/ 4 w 18"/>
                <a:gd name="T7" fmla="*/ 5 h 17"/>
                <a:gd name="T8" fmla="*/ 4 w 18"/>
                <a:gd name="T9" fmla="*/ 6 h 17"/>
                <a:gd name="T10" fmla="*/ 3 w 18"/>
                <a:gd name="T11" fmla="*/ 6 h 17"/>
                <a:gd name="T12" fmla="*/ 3 w 18"/>
                <a:gd name="T13" fmla="*/ 6 h 17"/>
                <a:gd name="T14" fmla="*/ 2 w 18"/>
                <a:gd name="T15" fmla="*/ 5 h 17"/>
                <a:gd name="T16" fmla="*/ 1 w 18"/>
                <a:gd name="T17" fmla="*/ 5 h 17"/>
                <a:gd name="T18" fmla="*/ 1 w 18"/>
                <a:gd name="T19" fmla="*/ 4 h 17"/>
                <a:gd name="T20" fmla="*/ 0 w 18"/>
                <a:gd name="T21" fmla="*/ 3 h 17"/>
                <a:gd name="T22" fmla="*/ 0 w 18"/>
                <a:gd name="T23" fmla="*/ 3 h 17"/>
                <a:gd name="T24" fmla="*/ 1 w 18"/>
                <a:gd name="T25" fmla="*/ 2 h 17"/>
                <a:gd name="T26" fmla="*/ 1 w 18"/>
                <a:gd name="T27" fmla="*/ 1 h 17"/>
                <a:gd name="T28" fmla="*/ 2 w 18"/>
                <a:gd name="T29" fmla="*/ 1 h 17"/>
                <a:gd name="T30" fmla="*/ 3 w 18"/>
                <a:gd name="T31" fmla="*/ 0 h 17"/>
                <a:gd name="T32" fmla="*/ 3 w 18"/>
                <a:gd name="T33" fmla="*/ 0 h 17"/>
                <a:gd name="T34" fmla="*/ 4 w 18"/>
                <a:gd name="T35" fmla="*/ 1 h 17"/>
                <a:gd name="T36" fmla="*/ 4 w 18"/>
                <a:gd name="T37" fmla="*/ 1 h 17"/>
                <a:gd name="T38" fmla="*/ 5 w 18"/>
                <a:gd name="T39" fmla="*/ 2 h 17"/>
                <a:gd name="T40" fmla="*/ 6 w 18"/>
                <a:gd name="T41" fmla="*/ 3 h 17"/>
                <a:gd name="T42" fmla="*/ 6 w 18"/>
                <a:gd name="T43" fmla="*/ 3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22604" name="Freeform 228"/>
            <p:cNvSpPr>
              <a:spLocks/>
            </p:cNvSpPr>
            <p:nvPr/>
          </p:nvSpPr>
          <p:spPr bwMode="white">
            <a:xfrm flipH="1">
              <a:off x="505" y="3586"/>
              <a:ext cx="71" cy="72"/>
            </a:xfrm>
            <a:custGeom>
              <a:avLst/>
              <a:gdLst>
                <a:gd name="T0" fmla="*/ 19 w 118"/>
                <a:gd name="T1" fmla="*/ 6 h 120"/>
                <a:gd name="T2" fmla="*/ 19 w 118"/>
                <a:gd name="T3" fmla="*/ 6 h 120"/>
                <a:gd name="T4" fmla="*/ 16 w 118"/>
                <a:gd name="T5" fmla="*/ 7 h 120"/>
                <a:gd name="T6" fmla="*/ 14 w 118"/>
                <a:gd name="T7" fmla="*/ 8 h 120"/>
                <a:gd name="T8" fmla="*/ 13 w 118"/>
                <a:gd name="T9" fmla="*/ 8 h 120"/>
                <a:gd name="T10" fmla="*/ 11 w 118"/>
                <a:gd name="T11" fmla="*/ 10 h 120"/>
                <a:gd name="T12" fmla="*/ 7 w 118"/>
                <a:gd name="T13" fmla="*/ 13 h 120"/>
                <a:gd name="T14" fmla="*/ 5 w 118"/>
                <a:gd name="T15" fmla="*/ 19 h 120"/>
                <a:gd name="T16" fmla="*/ 3 w 118"/>
                <a:gd name="T17" fmla="*/ 23 h 120"/>
                <a:gd name="T18" fmla="*/ 1 w 118"/>
                <a:gd name="T19" fmla="*/ 30 h 120"/>
                <a:gd name="T20" fmla="*/ 1 w 118"/>
                <a:gd name="T21" fmla="*/ 37 h 120"/>
                <a:gd name="T22" fmla="*/ 1 w 118"/>
                <a:gd name="T23" fmla="*/ 43 h 120"/>
                <a:gd name="T24" fmla="*/ 1 w 118"/>
                <a:gd name="T25" fmla="*/ 43 h 120"/>
                <a:gd name="T26" fmla="*/ 0 w 118"/>
                <a:gd name="T27" fmla="*/ 39 h 120"/>
                <a:gd name="T28" fmla="*/ 0 w 118"/>
                <a:gd name="T29" fmla="*/ 39 h 120"/>
                <a:gd name="T30" fmla="*/ 0 w 118"/>
                <a:gd name="T31" fmla="*/ 32 h 120"/>
                <a:gd name="T32" fmla="*/ 1 w 118"/>
                <a:gd name="T33" fmla="*/ 25 h 120"/>
                <a:gd name="T34" fmla="*/ 2 w 118"/>
                <a:gd name="T35" fmla="*/ 19 h 120"/>
                <a:gd name="T36" fmla="*/ 4 w 118"/>
                <a:gd name="T37" fmla="*/ 13 h 120"/>
                <a:gd name="T38" fmla="*/ 7 w 118"/>
                <a:gd name="T39" fmla="*/ 8 h 120"/>
                <a:gd name="T40" fmla="*/ 10 w 118"/>
                <a:gd name="T41" fmla="*/ 4 h 120"/>
                <a:gd name="T42" fmla="*/ 11 w 118"/>
                <a:gd name="T43" fmla="*/ 2 h 120"/>
                <a:gd name="T44" fmla="*/ 14 w 118"/>
                <a:gd name="T45" fmla="*/ 1 h 120"/>
                <a:gd name="T46" fmla="*/ 16 w 118"/>
                <a:gd name="T47" fmla="*/ 1 h 120"/>
                <a:gd name="T48" fmla="*/ 17 w 118"/>
                <a:gd name="T49" fmla="*/ 0 h 120"/>
                <a:gd name="T50" fmla="*/ 17 w 118"/>
                <a:gd name="T51" fmla="*/ 0 h 120"/>
                <a:gd name="T52" fmla="*/ 20 w 118"/>
                <a:gd name="T53" fmla="*/ 0 h 120"/>
                <a:gd name="T54" fmla="*/ 22 w 118"/>
                <a:gd name="T55" fmla="*/ 1 h 120"/>
                <a:gd name="T56" fmla="*/ 24 w 118"/>
                <a:gd name="T57" fmla="*/ 1 h 120"/>
                <a:gd name="T58" fmla="*/ 26 w 118"/>
                <a:gd name="T59" fmla="*/ 2 h 120"/>
                <a:gd name="T60" fmla="*/ 30 w 118"/>
                <a:gd name="T61" fmla="*/ 5 h 120"/>
                <a:gd name="T62" fmla="*/ 34 w 118"/>
                <a:gd name="T63" fmla="*/ 9 h 120"/>
                <a:gd name="T64" fmla="*/ 37 w 118"/>
                <a:gd name="T65" fmla="*/ 14 h 120"/>
                <a:gd name="T66" fmla="*/ 40 w 118"/>
                <a:gd name="T67" fmla="*/ 20 h 120"/>
                <a:gd name="T68" fmla="*/ 42 w 118"/>
                <a:gd name="T69" fmla="*/ 26 h 120"/>
                <a:gd name="T70" fmla="*/ 42 w 118"/>
                <a:gd name="T71" fmla="*/ 34 h 120"/>
                <a:gd name="T72" fmla="*/ 42 w 118"/>
                <a:gd name="T73" fmla="*/ 34 h 120"/>
                <a:gd name="T74" fmla="*/ 43 w 118"/>
                <a:gd name="T75" fmla="*/ 35 h 120"/>
                <a:gd name="T76" fmla="*/ 43 w 118"/>
                <a:gd name="T77" fmla="*/ 35 h 120"/>
                <a:gd name="T78" fmla="*/ 41 w 118"/>
                <a:gd name="T79" fmla="*/ 29 h 120"/>
                <a:gd name="T80" fmla="*/ 39 w 118"/>
                <a:gd name="T81" fmla="*/ 23 h 120"/>
                <a:gd name="T82" fmla="*/ 37 w 118"/>
                <a:gd name="T83" fmla="*/ 19 h 120"/>
                <a:gd name="T84" fmla="*/ 34 w 118"/>
                <a:gd name="T85" fmla="*/ 14 h 120"/>
                <a:gd name="T86" fmla="*/ 29 w 118"/>
                <a:gd name="T87" fmla="*/ 10 h 120"/>
                <a:gd name="T88" fmla="*/ 26 w 118"/>
                <a:gd name="T89" fmla="*/ 8 h 120"/>
                <a:gd name="T90" fmla="*/ 24 w 118"/>
                <a:gd name="T91" fmla="*/ 7 h 120"/>
                <a:gd name="T92" fmla="*/ 22 w 118"/>
                <a:gd name="T93" fmla="*/ 7 h 120"/>
                <a:gd name="T94" fmla="*/ 20 w 118"/>
                <a:gd name="T95" fmla="*/ 6 h 120"/>
                <a:gd name="T96" fmla="*/ 19 w 118"/>
                <a:gd name="T97" fmla="*/ 6 h 120"/>
                <a:gd name="T98" fmla="*/ 19 w 118"/>
                <a:gd name="T99" fmla="*/ 6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22605" name="Freeform 229"/>
            <p:cNvSpPr>
              <a:spLocks/>
            </p:cNvSpPr>
            <p:nvPr/>
          </p:nvSpPr>
          <p:spPr bwMode="white">
            <a:xfrm flipH="1">
              <a:off x="496" y="3685"/>
              <a:ext cx="76" cy="36"/>
            </a:xfrm>
            <a:custGeom>
              <a:avLst/>
              <a:gdLst>
                <a:gd name="T0" fmla="*/ 0 w 127"/>
                <a:gd name="T1" fmla="*/ 14 h 62"/>
                <a:gd name="T2" fmla="*/ 0 w 127"/>
                <a:gd name="T3" fmla="*/ 14 h 62"/>
                <a:gd name="T4" fmla="*/ 1 w 127"/>
                <a:gd name="T5" fmla="*/ 12 h 62"/>
                <a:gd name="T6" fmla="*/ 1 w 127"/>
                <a:gd name="T7" fmla="*/ 10 h 62"/>
                <a:gd name="T8" fmla="*/ 3 w 127"/>
                <a:gd name="T9" fmla="*/ 8 h 62"/>
                <a:gd name="T10" fmla="*/ 5 w 127"/>
                <a:gd name="T11" fmla="*/ 5 h 62"/>
                <a:gd name="T12" fmla="*/ 8 w 127"/>
                <a:gd name="T13" fmla="*/ 3 h 62"/>
                <a:gd name="T14" fmla="*/ 11 w 127"/>
                <a:gd name="T15" fmla="*/ 2 h 62"/>
                <a:gd name="T16" fmla="*/ 14 w 127"/>
                <a:gd name="T17" fmla="*/ 1 h 62"/>
                <a:gd name="T18" fmla="*/ 17 w 127"/>
                <a:gd name="T19" fmla="*/ 1 h 62"/>
                <a:gd name="T20" fmla="*/ 17 w 127"/>
                <a:gd name="T21" fmla="*/ 1 h 62"/>
                <a:gd name="T22" fmla="*/ 29 w 127"/>
                <a:gd name="T23" fmla="*/ 0 h 62"/>
                <a:gd name="T24" fmla="*/ 32 w 127"/>
                <a:gd name="T25" fmla="*/ 0 h 62"/>
                <a:gd name="T26" fmla="*/ 35 w 127"/>
                <a:gd name="T27" fmla="*/ 1 h 62"/>
                <a:gd name="T28" fmla="*/ 35 w 127"/>
                <a:gd name="T29" fmla="*/ 1 h 62"/>
                <a:gd name="T30" fmla="*/ 39 w 127"/>
                <a:gd name="T31" fmla="*/ 2 h 62"/>
                <a:gd name="T32" fmla="*/ 42 w 127"/>
                <a:gd name="T33" fmla="*/ 3 h 62"/>
                <a:gd name="T34" fmla="*/ 45 w 127"/>
                <a:gd name="T35" fmla="*/ 5 h 62"/>
                <a:gd name="T36" fmla="*/ 45 w 127"/>
                <a:gd name="T37" fmla="*/ 5 h 62"/>
                <a:gd name="T38" fmla="*/ 45 w 127"/>
                <a:gd name="T39" fmla="*/ 8 h 62"/>
                <a:gd name="T40" fmla="*/ 41 w 127"/>
                <a:gd name="T41" fmla="*/ 12 h 62"/>
                <a:gd name="T42" fmla="*/ 39 w 127"/>
                <a:gd name="T43" fmla="*/ 14 h 62"/>
                <a:gd name="T44" fmla="*/ 37 w 127"/>
                <a:gd name="T45" fmla="*/ 16 h 62"/>
                <a:gd name="T46" fmla="*/ 33 w 127"/>
                <a:gd name="T47" fmla="*/ 18 h 62"/>
                <a:gd name="T48" fmla="*/ 30 w 127"/>
                <a:gd name="T49" fmla="*/ 19 h 62"/>
                <a:gd name="T50" fmla="*/ 30 w 127"/>
                <a:gd name="T51" fmla="*/ 19 h 62"/>
                <a:gd name="T52" fmla="*/ 23 w 127"/>
                <a:gd name="T53" fmla="*/ 20 h 62"/>
                <a:gd name="T54" fmla="*/ 19 w 127"/>
                <a:gd name="T55" fmla="*/ 21 h 62"/>
                <a:gd name="T56" fmla="*/ 15 w 127"/>
                <a:gd name="T57" fmla="*/ 21 h 62"/>
                <a:gd name="T58" fmla="*/ 11 w 127"/>
                <a:gd name="T59" fmla="*/ 20 h 62"/>
                <a:gd name="T60" fmla="*/ 11 w 127"/>
                <a:gd name="T61" fmla="*/ 20 h 62"/>
                <a:gd name="T62" fmla="*/ 3 w 127"/>
                <a:gd name="T63" fmla="*/ 16 h 62"/>
                <a:gd name="T64" fmla="*/ 0 w 127"/>
                <a:gd name="T65" fmla="*/ 14 h 62"/>
                <a:gd name="T66" fmla="*/ 0 w 127"/>
                <a:gd name="T67" fmla="*/ 14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22606" name="Freeform 230"/>
            <p:cNvSpPr>
              <a:spLocks/>
            </p:cNvSpPr>
            <p:nvPr/>
          </p:nvSpPr>
          <p:spPr bwMode="black">
            <a:xfrm flipH="1">
              <a:off x="495" y="3683"/>
              <a:ext cx="82" cy="24"/>
            </a:xfrm>
            <a:custGeom>
              <a:avLst/>
              <a:gdLst>
                <a:gd name="T0" fmla="*/ 49 w 137"/>
                <a:gd name="T1" fmla="*/ 6 h 42"/>
                <a:gd name="T2" fmla="*/ 49 w 137"/>
                <a:gd name="T3" fmla="*/ 6 h 42"/>
                <a:gd name="T4" fmla="*/ 48 w 137"/>
                <a:gd name="T5" fmla="*/ 5 h 42"/>
                <a:gd name="T6" fmla="*/ 44 w 137"/>
                <a:gd name="T7" fmla="*/ 3 h 42"/>
                <a:gd name="T8" fmla="*/ 38 w 137"/>
                <a:gd name="T9" fmla="*/ 2 h 42"/>
                <a:gd name="T10" fmla="*/ 35 w 137"/>
                <a:gd name="T11" fmla="*/ 1 h 42"/>
                <a:gd name="T12" fmla="*/ 32 w 137"/>
                <a:gd name="T13" fmla="*/ 1 h 42"/>
                <a:gd name="T14" fmla="*/ 28 w 137"/>
                <a:gd name="T15" fmla="*/ 0 h 42"/>
                <a:gd name="T16" fmla="*/ 24 w 137"/>
                <a:gd name="T17" fmla="*/ 0 h 42"/>
                <a:gd name="T18" fmla="*/ 20 w 137"/>
                <a:gd name="T19" fmla="*/ 1 h 42"/>
                <a:gd name="T20" fmla="*/ 16 w 137"/>
                <a:gd name="T21" fmla="*/ 2 h 42"/>
                <a:gd name="T22" fmla="*/ 11 w 137"/>
                <a:gd name="T23" fmla="*/ 3 h 42"/>
                <a:gd name="T24" fmla="*/ 8 w 137"/>
                <a:gd name="T25" fmla="*/ 6 h 42"/>
                <a:gd name="T26" fmla="*/ 4 w 137"/>
                <a:gd name="T27" fmla="*/ 9 h 42"/>
                <a:gd name="T28" fmla="*/ 0 w 137"/>
                <a:gd name="T29" fmla="*/ 14 h 42"/>
                <a:gd name="T30" fmla="*/ 0 w 137"/>
                <a:gd name="T31" fmla="*/ 14 h 42"/>
                <a:gd name="T32" fmla="*/ 1 w 137"/>
                <a:gd name="T33" fmla="*/ 13 h 42"/>
                <a:gd name="T34" fmla="*/ 3 w 137"/>
                <a:gd name="T35" fmla="*/ 11 h 42"/>
                <a:gd name="T36" fmla="*/ 6 w 137"/>
                <a:gd name="T37" fmla="*/ 9 h 42"/>
                <a:gd name="T38" fmla="*/ 11 w 137"/>
                <a:gd name="T39" fmla="*/ 6 h 42"/>
                <a:gd name="T40" fmla="*/ 14 w 137"/>
                <a:gd name="T41" fmla="*/ 5 h 42"/>
                <a:gd name="T42" fmla="*/ 19 w 137"/>
                <a:gd name="T43" fmla="*/ 4 h 42"/>
                <a:gd name="T44" fmla="*/ 22 w 137"/>
                <a:gd name="T45" fmla="*/ 3 h 42"/>
                <a:gd name="T46" fmla="*/ 26 w 137"/>
                <a:gd name="T47" fmla="*/ 3 h 42"/>
                <a:gd name="T48" fmla="*/ 32 w 137"/>
                <a:gd name="T49" fmla="*/ 3 h 42"/>
                <a:gd name="T50" fmla="*/ 37 w 137"/>
                <a:gd name="T51" fmla="*/ 3 h 42"/>
                <a:gd name="T52" fmla="*/ 42 w 137"/>
                <a:gd name="T53" fmla="*/ 5 h 42"/>
                <a:gd name="T54" fmla="*/ 49 w 137"/>
                <a:gd name="T55" fmla="*/ 6 h 42"/>
                <a:gd name="T56" fmla="*/ 49 w 137"/>
                <a:gd name="T57" fmla="*/ 6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22607" name="Freeform 231"/>
            <p:cNvSpPr>
              <a:spLocks/>
            </p:cNvSpPr>
            <p:nvPr/>
          </p:nvSpPr>
          <p:spPr bwMode="white">
            <a:xfrm flipH="1">
              <a:off x="518" y="3691"/>
              <a:ext cx="38" cy="25"/>
            </a:xfrm>
            <a:custGeom>
              <a:avLst/>
              <a:gdLst>
                <a:gd name="T0" fmla="*/ 0 w 63"/>
                <a:gd name="T1" fmla="*/ 9 h 41"/>
                <a:gd name="T2" fmla="*/ 0 w 63"/>
                <a:gd name="T3" fmla="*/ 9 h 41"/>
                <a:gd name="T4" fmla="*/ 1 w 63"/>
                <a:gd name="T5" fmla="*/ 11 h 41"/>
                <a:gd name="T6" fmla="*/ 1 w 63"/>
                <a:gd name="T7" fmla="*/ 12 h 41"/>
                <a:gd name="T8" fmla="*/ 2 w 63"/>
                <a:gd name="T9" fmla="*/ 13 h 41"/>
                <a:gd name="T10" fmla="*/ 4 w 63"/>
                <a:gd name="T11" fmla="*/ 15 h 41"/>
                <a:gd name="T12" fmla="*/ 6 w 63"/>
                <a:gd name="T13" fmla="*/ 15 h 41"/>
                <a:gd name="T14" fmla="*/ 8 w 63"/>
                <a:gd name="T15" fmla="*/ 15 h 41"/>
                <a:gd name="T16" fmla="*/ 10 w 63"/>
                <a:gd name="T17" fmla="*/ 15 h 41"/>
                <a:gd name="T18" fmla="*/ 13 w 63"/>
                <a:gd name="T19" fmla="*/ 15 h 41"/>
                <a:gd name="T20" fmla="*/ 13 w 63"/>
                <a:gd name="T21" fmla="*/ 15 h 41"/>
                <a:gd name="T22" fmla="*/ 15 w 63"/>
                <a:gd name="T23" fmla="*/ 15 h 41"/>
                <a:gd name="T24" fmla="*/ 17 w 63"/>
                <a:gd name="T25" fmla="*/ 14 h 41"/>
                <a:gd name="T26" fmla="*/ 19 w 63"/>
                <a:gd name="T27" fmla="*/ 13 h 41"/>
                <a:gd name="T28" fmla="*/ 21 w 63"/>
                <a:gd name="T29" fmla="*/ 12 h 41"/>
                <a:gd name="T30" fmla="*/ 22 w 63"/>
                <a:gd name="T31" fmla="*/ 10 h 41"/>
                <a:gd name="T32" fmla="*/ 22 w 63"/>
                <a:gd name="T33" fmla="*/ 9 h 41"/>
                <a:gd name="T34" fmla="*/ 23 w 63"/>
                <a:gd name="T35" fmla="*/ 7 h 41"/>
                <a:gd name="T36" fmla="*/ 23 w 63"/>
                <a:gd name="T37" fmla="*/ 6 h 41"/>
                <a:gd name="T38" fmla="*/ 23 w 63"/>
                <a:gd name="T39" fmla="*/ 6 h 41"/>
                <a:gd name="T40" fmla="*/ 22 w 63"/>
                <a:gd name="T41" fmla="*/ 4 h 41"/>
                <a:gd name="T42" fmla="*/ 22 w 63"/>
                <a:gd name="T43" fmla="*/ 3 h 41"/>
                <a:gd name="T44" fmla="*/ 21 w 63"/>
                <a:gd name="T45" fmla="*/ 2 h 41"/>
                <a:gd name="T46" fmla="*/ 19 w 63"/>
                <a:gd name="T47" fmla="*/ 1 h 41"/>
                <a:gd name="T48" fmla="*/ 17 w 63"/>
                <a:gd name="T49" fmla="*/ 1 h 41"/>
                <a:gd name="T50" fmla="*/ 15 w 63"/>
                <a:gd name="T51" fmla="*/ 0 h 41"/>
                <a:gd name="T52" fmla="*/ 13 w 63"/>
                <a:gd name="T53" fmla="*/ 0 h 41"/>
                <a:gd name="T54" fmla="*/ 10 w 63"/>
                <a:gd name="T55" fmla="*/ 1 h 41"/>
                <a:gd name="T56" fmla="*/ 10 w 63"/>
                <a:gd name="T57" fmla="*/ 1 h 41"/>
                <a:gd name="T58" fmla="*/ 8 w 63"/>
                <a:gd name="T59" fmla="*/ 1 h 41"/>
                <a:gd name="T60" fmla="*/ 6 w 63"/>
                <a:gd name="T61" fmla="*/ 1 h 41"/>
                <a:gd name="T62" fmla="*/ 4 w 63"/>
                <a:gd name="T63" fmla="*/ 2 h 41"/>
                <a:gd name="T64" fmla="*/ 2 w 63"/>
                <a:gd name="T65" fmla="*/ 4 h 41"/>
                <a:gd name="T66" fmla="*/ 1 w 63"/>
                <a:gd name="T67" fmla="*/ 5 h 41"/>
                <a:gd name="T68" fmla="*/ 1 w 63"/>
                <a:gd name="T69" fmla="*/ 6 h 41"/>
                <a:gd name="T70" fmla="*/ 0 w 63"/>
                <a:gd name="T71" fmla="*/ 8 h 41"/>
                <a:gd name="T72" fmla="*/ 0 w 63"/>
                <a:gd name="T73" fmla="*/ 9 h 41"/>
                <a:gd name="T74" fmla="*/ 0 w 63"/>
                <a:gd name="T75" fmla="*/ 9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22608" name="Freeform 232"/>
            <p:cNvSpPr>
              <a:spLocks/>
            </p:cNvSpPr>
            <p:nvPr/>
          </p:nvSpPr>
          <p:spPr bwMode="white">
            <a:xfrm flipH="1">
              <a:off x="519" y="3692"/>
              <a:ext cx="36" cy="23"/>
            </a:xfrm>
            <a:custGeom>
              <a:avLst/>
              <a:gdLst>
                <a:gd name="T0" fmla="*/ 22 w 60"/>
                <a:gd name="T1" fmla="*/ 5 h 39"/>
                <a:gd name="T2" fmla="*/ 22 w 60"/>
                <a:gd name="T3" fmla="*/ 5 h 39"/>
                <a:gd name="T4" fmla="*/ 21 w 60"/>
                <a:gd name="T5" fmla="*/ 4 h 39"/>
                <a:gd name="T6" fmla="*/ 20 w 60"/>
                <a:gd name="T7" fmla="*/ 3 h 39"/>
                <a:gd name="T8" fmla="*/ 19 w 60"/>
                <a:gd name="T9" fmla="*/ 2 h 39"/>
                <a:gd name="T10" fmla="*/ 17 w 60"/>
                <a:gd name="T11" fmla="*/ 1 h 39"/>
                <a:gd name="T12" fmla="*/ 16 w 60"/>
                <a:gd name="T13" fmla="*/ 1 h 39"/>
                <a:gd name="T14" fmla="*/ 14 w 60"/>
                <a:gd name="T15" fmla="*/ 0 h 39"/>
                <a:gd name="T16" fmla="*/ 12 w 60"/>
                <a:gd name="T17" fmla="*/ 0 h 39"/>
                <a:gd name="T18" fmla="*/ 10 w 60"/>
                <a:gd name="T19" fmla="*/ 0 h 39"/>
                <a:gd name="T20" fmla="*/ 10 w 60"/>
                <a:gd name="T21" fmla="*/ 0 h 39"/>
                <a:gd name="T22" fmla="*/ 8 w 60"/>
                <a:gd name="T23" fmla="*/ 1 h 39"/>
                <a:gd name="T24" fmla="*/ 6 w 60"/>
                <a:gd name="T25" fmla="*/ 1 h 39"/>
                <a:gd name="T26" fmla="*/ 4 w 60"/>
                <a:gd name="T27" fmla="*/ 2 h 39"/>
                <a:gd name="T28" fmla="*/ 2 w 60"/>
                <a:gd name="T29" fmla="*/ 4 h 39"/>
                <a:gd name="T30" fmla="*/ 1 w 60"/>
                <a:gd name="T31" fmla="*/ 4 h 39"/>
                <a:gd name="T32" fmla="*/ 1 w 60"/>
                <a:gd name="T33" fmla="*/ 5 h 39"/>
                <a:gd name="T34" fmla="*/ 0 w 60"/>
                <a:gd name="T35" fmla="*/ 7 h 39"/>
                <a:gd name="T36" fmla="*/ 0 w 60"/>
                <a:gd name="T37" fmla="*/ 8 h 39"/>
                <a:gd name="T38" fmla="*/ 0 w 60"/>
                <a:gd name="T39" fmla="*/ 8 h 39"/>
                <a:gd name="T40" fmla="*/ 1 w 60"/>
                <a:gd name="T41" fmla="*/ 10 h 39"/>
                <a:gd name="T42" fmla="*/ 1 w 60"/>
                <a:gd name="T43" fmla="*/ 11 h 39"/>
                <a:gd name="T44" fmla="*/ 2 w 60"/>
                <a:gd name="T45" fmla="*/ 12 h 39"/>
                <a:gd name="T46" fmla="*/ 4 w 60"/>
                <a:gd name="T47" fmla="*/ 12 h 39"/>
                <a:gd name="T48" fmla="*/ 6 w 60"/>
                <a:gd name="T49" fmla="*/ 13 h 39"/>
                <a:gd name="T50" fmla="*/ 8 w 60"/>
                <a:gd name="T51" fmla="*/ 14 h 39"/>
                <a:gd name="T52" fmla="*/ 10 w 60"/>
                <a:gd name="T53" fmla="*/ 14 h 39"/>
                <a:gd name="T54" fmla="*/ 12 w 60"/>
                <a:gd name="T55" fmla="*/ 14 h 39"/>
                <a:gd name="T56" fmla="*/ 12 w 60"/>
                <a:gd name="T57" fmla="*/ 14 h 39"/>
                <a:gd name="T58" fmla="*/ 14 w 60"/>
                <a:gd name="T59" fmla="*/ 13 h 39"/>
                <a:gd name="T60" fmla="*/ 16 w 60"/>
                <a:gd name="T61" fmla="*/ 12 h 39"/>
                <a:gd name="T62" fmla="*/ 17 w 60"/>
                <a:gd name="T63" fmla="*/ 12 h 39"/>
                <a:gd name="T64" fmla="*/ 19 w 60"/>
                <a:gd name="T65" fmla="*/ 11 h 39"/>
                <a:gd name="T66" fmla="*/ 20 w 60"/>
                <a:gd name="T67" fmla="*/ 9 h 39"/>
                <a:gd name="T68" fmla="*/ 21 w 60"/>
                <a:gd name="T69" fmla="*/ 8 h 39"/>
                <a:gd name="T70" fmla="*/ 22 w 60"/>
                <a:gd name="T71" fmla="*/ 6 h 39"/>
                <a:gd name="T72" fmla="*/ 22 w 60"/>
                <a:gd name="T73" fmla="*/ 5 h 39"/>
                <a:gd name="T74" fmla="*/ 22 w 60"/>
                <a:gd name="T75" fmla="*/ 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22609" name="Freeform 233"/>
            <p:cNvSpPr>
              <a:spLocks/>
            </p:cNvSpPr>
            <p:nvPr/>
          </p:nvSpPr>
          <p:spPr bwMode="white">
            <a:xfrm flipH="1">
              <a:off x="521" y="3692"/>
              <a:ext cx="34" cy="23"/>
            </a:xfrm>
            <a:custGeom>
              <a:avLst/>
              <a:gdLst>
                <a:gd name="T0" fmla="*/ 20 w 58"/>
                <a:gd name="T1" fmla="*/ 5 h 37"/>
                <a:gd name="T2" fmla="*/ 20 w 58"/>
                <a:gd name="T3" fmla="*/ 5 h 37"/>
                <a:gd name="T4" fmla="*/ 19 w 58"/>
                <a:gd name="T5" fmla="*/ 4 h 37"/>
                <a:gd name="T6" fmla="*/ 19 w 58"/>
                <a:gd name="T7" fmla="*/ 2 h 37"/>
                <a:gd name="T8" fmla="*/ 18 w 58"/>
                <a:gd name="T9" fmla="*/ 1 h 37"/>
                <a:gd name="T10" fmla="*/ 16 w 58"/>
                <a:gd name="T11" fmla="*/ 1 h 37"/>
                <a:gd name="T12" fmla="*/ 13 w 58"/>
                <a:gd name="T13" fmla="*/ 0 h 37"/>
                <a:gd name="T14" fmla="*/ 9 w 58"/>
                <a:gd name="T15" fmla="*/ 0 h 37"/>
                <a:gd name="T16" fmla="*/ 9 w 58"/>
                <a:gd name="T17" fmla="*/ 0 h 37"/>
                <a:gd name="T18" fmla="*/ 5 w 58"/>
                <a:gd name="T19" fmla="*/ 1 h 37"/>
                <a:gd name="T20" fmla="*/ 2 w 58"/>
                <a:gd name="T21" fmla="*/ 3 h 37"/>
                <a:gd name="T22" fmla="*/ 1 w 58"/>
                <a:gd name="T23" fmla="*/ 4 h 37"/>
                <a:gd name="T24" fmla="*/ 1 w 58"/>
                <a:gd name="T25" fmla="*/ 6 h 37"/>
                <a:gd name="T26" fmla="*/ 0 w 58"/>
                <a:gd name="T27" fmla="*/ 7 h 37"/>
                <a:gd name="T28" fmla="*/ 0 w 58"/>
                <a:gd name="T29" fmla="*/ 9 h 37"/>
                <a:gd name="T30" fmla="*/ 0 w 58"/>
                <a:gd name="T31" fmla="*/ 9 h 37"/>
                <a:gd name="T32" fmla="*/ 1 w 58"/>
                <a:gd name="T33" fmla="*/ 10 h 37"/>
                <a:gd name="T34" fmla="*/ 1 w 58"/>
                <a:gd name="T35" fmla="*/ 11 h 37"/>
                <a:gd name="T36" fmla="*/ 2 w 58"/>
                <a:gd name="T37" fmla="*/ 12 h 37"/>
                <a:gd name="T38" fmla="*/ 4 w 58"/>
                <a:gd name="T39" fmla="*/ 13 h 37"/>
                <a:gd name="T40" fmla="*/ 7 w 58"/>
                <a:gd name="T41" fmla="*/ 14 h 37"/>
                <a:gd name="T42" fmla="*/ 11 w 58"/>
                <a:gd name="T43" fmla="*/ 14 h 37"/>
                <a:gd name="T44" fmla="*/ 11 w 58"/>
                <a:gd name="T45" fmla="*/ 14 h 37"/>
                <a:gd name="T46" fmla="*/ 15 w 58"/>
                <a:gd name="T47" fmla="*/ 13 h 37"/>
                <a:gd name="T48" fmla="*/ 18 w 58"/>
                <a:gd name="T49" fmla="*/ 11 h 37"/>
                <a:gd name="T50" fmla="*/ 19 w 58"/>
                <a:gd name="T51" fmla="*/ 10 h 37"/>
                <a:gd name="T52" fmla="*/ 19 w 58"/>
                <a:gd name="T53" fmla="*/ 8 h 37"/>
                <a:gd name="T54" fmla="*/ 20 w 58"/>
                <a:gd name="T55" fmla="*/ 7 h 37"/>
                <a:gd name="T56" fmla="*/ 20 w 58"/>
                <a:gd name="T57" fmla="*/ 5 h 37"/>
                <a:gd name="T58" fmla="*/ 20 w 58"/>
                <a:gd name="T59" fmla="*/ 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22610" name="Freeform 234"/>
            <p:cNvSpPr>
              <a:spLocks/>
            </p:cNvSpPr>
            <p:nvPr/>
          </p:nvSpPr>
          <p:spPr bwMode="white">
            <a:xfrm flipH="1">
              <a:off x="521" y="3692"/>
              <a:ext cx="34" cy="22"/>
            </a:xfrm>
            <a:custGeom>
              <a:avLst/>
              <a:gdLst>
                <a:gd name="T0" fmla="*/ 21 w 55"/>
                <a:gd name="T1" fmla="*/ 5 h 36"/>
                <a:gd name="T2" fmla="*/ 21 w 55"/>
                <a:gd name="T3" fmla="*/ 5 h 36"/>
                <a:gd name="T4" fmla="*/ 20 w 55"/>
                <a:gd name="T5" fmla="*/ 4 h 36"/>
                <a:gd name="T6" fmla="*/ 20 w 55"/>
                <a:gd name="T7" fmla="*/ 2 h 36"/>
                <a:gd name="T8" fmla="*/ 19 w 55"/>
                <a:gd name="T9" fmla="*/ 2 h 36"/>
                <a:gd name="T10" fmla="*/ 17 w 55"/>
                <a:gd name="T11" fmla="*/ 1 h 36"/>
                <a:gd name="T12" fmla="*/ 14 w 55"/>
                <a:gd name="T13" fmla="*/ 0 h 36"/>
                <a:gd name="T14" fmla="*/ 9 w 55"/>
                <a:gd name="T15" fmla="*/ 0 h 36"/>
                <a:gd name="T16" fmla="*/ 9 w 55"/>
                <a:gd name="T17" fmla="*/ 0 h 36"/>
                <a:gd name="T18" fmla="*/ 6 w 55"/>
                <a:gd name="T19" fmla="*/ 1 h 36"/>
                <a:gd name="T20" fmla="*/ 2 w 55"/>
                <a:gd name="T21" fmla="*/ 3 h 36"/>
                <a:gd name="T22" fmla="*/ 1 w 55"/>
                <a:gd name="T23" fmla="*/ 4 h 36"/>
                <a:gd name="T24" fmla="*/ 0 w 55"/>
                <a:gd name="T25" fmla="*/ 6 h 36"/>
                <a:gd name="T26" fmla="*/ 0 w 55"/>
                <a:gd name="T27" fmla="*/ 7 h 36"/>
                <a:gd name="T28" fmla="*/ 0 w 55"/>
                <a:gd name="T29" fmla="*/ 8 h 36"/>
                <a:gd name="T30" fmla="*/ 0 w 55"/>
                <a:gd name="T31" fmla="*/ 8 h 36"/>
                <a:gd name="T32" fmla="*/ 0 w 55"/>
                <a:gd name="T33" fmla="*/ 9 h 36"/>
                <a:gd name="T34" fmla="*/ 1 w 55"/>
                <a:gd name="T35" fmla="*/ 11 h 36"/>
                <a:gd name="T36" fmla="*/ 2 w 55"/>
                <a:gd name="T37" fmla="*/ 12 h 36"/>
                <a:gd name="T38" fmla="*/ 4 w 55"/>
                <a:gd name="T39" fmla="*/ 12 h 36"/>
                <a:gd name="T40" fmla="*/ 7 w 55"/>
                <a:gd name="T41" fmla="*/ 13 h 36"/>
                <a:gd name="T42" fmla="*/ 12 w 55"/>
                <a:gd name="T43" fmla="*/ 13 h 36"/>
                <a:gd name="T44" fmla="*/ 12 w 55"/>
                <a:gd name="T45" fmla="*/ 13 h 36"/>
                <a:gd name="T46" fmla="*/ 15 w 55"/>
                <a:gd name="T47" fmla="*/ 12 h 36"/>
                <a:gd name="T48" fmla="*/ 19 w 55"/>
                <a:gd name="T49" fmla="*/ 10 h 36"/>
                <a:gd name="T50" fmla="*/ 20 w 55"/>
                <a:gd name="T51" fmla="*/ 9 h 36"/>
                <a:gd name="T52" fmla="*/ 20 w 55"/>
                <a:gd name="T53" fmla="*/ 8 h 36"/>
                <a:gd name="T54" fmla="*/ 21 w 55"/>
                <a:gd name="T55" fmla="*/ 6 h 36"/>
                <a:gd name="T56" fmla="*/ 21 w 55"/>
                <a:gd name="T57" fmla="*/ 5 h 36"/>
                <a:gd name="T58" fmla="*/ 21 w 55"/>
                <a:gd name="T59" fmla="*/ 5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22611" name="Freeform 235"/>
            <p:cNvSpPr>
              <a:spLocks/>
            </p:cNvSpPr>
            <p:nvPr/>
          </p:nvSpPr>
          <p:spPr bwMode="white">
            <a:xfrm flipH="1">
              <a:off x="522" y="3693"/>
              <a:ext cx="33" cy="21"/>
            </a:xfrm>
            <a:custGeom>
              <a:avLst/>
              <a:gdLst>
                <a:gd name="T0" fmla="*/ 20 w 54"/>
                <a:gd name="T1" fmla="*/ 5 h 35"/>
                <a:gd name="T2" fmla="*/ 20 w 54"/>
                <a:gd name="T3" fmla="*/ 5 h 35"/>
                <a:gd name="T4" fmla="*/ 20 w 54"/>
                <a:gd name="T5" fmla="*/ 3 h 35"/>
                <a:gd name="T6" fmla="*/ 19 w 54"/>
                <a:gd name="T7" fmla="*/ 2 h 35"/>
                <a:gd name="T8" fmla="*/ 18 w 54"/>
                <a:gd name="T9" fmla="*/ 1 h 35"/>
                <a:gd name="T10" fmla="*/ 17 w 54"/>
                <a:gd name="T11" fmla="*/ 1 h 35"/>
                <a:gd name="T12" fmla="*/ 13 w 54"/>
                <a:gd name="T13" fmla="*/ 0 h 35"/>
                <a:gd name="T14" fmla="*/ 9 w 54"/>
                <a:gd name="T15" fmla="*/ 0 h 35"/>
                <a:gd name="T16" fmla="*/ 9 w 54"/>
                <a:gd name="T17" fmla="*/ 0 h 35"/>
                <a:gd name="T18" fmla="*/ 6 w 54"/>
                <a:gd name="T19" fmla="*/ 1 h 35"/>
                <a:gd name="T20" fmla="*/ 2 w 54"/>
                <a:gd name="T21" fmla="*/ 3 h 35"/>
                <a:gd name="T22" fmla="*/ 2 w 54"/>
                <a:gd name="T23" fmla="*/ 4 h 35"/>
                <a:gd name="T24" fmla="*/ 1 w 54"/>
                <a:gd name="T25" fmla="*/ 5 h 35"/>
                <a:gd name="T26" fmla="*/ 0 w 54"/>
                <a:gd name="T27" fmla="*/ 6 h 35"/>
                <a:gd name="T28" fmla="*/ 0 w 54"/>
                <a:gd name="T29" fmla="*/ 8 h 35"/>
                <a:gd name="T30" fmla="*/ 0 w 54"/>
                <a:gd name="T31" fmla="*/ 8 h 35"/>
                <a:gd name="T32" fmla="*/ 1 w 54"/>
                <a:gd name="T33" fmla="*/ 8 h 35"/>
                <a:gd name="T34" fmla="*/ 2 w 54"/>
                <a:gd name="T35" fmla="*/ 10 h 35"/>
                <a:gd name="T36" fmla="*/ 2 w 54"/>
                <a:gd name="T37" fmla="*/ 10 h 35"/>
                <a:gd name="T38" fmla="*/ 4 w 54"/>
                <a:gd name="T39" fmla="*/ 11 h 35"/>
                <a:gd name="T40" fmla="*/ 7 w 54"/>
                <a:gd name="T41" fmla="*/ 13 h 35"/>
                <a:gd name="T42" fmla="*/ 11 w 54"/>
                <a:gd name="T43" fmla="*/ 12 h 35"/>
                <a:gd name="T44" fmla="*/ 11 w 54"/>
                <a:gd name="T45" fmla="*/ 12 h 35"/>
                <a:gd name="T46" fmla="*/ 15 w 54"/>
                <a:gd name="T47" fmla="*/ 11 h 35"/>
                <a:gd name="T48" fmla="*/ 18 w 54"/>
                <a:gd name="T49" fmla="*/ 9 h 35"/>
                <a:gd name="T50" fmla="*/ 19 w 54"/>
                <a:gd name="T51" fmla="*/ 8 h 35"/>
                <a:gd name="T52" fmla="*/ 20 w 54"/>
                <a:gd name="T53" fmla="*/ 7 h 35"/>
                <a:gd name="T54" fmla="*/ 20 w 54"/>
                <a:gd name="T55" fmla="*/ 6 h 35"/>
                <a:gd name="T56" fmla="*/ 20 w 54"/>
                <a:gd name="T57" fmla="*/ 5 h 35"/>
                <a:gd name="T58" fmla="*/ 20 w 54"/>
                <a:gd name="T59" fmla="*/ 5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22612" name="Freeform 236"/>
            <p:cNvSpPr>
              <a:spLocks/>
            </p:cNvSpPr>
            <p:nvPr/>
          </p:nvSpPr>
          <p:spPr bwMode="white">
            <a:xfrm flipH="1">
              <a:off x="523" y="3693"/>
              <a:ext cx="30" cy="21"/>
            </a:xfrm>
            <a:custGeom>
              <a:avLst/>
              <a:gdLst>
                <a:gd name="T0" fmla="*/ 18 w 51"/>
                <a:gd name="T1" fmla="*/ 5 h 33"/>
                <a:gd name="T2" fmla="*/ 18 w 51"/>
                <a:gd name="T3" fmla="*/ 5 h 33"/>
                <a:gd name="T4" fmla="*/ 18 w 51"/>
                <a:gd name="T5" fmla="*/ 4 h 33"/>
                <a:gd name="T6" fmla="*/ 16 w 51"/>
                <a:gd name="T7" fmla="*/ 3 h 33"/>
                <a:gd name="T8" fmla="*/ 15 w 51"/>
                <a:gd name="T9" fmla="*/ 1 h 33"/>
                <a:gd name="T10" fmla="*/ 11 w 51"/>
                <a:gd name="T11" fmla="*/ 0 h 33"/>
                <a:gd name="T12" fmla="*/ 8 w 51"/>
                <a:gd name="T13" fmla="*/ 0 h 33"/>
                <a:gd name="T14" fmla="*/ 8 w 51"/>
                <a:gd name="T15" fmla="*/ 0 h 33"/>
                <a:gd name="T16" fmla="*/ 5 w 51"/>
                <a:gd name="T17" fmla="*/ 2 h 33"/>
                <a:gd name="T18" fmla="*/ 2 w 51"/>
                <a:gd name="T19" fmla="*/ 3 h 33"/>
                <a:gd name="T20" fmla="*/ 1 w 51"/>
                <a:gd name="T21" fmla="*/ 6 h 33"/>
                <a:gd name="T22" fmla="*/ 0 w 51"/>
                <a:gd name="T23" fmla="*/ 7 h 33"/>
                <a:gd name="T24" fmla="*/ 0 w 51"/>
                <a:gd name="T25" fmla="*/ 8 h 33"/>
                <a:gd name="T26" fmla="*/ 0 w 51"/>
                <a:gd name="T27" fmla="*/ 8 h 33"/>
                <a:gd name="T28" fmla="*/ 1 w 51"/>
                <a:gd name="T29" fmla="*/ 10 h 33"/>
                <a:gd name="T30" fmla="*/ 1 w 51"/>
                <a:gd name="T31" fmla="*/ 11 h 33"/>
                <a:gd name="T32" fmla="*/ 3 w 51"/>
                <a:gd name="T33" fmla="*/ 13 h 33"/>
                <a:gd name="T34" fmla="*/ 6 w 51"/>
                <a:gd name="T35" fmla="*/ 13 h 33"/>
                <a:gd name="T36" fmla="*/ 9 w 51"/>
                <a:gd name="T37" fmla="*/ 13 h 33"/>
                <a:gd name="T38" fmla="*/ 9 w 51"/>
                <a:gd name="T39" fmla="*/ 13 h 33"/>
                <a:gd name="T40" fmla="*/ 14 w 51"/>
                <a:gd name="T41" fmla="*/ 13 h 33"/>
                <a:gd name="T42" fmla="*/ 15 w 51"/>
                <a:gd name="T43" fmla="*/ 10 h 33"/>
                <a:gd name="T44" fmla="*/ 18 w 51"/>
                <a:gd name="T45" fmla="*/ 8 h 33"/>
                <a:gd name="T46" fmla="*/ 18 w 51"/>
                <a:gd name="T47" fmla="*/ 6 h 33"/>
                <a:gd name="T48" fmla="*/ 18 w 51"/>
                <a:gd name="T49" fmla="*/ 5 h 33"/>
                <a:gd name="T50" fmla="*/ 18 w 51"/>
                <a:gd name="T51" fmla="*/ 5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22613" name="Freeform 237"/>
            <p:cNvSpPr>
              <a:spLocks/>
            </p:cNvSpPr>
            <p:nvPr/>
          </p:nvSpPr>
          <p:spPr bwMode="white">
            <a:xfrm flipH="1">
              <a:off x="523" y="3694"/>
              <a:ext cx="29" cy="19"/>
            </a:xfrm>
            <a:custGeom>
              <a:avLst/>
              <a:gdLst>
                <a:gd name="T0" fmla="*/ 17 w 50"/>
                <a:gd name="T1" fmla="*/ 4 h 31"/>
                <a:gd name="T2" fmla="*/ 17 w 50"/>
                <a:gd name="T3" fmla="*/ 4 h 31"/>
                <a:gd name="T4" fmla="*/ 16 w 50"/>
                <a:gd name="T5" fmla="*/ 4 h 31"/>
                <a:gd name="T6" fmla="*/ 16 w 50"/>
                <a:gd name="T7" fmla="*/ 2 h 31"/>
                <a:gd name="T8" fmla="*/ 13 w 50"/>
                <a:gd name="T9" fmla="*/ 1 h 31"/>
                <a:gd name="T10" fmla="*/ 11 w 50"/>
                <a:gd name="T11" fmla="*/ 0 h 31"/>
                <a:gd name="T12" fmla="*/ 8 w 50"/>
                <a:gd name="T13" fmla="*/ 0 h 31"/>
                <a:gd name="T14" fmla="*/ 8 w 50"/>
                <a:gd name="T15" fmla="*/ 0 h 31"/>
                <a:gd name="T16" fmla="*/ 5 w 50"/>
                <a:gd name="T17" fmla="*/ 1 h 31"/>
                <a:gd name="T18" fmla="*/ 2 w 50"/>
                <a:gd name="T19" fmla="*/ 2 h 31"/>
                <a:gd name="T20" fmla="*/ 1 w 50"/>
                <a:gd name="T21" fmla="*/ 6 h 31"/>
                <a:gd name="T22" fmla="*/ 0 w 50"/>
                <a:gd name="T23" fmla="*/ 6 h 31"/>
                <a:gd name="T24" fmla="*/ 0 w 50"/>
                <a:gd name="T25" fmla="*/ 7 h 31"/>
                <a:gd name="T26" fmla="*/ 0 w 50"/>
                <a:gd name="T27" fmla="*/ 7 h 31"/>
                <a:gd name="T28" fmla="*/ 1 w 50"/>
                <a:gd name="T29" fmla="*/ 9 h 31"/>
                <a:gd name="T30" fmla="*/ 1 w 50"/>
                <a:gd name="T31" fmla="*/ 10 h 31"/>
                <a:gd name="T32" fmla="*/ 3 w 50"/>
                <a:gd name="T33" fmla="*/ 11 h 31"/>
                <a:gd name="T34" fmla="*/ 6 w 50"/>
                <a:gd name="T35" fmla="*/ 12 h 31"/>
                <a:gd name="T36" fmla="*/ 9 w 50"/>
                <a:gd name="T37" fmla="*/ 12 h 31"/>
                <a:gd name="T38" fmla="*/ 9 w 50"/>
                <a:gd name="T39" fmla="*/ 12 h 31"/>
                <a:gd name="T40" fmla="*/ 12 w 50"/>
                <a:gd name="T41" fmla="*/ 10 h 31"/>
                <a:gd name="T42" fmla="*/ 15 w 50"/>
                <a:gd name="T43" fmla="*/ 9 h 31"/>
                <a:gd name="T44" fmla="*/ 16 w 50"/>
                <a:gd name="T45" fmla="*/ 7 h 31"/>
                <a:gd name="T46" fmla="*/ 17 w 50"/>
                <a:gd name="T47" fmla="*/ 6 h 31"/>
                <a:gd name="T48" fmla="*/ 17 w 50"/>
                <a:gd name="T49" fmla="*/ 4 h 31"/>
                <a:gd name="T50" fmla="*/ 17 w 50"/>
                <a:gd name="T51" fmla="*/ 4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22614" name="Freeform 238"/>
            <p:cNvSpPr>
              <a:spLocks/>
            </p:cNvSpPr>
            <p:nvPr/>
          </p:nvSpPr>
          <p:spPr bwMode="white">
            <a:xfrm flipH="1">
              <a:off x="523" y="3694"/>
              <a:ext cx="29" cy="19"/>
            </a:xfrm>
            <a:custGeom>
              <a:avLst/>
              <a:gdLst>
                <a:gd name="T0" fmla="*/ 18 w 46"/>
                <a:gd name="T1" fmla="*/ 4 h 31"/>
                <a:gd name="T2" fmla="*/ 18 w 46"/>
                <a:gd name="T3" fmla="*/ 4 h 31"/>
                <a:gd name="T4" fmla="*/ 18 w 46"/>
                <a:gd name="T5" fmla="*/ 4 h 31"/>
                <a:gd name="T6" fmla="*/ 18 w 46"/>
                <a:gd name="T7" fmla="*/ 2 h 31"/>
                <a:gd name="T8" fmla="*/ 15 w 46"/>
                <a:gd name="T9" fmla="*/ 1 h 31"/>
                <a:gd name="T10" fmla="*/ 12 w 46"/>
                <a:gd name="T11" fmla="*/ 0 h 31"/>
                <a:gd name="T12" fmla="*/ 8 w 46"/>
                <a:gd name="T13" fmla="*/ 1 h 31"/>
                <a:gd name="T14" fmla="*/ 8 w 46"/>
                <a:gd name="T15" fmla="*/ 1 h 31"/>
                <a:gd name="T16" fmla="*/ 5 w 46"/>
                <a:gd name="T17" fmla="*/ 1 h 31"/>
                <a:gd name="T18" fmla="*/ 2 w 46"/>
                <a:gd name="T19" fmla="*/ 3 h 31"/>
                <a:gd name="T20" fmla="*/ 1 w 46"/>
                <a:gd name="T21" fmla="*/ 6 h 31"/>
                <a:gd name="T22" fmla="*/ 0 w 46"/>
                <a:gd name="T23" fmla="*/ 6 h 31"/>
                <a:gd name="T24" fmla="*/ 0 w 46"/>
                <a:gd name="T25" fmla="*/ 7 h 31"/>
                <a:gd name="T26" fmla="*/ 0 w 46"/>
                <a:gd name="T27" fmla="*/ 7 h 31"/>
                <a:gd name="T28" fmla="*/ 1 w 46"/>
                <a:gd name="T29" fmla="*/ 8 h 31"/>
                <a:gd name="T30" fmla="*/ 1 w 46"/>
                <a:gd name="T31" fmla="*/ 9 h 31"/>
                <a:gd name="T32" fmla="*/ 3 w 46"/>
                <a:gd name="T33" fmla="*/ 10 h 31"/>
                <a:gd name="T34" fmla="*/ 6 w 46"/>
                <a:gd name="T35" fmla="*/ 12 h 31"/>
                <a:gd name="T36" fmla="*/ 10 w 46"/>
                <a:gd name="T37" fmla="*/ 12 h 31"/>
                <a:gd name="T38" fmla="*/ 10 w 46"/>
                <a:gd name="T39" fmla="*/ 12 h 31"/>
                <a:gd name="T40" fmla="*/ 13 w 46"/>
                <a:gd name="T41" fmla="*/ 10 h 31"/>
                <a:gd name="T42" fmla="*/ 16 w 46"/>
                <a:gd name="T43" fmla="*/ 9 h 31"/>
                <a:gd name="T44" fmla="*/ 18 w 46"/>
                <a:gd name="T45" fmla="*/ 7 h 31"/>
                <a:gd name="T46" fmla="*/ 18 w 46"/>
                <a:gd name="T47" fmla="*/ 6 h 31"/>
                <a:gd name="T48" fmla="*/ 18 w 46"/>
                <a:gd name="T49" fmla="*/ 4 h 31"/>
                <a:gd name="T50" fmla="*/ 18 w 46"/>
                <a:gd name="T51" fmla="*/ 4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22615" name="Freeform 239"/>
            <p:cNvSpPr>
              <a:spLocks/>
            </p:cNvSpPr>
            <p:nvPr/>
          </p:nvSpPr>
          <p:spPr bwMode="white">
            <a:xfrm flipH="1">
              <a:off x="525" y="3694"/>
              <a:ext cx="26" cy="18"/>
            </a:xfrm>
            <a:custGeom>
              <a:avLst/>
              <a:gdLst>
                <a:gd name="T0" fmla="*/ 15 w 44"/>
                <a:gd name="T1" fmla="*/ 4 h 28"/>
                <a:gd name="T2" fmla="*/ 15 w 44"/>
                <a:gd name="T3" fmla="*/ 4 h 28"/>
                <a:gd name="T4" fmla="*/ 15 w 44"/>
                <a:gd name="T5" fmla="*/ 3 h 28"/>
                <a:gd name="T6" fmla="*/ 14 w 44"/>
                <a:gd name="T7" fmla="*/ 2 h 28"/>
                <a:gd name="T8" fmla="*/ 12 w 44"/>
                <a:gd name="T9" fmla="*/ 1 h 28"/>
                <a:gd name="T10" fmla="*/ 10 w 44"/>
                <a:gd name="T11" fmla="*/ 0 h 28"/>
                <a:gd name="T12" fmla="*/ 7 w 44"/>
                <a:gd name="T13" fmla="*/ 0 h 28"/>
                <a:gd name="T14" fmla="*/ 7 w 44"/>
                <a:gd name="T15" fmla="*/ 0 h 28"/>
                <a:gd name="T16" fmla="*/ 4 w 44"/>
                <a:gd name="T17" fmla="*/ 1 h 28"/>
                <a:gd name="T18" fmla="*/ 2 w 44"/>
                <a:gd name="T19" fmla="*/ 3 h 28"/>
                <a:gd name="T20" fmla="*/ 1 w 44"/>
                <a:gd name="T21" fmla="*/ 5 h 28"/>
                <a:gd name="T22" fmla="*/ 0 w 44"/>
                <a:gd name="T23" fmla="*/ 6 h 28"/>
                <a:gd name="T24" fmla="*/ 0 w 44"/>
                <a:gd name="T25" fmla="*/ 7 h 28"/>
                <a:gd name="T26" fmla="*/ 0 w 44"/>
                <a:gd name="T27" fmla="*/ 7 h 28"/>
                <a:gd name="T28" fmla="*/ 1 w 44"/>
                <a:gd name="T29" fmla="*/ 8 h 28"/>
                <a:gd name="T30" fmla="*/ 1 w 44"/>
                <a:gd name="T31" fmla="*/ 9 h 28"/>
                <a:gd name="T32" fmla="*/ 3 w 44"/>
                <a:gd name="T33" fmla="*/ 11 h 28"/>
                <a:gd name="T34" fmla="*/ 5 w 44"/>
                <a:gd name="T35" fmla="*/ 12 h 28"/>
                <a:gd name="T36" fmla="*/ 8 w 44"/>
                <a:gd name="T37" fmla="*/ 12 h 28"/>
                <a:gd name="T38" fmla="*/ 8 w 44"/>
                <a:gd name="T39" fmla="*/ 12 h 28"/>
                <a:gd name="T40" fmla="*/ 11 w 44"/>
                <a:gd name="T41" fmla="*/ 10 h 28"/>
                <a:gd name="T42" fmla="*/ 14 w 44"/>
                <a:gd name="T43" fmla="*/ 9 h 28"/>
                <a:gd name="T44" fmla="*/ 15 w 44"/>
                <a:gd name="T45" fmla="*/ 6 h 28"/>
                <a:gd name="T46" fmla="*/ 15 w 44"/>
                <a:gd name="T47" fmla="*/ 5 h 28"/>
                <a:gd name="T48" fmla="*/ 15 w 44"/>
                <a:gd name="T49" fmla="*/ 4 h 28"/>
                <a:gd name="T50" fmla="*/ 15 w 44"/>
                <a:gd name="T51" fmla="*/ 4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22616" name="Freeform 240"/>
            <p:cNvSpPr>
              <a:spLocks/>
            </p:cNvSpPr>
            <p:nvPr/>
          </p:nvSpPr>
          <p:spPr bwMode="white">
            <a:xfrm flipH="1">
              <a:off x="525" y="3696"/>
              <a:ext cx="24" cy="16"/>
            </a:xfrm>
            <a:custGeom>
              <a:avLst/>
              <a:gdLst>
                <a:gd name="T0" fmla="*/ 14 w 42"/>
                <a:gd name="T1" fmla="*/ 3 h 27"/>
                <a:gd name="T2" fmla="*/ 14 w 42"/>
                <a:gd name="T3" fmla="*/ 3 h 27"/>
                <a:gd name="T4" fmla="*/ 13 w 42"/>
                <a:gd name="T5" fmla="*/ 2 h 27"/>
                <a:gd name="T6" fmla="*/ 13 w 42"/>
                <a:gd name="T7" fmla="*/ 2 h 27"/>
                <a:gd name="T8" fmla="*/ 11 w 42"/>
                <a:gd name="T9" fmla="*/ 1 h 27"/>
                <a:gd name="T10" fmla="*/ 9 w 42"/>
                <a:gd name="T11" fmla="*/ 0 h 27"/>
                <a:gd name="T12" fmla="*/ 6 w 42"/>
                <a:gd name="T13" fmla="*/ 0 h 27"/>
                <a:gd name="T14" fmla="*/ 6 w 42"/>
                <a:gd name="T15" fmla="*/ 0 h 27"/>
                <a:gd name="T16" fmla="*/ 3 w 42"/>
                <a:gd name="T17" fmla="*/ 1 h 27"/>
                <a:gd name="T18" fmla="*/ 1 w 42"/>
                <a:gd name="T19" fmla="*/ 2 h 27"/>
                <a:gd name="T20" fmla="*/ 0 w 42"/>
                <a:gd name="T21" fmla="*/ 4 h 27"/>
                <a:gd name="T22" fmla="*/ 0 w 42"/>
                <a:gd name="T23" fmla="*/ 5 h 27"/>
                <a:gd name="T24" fmla="*/ 0 w 42"/>
                <a:gd name="T25" fmla="*/ 5 h 27"/>
                <a:gd name="T26" fmla="*/ 0 w 42"/>
                <a:gd name="T27" fmla="*/ 5 h 27"/>
                <a:gd name="T28" fmla="*/ 0 w 42"/>
                <a:gd name="T29" fmla="*/ 7 h 27"/>
                <a:gd name="T30" fmla="*/ 1 w 42"/>
                <a:gd name="T31" fmla="*/ 7 h 27"/>
                <a:gd name="T32" fmla="*/ 2 w 42"/>
                <a:gd name="T33" fmla="*/ 8 h 27"/>
                <a:gd name="T34" fmla="*/ 5 w 42"/>
                <a:gd name="T35" fmla="*/ 9 h 27"/>
                <a:gd name="T36" fmla="*/ 7 w 42"/>
                <a:gd name="T37" fmla="*/ 9 h 27"/>
                <a:gd name="T38" fmla="*/ 7 w 42"/>
                <a:gd name="T39" fmla="*/ 9 h 27"/>
                <a:gd name="T40" fmla="*/ 10 w 42"/>
                <a:gd name="T41" fmla="*/ 8 h 27"/>
                <a:gd name="T42" fmla="*/ 13 w 42"/>
                <a:gd name="T43" fmla="*/ 7 h 27"/>
                <a:gd name="T44" fmla="*/ 13 w 42"/>
                <a:gd name="T45" fmla="*/ 5 h 27"/>
                <a:gd name="T46" fmla="*/ 14 w 42"/>
                <a:gd name="T47" fmla="*/ 4 h 27"/>
                <a:gd name="T48" fmla="*/ 14 w 42"/>
                <a:gd name="T49" fmla="*/ 3 h 27"/>
                <a:gd name="T50" fmla="*/ 14 w 42"/>
                <a:gd name="T51" fmla="*/ 3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22617" name="Freeform 241"/>
            <p:cNvSpPr>
              <a:spLocks/>
            </p:cNvSpPr>
            <p:nvPr/>
          </p:nvSpPr>
          <p:spPr bwMode="white">
            <a:xfrm flipH="1">
              <a:off x="525" y="3696"/>
              <a:ext cx="24" cy="16"/>
            </a:xfrm>
            <a:custGeom>
              <a:avLst/>
              <a:gdLst>
                <a:gd name="T0" fmla="*/ 15 w 38"/>
                <a:gd name="T1" fmla="*/ 4 h 25"/>
                <a:gd name="T2" fmla="*/ 15 w 38"/>
                <a:gd name="T3" fmla="*/ 4 h 25"/>
                <a:gd name="T4" fmla="*/ 15 w 38"/>
                <a:gd name="T5" fmla="*/ 2 h 25"/>
                <a:gd name="T6" fmla="*/ 13 w 38"/>
                <a:gd name="T7" fmla="*/ 1 h 25"/>
                <a:gd name="T8" fmla="*/ 10 w 38"/>
                <a:gd name="T9" fmla="*/ 0 h 25"/>
                <a:gd name="T10" fmla="*/ 7 w 38"/>
                <a:gd name="T11" fmla="*/ 0 h 25"/>
                <a:gd name="T12" fmla="*/ 7 w 38"/>
                <a:gd name="T13" fmla="*/ 0 h 25"/>
                <a:gd name="T14" fmla="*/ 4 w 38"/>
                <a:gd name="T15" fmla="*/ 1 h 25"/>
                <a:gd name="T16" fmla="*/ 2 w 38"/>
                <a:gd name="T17" fmla="*/ 3 h 25"/>
                <a:gd name="T18" fmla="*/ 0 w 38"/>
                <a:gd name="T19" fmla="*/ 4 h 25"/>
                <a:gd name="T20" fmla="*/ 0 w 38"/>
                <a:gd name="T21" fmla="*/ 6 h 25"/>
                <a:gd name="T22" fmla="*/ 0 w 38"/>
                <a:gd name="T23" fmla="*/ 6 h 25"/>
                <a:gd name="T24" fmla="*/ 1 w 38"/>
                <a:gd name="T25" fmla="*/ 8 h 25"/>
                <a:gd name="T26" fmla="*/ 3 w 38"/>
                <a:gd name="T27" fmla="*/ 10 h 25"/>
                <a:gd name="T28" fmla="*/ 5 w 38"/>
                <a:gd name="T29" fmla="*/ 10 h 25"/>
                <a:gd name="T30" fmla="*/ 8 w 38"/>
                <a:gd name="T31" fmla="*/ 10 h 25"/>
                <a:gd name="T32" fmla="*/ 8 w 38"/>
                <a:gd name="T33" fmla="*/ 10 h 25"/>
                <a:gd name="T34" fmla="*/ 11 w 38"/>
                <a:gd name="T35" fmla="*/ 10 h 25"/>
                <a:gd name="T36" fmla="*/ 13 w 38"/>
                <a:gd name="T37" fmla="*/ 8 h 25"/>
                <a:gd name="T38" fmla="*/ 15 w 38"/>
                <a:gd name="T39" fmla="*/ 6 h 25"/>
                <a:gd name="T40" fmla="*/ 15 w 38"/>
                <a:gd name="T41" fmla="*/ 4 h 25"/>
                <a:gd name="T42" fmla="*/ 15 w 38"/>
                <a:gd name="T43" fmla="*/ 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22618" name="Freeform 242"/>
            <p:cNvSpPr>
              <a:spLocks/>
            </p:cNvSpPr>
            <p:nvPr/>
          </p:nvSpPr>
          <p:spPr bwMode="white">
            <a:xfrm flipH="1">
              <a:off x="526" y="3697"/>
              <a:ext cx="22" cy="15"/>
            </a:xfrm>
            <a:custGeom>
              <a:avLst/>
              <a:gdLst>
                <a:gd name="T0" fmla="*/ 13 w 36"/>
                <a:gd name="T1" fmla="*/ 3 h 24"/>
                <a:gd name="T2" fmla="*/ 13 w 36"/>
                <a:gd name="T3" fmla="*/ 3 h 24"/>
                <a:gd name="T4" fmla="*/ 13 w 36"/>
                <a:gd name="T5" fmla="*/ 2 h 24"/>
                <a:gd name="T6" fmla="*/ 11 w 36"/>
                <a:gd name="T7" fmla="*/ 1 h 24"/>
                <a:gd name="T8" fmla="*/ 9 w 36"/>
                <a:gd name="T9" fmla="*/ 0 h 24"/>
                <a:gd name="T10" fmla="*/ 6 w 36"/>
                <a:gd name="T11" fmla="*/ 0 h 24"/>
                <a:gd name="T12" fmla="*/ 6 w 36"/>
                <a:gd name="T13" fmla="*/ 0 h 24"/>
                <a:gd name="T14" fmla="*/ 4 w 36"/>
                <a:gd name="T15" fmla="*/ 1 h 24"/>
                <a:gd name="T16" fmla="*/ 1 w 36"/>
                <a:gd name="T17" fmla="*/ 3 h 24"/>
                <a:gd name="T18" fmla="*/ 0 w 36"/>
                <a:gd name="T19" fmla="*/ 4 h 24"/>
                <a:gd name="T20" fmla="*/ 0 w 36"/>
                <a:gd name="T21" fmla="*/ 6 h 24"/>
                <a:gd name="T22" fmla="*/ 0 w 36"/>
                <a:gd name="T23" fmla="*/ 6 h 24"/>
                <a:gd name="T24" fmla="*/ 1 w 36"/>
                <a:gd name="T25" fmla="*/ 8 h 24"/>
                <a:gd name="T26" fmla="*/ 2 w 36"/>
                <a:gd name="T27" fmla="*/ 9 h 24"/>
                <a:gd name="T28" fmla="*/ 4 w 36"/>
                <a:gd name="T29" fmla="*/ 9 h 24"/>
                <a:gd name="T30" fmla="*/ 7 w 36"/>
                <a:gd name="T31" fmla="*/ 9 h 24"/>
                <a:gd name="T32" fmla="*/ 7 w 36"/>
                <a:gd name="T33" fmla="*/ 9 h 24"/>
                <a:gd name="T34" fmla="*/ 10 w 36"/>
                <a:gd name="T35" fmla="*/ 9 h 24"/>
                <a:gd name="T36" fmla="*/ 12 w 36"/>
                <a:gd name="T37" fmla="*/ 7 h 24"/>
                <a:gd name="T38" fmla="*/ 13 w 36"/>
                <a:gd name="T39" fmla="*/ 6 h 24"/>
                <a:gd name="T40" fmla="*/ 13 w 36"/>
                <a:gd name="T41" fmla="*/ 3 h 24"/>
                <a:gd name="T42" fmla="*/ 13 w 36"/>
                <a:gd name="T43" fmla="*/ 3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22619" name="Freeform 243"/>
            <p:cNvSpPr>
              <a:spLocks/>
            </p:cNvSpPr>
            <p:nvPr/>
          </p:nvSpPr>
          <p:spPr bwMode="white">
            <a:xfrm flipH="1">
              <a:off x="528" y="3697"/>
              <a:ext cx="20" cy="13"/>
            </a:xfrm>
            <a:custGeom>
              <a:avLst/>
              <a:gdLst>
                <a:gd name="T0" fmla="*/ 11 w 35"/>
                <a:gd name="T1" fmla="*/ 3 h 23"/>
                <a:gd name="T2" fmla="*/ 11 w 35"/>
                <a:gd name="T3" fmla="*/ 3 h 23"/>
                <a:gd name="T4" fmla="*/ 11 w 35"/>
                <a:gd name="T5" fmla="*/ 2 h 23"/>
                <a:gd name="T6" fmla="*/ 10 w 35"/>
                <a:gd name="T7" fmla="*/ 1 h 23"/>
                <a:gd name="T8" fmla="*/ 7 w 35"/>
                <a:gd name="T9" fmla="*/ 0 h 23"/>
                <a:gd name="T10" fmla="*/ 5 w 35"/>
                <a:gd name="T11" fmla="*/ 0 h 23"/>
                <a:gd name="T12" fmla="*/ 5 w 35"/>
                <a:gd name="T13" fmla="*/ 0 h 23"/>
                <a:gd name="T14" fmla="*/ 3 w 35"/>
                <a:gd name="T15" fmla="*/ 1 h 23"/>
                <a:gd name="T16" fmla="*/ 1 w 35"/>
                <a:gd name="T17" fmla="*/ 2 h 23"/>
                <a:gd name="T18" fmla="*/ 1 w 35"/>
                <a:gd name="T19" fmla="*/ 3 h 23"/>
                <a:gd name="T20" fmla="*/ 0 w 35"/>
                <a:gd name="T21" fmla="*/ 5 h 23"/>
                <a:gd name="T22" fmla="*/ 0 w 35"/>
                <a:gd name="T23" fmla="*/ 5 h 23"/>
                <a:gd name="T24" fmla="*/ 1 w 35"/>
                <a:gd name="T25" fmla="*/ 6 h 23"/>
                <a:gd name="T26" fmla="*/ 2 w 35"/>
                <a:gd name="T27" fmla="*/ 7 h 23"/>
                <a:gd name="T28" fmla="*/ 4 w 35"/>
                <a:gd name="T29" fmla="*/ 7 h 23"/>
                <a:gd name="T30" fmla="*/ 6 w 35"/>
                <a:gd name="T31" fmla="*/ 7 h 23"/>
                <a:gd name="T32" fmla="*/ 6 w 35"/>
                <a:gd name="T33" fmla="*/ 7 h 23"/>
                <a:gd name="T34" fmla="*/ 9 w 35"/>
                <a:gd name="T35" fmla="*/ 6 h 23"/>
                <a:gd name="T36" fmla="*/ 10 w 35"/>
                <a:gd name="T37" fmla="*/ 6 h 23"/>
                <a:gd name="T38" fmla="*/ 11 w 35"/>
                <a:gd name="T39" fmla="*/ 5 h 23"/>
                <a:gd name="T40" fmla="*/ 11 w 35"/>
                <a:gd name="T41" fmla="*/ 3 h 23"/>
                <a:gd name="T42" fmla="*/ 11 w 35"/>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22620" name="Freeform 244"/>
            <p:cNvSpPr>
              <a:spLocks/>
            </p:cNvSpPr>
            <p:nvPr/>
          </p:nvSpPr>
          <p:spPr bwMode="white">
            <a:xfrm flipH="1">
              <a:off x="528" y="3697"/>
              <a:ext cx="19" cy="12"/>
            </a:xfrm>
            <a:custGeom>
              <a:avLst/>
              <a:gdLst>
                <a:gd name="T0" fmla="*/ 0 w 34"/>
                <a:gd name="T1" fmla="*/ 4 h 20"/>
                <a:gd name="T2" fmla="*/ 0 w 34"/>
                <a:gd name="T3" fmla="*/ 4 h 20"/>
                <a:gd name="T4" fmla="*/ 1 w 34"/>
                <a:gd name="T5" fmla="*/ 6 h 20"/>
                <a:gd name="T6" fmla="*/ 2 w 34"/>
                <a:gd name="T7" fmla="*/ 7 h 20"/>
                <a:gd name="T8" fmla="*/ 4 w 34"/>
                <a:gd name="T9" fmla="*/ 7 h 20"/>
                <a:gd name="T10" fmla="*/ 6 w 34"/>
                <a:gd name="T11" fmla="*/ 7 h 20"/>
                <a:gd name="T12" fmla="*/ 6 w 34"/>
                <a:gd name="T13" fmla="*/ 7 h 20"/>
                <a:gd name="T14" fmla="*/ 7 w 34"/>
                <a:gd name="T15" fmla="*/ 7 h 20"/>
                <a:gd name="T16" fmla="*/ 10 w 34"/>
                <a:gd name="T17" fmla="*/ 6 h 20"/>
                <a:gd name="T18" fmla="*/ 10 w 34"/>
                <a:gd name="T19" fmla="*/ 4 h 20"/>
                <a:gd name="T20" fmla="*/ 11 w 34"/>
                <a:gd name="T21" fmla="*/ 3 h 20"/>
                <a:gd name="T22" fmla="*/ 11 w 34"/>
                <a:gd name="T23" fmla="*/ 3 h 20"/>
                <a:gd name="T24" fmla="*/ 10 w 34"/>
                <a:gd name="T25" fmla="*/ 1 h 20"/>
                <a:gd name="T26" fmla="*/ 8 w 34"/>
                <a:gd name="T27" fmla="*/ 1 h 20"/>
                <a:gd name="T28" fmla="*/ 7 w 34"/>
                <a:gd name="T29" fmla="*/ 0 h 20"/>
                <a:gd name="T30" fmla="*/ 4 w 34"/>
                <a:gd name="T31" fmla="*/ 0 h 20"/>
                <a:gd name="T32" fmla="*/ 4 w 34"/>
                <a:gd name="T33" fmla="*/ 0 h 20"/>
                <a:gd name="T34" fmla="*/ 3 w 34"/>
                <a:gd name="T35" fmla="*/ 1 h 20"/>
                <a:gd name="T36" fmla="*/ 1 w 34"/>
                <a:gd name="T37" fmla="*/ 1 h 20"/>
                <a:gd name="T38" fmla="*/ 1 w 34"/>
                <a:gd name="T39" fmla="*/ 3 h 20"/>
                <a:gd name="T40" fmla="*/ 0 w 34"/>
                <a:gd name="T41" fmla="*/ 4 h 20"/>
                <a:gd name="T42" fmla="*/ 0 w 34"/>
                <a:gd name="T43" fmla="*/ 4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22621" name="Freeform 245"/>
            <p:cNvSpPr>
              <a:spLocks/>
            </p:cNvSpPr>
            <p:nvPr/>
          </p:nvSpPr>
          <p:spPr bwMode="white">
            <a:xfrm flipH="1">
              <a:off x="381" y="3566"/>
              <a:ext cx="95" cy="141"/>
            </a:xfrm>
            <a:custGeom>
              <a:avLst/>
              <a:gdLst>
                <a:gd name="T0" fmla="*/ 37 w 158"/>
                <a:gd name="T1" fmla="*/ 85 h 233"/>
                <a:gd name="T2" fmla="*/ 37 w 158"/>
                <a:gd name="T3" fmla="*/ 85 h 233"/>
                <a:gd name="T4" fmla="*/ 34 w 158"/>
                <a:gd name="T5" fmla="*/ 83 h 233"/>
                <a:gd name="T6" fmla="*/ 30 w 158"/>
                <a:gd name="T7" fmla="*/ 82 h 233"/>
                <a:gd name="T8" fmla="*/ 26 w 158"/>
                <a:gd name="T9" fmla="*/ 80 h 233"/>
                <a:gd name="T10" fmla="*/ 23 w 158"/>
                <a:gd name="T11" fmla="*/ 80 h 233"/>
                <a:gd name="T12" fmla="*/ 19 w 158"/>
                <a:gd name="T13" fmla="*/ 80 h 233"/>
                <a:gd name="T14" fmla="*/ 16 w 158"/>
                <a:gd name="T15" fmla="*/ 80 h 233"/>
                <a:gd name="T16" fmla="*/ 11 w 158"/>
                <a:gd name="T17" fmla="*/ 80 h 233"/>
                <a:gd name="T18" fmla="*/ 11 w 158"/>
                <a:gd name="T19" fmla="*/ 80 h 233"/>
                <a:gd name="T20" fmla="*/ 8 w 158"/>
                <a:gd name="T21" fmla="*/ 76 h 233"/>
                <a:gd name="T22" fmla="*/ 5 w 158"/>
                <a:gd name="T23" fmla="*/ 73 h 233"/>
                <a:gd name="T24" fmla="*/ 4 w 158"/>
                <a:gd name="T25" fmla="*/ 67 h 233"/>
                <a:gd name="T26" fmla="*/ 1 w 158"/>
                <a:gd name="T27" fmla="*/ 62 h 233"/>
                <a:gd name="T28" fmla="*/ 1 w 158"/>
                <a:gd name="T29" fmla="*/ 56 h 233"/>
                <a:gd name="T30" fmla="*/ 0 w 158"/>
                <a:gd name="T31" fmla="*/ 51 h 233"/>
                <a:gd name="T32" fmla="*/ 0 w 158"/>
                <a:gd name="T33" fmla="*/ 44 h 233"/>
                <a:gd name="T34" fmla="*/ 1 w 158"/>
                <a:gd name="T35" fmla="*/ 38 h 233"/>
                <a:gd name="T36" fmla="*/ 1 w 158"/>
                <a:gd name="T37" fmla="*/ 38 h 233"/>
                <a:gd name="T38" fmla="*/ 1 w 158"/>
                <a:gd name="T39" fmla="*/ 33 h 233"/>
                <a:gd name="T40" fmla="*/ 2 w 158"/>
                <a:gd name="T41" fmla="*/ 29 h 233"/>
                <a:gd name="T42" fmla="*/ 4 w 158"/>
                <a:gd name="T43" fmla="*/ 25 h 233"/>
                <a:gd name="T44" fmla="*/ 5 w 158"/>
                <a:gd name="T45" fmla="*/ 21 h 233"/>
                <a:gd name="T46" fmla="*/ 7 w 158"/>
                <a:gd name="T47" fmla="*/ 18 h 233"/>
                <a:gd name="T48" fmla="*/ 10 w 158"/>
                <a:gd name="T49" fmla="*/ 15 h 233"/>
                <a:gd name="T50" fmla="*/ 11 w 158"/>
                <a:gd name="T51" fmla="*/ 11 h 233"/>
                <a:gd name="T52" fmla="*/ 14 w 158"/>
                <a:gd name="T53" fmla="*/ 9 h 233"/>
                <a:gd name="T54" fmla="*/ 16 w 158"/>
                <a:gd name="T55" fmla="*/ 7 h 233"/>
                <a:gd name="T56" fmla="*/ 19 w 158"/>
                <a:gd name="T57" fmla="*/ 4 h 233"/>
                <a:gd name="T58" fmla="*/ 21 w 158"/>
                <a:gd name="T59" fmla="*/ 3 h 233"/>
                <a:gd name="T60" fmla="*/ 24 w 158"/>
                <a:gd name="T61" fmla="*/ 1 h 233"/>
                <a:gd name="T62" fmla="*/ 26 w 158"/>
                <a:gd name="T63" fmla="*/ 1 h 233"/>
                <a:gd name="T64" fmla="*/ 29 w 158"/>
                <a:gd name="T65" fmla="*/ 0 h 233"/>
                <a:gd name="T66" fmla="*/ 32 w 158"/>
                <a:gd name="T67" fmla="*/ 0 h 233"/>
                <a:gd name="T68" fmla="*/ 35 w 158"/>
                <a:gd name="T69" fmla="*/ 1 h 233"/>
                <a:gd name="T70" fmla="*/ 35 w 158"/>
                <a:gd name="T71" fmla="*/ 1 h 233"/>
                <a:gd name="T72" fmla="*/ 38 w 158"/>
                <a:gd name="T73" fmla="*/ 1 h 233"/>
                <a:gd name="T74" fmla="*/ 41 w 158"/>
                <a:gd name="T75" fmla="*/ 3 h 233"/>
                <a:gd name="T76" fmla="*/ 43 w 158"/>
                <a:gd name="T77" fmla="*/ 4 h 233"/>
                <a:gd name="T78" fmla="*/ 46 w 158"/>
                <a:gd name="T79" fmla="*/ 7 h 233"/>
                <a:gd name="T80" fmla="*/ 48 w 158"/>
                <a:gd name="T81" fmla="*/ 9 h 233"/>
                <a:gd name="T82" fmla="*/ 49 w 158"/>
                <a:gd name="T83" fmla="*/ 11 h 233"/>
                <a:gd name="T84" fmla="*/ 51 w 158"/>
                <a:gd name="T85" fmla="*/ 15 h 233"/>
                <a:gd name="T86" fmla="*/ 53 w 158"/>
                <a:gd name="T87" fmla="*/ 18 h 233"/>
                <a:gd name="T88" fmla="*/ 55 w 158"/>
                <a:gd name="T89" fmla="*/ 25 h 233"/>
                <a:gd name="T90" fmla="*/ 57 w 158"/>
                <a:gd name="T91" fmla="*/ 33 h 233"/>
                <a:gd name="T92" fmla="*/ 57 w 158"/>
                <a:gd name="T93" fmla="*/ 42 h 233"/>
                <a:gd name="T94" fmla="*/ 57 w 158"/>
                <a:gd name="T95" fmla="*/ 46 h 233"/>
                <a:gd name="T96" fmla="*/ 57 w 158"/>
                <a:gd name="T97" fmla="*/ 51 h 233"/>
                <a:gd name="T98" fmla="*/ 57 w 158"/>
                <a:gd name="T99" fmla="*/ 51 h 233"/>
                <a:gd name="T100" fmla="*/ 55 w 158"/>
                <a:gd name="T101" fmla="*/ 56 h 233"/>
                <a:gd name="T102" fmla="*/ 54 w 158"/>
                <a:gd name="T103" fmla="*/ 62 h 233"/>
                <a:gd name="T104" fmla="*/ 52 w 158"/>
                <a:gd name="T105" fmla="*/ 67 h 233"/>
                <a:gd name="T106" fmla="*/ 49 w 158"/>
                <a:gd name="T107" fmla="*/ 72 h 233"/>
                <a:gd name="T108" fmla="*/ 47 w 158"/>
                <a:gd name="T109" fmla="*/ 76 h 233"/>
                <a:gd name="T110" fmla="*/ 44 w 158"/>
                <a:gd name="T111" fmla="*/ 80 h 233"/>
                <a:gd name="T112" fmla="*/ 41 w 158"/>
                <a:gd name="T113" fmla="*/ 83 h 233"/>
                <a:gd name="T114" fmla="*/ 37 w 158"/>
                <a:gd name="T115" fmla="*/ 85 h 233"/>
                <a:gd name="T116" fmla="*/ 37 w 158"/>
                <a:gd name="T117" fmla="*/ 85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22622" name="Freeform 246"/>
            <p:cNvSpPr>
              <a:spLocks/>
            </p:cNvSpPr>
            <p:nvPr/>
          </p:nvSpPr>
          <p:spPr bwMode="black">
            <a:xfrm flipH="1">
              <a:off x="389" y="3580"/>
              <a:ext cx="80" cy="130"/>
            </a:xfrm>
            <a:custGeom>
              <a:avLst/>
              <a:gdLst>
                <a:gd name="T0" fmla="*/ 29 w 136"/>
                <a:gd name="T1" fmla="*/ 0 h 216"/>
                <a:gd name="T2" fmla="*/ 29 w 136"/>
                <a:gd name="T3" fmla="*/ 0 h 216"/>
                <a:gd name="T4" fmla="*/ 26 w 136"/>
                <a:gd name="T5" fmla="*/ 0 h 216"/>
                <a:gd name="T6" fmla="*/ 24 w 136"/>
                <a:gd name="T7" fmla="*/ 0 h 216"/>
                <a:gd name="T8" fmla="*/ 22 w 136"/>
                <a:gd name="T9" fmla="*/ 0 h 216"/>
                <a:gd name="T10" fmla="*/ 20 w 136"/>
                <a:gd name="T11" fmla="*/ 1 h 216"/>
                <a:gd name="T12" fmla="*/ 17 w 136"/>
                <a:gd name="T13" fmla="*/ 2 h 216"/>
                <a:gd name="T14" fmla="*/ 15 w 136"/>
                <a:gd name="T15" fmla="*/ 4 h 216"/>
                <a:gd name="T16" fmla="*/ 13 w 136"/>
                <a:gd name="T17" fmla="*/ 6 h 216"/>
                <a:gd name="T18" fmla="*/ 11 w 136"/>
                <a:gd name="T19" fmla="*/ 8 h 216"/>
                <a:gd name="T20" fmla="*/ 8 w 136"/>
                <a:gd name="T21" fmla="*/ 13 h 216"/>
                <a:gd name="T22" fmla="*/ 5 w 136"/>
                <a:gd name="T23" fmla="*/ 20 h 216"/>
                <a:gd name="T24" fmla="*/ 2 w 136"/>
                <a:gd name="T25" fmla="*/ 27 h 216"/>
                <a:gd name="T26" fmla="*/ 1 w 136"/>
                <a:gd name="T27" fmla="*/ 35 h 216"/>
                <a:gd name="T28" fmla="*/ 1 w 136"/>
                <a:gd name="T29" fmla="*/ 35 h 216"/>
                <a:gd name="T30" fmla="*/ 1 w 136"/>
                <a:gd name="T31" fmla="*/ 40 h 216"/>
                <a:gd name="T32" fmla="*/ 0 w 136"/>
                <a:gd name="T33" fmla="*/ 46 h 216"/>
                <a:gd name="T34" fmla="*/ 1 w 136"/>
                <a:gd name="T35" fmla="*/ 52 h 216"/>
                <a:gd name="T36" fmla="*/ 1 w 136"/>
                <a:gd name="T37" fmla="*/ 57 h 216"/>
                <a:gd name="T38" fmla="*/ 3 w 136"/>
                <a:gd name="T39" fmla="*/ 63 h 216"/>
                <a:gd name="T40" fmla="*/ 4 w 136"/>
                <a:gd name="T41" fmla="*/ 67 h 216"/>
                <a:gd name="T42" fmla="*/ 6 w 136"/>
                <a:gd name="T43" fmla="*/ 70 h 216"/>
                <a:gd name="T44" fmla="*/ 9 w 136"/>
                <a:gd name="T45" fmla="*/ 74 h 216"/>
                <a:gd name="T46" fmla="*/ 9 w 136"/>
                <a:gd name="T47" fmla="*/ 74 h 216"/>
                <a:gd name="T48" fmla="*/ 14 w 136"/>
                <a:gd name="T49" fmla="*/ 73 h 216"/>
                <a:gd name="T50" fmla="*/ 16 w 136"/>
                <a:gd name="T51" fmla="*/ 73 h 216"/>
                <a:gd name="T52" fmla="*/ 19 w 136"/>
                <a:gd name="T53" fmla="*/ 73 h 216"/>
                <a:gd name="T54" fmla="*/ 22 w 136"/>
                <a:gd name="T55" fmla="*/ 74 h 216"/>
                <a:gd name="T56" fmla="*/ 25 w 136"/>
                <a:gd name="T57" fmla="*/ 75 h 216"/>
                <a:gd name="T58" fmla="*/ 27 w 136"/>
                <a:gd name="T59" fmla="*/ 76 h 216"/>
                <a:gd name="T60" fmla="*/ 31 w 136"/>
                <a:gd name="T61" fmla="*/ 78 h 216"/>
                <a:gd name="T62" fmla="*/ 31 w 136"/>
                <a:gd name="T63" fmla="*/ 78 h 216"/>
                <a:gd name="T64" fmla="*/ 34 w 136"/>
                <a:gd name="T65" fmla="*/ 76 h 216"/>
                <a:gd name="T66" fmla="*/ 36 w 136"/>
                <a:gd name="T67" fmla="*/ 73 h 216"/>
                <a:gd name="T68" fmla="*/ 38 w 136"/>
                <a:gd name="T69" fmla="*/ 70 h 216"/>
                <a:gd name="T70" fmla="*/ 41 w 136"/>
                <a:gd name="T71" fmla="*/ 66 h 216"/>
                <a:gd name="T72" fmla="*/ 42 w 136"/>
                <a:gd name="T73" fmla="*/ 62 h 216"/>
                <a:gd name="T74" fmla="*/ 44 w 136"/>
                <a:gd name="T75" fmla="*/ 57 h 216"/>
                <a:gd name="T76" fmla="*/ 45 w 136"/>
                <a:gd name="T77" fmla="*/ 52 h 216"/>
                <a:gd name="T78" fmla="*/ 46 w 136"/>
                <a:gd name="T79" fmla="*/ 47 h 216"/>
                <a:gd name="T80" fmla="*/ 46 w 136"/>
                <a:gd name="T81" fmla="*/ 47 h 216"/>
                <a:gd name="T82" fmla="*/ 47 w 136"/>
                <a:gd name="T83" fmla="*/ 39 h 216"/>
                <a:gd name="T84" fmla="*/ 46 w 136"/>
                <a:gd name="T85" fmla="*/ 30 h 216"/>
                <a:gd name="T86" fmla="*/ 45 w 136"/>
                <a:gd name="T87" fmla="*/ 23 h 216"/>
                <a:gd name="T88" fmla="*/ 44 w 136"/>
                <a:gd name="T89" fmla="*/ 16 h 216"/>
                <a:gd name="T90" fmla="*/ 41 w 136"/>
                <a:gd name="T91" fmla="*/ 10 h 216"/>
                <a:gd name="T92" fmla="*/ 39 w 136"/>
                <a:gd name="T93" fmla="*/ 8 h 216"/>
                <a:gd name="T94" fmla="*/ 38 w 136"/>
                <a:gd name="T95" fmla="*/ 6 h 216"/>
                <a:gd name="T96" fmla="*/ 35 w 136"/>
                <a:gd name="T97" fmla="*/ 4 h 216"/>
                <a:gd name="T98" fmla="*/ 34 w 136"/>
                <a:gd name="T99" fmla="*/ 2 h 216"/>
                <a:gd name="T100" fmla="*/ 31 w 136"/>
                <a:gd name="T101" fmla="*/ 1 h 216"/>
                <a:gd name="T102" fmla="*/ 29 w 136"/>
                <a:gd name="T103" fmla="*/ 0 h 216"/>
                <a:gd name="T104" fmla="*/ 29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22623" name="Freeform 247"/>
            <p:cNvSpPr>
              <a:spLocks/>
            </p:cNvSpPr>
            <p:nvPr/>
          </p:nvSpPr>
          <p:spPr bwMode="auto">
            <a:xfrm flipH="1">
              <a:off x="393" y="3588"/>
              <a:ext cx="71" cy="119"/>
            </a:xfrm>
            <a:custGeom>
              <a:avLst/>
              <a:gdLst>
                <a:gd name="T0" fmla="*/ 25 w 118"/>
                <a:gd name="T1" fmla="*/ 0 h 199"/>
                <a:gd name="T2" fmla="*/ 25 w 118"/>
                <a:gd name="T3" fmla="*/ 0 h 199"/>
                <a:gd name="T4" fmla="*/ 23 w 118"/>
                <a:gd name="T5" fmla="*/ 0 h 199"/>
                <a:gd name="T6" fmla="*/ 20 w 118"/>
                <a:gd name="T7" fmla="*/ 0 h 199"/>
                <a:gd name="T8" fmla="*/ 19 w 118"/>
                <a:gd name="T9" fmla="*/ 1 h 199"/>
                <a:gd name="T10" fmla="*/ 16 w 118"/>
                <a:gd name="T11" fmla="*/ 2 h 199"/>
                <a:gd name="T12" fmla="*/ 12 w 118"/>
                <a:gd name="T13" fmla="*/ 5 h 199"/>
                <a:gd name="T14" fmla="*/ 9 w 118"/>
                <a:gd name="T15" fmla="*/ 9 h 199"/>
                <a:gd name="T16" fmla="*/ 6 w 118"/>
                <a:gd name="T17" fmla="*/ 14 h 199"/>
                <a:gd name="T18" fmla="*/ 3 w 118"/>
                <a:gd name="T19" fmla="*/ 20 h 199"/>
                <a:gd name="T20" fmla="*/ 1 w 118"/>
                <a:gd name="T21" fmla="*/ 26 h 199"/>
                <a:gd name="T22" fmla="*/ 0 w 118"/>
                <a:gd name="T23" fmla="*/ 33 h 199"/>
                <a:gd name="T24" fmla="*/ 0 w 118"/>
                <a:gd name="T25" fmla="*/ 33 h 199"/>
                <a:gd name="T26" fmla="*/ 0 w 118"/>
                <a:gd name="T27" fmla="*/ 39 h 199"/>
                <a:gd name="T28" fmla="*/ 0 w 118"/>
                <a:gd name="T29" fmla="*/ 44 h 199"/>
                <a:gd name="T30" fmla="*/ 1 w 118"/>
                <a:gd name="T31" fmla="*/ 50 h 199"/>
                <a:gd name="T32" fmla="*/ 2 w 118"/>
                <a:gd name="T33" fmla="*/ 54 h 199"/>
                <a:gd name="T34" fmla="*/ 3 w 118"/>
                <a:gd name="T35" fmla="*/ 58 h 199"/>
                <a:gd name="T36" fmla="*/ 5 w 118"/>
                <a:gd name="T37" fmla="*/ 62 h 199"/>
                <a:gd name="T38" fmla="*/ 7 w 118"/>
                <a:gd name="T39" fmla="*/ 65 h 199"/>
                <a:gd name="T40" fmla="*/ 10 w 118"/>
                <a:gd name="T41" fmla="*/ 68 h 199"/>
                <a:gd name="T42" fmla="*/ 10 w 118"/>
                <a:gd name="T43" fmla="*/ 68 h 199"/>
                <a:gd name="T44" fmla="*/ 13 w 118"/>
                <a:gd name="T45" fmla="*/ 68 h 199"/>
                <a:gd name="T46" fmla="*/ 17 w 118"/>
                <a:gd name="T47" fmla="*/ 68 h 199"/>
                <a:gd name="T48" fmla="*/ 20 w 118"/>
                <a:gd name="T49" fmla="*/ 69 h 199"/>
                <a:gd name="T50" fmla="*/ 25 w 118"/>
                <a:gd name="T51" fmla="*/ 71 h 199"/>
                <a:gd name="T52" fmla="*/ 25 w 118"/>
                <a:gd name="T53" fmla="*/ 71 h 199"/>
                <a:gd name="T54" fmla="*/ 28 w 118"/>
                <a:gd name="T55" fmla="*/ 69 h 199"/>
                <a:gd name="T56" fmla="*/ 31 w 118"/>
                <a:gd name="T57" fmla="*/ 66 h 199"/>
                <a:gd name="T58" fmla="*/ 34 w 118"/>
                <a:gd name="T59" fmla="*/ 63 h 199"/>
                <a:gd name="T60" fmla="*/ 36 w 118"/>
                <a:gd name="T61" fmla="*/ 59 h 199"/>
                <a:gd name="T62" fmla="*/ 39 w 118"/>
                <a:gd name="T63" fmla="*/ 54 h 199"/>
                <a:gd name="T64" fmla="*/ 40 w 118"/>
                <a:gd name="T65" fmla="*/ 50 h 199"/>
                <a:gd name="T66" fmla="*/ 42 w 118"/>
                <a:gd name="T67" fmla="*/ 44 h 199"/>
                <a:gd name="T68" fmla="*/ 42 w 118"/>
                <a:gd name="T69" fmla="*/ 39 h 199"/>
                <a:gd name="T70" fmla="*/ 42 w 118"/>
                <a:gd name="T71" fmla="*/ 39 h 199"/>
                <a:gd name="T72" fmla="*/ 43 w 118"/>
                <a:gd name="T73" fmla="*/ 32 h 199"/>
                <a:gd name="T74" fmla="*/ 42 w 118"/>
                <a:gd name="T75" fmla="*/ 25 h 199"/>
                <a:gd name="T76" fmla="*/ 40 w 118"/>
                <a:gd name="T77" fmla="*/ 18 h 199"/>
                <a:gd name="T78" fmla="*/ 39 w 118"/>
                <a:gd name="T79" fmla="*/ 13 h 199"/>
                <a:gd name="T80" fmla="*/ 36 w 118"/>
                <a:gd name="T81" fmla="*/ 8 h 199"/>
                <a:gd name="T82" fmla="*/ 33 w 118"/>
                <a:gd name="T83" fmla="*/ 4 h 199"/>
                <a:gd name="T84" fmla="*/ 31 w 118"/>
                <a:gd name="T85" fmla="*/ 2 h 199"/>
                <a:gd name="T86" fmla="*/ 29 w 118"/>
                <a:gd name="T87" fmla="*/ 1 h 199"/>
                <a:gd name="T88" fmla="*/ 27 w 118"/>
                <a:gd name="T89" fmla="*/ 1 h 199"/>
                <a:gd name="T90" fmla="*/ 25 w 118"/>
                <a:gd name="T91" fmla="*/ 0 h 199"/>
                <a:gd name="T92" fmla="*/ 25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22624" name="Freeform 248"/>
            <p:cNvSpPr>
              <a:spLocks/>
            </p:cNvSpPr>
            <p:nvPr/>
          </p:nvSpPr>
          <p:spPr bwMode="black">
            <a:xfrm flipH="1">
              <a:off x="401" y="3626"/>
              <a:ext cx="57" cy="76"/>
            </a:xfrm>
            <a:custGeom>
              <a:avLst/>
              <a:gdLst>
                <a:gd name="T0" fmla="*/ 0 w 97"/>
                <a:gd name="T1" fmla="*/ 20 h 129"/>
                <a:gd name="T2" fmla="*/ 0 w 97"/>
                <a:gd name="T3" fmla="*/ 20 h 129"/>
                <a:gd name="T4" fmla="*/ 0 w 97"/>
                <a:gd name="T5" fmla="*/ 25 h 129"/>
                <a:gd name="T6" fmla="*/ 0 w 97"/>
                <a:gd name="T7" fmla="*/ 29 h 129"/>
                <a:gd name="T8" fmla="*/ 1 w 97"/>
                <a:gd name="T9" fmla="*/ 34 h 129"/>
                <a:gd name="T10" fmla="*/ 3 w 97"/>
                <a:gd name="T11" fmla="*/ 37 h 129"/>
                <a:gd name="T12" fmla="*/ 5 w 97"/>
                <a:gd name="T13" fmla="*/ 39 h 129"/>
                <a:gd name="T14" fmla="*/ 7 w 97"/>
                <a:gd name="T15" fmla="*/ 42 h 129"/>
                <a:gd name="T16" fmla="*/ 11 w 97"/>
                <a:gd name="T17" fmla="*/ 44 h 129"/>
                <a:gd name="T18" fmla="*/ 14 w 97"/>
                <a:gd name="T19" fmla="*/ 45 h 129"/>
                <a:gd name="T20" fmla="*/ 14 w 97"/>
                <a:gd name="T21" fmla="*/ 45 h 129"/>
                <a:gd name="T22" fmla="*/ 17 w 97"/>
                <a:gd name="T23" fmla="*/ 45 h 129"/>
                <a:gd name="T24" fmla="*/ 21 w 97"/>
                <a:gd name="T25" fmla="*/ 44 h 129"/>
                <a:gd name="T26" fmla="*/ 23 w 97"/>
                <a:gd name="T27" fmla="*/ 42 h 129"/>
                <a:gd name="T28" fmla="*/ 26 w 97"/>
                <a:gd name="T29" fmla="*/ 39 h 129"/>
                <a:gd name="T30" fmla="*/ 29 w 97"/>
                <a:gd name="T31" fmla="*/ 37 h 129"/>
                <a:gd name="T32" fmla="*/ 31 w 97"/>
                <a:gd name="T33" fmla="*/ 34 h 129"/>
                <a:gd name="T34" fmla="*/ 32 w 97"/>
                <a:gd name="T35" fmla="*/ 29 h 129"/>
                <a:gd name="T36" fmla="*/ 33 w 97"/>
                <a:gd name="T37" fmla="*/ 25 h 129"/>
                <a:gd name="T38" fmla="*/ 33 w 97"/>
                <a:gd name="T39" fmla="*/ 25 h 129"/>
                <a:gd name="T40" fmla="*/ 33 w 97"/>
                <a:gd name="T41" fmla="*/ 20 h 129"/>
                <a:gd name="T42" fmla="*/ 33 w 97"/>
                <a:gd name="T43" fmla="*/ 16 h 129"/>
                <a:gd name="T44" fmla="*/ 32 w 97"/>
                <a:gd name="T45" fmla="*/ 12 h 129"/>
                <a:gd name="T46" fmla="*/ 31 w 97"/>
                <a:gd name="T47" fmla="*/ 9 h 129"/>
                <a:gd name="T48" fmla="*/ 28 w 97"/>
                <a:gd name="T49" fmla="*/ 5 h 129"/>
                <a:gd name="T50" fmla="*/ 26 w 97"/>
                <a:gd name="T51" fmla="*/ 3 h 129"/>
                <a:gd name="T52" fmla="*/ 23 w 97"/>
                <a:gd name="T53" fmla="*/ 1 h 129"/>
                <a:gd name="T54" fmla="*/ 19 w 97"/>
                <a:gd name="T55" fmla="*/ 0 h 129"/>
                <a:gd name="T56" fmla="*/ 19 w 97"/>
                <a:gd name="T57" fmla="*/ 0 h 129"/>
                <a:gd name="T58" fmla="*/ 16 w 97"/>
                <a:gd name="T59" fmla="*/ 0 h 129"/>
                <a:gd name="T60" fmla="*/ 13 w 97"/>
                <a:gd name="T61" fmla="*/ 1 h 129"/>
                <a:gd name="T62" fmla="*/ 9 w 97"/>
                <a:gd name="T63" fmla="*/ 3 h 129"/>
                <a:gd name="T64" fmla="*/ 7 w 97"/>
                <a:gd name="T65" fmla="*/ 5 h 129"/>
                <a:gd name="T66" fmla="*/ 5 w 97"/>
                <a:gd name="T67" fmla="*/ 8 h 129"/>
                <a:gd name="T68" fmla="*/ 3 w 97"/>
                <a:gd name="T69" fmla="*/ 12 h 129"/>
                <a:gd name="T70" fmla="*/ 1 w 97"/>
                <a:gd name="T71" fmla="*/ 16 h 129"/>
                <a:gd name="T72" fmla="*/ 0 w 97"/>
                <a:gd name="T73" fmla="*/ 20 h 129"/>
                <a:gd name="T74" fmla="*/ 0 w 97"/>
                <a:gd name="T75" fmla="*/ 2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22625" name="Freeform 249"/>
            <p:cNvSpPr>
              <a:spLocks/>
            </p:cNvSpPr>
            <p:nvPr/>
          </p:nvSpPr>
          <p:spPr bwMode="black">
            <a:xfrm flipH="1">
              <a:off x="406" y="3633"/>
              <a:ext cx="46" cy="61"/>
            </a:xfrm>
            <a:custGeom>
              <a:avLst/>
              <a:gdLst>
                <a:gd name="T0" fmla="*/ 0 w 78"/>
                <a:gd name="T1" fmla="*/ 16 h 102"/>
                <a:gd name="T2" fmla="*/ 0 w 78"/>
                <a:gd name="T3" fmla="*/ 16 h 102"/>
                <a:gd name="T4" fmla="*/ 0 w 78"/>
                <a:gd name="T5" fmla="*/ 20 h 102"/>
                <a:gd name="T6" fmla="*/ 1 w 78"/>
                <a:gd name="T7" fmla="*/ 24 h 102"/>
                <a:gd name="T8" fmla="*/ 1 w 78"/>
                <a:gd name="T9" fmla="*/ 27 h 102"/>
                <a:gd name="T10" fmla="*/ 2 w 78"/>
                <a:gd name="T11" fmla="*/ 30 h 102"/>
                <a:gd name="T12" fmla="*/ 4 w 78"/>
                <a:gd name="T13" fmla="*/ 32 h 102"/>
                <a:gd name="T14" fmla="*/ 6 w 78"/>
                <a:gd name="T15" fmla="*/ 34 h 102"/>
                <a:gd name="T16" fmla="*/ 9 w 78"/>
                <a:gd name="T17" fmla="*/ 36 h 102"/>
                <a:gd name="T18" fmla="*/ 11 w 78"/>
                <a:gd name="T19" fmla="*/ 36 h 102"/>
                <a:gd name="T20" fmla="*/ 11 w 78"/>
                <a:gd name="T21" fmla="*/ 36 h 102"/>
                <a:gd name="T22" fmla="*/ 14 w 78"/>
                <a:gd name="T23" fmla="*/ 36 h 102"/>
                <a:gd name="T24" fmla="*/ 17 w 78"/>
                <a:gd name="T25" fmla="*/ 36 h 102"/>
                <a:gd name="T26" fmla="*/ 19 w 78"/>
                <a:gd name="T27" fmla="*/ 34 h 102"/>
                <a:gd name="T28" fmla="*/ 21 w 78"/>
                <a:gd name="T29" fmla="*/ 32 h 102"/>
                <a:gd name="T30" fmla="*/ 23 w 78"/>
                <a:gd name="T31" fmla="*/ 30 h 102"/>
                <a:gd name="T32" fmla="*/ 25 w 78"/>
                <a:gd name="T33" fmla="*/ 27 h 102"/>
                <a:gd name="T34" fmla="*/ 26 w 78"/>
                <a:gd name="T35" fmla="*/ 24 h 102"/>
                <a:gd name="T36" fmla="*/ 27 w 78"/>
                <a:gd name="T37" fmla="*/ 20 h 102"/>
                <a:gd name="T38" fmla="*/ 27 w 78"/>
                <a:gd name="T39" fmla="*/ 20 h 102"/>
                <a:gd name="T40" fmla="*/ 27 w 78"/>
                <a:gd name="T41" fmla="*/ 16 h 102"/>
                <a:gd name="T42" fmla="*/ 27 w 78"/>
                <a:gd name="T43" fmla="*/ 13 h 102"/>
                <a:gd name="T44" fmla="*/ 26 w 78"/>
                <a:gd name="T45" fmla="*/ 10 h 102"/>
                <a:gd name="T46" fmla="*/ 25 w 78"/>
                <a:gd name="T47" fmla="*/ 7 h 102"/>
                <a:gd name="T48" fmla="*/ 23 w 78"/>
                <a:gd name="T49" fmla="*/ 4 h 102"/>
                <a:gd name="T50" fmla="*/ 21 w 78"/>
                <a:gd name="T51" fmla="*/ 2 h 102"/>
                <a:gd name="T52" fmla="*/ 19 w 78"/>
                <a:gd name="T53" fmla="*/ 1 h 102"/>
                <a:gd name="T54" fmla="*/ 16 w 78"/>
                <a:gd name="T55" fmla="*/ 0 h 102"/>
                <a:gd name="T56" fmla="*/ 16 w 78"/>
                <a:gd name="T57" fmla="*/ 0 h 102"/>
                <a:gd name="T58" fmla="*/ 13 w 78"/>
                <a:gd name="T59" fmla="*/ 0 h 102"/>
                <a:gd name="T60" fmla="*/ 11 w 78"/>
                <a:gd name="T61" fmla="*/ 1 h 102"/>
                <a:gd name="T62" fmla="*/ 8 w 78"/>
                <a:gd name="T63" fmla="*/ 2 h 102"/>
                <a:gd name="T64" fmla="*/ 5 w 78"/>
                <a:gd name="T65" fmla="*/ 4 h 102"/>
                <a:gd name="T66" fmla="*/ 4 w 78"/>
                <a:gd name="T67" fmla="*/ 7 h 102"/>
                <a:gd name="T68" fmla="*/ 2 w 78"/>
                <a:gd name="T69" fmla="*/ 10 h 102"/>
                <a:gd name="T70" fmla="*/ 1 w 78"/>
                <a:gd name="T71" fmla="*/ 13 h 102"/>
                <a:gd name="T72" fmla="*/ 0 w 78"/>
                <a:gd name="T73" fmla="*/ 16 h 102"/>
                <a:gd name="T74" fmla="*/ 0 w 78"/>
                <a:gd name="T75" fmla="*/ 1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22626" name="Freeform 250"/>
            <p:cNvSpPr>
              <a:spLocks/>
            </p:cNvSpPr>
            <p:nvPr/>
          </p:nvSpPr>
          <p:spPr bwMode="auto">
            <a:xfrm flipH="1">
              <a:off x="413" y="3644"/>
              <a:ext cx="35" cy="43"/>
            </a:xfrm>
            <a:custGeom>
              <a:avLst/>
              <a:gdLst>
                <a:gd name="T0" fmla="*/ 0 w 57"/>
                <a:gd name="T1" fmla="*/ 11 h 73"/>
                <a:gd name="T2" fmla="*/ 0 w 57"/>
                <a:gd name="T3" fmla="*/ 11 h 73"/>
                <a:gd name="T4" fmla="*/ 0 w 57"/>
                <a:gd name="T5" fmla="*/ 14 h 73"/>
                <a:gd name="T6" fmla="*/ 0 w 57"/>
                <a:gd name="T7" fmla="*/ 16 h 73"/>
                <a:gd name="T8" fmla="*/ 1 w 57"/>
                <a:gd name="T9" fmla="*/ 19 h 73"/>
                <a:gd name="T10" fmla="*/ 2 w 57"/>
                <a:gd name="T11" fmla="*/ 21 h 73"/>
                <a:gd name="T12" fmla="*/ 3 w 57"/>
                <a:gd name="T13" fmla="*/ 22 h 73"/>
                <a:gd name="T14" fmla="*/ 5 w 57"/>
                <a:gd name="T15" fmla="*/ 24 h 73"/>
                <a:gd name="T16" fmla="*/ 7 w 57"/>
                <a:gd name="T17" fmla="*/ 25 h 73"/>
                <a:gd name="T18" fmla="*/ 9 w 57"/>
                <a:gd name="T19" fmla="*/ 25 h 73"/>
                <a:gd name="T20" fmla="*/ 9 w 57"/>
                <a:gd name="T21" fmla="*/ 25 h 73"/>
                <a:gd name="T22" fmla="*/ 11 w 57"/>
                <a:gd name="T23" fmla="*/ 25 h 73"/>
                <a:gd name="T24" fmla="*/ 13 w 57"/>
                <a:gd name="T25" fmla="*/ 25 h 73"/>
                <a:gd name="T26" fmla="*/ 15 w 57"/>
                <a:gd name="T27" fmla="*/ 24 h 73"/>
                <a:gd name="T28" fmla="*/ 17 w 57"/>
                <a:gd name="T29" fmla="*/ 22 h 73"/>
                <a:gd name="T30" fmla="*/ 18 w 57"/>
                <a:gd name="T31" fmla="*/ 21 h 73"/>
                <a:gd name="T32" fmla="*/ 20 w 57"/>
                <a:gd name="T33" fmla="*/ 19 h 73"/>
                <a:gd name="T34" fmla="*/ 21 w 57"/>
                <a:gd name="T35" fmla="*/ 16 h 73"/>
                <a:gd name="T36" fmla="*/ 21 w 57"/>
                <a:gd name="T37" fmla="*/ 14 h 73"/>
                <a:gd name="T38" fmla="*/ 21 w 57"/>
                <a:gd name="T39" fmla="*/ 14 h 73"/>
                <a:gd name="T40" fmla="*/ 21 w 57"/>
                <a:gd name="T41" fmla="*/ 11 h 73"/>
                <a:gd name="T42" fmla="*/ 21 w 57"/>
                <a:gd name="T43" fmla="*/ 9 h 73"/>
                <a:gd name="T44" fmla="*/ 21 w 57"/>
                <a:gd name="T45" fmla="*/ 6 h 73"/>
                <a:gd name="T46" fmla="*/ 20 w 57"/>
                <a:gd name="T47" fmla="*/ 5 h 73"/>
                <a:gd name="T48" fmla="*/ 18 w 57"/>
                <a:gd name="T49" fmla="*/ 3 h 73"/>
                <a:gd name="T50" fmla="*/ 17 w 57"/>
                <a:gd name="T51" fmla="*/ 1 h 73"/>
                <a:gd name="T52" fmla="*/ 15 w 57"/>
                <a:gd name="T53" fmla="*/ 1 h 73"/>
                <a:gd name="T54" fmla="*/ 12 w 57"/>
                <a:gd name="T55" fmla="*/ 0 h 73"/>
                <a:gd name="T56" fmla="*/ 12 w 57"/>
                <a:gd name="T57" fmla="*/ 0 h 73"/>
                <a:gd name="T58" fmla="*/ 10 w 57"/>
                <a:gd name="T59" fmla="*/ 0 h 73"/>
                <a:gd name="T60" fmla="*/ 9 w 57"/>
                <a:gd name="T61" fmla="*/ 1 h 73"/>
                <a:gd name="T62" fmla="*/ 6 w 57"/>
                <a:gd name="T63" fmla="*/ 1 h 73"/>
                <a:gd name="T64" fmla="*/ 4 w 57"/>
                <a:gd name="T65" fmla="*/ 3 h 73"/>
                <a:gd name="T66" fmla="*/ 3 w 57"/>
                <a:gd name="T67" fmla="*/ 4 h 73"/>
                <a:gd name="T68" fmla="*/ 1 w 57"/>
                <a:gd name="T69" fmla="*/ 6 h 73"/>
                <a:gd name="T70" fmla="*/ 1 w 57"/>
                <a:gd name="T71" fmla="*/ 9 h 73"/>
                <a:gd name="T72" fmla="*/ 0 w 57"/>
                <a:gd name="T73" fmla="*/ 11 h 73"/>
                <a:gd name="T74" fmla="*/ 0 w 57"/>
                <a:gd name="T75" fmla="*/ 11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22627" name="Freeform 251"/>
            <p:cNvSpPr>
              <a:spLocks/>
            </p:cNvSpPr>
            <p:nvPr/>
          </p:nvSpPr>
          <p:spPr bwMode="auto">
            <a:xfrm flipH="1">
              <a:off x="433" y="3643"/>
              <a:ext cx="10" cy="10"/>
            </a:xfrm>
            <a:custGeom>
              <a:avLst/>
              <a:gdLst>
                <a:gd name="T0" fmla="*/ 5 w 18"/>
                <a:gd name="T1" fmla="*/ 4 h 17"/>
                <a:gd name="T2" fmla="*/ 5 w 18"/>
                <a:gd name="T3" fmla="*/ 4 h 17"/>
                <a:gd name="T4" fmla="*/ 4 w 18"/>
                <a:gd name="T5" fmla="*/ 5 h 17"/>
                <a:gd name="T6" fmla="*/ 4 w 18"/>
                <a:gd name="T7" fmla="*/ 5 h 17"/>
                <a:gd name="T8" fmla="*/ 3 w 18"/>
                <a:gd name="T9" fmla="*/ 6 h 17"/>
                <a:gd name="T10" fmla="*/ 2 w 18"/>
                <a:gd name="T11" fmla="*/ 6 h 17"/>
                <a:gd name="T12" fmla="*/ 2 w 18"/>
                <a:gd name="T13" fmla="*/ 6 h 17"/>
                <a:gd name="T14" fmla="*/ 1 w 18"/>
                <a:gd name="T15" fmla="*/ 5 h 17"/>
                <a:gd name="T16" fmla="*/ 1 w 18"/>
                <a:gd name="T17" fmla="*/ 5 h 17"/>
                <a:gd name="T18" fmla="*/ 0 w 18"/>
                <a:gd name="T19" fmla="*/ 3 h 17"/>
                <a:gd name="T20" fmla="*/ 0 w 18"/>
                <a:gd name="T21" fmla="*/ 2 h 17"/>
                <a:gd name="T22" fmla="*/ 0 w 18"/>
                <a:gd name="T23" fmla="*/ 2 h 17"/>
                <a:gd name="T24" fmla="*/ 1 w 18"/>
                <a:gd name="T25" fmla="*/ 1 h 17"/>
                <a:gd name="T26" fmla="*/ 2 w 18"/>
                <a:gd name="T27" fmla="*/ 1 h 17"/>
                <a:gd name="T28" fmla="*/ 3 w 18"/>
                <a:gd name="T29" fmla="*/ 0 h 17"/>
                <a:gd name="T30" fmla="*/ 3 w 18"/>
                <a:gd name="T31" fmla="*/ 1 h 17"/>
                <a:gd name="T32" fmla="*/ 3 w 18"/>
                <a:gd name="T33" fmla="*/ 1 h 17"/>
                <a:gd name="T34" fmla="*/ 4 w 18"/>
                <a:gd name="T35" fmla="*/ 1 h 17"/>
                <a:gd name="T36" fmla="*/ 5 w 18"/>
                <a:gd name="T37" fmla="*/ 2 h 17"/>
                <a:gd name="T38" fmla="*/ 6 w 18"/>
                <a:gd name="T39" fmla="*/ 3 h 17"/>
                <a:gd name="T40" fmla="*/ 5 w 18"/>
                <a:gd name="T41" fmla="*/ 4 h 17"/>
                <a:gd name="T42" fmla="*/ 5 w 18"/>
                <a:gd name="T43" fmla="*/ 4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22628" name="Freeform 252"/>
            <p:cNvSpPr>
              <a:spLocks/>
            </p:cNvSpPr>
            <p:nvPr/>
          </p:nvSpPr>
          <p:spPr bwMode="white">
            <a:xfrm flipH="1">
              <a:off x="393" y="3588"/>
              <a:ext cx="71" cy="73"/>
            </a:xfrm>
            <a:custGeom>
              <a:avLst/>
              <a:gdLst>
                <a:gd name="T0" fmla="*/ 24 w 118"/>
                <a:gd name="T1" fmla="*/ 7 h 121"/>
                <a:gd name="T2" fmla="*/ 24 w 118"/>
                <a:gd name="T3" fmla="*/ 7 h 121"/>
                <a:gd name="T4" fmla="*/ 26 w 118"/>
                <a:gd name="T5" fmla="*/ 7 h 121"/>
                <a:gd name="T6" fmla="*/ 28 w 118"/>
                <a:gd name="T7" fmla="*/ 8 h 121"/>
                <a:gd name="T8" fmla="*/ 30 w 118"/>
                <a:gd name="T9" fmla="*/ 9 h 121"/>
                <a:gd name="T10" fmla="*/ 32 w 118"/>
                <a:gd name="T11" fmla="*/ 10 h 121"/>
                <a:gd name="T12" fmla="*/ 35 w 118"/>
                <a:gd name="T13" fmla="*/ 14 h 121"/>
                <a:gd name="T14" fmla="*/ 38 w 118"/>
                <a:gd name="T15" fmla="*/ 19 h 121"/>
                <a:gd name="T16" fmla="*/ 40 w 118"/>
                <a:gd name="T17" fmla="*/ 24 h 121"/>
                <a:gd name="T18" fmla="*/ 42 w 118"/>
                <a:gd name="T19" fmla="*/ 30 h 121"/>
                <a:gd name="T20" fmla="*/ 42 w 118"/>
                <a:gd name="T21" fmla="*/ 37 h 121"/>
                <a:gd name="T22" fmla="*/ 42 w 118"/>
                <a:gd name="T23" fmla="*/ 44 h 121"/>
                <a:gd name="T24" fmla="*/ 42 w 118"/>
                <a:gd name="T25" fmla="*/ 44 h 121"/>
                <a:gd name="T26" fmla="*/ 42 w 118"/>
                <a:gd name="T27" fmla="*/ 39 h 121"/>
                <a:gd name="T28" fmla="*/ 42 w 118"/>
                <a:gd name="T29" fmla="*/ 39 h 121"/>
                <a:gd name="T30" fmla="*/ 43 w 118"/>
                <a:gd name="T31" fmla="*/ 32 h 121"/>
                <a:gd name="T32" fmla="*/ 42 w 118"/>
                <a:gd name="T33" fmla="*/ 25 h 121"/>
                <a:gd name="T34" fmla="*/ 40 w 118"/>
                <a:gd name="T35" fmla="*/ 18 h 121"/>
                <a:gd name="T36" fmla="*/ 39 w 118"/>
                <a:gd name="T37" fmla="*/ 13 h 121"/>
                <a:gd name="T38" fmla="*/ 36 w 118"/>
                <a:gd name="T39" fmla="*/ 8 h 121"/>
                <a:gd name="T40" fmla="*/ 33 w 118"/>
                <a:gd name="T41" fmla="*/ 4 h 121"/>
                <a:gd name="T42" fmla="*/ 31 w 118"/>
                <a:gd name="T43" fmla="*/ 2 h 121"/>
                <a:gd name="T44" fmla="*/ 29 w 118"/>
                <a:gd name="T45" fmla="*/ 1 h 121"/>
                <a:gd name="T46" fmla="*/ 27 w 118"/>
                <a:gd name="T47" fmla="*/ 1 h 121"/>
                <a:gd name="T48" fmla="*/ 25 w 118"/>
                <a:gd name="T49" fmla="*/ 0 h 121"/>
                <a:gd name="T50" fmla="*/ 25 w 118"/>
                <a:gd name="T51" fmla="*/ 0 h 121"/>
                <a:gd name="T52" fmla="*/ 23 w 118"/>
                <a:gd name="T53" fmla="*/ 0 h 121"/>
                <a:gd name="T54" fmla="*/ 20 w 118"/>
                <a:gd name="T55" fmla="*/ 0 h 121"/>
                <a:gd name="T56" fmla="*/ 19 w 118"/>
                <a:gd name="T57" fmla="*/ 1 h 121"/>
                <a:gd name="T58" fmla="*/ 16 w 118"/>
                <a:gd name="T59" fmla="*/ 2 h 121"/>
                <a:gd name="T60" fmla="*/ 12 w 118"/>
                <a:gd name="T61" fmla="*/ 5 h 121"/>
                <a:gd name="T62" fmla="*/ 9 w 118"/>
                <a:gd name="T63" fmla="*/ 9 h 121"/>
                <a:gd name="T64" fmla="*/ 6 w 118"/>
                <a:gd name="T65" fmla="*/ 14 h 121"/>
                <a:gd name="T66" fmla="*/ 3 w 118"/>
                <a:gd name="T67" fmla="*/ 20 h 121"/>
                <a:gd name="T68" fmla="*/ 1 w 118"/>
                <a:gd name="T69" fmla="*/ 27 h 121"/>
                <a:gd name="T70" fmla="*/ 0 w 118"/>
                <a:gd name="T71" fmla="*/ 34 h 121"/>
                <a:gd name="T72" fmla="*/ 0 w 118"/>
                <a:gd name="T73" fmla="*/ 34 h 121"/>
                <a:gd name="T74" fmla="*/ 0 w 118"/>
                <a:gd name="T75" fmla="*/ 36 h 121"/>
                <a:gd name="T76" fmla="*/ 0 w 118"/>
                <a:gd name="T77" fmla="*/ 36 h 121"/>
                <a:gd name="T78" fmla="*/ 1 w 118"/>
                <a:gd name="T79" fmla="*/ 30 h 121"/>
                <a:gd name="T80" fmla="*/ 4 w 118"/>
                <a:gd name="T81" fmla="*/ 24 h 121"/>
                <a:gd name="T82" fmla="*/ 6 w 118"/>
                <a:gd name="T83" fmla="*/ 18 h 121"/>
                <a:gd name="T84" fmla="*/ 9 w 118"/>
                <a:gd name="T85" fmla="*/ 14 h 121"/>
                <a:gd name="T86" fmla="*/ 12 w 118"/>
                <a:gd name="T87" fmla="*/ 10 h 121"/>
                <a:gd name="T88" fmla="*/ 16 w 118"/>
                <a:gd name="T89" fmla="*/ 8 h 121"/>
                <a:gd name="T90" fmla="*/ 19 w 118"/>
                <a:gd name="T91" fmla="*/ 7 h 121"/>
                <a:gd name="T92" fmla="*/ 20 w 118"/>
                <a:gd name="T93" fmla="*/ 7 h 121"/>
                <a:gd name="T94" fmla="*/ 22 w 118"/>
                <a:gd name="T95" fmla="*/ 7 h 121"/>
                <a:gd name="T96" fmla="*/ 24 w 118"/>
                <a:gd name="T97" fmla="*/ 7 h 121"/>
                <a:gd name="T98" fmla="*/ 24 w 118"/>
                <a:gd name="T99" fmla="*/ 7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22629" name="Freeform 253"/>
            <p:cNvSpPr>
              <a:spLocks/>
            </p:cNvSpPr>
            <p:nvPr/>
          </p:nvSpPr>
          <p:spPr bwMode="white">
            <a:xfrm flipH="1">
              <a:off x="397" y="3685"/>
              <a:ext cx="77" cy="38"/>
            </a:xfrm>
            <a:custGeom>
              <a:avLst/>
              <a:gdLst>
                <a:gd name="T0" fmla="*/ 46 w 129"/>
                <a:gd name="T1" fmla="*/ 15 h 63"/>
                <a:gd name="T2" fmla="*/ 46 w 129"/>
                <a:gd name="T3" fmla="*/ 15 h 63"/>
                <a:gd name="T4" fmla="*/ 45 w 129"/>
                <a:gd name="T5" fmla="*/ 13 h 63"/>
                <a:gd name="T6" fmla="*/ 45 w 129"/>
                <a:gd name="T7" fmla="*/ 11 h 63"/>
                <a:gd name="T8" fmla="*/ 43 w 129"/>
                <a:gd name="T9" fmla="*/ 8 h 63"/>
                <a:gd name="T10" fmla="*/ 41 w 129"/>
                <a:gd name="T11" fmla="*/ 6 h 63"/>
                <a:gd name="T12" fmla="*/ 38 w 129"/>
                <a:gd name="T13" fmla="*/ 4 h 63"/>
                <a:gd name="T14" fmla="*/ 35 w 129"/>
                <a:gd name="T15" fmla="*/ 2 h 63"/>
                <a:gd name="T16" fmla="*/ 32 w 129"/>
                <a:gd name="T17" fmla="*/ 1 h 63"/>
                <a:gd name="T18" fmla="*/ 30 w 129"/>
                <a:gd name="T19" fmla="*/ 1 h 63"/>
                <a:gd name="T20" fmla="*/ 30 w 129"/>
                <a:gd name="T21" fmla="*/ 1 h 63"/>
                <a:gd name="T22" fmla="*/ 17 w 129"/>
                <a:gd name="T23" fmla="*/ 0 h 63"/>
                <a:gd name="T24" fmla="*/ 14 w 129"/>
                <a:gd name="T25" fmla="*/ 1 h 63"/>
                <a:gd name="T26" fmla="*/ 11 w 129"/>
                <a:gd name="T27" fmla="*/ 1 h 63"/>
                <a:gd name="T28" fmla="*/ 11 w 129"/>
                <a:gd name="T29" fmla="*/ 1 h 63"/>
                <a:gd name="T30" fmla="*/ 7 w 129"/>
                <a:gd name="T31" fmla="*/ 2 h 63"/>
                <a:gd name="T32" fmla="*/ 4 w 129"/>
                <a:gd name="T33" fmla="*/ 4 h 63"/>
                <a:gd name="T34" fmla="*/ 0 w 129"/>
                <a:gd name="T35" fmla="*/ 6 h 63"/>
                <a:gd name="T36" fmla="*/ 0 w 129"/>
                <a:gd name="T37" fmla="*/ 6 h 63"/>
                <a:gd name="T38" fmla="*/ 1 w 129"/>
                <a:gd name="T39" fmla="*/ 8 h 63"/>
                <a:gd name="T40" fmla="*/ 4 w 129"/>
                <a:gd name="T41" fmla="*/ 13 h 63"/>
                <a:gd name="T42" fmla="*/ 7 w 129"/>
                <a:gd name="T43" fmla="*/ 15 h 63"/>
                <a:gd name="T44" fmla="*/ 10 w 129"/>
                <a:gd name="T45" fmla="*/ 17 h 63"/>
                <a:gd name="T46" fmla="*/ 13 w 129"/>
                <a:gd name="T47" fmla="*/ 20 h 63"/>
                <a:gd name="T48" fmla="*/ 16 w 129"/>
                <a:gd name="T49" fmla="*/ 21 h 63"/>
                <a:gd name="T50" fmla="*/ 16 w 129"/>
                <a:gd name="T51" fmla="*/ 21 h 63"/>
                <a:gd name="T52" fmla="*/ 23 w 129"/>
                <a:gd name="T53" fmla="*/ 22 h 63"/>
                <a:gd name="T54" fmla="*/ 27 w 129"/>
                <a:gd name="T55" fmla="*/ 23 h 63"/>
                <a:gd name="T56" fmla="*/ 31 w 129"/>
                <a:gd name="T57" fmla="*/ 22 h 63"/>
                <a:gd name="T58" fmla="*/ 35 w 129"/>
                <a:gd name="T59" fmla="*/ 22 h 63"/>
                <a:gd name="T60" fmla="*/ 35 w 129"/>
                <a:gd name="T61" fmla="*/ 22 h 63"/>
                <a:gd name="T62" fmla="*/ 43 w 129"/>
                <a:gd name="T63" fmla="*/ 17 h 63"/>
                <a:gd name="T64" fmla="*/ 46 w 129"/>
                <a:gd name="T65" fmla="*/ 15 h 63"/>
                <a:gd name="T66" fmla="*/ 46 w 129"/>
                <a:gd name="T67" fmla="*/ 15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22630" name="Freeform 254"/>
            <p:cNvSpPr>
              <a:spLocks/>
            </p:cNvSpPr>
            <p:nvPr/>
          </p:nvSpPr>
          <p:spPr bwMode="black">
            <a:xfrm flipH="1">
              <a:off x="392" y="3684"/>
              <a:ext cx="82" cy="25"/>
            </a:xfrm>
            <a:custGeom>
              <a:avLst/>
              <a:gdLst>
                <a:gd name="T0" fmla="*/ 0 w 137"/>
                <a:gd name="T1" fmla="*/ 6 h 41"/>
                <a:gd name="T2" fmla="*/ 0 w 137"/>
                <a:gd name="T3" fmla="*/ 6 h 41"/>
                <a:gd name="T4" fmla="*/ 1 w 137"/>
                <a:gd name="T5" fmla="*/ 5 h 41"/>
                <a:gd name="T6" fmla="*/ 5 w 137"/>
                <a:gd name="T7" fmla="*/ 4 h 41"/>
                <a:gd name="T8" fmla="*/ 11 w 137"/>
                <a:gd name="T9" fmla="*/ 1 h 41"/>
                <a:gd name="T10" fmla="*/ 14 w 137"/>
                <a:gd name="T11" fmla="*/ 1 h 41"/>
                <a:gd name="T12" fmla="*/ 17 w 137"/>
                <a:gd name="T13" fmla="*/ 0 h 41"/>
                <a:gd name="T14" fmla="*/ 21 w 137"/>
                <a:gd name="T15" fmla="*/ 0 h 41"/>
                <a:gd name="T16" fmla="*/ 25 w 137"/>
                <a:gd name="T17" fmla="*/ 0 h 41"/>
                <a:gd name="T18" fmla="*/ 29 w 137"/>
                <a:gd name="T19" fmla="*/ 1 h 41"/>
                <a:gd name="T20" fmla="*/ 34 w 137"/>
                <a:gd name="T21" fmla="*/ 2 h 41"/>
                <a:gd name="T22" fmla="*/ 37 w 137"/>
                <a:gd name="T23" fmla="*/ 4 h 41"/>
                <a:gd name="T24" fmla="*/ 41 w 137"/>
                <a:gd name="T25" fmla="*/ 6 h 41"/>
                <a:gd name="T26" fmla="*/ 45 w 137"/>
                <a:gd name="T27" fmla="*/ 10 h 41"/>
                <a:gd name="T28" fmla="*/ 49 w 137"/>
                <a:gd name="T29" fmla="*/ 15 h 41"/>
                <a:gd name="T30" fmla="*/ 49 w 137"/>
                <a:gd name="T31" fmla="*/ 15 h 41"/>
                <a:gd name="T32" fmla="*/ 48 w 137"/>
                <a:gd name="T33" fmla="*/ 15 h 41"/>
                <a:gd name="T34" fmla="*/ 46 w 137"/>
                <a:gd name="T35" fmla="*/ 12 h 41"/>
                <a:gd name="T36" fmla="*/ 43 w 137"/>
                <a:gd name="T37" fmla="*/ 9 h 41"/>
                <a:gd name="T38" fmla="*/ 38 w 137"/>
                <a:gd name="T39" fmla="*/ 6 h 41"/>
                <a:gd name="T40" fmla="*/ 34 w 137"/>
                <a:gd name="T41" fmla="*/ 5 h 41"/>
                <a:gd name="T42" fmla="*/ 31 w 137"/>
                <a:gd name="T43" fmla="*/ 4 h 41"/>
                <a:gd name="T44" fmla="*/ 27 w 137"/>
                <a:gd name="T45" fmla="*/ 3 h 41"/>
                <a:gd name="T46" fmla="*/ 22 w 137"/>
                <a:gd name="T47" fmla="*/ 3 h 41"/>
                <a:gd name="T48" fmla="*/ 17 w 137"/>
                <a:gd name="T49" fmla="*/ 3 h 41"/>
                <a:gd name="T50" fmla="*/ 12 w 137"/>
                <a:gd name="T51" fmla="*/ 3 h 41"/>
                <a:gd name="T52" fmla="*/ 7 w 137"/>
                <a:gd name="T53" fmla="*/ 4 h 41"/>
                <a:gd name="T54" fmla="*/ 0 w 137"/>
                <a:gd name="T55" fmla="*/ 6 h 41"/>
                <a:gd name="T56" fmla="*/ 0 w 137"/>
                <a:gd name="T57" fmla="*/ 6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22631" name="Freeform 255"/>
            <p:cNvSpPr>
              <a:spLocks/>
            </p:cNvSpPr>
            <p:nvPr/>
          </p:nvSpPr>
          <p:spPr bwMode="white">
            <a:xfrm flipH="1">
              <a:off x="413" y="3692"/>
              <a:ext cx="37" cy="25"/>
            </a:xfrm>
            <a:custGeom>
              <a:avLst/>
              <a:gdLst>
                <a:gd name="T0" fmla="*/ 22 w 63"/>
                <a:gd name="T1" fmla="*/ 9 h 41"/>
                <a:gd name="T2" fmla="*/ 22 w 63"/>
                <a:gd name="T3" fmla="*/ 9 h 41"/>
                <a:gd name="T4" fmla="*/ 21 w 63"/>
                <a:gd name="T5" fmla="*/ 11 h 41"/>
                <a:gd name="T6" fmla="*/ 21 w 63"/>
                <a:gd name="T7" fmla="*/ 12 h 41"/>
                <a:gd name="T8" fmla="*/ 19 w 63"/>
                <a:gd name="T9" fmla="*/ 13 h 41"/>
                <a:gd name="T10" fmla="*/ 18 w 63"/>
                <a:gd name="T11" fmla="*/ 14 h 41"/>
                <a:gd name="T12" fmla="*/ 16 w 63"/>
                <a:gd name="T13" fmla="*/ 15 h 41"/>
                <a:gd name="T14" fmla="*/ 14 w 63"/>
                <a:gd name="T15" fmla="*/ 15 h 41"/>
                <a:gd name="T16" fmla="*/ 12 w 63"/>
                <a:gd name="T17" fmla="*/ 15 h 41"/>
                <a:gd name="T18" fmla="*/ 10 w 63"/>
                <a:gd name="T19" fmla="*/ 15 h 41"/>
                <a:gd name="T20" fmla="*/ 10 w 63"/>
                <a:gd name="T21" fmla="*/ 15 h 41"/>
                <a:gd name="T22" fmla="*/ 8 w 63"/>
                <a:gd name="T23" fmla="*/ 14 h 41"/>
                <a:gd name="T24" fmla="*/ 6 w 63"/>
                <a:gd name="T25" fmla="*/ 14 h 41"/>
                <a:gd name="T26" fmla="*/ 4 w 63"/>
                <a:gd name="T27" fmla="*/ 13 h 41"/>
                <a:gd name="T28" fmla="*/ 2 w 63"/>
                <a:gd name="T29" fmla="*/ 11 h 41"/>
                <a:gd name="T30" fmla="*/ 1 w 63"/>
                <a:gd name="T31" fmla="*/ 10 h 41"/>
                <a:gd name="T32" fmla="*/ 1 w 63"/>
                <a:gd name="T33" fmla="*/ 9 h 41"/>
                <a:gd name="T34" fmla="*/ 0 w 63"/>
                <a:gd name="T35" fmla="*/ 7 h 41"/>
                <a:gd name="T36" fmla="*/ 0 w 63"/>
                <a:gd name="T37" fmla="*/ 6 h 41"/>
                <a:gd name="T38" fmla="*/ 0 w 63"/>
                <a:gd name="T39" fmla="*/ 6 h 41"/>
                <a:gd name="T40" fmla="*/ 1 w 63"/>
                <a:gd name="T41" fmla="*/ 4 h 41"/>
                <a:gd name="T42" fmla="*/ 1 w 63"/>
                <a:gd name="T43" fmla="*/ 3 h 41"/>
                <a:gd name="T44" fmla="*/ 2 w 63"/>
                <a:gd name="T45" fmla="*/ 2 h 41"/>
                <a:gd name="T46" fmla="*/ 4 w 63"/>
                <a:gd name="T47" fmla="*/ 1 h 41"/>
                <a:gd name="T48" fmla="*/ 6 w 63"/>
                <a:gd name="T49" fmla="*/ 1 h 41"/>
                <a:gd name="T50" fmla="*/ 8 w 63"/>
                <a:gd name="T51" fmla="*/ 0 h 41"/>
                <a:gd name="T52" fmla="*/ 10 w 63"/>
                <a:gd name="T53" fmla="*/ 0 h 41"/>
                <a:gd name="T54" fmla="*/ 12 w 63"/>
                <a:gd name="T55" fmla="*/ 0 h 41"/>
                <a:gd name="T56" fmla="*/ 12 w 63"/>
                <a:gd name="T57" fmla="*/ 0 h 41"/>
                <a:gd name="T58" fmla="*/ 14 w 63"/>
                <a:gd name="T59" fmla="*/ 1 h 41"/>
                <a:gd name="T60" fmla="*/ 16 w 63"/>
                <a:gd name="T61" fmla="*/ 1 h 41"/>
                <a:gd name="T62" fmla="*/ 18 w 63"/>
                <a:gd name="T63" fmla="*/ 2 h 41"/>
                <a:gd name="T64" fmla="*/ 19 w 63"/>
                <a:gd name="T65" fmla="*/ 3 h 41"/>
                <a:gd name="T66" fmla="*/ 21 w 63"/>
                <a:gd name="T67" fmla="*/ 5 h 41"/>
                <a:gd name="T68" fmla="*/ 21 w 63"/>
                <a:gd name="T69" fmla="*/ 6 h 41"/>
                <a:gd name="T70" fmla="*/ 22 w 63"/>
                <a:gd name="T71" fmla="*/ 8 h 41"/>
                <a:gd name="T72" fmla="*/ 22 w 63"/>
                <a:gd name="T73" fmla="*/ 9 h 41"/>
                <a:gd name="T74" fmla="*/ 22 w 63"/>
                <a:gd name="T75" fmla="*/ 9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22632" name="Freeform 256"/>
            <p:cNvSpPr>
              <a:spLocks/>
            </p:cNvSpPr>
            <p:nvPr/>
          </p:nvSpPr>
          <p:spPr bwMode="white">
            <a:xfrm flipH="1">
              <a:off x="413" y="3692"/>
              <a:ext cx="37" cy="24"/>
            </a:xfrm>
            <a:custGeom>
              <a:avLst/>
              <a:gdLst>
                <a:gd name="T0" fmla="*/ 0 w 60"/>
                <a:gd name="T1" fmla="*/ 6 h 40"/>
                <a:gd name="T2" fmla="*/ 0 w 60"/>
                <a:gd name="T3" fmla="*/ 6 h 40"/>
                <a:gd name="T4" fmla="*/ 1 w 60"/>
                <a:gd name="T5" fmla="*/ 4 h 40"/>
                <a:gd name="T6" fmla="*/ 1 w 60"/>
                <a:gd name="T7" fmla="*/ 3 h 40"/>
                <a:gd name="T8" fmla="*/ 2 w 60"/>
                <a:gd name="T9" fmla="*/ 2 h 40"/>
                <a:gd name="T10" fmla="*/ 4 w 60"/>
                <a:gd name="T11" fmla="*/ 1 h 40"/>
                <a:gd name="T12" fmla="*/ 6 w 60"/>
                <a:gd name="T13" fmla="*/ 1 h 40"/>
                <a:gd name="T14" fmla="*/ 8 w 60"/>
                <a:gd name="T15" fmla="*/ 1 h 40"/>
                <a:gd name="T16" fmla="*/ 10 w 60"/>
                <a:gd name="T17" fmla="*/ 0 h 40"/>
                <a:gd name="T18" fmla="*/ 12 w 60"/>
                <a:gd name="T19" fmla="*/ 1 h 40"/>
                <a:gd name="T20" fmla="*/ 12 w 60"/>
                <a:gd name="T21" fmla="*/ 1 h 40"/>
                <a:gd name="T22" fmla="*/ 15 w 60"/>
                <a:gd name="T23" fmla="*/ 1 h 40"/>
                <a:gd name="T24" fmla="*/ 17 w 60"/>
                <a:gd name="T25" fmla="*/ 1 h 40"/>
                <a:gd name="T26" fmla="*/ 19 w 60"/>
                <a:gd name="T27" fmla="*/ 2 h 40"/>
                <a:gd name="T28" fmla="*/ 20 w 60"/>
                <a:gd name="T29" fmla="*/ 3 h 40"/>
                <a:gd name="T30" fmla="*/ 22 w 60"/>
                <a:gd name="T31" fmla="*/ 5 h 40"/>
                <a:gd name="T32" fmla="*/ 22 w 60"/>
                <a:gd name="T33" fmla="*/ 6 h 40"/>
                <a:gd name="T34" fmla="*/ 23 w 60"/>
                <a:gd name="T35" fmla="*/ 8 h 40"/>
                <a:gd name="T36" fmla="*/ 23 w 60"/>
                <a:gd name="T37" fmla="*/ 9 h 40"/>
                <a:gd name="T38" fmla="*/ 23 w 60"/>
                <a:gd name="T39" fmla="*/ 9 h 40"/>
                <a:gd name="T40" fmla="*/ 22 w 60"/>
                <a:gd name="T41" fmla="*/ 10 h 40"/>
                <a:gd name="T42" fmla="*/ 22 w 60"/>
                <a:gd name="T43" fmla="*/ 11 h 40"/>
                <a:gd name="T44" fmla="*/ 20 w 60"/>
                <a:gd name="T45" fmla="*/ 12 h 40"/>
                <a:gd name="T46" fmla="*/ 19 w 60"/>
                <a:gd name="T47" fmla="*/ 13 h 40"/>
                <a:gd name="T48" fmla="*/ 17 w 60"/>
                <a:gd name="T49" fmla="*/ 14 h 40"/>
                <a:gd name="T50" fmla="*/ 15 w 60"/>
                <a:gd name="T51" fmla="*/ 14 h 40"/>
                <a:gd name="T52" fmla="*/ 12 w 60"/>
                <a:gd name="T53" fmla="*/ 14 h 40"/>
                <a:gd name="T54" fmla="*/ 10 w 60"/>
                <a:gd name="T55" fmla="*/ 14 h 40"/>
                <a:gd name="T56" fmla="*/ 10 w 60"/>
                <a:gd name="T57" fmla="*/ 14 h 40"/>
                <a:gd name="T58" fmla="*/ 8 w 60"/>
                <a:gd name="T59" fmla="*/ 14 h 40"/>
                <a:gd name="T60" fmla="*/ 6 w 60"/>
                <a:gd name="T61" fmla="*/ 13 h 40"/>
                <a:gd name="T62" fmla="*/ 4 w 60"/>
                <a:gd name="T63" fmla="*/ 12 h 40"/>
                <a:gd name="T64" fmla="*/ 2 w 60"/>
                <a:gd name="T65" fmla="*/ 11 h 40"/>
                <a:gd name="T66" fmla="*/ 1 w 60"/>
                <a:gd name="T67" fmla="*/ 10 h 40"/>
                <a:gd name="T68" fmla="*/ 1 w 60"/>
                <a:gd name="T69" fmla="*/ 8 h 40"/>
                <a:gd name="T70" fmla="*/ 0 w 60"/>
                <a:gd name="T71" fmla="*/ 7 h 40"/>
                <a:gd name="T72" fmla="*/ 0 w 60"/>
                <a:gd name="T73" fmla="*/ 6 h 40"/>
                <a:gd name="T74" fmla="*/ 0 w 60"/>
                <a:gd name="T75" fmla="*/ 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22633" name="Freeform 257"/>
            <p:cNvSpPr>
              <a:spLocks/>
            </p:cNvSpPr>
            <p:nvPr/>
          </p:nvSpPr>
          <p:spPr bwMode="white">
            <a:xfrm flipH="1">
              <a:off x="414" y="3693"/>
              <a:ext cx="35" cy="23"/>
            </a:xfrm>
            <a:custGeom>
              <a:avLst/>
              <a:gdLst>
                <a:gd name="T0" fmla="*/ 0 w 58"/>
                <a:gd name="T1" fmla="*/ 6 h 37"/>
                <a:gd name="T2" fmla="*/ 0 w 58"/>
                <a:gd name="T3" fmla="*/ 6 h 37"/>
                <a:gd name="T4" fmla="*/ 1 w 58"/>
                <a:gd name="T5" fmla="*/ 4 h 37"/>
                <a:gd name="T6" fmla="*/ 1 w 58"/>
                <a:gd name="T7" fmla="*/ 3 h 37"/>
                <a:gd name="T8" fmla="*/ 2 w 58"/>
                <a:gd name="T9" fmla="*/ 2 h 37"/>
                <a:gd name="T10" fmla="*/ 4 w 58"/>
                <a:gd name="T11" fmla="*/ 1 h 37"/>
                <a:gd name="T12" fmla="*/ 7 w 58"/>
                <a:gd name="T13" fmla="*/ 0 h 37"/>
                <a:gd name="T14" fmla="*/ 11 w 58"/>
                <a:gd name="T15" fmla="*/ 0 h 37"/>
                <a:gd name="T16" fmla="*/ 11 w 58"/>
                <a:gd name="T17" fmla="*/ 0 h 37"/>
                <a:gd name="T18" fmla="*/ 16 w 58"/>
                <a:gd name="T19" fmla="*/ 1 h 37"/>
                <a:gd name="T20" fmla="*/ 19 w 58"/>
                <a:gd name="T21" fmla="*/ 4 h 37"/>
                <a:gd name="T22" fmla="*/ 20 w 58"/>
                <a:gd name="T23" fmla="*/ 4 h 37"/>
                <a:gd name="T24" fmla="*/ 21 w 58"/>
                <a:gd name="T25" fmla="*/ 6 h 37"/>
                <a:gd name="T26" fmla="*/ 21 w 58"/>
                <a:gd name="T27" fmla="*/ 7 h 37"/>
                <a:gd name="T28" fmla="*/ 21 w 58"/>
                <a:gd name="T29" fmla="*/ 9 h 37"/>
                <a:gd name="T30" fmla="*/ 21 w 58"/>
                <a:gd name="T31" fmla="*/ 9 h 37"/>
                <a:gd name="T32" fmla="*/ 21 w 58"/>
                <a:gd name="T33" fmla="*/ 11 h 37"/>
                <a:gd name="T34" fmla="*/ 20 w 58"/>
                <a:gd name="T35" fmla="*/ 12 h 37"/>
                <a:gd name="T36" fmla="*/ 19 w 58"/>
                <a:gd name="T37" fmla="*/ 13 h 37"/>
                <a:gd name="T38" fmla="*/ 17 w 58"/>
                <a:gd name="T39" fmla="*/ 14 h 37"/>
                <a:gd name="T40" fmla="*/ 14 w 58"/>
                <a:gd name="T41" fmla="*/ 14 h 37"/>
                <a:gd name="T42" fmla="*/ 10 w 58"/>
                <a:gd name="T43" fmla="*/ 14 h 37"/>
                <a:gd name="T44" fmla="*/ 10 w 58"/>
                <a:gd name="T45" fmla="*/ 14 h 37"/>
                <a:gd name="T46" fmla="*/ 5 w 58"/>
                <a:gd name="T47" fmla="*/ 14 h 37"/>
                <a:gd name="T48" fmla="*/ 2 w 58"/>
                <a:gd name="T49" fmla="*/ 11 h 37"/>
                <a:gd name="T50" fmla="*/ 1 w 58"/>
                <a:gd name="T51" fmla="*/ 10 h 37"/>
                <a:gd name="T52" fmla="*/ 1 w 58"/>
                <a:gd name="T53" fmla="*/ 8 h 37"/>
                <a:gd name="T54" fmla="*/ 0 w 58"/>
                <a:gd name="T55" fmla="*/ 7 h 37"/>
                <a:gd name="T56" fmla="*/ 0 w 58"/>
                <a:gd name="T57" fmla="*/ 6 h 37"/>
                <a:gd name="T58" fmla="*/ 0 w 58"/>
                <a:gd name="T59" fmla="*/ 6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22634" name="Freeform 258"/>
            <p:cNvSpPr>
              <a:spLocks/>
            </p:cNvSpPr>
            <p:nvPr/>
          </p:nvSpPr>
          <p:spPr bwMode="white">
            <a:xfrm flipH="1">
              <a:off x="415" y="3694"/>
              <a:ext cx="33" cy="22"/>
            </a:xfrm>
            <a:custGeom>
              <a:avLst/>
              <a:gdLst>
                <a:gd name="T0" fmla="*/ 0 w 55"/>
                <a:gd name="T1" fmla="*/ 6 h 36"/>
                <a:gd name="T2" fmla="*/ 0 w 55"/>
                <a:gd name="T3" fmla="*/ 6 h 36"/>
                <a:gd name="T4" fmla="*/ 0 w 55"/>
                <a:gd name="T5" fmla="*/ 4 h 36"/>
                <a:gd name="T6" fmla="*/ 1 w 55"/>
                <a:gd name="T7" fmla="*/ 2 h 36"/>
                <a:gd name="T8" fmla="*/ 2 w 55"/>
                <a:gd name="T9" fmla="*/ 1 h 36"/>
                <a:gd name="T10" fmla="*/ 4 w 55"/>
                <a:gd name="T11" fmla="*/ 1 h 36"/>
                <a:gd name="T12" fmla="*/ 7 w 55"/>
                <a:gd name="T13" fmla="*/ 0 h 36"/>
                <a:gd name="T14" fmla="*/ 11 w 55"/>
                <a:gd name="T15" fmla="*/ 0 h 36"/>
                <a:gd name="T16" fmla="*/ 11 w 55"/>
                <a:gd name="T17" fmla="*/ 0 h 36"/>
                <a:gd name="T18" fmla="*/ 15 w 55"/>
                <a:gd name="T19" fmla="*/ 1 h 36"/>
                <a:gd name="T20" fmla="*/ 18 w 55"/>
                <a:gd name="T21" fmla="*/ 3 h 36"/>
                <a:gd name="T22" fmla="*/ 19 w 55"/>
                <a:gd name="T23" fmla="*/ 4 h 36"/>
                <a:gd name="T24" fmla="*/ 19 w 55"/>
                <a:gd name="T25" fmla="*/ 6 h 36"/>
                <a:gd name="T26" fmla="*/ 20 w 55"/>
                <a:gd name="T27" fmla="*/ 7 h 36"/>
                <a:gd name="T28" fmla="*/ 20 w 55"/>
                <a:gd name="T29" fmla="*/ 8 h 36"/>
                <a:gd name="T30" fmla="*/ 20 w 55"/>
                <a:gd name="T31" fmla="*/ 8 h 36"/>
                <a:gd name="T32" fmla="*/ 19 w 55"/>
                <a:gd name="T33" fmla="*/ 10 h 36"/>
                <a:gd name="T34" fmla="*/ 19 w 55"/>
                <a:gd name="T35" fmla="*/ 10 h 36"/>
                <a:gd name="T36" fmla="*/ 17 w 55"/>
                <a:gd name="T37" fmla="*/ 12 h 36"/>
                <a:gd name="T38" fmla="*/ 17 w 55"/>
                <a:gd name="T39" fmla="*/ 13 h 36"/>
                <a:gd name="T40" fmla="*/ 13 w 55"/>
                <a:gd name="T41" fmla="*/ 13 h 36"/>
                <a:gd name="T42" fmla="*/ 9 w 55"/>
                <a:gd name="T43" fmla="*/ 13 h 36"/>
                <a:gd name="T44" fmla="*/ 9 w 55"/>
                <a:gd name="T45" fmla="*/ 13 h 36"/>
                <a:gd name="T46" fmla="*/ 5 w 55"/>
                <a:gd name="T47" fmla="*/ 12 h 36"/>
                <a:gd name="T48" fmla="*/ 2 w 55"/>
                <a:gd name="T49" fmla="*/ 10 h 36"/>
                <a:gd name="T50" fmla="*/ 1 w 55"/>
                <a:gd name="T51" fmla="*/ 9 h 36"/>
                <a:gd name="T52" fmla="*/ 0 w 55"/>
                <a:gd name="T53" fmla="*/ 7 h 36"/>
                <a:gd name="T54" fmla="*/ 0 w 55"/>
                <a:gd name="T55" fmla="*/ 7 h 36"/>
                <a:gd name="T56" fmla="*/ 0 w 55"/>
                <a:gd name="T57" fmla="*/ 6 h 36"/>
                <a:gd name="T58" fmla="*/ 0 w 55"/>
                <a:gd name="T59" fmla="*/ 6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22635" name="Freeform 259"/>
            <p:cNvSpPr>
              <a:spLocks/>
            </p:cNvSpPr>
            <p:nvPr/>
          </p:nvSpPr>
          <p:spPr bwMode="white">
            <a:xfrm flipH="1">
              <a:off x="415" y="3694"/>
              <a:ext cx="33" cy="21"/>
            </a:xfrm>
            <a:custGeom>
              <a:avLst/>
              <a:gdLst>
                <a:gd name="T0" fmla="*/ 0 w 54"/>
                <a:gd name="T1" fmla="*/ 5 h 35"/>
                <a:gd name="T2" fmla="*/ 0 w 54"/>
                <a:gd name="T3" fmla="*/ 5 h 35"/>
                <a:gd name="T4" fmla="*/ 1 w 54"/>
                <a:gd name="T5" fmla="*/ 4 h 35"/>
                <a:gd name="T6" fmla="*/ 1 w 54"/>
                <a:gd name="T7" fmla="*/ 2 h 35"/>
                <a:gd name="T8" fmla="*/ 2 w 54"/>
                <a:gd name="T9" fmla="*/ 1 h 35"/>
                <a:gd name="T10" fmla="*/ 4 w 54"/>
                <a:gd name="T11" fmla="*/ 1 h 35"/>
                <a:gd name="T12" fmla="*/ 7 w 54"/>
                <a:gd name="T13" fmla="*/ 0 h 35"/>
                <a:gd name="T14" fmla="*/ 11 w 54"/>
                <a:gd name="T15" fmla="*/ 0 h 35"/>
                <a:gd name="T16" fmla="*/ 11 w 54"/>
                <a:gd name="T17" fmla="*/ 0 h 35"/>
                <a:gd name="T18" fmla="*/ 15 w 54"/>
                <a:gd name="T19" fmla="*/ 1 h 35"/>
                <a:gd name="T20" fmla="*/ 18 w 54"/>
                <a:gd name="T21" fmla="*/ 3 h 35"/>
                <a:gd name="T22" fmla="*/ 19 w 54"/>
                <a:gd name="T23" fmla="*/ 4 h 35"/>
                <a:gd name="T24" fmla="*/ 20 w 54"/>
                <a:gd name="T25" fmla="*/ 5 h 35"/>
                <a:gd name="T26" fmla="*/ 20 w 54"/>
                <a:gd name="T27" fmla="*/ 7 h 35"/>
                <a:gd name="T28" fmla="*/ 20 w 54"/>
                <a:gd name="T29" fmla="*/ 8 h 35"/>
                <a:gd name="T30" fmla="*/ 20 w 54"/>
                <a:gd name="T31" fmla="*/ 8 h 35"/>
                <a:gd name="T32" fmla="*/ 20 w 54"/>
                <a:gd name="T33" fmla="*/ 10 h 35"/>
                <a:gd name="T34" fmla="*/ 19 w 54"/>
                <a:gd name="T35" fmla="*/ 10 h 35"/>
                <a:gd name="T36" fmla="*/ 18 w 54"/>
                <a:gd name="T37" fmla="*/ 11 h 35"/>
                <a:gd name="T38" fmla="*/ 17 w 54"/>
                <a:gd name="T39" fmla="*/ 11 h 35"/>
                <a:gd name="T40" fmla="*/ 13 w 54"/>
                <a:gd name="T41" fmla="*/ 13 h 35"/>
                <a:gd name="T42" fmla="*/ 9 w 54"/>
                <a:gd name="T43" fmla="*/ 13 h 35"/>
                <a:gd name="T44" fmla="*/ 9 w 54"/>
                <a:gd name="T45" fmla="*/ 13 h 35"/>
                <a:gd name="T46" fmla="*/ 6 w 54"/>
                <a:gd name="T47" fmla="*/ 11 h 35"/>
                <a:gd name="T48" fmla="*/ 2 w 54"/>
                <a:gd name="T49" fmla="*/ 10 h 35"/>
                <a:gd name="T50" fmla="*/ 1 w 54"/>
                <a:gd name="T51" fmla="*/ 8 h 35"/>
                <a:gd name="T52" fmla="*/ 1 w 54"/>
                <a:gd name="T53" fmla="*/ 7 h 35"/>
                <a:gd name="T54" fmla="*/ 0 w 54"/>
                <a:gd name="T55" fmla="*/ 7 h 35"/>
                <a:gd name="T56" fmla="*/ 0 w 54"/>
                <a:gd name="T57" fmla="*/ 5 h 35"/>
                <a:gd name="T58" fmla="*/ 0 w 54"/>
                <a:gd name="T59" fmla="*/ 5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22636" name="Freeform 260"/>
            <p:cNvSpPr>
              <a:spLocks/>
            </p:cNvSpPr>
            <p:nvPr/>
          </p:nvSpPr>
          <p:spPr bwMode="white">
            <a:xfrm flipH="1">
              <a:off x="416" y="3694"/>
              <a:ext cx="32" cy="20"/>
            </a:xfrm>
            <a:custGeom>
              <a:avLst/>
              <a:gdLst>
                <a:gd name="T0" fmla="*/ 0 w 51"/>
                <a:gd name="T1" fmla="*/ 4 h 32"/>
                <a:gd name="T2" fmla="*/ 0 w 51"/>
                <a:gd name="T3" fmla="*/ 4 h 32"/>
                <a:gd name="T4" fmla="*/ 1 w 51"/>
                <a:gd name="T5" fmla="*/ 4 h 32"/>
                <a:gd name="T6" fmla="*/ 2 w 51"/>
                <a:gd name="T7" fmla="*/ 3 h 32"/>
                <a:gd name="T8" fmla="*/ 4 w 51"/>
                <a:gd name="T9" fmla="*/ 1 h 32"/>
                <a:gd name="T10" fmla="*/ 8 w 51"/>
                <a:gd name="T11" fmla="*/ 0 h 32"/>
                <a:gd name="T12" fmla="*/ 11 w 51"/>
                <a:gd name="T13" fmla="*/ 0 h 32"/>
                <a:gd name="T14" fmla="*/ 11 w 51"/>
                <a:gd name="T15" fmla="*/ 0 h 32"/>
                <a:gd name="T16" fmla="*/ 15 w 51"/>
                <a:gd name="T17" fmla="*/ 1 h 32"/>
                <a:gd name="T18" fmla="*/ 18 w 51"/>
                <a:gd name="T19" fmla="*/ 3 h 32"/>
                <a:gd name="T20" fmla="*/ 20 w 51"/>
                <a:gd name="T21" fmla="*/ 5 h 32"/>
                <a:gd name="T22" fmla="*/ 20 w 51"/>
                <a:gd name="T23" fmla="*/ 7 h 32"/>
                <a:gd name="T24" fmla="*/ 20 w 51"/>
                <a:gd name="T25" fmla="*/ 7 h 32"/>
                <a:gd name="T26" fmla="*/ 20 w 51"/>
                <a:gd name="T27" fmla="*/ 7 h 32"/>
                <a:gd name="T28" fmla="*/ 20 w 51"/>
                <a:gd name="T29" fmla="*/ 9 h 32"/>
                <a:gd name="T30" fmla="*/ 19 w 51"/>
                <a:gd name="T31" fmla="*/ 10 h 32"/>
                <a:gd name="T32" fmla="*/ 17 w 51"/>
                <a:gd name="T33" fmla="*/ 12 h 32"/>
                <a:gd name="T34" fmla="*/ 13 w 51"/>
                <a:gd name="T35" fmla="*/ 12 h 32"/>
                <a:gd name="T36" fmla="*/ 9 w 51"/>
                <a:gd name="T37" fmla="*/ 12 h 32"/>
                <a:gd name="T38" fmla="*/ 9 w 51"/>
                <a:gd name="T39" fmla="*/ 12 h 32"/>
                <a:gd name="T40" fmla="*/ 5 w 51"/>
                <a:gd name="T41" fmla="*/ 11 h 32"/>
                <a:gd name="T42" fmla="*/ 3 w 51"/>
                <a:gd name="T43" fmla="*/ 10 h 32"/>
                <a:gd name="T44" fmla="*/ 1 w 51"/>
                <a:gd name="T45" fmla="*/ 7 h 32"/>
                <a:gd name="T46" fmla="*/ 0 w 51"/>
                <a:gd name="T47" fmla="*/ 6 h 32"/>
                <a:gd name="T48" fmla="*/ 0 w 51"/>
                <a:gd name="T49" fmla="*/ 4 h 32"/>
                <a:gd name="T50" fmla="*/ 0 w 51"/>
                <a:gd name="T51" fmla="*/ 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22637" name="Freeform 261"/>
            <p:cNvSpPr>
              <a:spLocks/>
            </p:cNvSpPr>
            <p:nvPr/>
          </p:nvSpPr>
          <p:spPr bwMode="white">
            <a:xfrm flipH="1">
              <a:off x="416" y="3694"/>
              <a:ext cx="30" cy="20"/>
            </a:xfrm>
            <a:custGeom>
              <a:avLst/>
              <a:gdLst>
                <a:gd name="T0" fmla="*/ 0 w 50"/>
                <a:gd name="T1" fmla="*/ 4 h 32"/>
                <a:gd name="T2" fmla="*/ 0 w 50"/>
                <a:gd name="T3" fmla="*/ 4 h 32"/>
                <a:gd name="T4" fmla="*/ 1 w 50"/>
                <a:gd name="T5" fmla="*/ 4 h 32"/>
                <a:gd name="T6" fmla="*/ 1 w 50"/>
                <a:gd name="T7" fmla="*/ 3 h 32"/>
                <a:gd name="T8" fmla="*/ 4 w 50"/>
                <a:gd name="T9" fmla="*/ 1 h 32"/>
                <a:gd name="T10" fmla="*/ 7 w 50"/>
                <a:gd name="T11" fmla="*/ 0 h 32"/>
                <a:gd name="T12" fmla="*/ 10 w 50"/>
                <a:gd name="T13" fmla="*/ 1 h 32"/>
                <a:gd name="T14" fmla="*/ 10 w 50"/>
                <a:gd name="T15" fmla="*/ 1 h 32"/>
                <a:gd name="T16" fmla="*/ 13 w 50"/>
                <a:gd name="T17" fmla="*/ 2 h 32"/>
                <a:gd name="T18" fmla="*/ 16 w 50"/>
                <a:gd name="T19" fmla="*/ 3 h 32"/>
                <a:gd name="T20" fmla="*/ 17 w 50"/>
                <a:gd name="T21" fmla="*/ 5 h 32"/>
                <a:gd name="T22" fmla="*/ 18 w 50"/>
                <a:gd name="T23" fmla="*/ 7 h 32"/>
                <a:gd name="T24" fmla="*/ 18 w 50"/>
                <a:gd name="T25" fmla="*/ 7 h 32"/>
                <a:gd name="T26" fmla="*/ 18 w 50"/>
                <a:gd name="T27" fmla="*/ 7 h 32"/>
                <a:gd name="T28" fmla="*/ 17 w 50"/>
                <a:gd name="T29" fmla="*/ 9 h 32"/>
                <a:gd name="T30" fmla="*/ 17 w 50"/>
                <a:gd name="T31" fmla="*/ 10 h 32"/>
                <a:gd name="T32" fmla="*/ 14 w 50"/>
                <a:gd name="T33" fmla="*/ 11 h 32"/>
                <a:gd name="T34" fmla="*/ 11 w 50"/>
                <a:gd name="T35" fmla="*/ 12 h 32"/>
                <a:gd name="T36" fmla="*/ 8 w 50"/>
                <a:gd name="T37" fmla="*/ 12 h 32"/>
                <a:gd name="T38" fmla="*/ 8 w 50"/>
                <a:gd name="T39" fmla="*/ 12 h 32"/>
                <a:gd name="T40" fmla="*/ 5 w 50"/>
                <a:gd name="T41" fmla="*/ 11 h 32"/>
                <a:gd name="T42" fmla="*/ 2 w 50"/>
                <a:gd name="T43" fmla="*/ 9 h 32"/>
                <a:gd name="T44" fmla="*/ 1 w 50"/>
                <a:gd name="T45" fmla="*/ 7 h 32"/>
                <a:gd name="T46" fmla="*/ 0 w 50"/>
                <a:gd name="T47" fmla="*/ 6 h 32"/>
                <a:gd name="T48" fmla="*/ 0 w 50"/>
                <a:gd name="T49" fmla="*/ 4 h 32"/>
                <a:gd name="T50" fmla="*/ 0 w 50"/>
                <a:gd name="T51" fmla="*/ 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22638" name="Freeform 262"/>
            <p:cNvSpPr>
              <a:spLocks/>
            </p:cNvSpPr>
            <p:nvPr/>
          </p:nvSpPr>
          <p:spPr bwMode="white">
            <a:xfrm flipH="1">
              <a:off x="418" y="3696"/>
              <a:ext cx="27" cy="18"/>
            </a:xfrm>
            <a:custGeom>
              <a:avLst/>
              <a:gdLst>
                <a:gd name="T0" fmla="*/ 0 w 47"/>
                <a:gd name="T1" fmla="*/ 4 h 29"/>
                <a:gd name="T2" fmla="*/ 0 w 47"/>
                <a:gd name="T3" fmla="*/ 4 h 29"/>
                <a:gd name="T4" fmla="*/ 1 w 47"/>
                <a:gd name="T5" fmla="*/ 3 h 29"/>
                <a:gd name="T6" fmla="*/ 1 w 47"/>
                <a:gd name="T7" fmla="*/ 2 h 29"/>
                <a:gd name="T8" fmla="*/ 3 w 47"/>
                <a:gd name="T9" fmla="*/ 1 h 29"/>
                <a:gd name="T10" fmla="*/ 6 w 47"/>
                <a:gd name="T11" fmla="*/ 0 h 29"/>
                <a:gd name="T12" fmla="*/ 9 w 47"/>
                <a:gd name="T13" fmla="*/ 0 h 29"/>
                <a:gd name="T14" fmla="*/ 9 w 47"/>
                <a:gd name="T15" fmla="*/ 0 h 29"/>
                <a:gd name="T16" fmla="*/ 11 w 47"/>
                <a:gd name="T17" fmla="*/ 1 h 29"/>
                <a:gd name="T18" fmla="*/ 14 w 47"/>
                <a:gd name="T19" fmla="*/ 2 h 29"/>
                <a:gd name="T20" fmla="*/ 15 w 47"/>
                <a:gd name="T21" fmla="*/ 4 h 29"/>
                <a:gd name="T22" fmla="*/ 16 w 47"/>
                <a:gd name="T23" fmla="*/ 6 h 29"/>
                <a:gd name="T24" fmla="*/ 16 w 47"/>
                <a:gd name="T25" fmla="*/ 7 h 29"/>
                <a:gd name="T26" fmla="*/ 16 w 47"/>
                <a:gd name="T27" fmla="*/ 7 h 29"/>
                <a:gd name="T28" fmla="*/ 15 w 47"/>
                <a:gd name="T29" fmla="*/ 8 h 29"/>
                <a:gd name="T30" fmla="*/ 15 w 47"/>
                <a:gd name="T31" fmla="*/ 9 h 29"/>
                <a:gd name="T32" fmla="*/ 13 w 47"/>
                <a:gd name="T33" fmla="*/ 11 h 29"/>
                <a:gd name="T34" fmla="*/ 10 w 47"/>
                <a:gd name="T35" fmla="*/ 11 h 29"/>
                <a:gd name="T36" fmla="*/ 7 w 47"/>
                <a:gd name="T37" fmla="*/ 11 h 29"/>
                <a:gd name="T38" fmla="*/ 7 w 47"/>
                <a:gd name="T39" fmla="*/ 11 h 29"/>
                <a:gd name="T40" fmla="*/ 4 w 47"/>
                <a:gd name="T41" fmla="*/ 11 h 29"/>
                <a:gd name="T42" fmla="*/ 2 w 47"/>
                <a:gd name="T43" fmla="*/ 9 h 29"/>
                <a:gd name="T44" fmla="*/ 1 w 47"/>
                <a:gd name="T45" fmla="*/ 7 h 29"/>
                <a:gd name="T46" fmla="*/ 0 w 47"/>
                <a:gd name="T47" fmla="*/ 6 h 29"/>
                <a:gd name="T48" fmla="*/ 0 w 47"/>
                <a:gd name="T49" fmla="*/ 4 h 29"/>
                <a:gd name="T50" fmla="*/ 0 w 47"/>
                <a:gd name="T51" fmla="*/ 4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22639" name="Freeform 263"/>
            <p:cNvSpPr>
              <a:spLocks/>
            </p:cNvSpPr>
            <p:nvPr/>
          </p:nvSpPr>
          <p:spPr bwMode="white">
            <a:xfrm flipH="1">
              <a:off x="418" y="3696"/>
              <a:ext cx="27" cy="18"/>
            </a:xfrm>
            <a:custGeom>
              <a:avLst/>
              <a:gdLst>
                <a:gd name="T0" fmla="*/ 0 w 44"/>
                <a:gd name="T1" fmla="*/ 4 h 29"/>
                <a:gd name="T2" fmla="*/ 0 w 44"/>
                <a:gd name="T3" fmla="*/ 4 h 29"/>
                <a:gd name="T4" fmla="*/ 1 w 44"/>
                <a:gd name="T5" fmla="*/ 4 h 29"/>
                <a:gd name="T6" fmla="*/ 1 w 44"/>
                <a:gd name="T7" fmla="*/ 2 h 29"/>
                <a:gd name="T8" fmla="*/ 3 w 44"/>
                <a:gd name="T9" fmla="*/ 1 h 29"/>
                <a:gd name="T10" fmla="*/ 6 w 44"/>
                <a:gd name="T11" fmla="*/ 0 h 29"/>
                <a:gd name="T12" fmla="*/ 9 w 44"/>
                <a:gd name="T13" fmla="*/ 1 h 29"/>
                <a:gd name="T14" fmla="*/ 9 w 44"/>
                <a:gd name="T15" fmla="*/ 1 h 29"/>
                <a:gd name="T16" fmla="*/ 12 w 44"/>
                <a:gd name="T17" fmla="*/ 1 h 29"/>
                <a:gd name="T18" fmla="*/ 15 w 44"/>
                <a:gd name="T19" fmla="*/ 2 h 29"/>
                <a:gd name="T20" fmla="*/ 16 w 44"/>
                <a:gd name="T21" fmla="*/ 4 h 29"/>
                <a:gd name="T22" fmla="*/ 17 w 44"/>
                <a:gd name="T23" fmla="*/ 6 h 29"/>
                <a:gd name="T24" fmla="*/ 17 w 44"/>
                <a:gd name="T25" fmla="*/ 7 h 29"/>
                <a:gd name="T26" fmla="*/ 17 w 44"/>
                <a:gd name="T27" fmla="*/ 7 h 29"/>
                <a:gd name="T28" fmla="*/ 16 w 44"/>
                <a:gd name="T29" fmla="*/ 8 h 29"/>
                <a:gd name="T30" fmla="*/ 15 w 44"/>
                <a:gd name="T31" fmla="*/ 9 h 29"/>
                <a:gd name="T32" fmla="*/ 14 w 44"/>
                <a:gd name="T33" fmla="*/ 11 h 29"/>
                <a:gd name="T34" fmla="*/ 10 w 44"/>
                <a:gd name="T35" fmla="*/ 11 h 29"/>
                <a:gd name="T36" fmla="*/ 7 w 44"/>
                <a:gd name="T37" fmla="*/ 11 h 29"/>
                <a:gd name="T38" fmla="*/ 7 w 44"/>
                <a:gd name="T39" fmla="*/ 11 h 29"/>
                <a:gd name="T40" fmla="*/ 4 w 44"/>
                <a:gd name="T41" fmla="*/ 11 h 29"/>
                <a:gd name="T42" fmla="*/ 2 w 44"/>
                <a:gd name="T43" fmla="*/ 9 h 29"/>
                <a:gd name="T44" fmla="*/ 1 w 44"/>
                <a:gd name="T45" fmla="*/ 7 h 29"/>
                <a:gd name="T46" fmla="*/ 0 w 44"/>
                <a:gd name="T47" fmla="*/ 6 h 29"/>
                <a:gd name="T48" fmla="*/ 0 w 44"/>
                <a:gd name="T49" fmla="*/ 4 h 29"/>
                <a:gd name="T50" fmla="*/ 0 w 44"/>
                <a:gd name="T51" fmla="*/ 4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22640" name="Freeform 264"/>
            <p:cNvSpPr>
              <a:spLocks/>
            </p:cNvSpPr>
            <p:nvPr/>
          </p:nvSpPr>
          <p:spPr bwMode="white">
            <a:xfrm flipH="1">
              <a:off x="419" y="3697"/>
              <a:ext cx="25" cy="16"/>
            </a:xfrm>
            <a:custGeom>
              <a:avLst/>
              <a:gdLst>
                <a:gd name="T0" fmla="*/ 0 w 42"/>
                <a:gd name="T1" fmla="*/ 4 h 27"/>
                <a:gd name="T2" fmla="*/ 0 w 42"/>
                <a:gd name="T3" fmla="*/ 4 h 27"/>
                <a:gd name="T4" fmla="*/ 0 w 42"/>
                <a:gd name="T5" fmla="*/ 3 h 27"/>
                <a:gd name="T6" fmla="*/ 1 w 42"/>
                <a:gd name="T7" fmla="*/ 2 h 27"/>
                <a:gd name="T8" fmla="*/ 2 w 42"/>
                <a:gd name="T9" fmla="*/ 1 h 27"/>
                <a:gd name="T10" fmla="*/ 5 w 42"/>
                <a:gd name="T11" fmla="*/ 0 h 27"/>
                <a:gd name="T12" fmla="*/ 8 w 42"/>
                <a:gd name="T13" fmla="*/ 0 h 27"/>
                <a:gd name="T14" fmla="*/ 8 w 42"/>
                <a:gd name="T15" fmla="*/ 0 h 27"/>
                <a:gd name="T16" fmla="*/ 11 w 42"/>
                <a:gd name="T17" fmla="*/ 1 h 27"/>
                <a:gd name="T18" fmla="*/ 13 w 42"/>
                <a:gd name="T19" fmla="*/ 2 h 27"/>
                <a:gd name="T20" fmla="*/ 14 w 42"/>
                <a:gd name="T21" fmla="*/ 4 h 27"/>
                <a:gd name="T22" fmla="*/ 15 w 42"/>
                <a:gd name="T23" fmla="*/ 5 h 27"/>
                <a:gd name="T24" fmla="*/ 15 w 42"/>
                <a:gd name="T25" fmla="*/ 7 h 27"/>
                <a:gd name="T26" fmla="*/ 15 w 42"/>
                <a:gd name="T27" fmla="*/ 7 h 27"/>
                <a:gd name="T28" fmla="*/ 14 w 42"/>
                <a:gd name="T29" fmla="*/ 7 h 27"/>
                <a:gd name="T30" fmla="*/ 14 w 42"/>
                <a:gd name="T31" fmla="*/ 8 h 27"/>
                <a:gd name="T32" fmla="*/ 12 w 42"/>
                <a:gd name="T33" fmla="*/ 9 h 27"/>
                <a:gd name="T34" fmla="*/ 10 w 42"/>
                <a:gd name="T35" fmla="*/ 9 h 27"/>
                <a:gd name="T36" fmla="*/ 7 w 42"/>
                <a:gd name="T37" fmla="*/ 9 h 27"/>
                <a:gd name="T38" fmla="*/ 7 w 42"/>
                <a:gd name="T39" fmla="*/ 9 h 27"/>
                <a:gd name="T40" fmla="*/ 4 w 42"/>
                <a:gd name="T41" fmla="*/ 8 h 27"/>
                <a:gd name="T42" fmla="*/ 1 w 42"/>
                <a:gd name="T43" fmla="*/ 7 h 27"/>
                <a:gd name="T44" fmla="*/ 0 w 42"/>
                <a:gd name="T45" fmla="*/ 5 h 27"/>
                <a:gd name="T46" fmla="*/ 0 w 42"/>
                <a:gd name="T47" fmla="*/ 5 h 27"/>
                <a:gd name="T48" fmla="*/ 0 w 42"/>
                <a:gd name="T49" fmla="*/ 4 h 27"/>
                <a:gd name="T50" fmla="*/ 0 w 42"/>
                <a:gd name="T51" fmla="*/ 4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22641" name="Freeform 265"/>
            <p:cNvSpPr>
              <a:spLocks/>
            </p:cNvSpPr>
            <p:nvPr/>
          </p:nvSpPr>
          <p:spPr bwMode="white">
            <a:xfrm flipH="1">
              <a:off x="419" y="3697"/>
              <a:ext cx="24" cy="16"/>
            </a:xfrm>
            <a:custGeom>
              <a:avLst/>
              <a:gdLst>
                <a:gd name="T0" fmla="*/ 0 w 39"/>
                <a:gd name="T1" fmla="*/ 4 h 25"/>
                <a:gd name="T2" fmla="*/ 0 w 39"/>
                <a:gd name="T3" fmla="*/ 4 h 25"/>
                <a:gd name="T4" fmla="*/ 1 w 39"/>
                <a:gd name="T5" fmla="*/ 2 h 25"/>
                <a:gd name="T6" fmla="*/ 2 w 39"/>
                <a:gd name="T7" fmla="*/ 1 h 25"/>
                <a:gd name="T8" fmla="*/ 6 w 39"/>
                <a:gd name="T9" fmla="*/ 0 h 25"/>
                <a:gd name="T10" fmla="*/ 9 w 39"/>
                <a:gd name="T11" fmla="*/ 0 h 25"/>
                <a:gd name="T12" fmla="*/ 9 w 39"/>
                <a:gd name="T13" fmla="*/ 0 h 25"/>
                <a:gd name="T14" fmla="*/ 11 w 39"/>
                <a:gd name="T15" fmla="*/ 1 h 25"/>
                <a:gd name="T16" fmla="*/ 14 w 39"/>
                <a:gd name="T17" fmla="*/ 2 h 25"/>
                <a:gd name="T18" fmla="*/ 14 w 39"/>
                <a:gd name="T19" fmla="*/ 4 h 25"/>
                <a:gd name="T20" fmla="*/ 15 w 39"/>
                <a:gd name="T21" fmla="*/ 6 h 25"/>
                <a:gd name="T22" fmla="*/ 15 w 39"/>
                <a:gd name="T23" fmla="*/ 6 h 25"/>
                <a:gd name="T24" fmla="*/ 14 w 39"/>
                <a:gd name="T25" fmla="*/ 8 h 25"/>
                <a:gd name="T26" fmla="*/ 12 w 39"/>
                <a:gd name="T27" fmla="*/ 9 h 25"/>
                <a:gd name="T28" fmla="*/ 10 w 39"/>
                <a:gd name="T29" fmla="*/ 10 h 25"/>
                <a:gd name="T30" fmla="*/ 7 w 39"/>
                <a:gd name="T31" fmla="*/ 10 h 25"/>
                <a:gd name="T32" fmla="*/ 7 w 39"/>
                <a:gd name="T33" fmla="*/ 10 h 25"/>
                <a:gd name="T34" fmla="*/ 4 w 39"/>
                <a:gd name="T35" fmla="*/ 9 h 25"/>
                <a:gd name="T36" fmla="*/ 2 w 39"/>
                <a:gd name="T37" fmla="*/ 8 h 25"/>
                <a:gd name="T38" fmla="*/ 0 w 39"/>
                <a:gd name="T39" fmla="*/ 6 h 25"/>
                <a:gd name="T40" fmla="*/ 0 w 39"/>
                <a:gd name="T41" fmla="*/ 4 h 25"/>
                <a:gd name="T42" fmla="*/ 0 w 39"/>
                <a:gd name="T43" fmla="*/ 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22642" name="Freeform 266"/>
            <p:cNvSpPr>
              <a:spLocks/>
            </p:cNvSpPr>
            <p:nvPr/>
          </p:nvSpPr>
          <p:spPr bwMode="white">
            <a:xfrm flipH="1">
              <a:off x="419" y="3697"/>
              <a:ext cx="24" cy="15"/>
            </a:xfrm>
            <a:custGeom>
              <a:avLst/>
              <a:gdLst>
                <a:gd name="T0" fmla="*/ 0 w 36"/>
                <a:gd name="T1" fmla="*/ 4 h 24"/>
                <a:gd name="T2" fmla="*/ 0 w 36"/>
                <a:gd name="T3" fmla="*/ 4 h 24"/>
                <a:gd name="T4" fmla="*/ 1 w 36"/>
                <a:gd name="T5" fmla="*/ 2 h 24"/>
                <a:gd name="T6" fmla="*/ 3 w 36"/>
                <a:gd name="T7" fmla="*/ 1 h 24"/>
                <a:gd name="T8" fmla="*/ 5 w 36"/>
                <a:gd name="T9" fmla="*/ 0 h 24"/>
                <a:gd name="T10" fmla="*/ 9 w 36"/>
                <a:gd name="T11" fmla="*/ 0 h 24"/>
                <a:gd name="T12" fmla="*/ 9 w 36"/>
                <a:gd name="T13" fmla="*/ 0 h 24"/>
                <a:gd name="T14" fmla="*/ 12 w 36"/>
                <a:gd name="T15" fmla="*/ 1 h 24"/>
                <a:gd name="T16" fmla="*/ 14 w 36"/>
                <a:gd name="T17" fmla="*/ 2 h 24"/>
                <a:gd name="T18" fmla="*/ 16 w 36"/>
                <a:gd name="T19" fmla="*/ 4 h 24"/>
                <a:gd name="T20" fmla="*/ 16 w 36"/>
                <a:gd name="T21" fmla="*/ 6 h 24"/>
                <a:gd name="T22" fmla="*/ 16 w 36"/>
                <a:gd name="T23" fmla="*/ 6 h 24"/>
                <a:gd name="T24" fmla="*/ 15 w 36"/>
                <a:gd name="T25" fmla="*/ 8 h 24"/>
                <a:gd name="T26" fmla="*/ 13 w 36"/>
                <a:gd name="T27" fmla="*/ 9 h 24"/>
                <a:gd name="T28" fmla="*/ 10 w 36"/>
                <a:gd name="T29" fmla="*/ 9 h 24"/>
                <a:gd name="T30" fmla="*/ 7 w 36"/>
                <a:gd name="T31" fmla="*/ 9 h 24"/>
                <a:gd name="T32" fmla="*/ 7 w 36"/>
                <a:gd name="T33" fmla="*/ 9 h 24"/>
                <a:gd name="T34" fmla="*/ 4 w 36"/>
                <a:gd name="T35" fmla="*/ 8 h 24"/>
                <a:gd name="T36" fmla="*/ 2 w 36"/>
                <a:gd name="T37" fmla="*/ 7 h 24"/>
                <a:gd name="T38" fmla="*/ 0 w 36"/>
                <a:gd name="T39" fmla="*/ 6 h 24"/>
                <a:gd name="T40" fmla="*/ 0 w 36"/>
                <a:gd name="T41" fmla="*/ 4 h 24"/>
                <a:gd name="T42" fmla="*/ 0 w 36"/>
                <a:gd name="T43" fmla="*/ 4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22643" name="Freeform 267"/>
            <p:cNvSpPr>
              <a:spLocks/>
            </p:cNvSpPr>
            <p:nvPr/>
          </p:nvSpPr>
          <p:spPr bwMode="white">
            <a:xfrm flipH="1">
              <a:off x="421" y="3698"/>
              <a:ext cx="22" cy="14"/>
            </a:xfrm>
            <a:custGeom>
              <a:avLst/>
              <a:gdLst>
                <a:gd name="T0" fmla="*/ 0 w 35"/>
                <a:gd name="T1" fmla="*/ 3 h 23"/>
                <a:gd name="T2" fmla="*/ 0 w 35"/>
                <a:gd name="T3" fmla="*/ 3 h 23"/>
                <a:gd name="T4" fmla="*/ 1 w 35"/>
                <a:gd name="T5" fmla="*/ 1 h 23"/>
                <a:gd name="T6" fmla="*/ 3 w 35"/>
                <a:gd name="T7" fmla="*/ 1 h 23"/>
                <a:gd name="T8" fmla="*/ 5 w 35"/>
                <a:gd name="T9" fmla="*/ 0 h 23"/>
                <a:gd name="T10" fmla="*/ 8 w 35"/>
                <a:gd name="T11" fmla="*/ 0 h 23"/>
                <a:gd name="T12" fmla="*/ 8 w 35"/>
                <a:gd name="T13" fmla="*/ 0 h 23"/>
                <a:gd name="T14" fmla="*/ 11 w 35"/>
                <a:gd name="T15" fmla="*/ 1 h 23"/>
                <a:gd name="T16" fmla="*/ 12 w 35"/>
                <a:gd name="T17" fmla="*/ 2 h 23"/>
                <a:gd name="T18" fmla="*/ 14 w 35"/>
                <a:gd name="T19" fmla="*/ 3 h 23"/>
                <a:gd name="T20" fmla="*/ 14 w 35"/>
                <a:gd name="T21" fmla="*/ 5 h 23"/>
                <a:gd name="T22" fmla="*/ 14 w 35"/>
                <a:gd name="T23" fmla="*/ 5 h 23"/>
                <a:gd name="T24" fmla="*/ 13 w 35"/>
                <a:gd name="T25" fmla="*/ 6 h 23"/>
                <a:gd name="T26" fmla="*/ 11 w 35"/>
                <a:gd name="T27" fmla="*/ 7 h 23"/>
                <a:gd name="T28" fmla="*/ 9 w 35"/>
                <a:gd name="T29" fmla="*/ 9 h 23"/>
                <a:gd name="T30" fmla="*/ 6 w 35"/>
                <a:gd name="T31" fmla="*/ 8 h 23"/>
                <a:gd name="T32" fmla="*/ 6 w 35"/>
                <a:gd name="T33" fmla="*/ 8 h 23"/>
                <a:gd name="T34" fmla="*/ 4 w 35"/>
                <a:gd name="T35" fmla="*/ 7 h 23"/>
                <a:gd name="T36" fmla="*/ 2 w 35"/>
                <a:gd name="T37" fmla="*/ 6 h 23"/>
                <a:gd name="T38" fmla="*/ 1 w 35"/>
                <a:gd name="T39" fmla="*/ 5 h 23"/>
                <a:gd name="T40" fmla="*/ 0 w 35"/>
                <a:gd name="T41" fmla="*/ 3 h 23"/>
                <a:gd name="T42" fmla="*/ 0 w 35"/>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22644" name="Freeform 268"/>
            <p:cNvSpPr>
              <a:spLocks/>
            </p:cNvSpPr>
            <p:nvPr/>
          </p:nvSpPr>
          <p:spPr bwMode="white">
            <a:xfrm flipH="1">
              <a:off x="422" y="3698"/>
              <a:ext cx="19" cy="14"/>
            </a:xfrm>
            <a:custGeom>
              <a:avLst/>
              <a:gdLst>
                <a:gd name="T0" fmla="*/ 11 w 32"/>
                <a:gd name="T1" fmla="*/ 6 h 21"/>
                <a:gd name="T2" fmla="*/ 11 w 32"/>
                <a:gd name="T3" fmla="*/ 6 h 21"/>
                <a:gd name="T4" fmla="*/ 11 w 32"/>
                <a:gd name="T5" fmla="*/ 7 h 21"/>
                <a:gd name="T6" fmla="*/ 10 w 32"/>
                <a:gd name="T7" fmla="*/ 9 h 21"/>
                <a:gd name="T8" fmla="*/ 8 w 32"/>
                <a:gd name="T9" fmla="*/ 9 h 21"/>
                <a:gd name="T10" fmla="*/ 5 w 32"/>
                <a:gd name="T11" fmla="*/ 9 h 21"/>
                <a:gd name="T12" fmla="*/ 5 w 32"/>
                <a:gd name="T13" fmla="*/ 9 h 21"/>
                <a:gd name="T14" fmla="*/ 4 w 32"/>
                <a:gd name="T15" fmla="*/ 9 h 21"/>
                <a:gd name="T16" fmla="*/ 1 w 32"/>
                <a:gd name="T17" fmla="*/ 7 h 21"/>
                <a:gd name="T18" fmla="*/ 1 w 32"/>
                <a:gd name="T19" fmla="*/ 5 h 21"/>
                <a:gd name="T20" fmla="*/ 0 w 32"/>
                <a:gd name="T21" fmla="*/ 3 h 21"/>
                <a:gd name="T22" fmla="*/ 0 w 32"/>
                <a:gd name="T23" fmla="*/ 3 h 21"/>
                <a:gd name="T24" fmla="*/ 1 w 32"/>
                <a:gd name="T25" fmla="*/ 2 h 21"/>
                <a:gd name="T26" fmla="*/ 2 w 32"/>
                <a:gd name="T27" fmla="*/ 1 h 21"/>
                <a:gd name="T28" fmla="*/ 4 w 32"/>
                <a:gd name="T29" fmla="*/ 0 h 21"/>
                <a:gd name="T30" fmla="*/ 7 w 32"/>
                <a:gd name="T31" fmla="*/ 0 h 21"/>
                <a:gd name="T32" fmla="*/ 7 w 32"/>
                <a:gd name="T33" fmla="*/ 0 h 21"/>
                <a:gd name="T34" fmla="*/ 8 w 32"/>
                <a:gd name="T35" fmla="*/ 1 h 21"/>
                <a:gd name="T36" fmla="*/ 11 w 32"/>
                <a:gd name="T37" fmla="*/ 2 h 21"/>
                <a:gd name="T38" fmla="*/ 11 w 32"/>
                <a:gd name="T39" fmla="*/ 4 h 21"/>
                <a:gd name="T40" fmla="*/ 11 w 32"/>
                <a:gd name="T41" fmla="*/ 6 h 21"/>
                <a:gd name="T42" fmla="*/ 11 w 32"/>
                <a:gd name="T43" fmla="*/ 6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22645" name="Freeform 269"/>
            <p:cNvSpPr>
              <a:spLocks/>
            </p:cNvSpPr>
            <p:nvPr/>
          </p:nvSpPr>
          <p:spPr bwMode="black">
            <a:xfrm flipH="1">
              <a:off x="393" y="3554"/>
              <a:ext cx="51" cy="36"/>
            </a:xfrm>
            <a:custGeom>
              <a:avLst/>
              <a:gdLst>
                <a:gd name="T0" fmla="*/ 29 w 83"/>
                <a:gd name="T1" fmla="*/ 22 h 60"/>
                <a:gd name="T2" fmla="*/ 29 w 83"/>
                <a:gd name="T3" fmla="*/ 22 h 60"/>
                <a:gd name="T4" fmla="*/ 31 w 83"/>
                <a:gd name="T5" fmla="*/ 19 h 60"/>
                <a:gd name="T6" fmla="*/ 31 w 83"/>
                <a:gd name="T7" fmla="*/ 15 h 60"/>
                <a:gd name="T8" fmla="*/ 31 w 83"/>
                <a:gd name="T9" fmla="*/ 11 h 60"/>
                <a:gd name="T10" fmla="*/ 31 w 83"/>
                <a:gd name="T11" fmla="*/ 7 h 60"/>
                <a:gd name="T12" fmla="*/ 31 w 83"/>
                <a:gd name="T13" fmla="*/ 6 h 60"/>
                <a:gd name="T14" fmla="*/ 29 w 83"/>
                <a:gd name="T15" fmla="*/ 4 h 60"/>
                <a:gd name="T16" fmla="*/ 28 w 83"/>
                <a:gd name="T17" fmla="*/ 3 h 60"/>
                <a:gd name="T18" fmla="*/ 26 w 83"/>
                <a:gd name="T19" fmla="*/ 1 h 60"/>
                <a:gd name="T20" fmla="*/ 25 w 83"/>
                <a:gd name="T21" fmla="*/ 1 h 60"/>
                <a:gd name="T22" fmla="*/ 22 w 83"/>
                <a:gd name="T23" fmla="*/ 1 h 60"/>
                <a:gd name="T24" fmla="*/ 22 w 83"/>
                <a:gd name="T25" fmla="*/ 1 h 60"/>
                <a:gd name="T26" fmla="*/ 20 w 83"/>
                <a:gd name="T27" fmla="*/ 0 h 60"/>
                <a:gd name="T28" fmla="*/ 18 w 83"/>
                <a:gd name="T29" fmla="*/ 1 h 60"/>
                <a:gd name="T30" fmla="*/ 14 w 83"/>
                <a:gd name="T31" fmla="*/ 1 h 60"/>
                <a:gd name="T32" fmla="*/ 10 w 83"/>
                <a:gd name="T33" fmla="*/ 2 h 60"/>
                <a:gd name="T34" fmla="*/ 9 w 83"/>
                <a:gd name="T35" fmla="*/ 2 h 60"/>
                <a:gd name="T36" fmla="*/ 7 w 83"/>
                <a:gd name="T37" fmla="*/ 1 h 60"/>
                <a:gd name="T38" fmla="*/ 7 w 83"/>
                <a:gd name="T39" fmla="*/ 1 h 60"/>
                <a:gd name="T40" fmla="*/ 4 w 83"/>
                <a:gd name="T41" fmla="*/ 1 h 60"/>
                <a:gd name="T42" fmla="*/ 2 w 83"/>
                <a:gd name="T43" fmla="*/ 1 h 60"/>
                <a:gd name="T44" fmla="*/ 1 w 83"/>
                <a:gd name="T45" fmla="*/ 2 h 60"/>
                <a:gd name="T46" fmla="*/ 0 w 83"/>
                <a:gd name="T47" fmla="*/ 4 h 60"/>
                <a:gd name="T48" fmla="*/ 1 w 83"/>
                <a:gd name="T49" fmla="*/ 5 h 60"/>
                <a:gd name="T50" fmla="*/ 2 w 83"/>
                <a:gd name="T51" fmla="*/ 7 h 60"/>
                <a:gd name="T52" fmla="*/ 6 w 83"/>
                <a:gd name="T53" fmla="*/ 7 h 60"/>
                <a:gd name="T54" fmla="*/ 9 w 83"/>
                <a:gd name="T55" fmla="*/ 7 h 60"/>
                <a:gd name="T56" fmla="*/ 9 w 83"/>
                <a:gd name="T57" fmla="*/ 7 h 60"/>
                <a:gd name="T58" fmla="*/ 15 w 83"/>
                <a:gd name="T59" fmla="*/ 7 h 60"/>
                <a:gd name="T60" fmla="*/ 18 w 83"/>
                <a:gd name="T61" fmla="*/ 7 h 60"/>
                <a:gd name="T62" fmla="*/ 21 w 83"/>
                <a:gd name="T63" fmla="*/ 7 h 60"/>
                <a:gd name="T64" fmla="*/ 24 w 83"/>
                <a:gd name="T65" fmla="*/ 7 h 60"/>
                <a:gd name="T66" fmla="*/ 26 w 83"/>
                <a:gd name="T67" fmla="*/ 8 h 60"/>
                <a:gd name="T68" fmla="*/ 28 w 83"/>
                <a:gd name="T69" fmla="*/ 10 h 60"/>
                <a:gd name="T70" fmla="*/ 28 w 83"/>
                <a:gd name="T71" fmla="*/ 12 h 60"/>
                <a:gd name="T72" fmla="*/ 28 w 83"/>
                <a:gd name="T73" fmla="*/ 12 h 60"/>
                <a:gd name="T74" fmla="*/ 29 w 83"/>
                <a:gd name="T75" fmla="*/ 17 h 60"/>
                <a:gd name="T76" fmla="*/ 29 w 83"/>
                <a:gd name="T77" fmla="*/ 20 h 60"/>
                <a:gd name="T78" fmla="*/ 29 w 83"/>
                <a:gd name="T79" fmla="*/ 22 h 60"/>
                <a:gd name="T80" fmla="*/ 29 w 83"/>
                <a:gd name="T81" fmla="*/ 22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22646" name="Freeform 270"/>
            <p:cNvSpPr>
              <a:spLocks/>
            </p:cNvSpPr>
            <p:nvPr/>
          </p:nvSpPr>
          <p:spPr bwMode="white">
            <a:xfrm flipH="1">
              <a:off x="518" y="3543"/>
              <a:ext cx="55" cy="39"/>
            </a:xfrm>
            <a:custGeom>
              <a:avLst/>
              <a:gdLst>
                <a:gd name="T0" fmla="*/ 1 w 93"/>
                <a:gd name="T1" fmla="*/ 24 h 63"/>
                <a:gd name="T2" fmla="*/ 33 w 93"/>
                <a:gd name="T3" fmla="*/ 14 h 63"/>
                <a:gd name="T4" fmla="*/ 33 w 93"/>
                <a:gd name="T5" fmla="*/ 14 h 63"/>
                <a:gd name="T6" fmla="*/ 31 w 93"/>
                <a:gd name="T7" fmla="*/ 11 h 63"/>
                <a:gd name="T8" fmla="*/ 29 w 93"/>
                <a:gd name="T9" fmla="*/ 7 h 63"/>
                <a:gd name="T10" fmla="*/ 26 w 93"/>
                <a:gd name="T11" fmla="*/ 4 h 63"/>
                <a:gd name="T12" fmla="*/ 24 w 93"/>
                <a:gd name="T13" fmla="*/ 2 h 63"/>
                <a:gd name="T14" fmla="*/ 22 w 93"/>
                <a:gd name="T15" fmla="*/ 1 h 63"/>
                <a:gd name="T16" fmla="*/ 20 w 93"/>
                <a:gd name="T17" fmla="*/ 1 h 63"/>
                <a:gd name="T18" fmla="*/ 17 w 93"/>
                <a:gd name="T19" fmla="*/ 0 h 63"/>
                <a:gd name="T20" fmla="*/ 14 w 93"/>
                <a:gd name="T21" fmla="*/ 0 h 63"/>
                <a:gd name="T22" fmla="*/ 10 w 93"/>
                <a:gd name="T23" fmla="*/ 1 h 63"/>
                <a:gd name="T24" fmla="*/ 7 w 93"/>
                <a:gd name="T25" fmla="*/ 2 h 63"/>
                <a:gd name="T26" fmla="*/ 1 w 93"/>
                <a:gd name="T27" fmla="*/ 4 h 63"/>
                <a:gd name="T28" fmla="*/ 1 w 93"/>
                <a:gd name="T29" fmla="*/ 4 h 63"/>
                <a:gd name="T30" fmla="*/ 1 w 93"/>
                <a:gd name="T31" fmla="*/ 6 h 63"/>
                <a:gd name="T32" fmla="*/ 1 w 93"/>
                <a:gd name="T33" fmla="*/ 9 h 63"/>
                <a:gd name="T34" fmla="*/ 0 w 93"/>
                <a:gd name="T35" fmla="*/ 15 h 63"/>
                <a:gd name="T36" fmla="*/ 1 w 93"/>
                <a:gd name="T37" fmla="*/ 20 h 63"/>
                <a:gd name="T38" fmla="*/ 1 w 93"/>
                <a:gd name="T39" fmla="*/ 24 h 63"/>
                <a:gd name="T40" fmla="*/ 1 w 93"/>
                <a:gd name="T41" fmla="*/ 24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22647" name="Freeform 271"/>
            <p:cNvSpPr>
              <a:spLocks/>
            </p:cNvSpPr>
            <p:nvPr/>
          </p:nvSpPr>
          <p:spPr bwMode="black">
            <a:xfrm flipH="1">
              <a:off x="521" y="3536"/>
              <a:ext cx="56" cy="50"/>
            </a:xfrm>
            <a:custGeom>
              <a:avLst/>
              <a:gdLst>
                <a:gd name="T0" fmla="*/ 1 w 94"/>
                <a:gd name="T1" fmla="*/ 30 h 83"/>
                <a:gd name="T2" fmla="*/ 1 w 94"/>
                <a:gd name="T3" fmla="*/ 30 h 83"/>
                <a:gd name="T4" fmla="*/ 1 w 94"/>
                <a:gd name="T5" fmla="*/ 25 h 83"/>
                <a:gd name="T6" fmla="*/ 0 w 94"/>
                <a:gd name="T7" fmla="*/ 20 h 83"/>
                <a:gd name="T8" fmla="*/ 0 w 94"/>
                <a:gd name="T9" fmla="*/ 16 h 83"/>
                <a:gd name="T10" fmla="*/ 1 w 94"/>
                <a:gd name="T11" fmla="*/ 11 h 83"/>
                <a:gd name="T12" fmla="*/ 1 w 94"/>
                <a:gd name="T13" fmla="*/ 8 h 83"/>
                <a:gd name="T14" fmla="*/ 2 w 94"/>
                <a:gd name="T15" fmla="*/ 6 h 83"/>
                <a:gd name="T16" fmla="*/ 3 w 94"/>
                <a:gd name="T17" fmla="*/ 4 h 83"/>
                <a:gd name="T18" fmla="*/ 5 w 94"/>
                <a:gd name="T19" fmla="*/ 2 h 83"/>
                <a:gd name="T20" fmla="*/ 7 w 94"/>
                <a:gd name="T21" fmla="*/ 1 h 83"/>
                <a:gd name="T22" fmla="*/ 10 w 94"/>
                <a:gd name="T23" fmla="*/ 0 h 83"/>
                <a:gd name="T24" fmla="*/ 10 w 94"/>
                <a:gd name="T25" fmla="*/ 0 h 83"/>
                <a:gd name="T26" fmla="*/ 12 w 94"/>
                <a:gd name="T27" fmla="*/ 0 h 83"/>
                <a:gd name="T28" fmla="*/ 14 w 94"/>
                <a:gd name="T29" fmla="*/ 1 h 83"/>
                <a:gd name="T30" fmla="*/ 17 w 94"/>
                <a:gd name="T31" fmla="*/ 1 h 83"/>
                <a:gd name="T32" fmla="*/ 18 w 94"/>
                <a:gd name="T33" fmla="*/ 2 h 83"/>
                <a:gd name="T34" fmla="*/ 23 w 94"/>
                <a:gd name="T35" fmla="*/ 5 h 83"/>
                <a:gd name="T36" fmla="*/ 24 w 94"/>
                <a:gd name="T37" fmla="*/ 5 h 83"/>
                <a:gd name="T38" fmla="*/ 25 w 94"/>
                <a:gd name="T39" fmla="*/ 5 h 83"/>
                <a:gd name="T40" fmla="*/ 25 w 94"/>
                <a:gd name="T41" fmla="*/ 5 h 83"/>
                <a:gd name="T42" fmla="*/ 27 w 94"/>
                <a:gd name="T43" fmla="*/ 4 h 83"/>
                <a:gd name="T44" fmla="*/ 30 w 94"/>
                <a:gd name="T45" fmla="*/ 5 h 83"/>
                <a:gd name="T46" fmla="*/ 32 w 94"/>
                <a:gd name="T47" fmla="*/ 6 h 83"/>
                <a:gd name="T48" fmla="*/ 33 w 94"/>
                <a:gd name="T49" fmla="*/ 7 h 83"/>
                <a:gd name="T50" fmla="*/ 33 w 94"/>
                <a:gd name="T51" fmla="*/ 8 h 83"/>
                <a:gd name="T52" fmla="*/ 33 w 94"/>
                <a:gd name="T53" fmla="*/ 10 h 83"/>
                <a:gd name="T54" fmla="*/ 32 w 94"/>
                <a:gd name="T55" fmla="*/ 10 h 83"/>
                <a:gd name="T56" fmla="*/ 30 w 94"/>
                <a:gd name="T57" fmla="*/ 10 h 83"/>
                <a:gd name="T58" fmla="*/ 26 w 94"/>
                <a:gd name="T59" fmla="*/ 10 h 83"/>
                <a:gd name="T60" fmla="*/ 26 w 94"/>
                <a:gd name="T61" fmla="*/ 10 h 83"/>
                <a:gd name="T62" fmla="*/ 23 w 94"/>
                <a:gd name="T63" fmla="*/ 10 h 83"/>
                <a:gd name="T64" fmla="*/ 21 w 94"/>
                <a:gd name="T65" fmla="*/ 8 h 83"/>
                <a:gd name="T66" fmla="*/ 18 w 94"/>
                <a:gd name="T67" fmla="*/ 7 h 83"/>
                <a:gd name="T68" fmla="*/ 15 w 94"/>
                <a:gd name="T69" fmla="*/ 6 h 83"/>
                <a:gd name="T70" fmla="*/ 12 w 94"/>
                <a:gd name="T71" fmla="*/ 6 h 83"/>
                <a:gd name="T72" fmla="*/ 10 w 94"/>
                <a:gd name="T73" fmla="*/ 6 h 83"/>
                <a:gd name="T74" fmla="*/ 10 w 94"/>
                <a:gd name="T75" fmla="*/ 7 h 83"/>
                <a:gd name="T76" fmla="*/ 8 w 94"/>
                <a:gd name="T77" fmla="*/ 8 h 83"/>
                <a:gd name="T78" fmla="*/ 7 w 94"/>
                <a:gd name="T79" fmla="*/ 10 h 83"/>
                <a:gd name="T80" fmla="*/ 5 w 94"/>
                <a:gd name="T81" fmla="*/ 11 h 83"/>
                <a:gd name="T82" fmla="*/ 4 w 94"/>
                <a:gd name="T83" fmla="*/ 14 h 83"/>
                <a:gd name="T84" fmla="*/ 4 w 94"/>
                <a:gd name="T85" fmla="*/ 14 h 83"/>
                <a:gd name="T86" fmla="*/ 3 w 94"/>
                <a:gd name="T87" fmla="*/ 17 h 83"/>
                <a:gd name="T88" fmla="*/ 2 w 94"/>
                <a:gd name="T89" fmla="*/ 20 h 83"/>
                <a:gd name="T90" fmla="*/ 1 w 94"/>
                <a:gd name="T91" fmla="*/ 25 h 83"/>
                <a:gd name="T92" fmla="*/ 1 w 94"/>
                <a:gd name="T93" fmla="*/ 30 h 83"/>
                <a:gd name="T94" fmla="*/ 1 w 94"/>
                <a:gd name="T95" fmla="*/ 30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22648" name="Freeform 272"/>
            <p:cNvSpPr>
              <a:spLocks/>
            </p:cNvSpPr>
            <p:nvPr/>
          </p:nvSpPr>
          <p:spPr bwMode="auto">
            <a:xfrm flipH="1">
              <a:off x="466" y="3778"/>
              <a:ext cx="36" cy="10"/>
            </a:xfrm>
            <a:custGeom>
              <a:avLst/>
              <a:gdLst>
                <a:gd name="T0" fmla="*/ 0 w 59"/>
                <a:gd name="T1" fmla="*/ 1 h 19"/>
                <a:gd name="T2" fmla="*/ 0 w 59"/>
                <a:gd name="T3" fmla="*/ 1 h 19"/>
                <a:gd name="T4" fmla="*/ 2 w 59"/>
                <a:gd name="T5" fmla="*/ 3 h 19"/>
                <a:gd name="T6" fmla="*/ 4 w 59"/>
                <a:gd name="T7" fmla="*/ 4 h 19"/>
                <a:gd name="T8" fmla="*/ 7 w 59"/>
                <a:gd name="T9" fmla="*/ 4 h 19"/>
                <a:gd name="T10" fmla="*/ 10 w 59"/>
                <a:gd name="T11" fmla="*/ 5 h 19"/>
                <a:gd name="T12" fmla="*/ 12 w 59"/>
                <a:gd name="T13" fmla="*/ 5 h 19"/>
                <a:gd name="T14" fmla="*/ 14 w 59"/>
                <a:gd name="T15" fmla="*/ 5 h 19"/>
                <a:gd name="T16" fmla="*/ 16 w 59"/>
                <a:gd name="T17" fmla="*/ 4 h 19"/>
                <a:gd name="T18" fmla="*/ 18 w 59"/>
                <a:gd name="T19" fmla="*/ 3 h 19"/>
                <a:gd name="T20" fmla="*/ 20 w 59"/>
                <a:gd name="T21" fmla="*/ 2 h 19"/>
                <a:gd name="T22" fmla="*/ 22 w 59"/>
                <a:gd name="T23" fmla="*/ 0 h 19"/>
                <a:gd name="T24" fmla="*/ 22 w 59"/>
                <a:gd name="T25" fmla="*/ 0 h 19"/>
                <a:gd name="T26" fmla="*/ 21 w 59"/>
                <a:gd name="T27" fmla="*/ 1 h 19"/>
                <a:gd name="T28" fmla="*/ 19 w 59"/>
                <a:gd name="T29" fmla="*/ 2 h 19"/>
                <a:gd name="T30" fmla="*/ 16 w 59"/>
                <a:gd name="T31" fmla="*/ 2 h 19"/>
                <a:gd name="T32" fmla="*/ 13 w 59"/>
                <a:gd name="T33" fmla="*/ 3 h 19"/>
                <a:gd name="T34" fmla="*/ 9 w 59"/>
                <a:gd name="T35" fmla="*/ 3 h 19"/>
                <a:gd name="T36" fmla="*/ 5 w 59"/>
                <a:gd name="T37" fmla="*/ 2 h 19"/>
                <a:gd name="T38" fmla="*/ 0 w 59"/>
                <a:gd name="T39" fmla="*/ 1 h 19"/>
                <a:gd name="T40" fmla="*/ 0 w 59"/>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22649" name="Freeform 273"/>
            <p:cNvSpPr>
              <a:spLocks/>
            </p:cNvSpPr>
            <p:nvPr/>
          </p:nvSpPr>
          <p:spPr bwMode="black">
            <a:xfrm flipH="1">
              <a:off x="419" y="3712"/>
              <a:ext cx="24" cy="19"/>
            </a:xfrm>
            <a:custGeom>
              <a:avLst/>
              <a:gdLst>
                <a:gd name="T0" fmla="*/ 0 w 38"/>
                <a:gd name="T1" fmla="*/ 0 h 32"/>
                <a:gd name="T2" fmla="*/ 0 w 38"/>
                <a:gd name="T3" fmla="*/ 0 h 32"/>
                <a:gd name="T4" fmla="*/ 4 w 38"/>
                <a:gd name="T5" fmla="*/ 0 h 32"/>
                <a:gd name="T6" fmla="*/ 7 w 38"/>
                <a:gd name="T7" fmla="*/ 1 h 32"/>
                <a:gd name="T8" fmla="*/ 9 w 38"/>
                <a:gd name="T9" fmla="*/ 2 h 32"/>
                <a:gd name="T10" fmla="*/ 11 w 38"/>
                <a:gd name="T11" fmla="*/ 4 h 32"/>
                <a:gd name="T12" fmla="*/ 13 w 38"/>
                <a:gd name="T13" fmla="*/ 5 h 32"/>
                <a:gd name="T14" fmla="*/ 14 w 38"/>
                <a:gd name="T15" fmla="*/ 7 h 32"/>
                <a:gd name="T16" fmla="*/ 14 w 38"/>
                <a:gd name="T17" fmla="*/ 7 h 32"/>
                <a:gd name="T18" fmla="*/ 15 w 38"/>
                <a:gd name="T19" fmla="*/ 10 h 32"/>
                <a:gd name="T20" fmla="*/ 15 w 38"/>
                <a:gd name="T21" fmla="*/ 11 h 32"/>
                <a:gd name="T22" fmla="*/ 15 w 38"/>
                <a:gd name="T23" fmla="*/ 11 h 32"/>
                <a:gd name="T24" fmla="*/ 14 w 38"/>
                <a:gd name="T25" fmla="*/ 10 h 32"/>
                <a:gd name="T26" fmla="*/ 13 w 38"/>
                <a:gd name="T27" fmla="*/ 8 h 32"/>
                <a:gd name="T28" fmla="*/ 9 w 38"/>
                <a:gd name="T29" fmla="*/ 4 h 32"/>
                <a:gd name="T30" fmla="*/ 7 w 38"/>
                <a:gd name="T31" fmla="*/ 2 h 32"/>
                <a:gd name="T32" fmla="*/ 4 w 38"/>
                <a:gd name="T33" fmla="*/ 1 h 32"/>
                <a:gd name="T34" fmla="*/ 3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22650" name="Freeform 274"/>
            <p:cNvSpPr>
              <a:spLocks/>
            </p:cNvSpPr>
            <p:nvPr/>
          </p:nvSpPr>
          <p:spPr bwMode="auto">
            <a:xfrm flipH="1">
              <a:off x="436" y="3726"/>
              <a:ext cx="108" cy="61"/>
            </a:xfrm>
            <a:custGeom>
              <a:avLst/>
              <a:gdLst>
                <a:gd name="T0" fmla="*/ 44 w 182"/>
                <a:gd name="T1" fmla="*/ 11 h 101"/>
                <a:gd name="T2" fmla="*/ 44 w 182"/>
                <a:gd name="T3" fmla="*/ 11 h 101"/>
                <a:gd name="T4" fmla="*/ 39 w 182"/>
                <a:gd name="T5" fmla="*/ 12 h 101"/>
                <a:gd name="T6" fmla="*/ 35 w 182"/>
                <a:gd name="T7" fmla="*/ 13 h 101"/>
                <a:gd name="T8" fmla="*/ 30 w 182"/>
                <a:gd name="T9" fmla="*/ 13 h 101"/>
                <a:gd name="T10" fmla="*/ 24 w 182"/>
                <a:gd name="T11" fmla="*/ 11 h 101"/>
                <a:gd name="T12" fmla="*/ 24 w 182"/>
                <a:gd name="T13" fmla="*/ 11 h 101"/>
                <a:gd name="T14" fmla="*/ 20 w 182"/>
                <a:gd name="T15" fmla="*/ 10 h 101"/>
                <a:gd name="T16" fmla="*/ 16 w 182"/>
                <a:gd name="T17" fmla="*/ 8 h 101"/>
                <a:gd name="T18" fmla="*/ 10 w 182"/>
                <a:gd name="T19" fmla="*/ 4 h 101"/>
                <a:gd name="T20" fmla="*/ 5 w 182"/>
                <a:gd name="T21" fmla="*/ 1 h 101"/>
                <a:gd name="T22" fmla="*/ 3 w 182"/>
                <a:gd name="T23" fmla="*/ 0 h 101"/>
                <a:gd name="T24" fmla="*/ 1 w 182"/>
                <a:gd name="T25" fmla="*/ 1 h 101"/>
                <a:gd name="T26" fmla="*/ 1 w 182"/>
                <a:gd name="T27" fmla="*/ 1 h 101"/>
                <a:gd name="T28" fmla="*/ 1 w 182"/>
                <a:gd name="T29" fmla="*/ 1 h 101"/>
                <a:gd name="T30" fmla="*/ 1 w 182"/>
                <a:gd name="T31" fmla="*/ 1 h 101"/>
                <a:gd name="T32" fmla="*/ 0 w 182"/>
                <a:gd name="T33" fmla="*/ 4 h 101"/>
                <a:gd name="T34" fmla="*/ 1 w 182"/>
                <a:gd name="T35" fmla="*/ 7 h 101"/>
                <a:gd name="T36" fmla="*/ 1 w 182"/>
                <a:gd name="T37" fmla="*/ 11 h 101"/>
                <a:gd name="T38" fmla="*/ 2 w 182"/>
                <a:gd name="T39" fmla="*/ 15 h 101"/>
                <a:gd name="T40" fmla="*/ 3 w 182"/>
                <a:gd name="T41" fmla="*/ 19 h 101"/>
                <a:gd name="T42" fmla="*/ 5 w 182"/>
                <a:gd name="T43" fmla="*/ 22 h 101"/>
                <a:gd name="T44" fmla="*/ 7 w 182"/>
                <a:gd name="T45" fmla="*/ 25 h 101"/>
                <a:gd name="T46" fmla="*/ 7 w 182"/>
                <a:gd name="T47" fmla="*/ 25 h 101"/>
                <a:gd name="T48" fmla="*/ 11 w 182"/>
                <a:gd name="T49" fmla="*/ 29 h 101"/>
                <a:gd name="T50" fmla="*/ 14 w 182"/>
                <a:gd name="T51" fmla="*/ 32 h 101"/>
                <a:gd name="T52" fmla="*/ 16 w 182"/>
                <a:gd name="T53" fmla="*/ 33 h 101"/>
                <a:gd name="T54" fmla="*/ 20 w 182"/>
                <a:gd name="T55" fmla="*/ 34 h 101"/>
                <a:gd name="T56" fmla="*/ 23 w 182"/>
                <a:gd name="T57" fmla="*/ 36 h 101"/>
                <a:gd name="T58" fmla="*/ 27 w 182"/>
                <a:gd name="T59" fmla="*/ 36 h 101"/>
                <a:gd name="T60" fmla="*/ 33 w 182"/>
                <a:gd name="T61" fmla="*/ 37 h 101"/>
                <a:gd name="T62" fmla="*/ 33 w 182"/>
                <a:gd name="T63" fmla="*/ 37 h 101"/>
                <a:gd name="T64" fmla="*/ 37 w 182"/>
                <a:gd name="T65" fmla="*/ 36 h 101"/>
                <a:gd name="T66" fmla="*/ 42 w 182"/>
                <a:gd name="T67" fmla="*/ 36 h 101"/>
                <a:gd name="T68" fmla="*/ 45 w 182"/>
                <a:gd name="T69" fmla="*/ 34 h 101"/>
                <a:gd name="T70" fmla="*/ 49 w 182"/>
                <a:gd name="T71" fmla="*/ 33 h 101"/>
                <a:gd name="T72" fmla="*/ 52 w 182"/>
                <a:gd name="T73" fmla="*/ 31 h 101"/>
                <a:gd name="T74" fmla="*/ 54 w 182"/>
                <a:gd name="T75" fmla="*/ 29 h 101"/>
                <a:gd name="T76" fmla="*/ 56 w 182"/>
                <a:gd name="T77" fmla="*/ 26 h 101"/>
                <a:gd name="T78" fmla="*/ 59 w 182"/>
                <a:gd name="T79" fmla="*/ 24 h 101"/>
                <a:gd name="T80" fmla="*/ 60 w 182"/>
                <a:gd name="T81" fmla="*/ 22 h 101"/>
                <a:gd name="T82" fmla="*/ 61 w 182"/>
                <a:gd name="T83" fmla="*/ 18 h 101"/>
                <a:gd name="T84" fmla="*/ 63 w 182"/>
                <a:gd name="T85" fmla="*/ 13 h 101"/>
                <a:gd name="T86" fmla="*/ 64 w 182"/>
                <a:gd name="T87" fmla="*/ 8 h 101"/>
                <a:gd name="T88" fmla="*/ 64 w 182"/>
                <a:gd name="T89" fmla="*/ 4 h 101"/>
                <a:gd name="T90" fmla="*/ 64 w 182"/>
                <a:gd name="T91" fmla="*/ 4 h 101"/>
                <a:gd name="T92" fmla="*/ 63 w 182"/>
                <a:gd name="T93" fmla="*/ 2 h 101"/>
                <a:gd name="T94" fmla="*/ 63 w 182"/>
                <a:gd name="T95" fmla="*/ 1 h 101"/>
                <a:gd name="T96" fmla="*/ 62 w 182"/>
                <a:gd name="T97" fmla="*/ 0 h 101"/>
                <a:gd name="T98" fmla="*/ 61 w 182"/>
                <a:gd name="T99" fmla="*/ 0 h 101"/>
                <a:gd name="T100" fmla="*/ 60 w 182"/>
                <a:gd name="T101" fmla="*/ 0 h 101"/>
                <a:gd name="T102" fmla="*/ 59 w 182"/>
                <a:gd name="T103" fmla="*/ 1 h 101"/>
                <a:gd name="T104" fmla="*/ 55 w 182"/>
                <a:gd name="T105" fmla="*/ 2 h 101"/>
                <a:gd name="T106" fmla="*/ 49 w 182"/>
                <a:gd name="T107" fmla="*/ 8 h 101"/>
                <a:gd name="T108" fmla="*/ 46 w 182"/>
                <a:gd name="T109" fmla="*/ 10 h 101"/>
                <a:gd name="T110" fmla="*/ 44 w 182"/>
                <a:gd name="T111" fmla="*/ 11 h 101"/>
                <a:gd name="T112" fmla="*/ 44 w 182"/>
                <a:gd name="T113" fmla="*/ 11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22651" name="Freeform 275"/>
            <p:cNvSpPr>
              <a:spLocks noEditPoints="1"/>
            </p:cNvSpPr>
            <p:nvPr/>
          </p:nvSpPr>
          <p:spPr bwMode="black">
            <a:xfrm flipH="1">
              <a:off x="430" y="3720"/>
              <a:ext cx="119" cy="76"/>
            </a:xfrm>
            <a:custGeom>
              <a:avLst/>
              <a:gdLst>
                <a:gd name="T0" fmla="*/ 70 w 201"/>
                <a:gd name="T1" fmla="*/ 5 h 129"/>
                <a:gd name="T2" fmla="*/ 67 w 201"/>
                <a:gd name="T3" fmla="*/ 1 h 129"/>
                <a:gd name="T4" fmla="*/ 63 w 201"/>
                <a:gd name="T5" fmla="*/ 0 h 129"/>
                <a:gd name="T6" fmla="*/ 55 w 201"/>
                <a:gd name="T7" fmla="*/ 4 h 129"/>
                <a:gd name="T8" fmla="*/ 51 w 201"/>
                <a:gd name="T9" fmla="*/ 7 h 129"/>
                <a:gd name="T10" fmla="*/ 46 w 201"/>
                <a:gd name="T11" fmla="*/ 11 h 129"/>
                <a:gd name="T12" fmla="*/ 37 w 201"/>
                <a:gd name="T13" fmla="*/ 12 h 129"/>
                <a:gd name="T14" fmla="*/ 28 w 201"/>
                <a:gd name="T15" fmla="*/ 12 h 129"/>
                <a:gd name="T16" fmla="*/ 15 w 201"/>
                <a:gd name="T17" fmla="*/ 5 h 129"/>
                <a:gd name="T18" fmla="*/ 9 w 201"/>
                <a:gd name="T19" fmla="*/ 1 h 129"/>
                <a:gd name="T20" fmla="*/ 4 w 201"/>
                <a:gd name="T21" fmla="*/ 1 h 129"/>
                <a:gd name="T22" fmla="*/ 1 w 201"/>
                <a:gd name="T23" fmla="*/ 2 h 129"/>
                <a:gd name="T24" fmla="*/ 1 w 201"/>
                <a:gd name="T25" fmla="*/ 5 h 129"/>
                <a:gd name="T26" fmla="*/ 1 w 201"/>
                <a:gd name="T27" fmla="*/ 14 h 129"/>
                <a:gd name="T28" fmla="*/ 7 w 201"/>
                <a:gd name="T29" fmla="*/ 28 h 129"/>
                <a:gd name="T30" fmla="*/ 8 w 201"/>
                <a:gd name="T31" fmla="*/ 31 h 129"/>
                <a:gd name="T32" fmla="*/ 13 w 201"/>
                <a:gd name="T33" fmla="*/ 37 h 129"/>
                <a:gd name="T34" fmla="*/ 22 w 201"/>
                <a:gd name="T35" fmla="*/ 42 h 129"/>
                <a:gd name="T36" fmla="*/ 36 w 201"/>
                <a:gd name="T37" fmla="*/ 45 h 129"/>
                <a:gd name="T38" fmla="*/ 43 w 201"/>
                <a:gd name="T39" fmla="*/ 44 h 129"/>
                <a:gd name="T40" fmla="*/ 53 w 201"/>
                <a:gd name="T41" fmla="*/ 39 h 129"/>
                <a:gd name="T42" fmla="*/ 62 w 201"/>
                <a:gd name="T43" fmla="*/ 32 h 129"/>
                <a:gd name="T44" fmla="*/ 66 w 201"/>
                <a:gd name="T45" fmla="*/ 26 h 129"/>
                <a:gd name="T46" fmla="*/ 70 w 201"/>
                <a:gd name="T47" fmla="*/ 16 h 129"/>
                <a:gd name="T48" fmla="*/ 70 w 201"/>
                <a:gd name="T49" fmla="*/ 7 h 129"/>
                <a:gd name="T50" fmla="*/ 12 w 201"/>
                <a:gd name="T51" fmla="*/ 25 h 129"/>
                <a:gd name="T52" fmla="*/ 10 w 201"/>
                <a:gd name="T53" fmla="*/ 21 h 129"/>
                <a:gd name="T54" fmla="*/ 7 w 201"/>
                <a:gd name="T55" fmla="*/ 8 h 129"/>
                <a:gd name="T56" fmla="*/ 7 w 201"/>
                <a:gd name="T57" fmla="*/ 7 h 129"/>
                <a:gd name="T58" fmla="*/ 18 w 201"/>
                <a:gd name="T59" fmla="*/ 14 h 129"/>
                <a:gd name="T60" fmla="*/ 26 w 201"/>
                <a:gd name="T61" fmla="*/ 18 h 129"/>
                <a:gd name="T62" fmla="*/ 26 w 201"/>
                <a:gd name="T63" fmla="*/ 18 h 129"/>
                <a:gd name="T64" fmla="*/ 43 w 201"/>
                <a:gd name="T65" fmla="*/ 18 h 129"/>
                <a:gd name="T66" fmla="*/ 51 w 201"/>
                <a:gd name="T67" fmla="*/ 15 h 129"/>
                <a:gd name="T68" fmla="*/ 55 w 201"/>
                <a:gd name="T69" fmla="*/ 12 h 129"/>
                <a:gd name="T70" fmla="*/ 64 w 201"/>
                <a:gd name="T71" fmla="*/ 6 h 129"/>
                <a:gd name="T72" fmla="*/ 64 w 201"/>
                <a:gd name="T73" fmla="*/ 8 h 129"/>
                <a:gd name="T74" fmla="*/ 63 w 201"/>
                <a:gd name="T75" fmla="*/ 16 h 129"/>
                <a:gd name="T76" fmla="*/ 59 w 201"/>
                <a:gd name="T77" fmla="*/ 24 h 129"/>
                <a:gd name="T78" fmla="*/ 55 w 201"/>
                <a:gd name="T79" fmla="*/ 28 h 129"/>
                <a:gd name="T80" fmla="*/ 48 w 201"/>
                <a:gd name="T81" fmla="*/ 32 h 129"/>
                <a:gd name="T82" fmla="*/ 36 w 201"/>
                <a:gd name="T83" fmla="*/ 35 h 129"/>
                <a:gd name="T84" fmla="*/ 27 w 201"/>
                <a:gd name="T85" fmla="*/ 34 h 129"/>
                <a:gd name="T86" fmla="*/ 19 w 201"/>
                <a:gd name="T87" fmla="*/ 31 h 129"/>
                <a:gd name="T88" fmla="*/ 12 w 201"/>
                <a:gd name="T89" fmla="*/ 25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22652" name="Freeform 276"/>
            <p:cNvSpPr>
              <a:spLocks/>
            </p:cNvSpPr>
            <p:nvPr/>
          </p:nvSpPr>
          <p:spPr bwMode="black">
            <a:xfrm flipH="1">
              <a:off x="437" y="3728"/>
              <a:ext cx="106" cy="56"/>
            </a:xfrm>
            <a:custGeom>
              <a:avLst/>
              <a:gdLst>
                <a:gd name="T0" fmla="*/ 44 w 175"/>
                <a:gd name="T1" fmla="*/ 11 h 92"/>
                <a:gd name="T2" fmla="*/ 44 w 175"/>
                <a:gd name="T3" fmla="*/ 11 h 92"/>
                <a:gd name="T4" fmla="*/ 39 w 175"/>
                <a:gd name="T5" fmla="*/ 12 h 92"/>
                <a:gd name="T6" fmla="*/ 34 w 175"/>
                <a:gd name="T7" fmla="*/ 13 h 92"/>
                <a:gd name="T8" fmla="*/ 29 w 175"/>
                <a:gd name="T9" fmla="*/ 12 h 92"/>
                <a:gd name="T10" fmla="*/ 23 w 175"/>
                <a:gd name="T11" fmla="*/ 12 h 92"/>
                <a:gd name="T12" fmla="*/ 23 w 175"/>
                <a:gd name="T13" fmla="*/ 12 h 92"/>
                <a:gd name="T14" fmla="*/ 19 w 175"/>
                <a:gd name="T15" fmla="*/ 10 h 92"/>
                <a:gd name="T16" fmla="*/ 15 w 175"/>
                <a:gd name="T17" fmla="*/ 8 h 92"/>
                <a:gd name="T18" fmla="*/ 9 w 175"/>
                <a:gd name="T19" fmla="*/ 3 h 92"/>
                <a:gd name="T20" fmla="*/ 4 w 175"/>
                <a:gd name="T21" fmla="*/ 1 h 92"/>
                <a:gd name="T22" fmla="*/ 2 w 175"/>
                <a:gd name="T23" fmla="*/ 0 h 92"/>
                <a:gd name="T24" fmla="*/ 1 w 175"/>
                <a:gd name="T25" fmla="*/ 0 h 92"/>
                <a:gd name="T26" fmla="*/ 1 w 175"/>
                <a:gd name="T27" fmla="*/ 0 h 92"/>
                <a:gd name="T28" fmla="*/ 1 w 175"/>
                <a:gd name="T29" fmla="*/ 1 h 92"/>
                <a:gd name="T30" fmla="*/ 1 w 175"/>
                <a:gd name="T31" fmla="*/ 1 h 92"/>
                <a:gd name="T32" fmla="*/ 0 w 175"/>
                <a:gd name="T33" fmla="*/ 4 h 92"/>
                <a:gd name="T34" fmla="*/ 1 w 175"/>
                <a:gd name="T35" fmla="*/ 7 h 92"/>
                <a:gd name="T36" fmla="*/ 1 w 175"/>
                <a:gd name="T37" fmla="*/ 10 h 92"/>
                <a:gd name="T38" fmla="*/ 2 w 175"/>
                <a:gd name="T39" fmla="*/ 15 h 92"/>
                <a:gd name="T40" fmla="*/ 4 w 175"/>
                <a:gd name="T41" fmla="*/ 18 h 92"/>
                <a:gd name="T42" fmla="*/ 6 w 175"/>
                <a:gd name="T43" fmla="*/ 21 h 92"/>
                <a:gd name="T44" fmla="*/ 8 w 175"/>
                <a:gd name="T45" fmla="*/ 24 h 92"/>
                <a:gd name="T46" fmla="*/ 8 w 175"/>
                <a:gd name="T47" fmla="*/ 24 h 92"/>
                <a:gd name="T48" fmla="*/ 12 w 175"/>
                <a:gd name="T49" fmla="*/ 28 h 92"/>
                <a:gd name="T50" fmla="*/ 14 w 175"/>
                <a:gd name="T51" fmla="*/ 30 h 92"/>
                <a:gd name="T52" fmla="*/ 17 w 175"/>
                <a:gd name="T53" fmla="*/ 31 h 92"/>
                <a:gd name="T54" fmla="*/ 20 w 175"/>
                <a:gd name="T55" fmla="*/ 33 h 92"/>
                <a:gd name="T56" fmla="*/ 24 w 175"/>
                <a:gd name="T57" fmla="*/ 33 h 92"/>
                <a:gd name="T58" fmla="*/ 27 w 175"/>
                <a:gd name="T59" fmla="*/ 34 h 92"/>
                <a:gd name="T60" fmla="*/ 32 w 175"/>
                <a:gd name="T61" fmla="*/ 34 h 92"/>
                <a:gd name="T62" fmla="*/ 32 w 175"/>
                <a:gd name="T63" fmla="*/ 34 h 92"/>
                <a:gd name="T64" fmla="*/ 37 w 175"/>
                <a:gd name="T65" fmla="*/ 34 h 92"/>
                <a:gd name="T66" fmla="*/ 41 w 175"/>
                <a:gd name="T67" fmla="*/ 33 h 92"/>
                <a:gd name="T68" fmla="*/ 45 w 175"/>
                <a:gd name="T69" fmla="*/ 32 h 92"/>
                <a:gd name="T70" fmla="*/ 48 w 175"/>
                <a:gd name="T71" fmla="*/ 30 h 92"/>
                <a:gd name="T72" fmla="*/ 51 w 175"/>
                <a:gd name="T73" fmla="*/ 29 h 92"/>
                <a:gd name="T74" fmla="*/ 54 w 175"/>
                <a:gd name="T75" fmla="*/ 27 h 92"/>
                <a:gd name="T76" fmla="*/ 56 w 175"/>
                <a:gd name="T77" fmla="*/ 24 h 92"/>
                <a:gd name="T78" fmla="*/ 58 w 175"/>
                <a:gd name="T79" fmla="*/ 23 h 92"/>
                <a:gd name="T80" fmla="*/ 61 w 175"/>
                <a:gd name="T81" fmla="*/ 18 h 92"/>
                <a:gd name="T82" fmla="*/ 64 w 175"/>
                <a:gd name="T83" fmla="*/ 12 h 92"/>
                <a:gd name="T84" fmla="*/ 64 w 175"/>
                <a:gd name="T85" fmla="*/ 7 h 92"/>
                <a:gd name="T86" fmla="*/ 64 w 175"/>
                <a:gd name="T87" fmla="*/ 3 h 92"/>
                <a:gd name="T88" fmla="*/ 64 w 175"/>
                <a:gd name="T89" fmla="*/ 3 h 92"/>
                <a:gd name="T90" fmla="*/ 64 w 175"/>
                <a:gd name="T91" fmla="*/ 2 h 92"/>
                <a:gd name="T92" fmla="*/ 64 w 175"/>
                <a:gd name="T93" fmla="*/ 1 h 92"/>
                <a:gd name="T94" fmla="*/ 62 w 175"/>
                <a:gd name="T95" fmla="*/ 0 h 92"/>
                <a:gd name="T96" fmla="*/ 61 w 175"/>
                <a:gd name="T97" fmla="*/ 0 h 92"/>
                <a:gd name="T98" fmla="*/ 60 w 175"/>
                <a:gd name="T99" fmla="*/ 0 h 92"/>
                <a:gd name="T100" fmla="*/ 58 w 175"/>
                <a:gd name="T101" fmla="*/ 1 h 92"/>
                <a:gd name="T102" fmla="*/ 55 w 175"/>
                <a:gd name="T103" fmla="*/ 2 h 92"/>
                <a:gd name="T104" fmla="*/ 48 w 175"/>
                <a:gd name="T105" fmla="*/ 7 h 92"/>
                <a:gd name="T106" fmla="*/ 45 w 175"/>
                <a:gd name="T107" fmla="*/ 9 h 92"/>
                <a:gd name="T108" fmla="*/ 44 w 175"/>
                <a:gd name="T109" fmla="*/ 11 h 92"/>
                <a:gd name="T110" fmla="*/ 44 w 175"/>
                <a:gd name="T111" fmla="*/ 11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22653" name="Freeform 277"/>
            <p:cNvSpPr>
              <a:spLocks/>
            </p:cNvSpPr>
            <p:nvPr/>
          </p:nvSpPr>
          <p:spPr bwMode="white">
            <a:xfrm flipH="1">
              <a:off x="488" y="3768"/>
              <a:ext cx="12" cy="16"/>
            </a:xfrm>
            <a:custGeom>
              <a:avLst/>
              <a:gdLst>
                <a:gd name="T0" fmla="*/ 4 w 20"/>
                <a:gd name="T1" fmla="*/ 0 h 30"/>
                <a:gd name="T2" fmla="*/ 4 w 20"/>
                <a:gd name="T3" fmla="*/ 0 h 30"/>
                <a:gd name="T4" fmla="*/ 4 w 20"/>
                <a:gd name="T5" fmla="*/ 0 h 30"/>
                <a:gd name="T6" fmla="*/ 5 w 20"/>
                <a:gd name="T7" fmla="*/ 0 h 30"/>
                <a:gd name="T8" fmla="*/ 6 w 20"/>
                <a:gd name="T9" fmla="*/ 1 h 30"/>
                <a:gd name="T10" fmla="*/ 7 w 20"/>
                <a:gd name="T11" fmla="*/ 1 h 30"/>
                <a:gd name="T12" fmla="*/ 7 w 20"/>
                <a:gd name="T13" fmla="*/ 2 h 30"/>
                <a:gd name="T14" fmla="*/ 7 w 20"/>
                <a:gd name="T15" fmla="*/ 6 h 30"/>
                <a:gd name="T16" fmla="*/ 7 w 20"/>
                <a:gd name="T17" fmla="*/ 6 h 30"/>
                <a:gd name="T18" fmla="*/ 7 w 20"/>
                <a:gd name="T19" fmla="*/ 7 h 30"/>
                <a:gd name="T20" fmla="*/ 6 w 20"/>
                <a:gd name="T21" fmla="*/ 7 h 30"/>
                <a:gd name="T22" fmla="*/ 5 w 20"/>
                <a:gd name="T23" fmla="*/ 8 h 30"/>
                <a:gd name="T24" fmla="*/ 4 w 20"/>
                <a:gd name="T25" fmla="*/ 9 h 30"/>
                <a:gd name="T26" fmla="*/ 4 w 20"/>
                <a:gd name="T27" fmla="*/ 9 h 30"/>
                <a:gd name="T28" fmla="*/ 4 w 20"/>
                <a:gd name="T29" fmla="*/ 9 h 30"/>
                <a:gd name="T30" fmla="*/ 2 w 20"/>
                <a:gd name="T31" fmla="*/ 8 h 30"/>
                <a:gd name="T32" fmla="*/ 1 w 20"/>
                <a:gd name="T33" fmla="*/ 7 h 30"/>
                <a:gd name="T34" fmla="*/ 0 w 20"/>
                <a:gd name="T35" fmla="*/ 7 h 30"/>
                <a:gd name="T36" fmla="*/ 0 w 20"/>
                <a:gd name="T37" fmla="*/ 6 h 30"/>
                <a:gd name="T38" fmla="*/ 0 w 20"/>
                <a:gd name="T39" fmla="*/ 2 h 30"/>
                <a:gd name="T40" fmla="*/ 0 w 20"/>
                <a:gd name="T41" fmla="*/ 2 h 30"/>
                <a:gd name="T42" fmla="*/ 0 w 20"/>
                <a:gd name="T43" fmla="*/ 1 h 30"/>
                <a:gd name="T44" fmla="*/ 1 w 20"/>
                <a:gd name="T45" fmla="*/ 1 h 30"/>
                <a:gd name="T46" fmla="*/ 2 w 20"/>
                <a:gd name="T47" fmla="*/ 0 h 30"/>
                <a:gd name="T48" fmla="*/ 4 w 20"/>
                <a:gd name="T49" fmla="*/ 0 h 30"/>
                <a:gd name="T50" fmla="*/ 4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22654" name="Freeform 278"/>
            <p:cNvSpPr>
              <a:spLocks noEditPoints="1"/>
            </p:cNvSpPr>
            <p:nvPr/>
          </p:nvSpPr>
          <p:spPr bwMode="white">
            <a:xfrm flipH="1">
              <a:off x="488" y="3767"/>
              <a:ext cx="14" cy="17"/>
            </a:xfrm>
            <a:custGeom>
              <a:avLst/>
              <a:gdLst>
                <a:gd name="T0" fmla="*/ 0 w 21"/>
                <a:gd name="T1" fmla="*/ 3 h 31"/>
                <a:gd name="T2" fmla="*/ 0 w 21"/>
                <a:gd name="T3" fmla="*/ 7 h 31"/>
                <a:gd name="T4" fmla="*/ 0 w 21"/>
                <a:gd name="T5" fmla="*/ 7 h 31"/>
                <a:gd name="T6" fmla="*/ 0 w 21"/>
                <a:gd name="T7" fmla="*/ 8 h 31"/>
                <a:gd name="T8" fmla="*/ 1 w 21"/>
                <a:gd name="T9" fmla="*/ 8 h 31"/>
                <a:gd name="T10" fmla="*/ 3 w 21"/>
                <a:gd name="T11" fmla="*/ 9 h 31"/>
                <a:gd name="T12" fmla="*/ 5 w 21"/>
                <a:gd name="T13" fmla="*/ 9 h 31"/>
                <a:gd name="T14" fmla="*/ 5 w 21"/>
                <a:gd name="T15" fmla="*/ 9 h 31"/>
                <a:gd name="T16" fmla="*/ 7 w 21"/>
                <a:gd name="T17" fmla="*/ 9 h 31"/>
                <a:gd name="T18" fmla="*/ 9 w 21"/>
                <a:gd name="T19" fmla="*/ 8 h 31"/>
                <a:gd name="T20" fmla="*/ 9 w 21"/>
                <a:gd name="T21" fmla="*/ 8 h 31"/>
                <a:gd name="T22" fmla="*/ 9 w 21"/>
                <a:gd name="T23" fmla="*/ 7 h 31"/>
                <a:gd name="T24" fmla="*/ 9 w 21"/>
                <a:gd name="T25" fmla="*/ 3 h 31"/>
                <a:gd name="T26" fmla="*/ 9 w 21"/>
                <a:gd name="T27" fmla="*/ 3 h 31"/>
                <a:gd name="T28" fmla="*/ 9 w 21"/>
                <a:gd name="T29" fmla="*/ 2 h 31"/>
                <a:gd name="T30" fmla="*/ 9 w 21"/>
                <a:gd name="T31" fmla="*/ 1 h 31"/>
                <a:gd name="T32" fmla="*/ 7 w 21"/>
                <a:gd name="T33" fmla="*/ 0 h 31"/>
                <a:gd name="T34" fmla="*/ 5 w 21"/>
                <a:gd name="T35" fmla="*/ 0 h 31"/>
                <a:gd name="T36" fmla="*/ 5 w 21"/>
                <a:gd name="T37" fmla="*/ 0 h 31"/>
                <a:gd name="T38" fmla="*/ 3 w 21"/>
                <a:gd name="T39" fmla="*/ 0 h 31"/>
                <a:gd name="T40" fmla="*/ 1 w 21"/>
                <a:gd name="T41" fmla="*/ 1 h 31"/>
                <a:gd name="T42" fmla="*/ 0 w 21"/>
                <a:gd name="T43" fmla="*/ 2 h 31"/>
                <a:gd name="T44" fmla="*/ 0 w 21"/>
                <a:gd name="T45" fmla="*/ 3 h 31"/>
                <a:gd name="T46" fmla="*/ 0 w 21"/>
                <a:gd name="T47" fmla="*/ 3 h 31"/>
                <a:gd name="T48" fmla="*/ 1 w 21"/>
                <a:gd name="T49" fmla="*/ 7 h 31"/>
                <a:gd name="T50" fmla="*/ 1 w 21"/>
                <a:gd name="T51" fmla="*/ 3 h 31"/>
                <a:gd name="T52" fmla="*/ 1 w 21"/>
                <a:gd name="T53" fmla="*/ 3 h 31"/>
                <a:gd name="T54" fmla="*/ 1 w 21"/>
                <a:gd name="T55" fmla="*/ 2 h 31"/>
                <a:gd name="T56" fmla="*/ 2 w 21"/>
                <a:gd name="T57" fmla="*/ 1 h 31"/>
                <a:gd name="T58" fmla="*/ 3 w 21"/>
                <a:gd name="T59" fmla="*/ 1 h 31"/>
                <a:gd name="T60" fmla="*/ 5 w 21"/>
                <a:gd name="T61" fmla="*/ 1 h 31"/>
                <a:gd name="T62" fmla="*/ 5 w 21"/>
                <a:gd name="T63" fmla="*/ 1 h 31"/>
                <a:gd name="T64" fmla="*/ 7 w 21"/>
                <a:gd name="T65" fmla="*/ 1 h 31"/>
                <a:gd name="T66" fmla="*/ 7 w 21"/>
                <a:gd name="T67" fmla="*/ 1 h 31"/>
                <a:gd name="T68" fmla="*/ 9 w 21"/>
                <a:gd name="T69" fmla="*/ 2 h 31"/>
                <a:gd name="T70" fmla="*/ 9 w 21"/>
                <a:gd name="T71" fmla="*/ 3 h 31"/>
                <a:gd name="T72" fmla="*/ 9 w 21"/>
                <a:gd name="T73" fmla="*/ 7 h 31"/>
                <a:gd name="T74" fmla="*/ 9 w 21"/>
                <a:gd name="T75" fmla="*/ 7 h 31"/>
                <a:gd name="T76" fmla="*/ 9 w 21"/>
                <a:gd name="T77" fmla="*/ 7 h 31"/>
                <a:gd name="T78" fmla="*/ 7 w 21"/>
                <a:gd name="T79" fmla="*/ 8 h 31"/>
                <a:gd name="T80" fmla="*/ 7 w 21"/>
                <a:gd name="T81" fmla="*/ 8 h 31"/>
                <a:gd name="T82" fmla="*/ 5 w 21"/>
                <a:gd name="T83" fmla="*/ 9 h 31"/>
                <a:gd name="T84" fmla="*/ 5 w 21"/>
                <a:gd name="T85" fmla="*/ 9 h 31"/>
                <a:gd name="T86" fmla="*/ 3 w 21"/>
                <a:gd name="T87" fmla="*/ 8 h 31"/>
                <a:gd name="T88" fmla="*/ 2 w 21"/>
                <a:gd name="T89" fmla="*/ 8 h 31"/>
                <a:gd name="T90" fmla="*/ 1 w 21"/>
                <a:gd name="T91" fmla="*/ 7 h 31"/>
                <a:gd name="T92" fmla="*/ 1 w 21"/>
                <a:gd name="T93" fmla="*/ 7 h 31"/>
                <a:gd name="T94" fmla="*/ 1 w 21"/>
                <a:gd name="T95" fmla="*/ 7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2655" name="Freeform 279"/>
            <p:cNvSpPr>
              <a:spLocks/>
            </p:cNvSpPr>
            <p:nvPr/>
          </p:nvSpPr>
          <p:spPr bwMode="white">
            <a:xfrm flipH="1">
              <a:off x="476" y="3768"/>
              <a:ext cx="12" cy="16"/>
            </a:xfrm>
            <a:custGeom>
              <a:avLst/>
              <a:gdLst>
                <a:gd name="T0" fmla="*/ 4 w 20"/>
                <a:gd name="T1" fmla="*/ 0 h 28"/>
                <a:gd name="T2" fmla="*/ 4 w 20"/>
                <a:gd name="T3" fmla="*/ 0 h 28"/>
                <a:gd name="T4" fmla="*/ 4 w 20"/>
                <a:gd name="T5" fmla="*/ 0 h 28"/>
                <a:gd name="T6" fmla="*/ 5 w 20"/>
                <a:gd name="T7" fmla="*/ 0 h 28"/>
                <a:gd name="T8" fmla="*/ 7 w 20"/>
                <a:gd name="T9" fmla="*/ 1 h 28"/>
                <a:gd name="T10" fmla="*/ 7 w 20"/>
                <a:gd name="T11" fmla="*/ 1 h 28"/>
                <a:gd name="T12" fmla="*/ 7 w 20"/>
                <a:gd name="T13" fmla="*/ 3 h 28"/>
                <a:gd name="T14" fmla="*/ 7 w 20"/>
                <a:gd name="T15" fmla="*/ 6 h 28"/>
                <a:gd name="T16" fmla="*/ 7 w 20"/>
                <a:gd name="T17" fmla="*/ 6 h 28"/>
                <a:gd name="T18" fmla="*/ 7 w 20"/>
                <a:gd name="T19" fmla="*/ 8 h 28"/>
                <a:gd name="T20" fmla="*/ 7 w 20"/>
                <a:gd name="T21" fmla="*/ 9 h 28"/>
                <a:gd name="T22" fmla="*/ 5 w 20"/>
                <a:gd name="T23" fmla="*/ 9 h 28"/>
                <a:gd name="T24" fmla="*/ 4 w 20"/>
                <a:gd name="T25" fmla="*/ 9 h 28"/>
                <a:gd name="T26" fmla="*/ 4 w 20"/>
                <a:gd name="T27" fmla="*/ 9 h 28"/>
                <a:gd name="T28" fmla="*/ 4 w 20"/>
                <a:gd name="T29" fmla="*/ 9 h 28"/>
                <a:gd name="T30" fmla="*/ 2 w 20"/>
                <a:gd name="T31" fmla="*/ 9 h 28"/>
                <a:gd name="T32" fmla="*/ 1 w 20"/>
                <a:gd name="T33" fmla="*/ 9 h 28"/>
                <a:gd name="T34" fmla="*/ 1 w 20"/>
                <a:gd name="T35" fmla="*/ 8 h 28"/>
                <a:gd name="T36" fmla="*/ 0 w 20"/>
                <a:gd name="T37" fmla="*/ 6 h 28"/>
                <a:gd name="T38" fmla="*/ 0 w 20"/>
                <a:gd name="T39" fmla="*/ 3 h 28"/>
                <a:gd name="T40" fmla="*/ 0 w 20"/>
                <a:gd name="T41" fmla="*/ 3 h 28"/>
                <a:gd name="T42" fmla="*/ 1 w 20"/>
                <a:gd name="T43" fmla="*/ 1 h 28"/>
                <a:gd name="T44" fmla="*/ 1 w 20"/>
                <a:gd name="T45" fmla="*/ 1 h 28"/>
                <a:gd name="T46" fmla="*/ 2 w 20"/>
                <a:gd name="T47" fmla="*/ 0 h 28"/>
                <a:gd name="T48" fmla="*/ 4 w 20"/>
                <a:gd name="T49" fmla="*/ 0 h 28"/>
                <a:gd name="T50" fmla="*/ 4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22656" name="Freeform 280"/>
            <p:cNvSpPr>
              <a:spLocks noEditPoints="1"/>
            </p:cNvSpPr>
            <p:nvPr/>
          </p:nvSpPr>
          <p:spPr bwMode="white">
            <a:xfrm flipH="1">
              <a:off x="476" y="3767"/>
              <a:ext cx="12" cy="17"/>
            </a:xfrm>
            <a:custGeom>
              <a:avLst/>
              <a:gdLst>
                <a:gd name="T0" fmla="*/ 3 w 22"/>
                <a:gd name="T1" fmla="*/ 0 h 31"/>
                <a:gd name="T2" fmla="*/ 3 w 22"/>
                <a:gd name="T3" fmla="*/ 0 h 31"/>
                <a:gd name="T4" fmla="*/ 2 w 22"/>
                <a:gd name="T5" fmla="*/ 0 h 31"/>
                <a:gd name="T6" fmla="*/ 1 w 22"/>
                <a:gd name="T7" fmla="*/ 1 h 31"/>
                <a:gd name="T8" fmla="*/ 0 w 22"/>
                <a:gd name="T9" fmla="*/ 2 h 31"/>
                <a:gd name="T10" fmla="*/ 0 w 22"/>
                <a:gd name="T11" fmla="*/ 3 h 31"/>
                <a:gd name="T12" fmla="*/ 0 w 22"/>
                <a:gd name="T13" fmla="*/ 7 h 31"/>
                <a:gd name="T14" fmla="*/ 0 w 22"/>
                <a:gd name="T15" fmla="*/ 7 h 31"/>
                <a:gd name="T16" fmla="*/ 0 w 22"/>
                <a:gd name="T17" fmla="*/ 8 h 31"/>
                <a:gd name="T18" fmla="*/ 1 w 22"/>
                <a:gd name="T19" fmla="*/ 8 h 31"/>
                <a:gd name="T20" fmla="*/ 2 w 22"/>
                <a:gd name="T21" fmla="*/ 9 h 31"/>
                <a:gd name="T22" fmla="*/ 3 w 22"/>
                <a:gd name="T23" fmla="*/ 9 h 31"/>
                <a:gd name="T24" fmla="*/ 3 w 22"/>
                <a:gd name="T25" fmla="*/ 9 h 31"/>
                <a:gd name="T26" fmla="*/ 4 w 22"/>
                <a:gd name="T27" fmla="*/ 9 h 31"/>
                <a:gd name="T28" fmla="*/ 5 w 22"/>
                <a:gd name="T29" fmla="*/ 8 h 31"/>
                <a:gd name="T30" fmla="*/ 6 w 22"/>
                <a:gd name="T31" fmla="*/ 8 h 31"/>
                <a:gd name="T32" fmla="*/ 7 w 22"/>
                <a:gd name="T33" fmla="*/ 7 h 31"/>
                <a:gd name="T34" fmla="*/ 7 w 22"/>
                <a:gd name="T35" fmla="*/ 3 h 31"/>
                <a:gd name="T36" fmla="*/ 7 w 22"/>
                <a:gd name="T37" fmla="*/ 3 h 31"/>
                <a:gd name="T38" fmla="*/ 6 w 22"/>
                <a:gd name="T39" fmla="*/ 2 h 31"/>
                <a:gd name="T40" fmla="*/ 5 w 22"/>
                <a:gd name="T41" fmla="*/ 1 h 31"/>
                <a:gd name="T42" fmla="*/ 4 w 22"/>
                <a:gd name="T43" fmla="*/ 0 h 31"/>
                <a:gd name="T44" fmla="*/ 3 w 22"/>
                <a:gd name="T45" fmla="*/ 0 h 31"/>
                <a:gd name="T46" fmla="*/ 3 w 22"/>
                <a:gd name="T47" fmla="*/ 0 h 31"/>
                <a:gd name="T48" fmla="*/ 1 w 22"/>
                <a:gd name="T49" fmla="*/ 7 h 31"/>
                <a:gd name="T50" fmla="*/ 1 w 22"/>
                <a:gd name="T51" fmla="*/ 3 h 31"/>
                <a:gd name="T52" fmla="*/ 1 w 22"/>
                <a:gd name="T53" fmla="*/ 3 h 31"/>
                <a:gd name="T54" fmla="*/ 1 w 22"/>
                <a:gd name="T55" fmla="*/ 2 h 31"/>
                <a:gd name="T56" fmla="*/ 1 w 22"/>
                <a:gd name="T57" fmla="*/ 1 h 31"/>
                <a:gd name="T58" fmla="*/ 2 w 22"/>
                <a:gd name="T59" fmla="*/ 1 h 31"/>
                <a:gd name="T60" fmla="*/ 3 w 22"/>
                <a:gd name="T61" fmla="*/ 1 h 31"/>
                <a:gd name="T62" fmla="*/ 3 w 22"/>
                <a:gd name="T63" fmla="*/ 1 h 31"/>
                <a:gd name="T64" fmla="*/ 4 w 22"/>
                <a:gd name="T65" fmla="*/ 1 h 31"/>
                <a:gd name="T66" fmla="*/ 5 w 22"/>
                <a:gd name="T67" fmla="*/ 1 h 31"/>
                <a:gd name="T68" fmla="*/ 5 w 22"/>
                <a:gd name="T69" fmla="*/ 2 h 31"/>
                <a:gd name="T70" fmla="*/ 5 w 22"/>
                <a:gd name="T71" fmla="*/ 3 h 31"/>
                <a:gd name="T72" fmla="*/ 5 w 22"/>
                <a:gd name="T73" fmla="*/ 7 h 31"/>
                <a:gd name="T74" fmla="*/ 5 w 22"/>
                <a:gd name="T75" fmla="*/ 7 h 31"/>
                <a:gd name="T76" fmla="*/ 5 w 22"/>
                <a:gd name="T77" fmla="*/ 7 h 31"/>
                <a:gd name="T78" fmla="*/ 5 w 22"/>
                <a:gd name="T79" fmla="*/ 8 h 31"/>
                <a:gd name="T80" fmla="*/ 4 w 22"/>
                <a:gd name="T81" fmla="*/ 8 h 31"/>
                <a:gd name="T82" fmla="*/ 3 w 22"/>
                <a:gd name="T83" fmla="*/ 9 h 31"/>
                <a:gd name="T84" fmla="*/ 3 w 22"/>
                <a:gd name="T85" fmla="*/ 9 h 31"/>
                <a:gd name="T86" fmla="*/ 2 w 22"/>
                <a:gd name="T87" fmla="*/ 8 h 31"/>
                <a:gd name="T88" fmla="*/ 1 w 22"/>
                <a:gd name="T89" fmla="*/ 8 h 31"/>
                <a:gd name="T90" fmla="*/ 1 w 22"/>
                <a:gd name="T91" fmla="*/ 7 h 31"/>
                <a:gd name="T92" fmla="*/ 1 w 22"/>
                <a:gd name="T93" fmla="*/ 7 h 31"/>
                <a:gd name="T94" fmla="*/ 1 w 22"/>
                <a:gd name="T95" fmla="*/ 7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2657" name="Freeform 281"/>
            <p:cNvSpPr>
              <a:spLocks/>
            </p:cNvSpPr>
            <p:nvPr/>
          </p:nvSpPr>
          <p:spPr bwMode="white">
            <a:xfrm flipH="1">
              <a:off x="444" y="3750"/>
              <a:ext cx="7" cy="13"/>
            </a:xfrm>
            <a:custGeom>
              <a:avLst/>
              <a:gdLst>
                <a:gd name="T0" fmla="*/ 2 w 12"/>
                <a:gd name="T1" fmla="*/ 0 h 22"/>
                <a:gd name="T2" fmla="*/ 2 w 12"/>
                <a:gd name="T3" fmla="*/ 0 h 22"/>
                <a:gd name="T4" fmla="*/ 2 w 12"/>
                <a:gd name="T5" fmla="*/ 0 h 22"/>
                <a:gd name="T6" fmla="*/ 3 w 12"/>
                <a:gd name="T7" fmla="*/ 0 h 22"/>
                <a:gd name="T8" fmla="*/ 4 w 12"/>
                <a:gd name="T9" fmla="*/ 0 h 22"/>
                <a:gd name="T10" fmla="*/ 4 w 12"/>
                <a:gd name="T11" fmla="*/ 1 h 22"/>
                <a:gd name="T12" fmla="*/ 4 w 12"/>
                <a:gd name="T13" fmla="*/ 1 h 22"/>
                <a:gd name="T14" fmla="*/ 4 w 12"/>
                <a:gd name="T15" fmla="*/ 5 h 22"/>
                <a:gd name="T16" fmla="*/ 4 w 12"/>
                <a:gd name="T17" fmla="*/ 5 h 22"/>
                <a:gd name="T18" fmla="*/ 4 w 12"/>
                <a:gd name="T19" fmla="*/ 7 h 22"/>
                <a:gd name="T20" fmla="*/ 3 w 12"/>
                <a:gd name="T21" fmla="*/ 7 h 22"/>
                <a:gd name="T22" fmla="*/ 2 w 12"/>
                <a:gd name="T23" fmla="*/ 8 h 22"/>
                <a:gd name="T24" fmla="*/ 2 w 12"/>
                <a:gd name="T25" fmla="*/ 8 h 22"/>
                <a:gd name="T26" fmla="*/ 2 w 12"/>
                <a:gd name="T27" fmla="*/ 8 h 22"/>
                <a:gd name="T28" fmla="*/ 1 w 12"/>
                <a:gd name="T29" fmla="*/ 8 h 22"/>
                <a:gd name="T30" fmla="*/ 1 w 12"/>
                <a:gd name="T31" fmla="*/ 7 h 22"/>
                <a:gd name="T32" fmla="*/ 1 w 12"/>
                <a:gd name="T33" fmla="*/ 7 h 22"/>
                <a:gd name="T34" fmla="*/ 0 w 12"/>
                <a:gd name="T35" fmla="*/ 7 h 22"/>
                <a:gd name="T36" fmla="*/ 0 w 12"/>
                <a:gd name="T37" fmla="*/ 2 h 22"/>
                <a:gd name="T38" fmla="*/ 0 w 12"/>
                <a:gd name="T39" fmla="*/ 2 h 22"/>
                <a:gd name="T40" fmla="*/ 1 w 12"/>
                <a:gd name="T41" fmla="*/ 1 h 22"/>
                <a:gd name="T42" fmla="*/ 1 w 12"/>
                <a:gd name="T43" fmla="*/ 0 h 22"/>
                <a:gd name="T44" fmla="*/ 2 w 12"/>
                <a:gd name="T45" fmla="*/ 0 h 22"/>
                <a:gd name="T46" fmla="*/ 2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22658" name="Freeform 282"/>
            <p:cNvSpPr>
              <a:spLocks noEditPoints="1"/>
            </p:cNvSpPr>
            <p:nvPr/>
          </p:nvSpPr>
          <p:spPr bwMode="white">
            <a:xfrm flipH="1">
              <a:off x="443" y="3742"/>
              <a:ext cx="19" cy="22"/>
            </a:xfrm>
            <a:custGeom>
              <a:avLst/>
              <a:gdLst>
                <a:gd name="T0" fmla="*/ 9 w 32"/>
                <a:gd name="T1" fmla="*/ 4 h 36"/>
                <a:gd name="T2" fmla="*/ 8 w 32"/>
                <a:gd name="T3" fmla="*/ 4 h 36"/>
                <a:gd name="T4" fmla="*/ 8 w 32"/>
                <a:gd name="T5" fmla="*/ 4 h 36"/>
                <a:gd name="T6" fmla="*/ 8 w 32"/>
                <a:gd name="T7" fmla="*/ 5 h 36"/>
                <a:gd name="T8" fmla="*/ 7 w 32"/>
                <a:gd name="T9" fmla="*/ 6 h 36"/>
                <a:gd name="T10" fmla="*/ 7 w 32"/>
                <a:gd name="T11" fmla="*/ 6 h 36"/>
                <a:gd name="T12" fmla="*/ 7 w 32"/>
                <a:gd name="T13" fmla="*/ 7 h 36"/>
                <a:gd name="T14" fmla="*/ 7 w 32"/>
                <a:gd name="T15" fmla="*/ 12 h 36"/>
                <a:gd name="T16" fmla="*/ 7 w 32"/>
                <a:gd name="T17" fmla="*/ 12 h 36"/>
                <a:gd name="T18" fmla="*/ 7 w 32"/>
                <a:gd name="T19" fmla="*/ 12 h 36"/>
                <a:gd name="T20" fmla="*/ 7 w 32"/>
                <a:gd name="T21" fmla="*/ 13 h 36"/>
                <a:gd name="T22" fmla="*/ 7 w 32"/>
                <a:gd name="T23" fmla="*/ 13 h 36"/>
                <a:gd name="T24" fmla="*/ 8 w 32"/>
                <a:gd name="T25" fmla="*/ 13 h 36"/>
                <a:gd name="T26" fmla="*/ 8 w 32"/>
                <a:gd name="T27" fmla="*/ 13 h 36"/>
                <a:gd name="T28" fmla="*/ 9 w 32"/>
                <a:gd name="T29" fmla="*/ 13 h 36"/>
                <a:gd name="T30" fmla="*/ 9 w 32"/>
                <a:gd name="T31" fmla="*/ 13 h 36"/>
                <a:gd name="T32" fmla="*/ 10 w 32"/>
                <a:gd name="T33" fmla="*/ 13 h 36"/>
                <a:gd name="T34" fmla="*/ 11 w 32"/>
                <a:gd name="T35" fmla="*/ 12 h 36"/>
                <a:gd name="T36" fmla="*/ 11 w 32"/>
                <a:gd name="T37" fmla="*/ 12 h 36"/>
                <a:gd name="T38" fmla="*/ 11 w 32"/>
                <a:gd name="T39" fmla="*/ 10 h 36"/>
                <a:gd name="T40" fmla="*/ 11 w 32"/>
                <a:gd name="T41" fmla="*/ 6 h 36"/>
                <a:gd name="T42" fmla="*/ 11 w 32"/>
                <a:gd name="T43" fmla="*/ 6 h 36"/>
                <a:gd name="T44" fmla="*/ 11 w 32"/>
                <a:gd name="T45" fmla="*/ 6 h 36"/>
                <a:gd name="T46" fmla="*/ 11 w 32"/>
                <a:gd name="T47" fmla="*/ 5 h 36"/>
                <a:gd name="T48" fmla="*/ 11 w 32"/>
                <a:gd name="T49" fmla="*/ 5 h 36"/>
                <a:gd name="T50" fmla="*/ 10 w 32"/>
                <a:gd name="T51" fmla="*/ 4 h 36"/>
                <a:gd name="T52" fmla="*/ 9 w 32"/>
                <a:gd name="T53" fmla="*/ 4 h 36"/>
                <a:gd name="T54" fmla="*/ 9 w 32"/>
                <a:gd name="T55" fmla="*/ 4 h 36"/>
                <a:gd name="T56" fmla="*/ 8 w 32"/>
                <a:gd name="T57" fmla="*/ 12 h 36"/>
                <a:gd name="T58" fmla="*/ 8 w 32"/>
                <a:gd name="T59" fmla="*/ 12 h 36"/>
                <a:gd name="T60" fmla="*/ 7 w 32"/>
                <a:gd name="T61" fmla="*/ 12 h 36"/>
                <a:gd name="T62" fmla="*/ 7 w 32"/>
                <a:gd name="T63" fmla="*/ 7 h 36"/>
                <a:gd name="T64" fmla="*/ 7 w 32"/>
                <a:gd name="T65" fmla="*/ 7 h 36"/>
                <a:gd name="T66" fmla="*/ 8 w 32"/>
                <a:gd name="T67" fmla="*/ 6 h 36"/>
                <a:gd name="T68" fmla="*/ 8 w 32"/>
                <a:gd name="T69" fmla="*/ 5 h 36"/>
                <a:gd name="T70" fmla="*/ 9 w 32"/>
                <a:gd name="T71" fmla="*/ 5 h 36"/>
                <a:gd name="T72" fmla="*/ 9 w 32"/>
                <a:gd name="T73" fmla="*/ 5 h 36"/>
                <a:gd name="T74" fmla="*/ 11 w 32"/>
                <a:gd name="T75" fmla="*/ 6 h 36"/>
                <a:gd name="T76" fmla="*/ 11 w 32"/>
                <a:gd name="T77" fmla="*/ 6 h 36"/>
                <a:gd name="T78" fmla="*/ 11 w 32"/>
                <a:gd name="T79" fmla="*/ 6 h 36"/>
                <a:gd name="T80" fmla="*/ 11 w 32"/>
                <a:gd name="T81" fmla="*/ 10 h 36"/>
                <a:gd name="T82" fmla="*/ 11 w 32"/>
                <a:gd name="T83" fmla="*/ 10 h 36"/>
                <a:gd name="T84" fmla="*/ 11 w 32"/>
                <a:gd name="T85" fmla="*/ 12 h 36"/>
                <a:gd name="T86" fmla="*/ 9 w 32"/>
                <a:gd name="T87" fmla="*/ 13 h 36"/>
                <a:gd name="T88" fmla="*/ 8 w 32"/>
                <a:gd name="T89" fmla="*/ 13 h 36"/>
                <a:gd name="T90" fmla="*/ 8 w 32"/>
                <a:gd name="T91" fmla="*/ 13 h 36"/>
                <a:gd name="T92" fmla="*/ 8 w 32"/>
                <a:gd name="T93" fmla="*/ 12 h 36"/>
                <a:gd name="T94" fmla="*/ 8 w 32"/>
                <a:gd name="T95" fmla="*/ 12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22659" name="Freeform 283"/>
            <p:cNvSpPr>
              <a:spLocks/>
            </p:cNvSpPr>
            <p:nvPr/>
          </p:nvSpPr>
          <p:spPr bwMode="white">
            <a:xfrm flipH="1">
              <a:off x="450" y="3756"/>
              <a:ext cx="8" cy="14"/>
            </a:xfrm>
            <a:custGeom>
              <a:avLst/>
              <a:gdLst>
                <a:gd name="T0" fmla="*/ 2 w 13"/>
                <a:gd name="T1" fmla="*/ 0 h 26"/>
                <a:gd name="T2" fmla="*/ 2 w 13"/>
                <a:gd name="T3" fmla="*/ 0 h 26"/>
                <a:gd name="T4" fmla="*/ 2 w 13"/>
                <a:gd name="T5" fmla="*/ 0 h 26"/>
                <a:gd name="T6" fmla="*/ 4 w 13"/>
                <a:gd name="T7" fmla="*/ 0 h 26"/>
                <a:gd name="T8" fmla="*/ 4 w 13"/>
                <a:gd name="T9" fmla="*/ 1 h 26"/>
                <a:gd name="T10" fmla="*/ 5 w 13"/>
                <a:gd name="T11" fmla="*/ 1 h 26"/>
                <a:gd name="T12" fmla="*/ 5 w 13"/>
                <a:gd name="T13" fmla="*/ 2 h 26"/>
                <a:gd name="T14" fmla="*/ 5 w 13"/>
                <a:gd name="T15" fmla="*/ 5 h 26"/>
                <a:gd name="T16" fmla="*/ 5 w 13"/>
                <a:gd name="T17" fmla="*/ 5 h 26"/>
                <a:gd name="T18" fmla="*/ 5 w 13"/>
                <a:gd name="T19" fmla="*/ 6 h 26"/>
                <a:gd name="T20" fmla="*/ 4 w 13"/>
                <a:gd name="T21" fmla="*/ 6 h 26"/>
                <a:gd name="T22" fmla="*/ 4 w 13"/>
                <a:gd name="T23" fmla="*/ 8 h 26"/>
                <a:gd name="T24" fmla="*/ 2 w 13"/>
                <a:gd name="T25" fmla="*/ 8 h 26"/>
                <a:gd name="T26" fmla="*/ 2 w 13"/>
                <a:gd name="T27" fmla="*/ 8 h 26"/>
                <a:gd name="T28" fmla="*/ 2 w 13"/>
                <a:gd name="T29" fmla="*/ 8 h 26"/>
                <a:gd name="T30" fmla="*/ 1 w 13"/>
                <a:gd name="T31" fmla="*/ 8 h 26"/>
                <a:gd name="T32" fmla="*/ 1 w 13"/>
                <a:gd name="T33" fmla="*/ 7 h 26"/>
                <a:gd name="T34" fmla="*/ 0 w 13"/>
                <a:gd name="T35" fmla="*/ 6 h 26"/>
                <a:gd name="T36" fmla="*/ 0 w 13"/>
                <a:gd name="T37" fmla="*/ 6 h 26"/>
                <a:gd name="T38" fmla="*/ 0 w 13"/>
                <a:gd name="T39" fmla="*/ 2 h 26"/>
                <a:gd name="T40" fmla="*/ 0 w 13"/>
                <a:gd name="T41" fmla="*/ 2 h 26"/>
                <a:gd name="T42" fmla="*/ 0 w 13"/>
                <a:gd name="T43" fmla="*/ 2 h 26"/>
                <a:gd name="T44" fmla="*/ 1 w 13"/>
                <a:gd name="T45" fmla="*/ 1 h 26"/>
                <a:gd name="T46" fmla="*/ 1 w 13"/>
                <a:gd name="T47" fmla="*/ 1 h 26"/>
                <a:gd name="T48" fmla="*/ 2 w 13"/>
                <a:gd name="T49" fmla="*/ 0 h 26"/>
                <a:gd name="T50" fmla="*/ 2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22660" name="Freeform 284"/>
            <p:cNvSpPr>
              <a:spLocks noEditPoints="1"/>
            </p:cNvSpPr>
            <p:nvPr/>
          </p:nvSpPr>
          <p:spPr bwMode="white">
            <a:xfrm flipH="1">
              <a:off x="450" y="3755"/>
              <a:ext cx="10" cy="16"/>
            </a:xfrm>
            <a:custGeom>
              <a:avLst/>
              <a:gdLst>
                <a:gd name="T0" fmla="*/ 3 w 16"/>
                <a:gd name="T1" fmla="*/ 0 h 28"/>
                <a:gd name="T2" fmla="*/ 3 w 16"/>
                <a:gd name="T3" fmla="*/ 0 h 28"/>
                <a:gd name="T4" fmla="*/ 3 w 16"/>
                <a:gd name="T5" fmla="*/ 0 h 28"/>
                <a:gd name="T6" fmla="*/ 2 w 16"/>
                <a:gd name="T7" fmla="*/ 1 h 28"/>
                <a:gd name="T8" fmla="*/ 1 w 16"/>
                <a:gd name="T9" fmla="*/ 1 h 28"/>
                <a:gd name="T10" fmla="*/ 1 w 16"/>
                <a:gd name="T11" fmla="*/ 2 h 28"/>
                <a:gd name="T12" fmla="*/ 0 w 16"/>
                <a:gd name="T13" fmla="*/ 3 h 28"/>
                <a:gd name="T14" fmla="*/ 0 w 16"/>
                <a:gd name="T15" fmla="*/ 7 h 28"/>
                <a:gd name="T16" fmla="*/ 0 w 16"/>
                <a:gd name="T17" fmla="*/ 7 h 28"/>
                <a:gd name="T18" fmla="*/ 1 w 16"/>
                <a:gd name="T19" fmla="*/ 8 h 28"/>
                <a:gd name="T20" fmla="*/ 1 w 16"/>
                <a:gd name="T21" fmla="*/ 9 h 28"/>
                <a:gd name="T22" fmla="*/ 1 w 16"/>
                <a:gd name="T23" fmla="*/ 9 h 28"/>
                <a:gd name="T24" fmla="*/ 2 w 16"/>
                <a:gd name="T25" fmla="*/ 9 h 28"/>
                <a:gd name="T26" fmla="*/ 3 w 16"/>
                <a:gd name="T27" fmla="*/ 9 h 28"/>
                <a:gd name="T28" fmla="*/ 4 w 16"/>
                <a:gd name="T29" fmla="*/ 9 h 28"/>
                <a:gd name="T30" fmla="*/ 4 w 16"/>
                <a:gd name="T31" fmla="*/ 9 h 28"/>
                <a:gd name="T32" fmla="*/ 4 w 16"/>
                <a:gd name="T33" fmla="*/ 9 h 28"/>
                <a:gd name="T34" fmla="*/ 5 w 16"/>
                <a:gd name="T35" fmla="*/ 8 h 28"/>
                <a:gd name="T36" fmla="*/ 6 w 16"/>
                <a:gd name="T37" fmla="*/ 7 h 28"/>
                <a:gd name="T38" fmla="*/ 6 w 16"/>
                <a:gd name="T39" fmla="*/ 6 h 28"/>
                <a:gd name="T40" fmla="*/ 6 w 16"/>
                <a:gd name="T41" fmla="*/ 2 h 28"/>
                <a:gd name="T42" fmla="*/ 6 w 16"/>
                <a:gd name="T43" fmla="*/ 2 h 28"/>
                <a:gd name="T44" fmla="*/ 6 w 16"/>
                <a:gd name="T45" fmla="*/ 1 h 28"/>
                <a:gd name="T46" fmla="*/ 5 w 16"/>
                <a:gd name="T47" fmla="*/ 1 h 28"/>
                <a:gd name="T48" fmla="*/ 5 w 16"/>
                <a:gd name="T49" fmla="*/ 1 h 28"/>
                <a:gd name="T50" fmla="*/ 4 w 16"/>
                <a:gd name="T51" fmla="*/ 0 h 28"/>
                <a:gd name="T52" fmla="*/ 3 w 16"/>
                <a:gd name="T53" fmla="*/ 0 h 28"/>
                <a:gd name="T54" fmla="*/ 3 w 16"/>
                <a:gd name="T55" fmla="*/ 0 h 28"/>
                <a:gd name="T56" fmla="*/ 4 w 16"/>
                <a:gd name="T57" fmla="*/ 1 h 28"/>
                <a:gd name="T58" fmla="*/ 4 w 16"/>
                <a:gd name="T59" fmla="*/ 1 h 28"/>
                <a:gd name="T60" fmla="*/ 4 w 16"/>
                <a:gd name="T61" fmla="*/ 1 h 28"/>
                <a:gd name="T62" fmla="*/ 4 w 16"/>
                <a:gd name="T63" fmla="*/ 1 h 28"/>
                <a:gd name="T64" fmla="*/ 5 w 16"/>
                <a:gd name="T65" fmla="*/ 1 h 28"/>
                <a:gd name="T66" fmla="*/ 5 w 16"/>
                <a:gd name="T67" fmla="*/ 2 h 28"/>
                <a:gd name="T68" fmla="*/ 5 w 16"/>
                <a:gd name="T69" fmla="*/ 6 h 28"/>
                <a:gd name="T70" fmla="*/ 5 w 16"/>
                <a:gd name="T71" fmla="*/ 6 h 28"/>
                <a:gd name="T72" fmla="*/ 4 w 16"/>
                <a:gd name="T73" fmla="*/ 8 h 28"/>
                <a:gd name="T74" fmla="*/ 4 w 16"/>
                <a:gd name="T75" fmla="*/ 8 h 28"/>
                <a:gd name="T76" fmla="*/ 3 w 16"/>
                <a:gd name="T77" fmla="*/ 8 h 28"/>
                <a:gd name="T78" fmla="*/ 3 w 16"/>
                <a:gd name="T79" fmla="*/ 9 h 28"/>
                <a:gd name="T80" fmla="*/ 3 w 16"/>
                <a:gd name="T81" fmla="*/ 9 h 28"/>
                <a:gd name="T82" fmla="*/ 2 w 16"/>
                <a:gd name="T83" fmla="*/ 8 h 28"/>
                <a:gd name="T84" fmla="*/ 2 w 16"/>
                <a:gd name="T85" fmla="*/ 8 h 28"/>
                <a:gd name="T86" fmla="*/ 1 w 16"/>
                <a:gd name="T87" fmla="*/ 8 h 28"/>
                <a:gd name="T88" fmla="*/ 1 w 16"/>
                <a:gd name="T89" fmla="*/ 7 h 28"/>
                <a:gd name="T90" fmla="*/ 1 w 16"/>
                <a:gd name="T91" fmla="*/ 3 h 28"/>
                <a:gd name="T92" fmla="*/ 1 w 16"/>
                <a:gd name="T93" fmla="*/ 3 h 28"/>
                <a:gd name="T94" fmla="*/ 2 w 16"/>
                <a:gd name="T95" fmla="*/ 2 h 28"/>
                <a:gd name="T96" fmla="*/ 2 w 16"/>
                <a:gd name="T97" fmla="*/ 1 h 28"/>
                <a:gd name="T98" fmla="*/ 3 w 16"/>
                <a:gd name="T99" fmla="*/ 1 h 28"/>
                <a:gd name="T100" fmla="*/ 3 w 16"/>
                <a:gd name="T101" fmla="*/ 1 h 28"/>
                <a:gd name="T102" fmla="*/ 4 w 16"/>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22661" name="Freeform 285"/>
            <p:cNvSpPr>
              <a:spLocks/>
            </p:cNvSpPr>
            <p:nvPr/>
          </p:nvSpPr>
          <p:spPr bwMode="white">
            <a:xfrm flipH="1">
              <a:off x="458" y="3761"/>
              <a:ext cx="8" cy="15"/>
            </a:xfrm>
            <a:custGeom>
              <a:avLst/>
              <a:gdLst>
                <a:gd name="T0" fmla="*/ 2 w 13"/>
                <a:gd name="T1" fmla="*/ 0 h 25"/>
                <a:gd name="T2" fmla="*/ 2 w 13"/>
                <a:gd name="T3" fmla="*/ 0 h 25"/>
                <a:gd name="T4" fmla="*/ 2 w 13"/>
                <a:gd name="T5" fmla="*/ 0 h 25"/>
                <a:gd name="T6" fmla="*/ 4 w 13"/>
                <a:gd name="T7" fmla="*/ 0 h 25"/>
                <a:gd name="T8" fmla="*/ 4 w 13"/>
                <a:gd name="T9" fmla="*/ 1 h 25"/>
                <a:gd name="T10" fmla="*/ 4 w 13"/>
                <a:gd name="T11" fmla="*/ 1 h 25"/>
                <a:gd name="T12" fmla="*/ 5 w 13"/>
                <a:gd name="T13" fmla="*/ 2 h 25"/>
                <a:gd name="T14" fmla="*/ 5 w 13"/>
                <a:gd name="T15" fmla="*/ 7 h 25"/>
                <a:gd name="T16" fmla="*/ 5 w 13"/>
                <a:gd name="T17" fmla="*/ 7 h 25"/>
                <a:gd name="T18" fmla="*/ 4 w 13"/>
                <a:gd name="T19" fmla="*/ 8 h 25"/>
                <a:gd name="T20" fmla="*/ 4 w 13"/>
                <a:gd name="T21" fmla="*/ 8 h 25"/>
                <a:gd name="T22" fmla="*/ 4 w 13"/>
                <a:gd name="T23" fmla="*/ 9 h 25"/>
                <a:gd name="T24" fmla="*/ 2 w 13"/>
                <a:gd name="T25" fmla="*/ 9 h 25"/>
                <a:gd name="T26" fmla="*/ 2 w 13"/>
                <a:gd name="T27" fmla="*/ 9 h 25"/>
                <a:gd name="T28" fmla="*/ 2 w 13"/>
                <a:gd name="T29" fmla="*/ 9 h 25"/>
                <a:gd name="T30" fmla="*/ 1 w 13"/>
                <a:gd name="T31" fmla="*/ 9 h 25"/>
                <a:gd name="T32" fmla="*/ 1 w 13"/>
                <a:gd name="T33" fmla="*/ 9 h 25"/>
                <a:gd name="T34" fmla="*/ 0 w 13"/>
                <a:gd name="T35" fmla="*/ 8 h 25"/>
                <a:gd name="T36" fmla="*/ 0 w 13"/>
                <a:gd name="T37" fmla="*/ 7 h 25"/>
                <a:gd name="T38" fmla="*/ 0 w 13"/>
                <a:gd name="T39" fmla="*/ 3 h 25"/>
                <a:gd name="T40" fmla="*/ 0 w 13"/>
                <a:gd name="T41" fmla="*/ 3 h 25"/>
                <a:gd name="T42" fmla="*/ 0 w 13"/>
                <a:gd name="T43" fmla="*/ 2 h 25"/>
                <a:gd name="T44" fmla="*/ 1 w 13"/>
                <a:gd name="T45" fmla="*/ 1 h 25"/>
                <a:gd name="T46" fmla="*/ 1 w 13"/>
                <a:gd name="T47" fmla="*/ 1 h 25"/>
                <a:gd name="T48" fmla="*/ 2 w 13"/>
                <a:gd name="T49" fmla="*/ 0 h 25"/>
                <a:gd name="T50" fmla="*/ 2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22662" name="Freeform 286"/>
            <p:cNvSpPr>
              <a:spLocks noEditPoints="1"/>
            </p:cNvSpPr>
            <p:nvPr/>
          </p:nvSpPr>
          <p:spPr bwMode="white">
            <a:xfrm flipH="1">
              <a:off x="458" y="3761"/>
              <a:ext cx="8" cy="17"/>
            </a:xfrm>
            <a:custGeom>
              <a:avLst/>
              <a:gdLst>
                <a:gd name="T0" fmla="*/ 2 w 15"/>
                <a:gd name="T1" fmla="*/ 0 h 28"/>
                <a:gd name="T2" fmla="*/ 2 w 15"/>
                <a:gd name="T3" fmla="*/ 1 h 28"/>
                <a:gd name="T4" fmla="*/ 2 w 15"/>
                <a:gd name="T5" fmla="*/ 1 h 28"/>
                <a:gd name="T6" fmla="*/ 1 w 15"/>
                <a:gd name="T7" fmla="*/ 1 h 28"/>
                <a:gd name="T8" fmla="*/ 1 w 15"/>
                <a:gd name="T9" fmla="*/ 1 h 28"/>
                <a:gd name="T10" fmla="*/ 0 w 15"/>
                <a:gd name="T11" fmla="*/ 2 h 28"/>
                <a:gd name="T12" fmla="*/ 0 w 15"/>
                <a:gd name="T13" fmla="*/ 4 h 28"/>
                <a:gd name="T14" fmla="*/ 0 w 15"/>
                <a:gd name="T15" fmla="*/ 8 h 28"/>
                <a:gd name="T16" fmla="*/ 0 w 15"/>
                <a:gd name="T17" fmla="*/ 8 h 28"/>
                <a:gd name="T18" fmla="*/ 0 w 15"/>
                <a:gd name="T19" fmla="*/ 9 h 28"/>
                <a:gd name="T20" fmla="*/ 1 w 15"/>
                <a:gd name="T21" fmla="*/ 10 h 28"/>
                <a:gd name="T22" fmla="*/ 1 w 15"/>
                <a:gd name="T23" fmla="*/ 10 h 28"/>
                <a:gd name="T24" fmla="*/ 1 w 15"/>
                <a:gd name="T25" fmla="*/ 10 h 28"/>
                <a:gd name="T26" fmla="*/ 2 w 15"/>
                <a:gd name="T27" fmla="*/ 10 h 28"/>
                <a:gd name="T28" fmla="*/ 2 w 15"/>
                <a:gd name="T29" fmla="*/ 10 h 28"/>
                <a:gd name="T30" fmla="*/ 2 w 15"/>
                <a:gd name="T31" fmla="*/ 10 h 28"/>
                <a:gd name="T32" fmla="*/ 3 w 15"/>
                <a:gd name="T33" fmla="*/ 10 h 28"/>
                <a:gd name="T34" fmla="*/ 4 w 15"/>
                <a:gd name="T35" fmla="*/ 10 h 28"/>
                <a:gd name="T36" fmla="*/ 4 w 15"/>
                <a:gd name="T37" fmla="*/ 9 h 28"/>
                <a:gd name="T38" fmla="*/ 4 w 15"/>
                <a:gd name="T39" fmla="*/ 7 h 28"/>
                <a:gd name="T40" fmla="*/ 4 w 15"/>
                <a:gd name="T41" fmla="*/ 2 h 28"/>
                <a:gd name="T42" fmla="*/ 4 w 15"/>
                <a:gd name="T43" fmla="*/ 2 h 28"/>
                <a:gd name="T44" fmla="*/ 4 w 15"/>
                <a:gd name="T45" fmla="*/ 1 h 28"/>
                <a:gd name="T46" fmla="*/ 4 w 15"/>
                <a:gd name="T47" fmla="*/ 1 h 28"/>
                <a:gd name="T48" fmla="*/ 4 w 15"/>
                <a:gd name="T49" fmla="*/ 1 h 28"/>
                <a:gd name="T50" fmla="*/ 3 w 15"/>
                <a:gd name="T51" fmla="*/ 0 h 28"/>
                <a:gd name="T52" fmla="*/ 2 w 15"/>
                <a:gd name="T53" fmla="*/ 0 h 28"/>
                <a:gd name="T54" fmla="*/ 2 w 15"/>
                <a:gd name="T55" fmla="*/ 0 h 28"/>
                <a:gd name="T56" fmla="*/ 2 w 15"/>
                <a:gd name="T57" fmla="*/ 1 h 28"/>
                <a:gd name="T58" fmla="*/ 2 w 15"/>
                <a:gd name="T59" fmla="*/ 1 h 28"/>
                <a:gd name="T60" fmla="*/ 3 w 15"/>
                <a:gd name="T61" fmla="*/ 1 h 28"/>
                <a:gd name="T62" fmla="*/ 3 w 15"/>
                <a:gd name="T63" fmla="*/ 1 h 28"/>
                <a:gd name="T64" fmla="*/ 4 w 15"/>
                <a:gd name="T65" fmla="*/ 2 h 28"/>
                <a:gd name="T66" fmla="*/ 4 w 15"/>
                <a:gd name="T67" fmla="*/ 2 h 28"/>
                <a:gd name="T68" fmla="*/ 4 w 15"/>
                <a:gd name="T69" fmla="*/ 7 h 28"/>
                <a:gd name="T70" fmla="*/ 4 w 15"/>
                <a:gd name="T71" fmla="*/ 7 h 28"/>
                <a:gd name="T72" fmla="*/ 3 w 15"/>
                <a:gd name="T73" fmla="*/ 9 h 28"/>
                <a:gd name="T74" fmla="*/ 3 w 15"/>
                <a:gd name="T75" fmla="*/ 10 h 28"/>
                <a:gd name="T76" fmla="*/ 2 w 15"/>
                <a:gd name="T77" fmla="*/ 10 h 28"/>
                <a:gd name="T78" fmla="*/ 2 w 15"/>
                <a:gd name="T79" fmla="*/ 10 h 28"/>
                <a:gd name="T80" fmla="*/ 2 w 15"/>
                <a:gd name="T81" fmla="*/ 10 h 28"/>
                <a:gd name="T82" fmla="*/ 1 w 15"/>
                <a:gd name="T83" fmla="*/ 10 h 28"/>
                <a:gd name="T84" fmla="*/ 1 w 15"/>
                <a:gd name="T85" fmla="*/ 10 h 28"/>
                <a:gd name="T86" fmla="*/ 1 w 15"/>
                <a:gd name="T87" fmla="*/ 9 h 28"/>
                <a:gd name="T88" fmla="*/ 1 w 15"/>
                <a:gd name="T89" fmla="*/ 8 h 28"/>
                <a:gd name="T90" fmla="*/ 1 w 15"/>
                <a:gd name="T91" fmla="*/ 4 h 28"/>
                <a:gd name="T92" fmla="*/ 1 w 15"/>
                <a:gd name="T93" fmla="*/ 4 h 28"/>
                <a:gd name="T94" fmla="*/ 1 w 15"/>
                <a:gd name="T95" fmla="*/ 2 h 28"/>
                <a:gd name="T96" fmla="*/ 2 w 15"/>
                <a:gd name="T97" fmla="*/ 1 h 28"/>
                <a:gd name="T98" fmla="*/ 2 w 15"/>
                <a:gd name="T99" fmla="*/ 1 h 28"/>
                <a:gd name="T100" fmla="*/ 2 w 15"/>
                <a:gd name="T101" fmla="*/ 1 h 28"/>
                <a:gd name="T102" fmla="*/ 2 w 15"/>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22663" name="Freeform 287"/>
            <p:cNvSpPr>
              <a:spLocks/>
            </p:cNvSpPr>
            <p:nvPr/>
          </p:nvSpPr>
          <p:spPr bwMode="white">
            <a:xfrm flipH="1">
              <a:off x="466" y="3765"/>
              <a:ext cx="10" cy="17"/>
            </a:xfrm>
            <a:custGeom>
              <a:avLst/>
              <a:gdLst>
                <a:gd name="T0" fmla="*/ 3 w 16"/>
                <a:gd name="T1" fmla="*/ 0 h 30"/>
                <a:gd name="T2" fmla="*/ 4 w 16"/>
                <a:gd name="T3" fmla="*/ 0 h 30"/>
                <a:gd name="T4" fmla="*/ 4 w 16"/>
                <a:gd name="T5" fmla="*/ 0 h 30"/>
                <a:gd name="T6" fmla="*/ 4 w 16"/>
                <a:gd name="T7" fmla="*/ 0 h 30"/>
                <a:gd name="T8" fmla="*/ 6 w 16"/>
                <a:gd name="T9" fmla="*/ 1 h 30"/>
                <a:gd name="T10" fmla="*/ 6 w 16"/>
                <a:gd name="T11" fmla="*/ 1 h 30"/>
                <a:gd name="T12" fmla="*/ 6 w 16"/>
                <a:gd name="T13" fmla="*/ 2 h 30"/>
                <a:gd name="T14" fmla="*/ 6 w 16"/>
                <a:gd name="T15" fmla="*/ 6 h 30"/>
                <a:gd name="T16" fmla="*/ 6 w 16"/>
                <a:gd name="T17" fmla="*/ 6 h 30"/>
                <a:gd name="T18" fmla="*/ 6 w 16"/>
                <a:gd name="T19" fmla="*/ 7 h 30"/>
                <a:gd name="T20" fmla="*/ 6 w 16"/>
                <a:gd name="T21" fmla="*/ 9 h 30"/>
                <a:gd name="T22" fmla="*/ 4 w 16"/>
                <a:gd name="T23" fmla="*/ 9 h 30"/>
                <a:gd name="T24" fmla="*/ 4 w 16"/>
                <a:gd name="T25" fmla="*/ 10 h 30"/>
                <a:gd name="T26" fmla="*/ 3 w 16"/>
                <a:gd name="T27" fmla="*/ 10 h 30"/>
                <a:gd name="T28" fmla="*/ 3 w 16"/>
                <a:gd name="T29" fmla="*/ 10 h 30"/>
                <a:gd name="T30" fmla="*/ 2 w 16"/>
                <a:gd name="T31" fmla="*/ 10 h 30"/>
                <a:gd name="T32" fmla="*/ 1 w 16"/>
                <a:gd name="T33" fmla="*/ 9 h 30"/>
                <a:gd name="T34" fmla="*/ 0 w 16"/>
                <a:gd name="T35" fmla="*/ 9 h 30"/>
                <a:gd name="T36" fmla="*/ 0 w 16"/>
                <a:gd name="T37" fmla="*/ 7 h 30"/>
                <a:gd name="T38" fmla="*/ 0 w 16"/>
                <a:gd name="T39" fmla="*/ 3 h 30"/>
                <a:gd name="T40" fmla="*/ 0 w 16"/>
                <a:gd name="T41" fmla="*/ 3 h 30"/>
                <a:gd name="T42" fmla="*/ 0 w 16"/>
                <a:gd name="T43" fmla="*/ 2 h 30"/>
                <a:gd name="T44" fmla="*/ 1 w 16"/>
                <a:gd name="T45" fmla="*/ 1 h 30"/>
                <a:gd name="T46" fmla="*/ 2 w 16"/>
                <a:gd name="T47" fmla="*/ 1 h 30"/>
                <a:gd name="T48" fmla="*/ 3 w 16"/>
                <a:gd name="T49" fmla="*/ 0 h 30"/>
                <a:gd name="T50" fmla="*/ 3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22664" name="Freeform 288"/>
            <p:cNvSpPr>
              <a:spLocks noEditPoints="1"/>
            </p:cNvSpPr>
            <p:nvPr/>
          </p:nvSpPr>
          <p:spPr bwMode="white">
            <a:xfrm flipH="1">
              <a:off x="466" y="3764"/>
              <a:ext cx="12" cy="18"/>
            </a:xfrm>
            <a:custGeom>
              <a:avLst/>
              <a:gdLst>
                <a:gd name="T0" fmla="*/ 4 w 19"/>
                <a:gd name="T1" fmla="*/ 0 h 31"/>
                <a:gd name="T2" fmla="*/ 4 w 19"/>
                <a:gd name="T3" fmla="*/ 0 h 31"/>
                <a:gd name="T4" fmla="*/ 3 w 19"/>
                <a:gd name="T5" fmla="*/ 0 h 31"/>
                <a:gd name="T6" fmla="*/ 3 w 19"/>
                <a:gd name="T7" fmla="*/ 0 h 31"/>
                <a:gd name="T8" fmla="*/ 2 w 19"/>
                <a:gd name="T9" fmla="*/ 1 h 31"/>
                <a:gd name="T10" fmla="*/ 1 w 19"/>
                <a:gd name="T11" fmla="*/ 1 h 31"/>
                <a:gd name="T12" fmla="*/ 1 w 19"/>
                <a:gd name="T13" fmla="*/ 2 h 31"/>
                <a:gd name="T14" fmla="*/ 0 w 19"/>
                <a:gd name="T15" fmla="*/ 3 h 31"/>
                <a:gd name="T16" fmla="*/ 0 w 19"/>
                <a:gd name="T17" fmla="*/ 8 h 31"/>
                <a:gd name="T18" fmla="*/ 0 w 19"/>
                <a:gd name="T19" fmla="*/ 8 h 31"/>
                <a:gd name="T20" fmla="*/ 1 w 19"/>
                <a:gd name="T21" fmla="*/ 9 h 31"/>
                <a:gd name="T22" fmla="*/ 1 w 19"/>
                <a:gd name="T23" fmla="*/ 10 h 31"/>
                <a:gd name="T24" fmla="*/ 1 w 19"/>
                <a:gd name="T25" fmla="*/ 10 h 31"/>
                <a:gd name="T26" fmla="*/ 2 w 19"/>
                <a:gd name="T27" fmla="*/ 10 h 31"/>
                <a:gd name="T28" fmla="*/ 3 w 19"/>
                <a:gd name="T29" fmla="*/ 10 h 31"/>
                <a:gd name="T30" fmla="*/ 4 w 19"/>
                <a:gd name="T31" fmla="*/ 10 h 31"/>
                <a:gd name="T32" fmla="*/ 4 w 19"/>
                <a:gd name="T33" fmla="*/ 10 h 31"/>
                <a:gd name="T34" fmla="*/ 5 w 19"/>
                <a:gd name="T35" fmla="*/ 10 h 31"/>
                <a:gd name="T36" fmla="*/ 6 w 19"/>
                <a:gd name="T37" fmla="*/ 9 h 31"/>
                <a:gd name="T38" fmla="*/ 7 w 19"/>
                <a:gd name="T39" fmla="*/ 9 h 31"/>
                <a:gd name="T40" fmla="*/ 8 w 19"/>
                <a:gd name="T41" fmla="*/ 7 h 31"/>
                <a:gd name="T42" fmla="*/ 8 w 19"/>
                <a:gd name="T43" fmla="*/ 2 h 31"/>
                <a:gd name="T44" fmla="*/ 8 w 19"/>
                <a:gd name="T45" fmla="*/ 2 h 31"/>
                <a:gd name="T46" fmla="*/ 7 w 19"/>
                <a:gd name="T47" fmla="*/ 1 h 31"/>
                <a:gd name="T48" fmla="*/ 6 w 19"/>
                <a:gd name="T49" fmla="*/ 1 h 31"/>
                <a:gd name="T50" fmla="*/ 6 w 19"/>
                <a:gd name="T51" fmla="*/ 1 h 31"/>
                <a:gd name="T52" fmla="*/ 5 w 19"/>
                <a:gd name="T53" fmla="*/ 0 h 31"/>
                <a:gd name="T54" fmla="*/ 4 w 19"/>
                <a:gd name="T55" fmla="*/ 0 h 31"/>
                <a:gd name="T56" fmla="*/ 4 w 19"/>
                <a:gd name="T57" fmla="*/ 0 h 31"/>
                <a:gd name="T58" fmla="*/ 4 w 19"/>
                <a:gd name="T59" fmla="*/ 1 h 31"/>
                <a:gd name="T60" fmla="*/ 4 w 19"/>
                <a:gd name="T61" fmla="*/ 1 h 31"/>
                <a:gd name="T62" fmla="*/ 5 w 19"/>
                <a:gd name="T63" fmla="*/ 1 h 31"/>
                <a:gd name="T64" fmla="*/ 6 w 19"/>
                <a:gd name="T65" fmla="*/ 1 h 31"/>
                <a:gd name="T66" fmla="*/ 6 w 19"/>
                <a:gd name="T67" fmla="*/ 1 h 31"/>
                <a:gd name="T68" fmla="*/ 6 w 19"/>
                <a:gd name="T69" fmla="*/ 2 h 31"/>
                <a:gd name="T70" fmla="*/ 6 w 19"/>
                <a:gd name="T71" fmla="*/ 2 h 31"/>
                <a:gd name="T72" fmla="*/ 6 w 19"/>
                <a:gd name="T73" fmla="*/ 7 h 31"/>
                <a:gd name="T74" fmla="*/ 6 w 19"/>
                <a:gd name="T75" fmla="*/ 7 h 31"/>
                <a:gd name="T76" fmla="*/ 6 w 19"/>
                <a:gd name="T77" fmla="*/ 8 h 31"/>
                <a:gd name="T78" fmla="*/ 6 w 19"/>
                <a:gd name="T79" fmla="*/ 9 h 31"/>
                <a:gd name="T80" fmla="*/ 5 w 19"/>
                <a:gd name="T81" fmla="*/ 9 h 31"/>
                <a:gd name="T82" fmla="*/ 4 w 19"/>
                <a:gd name="T83" fmla="*/ 10 h 31"/>
                <a:gd name="T84" fmla="*/ 3 w 19"/>
                <a:gd name="T85" fmla="*/ 10 h 31"/>
                <a:gd name="T86" fmla="*/ 3 w 19"/>
                <a:gd name="T87" fmla="*/ 10 h 31"/>
                <a:gd name="T88" fmla="*/ 3 w 19"/>
                <a:gd name="T89" fmla="*/ 10 h 31"/>
                <a:gd name="T90" fmla="*/ 2 w 19"/>
                <a:gd name="T91" fmla="*/ 9 h 31"/>
                <a:gd name="T92" fmla="*/ 2 w 19"/>
                <a:gd name="T93" fmla="*/ 9 h 31"/>
                <a:gd name="T94" fmla="*/ 1 w 19"/>
                <a:gd name="T95" fmla="*/ 9 h 31"/>
                <a:gd name="T96" fmla="*/ 1 w 19"/>
                <a:gd name="T97" fmla="*/ 8 h 31"/>
                <a:gd name="T98" fmla="*/ 1 w 19"/>
                <a:gd name="T99" fmla="*/ 3 h 31"/>
                <a:gd name="T100" fmla="*/ 1 w 19"/>
                <a:gd name="T101" fmla="*/ 3 h 31"/>
                <a:gd name="T102" fmla="*/ 1 w 19"/>
                <a:gd name="T103" fmla="*/ 2 h 31"/>
                <a:gd name="T104" fmla="*/ 2 w 19"/>
                <a:gd name="T105" fmla="*/ 2 h 31"/>
                <a:gd name="T106" fmla="*/ 3 w 19"/>
                <a:gd name="T107" fmla="*/ 1 h 31"/>
                <a:gd name="T108" fmla="*/ 3 w 19"/>
                <a:gd name="T109" fmla="*/ 1 h 31"/>
                <a:gd name="T110" fmla="*/ 3 w 19"/>
                <a:gd name="T111" fmla="*/ 1 h 31"/>
                <a:gd name="T112" fmla="*/ 4 w 19"/>
                <a:gd name="T113" fmla="*/ 1 h 31"/>
                <a:gd name="T114" fmla="*/ 4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22665" name="Freeform 289"/>
            <p:cNvSpPr>
              <a:spLocks/>
            </p:cNvSpPr>
            <p:nvPr/>
          </p:nvSpPr>
          <p:spPr bwMode="white">
            <a:xfrm flipH="1">
              <a:off x="502" y="3746"/>
              <a:ext cx="11" cy="19"/>
            </a:xfrm>
            <a:custGeom>
              <a:avLst/>
              <a:gdLst>
                <a:gd name="T0" fmla="*/ 4 w 18"/>
                <a:gd name="T1" fmla="*/ 0 h 31"/>
                <a:gd name="T2" fmla="*/ 3 w 18"/>
                <a:gd name="T3" fmla="*/ 0 h 31"/>
                <a:gd name="T4" fmla="*/ 3 w 18"/>
                <a:gd name="T5" fmla="*/ 0 h 31"/>
                <a:gd name="T6" fmla="*/ 2 w 18"/>
                <a:gd name="T7" fmla="*/ 0 h 31"/>
                <a:gd name="T8" fmla="*/ 1 w 18"/>
                <a:gd name="T9" fmla="*/ 1 h 31"/>
                <a:gd name="T10" fmla="*/ 1 w 18"/>
                <a:gd name="T11" fmla="*/ 1 h 31"/>
                <a:gd name="T12" fmla="*/ 0 w 18"/>
                <a:gd name="T13" fmla="*/ 2 h 31"/>
                <a:gd name="T14" fmla="*/ 0 w 18"/>
                <a:gd name="T15" fmla="*/ 8 h 31"/>
                <a:gd name="T16" fmla="*/ 0 w 18"/>
                <a:gd name="T17" fmla="*/ 8 h 31"/>
                <a:gd name="T18" fmla="*/ 1 w 18"/>
                <a:gd name="T19" fmla="*/ 9 h 31"/>
                <a:gd name="T20" fmla="*/ 1 w 18"/>
                <a:gd name="T21" fmla="*/ 10 h 31"/>
                <a:gd name="T22" fmla="*/ 2 w 18"/>
                <a:gd name="T23" fmla="*/ 11 h 31"/>
                <a:gd name="T24" fmla="*/ 3 w 18"/>
                <a:gd name="T25" fmla="*/ 12 h 31"/>
                <a:gd name="T26" fmla="*/ 4 w 18"/>
                <a:gd name="T27" fmla="*/ 12 h 31"/>
                <a:gd name="T28" fmla="*/ 4 w 18"/>
                <a:gd name="T29" fmla="*/ 12 h 31"/>
                <a:gd name="T30" fmla="*/ 6 w 18"/>
                <a:gd name="T31" fmla="*/ 12 h 31"/>
                <a:gd name="T32" fmla="*/ 6 w 18"/>
                <a:gd name="T33" fmla="*/ 11 h 31"/>
                <a:gd name="T34" fmla="*/ 6 w 18"/>
                <a:gd name="T35" fmla="*/ 10 h 31"/>
                <a:gd name="T36" fmla="*/ 7 w 18"/>
                <a:gd name="T37" fmla="*/ 9 h 31"/>
                <a:gd name="T38" fmla="*/ 7 w 18"/>
                <a:gd name="T39" fmla="*/ 4 h 31"/>
                <a:gd name="T40" fmla="*/ 7 w 18"/>
                <a:gd name="T41" fmla="*/ 4 h 31"/>
                <a:gd name="T42" fmla="*/ 6 w 18"/>
                <a:gd name="T43" fmla="*/ 2 h 31"/>
                <a:gd name="T44" fmla="*/ 6 w 18"/>
                <a:gd name="T45" fmla="*/ 1 h 31"/>
                <a:gd name="T46" fmla="*/ 6 w 18"/>
                <a:gd name="T47" fmla="*/ 1 h 31"/>
                <a:gd name="T48" fmla="*/ 4 w 18"/>
                <a:gd name="T49" fmla="*/ 0 h 31"/>
                <a:gd name="T50" fmla="*/ 4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22666" name="Freeform 290"/>
            <p:cNvSpPr>
              <a:spLocks noEditPoints="1"/>
            </p:cNvSpPr>
            <p:nvPr/>
          </p:nvSpPr>
          <p:spPr bwMode="white">
            <a:xfrm flipH="1">
              <a:off x="502" y="3746"/>
              <a:ext cx="11" cy="19"/>
            </a:xfrm>
            <a:custGeom>
              <a:avLst/>
              <a:gdLst>
                <a:gd name="T0" fmla="*/ 1 w 19"/>
                <a:gd name="T1" fmla="*/ 1 h 34"/>
                <a:gd name="T2" fmla="*/ 1 w 19"/>
                <a:gd name="T3" fmla="*/ 1 h 34"/>
                <a:gd name="T4" fmla="*/ 0 w 19"/>
                <a:gd name="T5" fmla="*/ 1 h 34"/>
                <a:gd name="T6" fmla="*/ 0 w 19"/>
                <a:gd name="T7" fmla="*/ 2 h 34"/>
                <a:gd name="T8" fmla="*/ 0 w 19"/>
                <a:gd name="T9" fmla="*/ 7 h 34"/>
                <a:gd name="T10" fmla="*/ 0 w 19"/>
                <a:gd name="T11" fmla="*/ 7 h 34"/>
                <a:gd name="T12" fmla="*/ 0 w 19"/>
                <a:gd name="T13" fmla="*/ 8 h 34"/>
                <a:gd name="T14" fmla="*/ 1 w 19"/>
                <a:gd name="T15" fmla="*/ 10 h 34"/>
                <a:gd name="T16" fmla="*/ 1 w 19"/>
                <a:gd name="T17" fmla="*/ 10 h 34"/>
                <a:gd name="T18" fmla="*/ 3 w 19"/>
                <a:gd name="T19" fmla="*/ 10 h 34"/>
                <a:gd name="T20" fmla="*/ 3 w 19"/>
                <a:gd name="T21" fmla="*/ 11 h 34"/>
                <a:gd name="T22" fmla="*/ 3 w 19"/>
                <a:gd name="T23" fmla="*/ 11 h 34"/>
                <a:gd name="T24" fmla="*/ 5 w 19"/>
                <a:gd name="T25" fmla="*/ 11 h 34"/>
                <a:gd name="T26" fmla="*/ 5 w 19"/>
                <a:gd name="T27" fmla="*/ 10 h 34"/>
                <a:gd name="T28" fmla="*/ 5 w 19"/>
                <a:gd name="T29" fmla="*/ 10 h 34"/>
                <a:gd name="T30" fmla="*/ 6 w 19"/>
                <a:gd name="T31" fmla="*/ 9 h 34"/>
                <a:gd name="T32" fmla="*/ 6 w 19"/>
                <a:gd name="T33" fmla="*/ 8 h 34"/>
                <a:gd name="T34" fmla="*/ 6 w 19"/>
                <a:gd name="T35" fmla="*/ 3 h 34"/>
                <a:gd name="T36" fmla="*/ 6 w 19"/>
                <a:gd name="T37" fmla="*/ 3 h 34"/>
                <a:gd name="T38" fmla="*/ 6 w 19"/>
                <a:gd name="T39" fmla="*/ 2 h 34"/>
                <a:gd name="T40" fmla="*/ 5 w 19"/>
                <a:gd name="T41" fmla="*/ 1 h 34"/>
                <a:gd name="T42" fmla="*/ 5 w 19"/>
                <a:gd name="T43" fmla="*/ 1 h 34"/>
                <a:gd name="T44" fmla="*/ 3 w 19"/>
                <a:gd name="T45" fmla="*/ 0 h 34"/>
                <a:gd name="T46" fmla="*/ 3 w 19"/>
                <a:gd name="T47" fmla="*/ 0 h 34"/>
                <a:gd name="T48" fmla="*/ 3 w 19"/>
                <a:gd name="T49" fmla="*/ 0 h 34"/>
                <a:gd name="T50" fmla="*/ 3 w 19"/>
                <a:gd name="T51" fmla="*/ 0 h 34"/>
                <a:gd name="T52" fmla="*/ 2 w 19"/>
                <a:gd name="T53" fmla="*/ 0 h 34"/>
                <a:gd name="T54" fmla="*/ 1 w 19"/>
                <a:gd name="T55" fmla="*/ 1 h 34"/>
                <a:gd name="T56" fmla="*/ 1 w 19"/>
                <a:gd name="T57" fmla="*/ 1 h 34"/>
                <a:gd name="T58" fmla="*/ 3 w 19"/>
                <a:gd name="T59" fmla="*/ 10 h 34"/>
                <a:gd name="T60" fmla="*/ 3 w 19"/>
                <a:gd name="T61" fmla="*/ 10 h 34"/>
                <a:gd name="T62" fmla="*/ 3 w 19"/>
                <a:gd name="T63" fmla="*/ 10 h 34"/>
                <a:gd name="T64" fmla="*/ 2 w 19"/>
                <a:gd name="T65" fmla="*/ 10 h 34"/>
                <a:gd name="T66" fmla="*/ 1 w 19"/>
                <a:gd name="T67" fmla="*/ 9 h 34"/>
                <a:gd name="T68" fmla="*/ 1 w 19"/>
                <a:gd name="T69" fmla="*/ 8 h 34"/>
                <a:gd name="T70" fmla="*/ 1 w 19"/>
                <a:gd name="T71" fmla="*/ 7 h 34"/>
                <a:gd name="T72" fmla="*/ 1 w 19"/>
                <a:gd name="T73" fmla="*/ 2 h 34"/>
                <a:gd name="T74" fmla="*/ 1 w 19"/>
                <a:gd name="T75" fmla="*/ 2 h 34"/>
                <a:gd name="T76" fmla="*/ 1 w 19"/>
                <a:gd name="T77" fmla="*/ 2 h 34"/>
                <a:gd name="T78" fmla="*/ 1 w 19"/>
                <a:gd name="T79" fmla="*/ 1 h 34"/>
                <a:gd name="T80" fmla="*/ 1 w 19"/>
                <a:gd name="T81" fmla="*/ 1 h 34"/>
                <a:gd name="T82" fmla="*/ 2 w 19"/>
                <a:gd name="T83" fmla="*/ 1 h 34"/>
                <a:gd name="T84" fmla="*/ 3 w 19"/>
                <a:gd name="T85" fmla="*/ 1 h 34"/>
                <a:gd name="T86" fmla="*/ 3 w 19"/>
                <a:gd name="T87" fmla="*/ 1 h 34"/>
                <a:gd name="T88" fmla="*/ 3 w 19"/>
                <a:gd name="T89" fmla="*/ 1 h 34"/>
                <a:gd name="T90" fmla="*/ 4 w 19"/>
                <a:gd name="T91" fmla="*/ 1 h 34"/>
                <a:gd name="T92" fmla="*/ 5 w 19"/>
                <a:gd name="T93" fmla="*/ 2 h 34"/>
                <a:gd name="T94" fmla="*/ 5 w 19"/>
                <a:gd name="T95" fmla="*/ 2 h 34"/>
                <a:gd name="T96" fmla="*/ 5 w 19"/>
                <a:gd name="T97" fmla="*/ 3 h 34"/>
                <a:gd name="T98" fmla="*/ 5 w 19"/>
                <a:gd name="T99" fmla="*/ 8 h 34"/>
                <a:gd name="T100" fmla="*/ 5 w 19"/>
                <a:gd name="T101" fmla="*/ 8 h 34"/>
                <a:gd name="T102" fmla="*/ 5 w 19"/>
                <a:gd name="T103" fmla="*/ 9 h 34"/>
                <a:gd name="T104" fmla="*/ 5 w 19"/>
                <a:gd name="T105" fmla="*/ 10 h 34"/>
                <a:gd name="T106" fmla="*/ 5 w 19"/>
                <a:gd name="T107" fmla="*/ 10 h 34"/>
                <a:gd name="T108" fmla="*/ 4 w 19"/>
                <a:gd name="T109" fmla="*/ 10 h 34"/>
                <a:gd name="T110" fmla="*/ 3 w 19"/>
                <a:gd name="T111" fmla="*/ 10 h 34"/>
                <a:gd name="T112" fmla="*/ 3 w 19"/>
                <a:gd name="T113" fmla="*/ 10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22667" name="Freeform 291"/>
            <p:cNvSpPr>
              <a:spLocks/>
            </p:cNvSpPr>
            <p:nvPr/>
          </p:nvSpPr>
          <p:spPr bwMode="white">
            <a:xfrm flipH="1">
              <a:off x="521" y="3739"/>
              <a:ext cx="8" cy="17"/>
            </a:xfrm>
            <a:custGeom>
              <a:avLst/>
              <a:gdLst>
                <a:gd name="T0" fmla="*/ 3 w 13"/>
                <a:gd name="T1" fmla="*/ 0 h 28"/>
                <a:gd name="T2" fmla="*/ 2 w 13"/>
                <a:gd name="T3" fmla="*/ 0 h 28"/>
                <a:gd name="T4" fmla="*/ 2 w 13"/>
                <a:gd name="T5" fmla="*/ 0 h 28"/>
                <a:gd name="T6" fmla="*/ 1 w 13"/>
                <a:gd name="T7" fmla="*/ 0 h 28"/>
                <a:gd name="T8" fmla="*/ 1 w 13"/>
                <a:gd name="T9" fmla="*/ 1 h 28"/>
                <a:gd name="T10" fmla="*/ 0 w 13"/>
                <a:gd name="T11" fmla="*/ 1 h 28"/>
                <a:gd name="T12" fmla="*/ 0 w 13"/>
                <a:gd name="T13" fmla="*/ 2 h 28"/>
                <a:gd name="T14" fmla="*/ 0 w 13"/>
                <a:gd name="T15" fmla="*/ 7 h 28"/>
                <a:gd name="T16" fmla="*/ 0 w 13"/>
                <a:gd name="T17" fmla="*/ 7 h 28"/>
                <a:gd name="T18" fmla="*/ 0 w 13"/>
                <a:gd name="T19" fmla="*/ 9 h 28"/>
                <a:gd name="T20" fmla="*/ 1 w 13"/>
                <a:gd name="T21" fmla="*/ 9 h 28"/>
                <a:gd name="T22" fmla="*/ 1 w 13"/>
                <a:gd name="T23" fmla="*/ 10 h 28"/>
                <a:gd name="T24" fmla="*/ 2 w 13"/>
                <a:gd name="T25" fmla="*/ 10 h 28"/>
                <a:gd name="T26" fmla="*/ 3 w 13"/>
                <a:gd name="T27" fmla="*/ 10 h 28"/>
                <a:gd name="T28" fmla="*/ 3 w 13"/>
                <a:gd name="T29" fmla="*/ 10 h 28"/>
                <a:gd name="T30" fmla="*/ 4 w 13"/>
                <a:gd name="T31" fmla="*/ 10 h 28"/>
                <a:gd name="T32" fmla="*/ 4 w 13"/>
                <a:gd name="T33" fmla="*/ 10 h 28"/>
                <a:gd name="T34" fmla="*/ 5 w 13"/>
                <a:gd name="T35" fmla="*/ 9 h 28"/>
                <a:gd name="T36" fmla="*/ 5 w 13"/>
                <a:gd name="T37" fmla="*/ 9 h 28"/>
                <a:gd name="T38" fmla="*/ 5 w 13"/>
                <a:gd name="T39" fmla="*/ 3 h 28"/>
                <a:gd name="T40" fmla="*/ 5 w 13"/>
                <a:gd name="T41" fmla="*/ 3 h 28"/>
                <a:gd name="T42" fmla="*/ 5 w 13"/>
                <a:gd name="T43" fmla="*/ 2 h 28"/>
                <a:gd name="T44" fmla="*/ 4 w 13"/>
                <a:gd name="T45" fmla="*/ 1 h 28"/>
                <a:gd name="T46" fmla="*/ 4 w 13"/>
                <a:gd name="T47" fmla="*/ 1 h 28"/>
                <a:gd name="T48" fmla="*/ 3 w 13"/>
                <a:gd name="T49" fmla="*/ 0 h 28"/>
                <a:gd name="T50" fmla="*/ 3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22668" name="Freeform 292"/>
            <p:cNvSpPr>
              <a:spLocks noEditPoints="1"/>
            </p:cNvSpPr>
            <p:nvPr/>
          </p:nvSpPr>
          <p:spPr bwMode="white">
            <a:xfrm flipH="1">
              <a:off x="521" y="3737"/>
              <a:ext cx="9" cy="19"/>
            </a:xfrm>
            <a:custGeom>
              <a:avLst/>
              <a:gdLst>
                <a:gd name="T0" fmla="*/ 1 w 16"/>
                <a:gd name="T1" fmla="*/ 1 h 29"/>
                <a:gd name="T2" fmla="*/ 1 w 16"/>
                <a:gd name="T3" fmla="*/ 1 h 29"/>
                <a:gd name="T4" fmla="*/ 1 w 16"/>
                <a:gd name="T5" fmla="*/ 2 h 29"/>
                <a:gd name="T6" fmla="*/ 0 w 16"/>
                <a:gd name="T7" fmla="*/ 3 h 29"/>
                <a:gd name="T8" fmla="*/ 0 w 16"/>
                <a:gd name="T9" fmla="*/ 9 h 29"/>
                <a:gd name="T10" fmla="*/ 0 w 16"/>
                <a:gd name="T11" fmla="*/ 9 h 29"/>
                <a:gd name="T12" fmla="*/ 0 w 16"/>
                <a:gd name="T13" fmla="*/ 10 h 29"/>
                <a:gd name="T14" fmla="*/ 1 w 16"/>
                <a:gd name="T15" fmla="*/ 11 h 29"/>
                <a:gd name="T16" fmla="*/ 1 w 16"/>
                <a:gd name="T17" fmla="*/ 12 h 29"/>
                <a:gd name="T18" fmla="*/ 2 w 16"/>
                <a:gd name="T19" fmla="*/ 12 h 29"/>
                <a:gd name="T20" fmla="*/ 3 w 16"/>
                <a:gd name="T21" fmla="*/ 12 h 29"/>
                <a:gd name="T22" fmla="*/ 3 w 16"/>
                <a:gd name="T23" fmla="*/ 12 h 29"/>
                <a:gd name="T24" fmla="*/ 4 w 16"/>
                <a:gd name="T25" fmla="*/ 12 h 29"/>
                <a:gd name="T26" fmla="*/ 4 w 16"/>
                <a:gd name="T27" fmla="*/ 12 h 29"/>
                <a:gd name="T28" fmla="*/ 4 w 16"/>
                <a:gd name="T29" fmla="*/ 12 h 29"/>
                <a:gd name="T30" fmla="*/ 5 w 16"/>
                <a:gd name="T31" fmla="*/ 11 h 29"/>
                <a:gd name="T32" fmla="*/ 5 w 16"/>
                <a:gd name="T33" fmla="*/ 10 h 29"/>
                <a:gd name="T34" fmla="*/ 5 w 16"/>
                <a:gd name="T35" fmla="*/ 4 h 29"/>
                <a:gd name="T36" fmla="*/ 5 w 16"/>
                <a:gd name="T37" fmla="*/ 4 h 29"/>
                <a:gd name="T38" fmla="*/ 5 w 16"/>
                <a:gd name="T39" fmla="*/ 3 h 29"/>
                <a:gd name="T40" fmla="*/ 4 w 16"/>
                <a:gd name="T41" fmla="*/ 2 h 29"/>
                <a:gd name="T42" fmla="*/ 4 w 16"/>
                <a:gd name="T43" fmla="*/ 1 h 29"/>
                <a:gd name="T44" fmla="*/ 3 w 16"/>
                <a:gd name="T45" fmla="*/ 1 h 29"/>
                <a:gd name="T46" fmla="*/ 2 w 16"/>
                <a:gd name="T47" fmla="*/ 0 h 29"/>
                <a:gd name="T48" fmla="*/ 2 w 16"/>
                <a:gd name="T49" fmla="*/ 0 h 29"/>
                <a:gd name="T50" fmla="*/ 2 w 16"/>
                <a:gd name="T51" fmla="*/ 1 h 29"/>
                <a:gd name="T52" fmla="*/ 1 w 16"/>
                <a:gd name="T53" fmla="*/ 1 h 29"/>
                <a:gd name="T54" fmla="*/ 1 w 16"/>
                <a:gd name="T55" fmla="*/ 1 h 29"/>
                <a:gd name="T56" fmla="*/ 3 w 16"/>
                <a:gd name="T57" fmla="*/ 12 h 29"/>
                <a:gd name="T58" fmla="*/ 2 w 16"/>
                <a:gd name="T59" fmla="*/ 12 h 29"/>
                <a:gd name="T60" fmla="*/ 2 w 16"/>
                <a:gd name="T61" fmla="*/ 12 h 29"/>
                <a:gd name="T62" fmla="*/ 2 w 16"/>
                <a:gd name="T63" fmla="*/ 12 h 29"/>
                <a:gd name="T64" fmla="*/ 1 w 16"/>
                <a:gd name="T65" fmla="*/ 10 h 29"/>
                <a:gd name="T66" fmla="*/ 1 w 16"/>
                <a:gd name="T67" fmla="*/ 10 h 29"/>
                <a:gd name="T68" fmla="*/ 1 w 16"/>
                <a:gd name="T69" fmla="*/ 9 h 29"/>
                <a:gd name="T70" fmla="*/ 1 w 16"/>
                <a:gd name="T71" fmla="*/ 3 h 29"/>
                <a:gd name="T72" fmla="*/ 1 w 16"/>
                <a:gd name="T73" fmla="*/ 3 h 29"/>
                <a:gd name="T74" fmla="*/ 1 w 16"/>
                <a:gd name="T75" fmla="*/ 2 h 29"/>
                <a:gd name="T76" fmla="*/ 1 w 16"/>
                <a:gd name="T77" fmla="*/ 1 h 29"/>
                <a:gd name="T78" fmla="*/ 1 w 16"/>
                <a:gd name="T79" fmla="*/ 1 h 29"/>
                <a:gd name="T80" fmla="*/ 2 w 16"/>
                <a:gd name="T81" fmla="*/ 1 h 29"/>
                <a:gd name="T82" fmla="*/ 2 w 16"/>
                <a:gd name="T83" fmla="*/ 1 h 29"/>
                <a:gd name="T84" fmla="*/ 3 w 16"/>
                <a:gd name="T85" fmla="*/ 1 h 29"/>
                <a:gd name="T86" fmla="*/ 3 w 16"/>
                <a:gd name="T87" fmla="*/ 1 h 29"/>
                <a:gd name="T88" fmla="*/ 3 w 16"/>
                <a:gd name="T89" fmla="*/ 1 h 29"/>
                <a:gd name="T90" fmla="*/ 4 w 16"/>
                <a:gd name="T91" fmla="*/ 2 h 29"/>
                <a:gd name="T92" fmla="*/ 5 w 16"/>
                <a:gd name="T93" fmla="*/ 3 h 29"/>
                <a:gd name="T94" fmla="*/ 5 w 16"/>
                <a:gd name="T95" fmla="*/ 4 h 29"/>
                <a:gd name="T96" fmla="*/ 5 w 16"/>
                <a:gd name="T97" fmla="*/ 10 h 29"/>
                <a:gd name="T98" fmla="*/ 5 w 16"/>
                <a:gd name="T99" fmla="*/ 10 h 29"/>
                <a:gd name="T100" fmla="*/ 5 w 16"/>
                <a:gd name="T101" fmla="*/ 10 h 29"/>
                <a:gd name="T102" fmla="*/ 4 w 16"/>
                <a:gd name="T103" fmla="*/ 12 h 29"/>
                <a:gd name="T104" fmla="*/ 4 w 16"/>
                <a:gd name="T105" fmla="*/ 12 h 29"/>
                <a:gd name="T106" fmla="*/ 3 w 16"/>
                <a:gd name="T107" fmla="*/ 12 h 29"/>
                <a:gd name="T108" fmla="*/ 3 w 16"/>
                <a:gd name="T109" fmla="*/ 12 h 29"/>
                <a:gd name="T110" fmla="*/ 3 w 16"/>
                <a:gd name="T111" fmla="*/ 12 h 29"/>
                <a:gd name="T112" fmla="*/ 3 w 16"/>
                <a:gd name="T113" fmla="*/ 1 h 29"/>
                <a:gd name="T114" fmla="*/ 3 w 16"/>
                <a:gd name="T115" fmla="*/ 1 h 29"/>
                <a:gd name="T116" fmla="*/ 3 w 16"/>
                <a:gd name="T117" fmla="*/ 1 h 29"/>
                <a:gd name="T118" fmla="*/ 3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22669" name="Freeform 293"/>
            <p:cNvSpPr>
              <a:spLocks/>
            </p:cNvSpPr>
            <p:nvPr/>
          </p:nvSpPr>
          <p:spPr bwMode="white">
            <a:xfrm flipH="1">
              <a:off x="511" y="3742"/>
              <a:ext cx="10" cy="18"/>
            </a:xfrm>
            <a:custGeom>
              <a:avLst/>
              <a:gdLst>
                <a:gd name="T0" fmla="*/ 3 w 15"/>
                <a:gd name="T1" fmla="*/ 0 h 28"/>
                <a:gd name="T2" fmla="*/ 2 w 15"/>
                <a:gd name="T3" fmla="*/ 0 h 28"/>
                <a:gd name="T4" fmla="*/ 2 w 15"/>
                <a:gd name="T5" fmla="*/ 0 h 28"/>
                <a:gd name="T6" fmla="*/ 2 w 15"/>
                <a:gd name="T7" fmla="*/ 0 h 28"/>
                <a:gd name="T8" fmla="*/ 1 w 15"/>
                <a:gd name="T9" fmla="*/ 1 h 28"/>
                <a:gd name="T10" fmla="*/ 0 w 15"/>
                <a:gd name="T11" fmla="*/ 2 h 28"/>
                <a:gd name="T12" fmla="*/ 0 w 15"/>
                <a:gd name="T13" fmla="*/ 3 h 28"/>
                <a:gd name="T14" fmla="*/ 0 w 15"/>
                <a:gd name="T15" fmla="*/ 8 h 28"/>
                <a:gd name="T16" fmla="*/ 0 w 15"/>
                <a:gd name="T17" fmla="*/ 8 h 28"/>
                <a:gd name="T18" fmla="*/ 0 w 15"/>
                <a:gd name="T19" fmla="*/ 9 h 28"/>
                <a:gd name="T20" fmla="*/ 1 w 15"/>
                <a:gd name="T21" fmla="*/ 10 h 28"/>
                <a:gd name="T22" fmla="*/ 2 w 15"/>
                <a:gd name="T23" fmla="*/ 11 h 28"/>
                <a:gd name="T24" fmla="*/ 2 w 15"/>
                <a:gd name="T25" fmla="*/ 12 h 28"/>
                <a:gd name="T26" fmla="*/ 3 w 15"/>
                <a:gd name="T27" fmla="*/ 12 h 28"/>
                <a:gd name="T28" fmla="*/ 3 w 15"/>
                <a:gd name="T29" fmla="*/ 12 h 28"/>
                <a:gd name="T30" fmla="*/ 5 w 15"/>
                <a:gd name="T31" fmla="*/ 12 h 28"/>
                <a:gd name="T32" fmla="*/ 5 w 15"/>
                <a:gd name="T33" fmla="*/ 11 h 28"/>
                <a:gd name="T34" fmla="*/ 6 w 15"/>
                <a:gd name="T35" fmla="*/ 10 h 28"/>
                <a:gd name="T36" fmla="*/ 7 w 15"/>
                <a:gd name="T37" fmla="*/ 9 h 28"/>
                <a:gd name="T38" fmla="*/ 7 w 15"/>
                <a:gd name="T39" fmla="*/ 4 h 28"/>
                <a:gd name="T40" fmla="*/ 7 w 15"/>
                <a:gd name="T41" fmla="*/ 4 h 28"/>
                <a:gd name="T42" fmla="*/ 6 w 15"/>
                <a:gd name="T43" fmla="*/ 2 h 28"/>
                <a:gd name="T44" fmla="*/ 5 w 15"/>
                <a:gd name="T45" fmla="*/ 2 h 28"/>
                <a:gd name="T46" fmla="*/ 5 w 15"/>
                <a:gd name="T47" fmla="*/ 1 h 28"/>
                <a:gd name="T48" fmla="*/ 3 w 15"/>
                <a:gd name="T49" fmla="*/ 0 h 28"/>
                <a:gd name="T50" fmla="*/ 3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22670" name="Freeform 294"/>
            <p:cNvSpPr>
              <a:spLocks noEditPoints="1"/>
            </p:cNvSpPr>
            <p:nvPr/>
          </p:nvSpPr>
          <p:spPr bwMode="white">
            <a:xfrm flipH="1">
              <a:off x="511" y="3742"/>
              <a:ext cx="10" cy="19"/>
            </a:xfrm>
            <a:custGeom>
              <a:avLst/>
              <a:gdLst>
                <a:gd name="T0" fmla="*/ 1 w 17"/>
                <a:gd name="T1" fmla="*/ 1 h 29"/>
                <a:gd name="T2" fmla="*/ 1 w 17"/>
                <a:gd name="T3" fmla="*/ 1 h 29"/>
                <a:gd name="T4" fmla="*/ 1 w 17"/>
                <a:gd name="T5" fmla="*/ 2 h 29"/>
                <a:gd name="T6" fmla="*/ 0 w 17"/>
                <a:gd name="T7" fmla="*/ 3 h 29"/>
                <a:gd name="T8" fmla="*/ 0 w 17"/>
                <a:gd name="T9" fmla="*/ 9 h 29"/>
                <a:gd name="T10" fmla="*/ 0 w 17"/>
                <a:gd name="T11" fmla="*/ 9 h 29"/>
                <a:gd name="T12" fmla="*/ 0 w 17"/>
                <a:gd name="T13" fmla="*/ 9 h 29"/>
                <a:gd name="T14" fmla="*/ 1 w 17"/>
                <a:gd name="T15" fmla="*/ 10 h 29"/>
                <a:gd name="T16" fmla="*/ 1 w 17"/>
                <a:gd name="T17" fmla="*/ 12 h 29"/>
                <a:gd name="T18" fmla="*/ 2 w 17"/>
                <a:gd name="T19" fmla="*/ 12 h 29"/>
                <a:gd name="T20" fmla="*/ 4 w 17"/>
                <a:gd name="T21" fmla="*/ 12 h 29"/>
                <a:gd name="T22" fmla="*/ 4 w 17"/>
                <a:gd name="T23" fmla="*/ 12 h 29"/>
                <a:gd name="T24" fmla="*/ 5 w 17"/>
                <a:gd name="T25" fmla="*/ 12 h 29"/>
                <a:gd name="T26" fmla="*/ 5 w 17"/>
                <a:gd name="T27" fmla="*/ 12 h 29"/>
                <a:gd name="T28" fmla="*/ 5 w 17"/>
                <a:gd name="T29" fmla="*/ 12 h 29"/>
                <a:gd name="T30" fmla="*/ 6 w 17"/>
                <a:gd name="T31" fmla="*/ 10 h 29"/>
                <a:gd name="T32" fmla="*/ 6 w 17"/>
                <a:gd name="T33" fmla="*/ 9 h 29"/>
                <a:gd name="T34" fmla="*/ 6 w 17"/>
                <a:gd name="T35" fmla="*/ 4 h 29"/>
                <a:gd name="T36" fmla="*/ 6 w 17"/>
                <a:gd name="T37" fmla="*/ 4 h 29"/>
                <a:gd name="T38" fmla="*/ 6 w 17"/>
                <a:gd name="T39" fmla="*/ 2 h 29"/>
                <a:gd name="T40" fmla="*/ 5 w 17"/>
                <a:gd name="T41" fmla="*/ 1 h 29"/>
                <a:gd name="T42" fmla="*/ 5 w 17"/>
                <a:gd name="T43" fmla="*/ 1 h 29"/>
                <a:gd name="T44" fmla="*/ 4 w 17"/>
                <a:gd name="T45" fmla="*/ 0 h 29"/>
                <a:gd name="T46" fmla="*/ 2 w 17"/>
                <a:gd name="T47" fmla="*/ 0 h 29"/>
                <a:gd name="T48" fmla="*/ 2 w 17"/>
                <a:gd name="T49" fmla="*/ 0 h 29"/>
                <a:gd name="T50" fmla="*/ 2 w 17"/>
                <a:gd name="T51" fmla="*/ 0 h 29"/>
                <a:gd name="T52" fmla="*/ 1 w 17"/>
                <a:gd name="T53" fmla="*/ 1 h 29"/>
                <a:gd name="T54" fmla="*/ 1 w 17"/>
                <a:gd name="T55" fmla="*/ 1 h 29"/>
                <a:gd name="T56" fmla="*/ 4 w 17"/>
                <a:gd name="T57" fmla="*/ 12 h 29"/>
                <a:gd name="T58" fmla="*/ 2 w 17"/>
                <a:gd name="T59" fmla="*/ 12 h 29"/>
                <a:gd name="T60" fmla="*/ 2 w 17"/>
                <a:gd name="T61" fmla="*/ 12 h 29"/>
                <a:gd name="T62" fmla="*/ 2 w 17"/>
                <a:gd name="T63" fmla="*/ 12 h 29"/>
                <a:gd name="T64" fmla="*/ 1 w 17"/>
                <a:gd name="T65" fmla="*/ 10 h 29"/>
                <a:gd name="T66" fmla="*/ 1 w 17"/>
                <a:gd name="T67" fmla="*/ 9 h 29"/>
                <a:gd name="T68" fmla="*/ 1 w 17"/>
                <a:gd name="T69" fmla="*/ 9 h 29"/>
                <a:gd name="T70" fmla="*/ 1 w 17"/>
                <a:gd name="T71" fmla="*/ 3 h 29"/>
                <a:gd name="T72" fmla="*/ 1 w 17"/>
                <a:gd name="T73" fmla="*/ 3 h 29"/>
                <a:gd name="T74" fmla="*/ 1 w 17"/>
                <a:gd name="T75" fmla="*/ 2 h 29"/>
                <a:gd name="T76" fmla="*/ 1 w 17"/>
                <a:gd name="T77" fmla="*/ 1 h 29"/>
                <a:gd name="T78" fmla="*/ 1 w 17"/>
                <a:gd name="T79" fmla="*/ 1 h 29"/>
                <a:gd name="T80" fmla="*/ 2 w 17"/>
                <a:gd name="T81" fmla="*/ 1 h 29"/>
                <a:gd name="T82" fmla="*/ 2 w 17"/>
                <a:gd name="T83" fmla="*/ 1 h 29"/>
                <a:gd name="T84" fmla="*/ 4 w 17"/>
                <a:gd name="T85" fmla="*/ 1 h 29"/>
                <a:gd name="T86" fmla="*/ 4 w 17"/>
                <a:gd name="T87" fmla="*/ 1 h 29"/>
                <a:gd name="T88" fmla="*/ 4 w 17"/>
                <a:gd name="T89" fmla="*/ 1 h 29"/>
                <a:gd name="T90" fmla="*/ 5 w 17"/>
                <a:gd name="T91" fmla="*/ 2 h 29"/>
                <a:gd name="T92" fmla="*/ 5 w 17"/>
                <a:gd name="T93" fmla="*/ 3 h 29"/>
                <a:gd name="T94" fmla="*/ 5 w 17"/>
                <a:gd name="T95" fmla="*/ 4 h 29"/>
                <a:gd name="T96" fmla="*/ 5 w 17"/>
                <a:gd name="T97" fmla="*/ 9 h 29"/>
                <a:gd name="T98" fmla="*/ 5 w 17"/>
                <a:gd name="T99" fmla="*/ 9 h 29"/>
                <a:gd name="T100" fmla="*/ 5 w 17"/>
                <a:gd name="T101" fmla="*/ 10 h 29"/>
                <a:gd name="T102" fmla="*/ 5 w 17"/>
                <a:gd name="T103" fmla="*/ 12 h 29"/>
                <a:gd name="T104" fmla="*/ 5 w 17"/>
                <a:gd name="T105" fmla="*/ 12 h 29"/>
                <a:gd name="T106" fmla="*/ 4 w 17"/>
                <a:gd name="T107" fmla="*/ 12 h 29"/>
                <a:gd name="T108" fmla="*/ 4 w 17"/>
                <a:gd name="T109" fmla="*/ 12 h 29"/>
                <a:gd name="T110" fmla="*/ 4 w 17"/>
                <a:gd name="T111" fmla="*/ 12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22671" name="Freeform 295"/>
            <p:cNvSpPr>
              <a:spLocks/>
            </p:cNvSpPr>
            <p:nvPr/>
          </p:nvSpPr>
          <p:spPr bwMode="white">
            <a:xfrm flipH="1">
              <a:off x="511" y="3761"/>
              <a:ext cx="10" cy="18"/>
            </a:xfrm>
            <a:custGeom>
              <a:avLst/>
              <a:gdLst>
                <a:gd name="T0" fmla="*/ 3 w 17"/>
                <a:gd name="T1" fmla="*/ 0 h 29"/>
                <a:gd name="T2" fmla="*/ 3 w 17"/>
                <a:gd name="T3" fmla="*/ 0 h 29"/>
                <a:gd name="T4" fmla="*/ 3 w 17"/>
                <a:gd name="T5" fmla="*/ 0 h 29"/>
                <a:gd name="T6" fmla="*/ 1 w 17"/>
                <a:gd name="T7" fmla="*/ 0 h 29"/>
                <a:gd name="T8" fmla="*/ 1 w 17"/>
                <a:gd name="T9" fmla="*/ 0 h 29"/>
                <a:gd name="T10" fmla="*/ 0 w 17"/>
                <a:gd name="T11" fmla="*/ 1 h 29"/>
                <a:gd name="T12" fmla="*/ 0 w 17"/>
                <a:gd name="T13" fmla="*/ 2 h 29"/>
                <a:gd name="T14" fmla="*/ 0 w 17"/>
                <a:gd name="T15" fmla="*/ 7 h 29"/>
                <a:gd name="T16" fmla="*/ 0 w 17"/>
                <a:gd name="T17" fmla="*/ 7 h 29"/>
                <a:gd name="T18" fmla="*/ 0 w 17"/>
                <a:gd name="T19" fmla="*/ 8 h 29"/>
                <a:gd name="T20" fmla="*/ 1 w 17"/>
                <a:gd name="T21" fmla="*/ 10 h 29"/>
                <a:gd name="T22" fmla="*/ 1 w 17"/>
                <a:gd name="T23" fmla="*/ 11 h 29"/>
                <a:gd name="T24" fmla="*/ 3 w 17"/>
                <a:gd name="T25" fmla="*/ 11 h 29"/>
                <a:gd name="T26" fmla="*/ 3 w 17"/>
                <a:gd name="T27" fmla="*/ 11 h 29"/>
                <a:gd name="T28" fmla="*/ 3 w 17"/>
                <a:gd name="T29" fmla="*/ 11 h 29"/>
                <a:gd name="T30" fmla="*/ 4 w 17"/>
                <a:gd name="T31" fmla="*/ 11 h 29"/>
                <a:gd name="T32" fmla="*/ 5 w 17"/>
                <a:gd name="T33" fmla="*/ 11 h 29"/>
                <a:gd name="T34" fmla="*/ 5 w 17"/>
                <a:gd name="T35" fmla="*/ 10 h 29"/>
                <a:gd name="T36" fmla="*/ 6 w 17"/>
                <a:gd name="T37" fmla="*/ 9 h 29"/>
                <a:gd name="T38" fmla="*/ 6 w 17"/>
                <a:gd name="T39" fmla="*/ 4 h 29"/>
                <a:gd name="T40" fmla="*/ 6 w 17"/>
                <a:gd name="T41" fmla="*/ 4 h 29"/>
                <a:gd name="T42" fmla="*/ 5 w 17"/>
                <a:gd name="T43" fmla="*/ 2 h 29"/>
                <a:gd name="T44" fmla="*/ 5 w 17"/>
                <a:gd name="T45" fmla="*/ 1 h 29"/>
                <a:gd name="T46" fmla="*/ 4 w 17"/>
                <a:gd name="T47" fmla="*/ 1 h 29"/>
                <a:gd name="T48" fmla="*/ 3 w 17"/>
                <a:gd name="T49" fmla="*/ 0 h 29"/>
                <a:gd name="T50" fmla="*/ 3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22672" name="Freeform 296"/>
            <p:cNvSpPr>
              <a:spLocks noEditPoints="1"/>
            </p:cNvSpPr>
            <p:nvPr/>
          </p:nvSpPr>
          <p:spPr bwMode="white">
            <a:xfrm flipH="1">
              <a:off x="511" y="3761"/>
              <a:ext cx="11" cy="18"/>
            </a:xfrm>
            <a:custGeom>
              <a:avLst/>
              <a:gdLst>
                <a:gd name="T0" fmla="*/ 1 w 18"/>
                <a:gd name="T1" fmla="*/ 1 h 30"/>
                <a:gd name="T2" fmla="*/ 1 w 18"/>
                <a:gd name="T3" fmla="*/ 1 h 30"/>
                <a:gd name="T4" fmla="*/ 1 w 18"/>
                <a:gd name="T5" fmla="*/ 1 h 30"/>
                <a:gd name="T6" fmla="*/ 0 w 18"/>
                <a:gd name="T7" fmla="*/ 2 h 30"/>
                <a:gd name="T8" fmla="*/ 0 w 18"/>
                <a:gd name="T9" fmla="*/ 7 h 30"/>
                <a:gd name="T10" fmla="*/ 0 w 18"/>
                <a:gd name="T11" fmla="*/ 7 h 30"/>
                <a:gd name="T12" fmla="*/ 1 w 18"/>
                <a:gd name="T13" fmla="*/ 8 h 30"/>
                <a:gd name="T14" fmla="*/ 1 w 18"/>
                <a:gd name="T15" fmla="*/ 10 h 30"/>
                <a:gd name="T16" fmla="*/ 2 w 18"/>
                <a:gd name="T17" fmla="*/ 10 h 30"/>
                <a:gd name="T18" fmla="*/ 3 w 18"/>
                <a:gd name="T19" fmla="*/ 11 h 30"/>
                <a:gd name="T20" fmla="*/ 3 w 18"/>
                <a:gd name="T21" fmla="*/ 11 h 30"/>
                <a:gd name="T22" fmla="*/ 4 w 18"/>
                <a:gd name="T23" fmla="*/ 11 h 30"/>
                <a:gd name="T24" fmla="*/ 6 w 18"/>
                <a:gd name="T25" fmla="*/ 11 h 30"/>
                <a:gd name="T26" fmla="*/ 6 w 18"/>
                <a:gd name="T27" fmla="*/ 11 h 30"/>
                <a:gd name="T28" fmla="*/ 7 w 18"/>
                <a:gd name="T29" fmla="*/ 10 h 30"/>
                <a:gd name="T30" fmla="*/ 7 w 18"/>
                <a:gd name="T31" fmla="*/ 8 h 30"/>
                <a:gd name="T32" fmla="*/ 7 w 18"/>
                <a:gd name="T33" fmla="*/ 4 h 30"/>
                <a:gd name="T34" fmla="*/ 7 w 18"/>
                <a:gd name="T35" fmla="*/ 4 h 30"/>
                <a:gd name="T36" fmla="*/ 7 w 18"/>
                <a:gd name="T37" fmla="*/ 3 h 30"/>
                <a:gd name="T38" fmla="*/ 6 w 18"/>
                <a:gd name="T39" fmla="*/ 1 h 30"/>
                <a:gd name="T40" fmla="*/ 4 w 18"/>
                <a:gd name="T41" fmla="*/ 1 h 30"/>
                <a:gd name="T42" fmla="*/ 4 w 18"/>
                <a:gd name="T43" fmla="*/ 0 h 30"/>
                <a:gd name="T44" fmla="*/ 4 w 18"/>
                <a:gd name="T45" fmla="*/ 0 h 30"/>
                <a:gd name="T46" fmla="*/ 4 w 18"/>
                <a:gd name="T47" fmla="*/ 0 h 30"/>
                <a:gd name="T48" fmla="*/ 2 w 18"/>
                <a:gd name="T49" fmla="*/ 0 h 30"/>
                <a:gd name="T50" fmla="*/ 1 w 18"/>
                <a:gd name="T51" fmla="*/ 1 h 30"/>
                <a:gd name="T52" fmla="*/ 1 w 18"/>
                <a:gd name="T53" fmla="*/ 1 h 30"/>
                <a:gd name="T54" fmla="*/ 4 w 18"/>
                <a:gd name="T55" fmla="*/ 10 h 30"/>
                <a:gd name="T56" fmla="*/ 4 w 18"/>
                <a:gd name="T57" fmla="*/ 10 h 30"/>
                <a:gd name="T58" fmla="*/ 2 w 18"/>
                <a:gd name="T59" fmla="*/ 10 h 30"/>
                <a:gd name="T60" fmla="*/ 1 w 18"/>
                <a:gd name="T61" fmla="*/ 9 h 30"/>
                <a:gd name="T62" fmla="*/ 1 w 18"/>
                <a:gd name="T63" fmla="*/ 8 h 30"/>
                <a:gd name="T64" fmla="*/ 1 w 18"/>
                <a:gd name="T65" fmla="*/ 7 h 30"/>
                <a:gd name="T66" fmla="*/ 1 w 18"/>
                <a:gd name="T67" fmla="*/ 2 h 30"/>
                <a:gd name="T68" fmla="*/ 1 w 18"/>
                <a:gd name="T69" fmla="*/ 2 h 30"/>
                <a:gd name="T70" fmla="*/ 1 w 18"/>
                <a:gd name="T71" fmla="*/ 1 h 30"/>
                <a:gd name="T72" fmla="*/ 1 w 18"/>
                <a:gd name="T73" fmla="*/ 1 h 30"/>
                <a:gd name="T74" fmla="*/ 1 w 18"/>
                <a:gd name="T75" fmla="*/ 1 h 30"/>
                <a:gd name="T76" fmla="*/ 2 w 18"/>
                <a:gd name="T77" fmla="*/ 1 h 30"/>
                <a:gd name="T78" fmla="*/ 3 w 18"/>
                <a:gd name="T79" fmla="*/ 1 h 30"/>
                <a:gd name="T80" fmla="*/ 4 w 18"/>
                <a:gd name="T81" fmla="*/ 1 h 30"/>
                <a:gd name="T82" fmla="*/ 4 w 18"/>
                <a:gd name="T83" fmla="*/ 1 h 30"/>
                <a:gd name="T84" fmla="*/ 4 w 18"/>
                <a:gd name="T85" fmla="*/ 1 h 30"/>
                <a:gd name="T86" fmla="*/ 6 w 18"/>
                <a:gd name="T87" fmla="*/ 2 h 30"/>
                <a:gd name="T88" fmla="*/ 6 w 18"/>
                <a:gd name="T89" fmla="*/ 3 h 30"/>
                <a:gd name="T90" fmla="*/ 6 w 18"/>
                <a:gd name="T91" fmla="*/ 4 h 30"/>
                <a:gd name="T92" fmla="*/ 6 w 18"/>
                <a:gd name="T93" fmla="*/ 8 h 30"/>
                <a:gd name="T94" fmla="*/ 6 w 18"/>
                <a:gd name="T95" fmla="*/ 8 h 30"/>
                <a:gd name="T96" fmla="*/ 6 w 18"/>
                <a:gd name="T97" fmla="*/ 10 h 30"/>
                <a:gd name="T98" fmla="*/ 6 w 18"/>
                <a:gd name="T99" fmla="*/ 10 h 30"/>
                <a:gd name="T100" fmla="*/ 6 w 18"/>
                <a:gd name="T101" fmla="*/ 10 h 30"/>
                <a:gd name="T102" fmla="*/ 4 w 18"/>
                <a:gd name="T103" fmla="*/ 10 h 30"/>
                <a:gd name="T104" fmla="*/ 4 w 18"/>
                <a:gd name="T105" fmla="*/ 10 h 30"/>
                <a:gd name="T106" fmla="*/ 4 w 18"/>
                <a:gd name="T107" fmla="*/ 10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22673" name="Freeform 297"/>
            <p:cNvSpPr>
              <a:spLocks/>
            </p:cNvSpPr>
            <p:nvPr/>
          </p:nvSpPr>
          <p:spPr bwMode="white">
            <a:xfrm flipH="1">
              <a:off x="521" y="3757"/>
              <a:ext cx="8" cy="16"/>
            </a:xfrm>
            <a:custGeom>
              <a:avLst/>
              <a:gdLst>
                <a:gd name="T0" fmla="*/ 2 w 13"/>
                <a:gd name="T1" fmla="*/ 0 h 27"/>
                <a:gd name="T2" fmla="*/ 2 w 13"/>
                <a:gd name="T3" fmla="*/ 0 h 27"/>
                <a:gd name="T4" fmla="*/ 2 w 13"/>
                <a:gd name="T5" fmla="*/ 0 h 27"/>
                <a:gd name="T6" fmla="*/ 1 w 13"/>
                <a:gd name="T7" fmla="*/ 0 h 27"/>
                <a:gd name="T8" fmla="*/ 1 w 13"/>
                <a:gd name="T9" fmla="*/ 1 h 27"/>
                <a:gd name="T10" fmla="*/ 0 w 13"/>
                <a:gd name="T11" fmla="*/ 1 h 27"/>
                <a:gd name="T12" fmla="*/ 0 w 13"/>
                <a:gd name="T13" fmla="*/ 2 h 27"/>
                <a:gd name="T14" fmla="*/ 0 w 13"/>
                <a:gd name="T15" fmla="*/ 6 h 27"/>
                <a:gd name="T16" fmla="*/ 0 w 13"/>
                <a:gd name="T17" fmla="*/ 6 h 27"/>
                <a:gd name="T18" fmla="*/ 0 w 13"/>
                <a:gd name="T19" fmla="*/ 7 h 27"/>
                <a:gd name="T20" fmla="*/ 1 w 13"/>
                <a:gd name="T21" fmla="*/ 8 h 27"/>
                <a:gd name="T22" fmla="*/ 1 w 13"/>
                <a:gd name="T23" fmla="*/ 8 h 27"/>
                <a:gd name="T24" fmla="*/ 2 w 13"/>
                <a:gd name="T25" fmla="*/ 9 h 27"/>
                <a:gd name="T26" fmla="*/ 2 w 13"/>
                <a:gd name="T27" fmla="*/ 9 h 27"/>
                <a:gd name="T28" fmla="*/ 2 w 13"/>
                <a:gd name="T29" fmla="*/ 9 h 27"/>
                <a:gd name="T30" fmla="*/ 4 w 13"/>
                <a:gd name="T31" fmla="*/ 9 h 27"/>
                <a:gd name="T32" fmla="*/ 4 w 13"/>
                <a:gd name="T33" fmla="*/ 9 h 27"/>
                <a:gd name="T34" fmla="*/ 5 w 13"/>
                <a:gd name="T35" fmla="*/ 8 h 27"/>
                <a:gd name="T36" fmla="*/ 5 w 13"/>
                <a:gd name="T37" fmla="*/ 7 h 27"/>
                <a:gd name="T38" fmla="*/ 5 w 13"/>
                <a:gd name="T39" fmla="*/ 3 h 27"/>
                <a:gd name="T40" fmla="*/ 5 w 13"/>
                <a:gd name="T41" fmla="*/ 3 h 27"/>
                <a:gd name="T42" fmla="*/ 5 w 13"/>
                <a:gd name="T43" fmla="*/ 2 h 27"/>
                <a:gd name="T44" fmla="*/ 4 w 13"/>
                <a:gd name="T45" fmla="*/ 1 h 27"/>
                <a:gd name="T46" fmla="*/ 4 w 13"/>
                <a:gd name="T47" fmla="*/ 1 h 27"/>
                <a:gd name="T48" fmla="*/ 2 w 13"/>
                <a:gd name="T49" fmla="*/ 0 h 27"/>
                <a:gd name="T50" fmla="*/ 2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22674" name="Freeform 298"/>
            <p:cNvSpPr>
              <a:spLocks noEditPoints="1"/>
            </p:cNvSpPr>
            <p:nvPr/>
          </p:nvSpPr>
          <p:spPr bwMode="white">
            <a:xfrm flipH="1">
              <a:off x="521" y="3756"/>
              <a:ext cx="9" cy="17"/>
            </a:xfrm>
            <a:custGeom>
              <a:avLst/>
              <a:gdLst>
                <a:gd name="T0" fmla="*/ 1 w 16"/>
                <a:gd name="T1" fmla="*/ 1 h 29"/>
                <a:gd name="T2" fmla="*/ 1 w 16"/>
                <a:gd name="T3" fmla="*/ 1 h 29"/>
                <a:gd name="T4" fmla="*/ 0 w 16"/>
                <a:gd name="T5" fmla="*/ 2 h 29"/>
                <a:gd name="T6" fmla="*/ 0 w 16"/>
                <a:gd name="T7" fmla="*/ 2 h 29"/>
                <a:gd name="T8" fmla="*/ 0 w 16"/>
                <a:gd name="T9" fmla="*/ 6 h 29"/>
                <a:gd name="T10" fmla="*/ 0 w 16"/>
                <a:gd name="T11" fmla="*/ 6 h 29"/>
                <a:gd name="T12" fmla="*/ 0 w 16"/>
                <a:gd name="T13" fmla="*/ 8 h 29"/>
                <a:gd name="T14" fmla="*/ 1 w 16"/>
                <a:gd name="T15" fmla="*/ 9 h 29"/>
                <a:gd name="T16" fmla="*/ 1 w 16"/>
                <a:gd name="T17" fmla="*/ 9 h 29"/>
                <a:gd name="T18" fmla="*/ 3 w 16"/>
                <a:gd name="T19" fmla="*/ 10 h 29"/>
                <a:gd name="T20" fmla="*/ 3 w 16"/>
                <a:gd name="T21" fmla="*/ 10 h 29"/>
                <a:gd name="T22" fmla="*/ 3 w 16"/>
                <a:gd name="T23" fmla="*/ 10 h 29"/>
                <a:gd name="T24" fmla="*/ 4 w 16"/>
                <a:gd name="T25" fmla="*/ 9 h 29"/>
                <a:gd name="T26" fmla="*/ 4 w 16"/>
                <a:gd name="T27" fmla="*/ 9 h 29"/>
                <a:gd name="T28" fmla="*/ 5 w 16"/>
                <a:gd name="T29" fmla="*/ 9 h 29"/>
                <a:gd name="T30" fmla="*/ 5 w 16"/>
                <a:gd name="T31" fmla="*/ 8 h 29"/>
                <a:gd name="T32" fmla="*/ 5 w 16"/>
                <a:gd name="T33" fmla="*/ 4 h 29"/>
                <a:gd name="T34" fmla="*/ 5 w 16"/>
                <a:gd name="T35" fmla="*/ 4 h 29"/>
                <a:gd name="T36" fmla="*/ 5 w 16"/>
                <a:gd name="T37" fmla="*/ 3 h 29"/>
                <a:gd name="T38" fmla="*/ 4 w 16"/>
                <a:gd name="T39" fmla="*/ 2 h 29"/>
                <a:gd name="T40" fmla="*/ 3 w 16"/>
                <a:gd name="T41" fmla="*/ 1 h 29"/>
                <a:gd name="T42" fmla="*/ 3 w 16"/>
                <a:gd name="T43" fmla="*/ 1 h 29"/>
                <a:gd name="T44" fmla="*/ 3 w 16"/>
                <a:gd name="T45" fmla="*/ 1 h 29"/>
                <a:gd name="T46" fmla="*/ 3 w 16"/>
                <a:gd name="T47" fmla="*/ 1 h 29"/>
                <a:gd name="T48" fmla="*/ 2 w 16"/>
                <a:gd name="T49" fmla="*/ 0 h 29"/>
                <a:gd name="T50" fmla="*/ 1 w 16"/>
                <a:gd name="T51" fmla="*/ 1 h 29"/>
                <a:gd name="T52" fmla="*/ 1 w 16"/>
                <a:gd name="T53" fmla="*/ 1 h 29"/>
                <a:gd name="T54" fmla="*/ 3 w 16"/>
                <a:gd name="T55" fmla="*/ 9 h 29"/>
                <a:gd name="T56" fmla="*/ 3 w 16"/>
                <a:gd name="T57" fmla="*/ 9 h 29"/>
                <a:gd name="T58" fmla="*/ 2 w 16"/>
                <a:gd name="T59" fmla="*/ 9 h 29"/>
                <a:gd name="T60" fmla="*/ 1 w 16"/>
                <a:gd name="T61" fmla="*/ 8 h 29"/>
                <a:gd name="T62" fmla="*/ 1 w 16"/>
                <a:gd name="T63" fmla="*/ 7 h 29"/>
                <a:gd name="T64" fmla="*/ 1 w 16"/>
                <a:gd name="T65" fmla="*/ 6 h 29"/>
                <a:gd name="T66" fmla="*/ 1 w 16"/>
                <a:gd name="T67" fmla="*/ 2 h 29"/>
                <a:gd name="T68" fmla="*/ 1 w 16"/>
                <a:gd name="T69" fmla="*/ 2 h 29"/>
                <a:gd name="T70" fmla="*/ 1 w 16"/>
                <a:gd name="T71" fmla="*/ 2 h 29"/>
                <a:gd name="T72" fmla="*/ 1 w 16"/>
                <a:gd name="T73" fmla="*/ 1 h 29"/>
                <a:gd name="T74" fmla="*/ 1 w 16"/>
                <a:gd name="T75" fmla="*/ 1 h 29"/>
                <a:gd name="T76" fmla="*/ 2 w 16"/>
                <a:gd name="T77" fmla="*/ 1 h 29"/>
                <a:gd name="T78" fmla="*/ 3 w 16"/>
                <a:gd name="T79" fmla="*/ 1 h 29"/>
                <a:gd name="T80" fmla="*/ 3 w 16"/>
                <a:gd name="T81" fmla="*/ 1 h 29"/>
                <a:gd name="T82" fmla="*/ 3 w 16"/>
                <a:gd name="T83" fmla="*/ 1 h 29"/>
                <a:gd name="T84" fmla="*/ 3 w 16"/>
                <a:gd name="T85" fmla="*/ 2 h 29"/>
                <a:gd name="T86" fmla="*/ 4 w 16"/>
                <a:gd name="T87" fmla="*/ 2 h 29"/>
                <a:gd name="T88" fmla="*/ 4 w 16"/>
                <a:gd name="T89" fmla="*/ 3 h 29"/>
                <a:gd name="T90" fmla="*/ 4 w 16"/>
                <a:gd name="T91" fmla="*/ 4 h 29"/>
                <a:gd name="T92" fmla="*/ 4 w 16"/>
                <a:gd name="T93" fmla="*/ 8 h 29"/>
                <a:gd name="T94" fmla="*/ 4 w 16"/>
                <a:gd name="T95" fmla="*/ 8 h 29"/>
                <a:gd name="T96" fmla="*/ 4 w 16"/>
                <a:gd name="T97" fmla="*/ 9 h 29"/>
                <a:gd name="T98" fmla="*/ 4 w 16"/>
                <a:gd name="T99" fmla="*/ 9 h 29"/>
                <a:gd name="T100" fmla="*/ 4 w 16"/>
                <a:gd name="T101" fmla="*/ 9 h 29"/>
                <a:gd name="T102" fmla="*/ 3 w 16"/>
                <a:gd name="T103" fmla="*/ 9 h 29"/>
                <a:gd name="T104" fmla="*/ 3 w 16"/>
                <a:gd name="T105" fmla="*/ 9 h 29"/>
                <a:gd name="T106" fmla="*/ 3 w 16"/>
                <a:gd name="T107" fmla="*/ 9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22675" name="Freeform 299"/>
            <p:cNvSpPr>
              <a:spLocks/>
            </p:cNvSpPr>
            <p:nvPr/>
          </p:nvSpPr>
          <p:spPr bwMode="white">
            <a:xfrm flipH="1">
              <a:off x="535" y="3748"/>
              <a:ext cx="5" cy="9"/>
            </a:xfrm>
            <a:custGeom>
              <a:avLst/>
              <a:gdLst>
                <a:gd name="T0" fmla="*/ 3 w 6"/>
                <a:gd name="T1" fmla="*/ 0 h 16"/>
                <a:gd name="T2" fmla="*/ 3 w 6"/>
                <a:gd name="T3" fmla="*/ 0 h 16"/>
                <a:gd name="T4" fmla="*/ 3 w 6"/>
                <a:gd name="T5" fmla="*/ 0 h 16"/>
                <a:gd name="T6" fmla="*/ 1 w 6"/>
                <a:gd name="T7" fmla="*/ 0 h 16"/>
                <a:gd name="T8" fmla="*/ 0 w 6"/>
                <a:gd name="T9" fmla="*/ 1 h 16"/>
                <a:gd name="T10" fmla="*/ 0 w 6"/>
                <a:gd name="T11" fmla="*/ 3 h 16"/>
                <a:gd name="T12" fmla="*/ 0 w 6"/>
                <a:gd name="T13" fmla="*/ 3 h 16"/>
                <a:gd name="T14" fmla="*/ 1 w 6"/>
                <a:gd name="T15" fmla="*/ 4 h 16"/>
                <a:gd name="T16" fmla="*/ 3 w 6"/>
                <a:gd name="T17" fmla="*/ 5 h 16"/>
                <a:gd name="T18" fmla="*/ 3 w 6"/>
                <a:gd name="T19" fmla="*/ 5 h 16"/>
                <a:gd name="T20" fmla="*/ 3 w 6"/>
                <a:gd name="T21" fmla="*/ 5 h 16"/>
                <a:gd name="T22" fmla="*/ 3 w 6"/>
                <a:gd name="T23" fmla="*/ 5 h 16"/>
                <a:gd name="T24" fmla="*/ 4 w 6"/>
                <a:gd name="T25" fmla="*/ 4 h 16"/>
                <a:gd name="T26" fmla="*/ 4 w 6"/>
                <a:gd name="T27" fmla="*/ 2 h 16"/>
                <a:gd name="T28" fmla="*/ 4 w 6"/>
                <a:gd name="T29" fmla="*/ 2 h 16"/>
                <a:gd name="T30" fmla="*/ 3 w 6"/>
                <a:gd name="T31" fmla="*/ 1 h 16"/>
                <a:gd name="T32" fmla="*/ 3 w 6"/>
                <a:gd name="T33" fmla="*/ 0 h 16"/>
                <a:gd name="T34" fmla="*/ 3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22676" name="Freeform 300"/>
            <p:cNvSpPr>
              <a:spLocks noEditPoints="1"/>
            </p:cNvSpPr>
            <p:nvPr/>
          </p:nvSpPr>
          <p:spPr bwMode="white">
            <a:xfrm flipH="1">
              <a:off x="535" y="3746"/>
              <a:ext cx="5" cy="12"/>
            </a:xfrm>
            <a:custGeom>
              <a:avLst/>
              <a:gdLst>
                <a:gd name="T0" fmla="*/ 1 w 8"/>
                <a:gd name="T1" fmla="*/ 1 h 19"/>
                <a:gd name="T2" fmla="*/ 1 w 8"/>
                <a:gd name="T3" fmla="*/ 1 h 19"/>
                <a:gd name="T4" fmla="*/ 0 w 8"/>
                <a:gd name="T5" fmla="*/ 1 h 19"/>
                <a:gd name="T6" fmla="*/ 0 w 8"/>
                <a:gd name="T7" fmla="*/ 2 h 19"/>
                <a:gd name="T8" fmla="*/ 0 w 8"/>
                <a:gd name="T9" fmla="*/ 5 h 19"/>
                <a:gd name="T10" fmla="*/ 0 w 8"/>
                <a:gd name="T11" fmla="*/ 5 h 19"/>
                <a:gd name="T12" fmla="*/ 0 w 8"/>
                <a:gd name="T13" fmla="*/ 6 h 19"/>
                <a:gd name="T14" fmla="*/ 1 w 8"/>
                <a:gd name="T15" fmla="*/ 8 h 19"/>
                <a:gd name="T16" fmla="*/ 1 w 8"/>
                <a:gd name="T17" fmla="*/ 8 h 19"/>
                <a:gd name="T18" fmla="*/ 3 w 8"/>
                <a:gd name="T19" fmla="*/ 7 h 19"/>
                <a:gd name="T20" fmla="*/ 3 w 8"/>
                <a:gd name="T21" fmla="*/ 7 h 19"/>
                <a:gd name="T22" fmla="*/ 3 w 8"/>
                <a:gd name="T23" fmla="*/ 6 h 19"/>
                <a:gd name="T24" fmla="*/ 3 w 8"/>
                <a:gd name="T25" fmla="*/ 6 h 19"/>
                <a:gd name="T26" fmla="*/ 3 w 8"/>
                <a:gd name="T27" fmla="*/ 3 h 19"/>
                <a:gd name="T28" fmla="*/ 3 w 8"/>
                <a:gd name="T29" fmla="*/ 3 h 19"/>
                <a:gd name="T30" fmla="*/ 3 w 8"/>
                <a:gd name="T31" fmla="*/ 1 h 19"/>
                <a:gd name="T32" fmla="*/ 2 w 8"/>
                <a:gd name="T33" fmla="*/ 0 h 19"/>
                <a:gd name="T34" fmla="*/ 2 w 8"/>
                <a:gd name="T35" fmla="*/ 0 h 19"/>
                <a:gd name="T36" fmla="*/ 2 w 8"/>
                <a:gd name="T37" fmla="*/ 0 h 19"/>
                <a:gd name="T38" fmla="*/ 1 w 8"/>
                <a:gd name="T39" fmla="*/ 1 h 19"/>
                <a:gd name="T40" fmla="*/ 1 w 8"/>
                <a:gd name="T41" fmla="*/ 1 h 19"/>
                <a:gd name="T42" fmla="*/ 2 w 8"/>
                <a:gd name="T43" fmla="*/ 7 h 19"/>
                <a:gd name="T44" fmla="*/ 2 w 8"/>
                <a:gd name="T45" fmla="*/ 7 h 19"/>
                <a:gd name="T46" fmla="*/ 1 w 8"/>
                <a:gd name="T47" fmla="*/ 6 h 19"/>
                <a:gd name="T48" fmla="*/ 1 w 8"/>
                <a:gd name="T49" fmla="*/ 5 h 19"/>
                <a:gd name="T50" fmla="*/ 1 w 8"/>
                <a:gd name="T51" fmla="*/ 2 h 19"/>
                <a:gd name="T52" fmla="*/ 1 w 8"/>
                <a:gd name="T53" fmla="*/ 2 h 19"/>
                <a:gd name="T54" fmla="*/ 1 w 8"/>
                <a:gd name="T55" fmla="*/ 1 h 19"/>
                <a:gd name="T56" fmla="*/ 1 w 8"/>
                <a:gd name="T57" fmla="*/ 1 h 19"/>
                <a:gd name="T58" fmla="*/ 1 w 8"/>
                <a:gd name="T59" fmla="*/ 1 h 19"/>
                <a:gd name="T60" fmla="*/ 2 w 8"/>
                <a:gd name="T61" fmla="*/ 1 h 19"/>
                <a:gd name="T62" fmla="*/ 2 w 8"/>
                <a:gd name="T63" fmla="*/ 1 h 19"/>
                <a:gd name="T64" fmla="*/ 2 w 8"/>
                <a:gd name="T65" fmla="*/ 2 h 19"/>
                <a:gd name="T66" fmla="*/ 3 w 8"/>
                <a:gd name="T67" fmla="*/ 3 h 19"/>
                <a:gd name="T68" fmla="*/ 3 w 8"/>
                <a:gd name="T69" fmla="*/ 6 h 19"/>
                <a:gd name="T70" fmla="*/ 3 w 8"/>
                <a:gd name="T71" fmla="*/ 6 h 19"/>
                <a:gd name="T72" fmla="*/ 2 w 8"/>
                <a:gd name="T73" fmla="*/ 7 h 19"/>
                <a:gd name="T74" fmla="*/ 2 w 8"/>
                <a:gd name="T75" fmla="*/ 7 h 19"/>
                <a:gd name="T76" fmla="*/ 2 w 8"/>
                <a:gd name="T77" fmla="*/ 7 h 19"/>
                <a:gd name="T78" fmla="*/ 2 w 8"/>
                <a:gd name="T79" fmla="*/ 7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22677" name="Freeform 301"/>
            <p:cNvSpPr>
              <a:spLocks/>
            </p:cNvSpPr>
            <p:nvPr/>
          </p:nvSpPr>
          <p:spPr bwMode="white">
            <a:xfrm flipH="1">
              <a:off x="529" y="3750"/>
              <a:ext cx="6" cy="13"/>
            </a:xfrm>
            <a:custGeom>
              <a:avLst/>
              <a:gdLst>
                <a:gd name="T0" fmla="*/ 2 w 11"/>
                <a:gd name="T1" fmla="*/ 0 h 21"/>
                <a:gd name="T2" fmla="*/ 2 w 11"/>
                <a:gd name="T3" fmla="*/ 0 h 21"/>
                <a:gd name="T4" fmla="*/ 2 w 11"/>
                <a:gd name="T5" fmla="*/ 0 h 21"/>
                <a:gd name="T6" fmla="*/ 1 w 11"/>
                <a:gd name="T7" fmla="*/ 0 h 21"/>
                <a:gd name="T8" fmla="*/ 1 w 11"/>
                <a:gd name="T9" fmla="*/ 1 h 21"/>
                <a:gd name="T10" fmla="*/ 0 w 11"/>
                <a:gd name="T11" fmla="*/ 1 h 21"/>
                <a:gd name="T12" fmla="*/ 0 w 11"/>
                <a:gd name="T13" fmla="*/ 1 h 21"/>
                <a:gd name="T14" fmla="*/ 0 w 11"/>
                <a:gd name="T15" fmla="*/ 6 h 21"/>
                <a:gd name="T16" fmla="*/ 0 w 11"/>
                <a:gd name="T17" fmla="*/ 6 h 21"/>
                <a:gd name="T18" fmla="*/ 1 w 11"/>
                <a:gd name="T19" fmla="*/ 7 h 21"/>
                <a:gd name="T20" fmla="*/ 2 w 11"/>
                <a:gd name="T21" fmla="*/ 8 h 21"/>
                <a:gd name="T22" fmla="*/ 2 w 11"/>
                <a:gd name="T23" fmla="*/ 8 h 21"/>
                <a:gd name="T24" fmla="*/ 2 w 11"/>
                <a:gd name="T25" fmla="*/ 8 h 21"/>
                <a:gd name="T26" fmla="*/ 2 w 11"/>
                <a:gd name="T27" fmla="*/ 8 h 21"/>
                <a:gd name="T28" fmla="*/ 3 w 11"/>
                <a:gd name="T29" fmla="*/ 8 h 21"/>
                <a:gd name="T30" fmla="*/ 3 w 11"/>
                <a:gd name="T31" fmla="*/ 7 h 21"/>
                <a:gd name="T32" fmla="*/ 3 w 11"/>
                <a:gd name="T33" fmla="*/ 7 h 21"/>
                <a:gd name="T34" fmla="*/ 3 w 11"/>
                <a:gd name="T35" fmla="*/ 3 h 21"/>
                <a:gd name="T36" fmla="*/ 3 w 11"/>
                <a:gd name="T37" fmla="*/ 3 h 21"/>
                <a:gd name="T38" fmla="*/ 3 w 11"/>
                <a:gd name="T39" fmla="*/ 1 h 21"/>
                <a:gd name="T40" fmla="*/ 2 w 11"/>
                <a:gd name="T41" fmla="*/ 0 h 21"/>
                <a:gd name="T42" fmla="*/ 2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22678" name="Freeform 302"/>
            <p:cNvSpPr>
              <a:spLocks noEditPoints="1"/>
            </p:cNvSpPr>
            <p:nvPr/>
          </p:nvSpPr>
          <p:spPr bwMode="white">
            <a:xfrm flipH="1">
              <a:off x="529" y="3750"/>
              <a:ext cx="7" cy="14"/>
            </a:xfrm>
            <a:custGeom>
              <a:avLst/>
              <a:gdLst>
                <a:gd name="T0" fmla="*/ 1 w 12"/>
                <a:gd name="T1" fmla="*/ 0 h 22"/>
                <a:gd name="T2" fmla="*/ 1 w 12"/>
                <a:gd name="T3" fmla="*/ 0 h 22"/>
                <a:gd name="T4" fmla="*/ 1 w 12"/>
                <a:gd name="T5" fmla="*/ 1 h 22"/>
                <a:gd name="T6" fmla="*/ 0 w 12"/>
                <a:gd name="T7" fmla="*/ 2 h 22"/>
                <a:gd name="T8" fmla="*/ 0 w 12"/>
                <a:gd name="T9" fmla="*/ 6 h 22"/>
                <a:gd name="T10" fmla="*/ 0 w 12"/>
                <a:gd name="T11" fmla="*/ 6 h 22"/>
                <a:gd name="T12" fmla="*/ 1 w 12"/>
                <a:gd name="T13" fmla="*/ 7 h 22"/>
                <a:gd name="T14" fmla="*/ 1 w 12"/>
                <a:gd name="T15" fmla="*/ 7 h 22"/>
                <a:gd name="T16" fmla="*/ 1 w 12"/>
                <a:gd name="T17" fmla="*/ 8 h 22"/>
                <a:gd name="T18" fmla="*/ 2 w 12"/>
                <a:gd name="T19" fmla="*/ 9 h 22"/>
                <a:gd name="T20" fmla="*/ 2 w 12"/>
                <a:gd name="T21" fmla="*/ 9 h 22"/>
                <a:gd name="T22" fmla="*/ 3 w 12"/>
                <a:gd name="T23" fmla="*/ 9 h 22"/>
                <a:gd name="T24" fmla="*/ 4 w 12"/>
                <a:gd name="T25" fmla="*/ 8 h 22"/>
                <a:gd name="T26" fmla="*/ 4 w 12"/>
                <a:gd name="T27" fmla="*/ 8 h 22"/>
                <a:gd name="T28" fmla="*/ 4 w 12"/>
                <a:gd name="T29" fmla="*/ 8 h 22"/>
                <a:gd name="T30" fmla="*/ 4 w 12"/>
                <a:gd name="T31" fmla="*/ 7 h 22"/>
                <a:gd name="T32" fmla="*/ 4 w 12"/>
                <a:gd name="T33" fmla="*/ 3 h 22"/>
                <a:gd name="T34" fmla="*/ 4 w 12"/>
                <a:gd name="T35" fmla="*/ 3 h 22"/>
                <a:gd name="T36" fmla="*/ 4 w 12"/>
                <a:gd name="T37" fmla="*/ 3 h 22"/>
                <a:gd name="T38" fmla="*/ 4 w 12"/>
                <a:gd name="T39" fmla="*/ 1 h 22"/>
                <a:gd name="T40" fmla="*/ 3 w 12"/>
                <a:gd name="T41" fmla="*/ 1 h 22"/>
                <a:gd name="T42" fmla="*/ 2 w 12"/>
                <a:gd name="T43" fmla="*/ 0 h 22"/>
                <a:gd name="T44" fmla="*/ 2 w 12"/>
                <a:gd name="T45" fmla="*/ 0 h 22"/>
                <a:gd name="T46" fmla="*/ 2 w 12"/>
                <a:gd name="T47" fmla="*/ 0 h 22"/>
                <a:gd name="T48" fmla="*/ 1 w 12"/>
                <a:gd name="T49" fmla="*/ 0 h 22"/>
                <a:gd name="T50" fmla="*/ 1 w 12"/>
                <a:gd name="T51" fmla="*/ 0 h 22"/>
                <a:gd name="T52" fmla="*/ 1 w 12"/>
                <a:gd name="T53" fmla="*/ 0 h 22"/>
                <a:gd name="T54" fmla="*/ 2 w 12"/>
                <a:gd name="T55" fmla="*/ 8 h 22"/>
                <a:gd name="T56" fmla="*/ 2 w 12"/>
                <a:gd name="T57" fmla="*/ 8 h 22"/>
                <a:gd name="T58" fmla="*/ 1 w 12"/>
                <a:gd name="T59" fmla="*/ 7 h 22"/>
                <a:gd name="T60" fmla="*/ 1 w 12"/>
                <a:gd name="T61" fmla="*/ 6 h 22"/>
                <a:gd name="T62" fmla="*/ 1 w 12"/>
                <a:gd name="T63" fmla="*/ 2 h 22"/>
                <a:gd name="T64" fmla="*/ 1 w 12"/>
                <a:gd name="T65" fmla="*/ 2 h 22"/>
                <a:gd name="T66" fmla="*/ 1 w 12"/>
                <a:gd name="T67" fmla="*/ 1 h 22"/>
                <a:gd name="T68" fmla="*/ 1 w 12"/>
                <a:gd name="T69" fmla="*/ 1 h 22"/>
                <a:gd name="T70" fmla="*/ 2 w 12"/>
                <a:gd name="T71" fmla="*/ 1 h 22"/>
                <a:gd name="T72" fmla="*/ 2 w 12"/>
                <a:gd name="T73" fmla="*/ 1 h 22"/>
                <a:gd name="T74" fmla="*/ 2 w 12"/>
                <a:gd name="T75" fmla="*/ 1 h 22"/>
                <a:gd name="T76" fmla="*/ 3 w 12"/>
                <a:gd name="T77" fmla="*/ 2 h 22"/>
                <a:gd name="T78" fmla="*/ 4 w 12"/>
                <a:gd name="T79" fmla="*/ 3 h 22"/>
                <a:gd name="T80" fmla="*/ 4 w 12"/>
                <a:gd name="T81" fmla="*/ 7 h 22"/>
                <a:gd name="T82" fmla="*/ 4 w 12"/>
                <a:gd name="T83" fmla="*/ 7 h 22"/>
                <a:gd name="T84" fmla="*/ 3 w 12"/>
                <a:gd name="T85" fmla="*/ 8 h 22"/>
                <a:gd name="T86" fmla="*/ 3 w 12"/>
                <a:gd name="T87" fmla="*/ 8 h 22"/>
                <a:gd name="T88" fmla="*/ 2 w 12"/>
                <a:gd name="T89" fmla="*/ 8 h 22"/>
                <a:gd name="T90" fmla="*/ 2 w 12"/>
                <a:gd name="T91" fmla="*/ 8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22679" name="Freeform 303"/>
            <p:cNvSpPr>
              <a:spLocks/>
            </p:cNvSpPr>
            <p:nvPr/>
          </p:nvSpPr>
          <p:spPr bwMode="white">
            <a:xfrm flipH="1">
              <a:off x="502" y="3765"/>
              <a:ext cx="9" cy="18"/>
            </a:xfrm>
            <a:custGeom>
              <a:avLst/>
              <a:gdLst>
                <a:gd name="T0" fmla="*/ 2 w 17"/>
                <a:gd name="T1" fmla="*/ 1 h 31"/>
                <a:gd name="T2" fmla="*/ 2 w 17"/>
                <a:gd name="T3" fmla="*/ 1 h 31"/>
                <a:gd name="T4" fmla="*/ 2 w 17"/>
                <a:gd name="T5" fmla="*/ 1 h 31"/>
                <a:gd name="T6" fmla="*/ 1 w 17"/>
                <a:gd name="T7" fmla="*/ 0 h 31"/>
                <a:gd name="T8" fmla="*/ 1 w 17"/>
                <a:gd name="T9" fmla="*/ 1 h 31"/>
                <a:gd name="T10" fmla="*/ 0 w 17"/>
                <a:gd name="T11" fmla="*/ 1 h 31"/>
                <a:gd name="T12" fmla="*/ 0 w 17"/>
                <a:gd name="T13" fmla="*/ 2 h 31"/>
                <a:gd name="T14" fmla="*/ 0 w 17"/>
                <a:gd name="T15" fmla="*/ 7 h 31"/>
                <a:gd name="T16" fmla="*/ 0 w 17"/>
                <a:gd name="T17" fmla="*/ 7 h 31"/>
                <a:gd name="T18" fmla="*/ 0 w 17"/>
                <a:gd name="T19" fmla="*/ 8 h 31"/>
                <a:gd name="T20" fmla="*/ 1 w 17"/>
                <a:gd name="T21" fmla="*/ 9 h 31"/>
                <a:gd name="T22" fmla="*/ 1 w 17"/>
                <a:gd name="T23" fmla="*/ 9 h 31"/>
                <a:gd name="T24" fmla="*/ 2 w 17"/>
                <a:gd name="T25" fmla="*/ 10 h 31"/>
                <a:gd name="T26" fmla="*/ 2 w 17"/>
                <a:gd name="T27" fmla="*/ 10 h 31"/>
                <a:gd name="T28" fmla="*/ 2 w 17"/>
                <a:gd name="T29" fmla="*/ 10 h 31"/>
                <a:gd name="T30" fmla="*/ 3 w 17"/>
                <a:gd name="T31" fmla="*/ 10 h 31"/>
                <a:gd name="T32" fmla="*/ 4 w 17"/>
                <a:gd name="T33" fmla="*/ 10 h 31"/>
                <a:gd name="T34" fmla="*/ 4 w 17"/>
                <a:gd name="T35" fmla="*/ 9 h 31"/>
                <a:gd name="T36" fmla="*/ 5 w 17"/>
                <a:gd name="T37" fmla="*/ 8 h 31"/>
                <a:gd name="T38" fmla="*/ 5 w 17"/>
                <a:gd name="T39" fmla="*/ 3 h 31"/>
                <a:gd name="T40" fmla="*/ 5 w 17"/>
                <a:gd name="T41" fmla="*/ 3 h 31"/>
                <a:gd name="T42" fmla="*/ 4 w 17"/>
                <a:gd name="T43" fmla="*/ 3 h 31"/>
                <a:gd name="T44" fmla="*/ 4 w 17"/>
                <a:gd name="T45" fmla="*/ 2 h 31"/>
                <a:gd name="T46" fmla="*/ 3 w 17"/>
                <a:gd name="T47" fmla="*/ 1 h 31"/>
                <a:gd name="T48" fmla="*/ 2 w 17"/>
                <a:gd name="T49" fmla="*/ 1 h 31"/>
                <a:gd name="T50" fmla="*/ 2 w 17"/>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22680" name="Freeform 304"/>
            <p:cNvSpPr>
              <a:spLocks noEditPoints="1"/>
            </p:cNvSpPr>
            <p:nvPr/>
          </p:nvSpPr>
          <p:spPr bwMode="white">
            <a:xfrm flipH="1">
              <a:off x="502" y="3765"/>
              <a:ext cx="11" cy="18"/>
            </a:xfrm>
            <a:custGeom>
              <a:avLst/>
              <a:gdLst>
                <a:gd name="T0" fmla="*/ 1 w 19"/>
                <a:gd name="T1" fmla="*/ 1 h 31"/>
                <a:gd name="T2" fmla="*/ 1 w 19"/>
                <a:gd name="T3" fmla="*/ 1 h 31"/>
                <a:gd name="T4" fmla="*/ 0 w 19"/>
                <a:gd name="T5" fmla="*/ 1 h 31"/>
                <a:gd name="T6" fmla="*/ 0 w 19"/>
                <a:gd name="T7" fmla="*/ 2 h 31"/>
                <a:gd name="T8" fmla="*/ 0 w 19"/>
                <a:gd name="T9" fmla="*/ 7 h 31"/>
                <a:gd name="T10" fmla="*/ 0 w 19"/>
                <a:gd name="T11" fmla="*/ 7 h 31"/>
                <a:gd name="T12" fmla="*/ 0 w 19"/>
                <a:gd name="T13" fmla="*/ 8 h 31"/>
                <a:gd name="T14" fmla="*/ 1 w 19"/>
                <a:gd name="T15" fmla="*/ 9 h 31"/>
                <a:gd name="T16" fmla="*/ 2 w 19"/>
                <a:gd name="T17" fmla="*/ 10 h 31"/>
                <a:gd name="T18" fmla="*/ 3 w 19"/>
                <a:gd name="T19" fmla="*/ 10 h 31"/>
                <a:gd name="T20" fmla="*/ 3 w 19"/>
                <a:gd name="T21" fmla="*/ 10 h 31"/>
                <a:gd name="T22" fmla="*/ 3 w 19"/>
                <a:gd name="T23" fmla="*/ 10 h 31"/>
                <a:gd name="T24" fmla="*/ 3 w 19"/>
                <a:gd name="T25" fmla="*/ 10 h 31"/>
                <a:gd name="T26" fmla="*/ 5 w 19"/>
                <a:gd name="T27" fmla="*/ 10 h 31"/>
                <a:gd name="T28" fmla="*/ 5 w 19"/>
                <a:gd name="T29" fmla="*/ 10 h 31"/>
                <a:gd name="T30" fmla="*/ 5 w 19"/>
                <a:gd name="T31" fmla="*/ 10 h 31"/>
                <a:gd name="T32" fmla="*/ 6 w 19"/>
                <a:gd name="T33" fmla="*/ 9 h 31"/>
                <a:gd name="T34" fmla="*/ 6 w 19"/>
                <a:gd name="T35" fmla="*/ 8 h 31"/>
                <a:gd name="T36" fmla="*/ 6 w 19"/>
                <a:gd name="T37" fmla="*/ 3 h 31"/>
                <a:gd name="T38" fmla="*/ 6 w 19"/>
                <a:gd name="T39" fmla="*/ 3 h 31"/>
                <a:gd name="T40" fmla="*/ 6 w 19"/>
                <a:gd name="T41" fmla="*/ 3 h 31"/>
                <a:gd name="T42" fmla="*/ 5 w 19"/>
                <a:gd name="T43" fmla="*/ 1 h 31"/>
                <a:gd name="T44" fmla="*/ 5 w 19"/>
                <a:gd name="T45" fmla="*/ 1 h 31"/>
                <a:gd name="T46" fmla="*/ 3 w 19"/>
                <a:gd name="T47" fmla="*/ 0 h 31"/>
                <a:gd name="T48" fmla="*/ 3 w 19"/>
                <a:gd name="T49" fmla="*/ 0 h 31"/>
                <a:gd name="T50" fmla="*/ 3 w 19"/>
                <a:gd name="T51" fmla="*/ 0 h 31"/>
                <a:gd name="T52" fmla="*/ 2 w 19"/>
                <a:gd name="T53" fmla="*/ 0 h 31"/>
                <a:gd name="T54" fmla="*/ 1 w 19"/>
                <a:gd name="T55" fmla="*/ 1 h 31"/>
                <a:gd name="T56" fmla="*/ 1 w 19"/>
                <a:gd name="T57" fmla="*/ 1 h 31"/>
                <a:gd name="T58" fmla="*/ 3 w 19"/>
                <a:gd name="T59" fmla="*/ 10 h 31"/>
                <a:gd name="T60" fmla="*/ 3 w 19"/>
                <a:gd name="T61" fmla="*/ 10 h 31"/>
                <a:gd name="T62" fmla="*/ 3 w 19"/>
                <a:gd name="T63" fmla="*/ 10 h 31"/>
                <a:gd name="T64" fmla="*/ 3 w 19"/>
                <a:gd name="T65" fmla="*/ 10 h 31"/>
                <a:gd name="T66" fmla="*/ 2 w 19"/>
                <a:gd name="T67" fmla="*/ 9 h 31"/>
                <a:gd name="T68" fmla="*/ 1 w 19"/>
                <a:gd name="T69" fmla="*/ 9 h 31"/>
                <a:gd name="T70" fmla="*/ 1 w 19"/>
                <a:gd name="T71" fmla="*/ 8 h 31"/>
                <a:gd name="T72" fmla="*/ 1 w 19"/>
                <a:gd name="T73" fmla="*/ 7 h 31"/>
                <a:gd name="T74" fmla="*/ 1 w 19"/>
                <a:gd name="T75" fmla="*/ 2 h 31"/>
                <a:gd name="T76" fmla="*/ 1 w 19"/>
                <a:gd name="T77" fmla="*/ 2 h 31"/>
                <a:gd name="T78" fmla="*/ 1 w 19"/>
                <a:gd name="T79" fmla="*/ 1 h 31"/>
                <a:gd name="T80" fmla="*/ 1 w 19"/>
                <a:gd name="T81" fmla="*/ 1 h 31"/>
                <a:gd name="T82" fmla="*/ 1 w 19"/>
                <a:gd name="T83" fmla="*/ 1 h 31"/>
                <a:gd name="T84" fmla="*/ 2 w 19"/>
                <a:gd name="T85" fmla="*/ 1 h 31"/>
                <a:gd name="T86" fmla="*/ 3 w 19"/>
                <a:gd name="T87" fmla="*/ 1 h 31"/>
                <a:gd name="T88" fmla="*/ 3 w 19"/>
                <a:gd name="T89" fmla="*/ 1 h 31"/>
                <a:gd name="T90" fmla="*/ 3 w 19"/>
                <a:gd name="T91" fmla="*/ 1 h 31"/>
                <a:gd name="T92" fmla="*/ 3 w 19"/>
                <a:gd name="T93" fmla="*/ 1 h 31"/>
                <a:gd name="T94" fmla="*/ 4 w 19"/>
                <a:gd name="T95" fmla="*/ 1 h 31"/>
                <a:gd name="T96" fmla="*/ 5 w 19"/>
                <a:gd name="T97" fmla="*/ 2 h 31"/>
                <a:gd name="T98" fmla="*/ 5 w 19"/>
                <a:gd name="T99" fmla="*/ 3 h 31"/>
                <a:gd name="T100" fmla="*/ 6 w 19"/>
                <a:gd name="T101" fmla="*/ 3 h 31"/>
                <a:gd name="T102" fmla="*/ 6 w 19"/>
                <a:gd name="T103" fmla="*/ 8 h 31"/>
                <a:gd name="T104" fmla="*/ 6 w 19"/>
                <a:gd name="T105" fmla="*/ 8 h 31"/>
                <a:gd name="T106" fmla="*/ 6 w 19"/>
                <a:gd name="T107" fmla="*/ 9 h 31"/>
                <a:gd name="T108" fmla="*/ 5 w 19"/>
                <a:gd name="T109" fmla="*/ 9 h 31"/>
                <a:gd name="T110" fmla="*/ 5 w 19"/>
                <a:gd name="T111" fmla="*/ 9 h 31"/>
                <a:gd name="T112" fmla="*/ 5 w 19"/>
                <a:gd name="T113" fmla="*/ 10 h 31"/>
                <a:gd name="T114" fmla="*/ 3 w 19"/>
                <a:gd name="T115" fmla="*/ 10 h 31"/>
                <a:gd name="T116" fmla="*/ 3 w 19"/>
                <a:gd name="T117" fmla="*/ 1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22681" name="Freeform 305"/>
            <p:cNvSpPr>
              <a:spLocks/>
            </p:cNvSpPr>
            <p:nvPr/>
          </p:nvSpPr>
          <p:spPr bwMode="white">
            <a:xfrm flipH="1">
              <a:off x="437" y="3742"/>
              <a:ext cx="7" cy="16"/>
            </a:xfrm>
            <a:custGeom>
              <a:avLst/>
              <a:gdLst>
                <a:gd name="T0" fmla="*/ 1 w 10"/>
                <a:gd name="T1" fmla="*/ 1 h 25"/>
                <a:gd name="T2" fmla="*/ 4 w 10"/>
                <a:gd name="T3" fmla="*/ 0 h 25"/>
                <a:gd name="T4" fmla="*/ 4 w 10"/>
                <a:gd name="T5" fmla="*/ 0 h 25"/>
                <a:gd name="T6" fmla="*/ 4 w 10"/>
                <a:gd name="T7" fmla="*/ 0 h 25"/>
                <a:gd name="T8" fmla="*/ 5 w 10"/>
                <a:gd name="T9" fmla="*/ 1 h 25"/>
                <a:gd name="T10" fmla="*/ 4 w 10"/>
                <a:gd name="T11" fmla="*/ 5 h 25"/>
                <a:gd name="T12" fmla="*/ 4 w 10"/>
                <a:gd name="T13" fmla="*/ 5 h 25"/>
                <a:gd name="T14" fmla="*/ 4 w 10"/>
                <a:gd name="T15" fmla="*/ 6 h 25"/>
                <a:gd name="T16" fmla="*/ 2 w 10"/>
                <a:gd name="T17" fmla="*/ 8 h 25"/>
                <a:gd name="T18" fmla="*/ 0 w 10"/>
                <a:gd name="T19" fmla="*/ 10 h 25"/>
                <a:gd name="T20" fmla="*/ 0 w 10"/>
                <a:gd name="T21" fmla="*/ 3 h 25"/>
                <a:gd name="T22" fmla="*/ 0 w 10"/>
                <a:gd name="T23" fmla="*/ 3 h 25"/>
                <a:gd name="T24" fmla="*/ 1 w 10"/>
                <a:gd name="T25" fmla="*/ 2 h 25"/>
                <a:gd name="T26" fmla="*/ 1 w 10"/>
                <a:gd name="T27" fmla="*/ 1 h 25"/>
                <a:gd name="T28" fmla="*/ 1 w 10"/>
                <a:gd name="T29" fmla="*/ 1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22682" name="Freeform 306"/>
            <p:cNvSpPr>
              <a:spLocks noEditPoints="1"/>
            </p:cNvSpPr>
            <p:nvPr/>
          </p:nvSpPr>
          <p:spPr bwMode="white">
            <a:xfrm flipH="1">
              <a:off x="437" y="3735"/>
              <a:ext cx="20" cy="23"/>
            </a:xfrm>
            <a:custGeom>
              <a:avLst/>
              <a:gdLst>
                <a:gd name="T0" fmla="*/ 11 w 33"/>
                <a:gd name="T1" fmla="*/ 4 h 36"/>
                <a:gd name="T2" fmla="*/ 9 w 33"/>
                <a:gd name="T3" fmla="*/ 5 h 36"/>
                <a:gd name="T4" fmla="*/ 9 w 33"/>
                <a:gd name="T5" fmla="*/ 5 h 36"/>
                <a:gd name="T6" fmla="*/ 8 w 33"/>
                <a:gd name="T7" fmla="*/ 6 h 36"/>
                <a:gd name="T8" fmla="*/ 8 w 33"/>
                <a:gd name="T9" fmla="*/ 7 h 36"/>
                <a:gd name="T10" fmla="*/ 8 w 33"/>
                <a:gd name="T11" fmla="*/ 15 h 36"/>
                <a:gd name="T12" fmla="*/ 8 w 33"/>
                <a:gd name="T13" fmla="*/ 15 h 36"/>
                <a:gd name="T14" fmla="*/ 8 w 33"/>
                <a:gd name="T15" fmla="*/ 15 h 36"/>
                <a:gd name="T16" fmla="*/ 10 w 33"/>
                <a:gd name="T17" fmla="*/ 14 h 36"/>
                <a:gd name="T18" fmla="*/ 11 w 33"/>
                <a:gd name="T19" fmla="*/ 13 h 36"/>
                <a:gd name="T20" fmla="*/ 12 w 33"/>
                <a:gd name="T21" fmla="*/ 10 h 36"/>
                <a:gd name="T22" fmla="*/ 12 w 33"/>
                <a:gd name="T23" fmla="*/ 5 h 36"/>
                <a:gd name="T24" fmla="*/ 12 w 33"/>
                <a:gd name="T25" fmla="*/ 5 h 36"/>
                <a:gd name="T26" fmla="*/ 12 w 33"/>
                <a:gd name="T27" fmla="*/ 4 h 36"/>
                <a:gd name="T28" fmla="*/ 12 w 33"/>
                <a:gd name="T29" fmla="*/ 4 h 36"/>
                <a:gd name="T30" fmla="*/ 12 w 33"/>
                <a:gd name="T31" fmla="*/ 4 h 36"/>
                <a:gd name="T32" fmla="*/ 11 w 33"/>
                <a:gd name="T33" fmla="*/ 4 h 36"/>
                <a:gd name="T34" fmla="*/ 11 w 33"/>
                <a:gd name="T35" fmla="*/ 4 h 36"/>
                <a:gd name="T36" fmla="*/ 9 w 33"/>
                <a:gd name="T37" fmla="*/ 7 h 36"/>
                <a:gd name="T38" fmla="*/ 9 w 33"/>
                <a:gd name="T39" fmla="*/ 7 h 36"/>
                <a:gd name="T40" fmla="*/ 10 w 33"/>
                <a:gd name="T41" fmla="*/ 6 h 36"/>
                <a:gd name="T42" fmla="*/ 11 w 33"/>
                <a:gd name="T43" fmla="*/ 5 h 36"/>
                <a:gd name="T44" fmla="*/ 11 w 33"/>
                <a:gd name="T45" fmla="*/ 5 h 36"/>
                <a:gd name="T46" fmla="*/ 12 w 33"/>
                <a:gd name="T47" fmla="*/ 5 h 36"/>
                <a:gd name="T48" fmla="*/ 12 w 33"/>
                <a:gd name="T49" fmla="*/ 10 h 36"/>
                <a:gd name="T50" fmla="*/ 12 w 33"/>
                <a:gd name="T51" fmla="*/ 10 h 36"/>
                <a:gd name="T52" fmla="*/ 11 w 33"/>
                <a:gd name="T53" fmla="*/ 11 h 36"/>
                <a:gd name="T54" fmla="*/ 9 w 33"/>
                <a:gd name="T55" fmla="*/ 13 h 36"/>
                <a:gd name="T56" fmla="*/ 9 w 33"/>
                <a:gd name="T57" fmla="*/ 13 h 36"/>
                <a:gd name="T58" fmla="*/ 9 w 33"/>
                <a:gd name="T59" fmla="*/ 7 h 36"/>
                <a:gd name="T60" fmla="*/ 9 w 33"/>
                <a:gd name="T61" fmla="*/ 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22683" name="Freeform 307"/>
            <p:cNvSpPr>
              <a:spLocks/>
            </p:cNvSpPr>
            <p:nvPr/>
          </p:nvSpPr>
          <p:spPr bwMode="white">
            <a:xfrm flipH="1">
              <a:off x="488" y="3749"/>
              <a:ext cx="14" cy="18"/>
            </a:xfrm>
            <a:custGeom>
              <a:avLst/>
              <a:gdLst>
                <a:gd name="T0" fmla="*/ 4 w 21"/>
                <a:gd name="T1" fmla="*/ 0 h 31"/>
                <a:gd name="T2" fmla="*/ 5 w 21"/>
                <a:gd name="T3" fmla="*/ 0 h 31"/>
                <a:gd name="T4" fmla="*/ 5 w 21"/>
                <a:gd name="T5" fmla="*/ 0 h 31"/>
                <a:gd name="T6" fmla="*/ 7 w 21"/>
                <a:gd name="T7" fmla="*/ 0 h 31"/>
                <a:gd name="T8" fmla="*/ 8 w 21"/>
                <a:gd name="T9" fmla="*/ 1 h 31"/>
                <a:gd name="T10" fmla="*/ 9 w 21"/>
                <a:gd name="T11" fmla="*/ 1 h 31"/>
                <a:gd name="T12" fmla="*/ 9 w 21"/>
                <a:gd name="T13" fmla="*/ 2 h 31"/>
                <a:gd name="T14" fmla="*/ 9 w 21"/>
                <a:gd name="T15" fmla="*/ 8 h 31"/>
                <a:gd name="T16" fmla="*/ 9 w 21"/>
                <a:gd name="T17" fmla="*/ 8 h 31"/>
                <a:gd name="T18" fmla="*/ 9 w 21"/>
                <a:gd name="T19" fmla="*/ 9 h 31"/>
                <a:gd name="T20" fmla="*/ 8 w 21"/>
                <a:gd name="T21" fmla="*/ 9 h 31"/>
                <a:gd name="T22" fmla="*/ 7 w 21"/>
                <a:gd name="T23" fmla="*/ 10 h 31"/>
                <a:gd name="T24" fmla="*/ 5 w 21"/>
                <a:gd name="T25" fmla="*/ 10 h 31"/>
                <a:gd name="T26" fmla="*/ 4 w 21"/>
                <a:gd name="T27" fmla="*/ 10 h 31"/>
                <a:gd name="T28" fmla="*/ 4 w 21"/>
                <a:gd name="T29" fmla="*/ 10 h 31"/>
                <a:gd name="T30" fmla="*/ 2 w 21"/>
                <a:gd name="T31" fmla="*/ 10 h 31"/>
                <a:gd name="T32" fmla="*/ 1 w 21"/>
                <a:gd name="T33" fmla="*/ 9 h 31"/>
                <a:gd name="T34" fmla="*/ 1 w 21"/>
                <a:gd name="T35" fmla="*/ 9 h 31"/>
                <a:gd name="T36" fmla="*/ 0 w 21"/>
                <a:gd name="T37" fmla="*/ 8 h 31"/>
                <a:gd name="T38" fmla="*/ 0 w 21"/>
                <a:gd name="T39" fmla="*/ 2 h 31"/>
                <a:gd name="T40" fmla="*/ 0 w 21"/>
                <a:gd name="T41" fmla="*/ 2 h 31"/>
                <a:gd name="T42" fmla="*/ 1 w 21"/>
                <a:gd name="T43" fmla="*/ 1 h 31"/>
                <a:gd name="T44" fmla="*/ 1 w 21"/>
                <a:gd name="T45" fmla="*/ 1 h 31"/>
                <a:gd name="T46" fmla="*/ 2 w 21"/>
                <a:gd name="T47" fmla="*/ 0 h 31"/>
                <a:gd name="T48" fmla="*/ 4 w 21"/>
                <a:gd name="T49" fmla="*/ 0 h 31"/>
                <a:gd name="T50" fmla="*/ 4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22684" name="Freeform 308"/>
            <p:cNvSpPr>
              <a:spLocks noEditPoints="1"/>
            </p:cNvSpPr>
            <p:nvPr/>
          </p:nvSpPr>
          <p:spPr bwMode="white">
            <a:xfrm flipH="1">
              <a:off x="488" y="3748"/>
              <a:ext cx="14" cy="20"/>
            </a:xfrm>
            <a:custGeom>
              <a:avLst/>
              <a:gdLst>
                <a:gd name="T0" fmla="*/ 4 w 24"/>
                <a:gd name="T1" fmla="*/ 0 h 33"/>
                <a:gd name="T2" fmla="*/ 4 w 24"/>
                <a:gd name="T3" fmla="*/ 0 h 33"/>
                <a:gd name="T4" fmla="*/ 2 w 24"/>
                <a:gd name="T5" fmla="*/ 0 h 33"/>
                <a:gd name="T6" fmla="*/ 1 w 24"/>
                <a:gd name="T7" fmla="*/ 1 h 33"/>
                <a:gd name="T8" fmla="*/ 1 w 24"/>
                <a:gd name="T9" fmla="*/ 2 h 33"/>
                <a:gd name="T10" fmla="*/ 0 w 24"/>
                <a:gd name="T11" fmla="*/ 3 h 33"/>
                <a:gd name="T12" fmla="*/ 0 w 24"/>
                <a:gd name="T13" fmla="*/ 9 h 33"/>
                <a:gd name="T14" fmla="*/ 0 w 24"/>
                <a:gd name="T15" fmla="*/ 9 h 33"/>
                <a:gd name="T16" fmla="*/ 1 w 24"/>
                <a:gd name="T17" fmla="*/ 10 h 33"/>
                <a:gd name="T18" fmla="*/ 1 w 24"/>
                <a:gd name="T19" fmla="*/ 12 h 33"/>
                <a:gd name="T20" fmla="*/ 2 w 24"/>
                <a:gd name="T21" fmla="*/ 12 h 33"/>
                <a:gd name="T22" fmla="*/ 4 w 24"/>
                <a:gd name="T23" fmla="*/ 12 h 33"/>
                <a:gd name="T24" fmla="*/ 5 w 24"/>
                <a:gd name="T25" fmla="*/ 12 h 33"/>
                <a:gd name="T26" fmla="*/ 5 w 24"/>
                <a:gd name="T27" fmla="*/ 12 h 33"/>
                <a:gd name="T28" fmla="*/ 6 w 24"/>
                <a:gd name="T29" fmla="*/ 12 h 33"/>
                <a:gd name="T30" fmla="*/ 7 w 24"/>
                <a:gd name="T31" fmla="*/ 12 h 33"/>
                <a:gd name="T32" fmla="*/ 8 w 24"/>
                <a:gd name="T33" fmla="*/ 10 h 33"/>
                <a:gd name="T34" fmla="*/ 8 w 24"/>
                <a:gd name="T35" fmla="*/ 9 h 33"/>
                <a:gd name="T36" fmla="*/ 8 w 24"/>
                <a:gd name="T37" fmla="*/ 3 h 33"/>
                <a:gd name="T38" fmla="*/ 8 w 24"/>
                <a:gd name="T39" fmla="*/ 3 h 33"/>
                <a:gd name="T40" fmla="*/ 8 w 24"/>
                <a:gd name="T41" fmla="*/ 2 h 33"/>
                <a:gd name="T42" fmla="*/ 7 w 24"/>
                <a:gd name="T43" fmla="*/ 1 h 33"/>
                <a:gd name="T44" fmla="*/ 6 w 24"/>
                <a:gd name="T45" fmla="*/ 0 h 33"/>
                <a:gd name="T46" fmla="*/ 5 w 24"/>
                <a:gd name="T47" fmla="*/ 0 h 33"/>
                <a:gd name="T48" fmla="*/ 4 w 24"/>
                <a:gd name="T49" fmla="*/ 0 h 33"/>
                <a:gd name="T50" fmla="*/ 1 w 24"/>
                <a:gd name="T51" fmla="*/ 9 h 33"/>
                <a:gd name="T52" fmla="*/ 1 w 24"/>
                <a:gd name="T53" fmla="*/ 3 h 33"/>
                <a:gd name="T54" fmla="*/ 1 w 24"/>
                <a:gd name="T55" fmla="*/ 3 h 33"/>
                <a:gd name="T56" fmla="*/ 1 w 24"/>
                <a:gd name="T57" fmla="*/ 2 h 33"/>
                <a:gd name="T58" fmla="*/ 2 w 24"/>
                <a:gd name="T59" fmla="*/ 1 h 33"/>
                <a:gd name="T60" fmla="*/ 3 w 24"/>
                <a:gd name="T61" fmla="*/ 1 h 33"/>
                <a:gd name="T62" fmla="*/ 4 w 24"/>
                <a:gd name="T63" fmla="*/ 1 h 33"/>
                <a:gd name="T64" fmla="*/ 5 w 24"/>
                <a:gd name="T65" fmla="*/ 1 h 33"/>
                <a:gd name="T66" fmla="*/ 5 w 24"/>
                <a:gd name="T67" fmla="*/ 1 h 33"/>
                <a:gd name="T68" fmla="*/ 5 w 24"/>
                <a:gd name="T69" fmla="*/ 1 h 33"/>
                <a:gd name="T70" fmla="*/ 6 w 24"/>
                <a:gd name="T71" fmla="*/ 1 h 33"/>
                <a:gd name="T72" fmla="*/ 7 w 24"/>
                <a:gd name="T73" fmla="*/ 2 h 33"/>
                <a:gd name="T74" fmla="*/ 8 w 24"/>
                <a:gd name="T75" fmla="*/ 3 h 33"/>
                <a:gd name="T76" fmla="*/ 8 w 24"/>
                <a:gd name="T77" fmla="*/ 9 h 33"/>
                <a:gd name="T78" fmla="*/ 8 w 24"/>
                <a:gd name="T79" fmla="*/ 9 h 33"/>
                <a:gd name="T80" fmla="*/ 7 w 24"/>
                <a:gd name="T81" fmla="*/ 10 h 33"/>
                <a:gd name="T82" fmla="*/ 6 w 24"/>
                <a:gd name="T83" fmla="*/ 11 h 33"/>
                <a:gd name="T84" fmla="*/ 5 w 24"/>
                <a:gd name="T85" fmla="*/ 12 h 33"/>
                <a:gd name="T86" fmla="*/ 5 w 24"/>
                <a:gd name="T87" fmla="*/ 12 h 33"/>
                <a:gd name="T88" fmla="*/ 4 w 24"/>
                <a:gd name="T89" fmla="*/ 12 h 33"/>
                <a:gd name="T90" fmla="*/ 4 w 24"/>
                <a:gd name="T91" fmla="*/ 12 h 33"/>
                <a:gd name="T92" fmla="*/ 3 w 24"/>
                <a:gd name="T93" fmla="*/ 12 h 33"/>
                <a:gd name="T94" fmla="*/ 2 w 24"/>
                <a:gd name="T95" fmla="*/ 11 h 33"/>
                <a:gd name="T96" fmla="*/ 1 w 24"/>
                <a:gd name="T97" fmla="*/ 10 h 33"/>
                <a:gd name="T98" fmla="*/ 1 w 24"/>
                <a:gd name="T99" fmla="*/ 9 h 33"/>
                <a:gd name="T100" fmla="*/ 1 w 24"/>
                <a:gd name="T101" fmla="*/ 9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22685" name="Freeform 309"/>
            <p:cNvSpPr>
              <a:spLocks/>
            </p:cNvSpPr>
            <p:nvPr/>
          </p:nvSpPr>
          <p:spPr bwMode="white">
            <a:xfrm flipH="1">
              <a:off x="466" y="3746"/>
              <a:ext cx="10" cy="18"/>
            </a:xfrm>
            <a:custGeom>
              <a:avLst/>
              <a:gdLst>
                <a:gd name="T0" fmla="*/ 2 w 18"/>
                <a:gd name="T1" fmla="*/ 0 h 30"/>
                <a:gd name="T2" fmla="*/ 3 w 18"/>
                <a:gd name="T3" fmla="*/ 0 h 30"/>
                <a:gd name="T4" fmla="*/ 3 w 18"/>
                <a:gd name="T5" fmla="*/ 0 h 30"/>
                <a:gd name="T6" fmla="*/ 4 w 18"/>
                <a:gd name="T7" fmla="*/ 0 h 30"/>
                <a:gd name="T8" fmla="*/ 4 w 18"/>
                <a:gd name="T9" fmla="*/ 1 h 30"/>
                <a:gd name="T10" fmla="*/ 5 w 18"/>
                <a:gd name="T11" fmla="*/ 1 h 30"/>
                <a:gd name="T12" fmla="*/ 6 w 18"/>
                <a:gd name="T13" fmla="*/ 2 h 30"/>
                <a:gd name="T14" fmla="*/ 6 w 18"/>
                <a:gd name="T15" fmla="*/ 8 h 30"/>
                <a:gd name="T16" fmla="*/ 6 w 18"/>
                <a:gd name="T17" fmla="*/ 8 h 30"/>
                <a:gd name="T18" fmla="*/ 5 w 18"/>
                <a:gd name="T19" fmla="*/ 9 h 30"/>
                <a:gd name="T20" fmla="*/ 4 w 18"/>
                <a:gd name="T21" fmla="*/ 10 h 30"/>
                <a:gd name="T22" fmla="*/ 4 w 18"/>
                <a:gd name="T23" fmla="*/ 10 h 30"/>
                <a:gd name="T24" fmla="*/ 3 w 18"/>
                <a:gd name="T25" fmla="*/ 11 h 30"/>
                <a:gd name="T26" fmla="*/ 2 w 18"/>
                <a:gd name="T27" fmla="*/ 11 h 30"/>
                <a:gd name="T28" fmla="*/ 2 w 18"/>
                <a:gd name="T29" fmla="*/ 11 h 30"/>
                <a:gd name="T30" fmla="*/ 2 w 18"/>
                <a:gd name="T31" fmla="*/ 11 h 30"/>
                <a:gd name="T32" fmla="*/ 1 w 18"/>
                <a:gd name="T33" fmla="*/ 10 h 30"/>
                <a:gd name="T34" fmla="*/ 1 w 18"/>
                <a:gd name="T35" fmla="*/ 10 h 30"/>
                <a:gd name="T36" fmla="*/ 0 w 18"/>
                <a:gd name="T37" fmla="*/ 8 h 30"/>
                <a:gd name="T38" fmla="*/ 0 w 18"/>
                <a:gd name="T39" fmla="*/ 3 h 30"/>
                <a:gd name="T40" fmla="*/ 0 w 18"/>
                <a:gd name="T41" fmla="*/ 3 h 30"/>
                <a:gd name="T42" fmla="*/ 1 w 18"/>
                <a:gd name="T43" fmla="*/ 2 h 30"/>
                <a:gd name="T44" fmla="*/ 1 w 18"/>
                <a:gd name="T45" fmla="*/ 1 h 30"/>
                <a:gd name="T46" fmla="*/ 1 w 18"/>
                <a:gd name="T47" fmla="*/ 1 h 30"/>
                <a:gd name="T48" fmla="*/ 2 w 18"/>
                <a:gd name="T49" fmla="*/ 0 h 30"/>
                <a:gd name="T50" fmla="*/ 2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22686" name="Freeform 310"/>
            <p:cNvSpPr>
              <a:spLocks noEditPoints="1"/>
            </p:cNvSpPr>
            <p:nvPr/>
          </p:nvSpPr>
          <p:spPr bwMode="white">
            <a:xfrm flipH="1">
              <a:off x="466" y="3746"/>
              <a:ext cx="12" cy="19"/>
            </a:xfrm>
            <a:custGeom>
              <a:avLst/>
              <a:gdLst>
                <a:gd name="T0" fmla="*/ 4 w 20"/>
                <a:gd name="T1" fmla="*/ 0 h 32"/>
                <a:gd name="T2" fmla="*/ 3 w 20"/>
                <a:gd name="T3" fmla="*/ 0 h 32"/>
                <a:gd name="T4" fmla="*/ 3 w 20"/>
                <a:gd name="T5" fmla="*/ 0 h 32"/>
                <a:gd name="T6" fmla="*/ 2 w 20"/>
                <a:gd name="T7" fmla="*/ 1 h 32"/>
                <a:gd name="T8" fmla="*/ 1 w 20"/>
                <a:gd name="T9" fmla="*/ 1 h 32"/>
                <a:gd name="T10" fmla="*/ 1 w 20"/>
                <a:gd name="T11" fmla="*/ 2 h 32"/>
                <a:gd name="T12" fmla="*/ 0 w 20"/>
                <a:gd name="T13" fmla="*/ 3 h 32"/>
                <a:gd name="T14" fmla="*/ 0 w 20"/>
                <a:gd name="T15" fmla="*/ 8 h 32"/>
                <a:gd name="T16" fmla="*/ 0 w 20"/>
                <a:gd name="T17" fmla="*/ 8 h 32"/>
                <a:gd name="T18" fmla="*/ 1 w 20"/>
                <a:gd name="T19" fmla="*/ 10 h 32"/>
                <a:gd name="T20" fmla="*/ 1 w 20"/>
                <a:gd name="T21" fmla="*/ 11 h 32"/>
                <a:gd name="T22" fmla="*/ 1 w 20"/>
                <a:gd name="T23" fmla="*/ 11 h 32"/>
                <a:gd name="T24" fmla="*/ 2 w 20"/>
                <a:gd name="T25" fmla="*/ 11 h 32"/>
                <a:gd name="T26" fmla="*/ 3 w 20"/>
                <a:gd name="T27" fmla="*/ 11 h 32"/>
                <a:gd name="T28" fmla="*/ 4 w 20"/>
                <a:gd name="T29" fmla="*/ 11 h 32"/>
                <a:gd name="T30" fmla="*/ 4 w 20"/>
                <a:gd name="T31" fmla="*/ 11 h 32"/>
                <a:gd name="T32" fmla="*/ 5 w 20"/>
                <a:gd name="T33" fmla="*/ 11 h 32"/>
                <a:gd name="T34" fmla="*/ 6 w 20"/>
                <a:gd name="T35" fmla="*/ 10 h 32"/>
                <a:gd name="T36" fmla="*/ 7 w 20"/>
                <a:gd name="T37" fmla="*/ 9 h 32"/>
                <a:gd name="T38" fmla="*/ 7 w 20"/>
                <a:gd name="T39" fmla="*/ 8 h 32"/>
                <a:gd name="T40" fmla="*/ 7 w 20"/>
                <a:gd name="T41" fmla="*/ 2 h 32"/>
                <a:gd name="T42" fmla="*/ 7 w 20"/>
                <a:gd name="T43" fmla="*/ 2 h 32"/>
                <a:gd name="T44" fmla="*/ 7 w 20"/>
                <a:gd name="T45" fmla="*/ 1 h 32"/>
                <a:gd name="T46" fmla="*/ 6 w 20"/>
                <a:gd name="T47" fmla="*/ 1 h 32"/>
                <a:gd name="T48" fmla="*/ 6 w 20"/>
                <a:gd name="T49" fmla="*/ 1 h 32"/>
                <a:gd name="T50" fmla="*/ 5 w 20"/>
                <a:gd name="T51" fmla="*/ 0 h 32"/>
                <a:gd name="T52" fmla="*/ 4 w 20"/>
                <a:gd name="T53" fmla="*/ 0 h 32"/>
                <a:gd name="T54" fmla="*/ 4 w 20"/>
                <a:gd name="T55" fmla="*/ 0 h 32"/>
                <a:gd name="T56" fmla="*/ 4 w 20"/>
                <a:gd name="T57" fmla="*/ 1 h 32"/>
                <a:gd name="T58" fmla="*/ 4 w 20"/>
                <a:gd name="T59" fmla="*/ 1 h 32"/>
                <a:gd name="T60" fmla="*/ 5 w 20"/>
                <a:gd name="T61" fmla="*/ 1 h 32"/>
                <a:gd name="T62" fmla="*/ 5 w 20"/>
                <a:gd name="T63" fmla="*/ 1 h 32"/>
                <a:gd name="T64" fmla="*/ 5 w 20"/>
                <a:gd name="T65" fmla="*/ 1 h 32"/>
                <a:gd name="T66" fmla="*/ 6 w 20"/>
                <a:gd name="T67" fmla="*/ 2 h 32"/>
                <a:gd name="T68" fmla="*/ 6 w 20"/>
                <a:gd name="T69" fmla="*/ 2 h 32"/>
                <a:gd name="T70" fmla="*/ 6 w 20"/>
                <a:gd name="T71" fmla="*/ 8 h 32"/>
                <a:gd name="T72" fmla="*/ 6 w 20"/>
                <a:gd name="T73" fmla="*/ 8 h 32"/>
                <a:gd name="T74" fmla="*/ 6 w 20"/>
                <a:gd name="T75" fmla="*/ 8 h 32"/>
                <a:gd name="T76" fmla="*/ 6 w 20"/>
                <a:gd name="T77" fmla="*/ 10 h 32"/>
                <a:gd name="T78" fmla="*/ 5 w 20"/>
                <a:gd name="T79" fmla="*/ 10 h 32"/>
                <a:gd name="T80" fmla="*/ 4 w 20"/>
                <a:gd name="T81" fmla="*/ 11 h 32"/>
                <a:gd name="T82" fmla="*/ 4 w 20"/>
                <a:gd name="T83" fmla="*/ 11 h 32"/>
                <a:gd name="T84" fmla="*/ 3 w 20"/>
                <a:gd name="T85" fmla="*/ 11 h 32"/>
                <a:gd name="T86" fmla="*/ 3 w 20"/>
                <a:gd name="T87" fmla="*/ 11 h 32"/>
                <a:gd name="T88" fmla="*/ 2 w 20"/>
                <a:gd name="T89" fmla="*/ 11 h 32"/>
                <a:gd name="T90" fmla="*/ 2 w 20"/>
                <a:gd name="T91" fmla="*/ 10 h 32"/>
                <a:gd name="T92" fmla="*/ 2 w 20"/>
                <a:gd name="T93" fmla="*/ 10 h 32"/>
                <a:gd name="T94" fmla="*/ 1 w 20"/>
                <a:gd name="T95" fmla="*/ 10 h 32"/>
                <a:gd name="T96" fmla="*/ 1 w 20"/>
                <a:gd name="T97" fmla="*/ 8 h 32"/>
                <a:gd name="T98" fmla="*/ 1 w 20"/>
                <a:gd name="T99" fmla="*/ 3 h 32"/>
                <a:gd name="T100" fmla="*/ 1 w 20"/>
                <a:gd name="T101" fmla="*/ 3 h 32"/>
                <a:gd name="T102" fmla="*/ 1 w 20"/>
                <a:gd name="T103" fmla="*/ 2 h 32"/>
                <a:gd name="T104" fmla="*/ 1 w 20"/>
                <a:gd name="T105" fmla="*/ 2 h 32"/>
                <a:gd name="T106" fmla="*/ 2 w 20"/>
                <a:gd name="T107" fmla="*/ 1 h 32"/>
                <a:gd name="T108" fmla="*/ 3 w 20"/>
                <a:gd name="T109" fmla="*/ 1 h 32"/>
                <a:gd name="T110" fmla="*/ 3 w 20"/>
                <a:gd name="T111" fmla="*/ 1 h 32"/>
                <a:gd name="T112" fmla="*/ 4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22687" name="Freeform 311"/>
            <p:cNvSpPr>
              <a:spLocks/>
            </p:cNvSpPr>
            <p:nvPr/>
          </p:nvSpPr>
          <p:spPr bwMode="white">
            <a:xfrm flipH="1">
              <a:off x="450" y="3737"/>
              <a:ext cx="8" cy="18"/>
            </a:xfrm>
            <a:custGeom>
              <a:avLst/>
              <a:gdLst>
                <a:gd name="T0" fmla="*/ 2 w 15"/>
                <a:gd name="T1" fmla="*/ 0 h 28"/>
                <a:gd name="T2" fmla="*/ 2 w 15"/>
                <a:gd name="T3" fmla="*/ 0 h 28"/>
                <a:gd name="T4" fmla="*/ 2 w 15"/>
                <a:gd name="T5" fmla="*/ 0 h 28"/>
                <a:gd name="T6" fmla="*/ 3 w 15"/>
                <a:gd name="T7" fmla="*/ 0 h 28"/>
                <a:gd name="T8" fmla="*/ 4 w 15"/>
                <a:gd name="T9" fmla="*/ 1 h 28"/>
                <a:gd name="T10" fmla="*/ 4 w 15"/>
                <a:gd name="T11" fmla="*/ 1 h 28"/>
                <a:gd name="T12" fmla="*/ 4 w 15"/>
                <a:gd name="T13" fmla="*/ 2 h 28"/>
                <a:gd name="T14" fmla="*/ 4 w 15"/>
                <a:gd name="T15" fmla="*/ 8 h 28"/>
                <a:gd name="T16" fmla="*/ 4 w 15"/>
                <a:gd name="T17" fmla="*/ 8 h 28"/>
                <a:gd name="T18" fmla="*/ 4 w 15"/>
                <a:gd name="T19" fmla="*/ 9 h 28"/>
                <a:gd name="T20" fmla="*/ 4 w 15"/>
                <a:gd name="T21" fmla="*/ 10 h 28"/>
                <a:gd name="T22" fmla="*/ 3 w 15"/>
                <a:gd name="T23" fmla="*/ 11 h 28"/>
                <a:gd name="T24" fmla="*/ 3 w 15"/>
                <a:gd name="T25" fmla="*/ 12 h 28"/>
                <a:gd name="T26" fmla="*/ 2 w 15"/>
                <a:gd name="T27" fmla="*/ 12 h 28"/>
                <a:gd name="T28" fmla="*/ 2 w 15"/>
                <a:gd name="T29" fmla="*/ 12 h 28"/>
                <a:gd name="T30" fmla="*/ 2 w 15"/>
                <a:gd name="T31" fmla="*/ 12 h 28"/>
                <a:gd name="T32" fmla="*/ 1 w 15"/>
                <a:gd name="T33" fmla="*/ 11 h 28"/>
                <a:gd name="T34" fmla="*/ 1 w 15"/>
                <a:gd name="T35" fmla="*/ 10 h 28"/>
                <a:gd name="T36" fmla="*/ 1 w 15"/>
                <a:gd name="T37" fmla="*/ 9 h 28"/>
                <a:gd name="T38" fmla="*/ 0 w 15"/>
                <a:gd name="T39" fmla="*/ 3 h 28"/>
                <a:gd name="T40" fmla="*/ 0 w 15"/>
                <a:gd name="T41" fmla="*/ 3 h 28"/>
                <a:gd name="T42" fmla="*/ 1 w 15"/>
                <a:gd name="T43" fmla="*/ 2 h 28"/>
                <a:gd name="T44" fmla="*/ 1 w 15"/>
                <a:gd name="T45" fmla="*/ 1 h 28"/>
                <a:gd name="T46" fmla="*/ 1 w 15"/>
                <a:gd name="T47" fmla="*/ 1 h 28"/>
                <a:gd name="T48" fmla="*/ 2 w 15"/>
                <a:gd name="T49" fmla="*/ 0 h 28"/>
                <a:gd name="T50" fmla="*/ 2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22688" name="Freeform 312"/>
            <p:cNvSpPr>
              <a:spLocks noEditPoints="1"/>
            </p:cNvSpPr>
            <p:nvPr/>
          </p:nvSpPr>
          <p:spPr bwMode="white">
            <a:xfrm flipH="1">
              <a:off x="449" y="3737"/>
              <a:ext cx="9" cy="18"/>
            </a:xfrm>
            <a:custGeom>
              <a:avLst/>
              <a:gdLst>
                <a:gd name="T0" fmla="*/ 3 w 16"/>
                <a:gd name="T1" fmla="*/ 0 h 30"/>
                <a:gd name="T2" fmla="*/ 2 w 16"/>
                <a:gd name="T3" fmla="*/ 0 h 30"/>
                <a:gd name="T4" fmla="*/ 2 w 16"/>
                <a:gd name="T5" fmla="*/ 0 h 30"/>
                <a:gd name="T6" fmla="*/ 1 w 16"/>
                <a:gd name="T7" fmla="*/ 1 h 30"/>
                <a:gd name="T8" fmla="*/ 1 w 16"/>
                <a:gd name="T9" fmla="*/ 1 h 30"/>
                <a:gd name="T10" fmla="*/ 0 w 16"/>
                <a:gd name="T11" fmla="*/ 2 h 30"/>
                <a:gd name="T12" fmla="*/ 0 w 16"/>
                <a:gd name="T13" fmla="*/ 4 h 30"/>
                <a:gd name="T14" fmla="*/ 0 w 16"/>
                <a:gd name="T15" fmla="*/ 8 h 30"/>
                <a:gd name="T16" fmla="*/ 0 w 16"/>
                <a:gd name="T17" fmla="*/ 8 h 30"/>
                <a:gd name="T18" fmla="*/ 1 w 16"/>
                <a:gd name="T19" fmla="*/ 10 h 30"/>
                <a:gd name="T20" fmla="*/ 1 w 16"/>
                <a:gd name="T21" fmla="*/ 10 h 30"/>
                <a:gd name="T22" fmla="*/ 1 w 16"/>
                <a:gd name="T23" fmla="*/ 10 h 30"/>
                <a:gd name="T24" fmla="*/ 2 w 16"/>
                <a:gd name="T25" fmla="*/ 11 h 30"/>
                <a:gd name="T26" fmla="*/ 3 w 16"/>
                <a:gd name="T27" fmla="*/ 11 h 30"/>
                <a:gd name="T28" fmla="*/ 3 w 16"/>
                <a:gd name="T29" fmla="*/ 11 h 30"/>
                <a:gd name="T30" fmla="*/ 3 w 16"/>
                <a:gd name="T31" fmla="*/ 11 h 30"/>
                <a:gd name="T32" fmla="*/ 3 w 16"/>
                <a:gd name="T33" fmla="*/ 11 h 30"/>
                <a:gd name="T34" fmla="*/ 4 w 16"/>
                <a:gd name="T35" fmla="*/ 10 h 30"/>
                <a:gd name="T36" fmla="*/ 4 w 16"/>
                <a:gd name="T37" fmla="*/ 10 h 30"/>
                <a:gd name="T38" fmla="*/ 5 w 16"/>
                <a:gd name="T39" fmla="*/ 8 h 30"/>
                <a:gd name="T40" fmla="*/ 5 w 16"/>
                <a:gd name="T41" fmla="*/ 7 h 30"/>
                <a:gd name="T42" fmla="*/ 5 w 16"/>
                <a:gd name="T43" fmla="*/ 2 h 30"/>
                <a:gd name="T44" fmla="*/ 5 w 16"/>
                <a:gd name="T45" fmla="*/ 2 h 30"/>
                <a:gd name="T46" fmla="*/ 5 w 16"/>
                <a:gd name="T47" fmla="*/ 1 h 30"/>
                <a:gd name="T48" fmla="*/ 4 w 16"/>
                <a:gd name="T49" fmla="*/ 1 h 30"/>
                <a:gd name="T50" fmla="*/ 4 w 16"/>
                <a:gd name="T51" fmla="*/ 1 h 30"/>
                <a:gd name="T52" fmla="*/ 3 w 16"/>
                <a:gd name="T53" fmla="*/ 0 h 30"/>
                <a:gd name="T54" fmla="*/ 3 w 16"/>
                <a:gd name="T55" fmla="*/ 0 h 30"/>
                <a:gd name="T56" fmla="*/ 3 w 16"/>
                <a:gd name="T57" fmla="*/ 0 h 30"/>
                <a:gd name="T58" fmla="*/ 3 w 16"/>
                <a:gd name="T59" fmla="*/ 1 h 30"/>
                <a:gd name="T60" fmla="*/ 3 w 16"/>
                <a:gd name="T61" fmla="*/ 1 h 30"/>
                <a:gd name="T62" fmla="*/ 3 w 16"/>
                <a:gd name="T63" fmla="*/ 1 h 30"/>
                <a:gd name="T64" fmla="*/ 4 w 16"/>
                <a:gd name="T65" fmla="*/ 1 h 30"/>
                <a:gd name="T66" fmla="*/ 4 w 16"/>
                <a:gd name="T67" fmla="*/ 1 h 30"/>
                <a:gd name="T68" fmla="*/ 4 w 16"/>
                <a:gd name="T69" fmla="*/ 1 h 30"/>
                <a:gd name="T70" fmla="*/ 5 w 16"/>
                <a:gd name="T71" fmla="*/ 2 h 30"/>
                <a:gd name="T72" fmla="*/ 5 w 16"/>
                <a:gd name="T73" fmla="*/ 7 h 30"/>
                <a:gd name="T74" fmla="*/ 5 w 16"/>
                <a:gd name="T75" fmla="*/ 7 h 30"/>
                <a:gd name="T76" fmla="*/ 5 w 16"/>
                <a:gd name="T77" fmla="*/ 8 h 30"/>
                <a:gd name="T78" fmla="*/ 4 w 16"/>
                <a:gd name="T79" fmla="*/ 10 h 30"/>
                <a:gd name="T80" fmla="*/ 3 w 16"/>
                <a:gd name="T81" fmla="*/ 10 h 30"/>
                <a:gd name="T82" fmla="*/ 3 w 16"/>
                <a:gd name="T83" fmla="*/ 10 h 30"/>
                <a:gd name="T84" fmla="*/ 2 w 16"/>
                <a:gd name="T85" fmla="*/ 10 h 30"/>
                <a:gd name="T86" fmla="*/ 2 w 16"/>
                <a:gd name="T87" fmla="*/ 10 h 30"/>
                <a:gd name="T88" fmla="*/ 2 w 16"/>
                <a:gd name="T89" fmla="*/ 10 h 30"/>
                <a:gd name="T90" fmla="*/ 1 w 16"/>
                <a:gd name="T91" fmla="*/ 10 h 30"/>
                <a:gd name="T92" fmla="*/ 1 w 16"/>
                <a:gd name="T93" fmla="*/ 10 h 30"/>
                <a:gd name="T94" fmla="*/ 1 w 16"/>
                <a:gd name="T95" fmla="*/ 10 h 30"/>
                <a:gd name="T96" fmla="*/ 1 w 16"/>
                <a:gd name="T97" fmla="*/ 8 h 30"/>
                <a:gd name="T98" fmla="*/ 1 w 16"/>
                <a:gd name="T99" fmla="*/ 4 h 30"/>
                <a:gd name="T100" fmla="*/ 1 w 16"/>
                <a:gd name="T101" fmla="*/ 4 h 30"/>
                <a:gd name="T102" fmla="*/ 1 w 16"/>
                <a:gd name="T103" fmla="*/ 2 h 30"/>
                <a:gd name="T104" fmla="*/ 1 w 16"/>
                <a:gd name="T105" fmla="*/ 1 h 30"/>
                <a:gd name="T106" fmla="*/ 1 w 16"/>
                <a:gd name="T107" fmla="*/ 1 h 30"/>
                <a:gd name="T108" fmla="*/ 2 w 16"/>
                <a:gd name="T109" fmla="*/ 1 h 30"/>
                <a:gd name="T110" fmla="*/ 2 w 16"/>
                <a:gd name="T111" fmla="*/ 1 h 30"/>
                <a:gd name="T112" fmla="*/ 3 w 16"/>
                <a:gd name="T113" fmla="*/ 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22689" name="Freeform 313"/>
            <p:cNvSpPr>
              <a:spLocks/>
            </p:cNvSpPr>
            <p:nvPr/>
          </p:nvSpPr>
          <p:spPr bwMode="white">
            <a:xfrm flipH="1">
              <a:off x="457" y="3741"/>
              <a:ext cx="9" cy="17"/>
            </a:xfrm>
            <a:custGeom>
              <a:avLst/>
              <a:gdLst>
                <a:gd name="T0" fmla="*/ 2 w 16"/>
                <a:gd name="T1" fmla="*/ 0 h 29"/>
                <a:gd name="T2" fmla="*/ 3 w 16"/>
                <a:gd name="T3" fmla="*/ 0 h 29"/>
                <a:gd name="T4" fmla="*/ 3 w 16"/>
                <a:gd name="T5" fmla="*/ 0 h 29"/>
                <a:gd name="T6" fmla="*/ 3 w 16"/>
                <a:gd name="T7" fmla="*/ 0 h 29"/>
                <a:gd name="T8" fmla="*/ 5 w 16"/>
                <a:gd name="T9" fmla="*/ 1 h 29"/>
                <a:gd name="T10" fmla="*/ 5 w 16"/>
                <a:gd name="T11" fmla="*/ 1 h 29"/>
                <a:gd name="T12" fmla="*/ 5 w 16"/>
                <a:gd name="T13" fmla="*/ 2 h 29"/>
                <a:gd name="T14" fmla="*/ 5 w 16"/>
                <a:gd name="T15" fmla="*/ 7 h 29"/>
                <a:gd name="T16" fmla="*/ 5 w 16"/>
                <a:gd name="T17" fmla="*/ 7 h 29"/>
                <a:gd name="T18" fmla="*/ 5 w 16"/>
                <a:gd name="T19" fmla="*/ 8 h 29"/>
                <a:gd name="T20" fmla="*/ 5 w 16"/>
                <a:gd name="T21" fmla="*/ 9 h 29"/>
                <a:gd name="T22" fmla="*/ 4 w 16"/>
                <a:gd name="T23" fmla="*/ 9 h 29"/>
                <a:gd name="T24" fmla="*/ 3 w 16"/>
                <a:gd name="T25" fmla="*/ 10 h 29"/>
                <a:gd name="T26" fmla="*/ 3 w 16"/>
                <a:gd name="T27" fmla="*/ 10 h 29"/>
                <a:gd name="T28" fmla="*/ 3 w 16"/>
                <a:gd name="T29" fmla="*/ 10 h 29"/>
                <a:gd name="T30" fmla="*/ 2 w 16"/>
                <a:gd name="T31" fmla="*/ 10 h 29"/>
                <a:gd name="T32" fmla="*/ 1 w 16"/>
                <a:gd name="T33" fmla="*/ 9 h 29"/>
                <a:gd name="T34" fmla="*/ 1 w 16"/>
                <a:gd name="T35" fmla="*/ 9 h 29"/>
                <a:gd name="T36" fmla="*/ 1 w 16"/>
                <a:gd name="T37" fmla="*/ 8 h 29"/>
                <a:gd name="T38" fmla="*/ 0 w 16"/>
                <a:gd name="T39" fmla="*/ 4 h 29"/>
                <a:gd name="T40" fmla="*/ 0 w 16"/>
                <a:gd name="T41" fmla="*/ 4 h 29"/>
                <a:gd name="T42" fmla="*/ 1 w 16"/>
                <a:gd name="T43" fmla="*/ 2 h 29"/>
                <a:gd name="T44" fmla="*/ 1 w 16"/>
                <a:gd name="T45" fmla="*/ 1 h 29"/>
                <a:gd name="T46" fmla="*/ 1 w 16"/>
                <a:gd name="T47" fmla="*/ 1 h 29"/>
                <a:gd name="T48" fmla="*/ 2 w 16"/>
                <a:gd name="T49" fmla="*/ 0 h 29"/>
                <a:gd name="T50" fmla="*/ 2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22690" name="Freeform 314"/>
            <p:cNvSpPr>
              <a:spLocks noEditPoints="1"/>
            </p:cNvSpPr>
            <p:nvPr/>
          </p:nvSpPr>
          <p:spPr bwMode="white">
            <a:xfrm flipH="1">
              <a:off x="457" y="3741"/>
              <a:ext cx="9" cy="19"/>
            </a:xfrm>
            <a:custGeom>
              <a:avLst/>
              <a:gdLst>
                <a:gd name="T0" fmla="*/ 3 w 16"/>
                <a:gd name="T1" fmla="*/ 0 h 30"/>
                <a:gd name="T2" fmla="*/ 2 w 16"/>
                <a:gd name="T3" fmla="*/ 0 h 30"/>
                <a:gd name="T4" fmla="*/ 2 w 16"/>
                <a:gd name="T5" fmla="*/ 0 h 30"/>
                <a:gd name="T6" fmla="*/ 2 w 16"/>
                <a:gd name="T7" fmla="*/ 0 h 30"/>
                <a:gd name="T8" fmla="*/ 1 w 16"/>
                <a:gd name="T9" fmla="*/ 1 h 30"/>
                <a:gd name="T10" fmla="*/ 1 w 16"/>
                <a:gd name="T11" fmla="*/ 1 h 30"/>
                <a:gd name="T12" fmla="*/ 0 w 16"/>
                <a:gd name="T13" fmla="*/ 3 h 30"/>
                <a:gd name="T14" fmla="*/ 0 w 16"/>
                <a:gd name="T15" fmla="*/ 4 h 30"/>
                <a:gd name="T16" fmla="*/ 0 w 16"/>
                <a:gd name="T17" fmla="*/ 10 h 30"/>
                <a:gd name="T18" fmla="*/ 0 w 16"/>
                <a:gd name="T19" fmla="*/ 10 h 30"/>
                <a:gd name="T20" fmla="*/ 1 w 16"/>
                <a:gd name="T21" fmla="*/ 10 h 30"/>
                <a:gd name="T22" fmla="*/ 1 w 16"/>
                <a:gd name="T23" fmla="*/ 11 h 30"/>
                <a:gd name="T24" fmla="*/ 1 w 16"/>
                <a:gd name="T25" fmla="*/ 11 h 30"/>
                <a:gd name="T26" fmla="*/ 2 w 16"/>
                <a:gd name="T27" fmla="*/ 12 h 30"/>
                <a:gd name="T28" fmla="*/ 3 w 16"/>
                <a:gd name="T29" fmla="*/ 12 h 30"/>
                <a:gd name="T30" fmla="*/ 3 w 16"/>
                <a:gd name="T31" fmla="*/ 12 h 30"/>
                <a:gd name="T32" fmla="*/ 3 w 16"/>
                <a:gd name="T33" fmla="*/ 12 h 30"/>
                <a:gd name="T34" fmla="*/ 4 w 16"/>
                <a:gd name="T35" fmla="*/ 11 h 30"/>
                <a:gd name="T36" fmla="*/ 5 w 16"/>
                <a:gd name="T37" fmla="*/ 10 h 30"/>
                <a:gd name="T38" fmla="*/ 5 w 16"/>
                <a:gd name="T39" fmla="*/ 10 h 30"/>
                <a:gd name="T40" fmla="*/ 5 w 16"/>
                <a:gd name="T41" fmla="*/ 8 h 30"/>
                <a:gd name="T42" fmla="*/ 5 w 16"/>
                <a:gd name="T43" fmla="*/ 3 h 30"/>
                <a:gd name="T44" fmla="*/ 5 w 16"/>
                <a:gd name="T45" fmla="*/ 3 h 30"/>
                <a:gd name="T46" fmla="*/ 5 w 16"/>
                <a:gd name="T47" fmla="*/ 1 h 30"/>
                <a:gd name="T48" fmla="*/ 5 w 16"/>
                <a:gd name="T49" fmla="*/ 1 h 30"/>
                <a:gd name="T50" fmla="*/ 5 w 16"/>
                <a:gd name="T51" fmla="*/ 1 h 30"/>
                <a:gd name="T52" fmla="*/ 3 w 16"/>
                <a:gd name="T53" fmla="*/ 0 h 30"/>
                <a:gd name="T54" fmla="*/ 3 w 16"/>
                <a:gd name="T55" fmla="*/ 0 h 30"/>
                <a:gd name="T56" fmla="*/ 3 w 16"/>
                <a:gd name="T57" fmla="*/ 0 h 30"/>
                <a:gd name="T58" fmla="*/ 1 w 16"/>
                <a:gd name="T59" fmla="*/ 11 h 30"/>
                <a:gd name="T60" fmla="*/ 1 w 16"/>
                <a:gd name="T61" fmla="*/ 11 h 30"/>
                <a:gd name="T62" fmla="*/ 1 w 16"/>
                <a:gd name="T63" fmla="*/ 10 h 30"/>
                <a:gd name="T64" fmla="*/ 1 w 16"/>
                <a:gd name="T65" fmla="*/ 10 h 30"/>
                <a:gd name="T66" fmla="*/ 1 w 16"/>
                <a:gd name="T67" fmla="*/ 4 h 30"/>
                <a:gd name="T68" fmla="*/ 1 w 16"/>
                <a:gd name="T69" fmla="*/ 4 h 30"/>
                <a:gd name="T70" fmla="*/ 1 w 16"/>
                <a:gd name="T71" fmla="*/ 3 h 30"/>
                <a:gd name="T72" fmla="*/ 1 w 16"/>
                <a:gd name="T73" fmla="*/ 2 h 30"/>
                <a:gd name="T74" fmla="*/ 2 w 16"/>
                <a:gd name="T75" fmla="*/ 1 h 30"/>
                <a:gd name="T76" fmla="*/ 2 w 16"/>
                <a:gd name="T77" fmla="*/ 1 h 30"/>
                <a:gd name="T78" fmla="*/ 3 w 16"/>
                <a:gd name="T79" fmla="*/ 1 h 30"/>
                <a:gd name="T80" fmla="*/ 3 w 16"/>
                <a:gd name="T81" fmla="*/ 1 h 30"/>
                <a:gd name="T82" fmla="*/ 3 w 16"/>
                <a:gd name="T83" fmla="*/ 1 h 30"/>
                <a:gd name="T84" fmla="*/ 4 w 16"/>
                <a:gd name="T85" fmla="*/ 1 h 30"/>
                <a:gd name="T86" fmla="*/ 4 w 16"/>
                <a:gd name="T87" fmla="*/ 1 h 30"/>
                <a:gd name="T88" fmla="*/ 5 w 16"/>
                <a:gd name="T89" fmla="*/ 2 h 30"/>
                <a:gd name="T90" fmla="*/ 5 w 16"/>
                <a:gd name="T91" fmla="*/ 3 h 30"/>
                <a:gd name="T92" fmla="*/ 5 w 16"/>
                <a:gd name="T93" fmla="*/ 8 h 30"/>
                <a:gd name="T94" fmla="*/ 5 w 16"/>
                <a:gd name="T95" fmla="*/ 8 h 30"/>
                <a:gd name="T96" fmla="*/ 5 w 16"/>
                <a:gd name="T97" fmla="*/ 10 h 30"/>
                <a:gd name="T98" fmla="*/ 5 w 16"/>
                <a:gd name="T99" fmla="*/ 10 h 30"/>
                <a:gd name="T100" fmla="*/ 3 w 16"/>
                <a:gd name="T101" fmla="*/ 11 h 30"/>
                <a:gd name="T102" fmla="*/ 3 w 16"/>
                <a:gd name="T103" fmla="*/ 11 h 30"/>
                <a:gd name="T104" fmla="*/ 2 w 16"/>
                <a:gd name="T105" fmla="*/ 11 h 30"/>
                <a:gd name="T106" fmla="*/ 2 w 16"/>
                <a:gd name="T107" fmla="*/ 11 h 30"/>
                <a:gd name="T108" fmla="*/ 2 w 16"/>
                <a:gd name="T109" fmla="*/ 11 h 30"/>
                <a:gd name="T110" fmla="*/ 1 w 16"/>
                <a:gd name="T111" fmla="*/ 11 h 30"/>
                <a:gd name="T112" fmla="*/ 1 w 16"/>
                <a:gd name="T113" fmla="*/ 1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22691" name="Freeform 315"/>
            <p:cNvSpPr>
              <a:spLocks/>
            </p:cNvSpPr>
            <p:nvPr/>
          </p:nvSpPr>
          <p:spPr bwMode="white">
            <a:xfrm flipH="1">
              <a:off x="443" y="3731"/>
              <a:ext cx="6" cy="18"/>
            </a:xfrm>
            <a:custGeom>
              <a:avLst/>
              <a:gdLst>
                <a:gd name="T0" fmla="*/ 1 w 11"/>
                <a:gd name="T1" fmla="*/ 0 h 31"/>
                <a:gd name="T2" fmla="*/ 2 w 11"/>
                <a:gd name="T3" fmla="*/ 0 h 31"/>
                <a:gd name="T4" fmla="*/ 2 w 11"/>
                <a:gd name="T5" fmla="*/ 0 h 31"/>
                <a:gd name="T6" fmla="*/ 2 w 11"/>
                <a:gd name="T7" fmla="*/ 0 h 31"/>
                <a:gd name="T8" fmla="*/ 2 w 11"/>
                <a:gd name="T9" fmla="*/ 1 h 31"/>
                <a:gd name="T10" fmla="*/ 3 w 11"/>
                <a:gd name="T11" fmla="*/ 1 h 31"/>
                <a:gd name="T12" fmla="*/ 3 w 11"/>
                <a:gd name="T13" fmla="*/ 2 h 31"/>
                <a:gd name="T14" fmla="*/ 3 w 11"/>
                <a:gd name="T15" fmla="*/ 6 h 31"/>
                <a:gd name="T16" fmla="*/ 3 w 11"/>
                <a:gd name="T17" fmla="*/ 6 h 31"/>
                <a:gd name="T18" fmla="*/ 3 w 11"/>
                <a:gd name="T19" fmla="*/ 9 h 31"/>
                <a:gd name="T20" fmla="*/ 2 w 11"/>
                <a:gd name="T21" fmla="*/ 9 h 31"/>
                <a:gd name="T22" fmla="*/ 2 w 11"/>
                <a:gd name="T23" fmla="*/ 10 h 31"/>
                <a:gd name="T24" fmla="*/ 2 w 11"/>
                <a:gd name="T25" fmla="*/ 10 h 31"/>
                <a:gd name="T26" fmla="*/ 2 w 11"/>
                <a:gd name="T27" fmla="*/ 10 h 31"/>
                <a:gd name="T28" fmla="*/ 1 w 11"/>
                <a:gd name="T29" fmla="*/ 10 h 31"/>
                <a:gd name="T30" fmla="*/ 1 w 11"/>
                <a:gd name="T31" fmla="*/ 10 h 31"/>
                <a:gd name="T32" fmla="*/ 0 w 11"/>
                <a:gd name="T33" fmla="*/ 9 h 31"/>
                <a:gd name="T34" fmla="*/ 0 w 11"/>
                <a:gd name="T35" fmla="*/ 8 h 31"/>
                <a:gd name="T36" fmla="*/ 0 w 11"/>
                <a:gd name="T37" fmla="*/ 3 h 31"/>
                <a:gd name="T38" fmla="*/ 0 w 11"/>
                <a:gd name="T39" fmla="*/ 3 h 31"/>
                <a:gd name="T40" fmla="*/ 1 w 11"/>
                <a:gd name="T41" fmla="*/ 2 h 31"/>
                <a:gd name="T42" fmla="*/ 1 w 11"/>
                <a:gd name="T43" fmla="*/ 1 h 31"/>
                <a:gd name="T44" fmla="*/ 1 w 11"/>
                <a:gd name="T45" fmla="*/ 0 h 31"/>
                <a:gd name="T46" fmla="*/ 1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22692" name="Freeform 316"/>
            <p:cNvSpPr>
              <a:spLocks noEditPoints="1"/>
            </p:cNvSpPr>
            <p:nvPr/>
          </p:nvSpPr>
          <p:spPr bwMode="white">
            <a:xfrm flipH="1">
              <a:off x="443" y="3731"/>
              <a:ext cx="7" cy="18"/>
            </a:xfrm>
            <a:custGeom>
              <a:avLst/>
              <a:gdLst>
                <a:gd name="T0" fmla="*/ 2 w 12"/>
                <a:gd name="T1" fmla="*/ 0 h 31"/>
                <a:gd name="T2" fmla="*/ 2 w 12"/>
                <a:gd name="T3" fmla="*/ 0 h 31"/>
                <a:gd name="T4" fmla="*/ 2 w 12"/>
                <a:gd name="T5" fmla="*/ 0 h 31"/>
                <a:gd name="T6" fmla="*/ 1 w 12"/>
                <a:gd name="T7" fmla="*/ 1 h 31"/>
                <a:gd name="T8" fmla="*/ 1 w 12"/>
                <a:gd name="T9" fmla="*/ 1 h 31"/>
                <a:gd name="T10" fmla="*/ 0 w 12"/>
                <a:gd name="T11" fmla="*/ 3 h 31"/>
                <a:gd name="T12" fmla="*/ 0 w 12"/>
                <a:gd name="T13" fmla="*/ 3 h 31"/>
                <a:gd name="T14" fmla="*/ 0 w 12"/>
                <a:gd name="T15" fmla="*/ 8 h 31"/>
                <a:gd name="T16" fmla="*/ 0 w 12"/>
                <a:gd name="T17" fmla="*/ 8 h 31"/>
                <a:gd name="T18" fmla="*/ 1 w 12"/>
                <a:gd name="T19" fmla="*/ 9 h 31"/>
                <a:gd name="T20" fmla="*/ 1 w 12"/>
                <a:gd name="T21" fmla="*/ 10 h 31"/>
                <a:gd name="T22" fmla="*/ 1 w 12"/>
                <a:gd name="T23" fmla="*/ 10 h 31"/>
                <a:gd name="T24" fmla="*/ 2 w 12"/>
                <a:gd name="T25" fmla="*/ 10 h 31"/>
                <a:gd name="T26" fmla="*/ 2 w 12"/>
                <a:gd name="T27" fmla="*/ 10 h 31"/>
                <a:gd name="T28" fmla="*/ 2 w 12"/>
                <a:gd name="T29" fmla="*/ 10 h 31"/>
                <a:gd name="T30" fmla="*/ 3 w 12"/>
                <a:gd name="T31" fmla="*/ 9 h 31"/>
                <a:gd name="T32" fmla="*/ 4 w 12"/>
                <a:gd name="T33" fmla="*/ 9 h 31"/>
                <a:gd name="T34" fmla="*/ 4 w 12"/>
                <a:gd name="T35" fmla="*/ 8 h 31"/>
                <a:gd name="T36" fmla="*/ 4 w 12"/>
                <a:gd name="T37" fmla="*/ 6 h 31"/>
                <a:gd name="T38" fmla="*/ 4 w 12"/>
                <a:gd name="T39" fmla="*/ 2 h 31"/>
                <a:gd name="T40" fmla="*/ 4 w 12"/>
                <a:gd name="T41" fmla="*/ 2 h 31"/>
                <a:gd name="T42" fmla="*/ 4 w 12"/>
                <a:gd name="T43" fmla="*/ 1 h 31"/>
                <a:gd name="T44" fmla="*/ 3 w 12"/>
                <a:gd name="T45" fmla="*/ 0 h 31"/>
                <a:gd name="T46" fmla="*/ 3 w 12"/>
                <a:gd name="T47" fmla="*/ 0 h 31"/>
                <a:gd name="T48" fmla="*/ 3 w 12"/>
                <a:gd name="T49" fmla="*/ 0 h 31"/>
                <a:gd name="T50" fmla="*/ 2 w 12"/>
                <a:gd name="T51" fmla="*/ 0 h 31"/>
                <a:gd name="T52" fmla="*/ 2 w 12"/>
                <a:gd name="T53" fmla="*/ 0 h 31"/>
                <a:gd name="T54" fmla="*/ 1 w 12"/>
                <a:gd name="T55" fmla="*/ 10 h 31"/>
                <a:gd name="T56" fmla="*/ 1 w 12"/>
                <a:gd name="T57" fmla="*/ 10 h 31"/>
                <a:gd name="T58" fmla="*/ 1 w 12"/>
                <a:gd name="T59" fmla="*/ 9 h 31"/>
                <a:gd name="T60" fmla="*/ 1 w 12"/>
                <a:gd name="T61" fmla="*/ 8 h 31"/>
                <a:gd name="T62" fmla="*/ 1 w 12"/>
                <a:gd name="T63" fmla="*/ 3 h 31"/>
                <a:gd name="T64" fmla="*/ 1 w 12"/>
                <a:gd name="T65" fmla="*/ 3 h 31"/>
                <a:gd name="T66" fmla="*/ 1 w 12"/>
                <a:gd name="T67" fmla="*/ 2 h 31"/>
                <a:gd name="T68" fmla="*/ 1 w 12"/>
                <a:gd name="T69" fmla="*/ 1 h 31"/>
                <a:gd name="T70" fmla="*/ 2 w 12"/>
                <a:gd name="T71" fmla="*/ 1 h 31"/>
                <a:gd name="T72" fmla="*/ 2 w 12"/>
                <a:gd name="T73" fmla="*/ 1 h 31"/>
                <a:gd name="T74" fmla="*/ 2 w 12"/>
                <a:gd name="T75" fmla="*/ 1 h 31"/>
                <a:gd name="T76" fmla="*/ 3 w 12"/>
                <a:gd name="T77" fmla="*/ 1 h 31"/>
                <a:gd name="T78" fmla="*/ 3 w 12"/>
                <a:gd name="T79" fmla="*/ 1 h 31"/>
                <a:gd name="T80" fmla="*/ 4 w 12"/>
                <a:gd name="T81" fmla="*/ 1 h 31"/>
                <a:gd name="T82" fmla="*/ 4 w 12"/>
                <a:gd name="T83" fmla="*/ 2 h 31"/>
                <a:gd name="T84" fmla="*/ 4 w 12"/>
                <a:gd name="T85" fmla="*/ 6 h 31"/>
                <a:gd name="T86" fmla="*/ 4 w 12"/>
                <a:gd name="T87" fmla="*/ 6 h 31"/>
                <a:gd name="T88" fmla="*/ 3 w 12"/>
                <a:gd name="T89" fmla="*/ 9 h 31"/>
                <a:gd name="T90" fmla="*/ 3 w 12"/>
                <a:gd name="T91" fmla="*/ 9 h 31"/>
                <a:gd name="T92" fmla="*/ 2 w 12"/>
                <a:gd name="T93" fmla="*/ 10 h 31"/>
                <a:gd name="T94" fmla="*/ 2 w 12"/>
                <a:gd name="T95" fmla="*/ 10 h 31"/>
                <a:gd name="T96" fmla="*/ 1 w 12"/>
                <a:gd name="T97" fmla="*/ 10 h 31"/>
                <a:gd name="T98" fmla="*/ 1 w 12"/>
                <a:gd name="T99" fmla="*/ 1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22693" name="Freeform 317"/>
            <p:cNvSpPr>
              <a:spLocks/>
            </p:cNvSpPr>
            <p:nvPr/>
          </p:nvSpPr>
          <p:spPr bwMode="auto">
            <a:xfrm flipH="1">
              <a:off x="437" y="3728"/>
              <a:ext cx="6" cy="15"/>
            </a:xfrm>
            <a:custGeom>
              <a:avLst/>
              <a:gdLst>
                <a:gd name="T0" fmla="*/ 2 w 9"/>
                <a:gd name="T1" fmla="*/ 1 h 25"/>
                <a:gd name="T2" fmla="*/ 2 w 9"/>
                <a:gd name="T3" fmla="*/ 1 h 25"/>
                <a:gd name="T4" fmla="*/ 2 w 9"/>
                <a:gd name="T5" fmla="*/ 1 h 25"/>
                <a:gd name="T6" fmla="*/ 2 w 9"/>
                <a:gd name="T7" fmla="*/ 0 h 25"/>
                <a:gd name="T8" fmla="*/ 3 w 9"/>
                <a:gd name="T9" fmla="*/ 1 h 25"/>
                <a:gd name="T10" fmla="*/ 3 w 9"/>
                <a:gd name="T11" fmla="*/ 1 h 25"/>
                <a:gd name="T12" fmla="*/ 4 w 9"/>
                <a:gd name="T13" fmla="*/ 2 h 25"/>
                <a:gd name="T14" fmla="*/ 4 w 9"/>
                <a:gd name="T15" fmla="*/ 6 h 25"/>
                <a:gd name="T16" fmla="*/ 4 w 9"/>
                <a:gd name="T17" fmla="*/ 6 h 25"/>
                <a:gd name="T18" fmla="*/ 3 w 9"/>
                <a:gd name="T19" fmla="*/ 8 h 25"/>
                <a:gd name="T20" fmla="*/ 3 w 9"/>
                <a:gd name="T21" fmla="*/ 8 h 25"/>
                <a:gd name="T22" fmla="*/ 2 w 9"/>
                <a:gd name="T23" fmla="*/ 9 h 25"/>
                <a:gd name="T24" fmla="*/ 2 w 9"/>
                <a:gd name="T25" fmla="*/ 9 h 25"/>
                <a:gd name="T26" fmla="*/ 2 w 9"/>
                <a:gd name="T27" fmla="*/ 9 h 25"/>
                <a:gd name="T28" fmla="*/ 1 w 9"/>
                <a:gd name="T29" fmla="*/ 9 h 25"/>
                <a:gd name="T30" fmla="*/ 1 w 9"/>
                <a:gd name="T31" fmla="*/ 9 h 25"/>
                <a:gd name="T32" fmla="*/ 0 w 9"/>
                <a:gd name="T33" fmla="*/ 8 h 25"/>
                <a:gd name="T34" fmla="*/ 0 w 9"/>
                <a:gd name="T35" fmla="*/ 7 h 25"/>
                <a:gd name="T36" fmla="*/ 0 w 9"/>
                <a:gd name="T37" fmla="*/ 3 h 25"/>
                <a:gd name="T38" fmla="*/ 0 w 9"/>
                <a:gd name="T39" fmla="*/ 3 h 25"/>
                <a:gd name="T40" fmla="*/ 1 w 9"/>
                <a:gd name="T41" fmla="*/ 1 h 25"/>
                <a:gd name="T42" fmla="*/ 1 w 9"/>
                <a:gd name="T43" fmla="*/ 1 h 25"/>
                <a:gd name="T44" fmla="*/ 2 w 9"/>
                <a:gd name="T45" fmla="*/ 1 h 25"/>
                <a:gd name="T46" fmla="*/ 2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22694" name="Freeform 318"/>
            <p:cNvSpPr>
              <a:spLocks noEditPoints="1"/>
            </p:cNvSpPr>
            <p:nvPr/>
          </p:nvSpPr>
          <p:spPr bwMode="white">
            <a:xfrm flipH="1">
              <a:off x="437" y="3728"/>
              <a:ext cx="6" cy="15"/>
            </a:xfrm>
            <a:custGeom>
              <a:avLst/>
              <a:gdLst>
                <a:gd name="T0" fmla="*/ 2 w 11"/>
                <a:gd name="T1" fmla="*/ 0 h 26"/>
                <a:gd name="T2" fmla="*/ 2 w 11"/>
                <a:gd name="T3" fmla="*/ 0 h 26"/>
                <a:gd name="T4" fmla="*/ 2 w 11"/>
                <a:gd name="T5" fmla="*/ 0 h 26"/>
                <a:gd name="T6" fmla="*/ 1 w 11"/>
                <a:gd name="T7" fmla="*/ 1 h 26"/>
                <a:gd name="T8" fmla="*/ 1 w 11"/>
                <a:gd name="T9" fmla="*/ 1 h 26"/>
                <a:gd name="T10" fmla="*/ 0 w 11"/>
                <a:gd name="T11" fmla="*/ 3 h 26"/>
                <a:gd name="T12" fmla="*/ 0 w 11"/>
                <a:gd name="T13" fmla="*/ 7 h 26"/>
                <a:gd name="T14" fmla="*/ 0 w 11"/>
                <a:gd name="T15" fmla="*/ 7 h 26"/>
                <a:gd name="T16" fmla="*/ 1 w 11"/>
                <a:gd name="T17" fmla="*/ 8 h 26"/>
                <a:gd name="T18" fmla="*/ 1 w 11"/>
                <a:gd name="T19" fmla="*/ 8 h 26"/>
                <a:gd name="T20" fmla="*/ 1 w 11"/>
                <a:gd name="T21" fmla="*/ 8 h 26"/>
                <a:gd name="T22" fmla="*/ 2 w 11"/>
                <a:gd name="T23" fmla="*/ 9 h 26"/>
                <a:gd name="T24" fmla="*/ 2 w 11"/>
                <a:gd name="T25" fmla="*/ 8 h 26"/>
                <a:gd name="T26" fmla="*/ 2 w 11"/>
                <a:gd name="T27" fmla="*/ 8 h 26"/>
                <a:gd name="T28" fmla="*/ 3 w 11"/>
                <a:gd name="T29" fmla="*/ 8 h 26"/>
                <a:gd name="T30" fmla="*/ 3 w 11"/>
                <a:gd name="T31" fmla="*/ 8 h 26"/>
                <a:gd name="T32" fmla="*/ 3 w 11"/>
                <a:gd name="T33" fmla="*/ 5 h 26"/>
                <a:gd name="T34" fmla="*/ 3 w 11"/>
                <a:gd name="T35" fmla="*/ 2 h 26"/>
                <a:gd name="T36" fmla="*/ 3 w 11"/>
                <a:gd name="T37" fmla="*/ 2 h 26"/>
                <a:gd name="T38" fmla="*/ 3 w 11"/>
                <a:gd name="T39" fmla="*/ 1 h 26"/>
                <a:gd name="T40" fmla="*/ 3 w 11"/>
                <a:gd name="T41" fmla="*/ 0 h 26"/>
                <a:gd name="T42" fmla="*/ 3 w 11"/>
                <a:gd name="T43" fmla="*/ 0 h 26"/>
                <a:gd name="T44" fmla="*/ 2 w 11"/>
                <a:gd name="T45" fmla="*/ 0 h 26"/>
                <a:gd name="T46" fmla="*/ 2 w 11"/>
                <a:gd name="T47" fmla="*/ 0 h 26"/>
                <a:gd name="T48" fmla="*/ 2 w 11"/>
                <a:gd name="T49" fmla="*/ 0 h 26"/>
                <a:gd name="T50" fmla="*/ 1 w 11"/>
                <a:gd name="T51" fmla="*/ 8 h 26"/>
                <a:gd name="T52" fmla="*/ 1 w 11"/>
                <a:gd name="T53" fmla="*/ 8 h 26"/>
                <a:gd name="T54" fmla="*/ 1 w 11"/>
                <a:gd name="T55" fmla="*/ 8 h 26"/>
                <a:gd name="T56" fmla="*/ 1 w 11"/>
                <a:gd name="T57" fmla="*/ 7 h 26"/>
                <a:gd name="T58" fmla="*/ 1 w 11"/>
                <a:gd name="T59" fmla="*/ 3 h 26"/>
                <a:gd name="T60" fmla="*/ 1 w 11"/>
                <a:gd name="T61" fmla="*/ 3 h 26"/>
                <a:gd name="T62" fmla="*/ 1 w 11"/>
                <a:gd name="T63" fmla="*/ 1 h 26"/>
                <a:gd name="T64" fmla="*/ 2 w 11"/>
                <a:gd name="T65" fmla="*/ 1 h 26"/>
                <a:gd name="T66" fmla="*/ 2 w 11"/>
                <a:gd name="T67" fmla="*/ 1 h 26"/>
                <a:gd name="T68" fmla="*/ 2 w 11"/>
                <a:gd name="T69" fmla="*/ 1 h 26"/>
                <a:gd name="T70" fmla="*/ 3 w 11"/>
                <a:gd name="T71" fmla="*/ 1 h 26"/>
                <a:gd name="T72" fmla="*/ 3 w 11"/>
                <a:gd name="T73" fmla="*/ 1 h 26"/>
                <a:gd name="T74" fmla="*/ 3 w 11"/>
                <a:gd name="T75" fmla="*/ 1 h 26"/>
                <a:gd name="T76" fmla="*/ 3 w 11"/>
                <a:gd name="T77" fmla="*/ 2 h 26"/>
                <a:gd name="T78" fmla="*/ 3 w 11"/>
                <a:gd name="T79" fmla="*/ 2 h 26"/>
                <a:gd name="T80" fmla="*/ 3 w 11"/>
                <a:gd name="T81" fmla="*/ 5 h 26"/>
                <a:gd name="T82" fmla="*/ 3 w 11"/>
                <a:gd name="T83" fmla="*/ 5 h 26"/>
                <a:gd name="T84" fmla="*/ 3 w 11"/>
                <a:gd name="T85" fmla="*/ 7 h 26"/>
                <a:gd name="T86" fmla="*/ 2 w 11"/>
                <a:gd name="T87" fmla="*/ 8 h 26"/>
                <a:gd name="T88" fmla="*/ 2 w 11"/>
                <a:gd name="T89" fmla="*/ 8 h 26"/>
                <a:gd name="T90" fmla="*/ 1 w 11"/>
                <a:gd name="T91" fmla="*/ 8 h 26"/>
                <a:gd name="T92" fmla="*/ 1 w 11"/>
                <a:gd name="T93" fmla="*/ 8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22695" name="Freeform 319"/>
            <p:cNvSpPr>
              <a:spLocks/>
            </p:cNvSpPr>
            <p:nvPr/>
          </p:nvSpPr>
          <p:spPr bwMode="white">
            <a:xfrm flipH="1">
              <a:off x="476" y="3749"/>
              <a:ext cx="12" cy="18"/>
            </a:xfrm>
            <a:custGeom>
              <a:avLst/>
              <a:gdLst>
                <a:gd name="T0" fmla="*/ 3 w 20"/>
                <a:gd name="T1" fmla="*/ 0 h 31"/>
                <a:gd name="T2" fmla="*/ 4 w 20"/>
                <a:gd name="T3" fmla="*/ 0 h 31"/>
                <a:gd name="T4" fmla="*/ 4 w 20"/>
                <a:gd name="T5" fmla="*/ 0 h 31"/>
                <a:gd name="T6" fmla="*/ 6 w 20"/>
                <a:gd name="T7" fmla="*/ 0 h 31"/>
                <a:gd name="T8" fmla="*/ 7 w 20"/>
                <a:gd name="T9" fmla="*/ 1 h 31"/>
                <a:gd name="T10" fmla="*/ 7 w 20"/>
                <a:gd name="T11" fmla="*/ 1 h 31"/>
                <a:gd name="T12" fmla="*/ 7 w 20"/>
                <a:gd name="T13" fmla="*/ 2 h 31"/>
                <a:gd name="T14" fmla="*/ 7 w 20"/>
                <a:gd name="T15" fmla="*/ 8 h 31"/>
                <a:gd name="T16" fmla="*/ 7 w 20"/>
                <a:gd name="T17" fmla="*/ 8 h 31"/>
                <a:gd name="T18" fmla="*/ 7 w 20"/>
                <a:gd name="T19" fmla="*/ 9 h 31"/>
                <a:gd name="T20" fmla="*/ 7 w 20"/>
                <a:gd name="T21" fmla="*/ 9 h 31"/>
                <a:gd name="T22" fmla="*/ 6 w 20"/>
                <a:gd name="T23" fmla="*/ 10 h 31"/>
                <a:gd name="T24" fmla="*/ 4 w 20"/>
                <a:gd name="T25" fmla="*/ 10 h 31"/>
                <a:gd name="T26" fmla="*/ 3 w 20"/>
                <a:gd name="T27" fmla="*/ 10 h 31"/>
                <a:gd name="T28" fmla="*/ 3 w 20"/>
                <a:gd name="T29" fmla="*/ 10 h 31"/>
                <a:gd name="T30" fmla="*/ 1 w 20"/>
                <a:gd name="T31" fmla="*/ 10 h 31"/>
                <a:gd name="T32" fmla="*/ 1 w 20"/>
                <a:gd name="T33" fmla="*/ 9 h 31"/>
                <a:gd name="T34" fmla="*/ 0 w 20"/>
                <a:gd name="T35" fmla="*/ 9 h 31"/>
                <a:gd name="T36" fmla="*/ 0 w 20"/>
                <a:gd name="T37" fmla="*/ 8 h 31"/>
                <a:gd name="T38" fmla="*/ 0 w 20"/>
                <a:gd name="T39" fmla="*/ 2 h 31"/>
                <a:gd name="T40" fmla="*/ 0 w 20"/>
                <a:gd name="T41" fmla="*/ 2 h 31"/>
                <a:gd name="T42" fmla="*/ 0 w 20"/>
                <a:gd name="T43" fmla="*/ 1 h 31"/>
                <a:gd name="T44" fmla="*/ 1 w 20"/>
                <a:gd name="T45" fmla="*/ 1 h 31"/>
                <a:gd name="T46" fmla="*/ 1 w 20"/>
                <a:gd name="T47" fmla="*/ 0 h 31"/>
                <a:gd name="T48" fmla="*/ 3 w 20"/>
                <a:gd name="T49" fmla="*/ 0 h 31"/>
                <a:gd name="T50" fmla="*/ 3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22696" name="Freeform 320"/>
            <p:cNvSpPr>
              <a:spLocks noEditPoints="1"/>
            </p:cNvSpPr>
            <p:nvPr/>
          </p:nvSpPr>
          <p:spPr bwMode="white">
            <a:xfrm flipH="1">
              <a:off x="476" y="3748"/>
              <a:ext cx="13" cy="19"/>
            </a:xfrm>
            <a:custGeom>
              <a:avLst/>
              <a:gdLst>
                <a:gd name="T0" fmla="*/ 3 w 23"/>
                <a:gd name="T1" fmla="*/ 0 h 32"/>
                <a:gd name="T2" fmla="*/ 3 w 23"/>
                <a:gd name="T3" fmla="*/ 0 h 32"/>
                <a:gd name="T4" fmla="*/ 2 w 23"/>
                <a:gd name="T5" fmla="*/ 1 h 32"/>
                <a:gd name="T6" fmla="*/ 1 w 23"/>
                <a:gd name="T7" fmla="*/ 1 h 32"/>
                <a:gd name="T8" fmla="*/ 0 w 23"/>
                <a:gd name="T9" fmla="*/ 2 h 32"/>
                <a:gd name="T10" fmla="*/ 0 w 23"/>
                <a:gd name="T11" fmla="*/ 3 h 32"/>
                <a:gd name="T12" fmla="*/ 0 w 23"/>
                <a:gd name="T13" fmla="*/ 9 h 32"/>
                <a:gd name="T14" fmla="*/ 0 w 23"/>
                <a:gd name="T15" fmla="*/ 9 h 32"/>
                <a:gd name="T16" fmla="*/ 0 w 23"/>
                <a:gd name="T17" fmla="*/ 10 h 32"/>
                <a:gd name="T18" fmla="*/ 1 w 23"/>
                <a:gd name="T19" fmla="*/ 11 h 32"/>
                <a:gd name="T20" fmla="*/ 2 w 23"/>
                <a:gd name="T21" fmla="*/ 11 h 32"/>
                <a:gd name="T22" fmla="*/ 3 w 23"/>
                <a:gd name="T23" fmla="*/ 11 h 32"/>
                <a:gd name="T24" fmla="*/ 4 w 23"/>
                <a:gd name="T25" fmla="*/ 11 h 32"/>
                <a:gd name="T26" fmla="*/ 4 w 23"/>
                <a:gd name="T27" fmla="*/ 11 h 32"/>
                <a:gd name="T28" fmla="*/ 6 w 23"/>
                <a:gd name="T29" fmla="*/ 11 h 32"/>
                <a:gd name="T30" fmla="*/ 6 w 23"/>
                <a:gd name="T31" fmla="*/ 11 h 32"/>
                <a:gd name="T32" fmla="*/ 7 w 23"/>
                <a:gd name="T33" fmla="*/ 10 h 32"/>
                <a:gd name="T34" fmla="*/ 7 w 23"/>
                <a:gd name="T35" fmla="*/ 9 h 32"/>
                <a:gd name="T36" fmla="*/ 7 w 23"/>
                <a:gd name="T37" fmla="*/ 3 h 32"/>
                <a:gd name="T38" fmla="*/ 7 w 23"/>
                <a:gd name="T39" fmla="*/ 3 h 32"/>
                <a:gd name="T40" fmla="*/ 7 w 23"/>
                <a:gd name="T41" fmla="*/ 2 h 32"/>
                <a:gd name="T42" fmla="*/ 6 w 23"/>
                <a:gd name="T43" fmla="*/ 1 h 32"/>
                <a:gd name="T44" fmla="*/ 6 w 23"/>
                <a:gd name="T45" fmla="*/ 1 h 32"/>
                <a:gd name="T46" fmla="*/ 4 w 23"/>
                <a:gd name="T47" fmla="*/ 0 h 32"/>
                <a:gd name="T48" fmla="*/ 3 w 23"/>
                <a:gd name="T49" fmla="*/ 0 h 32"/>
                <a:gd name="T50" fmla="*/ 1 w 23"/>
                <a:gd name="T51" fmla="*/ 9 h 32"/>
                <a:gd name="T52" fmla="*/ 1 w 23"/>
                <a:gd name="T53" fmla="*/ 3 h 32"/>
                <a:gd name="T54" fmla="*/ 1 w 23"/>
                <a:gd name="T55" fmla="*/ 3 h 32"/>
                <a:gd name="T56" fmla="*/ 1 w 23"/>
                <a:gd name="T57" fmla="*/ 2 h 32"/>
                <a:gd name="T58" fmla="*/ 1 w 23"/>
                <a:gd name="T59" fmla="*/ 1 h 32"/>
                <a:gd name="T60" fmla="*/ 2 w 23"/>
                <a:gd name="T61" fmla="*/ 1 h 32"/>
                <a:gd name="T62" fmla="*/ 3 w 23"/>
                <a:gd name="T63" fmla="*/ 1 h 32"/>
                <a:gd name="T64" fmla="*/ 4 w 23"/>
                <a:gd name="T65" fmla="*/ 1 h 32"/>
                <a:gd name="T66" fmla="*/ 4 w 23"/>
                <a:gd name="T67" fmla="*/ 1 h 32"/>
                <a:gd name="T68" fmla="*/ 5 w 23"/>
                <a:gd name="T69" fmla="*/ 1 h 32"/>
                <a:gd name="T70" fmla="*/ 6 w 23"/>
                <a:gd name="T71" fmla="*/ 1 h 32"/>
                <a:gd name="T72" fmla="*/ 6 w 23"/>
                <a:gd name="T73" fmla="*/ 2 h 32"/>
                <a:gd name="T74" fmla="*/ 6 w 23"/>
                <a:gd name="T75" fmla="*/ 3 h 32"/>
                <a:gd name="T76" fmla="*/ 6 w 23"/>
                <a:gd name="T77" fmla="*/ 9 h 32"/>
                <a:gd name="T78" fmla="*/ 6 w 23"/>
                <a:gd name="T79" fmla="*/ 9 h 32"/>
                <a:gd name="T80" fmla="*/ 6 w 23"/>
                <a:gd name="T81" fmla="*/ 10 h 32"/>
                <a:gd name="T82" fmla="*/ 6 w 23"/>
                <a:gd name="T83" fmla="*/ 10 h 32"/>
                <a:gd name="T84" fmla="*/ 5 w 23"/>
                <a:gd name="T85" fmla="*/ 10 h 32"/>
                <a:gd name="T86" fmla="*/ 4 w 23"/>
                <a:gd name="T87" fmla="*/ 11 h 32"/>
                <a:gd name="T88" fmla="*/ 3 w 23"/>
                <a:gd name="T89" fmla="*/ 11 h 32"/>
                <a:gd name="T90" fmla="*/ 3 w 23"/>
                <a:gd name="T91" fmla="*/ 11 h 32"/>
                <a:gd name="T92" fmla="*/ 2 w 23"/>
                <a:gd name="T93" fmla="*/ 10 h 32"/>
                <a:gd name="T94" fmla="*/ 1 w 23"/>
                <a:gd name="T95" fmla="*/ 10 h 32"/>
                <a:gd name="T96" fmla="*/ 1 w 23"/>
                <a:gd name="T97" fmla="*/ 10 h 32"/>
                <a:gd name="T98" fmla="*/ 1 w 23"/>
                <a:gd name="T99" fmla="*/ 9 h 32"/>
                <a:gd name="T100" fmla="*/ 1 w 23"/>
                <a:gd name="T101" fmla="*/ 9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22697" name="Freeform 321"/>
            <p:cNvSpPr>
              <a:spLocks/>
            </p:cNvSpPr>
            <p:nvPr/>
          </p:nvSpPr>
          <p:spPr bwMode="white">
            <a:xfrm flipH="1">
              <a:off x="530" y="3733"/>
              <a:ext cx="6" cy="17"/>
            </a:xfrm>
            <a:custGeom>
              <a:avLst/>
              <a:gdLst>
                <a:gd name="T0" fmla="*/ 2 w 11"/>
                <a:gd name="T1" fmla="*/ 0 h 29"/>
                <a:gd name="T2" fmla="*/ 2 w 11"/>
                <a:gd name="T3" fmla="*/ 0 h 29"/>
                <a:gd name="T4" fmla="*/ 2 w 11"/>
                <a:gd name="T5" fmla="*/ 0 h 29"/>
                <a:gd name="T6" fmla="*/ 1 w 11"/>
                <a:gd name="T7" fmla="*/ 0 h 29"/>
                <a:gd name="T8" fmla="*/ 1 w 11"/>
                <a:gd name="T9" fmla="*/ 0 h 29"/>
                <a:gd name="T10" fmla="*/ 0 w 11"/>
                <a:gd name="T11" fmla="*/ 1 h 29"/>
                <a:gd name="T12" fmla="*/ 0 w 11"/>
                <a:gd name="T13" fmla="*/ 2 h 29"/>
                <a:gd name="T14" fmla="*/ 0 w 11"/>
                <a:gd name="T15" fmla="*/ 6 h 29"/>
                <a:gd name="T16" fmla="*/ 0 w 11"/>
                <a:gd name="T17" fmla="*/ 6 h 29"/>
                <a:gd name="T18" fmla="*/ 1 w 11"/>
                <a:gd name="T19" fmla="*/ 9 h 29"/>
                <a:gd name="T20" fmla="*/ 1 w 11"/>
                <a:gd name="T21" fmla="*/ 9 h 29"/>
                <a:gd name="T22" fmla="*/ 2 w 11"/>
                <a:gd name="T23" fmla="*/ 10 h 29"/>
                <a:gd name="T24" fmla="*/ 2 w 11"/>
                <a:gd name="T25" fmla="*/ 10 h 29"/>
                <a:gd name="T26" fmla="*/ 2 w 11"/>
                <a:gd name="T27" fmla="*/ 10 h 29"/>
                <a:gd name="T28" fmla="*/ 2 w 11"/>
                <a:gd name="T29" fmla="*/ 10 h 29"/>
                <a:gd name="T30" fmla="*/ 3 w 11"/>
                <a:gd name="T31" fmla="*/ 9 h 29"/>
                <a:gd name="T32" fmla="*/ 3 w 11"/>
                <a:gd name="T33" fmla="*/ 9 h 29"/>
                <a:gd name="T34" fmla="*/ 3 w 11"/>
                <a:gd name="T35" fmla="*/ 8 h 29"/>
                <a:gd name="T36" fmla="*/ 3 w 11"/>
                <a:gd name="T37" fmla="*/ 4 h 29"/>
                <a:gd name="T38" fmla="*/ 3 w 11"/>
                <a:gd name="T39" fmla="*/ 4 h 29"/>
                <a:gd name="T40" fmla="*/ 3 w 11"/>
                <a:gd name="T41" fmla="*/ 1 h 29"/>
                <a:gd name="T42" fmla="*/ 2 w 11"/>
                <a:gd name="T43" fmla="*/ 1 h 29"/>
                <a:gd name="T44" fmla="*/ 2 w 11"/>
                <a:gd name="T45" fmla="*/ 0 h 29"/>
                <a:gd name="T46" fmla="*/ 2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22698" name="Freeform 322"/>
            <p:cNvSpPr>
              <a:spLocks noEditPoints="1"/>
            </p:cNvSpPr>
            <p:nvPr/>
          </p:nvSpPr>
          <p:spPr bwMode="white">
            <a:xfrm flipH="1">
              <a:off x="529" y="3731"/>
              <a:ext cx="7" cy="19"/>
            </a:xfrm>
            <a:custGeom>
              <a:avLst/>
              <a:gdLst>
                <a:gd name="T0" fmla="*/ 1 w 12"/>
                <a:gd name="T1" fmla="*/ 0 h 31"/>
                <a:gd name="T2" fmla="*/ 1 w 12"/>
                <a:gd name="T3" fmla="*/ 0 h 31"/>
                <a:gd name="T4" fmla="*/ 0 w 12"/>
                <a:gd name="T5" fmla="*/ 1 h 31"/>
                <a:gd name="T6" fmla="*/ 0 w 12"/>
                <a:gd name="T7" fmla="*/ 2 h 31"/>
                <a:gd name="T8" fmla="*/ 0 w 12"/>
                <a:gd name="T9" fmla="*/ 7 h 31"/>
                <a:gd name="T10" fmla="*/ 0 w 12"/>
                <a:gd name="T11" fmla="*/ 7 h 31"/>
                <a:gd name="T12" fmla="*/ 0 w 12"/>
                <a:gd name="T13" fmla="*/ 9 h 31"/>
                <a:gd name="T14" fmla="*/ 1 w 12"/>
                <a:gd name="T15" fmla="*/ 10 h 31"/>
                <a:gd name="T16" fmla="*/ 1 w 12"/>
                <a:gd name="T17" fmla="*/ 11 h 31"/>
                <a:gd name="T18" fmla="*/ 2 w 12"/>
                <a:gd name="T19" fmla="*/ 12 h 31"/>
                <a:gd name="T20" fmla="*/ 2 w 12"/>
                <a:gd name="T21" fmla="*/ 12 h 31"/>
                <a:gd name="T22" fmla="*/ 2 w 12"/>
                <a:gd name="T23" fmla="*/ 12 h 31"/>
                <a:gd name="T24" fmla="*/ 3 w 12"/>
                <a:gd name="T25" fmla="*/ 12 h 31"/>
                <a:gd name="T26" fmla="*/ 3 w 12"/>
                <a:gd name="T27" fmla="*/ 12 h 31"/>
                <a:gd name="T28" fmla="*/ 4 w 12"/>
                <a:gd name="T29" fmla="*/ 10 h 31"/>
                <a:gd name="T30" fmla="*/ 4 w 12"/>
                <a:gd name="T31" fmla="*/ 9 h 31"/>
                <a:gd name="T32" fmla="*/ 4 w 12"/>
                <a:gd name="T33" fmla="*/ 4 h 31"/>
                <a:gd name="T34" fmla="*/ 4 w 12"/>
                <a:gd name="T35" fmla="*/ 4 h 31"/>
                <a:gd name="T36" fmla="*/ 4 w 12"/>
                <a:gd name="T37" fmla="*/ 3 h 31"/>
                <a:gd name="T38" fmla="*/ 3 w 12"/>
                <a:gd name="T39" fmla="*/ 2 h 31"/>
                <a:gd name="T40" fmla="*/ 3 w 12"/>
                <a:gd name="T41" fmla="*/ 1 h 31"/>
                <a:gd name="T42" fmla="*/ 2 w 12"/>
                <a:gd name="T43" fmla="*/ 0 h 31"/>
                <a:gd name="T44" fmla="*/ 2 w 12"/>
                <a:gd name="T45" fmla="*/ 0 h 31"/>
                <a:gd name="T46" fmla="*/ 2 w 12"/>
                <a:gd name="T47" fmla="*/ 0 h 31"/>
                <a:gd name="T48" fmla="*/ 1 w 12"/>
                <a:gd name="T49" fmla="*/ 0 h 31"/>
                <a:gd name="T50" fmla="*/ 1 w 12"/>
                <a:gd name="T51" fmla="*/ 0 h 31"/>
                <a:gd name="T52" fmla="*/ 1 w 12"/>
                <a:gd name="T53" fmla="*/ 0 h 31"/>
                <a:gd name="T54" fmla="*/ 2 w 12"/>
                <a:gd name="T55" fmla="*/ 11 h 31"/>
                <a:gd name="T56" fmla="*/ 2 w 12"/>
                <a:gd name="T57" fmla="*/ 11 h 31"/>
                <a:gd name="T58" fmla="*/ 1 w 12"/>
                <a:gd name="T59" fmla="*/ 10 h 31"/>
                <a:gd name="T60" fmla="*/ 1 w 12"/>
                <a:gd name="T61" fmla="*/ 10 h 31"/>
                <a:gd name="T62" fmla="*/ 1 w 12"/>
                <a:gd name="T63" fmla="*/ 7 h 31"/>
                <a:gd name="T64" fmla="*/ 1 w 12"/>
                <a:gd name="T65" fmla="*/ 2 h 31"/>
                <a:gd name="T66" fmla="*/ 1 w 12"/>
                <a:gd name="T67" fmla="*/ 2 h 31"/>
                <a:gd name="T68" fmla="*/ 1 w 12"/>
                <a:gd name="T69" fmla="*/ 1 h 31"/>
                <a:gd name="T70" fmla="*/ 1 w 12"/>
                <a:gd name="T71" fmla="*/ 1 h 31"/>
                <a:gd name="T72" fmla="*/ 1 w 12"/>
                <a:gd name="T73" fmla="*/ 1 h 31"/>
                <a:gd name="T74" fmla="*/ 2 w 12"/>
                <a:gd name="T75" fmla="*/ 1 h 31"/>
                <a:gd name="T76" fmla="*/ 2 w 12"/>
                <a:gd name="T77" fmla="*/ 1 h 31"/>
                <a:gd name="T78" fmla="*/ 2 w 12"/>
                <a:gd name="T79" fmla="*/ 1 h 31"/>
                <a:gd name="T80" fmla="*/ 2 w 12"/>
                <a:gd name="T81" fmla="*/ 1 h 31"/>
                <a:gd name="T82" fmla="*/ 3 w 12"/>
                <a:gd name="T83" fmla="*/ 2 h 31"/>
                <a:gd name="T84" fmla="*/ 4 w 12"/>
                <a:gd name="T85" fmla="*/ 4 h 31"/>
                <a:gd name="T86" fmla="*/ 4 w 12"/>
                <a:gd name="T87" fmla="*/ 9 h 31"/>
                <a:gd name="T88" fmla="*/ 4 w 12"/>
                <a:gd name="T89" fmla="*/ 9 h 31"/>
                <a:gd name="T90" fmla="*/ 3 w 12"/>
                <a:gd name="T91" fmla="*/ 10 h 31"/>
                <a:gd name="T92" fmla="*/ 3 w 12"/>
                <a:gd name="T93" fmla="*/ 11 h 31"/>
                <a:gd name="T94" fmla="*/ 3 w 12"/>
                <a:gd name="T95" fmla="*/ 11 h 31"/>
                <a:gd name="T96" fmla="*/ 2 w 12"/>
                <a:gd name="T97" fmla="*/ 11 h 31"/>
                <a:gd name="T98" fmla="*/ 2 w 12"/>
                <a:gd name="T99" fmla="*/ 11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22699" name="Freeform 323"/>
            <p:cNvSpPr>
              <a:spLocks/>
            </p:cNvSpPr>
            <p:nvPr/>
          </p:nvSpPr>
          <p:spPr bwMode="white">
            <a:xfrm flipH="1">
              <a:off x="536" y="3730"/>
              <a:ext cx="7" cy="15"/>
            </a:xfrm>
            <a:custGeom>
              <a:avLst/>
              <a:gdLst>
                <a:gd name="T0" fmla="*/ 3 w 9"/>
                <a:gd name="T1" fmla="*/ 0 h 26"/>
                <a:gd name="T2" fmla="*/ 2 w 9"/>
                <a:gd name="T3" fmla="*/ 0 h 26"/>
                <a:gd name="T4" fmla="*/ 2 w 9"/>
                <a:gd name="T5" fmla="*/ 0 h 26"/>
                <a:gd name="T6" fmla="*/ 2 w 9"/>
                <a:gd name="T7" fmla="*/ 0 h 26"/>
                <a:gd name="T8" fmla="*/ 1 w 9"/>
                <a:gd name="T9" fmla="*/ 1 h 26"/>
                <a:gd name="T10" fmla="*/ 0 w 9"/>
                <a:gd name="T11" fmla="*/ 1 h 26"/>
                <a:gd name="T12" fmla="*/ 0 w 9"/>
                <a:gd name="T13" fmla="*/ 2 h 26"/>
                <a:gd name="T14" fmla="*/ 0 w 9"/>
                <a:gd name="T15" fmla="*/ 5 h 26"/>
                <a:gd name="T16" fmla="*/ 0 w 9"/>
                <a:gd name="T17" fmla="*/ 5 h 26"/>
                <a:gd name="T18" fmla="*/ 1 w 9"/>
                <a:gd name="T19" fmla="*/ 8 h 26"/>
                <a:gd name="T20" fmla="*/ 2 w 9"/>
                <a:gd name="T21" fmla="*/ 8 h 26"/>
                <a:gd name="T22" fmla="*/ 2 w 9"/>
                <a:gd name="T23" fmla="*/ 8 h 26"/>
                <a:gd name="T24" fmla="*/ 3 w 9"/>
                <a:gd name="T25" fmla="*/ 9 h 26"/>
                <a:gd name="T26" fmla="*/ 3 w 9"/>
                <a:gd name="T27" fmla="*/ 9 h 26"/>
                <a:gd name="T28" fmla="*/ 4 w 9"/>
                <a:gd name="T29" fmla="*/ 9 h 26"/>
                <a:gd name="T30" fmla="*/ 5 w 9"/>
                <a:gd name="T31" fmla="*/ 8 h 26"/>
                <a:gd name="T32" fmla="*/ 5 w 9"/>
                <a:gd name="T33" fmla="*/ 8 h 26"/>
                <a:gd name="T34" fmla="*/ 5 w 9"/>
                <a:gd name="T35" fmla="*/ 7 h 26"/>
                <a:gd name="T36" fmla="*/ 5 w 9"/>
                <a:gd name="T37" fmla="*/ 3 h 26"/>
                <a:gd name="T38" fmla="*/ 5 w 9"/>
                <a:gd name="T39" fmla="*/ 3 h 26"/>
                <a:gd name="T40" fmla="*/ 5 w 9"/>
                <a:gd name="T41" fmla="*/ 1 h 26"/>
                <a:gd name="T42" fmla="*/ 4 w 9"/>
                <a:gd name="T43" fmla="*/ 1 h 26"/>
                <a:gd name="T44" fmla="*/ 3 w 9"/>
                <a:gd name="T45" fmla="*/ 0 h 26"/>
                <a:gd name="T46" fmla="*/ 3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22700" name="Freeform 324"/>
            <p:cNvSpPr>
              <a:spLocks noEditPoints="1"/>
            </p:cNvSpPr>
            <p:nvPr/>
          </p:nvSpPr>
          <p:spPr bwMode="white">
            <a:xfrm flipH="1">
              <a:off x="535" y="3728"/>
              <a:ext cx="8" cy="17"/>
            </a:xfrm>
            <a:custGeom>
              <a:avLst/>
              <a:gdLst>
                <a:gd name="T0" fmla="*/ 1 w 10"/>
                <a:gd name="T1" fmla="*/ 1 h 27"/>
                <a:gd name="T2" fmla="*/ 1 w 10"/>
                <a:gd name="T3" fmla="*/ 1 h 27"/>
                <a:gd name="T4" fmla="*/ 0 w 10"/>
                <a:gd name="T5" fmla="*/ 1 h 27"/>
                <a:gd name="T6" fmla="*/ 0 w 10"/>
                <a:gd name="T7" fmla="*/ 3 h 27"/>
                <a:gd name="T8" fmla="*/ 0 w 10"/>
                <a:gd name="T9" fmla="*/ 7 h 27"/>
                <a:gd name="T10" fmla="*/ 0 w 10"/>
                <a:gd name="T11" fmla="*/ 7 h 27"/>
                <a:gd name="T12" fmla="*/ 1 w 10"/>
                <a:gd name="T13" fmla="*/ 9 h 27"/>
                <a:gd name="T14" fmla="*/ 2 w 10"/>
                <a:gd name="T15" fmla="*/ 10 h 27"/>
                <a:gd name="T16" fmla="*/ 2 w 10"/>
                <a:gd name="T17" fmla="*/ 11 h 27"/>
                <a:gd name="T18" fmla="*/ 2 w 10"/>
                <a:gd name="T19" fmla="*/ 11 h 27"/>
                <a:gd name="T20" fmla="*/ 4 w 10"/>
                <a:gd name="T21" fmla="*/ 11 h 27"/>
                <a:gd name="T22" fmla="*/ 5 w 10"/>
                <a:gd name="T23" fmla="*/ 11 h 27"/>
                <a:gd name="T24" fmla="*/ 5 w 10"/>
                <a:gd name="T25" fmla="*/ 11 h 27"/>
                <a:gd name="T26" fmla="*/ 6 w 10"/>
                <a:gd name="T27" fmla="*/ 9 h 27"/>
                <a:gd name="T28" fmla="*/ 6 w 10"/>
                <a:gd name="T29" fmla="*/ 8 h 27"/>
                <a:gd name="T30" fmla="*/ 6 w 10"/>
                <a:gd name="T31" fmla="*/ 4 h 27"/>
                <a:gd name="T32" fmla="*/ 6 w 10"/>
                <a:gd name="T33" fmla="*/ 4 h 27"/>
                <a:gd name="T34" fmla="*/ 5 w 10"/>
                <a:gd name="T35" fmla="*/ 2 h 27"/>
                <a:gd name="T36" fmla="*/ 4 w 10"/>
                <a:gd name="T37" fmla="*/ 1 h 27"/>
                <a:gd name="T38" fmla="*/ 3 w 10"/>
                <a:gd name="T39" fmla="*/ 1 h 27"/>
                <a:gd name="T40" fmla="*/ 3 w 10"/>
                <a:gd name="T41" fmla="*/ 1 h 27"/>
                <a:gd name="T42" fmla="*/ 3 w 10"/>
                <a:gd name="T43" fmla="*/ 1 h 27"/>
                <a:gd name="T44" fmla="*/ 2 w 10"/>
                <a:gd name="T45" fmla="*/ 0 h 27"/>
                <a:gd name="T46" fmla="*/ 1 w 10"/>
                <a:gd name="T47" fmla="*/ 1 h 27"/>
                <a:gd name="T48" fmla="*/ 1 w 10"/>
                <a:gd name="T49" fmla="*/ 1 h 27"/>
                <a:gd name="T50" fmla="*/ 3 w 10"/>
                <a:gd name="T51" fmla="*/ 10 h 27"/>
                <a:gd name="T52" fmla="*/ 3 w 10"/>
                <a:gd name="T53" fmla="*/ 10 h 27"/>
                <a:gd name="T54" fmla="*/ 1 w 10"/>
                <a:gd name="T55" fmla="*/ 9 h 27"/>
                <a:gd name="T56" fmla="*/ 0 w 10"/>
                <a:gd name="T57" fmla="*/ 7 h 27"/>
                <a:gd name="T58" fmla="*/ 0 w 10"/>
                <a:gd name="T59" fmla="*/ 3 h 27"/>
                <a:gd name="T60" fmla="*/ 0 w 10"/>
                <a:gd name="T61" fmla="*/ 3 h 27"/>
                <a:gd name="T62" fmla="*/ 1 w 10"/>
                <a:gd name="T63" fmla="*/ 2 h 27"/>
                <a:gd name="T64" fmla="*/ 2 w 10"/>
                <a:gd name="T65" fmla="*/ 1 h 27"/>
                <a:gd name="T66" fmla="*/ 2 w 10"/>
                <a:gd name="T67" fmla="*/ 1 h 27"/>
                <a:gd name="T68" fmla="*/ 2 w 10"/>
                <a:gd name="T69" fmla="*/ 1 h 27"/>
                <a:gd name="T70" fmla="*/ 2 w 10"/>
                <a:gd name="T71" fmla="*/ 1 h 27"/>
                <a:gd name="T72" fmla="*/ 2 w 10"/>
                <a:gd name="T73" fmla="*/ 1 h 27"/>
                <a:gd name="T74" fmla="*/ 5 w 10"/>
                <a:gd name="T75" fmla="*/ 2 h 27"/>
                <a:gd name="T76" fmla="*/ 6 w 10"/>
                <a:gd name="T77" fmla="*/ 4 h 27"/>
                <a:gd name="T78" fmla="*/ 6 w 10"/>
                <a:gd name="T79" fmla="*/ 8 h 27"/>
                <a:gd name="T80" fmla="*/ 6 w 10"/>
                <a:gd name="T81" fmla="*/ 8 h 27"/>
                <a:gd name="T82" fmla="*/ 5 w 10"/>
                <a:gd name="T83" fmla="*/ 9 h 27"/>
                <a:gd name="T84" fmla="*/ 4 w 10"/>
                <a:gd name="T85" fmla="*/ 10 h 27"/>
                <a:gd name="T86" fmla="*/ 4 w 10"/>
                <a:gd name="T87" fmla="*/ 10 h 27"/>
                <a:gd name="T88" fmla="*/ 3 w 10"/>
                <a:gd name="T89" fmla="*/ 10 h 27"/>
                <a:gd name="T90" fmla="*/ 3 w 10"/>
                <a:gd name="T91" fmla="*/ 10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22701" name="Freeform 325"/>
            <p:cNvSpPr>
              <a:spLocks/>
            </p:cNvSpPr>
            <p:nvPr/>
          </p:nvSpPr>
          <p:spPr bwMode="black">
            <a:xfrm flipH="1">
              <a:off x="466" y="3801"/>
              <a:ext cx="41" cy="11"/>
            </a:xfrm>
            <a:custGeom>
              <a:avLst/>
              <a:gdLst>
                <a:gd name="T0" fmla="*/ 0 w 65"/>
                <a:gd name="T1" fmla="*/ 4 h 18"/>
                <a:gd name="T2" fmla="*/ 0 w 65"/>
                <a:gd name="T3" fmla="*/ 4 h 18"/>
                <a:gd name="T4" fmla="*/ 2 w 65"/>
                <a:gd name="T5" fmla="*/ 2 h 18"/>
                <a:gd name="T6" fmla="*/ 5 w 65"/>
                <a:gd name="T7" fmla="*/ 1 h 18"/>
                <a:gd name="T8" fmla="*/ 8 w 65"/>
                <a:gd name="T9" fmla="*/ 1 h 18"/>
                <a:gd name="T10" fmla="*/ 12 w 65"/>
                <a:gd name="T11" fmla="*/ 0 h 18"/>
                <a:gd name="T12" fmla="*/ 15 w 65"/>
                <a:gd name="T13" fmla="*/ 0 h 18"/>
                <a:gd name="T14" fmla="*/ 16 w 65"/>
                <a:gd name="T15" fmla="*/ 1 h 18"/>
                <a:gd name="T16" fmla="*/ 19 w 65"/>
                <a:gd name="T17" fmla="*/ 1 h 18"/>
                <a:gd name="T18" fmla="*/ 21 w 65"/>
                <a:gd name="T19" fmla="*/ 3 h 18"/>
                <a:gd name="T20" fmla="*/ 24 w 65"/>
                <a:gd name="T21" fmla="*/ 4 h 18"/>
                <a:gd name="T22" fmla="*/ 26 w 65"/>
                <a:gd name="T23" fmla="*/ 7 h 18"/>
                <a:gd name="T24" fmla="*/ 26 w 65"/>
                <a:gd name="T25" fmla="*/ 7 h 18"/>
                <a:gd name="T26" fmla="*/ 24 w 65"/>
                <a:gd name="T27" fmla="*/ 6 h 18"/>
                <a:gd name="T28" fmla="*/ 22 w 65"/>
                <a:gd name="T29" fmla="*/ 4 h 18"/>
                <a:gd name="T30" fmla="*/ 19 w 65"/>
                <a:gd name="T31" fmla="*/ 4 h 18"/>
                <a:gd name="T32" fmla="*/ 15 w 65"/>
                <a:gd name="T33" fmla="*/ 3 h 18"/>
                <a:gd name="T34" fmla="*/ 11 w 65"/>
                <a:gd name="T35" fmla="*/ 2 h 18"/>
                <a:gd name="T36" fmla="*/ 6 w 65"/>
                <a:gd name="T37" fmla="*/ 3 h 18"/>
                <a:gd name="T38" fmla="*/ 0 w 65"/>
                <a:gd name="T39" fmla="*/ 4 h 18"/>
                <a:gd name="T40" fmla="*/ 0 w 65"/>
                <a:gd name="T41" fmla="*/ 4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22702" name="Freeform 326"/>
            <p:cNvSpPr>
              <a:spLocks/>
            </p:cNvSpPr>
            <p:nvPr/>
          </p:nvSpPr>
          <p:spPr bwMode="black">
            <a:xfrm flipH="1">
              <a:off x="536" y="3714"/>
              <a:ext cx="20" cy="14"/>
            </a:xfrm>
            <a:custGeom>
              <a:avLst/>
              <a:gdLst>
                <a:gd name="T0" fmla="*/ 11 w 35"/>
                <a:gd name="T1" fmla="*/ 2 h 26"/>
                <a:gd name="T2" fmla="*/ 11 w 35"/>
                <a:gd name="T3" fmla="*/ 2 h 26"/>
                <a:gd name="T4" fmla="*/ 10 w 35"/>
                <a:gd name="T5" fmla="*/ 1 h 26"/>
                <a:gd name="T6" fmla="*/ 9 w 35"/>
                <a:gd name="T7" fmla="*/ 1 h 26"/>
                <a:gd name="T8" fmla="*/ 6 w 35"/>
                <a:gd name="T9" fmla="*/ 0 h 26"/>
                <a:gd name="T10" fmla="*/ 5 w 35"/>
                <a:gd name="T11" fmla="*/ 1 h 26"/>
                <a:gd name="T12" fmla="*/ 3 w 35"/>
                <a:gd name="T13" fmla="*/ 1 h 26"/>
                <a:gd name="T14" fmla="*/ 3 w 35"/>
                <a:gd name="T15" fmla="*/ 1 h 26"/>
                <a:gd name="T16" fmla="*/ 2 w 35"/>
                <a:gd name="T17" fmla="*/ 3 h 26"/>
                <a:gd name="T18" fmla="*/ 1 w 35"/>
                <a:gd name="T19" fmla="*/ 4 h 26"/>
                <a:gd name="T20" fmla="*/ 0 w 35"/>
                <a:gd name="T21" fmla="*/ 8 h 26"/>
                <a:gd name="T22" fmla="*/ 0 w 35"/>
                <a:gd name="T23" fmla="*/ 8 h 26"/>
                <a:gd name="T24" fmla="*/ 1 w 35"/>
                <a:gd name="T25" fmla="*/ 6 h 26"/>
                <a:gd name="T26" fmla="*/ 3 w 35"/>
                <a:gd name="T27" fmla="*/ 4 h 26"/>
                <a:gd name="T28" fmla="*/ 5 w 35"/>
                <a:gd name="T29" fmla="*/ 3 h 26"/>
                <a:gd name="T30" fmla="*/ 6 w 35"/>
                <a:gd name="T31" fmla="*/ 2 h 26"/>
                <a:gd name="T32" fmla="*/ 9 w 35"/>
                <a:gd name="T33" fmla="*/ 2 h 26"/>
                <a:gd name="T34" fmla="*/ 11 w 35"/>
                <a:gd name="T35" fmla="*/ 2 h 26"/>
                <a:gd name="T36" fmla="*/ 11 w 35"/>
                <a:gd name="T37" fmla="*/ 2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22703" name="Freeform 327"/>
            <p:cNvSpPr>
              <a:spLocks/>
            </p:cNvSpPr>
            <p:nvPr/>
          </p:nvSpPr>
          <p:spPr bwMode="black">
            <a:xfrm flipH="1">
              <a:off x="525" y="3557"/>
              <a:ext cx="44" cy="22"/>
            </a:xfrm>
            <a:custGeom>
              <a:avLst/>
              <a:gdLst>
                <a:gd name="T0" fmla="*/ 0 w 74"/>
                <a:gd name="T1" fmla="*/ 14 h 35"/>
                <a:gd name="T2" fmla="*/ 0 w 74"/>
                <a:gd name="T3" fmla="*/ 14 h 35"/>
                <a:gd name="T4" fmla="*/ 1 w 74"/>
                <a:gd name="T5" fmla="*/ 9 h 35"/>
                <a:gd name="T6" fmla="*/ 4 w 74"/>
                <a:gd name="T7" fmla="*/ 5 h 35"/>
                <a:gd name="T8" fmla="*/ 5 w 74"/>
                <a:gd name="T9" fmla="*/ 4 h 35"/>
                <a:gd name="T10" fmla="*/ 7 w 74"/>
                <a:gd name="T11" fmla="*/ 2 h 35"/>
                <a:gd name="T12" fmla="*/ 8 w 74"/>
                <a:gd name="T13" fmla="*/ 1 h 35"/>
                <a:gd name="T14" fmla="*/ 11 w 74"/>
                <a:gd name="T15" fmla="*/ 0 h 35"/>
                <a:gd name="T16" fmla="*/ 12 w 74"/>
                <a:gd name="T17" fmla="*/ 0 h 35"/>
                <a:gd name="T18" fmla="*/ 15 w 74"/>
                <a:gd name="T19" fmla="*/ 1 h 35"/>
                <a:gd name="T20" fmla="*/ 18 w 74"/>
                <a:gd name="T21" fmla="*/ 2 h 35"/>
                <a:gd name="T22" fmla="*/ 20 w 74"/>
                <a:gd name="T23" fmla="*/ 5 h 35"/>
                <a:gd name="T24" fmla="*/ 23 w 74"/>
                <a:gd name="T25" fmla="*/ 8 h 35"/>
                <a:gd name="T26" fmla="*/ 26 w 74"/>
                <a:gd name="T27" fmla="*/ 14 h 35"/>
                <a:gd name="T28" fmla="*/ 26 w 74"/>
                <a:gd name="T29" fmla="*/ 14 h 35"/>
                <a:gd name="T30" fmla="*/ 24 w 74"/>
                <a:gd name="T31" fmla="*/ 11 h 35"/>
                <a:gd name="T32" fmla="*/ 21 w 74"/>
                <a:gd name="T33" fmla="*/ 8 h 35"/>
                <a:gd name="T34" fmla="*/ 18 w 74"/>
                <a:gd name="T35" fmla="*/ 5 h 35"/>
                <a:gd name="T36" fmla="*/ 15 w 74"/>
                <a:gd name="T37" fmla="*/ 4 h 35"/>
                <a:gd name="T38" fmla="*/ 14 w 74"/>
                <a:gd name="T39" fmla="*/ 3 h 35"/>
                <a:gd name="T40" fmla="*/ 11 w 74"/>
                <a:gd name="T41" fmla="*/ 3 h 35"/>
                <a:gd name="T42" fmla="*/ 9 w 74"/>
                <a:gd name="T43" fmla="*/ 4 h 35"/>
                <a:gd name="T44" fmla="*/ 7 w 74"/>
                <a:gd name="T45" fmla="*/ 5 h 35"/>
                <a:gd name="T46" fmla="*/ 4 w 74"/>
                <a:gd name="T47" fmla="*/ 7 h 35"/>
                <a:gd name="T48" fmla="*/ 2 w 74"/>
                <a:gd name="T49" fmla="*/ 10 h 35"/>
                <a:gd name="T50" fmla="*/ 0 w 74"/>
                <a:gd name="T51" fmla="*/ 14 h 35"/>
                <a:gd name="T52" fmla="*/ 0 w 74"/>
                <a:gd name="T53" fmla="*/ 1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22704" name="Freeform 328"/>
            <p:cNvSpPr>
              <a:spLocks/>
            </p:cNvSpPr>
            <p:nvPr/>
          </p:nvSpPr>
          <p:spPr bwMode="black">
            <a:xfrm flipH="1">
              <a:off x="401" y="3577"/>
              <a:ext cx="65" cy="20"/>
            </a:xfrm>
            <a:custGeom>
              <a:avLst/>
              <a:gdLst>
                <a:gd name="T0" fmla="*/ 0 w 109"/>
                <a:gd name="T1" fmla="*/ 8 h 35"/>
                <a:gd name="T2" fmla="*/ 0 w 109"/>
                <a:gd name="T3" fmla="*/ 8 h 35"/>
                <a:gd name="T4" fmla="*/ 4 w 109"/>
                <a:gd name="T5" fmla="*/ 5 h 35"/>
                <a:gd name="T6" fmla="*/ 9 w 109"/>
                <a:gd name="T7" fmla="*/ 3 h 35"/>
                <a:gd name="T8" fmla="*/ 14 w 109"/>
                <a:gd name="T9" fmla="*/ 1 h 35"/>
                <a:gd name="T10" fmla="*/ 18 w 109"/>
                <a:gd name="T11" fmla="*/ 1 h 35"/>
                <a:gd name="T12" fmla="*/ 21 w 109"/>
                <a:gd name="T13" fmla="*/ 0 h 35"/>
                <a:gd name="T14" fmla="*/ 24 w 109"/>
                <a:gd name="T15" fmla="*/ 0 h 35"/>
                <a:gd name="T16" fmla="*/ 27 w 109"/>
                <a:gd name="T17" fmla="*/ 1 h 35"/>
                <a:gd name="T18" fmla="*/ 30 w 109"/>
                <a:gd name="T19" fmla="*/ 2 h 35"/>
                <a:gd name="T20" fmla="*/ 33 w 109"/>
                <a:gd name="T21" fmla="*/ 4 h 35"/>
                <a:gd name="T22" fmla="*/ 36 w 109"/>
                <a:gd name="T23" fmla="*/ 7 h 35"/>
                <a:gd name="T24" fmla="*/ 39 w 109"/>
                <a:gd name="T25" fmla="*/ 11 h 35"/>
                <a:gd name="T26" fmla="*/ 35 w 109"/>
                <a:gd name="T27" fmla="*/ 11 h 35"/>
                <a:gd name="T28" fmla="*/ 35 w 109"/>
                <a:gd name="T29" fmla="*/ 11 h 35"/>
                <a:gd name="T30" fmla="*/ 33 w 109"/>
                <a:gd name="T31" fmla="*/ 9 h 35"/>
                <a:gd name="T32" fmla="*/ 30 w 109"/>
                <a:gd name="T33" fmla="*/ 6 h 35"/>
                <a:gd name="T34" fmla="*/ 26 w 109"/>
                <a:gd name="T35" fmla="*/ 4 h 35"/>
                <a:gd name="T36" fmla="*/ 24 w 109"/>
                <a:gd name="T37" fmla="*/ 3 h 35"/>
                <a:gd name="T38" fmla="*/ 21 w 109"/>
                <a:gd name="T39" fmla="*/ 3 h 35"/>
                <a:gd name="T40" fmla="*/ 18 w 109"/>
                <a:gd name="T41" fmla="*/ 2 h 35"/>
                <a:gd name="T42" fmla="*/ 15 w 109"/>
                <a:gd name="T43" fmla="*/ 2 h 35"/>
                <a:gd name="T44" fmla="*/ 11 w 109"/>
                <a:gd name="T45" fmla="*/ 3 h 35"/>
                <a:gd name="T46" fmla="*/ 8 w 109"/>
                <a:gd name="T47" fmla="*/ 4 h 35"/>
                <a:gd name="T48" fmla="*/ 4 w 109"/>
                <a:gd name="T49" fmla="*/ 6 h 35"/>
                <a:gd name="T50" fmla="*/ 0 w 109"/>
                <a:gd name="T51" fmla="*/ 8 h 35"/>
                <a:gd name="T52" fmla="*/ 0 w 109"/>
                <a:gd name="T53" fmla="*/ 8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22705" name="Freeform 329"/>
            <p:cNvSpPr>
              <a:spLocks/>
            </p:cNvSpPr>
            <p:nvPr/>
          </p:nvSpPr>
          <p:spPr bwMode="black">
            <a:xfrm flipH="1">
              <a:off x="262" y="3716"/>
              <a:ext cx="182" cy="190"/>
            </a:xfrm>
            <a:custGeom>
              <a:avLst/>
              <a:gdLst>
                <a:gd name="T0" fmla="*/ 55 w 303"/>
                <a:gd name="T1" fmla="*/ 8 h 315"/>
                <a:gd name="T2" fmla="*/ 62 w 303"/>
                <a:gd name="T3" fmla="*/ 0 h 315"/>
                <a:gd name="T4" fmla="*/ 67 w 303"/>
                <a:gd name="T5" fmla="*/ 10 h 315"/>
                <a:gd name="T6" fmla="*/ 76 w 303"/>
                <a:gd name="T7" fmla="*/ 4 h 315"/>
                <a:gd name="T8" fmla="*/ 78 w 303"/>
                <a:gd name="T9" fmla="*/ 16 h 315"/>
                <a:gd name="T10" fmla="*/ 89 w 303"/>
                <a:gd name="T11" fmla="*/ 12 h 315"/>
                <a:gd name="T12" fmla="*/ 88 w 303"/>
                <a:gd name="T13" fmla="*/ 24 h 315"/>
                <a:gd name="T14" fmla="*/ 100 w 303"/>
                <a:gd name="T15" fmla="*/ 24 h 315"/>
                <a:gd name="T16" fmla="*/ 96 w 303"/>
                <a:gd name="T17" fmla="*/ 35 h 315"/>
                <a:gd name="T18" fmla="*/ 106 w 303"/>
                <a:gd name="T19" fmla="*/ 37 h 315"/>
                <a:gd name="T20" fmla="*/ 99 w 303"/>
                <a:gd name="T21" fmla="*/ 47 h 315"/>
                <a:gd name="T22" fmla="*/ 109 w 303"/>
                <a:gd name="T23" fmla="*/ 53 h 315"/>
                <a:gd name="T24" fmla="*/ 100 w 303"/>
                <a:gd name="T25" fmla="*/ 60 h 315"/>
                <a:gd name="T26" fmla="*/ 108 w 303"/>
                <a:gd name="T27" fmla="*/ 69 h 315"/>
                <a:gd name="T28" fmla="*/ 98 w 303"/>
                <a:gd name="T29" fmla="*/ 73 h 315"/>
                <a:gd name="T30" fmla="*/ 103 w 303"/>
                <a:gd name="T31" fmla="*/ 83 h 315"/>
                <a:gd name="T32" fmla="*/ 92 w 303"/>
                <a:gd name="T33" fmla="*/ 85 h 315"/>
                <a:gd name="T34" fmla="*/ 95 w 303"/>
                <a:gd name="T35" fmla="*/ 96 h 315"/>
                <a:gd name="T36" fmla="*/ 83 w 303"/>
                <a:gd name="T37" fmla="*/ 94 h 315"/>
                <a:gd name="T38" fmla="*/ 83 w 303"/>
                <a:gd name="T39" fmla="*/ 106 h 315"/>
                <a:gd name="T40" fmla="*/ 73 w 303"/>
                <a:gd name="T41" fmla="*/ 101 h 315"/>
                <a:gd name="T42" fmla="*/ 70 w 303"/>
                <a:gd name="T43" fmla="*/ 112 h 315"/>
                <a:gd name="T44" fmla="*/ 61 w 303"/>
                <a:gd name="T45" fmla="*/ 104 h 315"/>
                <a:gd name="T46" fmla="*/ 55 w 303"/>
                <a:gd name="T47" fmla="*/ 115 h 315"/>
                <a:gd name="T48" fmla="*/ 48 w 303"/>
                <a:gd name="T49" fmla="*/ 104 h 315"/>
                <a:gd name="T50" fmla="*/ 40 w 303"/>
                <a:gd name="T51" fmla="*/ 112 h 315"/>
                <a:gd name="T52" fmla="*/ 37 w 303"/>
                <a:gd name="T53" fmla="*/ 101 h 315"/>
                <a:gd name="T54" fmla="*/ 26 w 303"/>
                <a:gd name="T55" fmla="*/ 106 h 315"/>
                <a:gd name="T56" fmla="*/ 26 w 303"/>
                <a:gd name="T57" fmla="*/ 94 h 315"/>
                <a:gd name="T58" fmla="*/ 15 w 303"/>
                <a:gd name="T59" fmla="*/ 96 h 315"/>
                <a:gd name="T60" fmla="*/ 17 w 303"/>
                <a:gd name="T61" fmla="*/ 85 h 315"/>
                <a:gd name="T62" fmla="*/ 7 w 303"/>
                <a:gd name="T63" fmla="*/ 83 h 315"/>
                <a:gd name="T64" fmla="*/ 11 w 303"/>
                <a:gd name="T65" fmla="*/ 73 h 315"/>
                <a:gd name="T66" fmla="*/ 1 w 303"/>
                <a:gd name="T67" fmla="*/ 69 h 315"/>
                <a:gd name="T68" fmla="*/ 10 w 303"/>
                <a:gd name="T69" fmla="*/ 60 h 315"/>
                <a:gd name="T70" fmla="*/ 0 w 303"/>
                <a:gd name="T71" fmla="*/ 53 h 315"/>
                <a:gd name="T72" fmla="*/ 10 w 303"/>
                <a:gd name="T73" fmla="*/ 47 h 315"/>
                <a:gd name="T74" fmla="*/ 4 w 303"/>
                <a:gd name="T75" fmla="*/ 37 h 315"/>
                <a:gd name="T76" fmla="*/ 14 w 303"/>
                <a:gd name="T77" fmla="*/ 35 h 315"/>
                <a:gd name="T78" fmla="*/ 10 w 303"/>
                <a:gd name="T79" fmla="*/ 24 h 315"/>
                <a:gd name="T80" fmla="*/ 21 w 303"/>
                <a:gd name="T81" fmla="*/ 24 h 315"/>
                <a:gd name="T82" fmla="*/ 20 w 303"/>
                <a:gd name="T83" fmla="*/ 12 h 315"/>
                <a:gd name="T84" fmla="*/ 31 w 303"/>
                <a:gd name="T85" fmla="*/ 16 h 315"/>
                <a:gd name="T86" fmla="*/ 33 w 303"/>
                <a:gd name="T87" fmla="*/ 4 h 315"/>
                <a:gd name="T88" fmla="*/ 43 w 303"/>
                <a:gd name="T89" fmla="*/ 10 h 315"/>
                <a:gd name="T90" fmla="*/ 47 w 303"/>
                <a:gd name="T91" fmla="*/ 0 h 315"/>
                <a:gd name="T92" fmla="*/ 55 w 303"/>
                <a:gd name="T93" fmla="*/ 8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22706" name="Freeform 330"/>
            <p:cNvSpPr>
              <a:spLocks/>
            </p:cNvSpPr>
            <p:nvPr/>
          </p:nvSpPr>
          <p:spPr bwMode="auto">
            <a:xfrm flipH="1">
              <a:off x="306" y="3758"/>
              <a:ext cx="101" cy="105"/>
            </a:xfrm>
            <a:custGeom>
              <a:avLst/>
              <a:gdLst>
                <a:gd name="T0" fmla="*/ 61 w 167"/>
                <a:gd name="T1" fmla="*/ 32 h 176"/>
                <a:gd name="T2" fmla="*/ 61 w 167"/>
                <a:gd name="T3" fmla="*/ 32 h 176"/>
                <a:gd name="T4" fmla="*/ 61 w 167"/>
                <a:gd name="T5" fmla="*/ 35 h 176"/>
                <a:gd name="T6" fmla="*/ 60 w 167"/>
                <a:gd name="T7" fmla="*/ 38 h 176"/>
                <a:gd name="T8" fmla="*/ 60 w 167"/>
                <a:gd name="T9" fmla="*/ 41 h 176"/>
                <a:gd name="T10" fmla="*/ 59 w 167"/>
                <a:gd name="T11" fmla="*/ 44 h 176"/>
                <a:gd name="T12" fmla="*/ 56 w 167"/>
                <a:gd name="T13" fmla="*/ 49 h 176"/>
                <a:gd name="T14" fmla="*/ 52 w 167"/>
                <a:gd name="T15" fmla="*/ 53 h 176"/>
                <a:gd name="T16" fmla="*/ 48 w 167"/>
                <a:gd name="T17" fmla="*/ 57 h 176"/>
                <a:gd name="T18" fmla="*/ 45 w 167"/>
                <a:gd name="T19" fmla="*/ 58 h 176"/>
                <a:gd name="T20" fmla="*/ 42 w 167"/>
                <a:gd name="T21" fmla="*/ 60 h 176"/>
                <a:gd name="T22" fmla="*/ 39 w 167"/>
                <a:gd name="T23" fmla="*/ 61 h 176"/>
                <a:gd name="T24" fmla="*/ 36 w 167"/>
                <a:gd name="T25" fmla="*/ 62 h 176"/>
                <a:gd name="T26" fmla="*/ 34 w 167"/>
                <a:gd name="T27" fmla="*/ 63 h 176"/>
                <a:gd name="T28" fmla="*/ 30 w 167"/>
                <a:gd name="T29" fmla="*/ 63 h 176"/>
                <a:gd name="T30" fmla="*/ 30 w 167"/>
                <a:gd name="T31" fmla="*/ 63 h 176"/>
                <a:gd name="T32" fmla="*/ 27 w 167"/>
                <a:gd name="T33" fmla="*/ 63 h 176"/>
                <a:gd name="T34" fmla="*/ 25 w 167"/>
                <a:gd name="T35" fmla="*/ 62 h 176"/>
                <a:gd name="T36" fmla="*/ 22 w 167"/>
                <a:gd name="T37" fmla="*/ 61 h 176"/>
                <a:gd name="T38" fmla="*/ 19 w 167"/>
                <a:gd name="T39" fmla="*/ 60 h 176"/>
                <a:gd name="T40" fmla="*/ 16 w 167"/>
                <a:gd name="T41" fmla="*/ 58 h 176"/>
                <a:gd name="T42" fmla="*/ 13 w 167"/>
                <a:gd name="T43" fmla="*/ 57 h 176"/>
                <a:gd name="T44" fmla="*/ 9 w 167"/>
                <a:gd name="T45" fmla="*/ 53 h 176"/>
                <a:gd name="T46" fmla="*/ 5 w 167"/>
                <a:gd name="T47" fmla="*/ 49 h 176"/>
                <a:gd name="T48" fmla="*/ 2 w 167"/>
                <a:gd name="T49" fmla="*/ 44 h 176"/>
                <a:gd name="T50" fmla="*/ 1 w 167"/>
                <a:gd name="T51" fmla="*/ 41 h 176"/>
                <a:gd name="T52" fmla="*/ 1 w 167"/>
                <a:gd name="T53" fmla="*/ 38 h 176"/>
                <a:gd name="T54" fmla="*/ 0 w 167"/>
                <a:gd name="T55" fmla="*/ 35 h 176"/>
                <a:gd name="T56" fmla="*/ 0 w 167"/>
                <a:gd name="T57" fmla="*/ 32 h 176"/>
                <a:gd name="T58" fmla="*/ 0 w 167"/>
                <a:gd name="T59" fmla="*/ 32 h 176"/>
                <a:gd name="T60" fmla="*/ 0 w 167"/>
                <a:gd name="T61" fmla="*/ 28 h 176"/>
                <a:gd name="T62" fmla="*/ 1 w 167"/>
                <a:gd name="T63" fmla="*/ 25 h 176"/>
                <a:gd name="T64" fmla="*/ 1 w 167"/>
                <a:gd name="T65" fmla="*/ 22 h 176"/>
                <a:gd name="T66" fmla="*/ 2 w 167"/>
                <a:gd name="T67" fmla="*/ 19 h 176"/>
                <a:gd name="T68" fmla="*/ 5 w 167"/>
                <a:gd name="T69" fmla="*/ 14 h 176"/>
                <a:gd name="T70" fmla="*/ 9 w 167"/>
                <a:gd name="T71" fmla="*/ 10 h 176"/>
                <a:gd name="T72" fmla="*/ 13 w 167"/>
                <a:gd name="T73" fmla="*/ 5 h 176"/>
                <a:gd name="T74" fmla="*/ 16 w 167"/>
                <a:gd name="T75" fmla="*/ 4 h 176"/>
                <a:gd name="T76" fmla="*/ 19 w 167"/>
                <a:gd name="T77" fmla="*/ 2 h 176"/>
                <a:gd name="T78" fmla="*/ 22 w 167"/>
                <a:gd name="T79" fmla="*/ 1 h 176"/>
                <a:gd name="T80" fmla="*/ 25 w 167"/>
                <a:gd name="T81" fmla="*/ 1 h 176"/>
                <a:gd name="T82" fmla="*/ 27 w 167"/>
                <a:gd name="T83" fmla="*/ 0 h 176"/>
                <a:gd name="T84" fmla="*/ 30 w 167"/>
                <a:gd name="T85" fmla="*/ 0 h 176"/>
                <a:gd name="T86" fmla="*/ 30 w 167"/>
                <a:gd name="T87" fmla="*/ 0 h 176"/>
                <a:gd name="T88" fmla="*/ 34 w 167"/>
                <a:gd name="T89" fmla="*/ 0 h 176"/>
                <a:gd name="T90" fmla="*/ 36 w 167"/>
                <a:gd name="T91" fmla="*/ 1 h 176"/>
                <a:gd name="T92" fmla="*/ 39 w 167"/>
                <a:gd name="T93" fmla="*/ 1 h 176"/>
                <a:gd name="T94" fmla="*/ 42 w 167"/>
                <a:gd name="T95" fmla="*/ 2 h 176"/>
                <a:gd name="T96" fmla="*/ 45 w 167"/>
                <a:gd name="T97" fmla="*/ 4 h 176"/>
                <a:gd name="T98" fmla="*/ 48 w 167"/>
                <a:gd name="T99" fmla="*/ 5 h 176"/>
                <a:gd name="T100" fmla="*/ 52 w 167"/>
                <a:gd name="T101" fmla="*/ 10 h 176"/>
                <a:gd name="T102" fmla="*/ 56 w 167"/>
                <a:gd name="T103" fmla="*/ 14 h 176"/>
                <a:gd name="T104" fmla="*/ 59 w 167"/>
                <a:gd name="T105" fmla="*/ 19 h 176"/>
                <a:gd name="T106" fmla="*/ 60 w 167"/>
                <a:gd name="T107" fmla="*/ 22 h 176"/>
                <a:gd name="T108" fmla="*/ 60 w 167"/>
                <a:gd name="T109" fmla="*/ 25 h 176"/>
                <a:gd name="T110" fmla="*/ 61 w 167"/>
                <a:gd name="T111" fmla="*/ 28 h 176"/>
                <a:gd name="T112" fmla="*/ 61 w 167"/>
                <a:gd name="T113" fmla="*/ 32 h 176"/>
                <a:gd name="T114" fmla="*/ 61 w 167"/>
                <a:gd name="T115" fmla="*/ 32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22707" name="Freeform 331"/>
            <p:cNvSpPr>
              <a:spLocks noEditPoints="1"/>
            </p:cNvSpPr>
            <p:nvPr/>
          </p:nvSpPr>
          <p:spPr bwMode="white">
            <a:xfrm flipH="1">
              <a:off x="301" y="3753"/>
              <a:ext cx="110" cy="114"/>
            </a:xfrm>
            <a:custGeom>
              <a:avLst/>
              <a:gdLst>
                <a:gd name="T0" fmla="*/ 0 w 183"/>
                <a:gd name="T1" fmla="*/ 34 h 192"/>
                <a:gd name="T2" fmla="*/ 1 w 183"/>
                <a:gd name="T3" fmla="*/ 40 h 192"/>
                <a:gd name="T4" fmla="*/ 2 w 183"/>
                <a:gd name="T5" fmla="*/ 47 h 192"/>
                <a:gd name="T6" fmla="*/ 5 w 183"/>
                <a:gd name="T7" fmla="*/ 53 h 192"/>
                <a:gd name="T8" fmla="*/ 10 w 183"/>
                <a:gd name="T9" fmla="*/ 58 h 192"/>
                <a:gd name="T10" fmla="*/ 14 w 183"/>
                <a:gd name="T11" fmla="*/ 62 h 192"/>
                <a:gd name="T12" fmla="*/ 20 w 183"/>
                <a:gd name="T13" fmla="*/ 65 h 192"/>
                <a:gd name="T14" fmla="*/ 26 w 183"/>
                <a:gd name="T15" fmla="*/ 67 h 192"/>
                <a:gd name="T16" fmla="*/ 33 w 183"/>
                <a:gd name="T17" fmla="*/ 68 h 192"/>
                <a:gd name="T18" fmla="*/ 36 w 183"/>
                <a:gd name="T19" fmla="*/ 68 h 192"/>
                <a:gd name="T20" fmla="*/ 43 w 183"/>
                <a:gd name="T21" fmla="*/ 66 h 192"/>
                <a:gd name="T22" fmla="*/ 49 w 183"/>
                <a:gd name="T23" fmla="*/ 64 h 192"/>
                <a:gd name="T24" fmla="*/ 54 w 183"/>
                <a:gd name="T25" fmla="*/ 60 h 192"/>
                <a:gd name="T26" fmla="*/ 58 w 183"/>
                <a:gd name="T27" fmla="*/ 55 h 192"/>
                <a:gd name="T28" fmla="*/ 63 w 183"/>
                <a:gd name="T29" fmla="*/ 50 h 192"/>
                <a:gd name="T30" fmla="*/ 65 w 183"/>
                <a:gd name="T31" fmla="*/ 44 h 192"/>
                <a:gd name="T32" fmla="*/ 66 w 183"/>
                <a:gd name="T33" fmla="*/ 37 h 192"/>
                <a:gd name="T34" fmla="*/ 66 w 183"/>
                <a:gd name="T35" fmla="*/ 34 h 192"/>
                <a:gd name="T36" fmla="*/ 66 w 183"/>
                <a:gd name="T37" fmla="*/ 27 h 192"/>
                <a:gd name="T38" fmla="*/ 64 w 183"/>
                <a:gd name="T39" fmla="*/ 21 h 192"/>
                <a:gd name="T40" fmla="*/ 60 w 183"/>
                <a:gd name="T41" fmla="*/ 15 h 192"/>
                <a:gd name="T42" fmla="*/ 57 w 183"/>
                <a:gd name="T43" fmla="*/ 10 h 192"/>
                <a:gd name="T44" fmla="*/ 52 w 183"/>
                <a:gd name="T45" fmla="*/ 6 h 192"/>
                <a:gd name="T46" fmla="*/ 46 w 183"/>
                <a:gd name="T47" fmla="*/ 3 h 192"/>
                <a:gd name="T48" fmla="*/ 40 w 183"/>
                <a:gd name="T49" fmla="*/ 1 h 192"/>
                <a:gd name="T50" fmla="*/ 33 w 183"/>
                <a:gd name="T51" fmla="*/ 0 h 192"/>
                <a:gd name="T52" fmla="*/ 29 w 183"/>
                <a:gd name="T53" fmla="*/ 0 h 192"/>
                <a:gd name="T54" fmla="*/ 23 w 183"/>
                <a:gd name="T55" fmla="*/ 1 h 192"/>
                <a:gd name="T56" fmla="*/ 17 w 183"/>
                <a:gd name="T57" fmla="*/ 4 h 192"/>
                <a:gd name="T58" fmla="*/ 12 w 183"/>
                <a:gd name="T59" fmla="*/ 8 h 192"/>
                <a:gd name="T60" fmla="*/ 7 w 183"/>
                <a:gd name="T61" fmla="*/ 12 h 192"/>
                <a:gd name="T62" fmla="*/ 4 w 183"/>
                <a:gd name="T63" fmla="*/ 18 h 192"/>
                <a:gd name="T64" fmla="*/ 1 w 183"/>
                <a:gd name="T65" fmla="*/ 24 h 192"/>
                <a:gd name="T66" fmla="*/ 0 w 183"/>
                <a:gd name="T67" fmla="*/ 30 h 192"/>
                <a:gd name="T68" fmla="*/ 0 w 183"/>
                <a:gd name="T69" fmla="*/ 34 h 192"/>
                <a:gd name="T70" fmla="*/ 6 w 183"/>
                <a:gd name="T71" fmla="*/ 34 h 192"/>
                <a:gd name="T72" fmla="*/ 8 w 183"/>
                <a:gd name="T73" fmla="*/ 23 h 192"/>
                <a:gd name="T74" fmla="*/ 13 w 183"/>
                <a:gd name="T75" fmla="*/ 14 h 192"/>
                <a:gd name="T76" fmla="*/ 22 w 183"/>
                <a:gd name="T77" fmla="*/ 8 h 192"/>
                <a:gd name="T78" fmla="*/ 30 w 183"/>
                <a:gd name="T79" fmla="*/ 6 h 192"/>
                <a:gd name="T80" fmla="*/ 33 w 183"/>
                <a:gd name="T81" fmla="*/ 6 h 192"/>
                <a:gd name="T82" fmla="*/ 38 w 183"/>
                <a:gd name="T83" fmla="*/ 7 h 192"/>
                <a:gd name="T84" fmla="*/ 49 w 183"/>
                <a:gd name="T85" fmla="*/ 11 h 192"/>
                <a:gd name="T86" fmla="*/ 56 w 183"/>
                <a:gd name="T87" fmla="*/ 18 h 192"/>
                <a:gd name="T88" fmla="*/ 60 w 183"/>
                <a:gd name="T89" fmla="*/ 29 h 192"/>
                <a:gd name="T90" fmla="*/ 60 w 183"/>
                <a:gd name="T91" fmla="*/ 34 h 192"/>
                <a:gd name="T92" fmla="*/ 58 w 183"/>
                <a:gd name="T93" fmla="*/ 45 h 192"/>
                <a:gd name="T94" fmla="*/ 52 w 183"/>
                <a:gd name="T95" fmla="*/ 54 h 192"/>
                <a:gd name="T96" fmla="*/ 43 w 183"/>
                <a:gd name="T97" fmla="*/ 59 h 192"/>
                <a:gd name="T98" fmla="*/ 36 w 183"/>
                <a:gd name="T99" fmla="*/ 62 h 192"/>
                <a:gd name="T100" fmla="*/ 33 w 183"/>
                <a:gd name="T101" fmla="*/ 62 h 192"/>
                <a:gd name="T102" fmla="*/ 28 w 183"/>
                <a:gd name="T103" fmla="*/ 61 h 192"/>
                <a:gd name="T104" fmla="*/ 17 w 183"/>
                <a:gd name="T105" fmla="*/ 57 h 192"/>
                <a:gd name="T106" fmla="*/ 10 w 183"/>
                <a:gd name="T107" fmla="*/ 50 h 192"/>
                <a:gd name="T108" fmla="*/ 6 w 183"/>
                <a:gd name="T109" fmla="*/ 40 h 192"/>
                <a:gd name="T110" fmla="*/ 6 w 183"/>
                <a:gd name="T111" fmla="*/ 34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22708" name="Freeform 332"/>
            <p:cNvSpPr>
              <a:spLocks/>
            </p:cNvSpPr>
            <p:nvPr/>
          </p:nvSpPr>
          <p:spPr bwMode="white">
            <a:xfrm flipH="1">
              <a:off x="306" y="3758"/>
              <a:ext cx="101" cy="105"/>
            </a:xfrm>
            <a:custGeom>
              <a:avLst/>
              <a:gdLst>
                <a:gd name="T0" fmla="*/ 61 w 167"/>
                <a:gd name="T1" fmla="*/ 32 h 176"/>
                <a:gd name="T2" fmla="*/ 61 w 167"/>
                <a:gd name="T3" fmla="*/ 32 h 176"/>
                <a:gd name="T4" fmla="*/ 61 w 167"/>
                <a:gd name="T5" fmla="*/ 35 h 176"/>
                <a:gd name="T6" fmla="*/ 60 w 167"/>
                <a:gd name="T7" fmla="*/ 38 h 176"/>
                <a:gd name="T8" fmla="*/ 60 w 167"/>
                <a:gd name="T9" fmla="*/ 41 h 176"/>
                <a:gd name="T10" fmla="*/ 59 w 167"/>
                <a:gd name="T11" fmla="*/ 44 h 176"/>
                <a:gd name="T12" fmla="*/ 56 w 167"/>
                <a:gd name="T13" fmla="*/ 49 h 176"/>
                <a:gd name="T14" fmla="*/ 52 w 167"/>
                <a:gd name="T15" fmla="*/ 53 h 176"/>
                <a:gd name="T16" fmla="*/ 48 w 167"/>
                <a:gd name="T17" fmla="*/ 57 h 176"/>
                <a:gd name="T18" fmla="*/ 45 w 167"/>
                <a:gd name="T19" fmla="*/ 58 h 176"/>
                <a:gd name="T20" fmla="*/ 42 w 167"/>
                <a:gd name="T21" fmla="*/ 60 h 176"/>
                <a:gd name="T22" fmla="*/ 39 w 167"/>
                <a:gd name="T23" fmla="*/ 61 h 176"/>
                <a:gd name="T24" fmla="*/ 36 w 167"/>
                <a:gd name="T25" fmla="*/ 62 h 176"/>
                <a:gd name="T26" fmla="*/ 34 w 167"/>
                <a:gd name="T27" fmla="*/ 63 h 176"/>
                <a:gd name="T28" fmla="*/ 30 w 167"/>
                <a:gd name="T29" fmla="*/ 63 h 176"/>
                <a:gd name="T30" fmla="*/ 30 w 167"/>
                <a:gd name="T31" fmla="*/ 63 h 176"/>
                <a:gd name="T32" fmla="*/ 27 w 167"/>
                <a:gd name="T33" fmla="*/ 63 h 176"/>
                <a:gd name="T34" fmla="*/ 25 w 167"/>
                <a:gd name="T35" fmla="*/ 62 h 176"/>
                <a:gd name="T36" fmla="*/ 22 w 167"/>
                <a:gd name="T37" fmla="*/ 61 h 176"/>
                <a:gd name="T38" fmla="*/ 19 w 167"/>
                <a:gd name="T39" fmla="*/ 60 h 176"/>
                <a:gd name="T40" fmla="*/ 16 w 167"/>
                <a:gd name="T41" fmla="*/ 58 h 176"/>
                <a:gd name="T42" fmla="*/ 13 w 167"/>
                <a:gd name="T43" fmla="*/ 57 h 176"/>
                <a:gd name="T44" fmla="*/ 9 w 167"/>
                <a:gd name="T45" fmla="*/ 53 h 176"/>
                <a:gd name="T46" fmla="*/ 5 w 167"/>
                <a:gd name="T47" fmla="*/ 49 h 176"/>
                <a:gd name="T48" fmla="*/ 2 w 167"/>
                <a:gd name="T49" fmla="*/ 44 h 176"/>
                <a:gd name="T50" fmla="*/ 1 w 167"/>
                <a:gd name="T51" fmla="*/ 41 h 176"/>
                <a:gd name="T52" fmla="*/ 1 w 167"/>
                <a:gd name="T53" fmla="*/ 38 h 176"/>
                <a:gd name="T54" fmla="*/ 0 w 167"/>
                <a:gd name="T55" fmla="*/ 35 h 176"/>
                <a:gd name="T56" fmla="*/ 0 w 167"/>
                <a:gd name="T57" fmla="*/ 32 h 176"/>
                <a:gd name="T58" fmla="*/ 0 w 167"/>
                <a:gd name="T59" fmla="*/ 32 h 176"/>
                <a:gd name="T60" fmla="*/ 0 w 167"/>
                <a:gd name="T61" fmla="*/ 28 h 176"/>
                <a:gd name="T62" fmla="*/ 1 w 167"/>
                <a:gd name="T63" fmla="*/ 25 h 176"/>
                <a:gd name="T64" fmla="*/ 1 w 167"/>
                <a:gd name="T65" fmla="*/ 22 h 176"/>
                <a:gd name="T66" fmla="*/ 2 w 167"/>
                <a:gd name="T67" fmla="*/ 19 h 176"/>
                <a:gd name="T68" fmla="*/ 5 w 167"/>
                <a:gd name="T69" fmla="*/ 14 h 176"/>
                <a:gd name="T70" fmla="*/ 9 w 167"/>
                <a:gd name="T71" fmla="*/ 10 h 176"/>
                <a:gd name="T72" fmla="*/ 13 w 167"/>
                <a:gd name="T73" fmla="*/ 5 h 176"/>
                <a:gd name="T74" fmla="*/ 16 w 167"/>
                <a:gd name="T75" fmla="*/ 4 h 176"/>
                <a:gd name="T76" fmla="*/ 19 w 167"/>
                <a:gd name="T77" fmla="*/ 2 h 176"/>
                <a:gd name="T78" fmla="*/ 22 w 167"/>
                <a:gd name="T79" fmla="*/ 1 h 176"/>
                <a:gd name="T80" fmla="*/ 25 w 167"/>
                <a:gd name="T81" fmla="*/ 1 h 176"/>
                <a:gd name="T82" fmla="*/ 27 w 167"/>
                <a:gd name="T83" fmla="*/ 0 h 176"/>
                <a:gd name="T84" fmla="*/ 30 w 167"/>
                <a:gd name="T85" fmla="*/ 0 h 176"/>
                <a:gd name="T86" fmla="*/ 30 w 167"/>
                <a:gd name="T87" fmla="*/ 0 h 176"/>
                <a:gd name="T88" fmla="*/ 34 w 167"/>
                <a:gd name="T89" fmla="*/ 0 h 176"/>
                <a:gd name="T90" fmla="*/ 36 w 167"/>
                <a:gd name="T91" fmla="*/ 1 h 176"/>
                <a:gd name="T92" fmla="*/ 39 w 167"/>
                <a:gd name="T93" fmla="*/ 1 h 176"/>
                <a:gd name="T94" fmla="*/ 42 w 167"/>
                <a:gd name="T95" fmla="*/ 2 h 176"/>
                <a:gd name="T96" fmla="*/ 45 w 167"/>
                <a:gd name="T97" fmla="*/ 4 h 176"/>
                <a:gd name="T98" fmla="*/ 48 w 167"/>
                <a:gd name="T99" fmla="*/ 5 h 176"/>
                <a:gd name="T100" fmla="*/ 52 w 167"/>
                <a:gd name="T101" fmla="*/ 10 h 176"/>
                <a:gd name="T102" fmla="*/ 56 w 167"/>
                <a:gd name="T103" fmla="*/ 14 h 176"/>
                <a:gd name="T104" fmla="*/ 59 w 167"/>
                <a:gd name="T105" fmla="*/ 19 h 176"/>
                <a:gd name="T106" fmla="*/ 60 w 167"/>
                <a:gd name="T107" fmla="*/ 22 h 176"/>
                <a:gd name="T108" fmla="*/ 60 w 167"/>
                <a:gd name="T109" fmla="*/ 25 h 176"/>
                <a:gd name="T110" fmla="*/ 61 w 167"/>
                <a:gd name="T111" fmla="*/ 28 h 176"/>
                <a:gd name="T112" fmla="*/ 61 w 167"/>
                <a:gd name="T113" fmla="*/ 32 h 176"/>
                <a:gd name="T114" fmla="*/ 61 w 167"/>
                <a:gd name="T115" fmla="*/ 32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22709" name="Freeform 333"/>
            <p:cNvSpPr>
              <a:spLocks/>
            </p:cNvSpPr>
            <p:nvPr/>
          </p:nvSpPr>
          <p:spPr bwMode="black">
            <a:xfrm flipH="1">
              <a:off x="333" y="3784"/>
              <a:ext cx="34" cy="54"/>
            </a:xfrm>
            <a:custGeom>
              <a:avLst/>
              <a:gdLst>
                <a:gd name="T0" fmla="*/ 16 w 56"/>
                <a:gd name="T1" fmla="*/ 27 h 91"/>
                <a:gd name="T2" fmla="*/ 16 w 56"/>
                <a:gd name="T3" fmla="*/ 0 h 91"/>
                <a:gd name="T4" fmla="*/ 11 w 56"/>
                <a:gd name="T5" fmla="*/ 0 h 91"/>
                <a:gd name="T6" fmla="*/ 11 w 56"/>
                <a:gd name="T7" fmla="*/ 0 h 91"/>
                <a:gd name="T8" fmla="*/ 8 w 56"/>
                <a:gd name="T9" fmla="*/ 1 h 91"/>
                <a:gd name="T10" fmla="*/ 6 w 56"/>
                <a:gd name="T11" fmla="*/ 3 h 91"/>
                <a:gd name="T12" fmla="*/ 3 w 56"/>
                <a:gd name="T13" fmla="*/ 4 h 91"/>
                <a:gd name="T14" fmla="*/ 0 w 56"/>
                <a:gd name="T15" fmla="*/ 5 h 91"/>
                <a:gd name="T16" fmla="*/ 0 w 56"/>
                <a:gd name="T17" fmla="*/ 8 h 91"/>
                <a:gd name="T18" fmla="*/ 1 w 56"/>
                <a:gd name="T19" fmla="*/ 8 h 91"/>
                <a:gd name="T20" fmla="*/ 1 w 56"/>
                <a:gd name="T21" fmla="*/ 8 h 91"/>
                <a:gd name="T22" fmla="*/ 5 w 56"/>
                <a:gd name="T23" fmla="*/ 8 h 91"/>
                <a:gd name="T24" fmla="*/ 5 w 56"/>
                <a:gd name="T25" fmla="*/ 8 h 91"/>
                <a:gd name="T26" fmla="*/ 6 w 56"/>
                <a:gd name="T27" fmla="*/ 9 h 91"/>
                <a:gd name="T28" fmla="*/ 6 w 56"/>
                <a:gd name="T29" fmla="*/ 9 h 91"/>
                <a:gd name="T30" fmla="*/ 6 w 56"/>
                <a:gd name="T31" fmla="*/ 9 h 91"/>
                <a:gd name="T32" fmla="*/ 7 w 56"/>
                <a:gd name="T33" fmla="*/ 14 h 91"/>
                <a:gd name="T34" fmla="*/ 7 w 56"/>
                <a:gd name="T35" fmla="*/ 27 h 91"/>
                <a:gd name="T36" fmla="*/ 2 w 56"/>
                <a:gd name="T37" fmla="*/ 27 h 91"/>
                <a:gd name="T38" fmla="*/ 2 w 56"/>
                <a:gd name="T39" fmla="*/ 32 h 91"/>
                <a:gd name="T40" fmla="*/ 21 w 56"/>
                <a:gd name="T41" fmla="*/ 32 h 91"/>
                <a:gd name="T42" fmla="*/ 21 w 56"/>
                <a:gd name="T43" fmla="*/ 27 h 91"/>
                <a:gd name="T44" fmla="*/ 16 w 56"/>
                <a:gd name="T45" fmla="*/ 27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22710" name="Freeform 334"/>
            <p:cNvSpPr>
              <a:spLocks/>
            </p:cNvSpPr>
            <p:nvPr/>
          </p:nvSpPr>
          <p:spPr bwMode="auto">
            <a:xfrm flipH="1">
              <a:off x="339" y="3781"/>
              <a:ext cx="35" cy="55"/>
            </a:xfrm>
            <a:custGeom>
              <a:avLst/>
              <a:gdLst>
                <a:gd name="T0" fmla="*/ 18 w 56"/>
                <a:gd name="T1" fmla="*/ 27 h 91"/>
                <a:gd name="T2" fmla="*/ 18 w 56"/>
                <a:gd name="T3" fmla="*/ 0 h 91"/>
                <a:gd name="T4" fmla="*/ 11 w 56"/>
                <a:gd name="T5" fmla="*/ 0 h 91"/>
                <a:gd name="T6" fmla="*/ 11 w 56"/>
                <a:gd name="T7" fmla="*/ 0 h 91"/>
                <a:gd name="T8" fmla="*/ 9 w 56"/>
                <a:gd name="T9" fmla="*/ 1 h 91"/>
                <a:gd name="T10" fmla="*/ 6 w 56"/>
                <a:gd name="T11" fmla="*/ 3 h 91"/>
                <a:gd name="T12" fmla="*/ 4 w 56"/>
                <a:gd name="T13" fmla="*/ 4 h 91"/>
                <a:gd name="T14" fmla="*/ 0 w 56"/>
                <a:gd name="T15" fmla="*/ 5 h 91"/>
                <a:gd name="T16" fmla="*/ 0 w 56"/>
                <a:gd name="T17" fmla="*/ 8 h 91"/>
                <a:gd name="T18" fmla="*/ 1 w 56"/>
                <a:gd name="T19" fmla="*/ 8 h 91"/>
                <a:gd name="T20" fmla="*/ 1 w 56"/>
                <a:gd name="T21" fmla="*/ 8 h 91"/>
                <a:gd name="T22" fmla="*/ 6 w 56"/>
                <a:gd name="T23" fmla="*/ 9 h 91"/>
                <a:gd name="T24" fmla="*/ 6 w 56"/>
                <a:gd name="T25" fmla="*/ 9 h 91"/>
                <a:gd name="T26" fmla="*/ 6 w 56"/>
                <a:gd name="T27" fmla="*/ 9 h 91"/>
                <a:gd name="T28" fmla="*/ 7 w 56"/>
                <a:gd name="T29" fmla="*/ 10 h 91"/>
                <a:gd name="T30" fmla="*/ 7 w 56"/>
                <a:gd name="T31" fmla="*/ 10 h 91"/>
                <a:gd name="T32" fmla="*/ 8 w 56"/>
                <a:gd name="T33" fmla="*/ 15 h 91"/>
                <a:gd name="T34" fmla="*/ 8 w 56"/>
                <a:gd name="T35" fmla="*/ 27 h 91"/>
                <a:gd name="T36" fmla="*/ 3 w 56"/>
                <a:gd name="T37" fmla="*/ 27 h 91"/>
                <a:gd name="T38" fmla="*/ 3 w 56"/>
                <a:gd name="T39" fmla="*/ 33 h 91"/>
                <a:gd name="T40" fmla="*/ 22 w 56"/>
                <a:gd name="T41" fmla="*/ 33 h 91"/>
                <a:gd name="T42" fmla="*/ 22 w 56"/>
                <a:gd name="T43" fmla="*/ 27 h 91"/>
                <a:gd name="T44" fmla="*/ 18 w 56"/>
                <a:gd name="T45" fmla="*/ 27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22711" name="Freeform 335"/>
            <p:cNvSpPr>
              <a:spLocks/>
            </p:cNvSpPr>
            <p:nvPr/>
          </p:nvSpPr>
          <p:spPr bwMode="white">
            <a:xfrm flipH="1">
              <a:off x="365" y="3924"/>
              <a:ext cx="42" cy="80"/>
            </a:xfrm>
            <a:custGeom>
              <a:avLst/>
              <a:gdLst>
                <a:gd name="T0" fmla="*/ 0 w 71"/>
                <a:gd name="T1" fmla="*/ 39 h 134"/>
                <a:gd name="T2" fmla="*/ 8 w 71"/>
                <a:gd name="T3" fmla="*/ 36 h 134"/>
                <a:gd name="T4" fmla="*/ 18 w 71"/>
                <a:gd name="T5" fmla="*/ 48 h 134"/>
                <a:gd name="T6" fmla="*/ 25 w 71"/>
                <a:gd name="T7" fmla="*/ 0 h 134"/>
                <a:gd name="T8" fmla="*/ 15 w 71"/>
                <a:gd name="T9" fmla="*/ 39 h 134"/>
                <a:gd name="T10" fmla="*/ 9 w 71"/>
                <a:gd name="T11" fmla="*/ 32 h 134"/>
                <a:gd name="T12" fmla="*/ 0 w 71"/>
                <a:gd name="T13" fmla="*/ 39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22712" name="Freeform 336"/>
            <p:cNvSpPr>
              <a:spLocks/>
            </p:cNvSpPr>
            <p:nvPr/>
          </p:nvSpPr>
          <p:spPr bwMode="white">
            <a:xfrm flipH="1">
              <a:off x="299" y="3921"/>
              <a:ext cx="21" cy="67"/>
            </a:xfrm>
            <a:custGeom>
              <a:avLst/>
              <a:gdLst>
                <a:gd name="T0" fmla="*/ 0 w 36"/>
                <a:gd name="T1" fmla="*/ 41 h 110"/>
                <a:gd name="T2" fmla="*/ 3 w 36"/>
                <a:gd name="T3" fmla="*/ 35 h 110"/>
                <a:gd name="T4" fmla="*/ 12 w 36"/>
                <a:gd name="T5" fmla="*/ 38 h 110"/>
                <a:gd name="T6" fmla="*/ 1 w 36"/>
                <a:gd name="T7" fmla="*/ 0 h 110"/>
                <a:gd name="T8" fmla="*/ 8 w 36"/>
                <a:gd name="T9" fmla="*/ 34 h 110"/>
                <a:gd name="T10" fmla="*/ 1 w 36"/>
                <a:gd name="T11" fmla="*/ 32 h 110"/>
                <a:gd name="T12" fmla="*/ 0 w 36"/>
                <a:gd name="T13" fmla="*/ 41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grpSp>
        <p:nvGrpSpPr>
          <p:cNvPr id="22541" name="Group 337"/>
          <p:cNvGrpSpPr>
            <a:grpSpLocks/>
          </p:cNvGrpSpPr>
          <p:nvPr/>
        </p:nvGrpSpPr>
        <p:grpSpPr bwMode="auto">
          <a:xfrm>
            <a:off x="144463" y="3148013"/>
            <a:ext cx="660400" cy="585787"/>
            <a:chOff x="3169" y="2970"/>
            <a:chExt cx="416" cy="369"/>
          </a:xfrm>
        </p:grpSpPr>
        <p:grpSp>
          <p:nvGrpSpPr>
            <p:cNvPr id="22542" name="Group 338"/>
            <p:cNvGrpSpPr>
              <a:grpSpLocks/>
            </p:cNvGrpSpPr>
            <p:nvPr/>
          </p:nvGrpSpPr>
          <p:grpSpPr bwMode="auto">
            <a:xfrm>
              <a:off x="3169" y="2970"/>
              <a:ext cx="416" cy="369"/>
              <a:chOff x="3083" y="2970"/>
              <a:chExt cx="502" cy="445"/>
            </a:xfrm>
          </p:grpSpPr>
          <p:sp>
            <p:nvSpPr>
              <p:cNvPr id="22546" name="Freeform 339"/>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2547" name="Freeform 340"/>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2548" name="Freeform 341"/>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2549" name="Freeform 342"/>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2550" name="Freeform 343"/>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2551" name="Freeform 344"/>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2552" name="Freeform 345"/>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2553" name="Freeform 346"/>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2554" name="Freeform 347"/>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2555" name="Freeform 348"/>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2556" name="Freeform 349"/>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2557" name="Freeform 350"/>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2543" name="Text Box 351"/>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22544" name="Line 352"/>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2545" name="Line 353"/>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050"/>
          <p:cNvSpPr>
            <a:spLocks noGrp="1" noChangeArrowheads="1"/>
          </p:cNvSpPr>
          <p:nvPr>
            <p:ph type="title"/>
          </p:nvPr>
        </p:nvSpPr>
        <p:spPr/>
        <p:txBody>
          <a:bodyPr/>
          <a:lstStyle/>
          <a:p>
            <a:pPr>
              <a:defRPr/>
            </a:pPr>
            <a:r>
              <a:rPr lang="fr-FR"/>
              <a:t>Expressions</a:t>
            </a:r>
          </a:p>
        </p:txBody>
      </p:sp>
      <p:sp>
        <p:nvSpPr>
          <p:cNvPr id="27651" name="Rectangle 2051"/>
          <p:cNvSpPr>
            <a:spLocks noGrp="1" noChangeArrowheads="1"/>
          </p:cNvSpPr>
          <p:nvPr>
            <p:ph idx="1"/>
          </p:nvPr>
        </p:nvSpPr>
        <p:spPr>
          <a:xfrm>
            <a:off x="268288" y="1086004"/>
            <a:ext cx="8599487" cy="5167568"/>
          </a:xfrm>
          <a:noFill/>
        </p:spPr>
        <p:txBody>
          <a:bodyPr lIns="54000" rIns="54000"/>
          <a:lstStyle/>
          <a:p>
            <a:pPr>
              <a:lnSpc>
                <a:spcPct val="90000"/>
              </a:lnSpc>
              <a:spcAft>
                <a:spcPts val="300"/>
              </a:spcAft>
            </a:pPr>
            <a:r>
              <a:rPr lang="fr-FR" noProof="1"/>
              <a:t>Considérons la fonction de conversion de notre programme</a:t>
            </a:r>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Bef>
                <a:spcPct val="0"/>
              </a:spcBef>
            </a:pPr>
            <a:endParaRPr lang="fr-FR" sz="1000" noProof="1"/>
          </a:p>
          <a:p>
            <a:pPr>
              <a:lnSpc>
                <a:spcPct val="90000"/>
              </a:lnSpc>
              <a:spcBef>
                <a:spcPct val="0"/>
              </a:spcBef>
            </a:pPr>
            <a:endParaRPr lang="fr-FR" sz="1000" noProof="1"/>
          </a:p>
          <a:p>
            <a:pPr>
              <a:lnSpc>
                <a:spcPct val="90000"/>
              </a:lnSpc>
              <a:spcBef>
                <a:spcPts val="200"/>
              </a:spcBef>
            </a:pPr>
            <a:r>
              <a:rPr lang="fr-FR" noProof="1"/>
              <a:t>L’instruction </a:t>
            </a:r>
            <a:r>
              <a:rPr lang="fr-FR" noProof="1">
                <a:latin typeface="Courier New" pitchFamily="49" charset="0"/>
              </a:rPr>
              <a:t>(amt / convRate)</a:t>
            </a:r>
            <a:r>
              <a:rPr lang="fr-FR" noProof="1"/>
              <a:t> est une expression</a:t>
            </a:r>
          </a:p>
          <a:p>
            <a:pPr lvl="1">
              <a:lnSpc>
                <a:spcPct val="90000"/>
              </a:lnSpc>
              <a:spcBef>
                <a:spcPts val="100"/>
              </a:spcBef>
            </a:pPr>
            <a:r>
              <a:rPr lang="fr-FR" noProof="1"/>
              <a:t>Comme les variables et les littéraux, les expressions ont un </a:t>
            </a:r>
            <a:r>
              <a:rPr lang="fr-FR" i="1" noProof="1">
                <a:latin typeface="Century Schoolbook" pitchFamily="18" charset="0"/>
              </a:rPr>
              <a:t>type</a:t>
            </a:r>
            <a:r>
              <a:rPr lang="fr-FR" noProof="1"/>
              <a:t> et une </a:t>
            </a:r>
            <a:r>
              <a:rPr lang="fr-FR" i="1" noProof="1">
                <a:latin typeface="Century Schoolbook" pitchFamily="18" charset="0"/>
              </a:rPr>
              <a:t>valeur</a:t>
            </a:r>
          </a:p>
          <a:p>
            <a:pPr lvl="1">
              <a:lnSpc>
                <a:spcPct val="90000"/>
              </a:lnSpc>
            </a:pPr>
            <a:r>
              <a:rPr lang="fr-FR" noProof="1"/>
              <a:t>Utilisable directement : le programme n’aurait pas besoin de la variable intermédiaire </a:t>
            </a:r>
            <a:r>
              <a:rPr lang="fr-FR" noProof="1">
                <a:latin typeface="Courier New" pitchFamily="49" charset="0"/>
              </a:rPr>
              <a:t>convValue</a:t>
            </a:r>
            <a:r>
              <a:rPr lang="fr-FR" noProof="1"/>
              <a:t> en utilisant </a:t>
            </a:r>
            <a:r>
              <a:rPr lang="fr-FR" noProof="1">
                <a:latin typeface="Courier New" pitchFamily="49" charset="0"/>
              </a:rPr>
              <a:t>return  amt / convRate;</a:t>
            </a:r>
          </a:p>
          <a:p>
            <a:pPr>
              <a:lnSpc>
                <a:spcPct val="90000"/>
              </a:lnSpc>
              <a:spcBef>
                <a:spcPts val="800"/>
              </a:spcBef>
            </a:pPr>
            <a:r>
              <a:rPr lang="fr-FR" noProof="1"/>
              <a:t>Dans le code ci-dessus, le mot-clé </a:t>
            </a:r>
            <a:r>
              <a:rPr lang="fr-FR" noProof="1">
                <a:latin typeface="Courier New" pitchFamily="49" charset="0"/>
              </a:rPr>
              <a:t>const</a:t>
            </a:r>
            <a:r>
              <a:rPr lang="fr-FR" noProof="1"/>
              <a:t> signifie</a:t>
            </a:r>
          </a:p>
          <a:p>
            <a:pPr lvl="1">
              <a:lnSpc>
                <a:spcPct val="90000"/>
              </a:lnSpc>
              <a:spcBef>
                <a:spcPts val="100"/>
              </a:spcBef>
            </a:pPr>
            <a:r>
              <a:rPr lang="fr-FR" noProof="1">
                <a:latin typeface="Courier New" pitchFamily="49" charset="0"/>
              </a:rPr>
              <a:t>convRate</a:t>
            </a:r>
            <a:r>
              <a:rPr lang="fr-FR" noProof="1"/>
              <a:t> doit être initialisé dans sa définition et ne peut pas être modifié</a:t>
            </a:r>
            <a:r>
              <a:rPr lang="fr-FR" dirty="0"/>
              <a:t> </a:t>
            </a:r>
            <a:r>
              <a:rPr lang="fr-FR" noProof="1"/>
              <a:t>ultérieurement</a:t>
            </a:r>
          </a:p>
        </p:txBody>
      </p:sp>
      <p:sp>
        <p:nvSpPr>
          <p:cNvPr id="584708" name="Text Box 2052"/>
          <p:cNvSpPr txBox="1">
            <a:spLocks noChangeArrowheads="1"/>
          </p:cNvSpPr>
          <p:nvPr/>
        </p:nvSpPr>
        <p:spPr bwMode="blackWhite">
          <a:xfrm>
            <a:off x="823913" y="1497166"/>
            <a:ext cx="6888162" cy="2392363"/>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85000"/>
              </a:lnSpc>
              <a:defRPr/>
            </a:pPr>
            <a:r>
              <a:rPr lang="fr-FR" sz="1600" b="1" noProof="1">
                <a:latin typeface="Courier New" pitchFamily="49" charset="0"/>
              </a:rPr>
              <a:t>public static double</a:t>
            </a:r>
            <a:r>
              <a:rPr lang="fr-FR" sz="1600" noProof="1">
                <a:latin typeface="Courier New" pitchFamily="49" charset="0"/>
              </a:rPr>
              <a:t> Convert(</a:t>
            </a:r>
            <a:r>
              <a:rPr lang="fr-FR" sz="1600" b="1" noProof="1">
                <a:latin typeface="Courier New" pitchFamily="49" charset="0"/>
              </a:rPr>
              <a:t>string</a:t>
            </a:r>
            <a:r>
              <a:rPr lang="fr-FR" sz="1600" noProof="1">
                <a:latin typeface="Courier New" pitchFamily="49" charset="0"/>
              </a:rPr>
              <a:t> ic, </a:t>
            </a:r>
            <a:r>
              <a:rPr lang="fr-FR" sz="1600" b="1" noProof="1">
                <a:latin typeface="Courier New" pitchFamily="49" charset="0"/>
              </a:rPr>
              <a:t>double</a:t>
            </a:r>
            <a:r>
              <a:rPr lang="fr-FR" sz="1600" noProof="1">
                <a:latin typeface="Courier New" pitchFamily="49" charset="0"/>
              </a:rPr>
              <a:t> amt)</a:t>
            </a:r>
          </a:p>
          <a:p>
            <a:pPr eaLnBrk="1" hangingPunct="1">
              <a:lnSpc>
                <a:spcPct val="85000"/>
              </a:lnSpc>
              <a:defRPr/>
            </a:pPr>
            <a:r>
              <a:rPr lang="fr-FR" sz="1600" noProof="1">
                <a:latin typeface="Courier New" pitchFamily="49" charset="0"/>
              </a:rPr>
              <a:t>{</a:t>
            </a:r>
          </a:p>
          <a:p>
            <a:pPr eaLnBrk="1" hangingPunct="1">
              <a:lnSpc>
                <a:spcPct val="85000"/>
              </a:lnSpc>
              <a:defRPr/>
            </a:pPr>
            <a:r>
              <a:rPr lang="fr-FR" sz="1600" noProof="1">
                <a:latin typeface="Courier New" pitchFamily="49" charset="0"/>
              </a:rPr>
              <a:t>  </a:t>
            </a:r>
            <a:r>
              <a:rPr lang="fr-FR" sz="1600" b="1" noProof="1">
                <a:latin typeface="Courier New" pitchFamily="49" charset="0"/>
              </a:rPr>
              <a:t>const double</a:t>
            </a:r>
            <a:r>
              <a:rPr lang="fr-FR" sz="1600" noProof="1">
                <a:latin typeface="Courier New" pitchFamily="49" charset="0"/>
              </a:rPr>
              <a:t> convRate = </a:t>
            </a:r>
            <a:r>
              <a:rPr lang="fr-FR" sz="1600" dirty="0">
                <a:latin typeface="Courier New" pitchFamily="49" charset="0"/>
              </a:rPr>
              <a:t>1.395</a:t>
            </a:r>
            <a:r>
              <a:rPr lang="fr-FR" sz="1600" noProof="1">
                <a:latin typeface="Courier New" pitchFamily="49" charset="0"/>
              </a:rPr>
              <a:t>;</a:t>
            </a:r>
          </a:p>
          <a:p>
            <a:pPr eaLnBrk="1" hangingPunct="1">
              <a:lnSpc>
                <a:spcPct val="85000"/>
              </a:lnSpc>
              <a:defRPr/>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convValue;</a:t>
            </a:r>
          </a:p>
          <a:p>
            <a:pPr eaLnBrk="1" hangingPunct="1">
              <a:lnSpc>
                <a:spcPct val="85000"/>
              </a:lnSpc>
              <a:defRPr/>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(ic == "EUR") </a:t>
            </a:r>
          </a:p>
          <a:p>
            <a:pPr eaLnBrk="1" hangingPunct="1">
              <a:lnSpc>
                <a:spcPct val="85000"/>
              </a:lnSpc>
              <a:defRPr/>
            </a:pPr>
            <a:r>
              <a:rPr lang="fr-FR" sz="1600" noProof="1">
                <a:latin typeface="Courier New" pitchFamily="49" charset="0"/>
              </a:rPr>
              <a:t>      convValue = amt * convRate;</a:t>
            </a:r>
          </a:p>
          <a:p>
            <a:pPr eaLnBrk="1" hangingPunct="1">
              <a:lnSpc>
                <a:spcPct val="85000"/>
              </a:lnSpc>
              <a:defRPr/>
            </a:pPr>
            <a:r>
              <a:rPr lang="fr-FR" sz="1600" noProof="1">
                <a:latin typeface="Courier New" pitchFamily="49" charset="0"/>
              </a:rPr>
              <a:t>  </a:t>
            </a:r>
            <a:r>
              <a:rPr lang="fr-FR" sz="1600" b="1" noProof="1">
                <a:latin typeface="Courier New" pitchFamily="49" charset="0"/>
              </a:rPr>
              <a:t>else</a:t>
            </a:r>
            <a:r>
              <a:rPr lang="fr-FR" sz="1600" noProof="1">
                <a:latin typeface="Courier New" pitchFamily="49" charset="0"/>
              </a:rPr>
              <a:t> </a:t>
            </a:r>
          </a:p>
          <a:p>
            <a:pPr eaLnBrk="1" hangingPunct="1">
              <a:lnSpc>
                <a:spcPct val="85000"/>
              </a:lnSpc>
              <a:defRPr/>
            </a:pPr>
            <a:r>
              <a:rPr lang="fr-FR" sz="1600" noProof="1">
                <a:latin typeface="Courier New" pitchFamily="49" charset="0"/>
              </a:rPr>
              <a:t>      convValue = amt / convRate;</a:t>
            </a:r>
          </a:p>
          <a:p>
            <a:pPr eaLnBrk="1" hangingPunct="1">
              <a:lnSpc>
                <a:spcPct val="85000"/>
              </a:lnSpc>
              <a:defRPr/>
            </a:pPr>
            <a:endParaRPr lang="fr-FR" sz="1600" noProof="1">
              <a:latin typeface="Courier New" pitchFamily="49" charset="0"/>
            </a:endParaRPr>
          </a:p>
          <a:p>
            <a:pPr eaLnBrk="1" hangingPunct="1">
              <a:lnSpc>
                <a:spcPct val="85000"/>
              </a:lnSpc>
              <a:defRPr/>
            </a:pPr>
            <a:r>
              <a:rPr lang="fr-FR" sz="1600" noProof="1">
                <a:latin typeface="Courier New" pitchFamily="49" charset="0"/>
              </a:rPr>
              <a:t>  </a:t>
            </a:r>
            <a:r>
              <a:rPr lang="fr-FR" sz="1600" b="1" noProof="1">
                <a:latin typeface="Courier New" pitchFamily="49" charset="0"/>
              </a:rPr>
              <a:t>return</a:t>
            </a:r>
            <a:r>
              <a:rPr lang="fr-FR" sz="1600" noProof="1">
                <a:latin typeface="Courier New" pitchFamily="49" charset="0"/>
              </a:rPr>
              <a:t> convValue;</a:t>
            </a:r>
          </a:p>
          <a:p>
            <a:pPr eaLnBrk="1" hangingPunct="1">
              <a:lnSpc>
                <a:spcPct val="85000"/>
              </a:lnSpc>
              <a:defRPr/>
            </a:pPr>
            <a:r>
              <a:rPr lang="fr-FR" sz="1600" noProof="1">
                <a:latin typeface="Courier New" pitchFamily="49" charset="0"/>
              </a:rPr>
              <a:t>}</a:t>
            </a:r>
          </a:p>
        </p:txBody>
      </p:sp>
      <p:sp>
        <p:nvSpPr>
          <p:cNvPr id="27653" name="Text Box 5"/>
          <p:cNvSpPr txBox="1">
            <a:spLocks noChangeArrowheads="1"/>
          </p:cNvSpPr>
          <p:nvPr/>
        </p:nvSpPr>
        <p:spPr bwMode="auto">
          <a:xfrm>
            <a:off x="777875" y="6233959"/>
            <a:ext cx="4584700" cy="306388"/>
          </a:xfrm>
          <a:prstGeom prst="rect">
            <a:avLst/>
          </a:prstGeom>
          <a:noFill/>
          <a:ln w="12700">
            <a:noFill/>
            <a:miter lim="800000"/>
            <a:headEnd/>
            <a:tailEnd/>
          </a:ln>
        </p:spPr>
        <p:txBody>
          <a:bodyPr>
            <a:spAutoFit/>
          </a:bodyPr>
          <a:lstStyle/>
          <a:p>
            <a:pPr>
              <a:spcBef>
                <a:spcPct val="50000"/>
              </a:spcBef>
            </a:pPr>
            <a:r>
              <a:rPr lang="en-US" dirty="0"/>
              <a:t>\Course\419\Exercises-Completed\Ex21</a:t>
            </a:r>
          </a:p>
        </p:txBody>
      </p:sp>
      <p:sp>
        <p:nvSpPr>
          <p:cNvPr id="27654" name="cddrive"/>
          <p:cNvSpPr>
            <a:spLocks noEditPoints="1" noChangeArrowheads="1"/>
          </p:cNvSpPr>
          <p:nvPr/>
        </p:nvSpPr>
        <p:spPr bwMode="auto">
          <a:xfrm>
            <a:off x="315913" y="6156325"/>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fr-FR"/>
              <a:t>Syntaxe de style C</a:t>
            </a:r>
            <a:br>
              <a:rPr lang="fr-FR"/>
            </a:br>
            <a:r>
              <a:rPr lang="fr-FR"/>
              <a:t>(suite)</a:t>
            </a:r>
          </a:p>
        </p:txBody>
      </p:sp>
      <p:sp>
        <p:nvSpPr>
          <p:cNvPr id="8195" name="Rectangle 4"/>
          <p:cNvSpPr>
            <a:spLocks noChangeArrowheads="1"/>
          </p:cNvSpPr>
          <p:nvPr/>
        </p:nvSpPr>
        <p:spPr bwMode="auto">
          <a:xfrm>
            <a:off x="315913" y="1192213"/>
            <a:ext cx="8599487" cy="1419225"/>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 syntaxe de style C a un </a:t>
            </a:r>
            <a:r>
              <a:rPr lang="fr-FR" sz="1800" b="1" i="1">
                <a:solidFill>
                  <a:srgbClr val="000080"/>
                </a:solidFill>
                <a:latin typeface="Century Schoolbook" pitchFamily="18" charset="0"/>
              </a:rPr>
              <a:t>format libre </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Le source est décomposée en unités syntaxiques par le compilateur</a:t>
            </a:r>
          </a:p>
          <a:p>
            <a:pPr marL="685800" lvl="1" indent="-341313">
              <a:spcBef>
                <a:spcPts val="200"/>
              </a:spcBef>
              <a:buClr>
                <a:schemeClr val="accent2"/>
              </a:buClr>
              <a:buFont typeface="Arial" charset="0"/>
              <a:buChar char="—"/>
            </a:pPr>
            <a:r>
              <a:rPr lang="fr-FR" sz="1800">
                <a:solidFill>
                  <a:srgbClr val="000080"/>
                </a:solidFill>
              </a:rPr>
              <a:t>L’ordre est important mais pas la position sur les lignes</a:t>
            </a:r>
          </a:p>
          <a:p>
            <a:pPr marL="230188" indent="-230188">
              <a:spcBef>
                <a:spcPts val="1400"/>
              </a:spcBef>
              <a:buClr>
                <a:schemeClr val="accent2"/>
              </a:buClr>
              <a:buSzPct val="115000"/>
              <a:buFont typeface="Arial" charset="0"/>
              <a:buChar char="•"/>
            </a:pPr>
            <a:r>
              <a:rPr lang="fr-FR" sz="1800" b="1">
                <a:solidFill>
                  <a:srgbClr val="000080"/>
                </a:solidFill>
              </a:rPr>
              <a:t>Par exemple, ces programmes sont sémantiquement identiques :</a:t>
            </a:r>
          </a:p>
        </p:txBody>
      </p:sp>
      <p:sp>
        <p:nvSpPr>
          <p:cNvPr id="133125" name="Rectangle 5"/>
          <p:cNvSpPr>
            <a:spLocks noChangeArrowheads="1"/>
          </p:cNvSpPr>
          <p:nvPr/>
        </p:nvSpPr>
        <p:spPr bwMode="blackWhite">
          <a:xfrm>
            <a:off x="698500" y="2747963"/>
            <a:ext cx="3375025" cy="13271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p>
          <a:p>
            <a:pPr>
              <a:defRPr/>
            </a:pPr>
            <a:r>
              <a:rPr lang="en-US" sz="1600">
                <a:latin typeface="Courier New" pitchFamily="49" charset="0"/>
              </a:rPr>
              <a:t>{</a:t>
            </a:r>
          </a:p>
          <a:p>
            <a:pPr>
              <a:defRPr/>
            </a:pPr>
            <a:r>
              <a:rPr lang="en-US" sz="1600">
                <a:latin typeface="Courier New" pitchFamily="49" charset="0"/>
              </a:rPr>
              <a:t>  printf("Hello World\n");</a:t>
            </a:r>
          </a:p>
          <a:p>
            <a:pPr>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a:defRPr/>
            </a:pPr>
            <a:r>
              <a:rPr lang="en-US" sz="1600">
                <a:latin typeface="Courier New" pitchFamily="49" charset="0"/>
              </a:rPr>
              <a:t>}</a:t>
            </a:r>
          </a:p>
        </p:txBody>
      </p:sp>
      <p:sp>
        <p:nvSpPr>
          <p:cNvPr id="133126" name="Rectangle 6"/>
          <p:cNvSpPr>
            <a:spLocks noChangeArrowheads="1"/>
          </p:cNvSpPr>
          <p:nvPr/>
        </p:nvSpPr>
        <p:spPr bwMode="blackWhite">
          <a:xfrm>
            <a:off x="1038225" y="4725988"/>
            <a:ext cx="6430963" cy="3492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r>
              <a:rPr lang="en-US" sz="1600" b="1">
                <a:latin typeface="Courier New" pitchFamily="49" charset="0"/>
              </a:rPr>
              <a:t> </a:t>
            </a:r>
            <a:r>
              <a:rPr lang="en-US" sz="1600">
                <a:latin typeface="Courier New" pitchFamily="49" charset="0"/>
              </a:rPr>
              <a:t>{printf("Hello World\n"); </a:t>
            </a:r>
            <a:r>
              <a:rPr lang="en-US" sz="1600" b="1">
                <a:latin typeface="Courier New" pitchFamily="49" charset="0"/>
              </a:rPr>
              <a:t>return</a:t>
            </a:r>
            <a:r>
              <a:rPr lang="en-US" sz="1600">
                <a:latin typeface="Courier New" pitchFamily="49" charset="0"/>
              </a:rPr>
              <a:t> 0;}</a:t>
            </a:r>
          </a:p>
        </p:txBody>
      </p:sp>
      <p:sp>
        <p:nvSpPr>
          <p:cNvPr id="133127" name="Rectangle 7"/>
          <p:cNvSpPr>
            <a:spLocks noChangeArrowheads="1"/>
          </p:cNvSpPr>
          <p:nvPr/>
        </p:nvSpPr>
        <p:spPr bwMode="blackWhite">
          <a:xfrm>
            <a:off x="5229225" y="2701925"/>
            <a:ext cx="2886075" cy="18161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endParaRPr lang="en-US" sz="1600">
              <a:latin typeface="Courier New" pitchFamily="49" charset="0"/>
            </a:endParaRPr>
          </a:p>
          <a:p>
            <a:pPr>
              <a:defRPr/>
            </a:pPr>
            <a:r>
              <a:rPr lang="en-US" sz="1600">
                <a:latin typeface="Courier New" pitchFamily="49" charset="0"/>
              </a:rPr>
              <a:t>main(             </a:t>
            </a:r>
            <a:r>
              <a:rPr lang="en-US" sz="1600" b="1">
                <a:latin typeface="Courier New" pitchFamily="49" charset="0"/>
              </a:rPr>
              <a:t>void</a:t>
            </a:r>
          </a:p>
          <a:p>
            <a:pPr>
              <a:defRPr/>
            </a:pPr>
            <a:r>
              <a:rPr lang="en-US" sz="1600">
                <a:latin typeface="Courier New" pitchFamily="49" charset="0"/>
              </a:rPr>
              <a:t>) { printf</a:t>
            </a:r>
          </a:p>
          <a:p>
            <a:pPr>
              <a:defRPr/>
            </a:pPr>
            <a:r>
              <a:rPr lang="en-US" sz="1600">
                <a:latin typeface="Courier New" pitchFamily="49" charset="0"/>
              </a:rPr>
              <a:t>(</a:t>
            </a:r>
          </a:p>
          <a:p>
            <a:pPr>
              <a:defRPr/>
            </a:pPr>
            <a:r>
              <a:rPr lang="en-US" sz="1600">
                <a:latin typeface="Courier New" pitchFamily="49" charset="0"/>
              </a:rPr>
              <a:t>"Hello World\n")</a:t>
            </a:r>
          </a:p>
          <a:p>
            <a:pPr>
              <a:defRPr/>
            </a:pPr>
            <a:r>
              <a:rPr lang="en-US" sz="1600">
                <a:latin typeface="Courier New" pitchFamily="49" charset="0"/>
              </a:rPr>
              <a:t>; </a:t>
            </a:r>
            <a:r>
              <a:rPr lang="en-US" sz="1600" b="1">
                <a:latin typeface="Courier New" pitchFamily="49" charset="0"/>
              </a:rPr>
              <a:t>return</a:t>
            </a:r>
          </a:p>
          <a:p>
            <a:pPr>
              <a:defRPr/>
            </a:pPr>
            <a:r>
              <a:rPr lang="en-US" sz="1600">
                <a:latin typeface="Courier New" pitchFamily="49" charset="0"/>
              </a:rPr>
              <a:t>     0;   } </a:t>
            </a:r>
          </a:p>
        </p:txBody>
      </p:sp>
      <p:sp>
        <p:nvSpPr>
          <p:cNvPr id="8199" name="Text Box 8"/>
          <p:cNvSpPr txBox="1">
            <a:spLocks noChangeArrowheads="1"/>
          </p:cNvSpPr>
          <p:nvPr/>
        </p:nvSpPr>
        <p:spPr bwMode="auto">
          <a:xfrm>
            <a:off x="750888" y="5248275"/>
            <a:ext cx="7300912" cy="1216025"/>
          </a:xfrm>
          <a:prstGeom prst="rect">
            <a:avLst/>
          </a:prstGeom>
          <a:noFill/>
          <a:ln w="12700">
            <a:noFill/>
            <a:miter lim="800000"/>
            <a:headEnd/>
            <a:tailEnd/>
          </a:ln>
        </p:spPr>
        <p:txBody>
          <a:bodyPr>
            <a:spAutoFit/>
          </a:bodyPr>
          <a:lstStyle/>
          <a:p>
            <a:pPr>
              <a:spcBef>
                <a:spcPts val="1400"/>
              </a:spcBef>
              <a:buClr>
                <a:schemeClr val="accent2"/>
              </a:buClr>
              <a:buSzPct val="115000"/>
              <a:buFont typeface="Arial" charset="0"/>
              <a:buNone/>
            </a:pPr>
            <a:r>
              <a:rPr lang="fr-FR" sz="1800" b="1">
                <a:solidFill>
                  <a:srgbClr val="000080"/>
                </a:solidFill>
              </a:rPr>
              <a:t>Une bonne pratique consiste à adopter un style de codage clair, proprement indenté et consistant</a:t>
            </a:r>
          </a:p>
          <a:p>
            <a:pPr>
              <a:spcBef>
                <a:spcPts val="200"/>
              </a:spcBef>
              <a:buClr>
                <a:schemeClr val="accent2"/>
              </a:buClr>
              <a:buFont typeface="Arial" charset="0"/>
              <a:buChar char="—"/>
            </a:pPr>
            <a:r>
              <a:rPr lang="fr-FR" sz="1800">
                <a:solidFill>
                  <a:srgbClr val="000080"/>
                </a:solidFill>
              </a:rPr>
              <a:t> Ce cours emploie le style de codage le plus courant dans le monde Microsoft</a:t>
            </a:r>
            <a:endParaRPr lang="fr-FR" sz="1800" b="1">
              <a:solidFill>
                <a:srgbClr val="000080"/>
              </a:solidFill>
            </a:endParaRPr>
          </a:p>
        </p:txBody>
      </p:sp>
      <p:grpSp>
        <p:nvGrpSpPr>
          <p:cNvPr id="8200" name="Group 9"/>
          <p:cNvGrpSpPr>
            <a:grpSpLocks/>
          </p:cNvGrpSpPr>
          <p:nvPr/>
        </p:nvGrpSpPr>
        <p:grpSpPr bwMode="auto">
          <a:xfrm>
            <a:off x="296863" y="5367338"/>
            <a:ext cx="406400" cy="406400"/>
            <a:chOff x="3240" y="2712"/>
            <a:chExt cx="312" cy="312"/>
          </a:xfrm>
        </p:grpSpPr>
        <p:sp>
          <p:nvSpPr>
            <p:cNvPr id="8201" name="Oval 10"/>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8202" name="Group 11"/>
            <p:cNvGrpSpPr>
              <a:grpSpLocks/>
            </p:cNvGrpSpPr>
            <p:nvPr/>
          </p:nvGrpSpPr>
          <p:grpSpPr bwMode="auto">
            <a:xfrm rot="-1479590">
              <a:off x="3258" y="2742"/>
              <a:ext cx="276" cy="252"/>
              <a:chOff x="2874" y="2694"/>
              <a:chExt cx="276" cy="252"/>
            </a:xfrm>
          </p:grpSpPr>
          <p:sp>
            <p:nvSpPr>
              <p:cNvPr id="8206" name="AutoShape 12"/>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8207" name="AutoShape 13"/>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8203" name="Oval 14"/>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4" name="Oval 15"/>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5" name="AutoShape 16"/>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fr-FR"/>
              <a:t>Opérateurs</a:t>
            </a:r>
          </a:p>
        </p:txBody>
      </p:sp>
      <p:sp>
        <p:nvSpPr>
          <p:cNvPr id="28675" name="Rectangle 3"/>
          <p:cNvSpPr>
            <a:spLocks noGrp="1" noChangeArrowheads="1"/>
          </p:cNvSpPr>
          <p:nvPr>
            <p:ph idx="1"/>
          </p:nvPr>
        </p:nvSpPr>
        <p:spPr>
          <a:xfrm>
            <a:off x="279400" y="1208088"/>
            <a:ext cx="8599488" cy="366712"/>
          </a:xfrm>
        </p:spPr>
        <p:txBody>
          <a:bodyPr/>
          <a:lstStyle/>
          <a:p>
            <a:r>
              <a:rPr lang="fr-FR"/>
              <a:t>Les opérateurs principaux de C# sont les suivants :</a:t>
            </a:r>
          </a:p>
        </p:txBody>
      </p:sp>
      <p:graphicFrame>
        <p:nvGraphicFramePr>
          <p:cNvPr id="325843" name="Group 211"/>
          <p:cNvGraphicFramePr>
            <a:graphicFrameLocks noGrp="1"/>
          </p:cNvGraphicFramePr>
          <p:nvPr/>
        </p:nvGraphicFramePr>
        <p:xfrm>
          <a:off x="431800" y="1571625"/>
          <a:ext cx="7759700" cy="4665667"/>
        </p:xfrm>
        <a:graphic>
          <a:graphicData uri="http://schemas.openxmlformats.org/drawingml/2006/table">
            <a:tbl>
              <a:tblPr/>
              <a:tblGrid>
                <a:gridCol w="1885950">
                  <a:extLst>
                    <a:ext uri="{9D8B030D-6E8A-4147-A177-3AD203B41FA5}">
                      <a16:colId xmlns:a16="http://schemas.microsoft.com/office/drawing/2014/main" val="20000"/>
                    </a:ext>
                  </a:extLst>
                </a:gridCol>
                <a:gridCol w="2011363">
                  <a:extLst>
                    <a:ext uri="{9D8B030D-6E8A-4147-A177-3AD203B41FA5}">
                      <a16:colId xmlns:a16="http://schemas.microsoft.com/office/drawing/2014/main" val="20001"/>
                    </a:ext>
                  </a:extLst>
                </a:gridCol>
                <a:gridCol w="3862387">
                  <a:extLst>
                    <a:ext uri="{9D8B030D-6E8A-4147-A177-3AD203B41FA5}">
                      <a16:colId xmlns:a16="http://schemas.microsoft.com/office/drawing/2014/main" val="20002"/>
                    </a:ext>
                  </a:extLst>
                </a:gridCol>
              </a:tblGrid>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Type d’opérateur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Symboles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Arithmétique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Précédence standard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Affectation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Ou initialisation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Incrément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Ajoute ou soustrait 1 de l’opérande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Egalité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a:t>
                      </a:r>
                      <a:endParaRPr kumimoji="0" lang="en-US"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        Ne pas confondre </a:t>
                      </a:r>
                      <a:r>
                        <a:rPr kumimoji="0" lang="en-US" sz="1600" b="0" i="0" u="none" strike="noStrike" cap="none" normalizeH="0" baseline="0">
                          <a:ln>
                            <a:noFill/>
                          </a:ln>
                          <a:solidFill>
                            <a:srgbClr val="000080"/>
                          </a:solidFill>
                          <a:effectLst/>
                          <a:latin typeface="Courier New" pitchFamily="49" charset="0"/>
                        </a:rPr>
                        <a:t>=</a:t>
                      </a:r>
                      <a:r>
                        <a:rPr kumimoji="0" lang="en-US" sz="1600" b="0" i="0" u="none" strike="noStrike" cap="none" normalizeH="0" baseline="0">
                          <a:ln>
                            <a:noFill/>
                          </a:ln>
                          <a:solidFill>
                            <a:srgbClr val="000080"/>
                          </a:solidFill>
                          <a:effectLst/>
                          <a:latin typeface="Arial" charset="0"/>
                        </a:rPr>
                        <a:t> et </a:t>
                      </a:r>
                      <a:r>
                        <a:rPr kumimoji="0" lang="en-US" sz="16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Relationnel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&gt;  &lt;  &gt;=  &lt;=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Logique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&amp;&amp;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Bit à bit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&amp;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        Ne pas confondre </a:t>
                      </a:r>
                      <a:r>
                        <a:rPr kumimoji="0" lang="en-US" sz="1600" b="0" i="0" u="none" strike="noStrike" cap="none" normalizeH="0" baseline="0">
                          <a:ln>
                            <a:noFill/>
                          </a:ln>
                          <a:solidFill>
                            <a:srgbClr val="000080"/>
                          </a:solidFill>
                          <a:effectLst/>
                          <a:latin typeface="Courier New" pitchFamily="49" charset="0"/>
                        </a:rPr>
                        <a:t>&amp;&amp;</a:t>
                      </a:r>
                      <a:r>
                        <a:rPr kumimoji="0" lang="en-US" sz="1600" b="0" i="0" u="none" strike="noStrike" cap="none" normalizeH="0" baseline="0">
                          <a:ln>
                            <a:noFill/>
                          </a:ln>
                          <a:solidFill>
                            <a:srgbClr val="000080"/>
                          </a:solidFill>
                          <a:effectLst/>
                          <a:latin typeface="Arial" charset="0"/>
                        </a:rPr>
                        <a:t> et </a:t>
                      </a:r>
                      <a:r>
                        <a:rPr kumimoji="0" lang="en-US" sz="1600" b="0" i="0" u="none" strike="noStrike" cap="none" normalizeH="0" baseline="0">
                          <a:ln>
                            <a:noFill/>
                          </a:ln>
                          <a:solidFill>
                            <a:srgbClr val="000080"/>
                          </a:solidFill>
                          <a:effectLst/>
                          <a:latin typeface="Courier New" pitchFamily="49" charset="0"/>
                        </a:rPr>
                        <a:t>&amp;</a:t>
                      </a:r>
                      <a:r>
                        <a:rPr kumimoji="0" lang="en-US" sz="1600" b="0" i="0" u="none" strike="noStrike" cap="none" normalizeH="0" baseline="0">
                          <a:ln>
                            <a:noFill/>
                          </a:ln>
                          <a:solidFill>
                            <a:srgbClr val="000080"/>
                          </a:solidFill>
                          <a:effectLst/>
                          <a:latin typeface="Arial" charset="0"/>
                        </a:rPr>
                        <a:t>, etc.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Décalage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&lt;&lt;  &gt;&gt;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Décalage des bits à gauche et à droite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Conditionnel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Inline - assez peu employé en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Lambda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Raccourci pour une méthode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grpSp>
        <p:nvGrpSpPr>
          <p:cNvPr id="28726" name="Group 96"/>
          <p:cNvGrpSpPr>
            <a:grpSpLocks/>
          </p:cNvGrpSpPr>
          <p:nvPr/>
        </p:nvGrpSpPr>
        <p:grpSpPr bwMode="auto">
          <a:xfrm>
            <a:off x="4365625" y="3298825"/>
            <a:ext cx="428625" cy="330200"/>
            <a:chOff x="748" y="585"/>
            <a:chExt cx="270" cy="208"/>
          </a:xfrm>
        </p:grpSpPr>
        <p:sp>
          <p:nvSpPr>
            <p:cNvPr id="28753" name="Freeform 97"/>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8754" name="Freeform 98"/>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8755" name="Freeform 99"/>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8727" name="Group 100"/>
          <p:cNvGrpSpPr>
            <a:grpSpLocks/>
          </p:cNvGrpSpPr>
          <p:nvPr/>
        </p:nvGrpSpPr>
        <p:grpSpPr bwMode="auto">
          <a:xfrm>
            <a:off x="4368800" y="4551363"/>
            <a:ext cx="428625" cy="330200"/>
            <a:chOff x="748" y="585"/>
            <a:chExt cx="270" cy="208"/>
          </a:xfrm>
        </p:grpSpPr>
        <p:sp>
          <p:nvSpPr>
            <p:cNvPr id="28750" name="Freeform 101"/>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8751" name="Freeform 102"/>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8752" name="Freeform 103"/>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8728" name="Group 209"/>
          <p:cNvGrpSpPr>
            <a:grpSpLocks/>
          </p:cNvGrpSpPr>
          <p:nvPr/>
        </p:nvGrpSpPr>
        <p:grpSpPr bwMode="auto">
          <a:xfrm>
            <a:off x="7339013" y="5895975"/>
            <a:ext cx="222250" cy="323850"/>
            <a:chOff x="175" y="723"/>
            <a:chExt cx="321" cy="443"/>
          </a:xfrm>
        </p:grpSpPr>
        <p:sp>
          <p:nvSpPr>
            <p:cNvPr id="28746" name="Freeform 21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8747" name="Oval 21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8748" name="Freeform 21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8749" name="Freeform 21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grpSp>
        <p:nvGrpSpPr>
          <p:cNvPr id="28729" name="Group 216"/>
          <p:cNvGrpSpPr>
            <a:grpSpLocks/>
          </p:cNvGrpSpPr>
          <p:nvPr/>
        </p:nvGrpSpPr>
        <p:grpSpPr bwMode="auto">
          <a:xfrm>
            <a:off x="1425575" y="5761038"/>
            <a:ext cx="660400" cy="585787"/>
            <a:chOff x="3169" y="2970"/>
            <a:chExt cx="416" cy="369"/>
          </a:xfrm>
        </p:grpSpPr>
        <p:grpSp>
          <p:nvGrpSpPr>
            <p:cNvPr id="28730" name="Group 217"/>
            <p:cNvGrpSpPr>
              <a:grpSpLocks/>
            </p:cNvGrpSpPr>
            <p:nvPr/>
          </p:nvGrpSpPr>
          <p:grpSpPr bwMode="auto">
            <a:xfrm>
              <a:off x="3169" y="2970"/>
              <a:ext cx="416" cy="369"/>
              <a:chOff x="3083" y="2970"/>
              <a:chExt cx="502" cy="445"/>
            </a:xfrm>
          </p:grpSpPr>
          <p:sp>
            <p:nvSpPr>
              <p:cNvPr id="28734" name="Freeform 218"/>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8735" name="Freeform 219"/>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8736" name="Freeform 220"/>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8737" name="Freeform 221"/>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8738" name="Freeform 222"/>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8739" name="Freeform 223"/>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8740" name="Freeform 224"/>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8741" name="Freeform 225"/>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8742" name="Freeform 226"/>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8743" name="Freeform 227"/>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8744" name="Freeform 228"/>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8745" name="Freeform 229"/>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8731" name="Text Box 230"/>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28732" name="Line 231"/>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8733" name="Line 232"/>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r>
              <a:rPr lang="fr-FR"/>
              <a:t>Opérateurs</a:t>
            </a:r>
            <a:br>
              <a:rPr lang="fr-FR"/>
            </a:br>
            <a:r>
              <a:rPr lang="fr-FR"/>
              <a:t>(suite)</a:t>
            </a:r>
          </a:p>
        </p:txBody>
      </p:sp>
      <p:sp>
        <p:nvSpPr>
          <p:cNvPr id="29699" name="Rectangle 3"/>
          <p:cNvSpPr>
            <a:spLocks noGrp="1" noChangeArrowheads="1"/>
          </p:cNvSpPr>
          <p:nvPr>
            <p:ph idx="1"/>
          </p:nvPr>
        </p:nvSpPr>
        <p:spPr>
          <a:xfrm>
            <a:off x="279400" y="1312863"/>
            <a:ext cx="8599488" cy="2868612"/>
          </a:xfrm>
        </p:spPr>
        <p:txBody>
          <a:bodyPr/>
          <a:lstStyle/>
          <a:p>
            <a:r>
              <a:rPr lang="fr-FR"/>
              <a:t>En général, les opérateurs symboliques ont le même comportement que dans d’autres langages</a:t>
            </a:r>
          </a:p>
          <a:p>
            <a:pPr lvl="1"/>
            <a:r>
              <a:rPr lang="fr-FR"/>
              <a:t>Usage, précédence et associativité sont similaires</a:t>
            </a:r>
          </a:p>
          <a:p>
            <a:pPr lvl="1"/>
            <a:r>
              <a:rPr lang="fr-FR"/>
              <a:t>Le groupement peut être modifié avec des parenthèses : </a:t>
            </a:r>
            <a:r>
              <a:rPr lang="fr-FR" b="1">
                <a:latin typeface="Courier New" pitchFamily="49" charset="0"/>
              </a:rPr>
              <a:t>( )</a:t>
            </a:r>
            <a:br>
              <a:rPr lang="fr-FR" b="1">
                <a:latin typeface="Courier New" pitchFamily="49" charset="0"/>
              </a:rPr>
            </a:br>
            <a:endParaRPr lang="fr-FR" b="1">
              <a:latin typeface="Courier New" pitchFamily="49" charset="0"/>
            </a:endParaRPr>
          </a:p>
          <a:p>
            <a:r>
              <a:rPr lang="fr-FR"/>
              <a:t>Notez toutefois que la division entre entiers tronque : elle n’arrondit pas</a:t>
            </a:r>
          </a:p>
          <a:p>
            <a:pPr lvl="1"/>
            <a:r>
              <a:rPr lang="fr-FR"/>
              <a:t>Par exemple, </a:t>
            </a:r>
            <a:r>
              <a:rPr lang="fr-FR">
                <a:latin typeface="Courier New" pitchFamily="49" charset="0"/>
                <a:cs typeface="Courier New" pitchFamily="49" charset="0"/>
              </a:rPr>
              <a:t>11/4</a:t>
            </a:r>
            <a:r>
              <a:rPr lang="fr-FR"/>
              <a:t> donne </a:t>
            </a:r>
            <a:r>
              <a:rPr lang="fr-FR">
                <a:latin typeface="Courier New" pitchFamily="49" charset="0"/>
                <a:cs typeface="Courier New" pitchFamily="49" charset="0"/>
              </a:rPr>
              <a:t>2</a:t>
            </a:r>
            <a:r>
              <a:rPr lang="fr-FR"/>
              <a:t> et non </a:t>
            </a:r>
            <a:r>
              <a:rPr lang="fr-FR">
                <a:latin typeface="Courier New" pitchFamily="49" charset="0"/>
                <a:cs typeface="Courier New" pitchFamily="49" charset="0"/>
              </a:rPr>
              <a:t>3</a:t>
            </a:r>
            <a:r>
              <a:rPr lang="fr-FR"/>
              <a:t> (comme en VB)</a:t>
            </a:r>
          </a:p>
          <a:p>
            <a:pPr lvl="1"/>
            <a:r>
              <a:rPr lang="fr-FR"/>
              <a:t>Opère comme l’</a:t>
            </a:r>
            <a:r>
              <a:rPr lang="fr-FR">
                <a:latin typeface="Courier New" pitchFamily="49" charset="0"/>
                <a:cs typeface="Courier New" pitchFamily="49" charset="0"/>
              </a:rPr>
              <a:t>\</a:t>
            </a:r>
            <a:r>
              <a:rPr lang="fr-FR">
                <a:cs typeface="Arial" charset="0"/>
              </a:rPr>
              <a:t> </a:t>
            </a:r>
            <a:r>
              <a:rPr lang="fr-FR"/>
              <a:t>de VB</a:t>
            </a:r>
          </a:p>
          <a:p>
            <a:pPr lvl="1">
              <a:buFont typeface="Arial" charset="0"/>
              <a:buNone/>
            </a:pPr>
            <a:endParaRPr lang="fr-FR" b="1">
              <a:latin typeface="Courier New" pitchFamily="49" charset="0"/>
            </a:endParaRPr>
          </a:p>
        </p:txBody>
      </p:sp>
      <p:grpSp>
        <p:nvGrpSpPr>
          <p:cNvPr id="29701" name="Group 8"/>
          <p:cNvGrpSpPr>
            <a:grpSpLocks/>
          </p:cNvGrpSpPr>
          <p:nvPr/>
        </p:nvGrpSpPr>
        <p:grpSpPr bwMode="auto">
          <a:xfrm>
            <a:off x="150813" y="2946400"/>
            <a:ext cx="428625" cy="330200"/>
            <a:chOff x="748" y="585"/>
            <a:chExt cx="270" cy="208"/>
          </a:xfrm>
        </p:grpSpPr>
        <p:sp>
          <p:nvSpPr>
            <p:cNvPr id="29702" name="Freeform 9"/>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9703" name="Freeform 10"/>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9704" name="Freeform 11"/>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7" name="Rectangle 5"/>
          <p:cNvSpPr>
            <a:spLocks noGrp="1" noChangeArrowheads="1"/>
          </p:cNvSpPr>
          <p:nvPr>
            <p:ph type="title"/>
          </p:nvPr>
        </p:nvSpPr>
        <p:spPr/>
        <p:txBody>
          <a:bodyPr/>
          <a:lstStyle/>
          <a:p>
            <a:pPr>
              <a:defRPr/>
            </a:pPr>
            <a:r>
              <a:rPr lang="fr-FR"/>
              <a:t>Opérateurs d’affectation composés</a:t>
            </a:r>
          </a:p>
        </p:txBody>
      </p:sp>
      <p:sp>
        <p:nvSpPr>
          <p:cNvPr id="30723" name="Rectangle 6"/>
          <p:cNvSpPr>
            <a:spLocks noGrp="1" noChangeArrowheads="1"/>
          </p:cNvSpPr>
          <p:nvPr>
            <p:ph idx="1"/>
          </p:nvPr>
        </p:nvSpPr>
        <p:spPr>
          <a:xfrm>
            <a:off x="279400" y="1312863"/>
            <a:ext cx="8599488" cy="2641600"/>
          </a:xfrm>
        </p:spPr>
        <p:txBody>
          <a:bodyPr/>
          <a:lstStyle/>
          <a:p>
            <a:pPr>
              <a:spcAft>
                <a:spcPts val="300"/>
              </a:spcAft>
            </a:pPr>
            <a:r>
              <a:rPr lang="fr-FR"/>
              <a:t>Les opérateurs arithmétiques peuvent être combinés avec </a:t>
            </a:r>
            <a:r>
              <a:rPr lang="fr-FR">
                <a:latin typeface="Courier New" pitchFamily="49" charset="0"/>
              </a:rPr>
              <a:t>=</a:t>
            </a:r>
            <a:r>
              <a:rPr lang="fr-FR"/>
              <a:t> pour créer des </a:t>
            </a:r>
            <a:r>
              <a:rPr lang="fr-FR" i="1">
                <a:latin typeface="Century Schoolbook" pitchFamily="18" charset="0"/>
              </a:rPr>
              <a:t>opérateurs composés</a:t>
            </a:r>
          </a:p>
          <a:p>
            <a:pPr lvl="1">
              <a:lnSpc>
                <a:spcPct val="60000"/>
              </a:lnSpc>
              <a:spcBef>
                <a:spcPct val="0"/>
              </a:spcBef>
              <a:buFont typeface="Arial" charset="0"/>
              <a:buNone/>
            </a:pPr>
            <a:endParaRPr lang="fr-FR" i="1">
              <a:latin typeface="Century Schoolbook" pitchFamily="18" charset="0"/>
              <a:cs typeface="Courier New" pitchFamily="49" charset="0"/>
            </a:endParaRPr>
          </a:p>
          <a:p>
            <a:pPr lvl="1">
              <a:spcAft>
                <a:spcPts val="300"/>
              </a:spcAft>
              <a:buFont typeface="Arial" charset="0"/>
              <a:buNone/>
            </a:pPr>
            <a:r>
              <a:rPr lang="fr-FR" i="1">
                <a:latin typeface="Courier New" pitchFamily="49" charset="0"/>
                <a:cs typeface="Courier New" pitchFamily="49" charset="0"/>
              </a:rPr>
              <a:t>		</a:t>
            </a:r>
            <a:r>
              <a:rPr lang="fr-FR" b="1">
                <a:latin typeface="Courier New" pitchFamily="49" charset="0"/>
                <a:cs typeface="Courier New" pitchFamily="49" charset="0"/>
              </a:rPr>
              <a:t>i += 5</a:t>
            </a:r>
            <a:r>
              <a:rPr lang="fr-FR">
                <a:latin typeface="Courier New" pitchFamily="49" charset="0"/>
                <a:cs typeface="Courier New" pitchFamily="49" charset="0"/>
              </a:rPr>
              <a:t>	 </a:t>
            </a:r>
            <a:r>
              <a:rPr lang="fr-FR">
                <a:cs typeface="Times New Roman" pitchFamily="18" charset="0"/>
              </a:rPr>
              <a:t>a le même effet que	</a:t>
            </a:r>
            <a:r>
              <a:rPr lang="fr-FR" b="1">
                <a:latin typeface="Courier New" pitchFamily="49" charset="0"/>
                <a:cs typeface="Courier New" pitchFamily="49" charset="0"/>
              </a:rPr>
              <a:t>i = i + 5</a:t>
            </a:r>
            <a:endParaRPr lang="fr-FR" b="1">
              <a:cs typeface="Times New Roman" pitchFamily="18" charset="0"/>
            </a:endParaRPr>
          </a:p>
          <a:p>
            <a:pPr lvl="1">
              <a:lnSpc>
                <a:spcPct val="60000"/>
              </a:lnSpc>
              <a:spcBef>
                <a:spcPct val="0"/>
              </a:spcBef>
              <a:buFont typeface="Arial" charset="0"/>
              <a:buNone/>
            </a:pPr>
            <a:endParaRPr lang="fr-FR" i="1">
              <a:latin typeface="Courier New" pitchFamily="49" charset="0"/>
              <a:cs typeface="Courier New" pitchFamily="49" charset="0"/>
            </a:endParaRPr>
          </a:p>
          <a:p>
            <a:pPr lvl="1">
              <a:spcAft>
                <a:spcPts val="300"/>
              </a:spcAft>
              <a:buFont typeface="Arial" charset="0"/>
              <a:buNone/>
            </a:pPr>
            <a:r>
              <a:rPr lang="fr-FR">
                <a:latin typeface="Courier New" pitchFamily="49" charset="0"/>
                <a:cs typeface="Courier New" pitchFamily="49" charset="0"/>
              </a:rPr>
              <a:t>	</a:t>
            </a:r>
            <a:r>
              <a:rPr lang="fr-FR" b="1">
                <a:latin typeface="Courier New" pitchFamily="49" charset="0"/>
                <a:cs typeface="Courier New" pitchFamily="49" charset="0"/>
              </a:rPr>
              <a:t>	i *= 2</a:t>
            </a:r>
            <a:r>
              <a:rPr lang="fr-FR">
                <a:latin typeface="Courier New" pitchFamily="49" charset="0"/>
                <a:cs typeface="Courier New" pitchFamily="49" charset="0"/>
              </a:rPr>
              <a:t>	 </a:t>
            </a:r>
            <a:r>
              <a:rPr lang="fr-FR">
                <a:cs typeface="Times New Roman" pitchFamily="18" charset="0"/>
              </a:rPr>
              <a:t>a le même effet que 	</a:t>
            </a:r>
            <a:r>
              <a:rPr lang="fr-FR" b="1">
                <a:latin typeface="Courier New" pitchFamily="49" charset="0"/>
                <a:cs typeface="Courier New" pitchFamily="49" charset="0"/>
              </a:rPr>
              <a:t>i = i * 2</a:t>
            </a:r>
            <a:endParaRPr lang="fr-FR"/>
          </a:p>
          <a:p>
            <a:pPr>
              <a:spcAft>
                <a:spcPts val="300"/>
              </a:spcAft>
            </a:pPr>
            <a:r>
              <a:rPr lang="fr-FR"/>
              <a:t>En général :</a:t>
            </a:r>
          </a:p>
          <a:p>
            <a:pPr lvl="1">
              <a:lnSpc>
                <a:spcPct val="60000"/>
              </a:lnSpc>
              <a:spcBef>
                <a:spcPct val="0"/>
              </a:spcBef>
              <a:buFont typeface="Arial" charset="0"/>
              <a:buNone/>
            </a:pPr>
            <a:endParaRPr lang="fr-FR" i="1">
              <a:latin typeface="Courier New" pitchFamily="49" charset="0"/>
              <a:cs typeface="Courier New" pitchFamily="49" charset="0"/>
            </a:endParaRPr>
          </a:p>
          <a:p>
            <a:pPr lvl="1">
              <a:spcAft>
                <a:spcPts val="300"/>
              </a:spcAft>
              <a:buFont typeface="Arial" charset="0"/>
              <a:buNone/>
            </a:pPr>
            <a:r>
              <a:rPr lang="fr-FR" i="1">
                <a:latin typeface="Courier New" pitchFamily="49" charset="0"/>
                <a:cs typeface="Courier New" pitchFamily="49" charset="0"/>
              </a:rPr>
              <a:t>	objet op </a:t>
            </a:r>
            <a:r>
              <a:rPr lang="fr-FR" b="1">
                <a:latin typeface="Courier New" pitchFamily="49" charset="0"/>
                <a:cs typeface="Courier New" pitchFamily="49" charset="0"/>
              </a:rPr>
              <a:t>=</a:t>
            </a:r>
            <a:r>
              <a:rPr lang="fr-FR">
                <a:cs typeface="Times New Roman" pitchFamily="18" charset="0"/>
              </a:rPr>
              <a:t> </a:t>
            </a:r>
            <a:r>
              <a:rPr lang="fr-FR" i="1">
                <a:latin typeface="Courier New" pitchFamily="49" charset="0"/>
                <a:cs typeface="Courier New" pitchFamily="49" charset="0"/>
              </a:rPr>
              <a:t>expr	</a:t>
            </a:r>
            <a:r>
              <a:rPr lang="fr-FR">
                <a:cs typeface="Times New Roman" pitchFamily="18" charset="0"/>
              </a:rPr>
              <a:t>signifie </a:t>
            </a:r>
            <a:r>
              <a:rPr lang="fr-FR" i="1">
                <a:latin typeface="Courier New" pitchFamily="49" charset="0"/>
                <a:cs typeface="Courier New" pitchFamily="49" charset="0"/>
              </a:rPr>
              <a:t>objet</a:t>
            </a:r>
            <a:r>
              <a:rPr lang="fr-FR">
                <a:latin typeface="Courier New" pitchFamily="49" charset="0"/>
                <a:cs typeface="Courier New" pitchFamily="49" charset="0"/>
              </a:rPr>
              <a:t> </a:t>
            </a:r>
            <a:r>
              <a:rPr lang="fr-FR" b="1">
                <a:latin typeface="Courier New" pitchFamily="49" charset="0"/>
                <a:cs typeface="Courier New" pitchFamily="49" charset="0"/>
              </a:rPr>
              <a:t>=</a:t>
            </a:r>
            <a:r>
              <a:rPr lang="fr-FR">
                <a:cs typeface="Times New Roman" pitchFamily="18" charset="0"/>
              </a:rPr>
              <a:t> </a:t>
            </a:r>
            <a:r>
              <a:rPr lang="fr-FR" i="1">
                <a:latin typeface="Courier New" pitchFamily="49" charset="0"/>
                <a:cs typeface="Courier New" pitchFamily="49" charset="0"/>
              </a:rPr>
              <a:t>objet op (expr)</a:t>
            </a:r>
            <a:r>
              <a:rPr lang="fr-F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fr-FR"/>
              <a:t>Opérateur d’affectation</a:t>
            </a:r>
          </a:p>
        </p:txBody>
      </p:sp>
      <p:sp>
        <p:nvSpPr>
          <p:cNvPr id="31747" name="Rectangle 3"/>
          <p:cNvSpPr>
            <a:spLocks noGrp="1" noChangeArrowheads="1"/>
          </p:cNvSpPr>
          <p:nvPr>
            <p:ph idx="1"/>
          </p:nvPr>
        </p:nvSpPr>
        <p:spPr>
          <a:xfrm>
            <a:off x="279400" y="1312863"/>
            <a:ext cx="8599488" cy="819150"/>
          </a:xfrm>
        </p:spPr>
        <p:txBody>
          <a:bodyPr/>
          <a:lstStyle/>
          <a:p>
            <a:r>
              <a:rPr lang="fr-FR"/>
              <a:t>Dans l’affectation d’un type valeur, une copie de la valeur est effectuée</a:t>
            </a:r>
          </a:p>
          <a:p>
            <a:r>
              <a:rPr lang="fr-FR"/>
              <a:t>Dans l’affectation d’un type référence, c’est la référence qui est copiée</a:t>
            </a:r>
          </a:p>
        </p:txBody>
      </p:sp>
      <p:sp>
        <p:nvSpPr>
          <p:cNvPr id="342020" name="Rectangle 4"/>
          <p:cNvSpPr>
            <a:spLocks noChangeArrowheads="1"/>
          </p:cNvSpPr>
          <p:nvPr/>
        </p:nvSpPr>
        <p:spPr bwMode="blackWhite">
          <a:xfrm>
            <a:off x="1268413" y="2605088"/>
            <a:ext cx="4514850" cy="30384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public static void</a:t>
            </a:r>
            <a:r>
              <a:rPr lang="en-US" sz="1600">
                <a:solidFill>
                  <a:srgbClr val="000080"/>
                </a:solidFill>
                <a:latin typeface="Courier New" pitchFamily="49" charset="0"/>
              </a:rPr>
              <a:t> Main()</a:t>
            </a:r>
          </a:p>
          <a:p>
            <a:pPr>
              <a:buClr>
                <a:schemeClr val="accent2"/>
              </a:buClr>
              <a:buFont typeface="Arial" charset="0"/>
              <a:buNone/>
              <a:defRPr/>
            </a:pPr>
            <a:r>
              <a:rPr lang="en-US" sz="1600" b="1">
                <a:solidFill>
                  <a:srgbClr val="000080"/>
                </a:solidFill>
                <a:latin typeface="Courier New" pitchFamily="49" charset="0"/>
              </a:rPr>
              <a:t>{</a:t>
            </a:r>
          </a:p>
          <a:p>
            <a:pPr>
              <a:buClr>
                <a:schemeClr val="accent2"/>
              </a:buClr>
              <a:buFont typeface="Arial" charset="0"/>
              <a:buNone/>
              <a:defRPr/>
            </a:pPr>
            <a:r>
              <a:rPr lang="en-US" sz="1600" b="1">
                <a:solidFill>
                  <a:srgbClr val="000080"/>
                </a:solidFill>
                <a:latin typeface="Courier New" pitchFamily="49" charset="0"/>
              </a:rPr>
              <a:t>  int </a:t>
            </a:r>
            <a:r>
              <a:rPr lang="en-US" sz="1600">
                <a:solidFill>
                  <a:srgbClr val="000080"/>
                </a:solidFill>
                <a:latin typeface="Courier New" pitchFamily="49" charset="0"/>
              </a:rPr>
              <a:t>i = 5;</a:t>
            </a:r>
          </a:p>
          <a:p>
            <a:pPr>
              <a:buClr>
                <a:schemeClr val="accent2"/>
              </a:buClr>
              <a:buFont typeface="Arial" charset="0"/>
              <a:buNone/>
              <a:defRPr/>
            </a:pPr>
            <a:r>
              <a:rPr lang="en-US" sz="1600" b="1">
                <a:solidFill>
                  <a:srgbClr val="000080"/>
                </a:solidFill>
                <a:latin typeface="Courier New" pitchFamily="49" charset="0"/>
              </a:rPr>
              <a:t>  int</a:t>
            </a:r>
            <a:r>
              <a:rPr lang="en-US" sz="1600">
                <a:solidFill>
                  <a:srgbClr val="000080"/>
                </a:solidFill>
                <a:latin typeface="Courier New" pitchFamily="49" charset="0"/>
              </a:rPr>
              <a:t> j;</a:t>
            </a:r>
          </a:p>
          <a:p>
            <a:pPr>
              <a:buClr>
                <a:schemeClr val="accent2"/>
              </a:buClr>
              <a:buFont typeface="Arial" charset="0"/>
              <a:buNone/>
              <a:defRPr/>
            </a:pPr>
            <a:endParaRPr lang="en-US" sz="1600" b="1">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j = i;</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Compte c1 = </a:t>
            </a:r>
            <a:r>
              <a:rPr lang="en-US" sz="1600" b="1">
                <a:solidFill>
                  <a:srgbClr val="000080"/>
                </a:solidFill>
                <a:latin typeface="Courier New" pitchFamily="49" charset="0"/>
              </a:rPr>
              <a:t>new</a:t>
            </a:r>
            <a:r>
              <a:rPr lang="en-US" sz="1600">
                <a:solidFill>
                  <a:srgbClr val="000080"/>
                </a:solidFill>
                <a:latin typeface="Courier New" pitchFamily="49" charset="0"/>
              </a:rPr>
              <a:t> Compte();</a:t>
            </a:r>
          </a:p>
          <a:p>
            <a:pPr>
              <a:buClr>
                <a:schemeClr val="accent2"/>
              </a:buClr>
              <a:buFont typeface="Arial" charset="0"/>
              <a:buNone/>
              <a:defRPr/>
            </a:pPr>
            <a:r>
              <a:rPr lang="en-US" sz="1600">
                <a:solidFill>
                  <a:srgbClr val="000080"/>
                </a:solidFill>
                <a:latin typeface="Courier New" pitchFamily="49" charset="0"/>
              </a:rPr>
              <a:t>  Compte c2;</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c2 = c1;</a:t>
            </a:r>
          </a:p>
          <a:p>
            <a:pPr>
              <a:buClr>
                <a:schemeClr val="accent2"/>
              </a:buClr>
              <a:buFont typeface="Arial" charset="0"/>
              <a:buNone/>
              <a:defRPr/>
            </a:pPr>
            <a:r>
              <a:rPr lang="en-US" sz="1600" b="1">
                <a:solidFill>
                  <a:srgbClr val="000080"/>
                </a:solidFill>
                <a:latin typeface="Courier New" pitchFamily="49" charset="0"/>
              </a:rPr>
              <a:t>}</a:t>
            </a:r>
            <a:endParaRPr lang="en-US" sz="1600" b="1">
              <a:latin typeface="Courier New" pitchFamily="49" charset="0"/>
            </a:endParaRPr>
          </a:p>
        </p:txBody>
      </p:sp>
      <p:graphicFrame>
        <p:nvGraphicFramePr>
          <p:cNvPr id="342021" name="Group 5"/>
          <p:cNvGraphicFramePr>
            <a:graphicFrameLocks noGrp="1"/>
          </p:cNvGraphicFramePr>
          <p:nvPr/>
        </p:nvGraphicFramePr>
        <p:xfrm>
          <a:off x="7426325" y="2711450"/>
          <a:ext cx="1041400" cy="3308350"/>
        </p:xfrm>
        <a:graphic>
          <a:graphicData uri="http://schemas.openxmlformats.org/drawingml/2006/table">
            <a:tbl>
              <a:tblPr/>
              <a:tblGrid>
                <a:gridCol w="1041400">
                  <a:extLst>
                    <a:ext uri="{9D8B030D-6E8A-4147-A177-3AD203B41FA5}">
                      <a16:colId xmlns:a16="http://schemas.microsoft.com/office/drawing/2014/main" val="20000"/>
                    </a:ext>
                  </a:extLst>
                </a:gridCol>
              </a:tblGrid>
              <a:tr h="33083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55" name="Text Box 11"/>
          <p:cNvSpPr txBox="1">
            <a:spLocks noChangeArrowheads="1"/>
          </p:cNvSpPr>
          <p:nvPr/>
        </p:nvSpPr>
        <p:spPr bwMode="auto">
          <a:xfrm>
            <a:off x="7431088" y="2416175"/>
            <a:ext cx="1054100" cy="304800"/>
          </a:xfrm>
          <a:prstGeom prst="rect">
            <a:avLst/>
          </a:prstGeom>
          <a:noFill/>
          <a:ln w="12700">
            <a:noFill/>
            <a:miter lim="800000"/>
            <a:headEnd/>
            <a:tailEnd/>
          </a:ln>
        </p:spPr>
        <p:txBody>
          <a:bodyPr>
            <a:spAutoFit/>
          </a:bodyPr>
          <a:lstStyle/>
          <a:p>
            <a:pPr>
              <a:spcBef>
                <a:spcPct val="50000"/>
              </a:spcBef>
            </a:pPr>
            <a:r>
              <a:rPr lang="en-US" b="1"/>
              <a:t>M</a:t>
            </a:r>
            <a:r>
              <a:rPr lang="en-US" b="1">
                <a:cs typeface="Arial" charset="0"/>
              </a:rPr>
              <a:t>É</a:t>
            </a:r>
            <a:r>
              <a:rPr lang="en-US" b="1"/>
              <a:t>MOIRE</a:t>
            </a:r>
          </a:p>
        </p:txBody>
      </p:sp>
      <p:sp>
        <p:nvSpPr>
          <p:cNvPr id="31756" name="Line 12"/>
          <p:cNvSpPr>
            <a:spLocks noChangeShapeType="1"/>
          </p:cNvSpPr>
          <p:nvPr/>
        </p:nvSpPr>
        <p:spPr bwMode="auto">
          <a:xfrm>
            <a:off x="7427913" y="3578225"/>
            <a:ext cx="1038225" cy="0"/>
          </a:xfrm>
          <a:prstGeom prst="line">
            <a:avLst/>
          </a:prstGeom>
          <a:noFill/>
          <a:ln w="12700">
            <a:solidFill>
              <a:schemeClr val="tx1"/>
            </a:solidFill>
            <a:round/>
            <a:headEnd/>
            <a:tailEnd/>
          </a:ln>
        </p:spPr>
        <p:txBody>
          <a:bodyPr>
            <a:spAutoFit/>
          </a:bodyPr>
          <a:lstStyle/>
          <a:p>
            <a:endParaRPr lang="fr-FR"/>
          </a:p>
        </p:txBody>
      </p:sp>
      <p:sp>
        <p:nvSpPr>
          <p:cNvPr id="31757" name="Line 13"/>
          <p:cNvSpPr>
            <a:spLocks noChangeShapeType="1"/>
          </p:cNvSpPr>
          <p:nvPr/>
        </p:nvSpPr>
        <p:spPr bwMode="auto">
          <a:xfrm>
            <a:off x="7432675" y="4960938"/>
            <a:ext cx="1038225" cy="0"/>
          </a:xfrm>
          <a:prstGeom prst="line">
            <a:avLst/>
          </a:prstGeom>
          <a:noFill/>
          <a:ln w="12700">
            <a:solidFill>
              <a:schemeClr val="tx1"/>
            </a:solidFill>
            <a:round/>
            <a:headEnd/>
            <a:tailEnd/>
          </a:ln>
        </p:spPr>
        <p:txBody>
          <a:bodyPr>
            <a:spAutoFit/>
          </a:bodyPr>
          <a:lstStyle/>
          <a:p>
            <a:endParaRPr lang="fr-FR"/>
          </a:p>
        </p:txBody>
      </p:sp>
      <p:sp>
        <p:nvSpPr>
          <p:cNvPr id="31759" name="Text Box 21"/>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\Course\419\Samples\AssignmentAndEquality</a:t>
            </a:r>
          </a:p>
        </p:txBody>
      </p:sp>
      <p:sp>
        <p:nvSpPr>
          <p:cNvPr id="31760" name="cddrive"/>
          <p:cNvSpPr>
            <a:spLocks noEditPoints="1" noChangeArrowheads="1"/>
          </p:cNvSpPr>
          <p:nvPr/>
        </p:nvSpPr>
        <p:spPr bwMode="auto">
          <a:xfrm>
            <a:off x="315913" y="6148388"/>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lang="fr-FR"/>
              <a:t>Opérateur d’égalité</a:t>
            </a:r>
          </a:p>
        </p:txBody>
      </p:sp>
      <p:sp>
        <p:nvSpPr>
          <p:cNvPr id="32771" name="Rectangle 3"/>
          <p:cNvSpPr>
            <a:spLocks noGrp="1" noChangeArrowheads="1"/>
          </p:cNvSpPr>
          <p:nvPr>
            <p:ph idx="1"/>
          </p:nvPr>
        </p:nvSpPr>
        <p:spPr>
          <a:xfrm>
            <a:off x="279400" y="1312863"/>
            <a:ext cx="8599488" cy="1119187"/>
          </a:xfrm>
        </p:spPr>
        <p:txBody>
          <a:bodyPr/>
          <a:lstStyle/>
          <a:p>
            <a:r>
              <a:rPr lang="fr-FR"/>
              <a:t>La comparaison de types valeur compare les valeurs</a:t>
            </a:r>
          </a:p>
          <a:p>
            <a:r>
              <a:rPr lang="fr-FR"/>
              <a:t>La comparaison de types référence compare aussi les valeurs (adresses)</a:t>
            </a:r>
          </a:p>
          <a:p>
            <a:pPr lvl="1"/>
            <a:r>
              <a:rPr lang="fr-FR"/>
              <a:t>Peut être modifiée pour tester l’égalité des objets référencés</a:t>
            </a:r>
          </a:p>
        </p:txBody>
      </p:sp>
      <p:sp>
        <p:nvSpPr>
          <p:cNvPr id="343044" name="Rectangle 4"/>
          <p:cNvSpPr>
            <a:spLocks noChangeArrowheads="1"/>
          </p:cNvSpPr>
          <p:nvPr/>
        </p:nvSpPr>
        <p:spPr bwMode="blackWhite">
          <a:xfrm>
            <a:off x="384175" y="2619375"/>
            <a:ext cx="6711950" cy="30384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public static void</a:t>
            </a:r>
            <a:r>
              <a:rPr lang="en-US" sz="1600">
                <a:solidFill>
                  <a:srgbClr val="000080"/>
                </a:solidFill>
                <a:latin typeface="Courier New" pitchFamily="49" charset="0"/>
              </a:rPr>
              <a:t> Main()</a:t>
            </a:r>
          </a:p>
          <a:p>
            <a:pPr>
              <a:buClr>
                <a:schemeClr val="accent2"/>
              </a:buClr>
              <a:buFont typeface="Arial" charset="0"/>
              <a:buNone/>
              <a:defRPr/>
            </a:pPr>
            <a:r>
              <a:rPr lang="en-US" sz="1600" b="1">
                <a:solidFill>
                  <a:srgbClr val="000080"/>
                </a:solidFill>
                <a:latin typeface="Courier New" pitchFamily="49" charset="0"/>
              </a:rPr>
              <a:t>{</a:t>
            </a:r>
          </a:p>
          <a:p>
            <a:pPr>
              <a:buClr>
                <a:schemeClr val="accent2"/>
              </a:buClr>
              <a:buFont typeface="Arial" charset="0"/>
              <a:buNone/>
              <a:defRPr/>
            </a:pPr>
            <a:r>
              <a:rPr lang="en-US" sz="1600" b="1">
                <a:solidFill>
                  <a:srgbClr val="000080"/>
                </a:solidFill>
                <a:latin typeface="Courier New" pitchFamily="49" charset="0"/>
              </a:rPr>
              <a:t>  int </a:t>
            </a:r>
            <a:r>
              <a:rPr lang="en-US" sz="1600">
                <a:solidFill>
                  <a:srgbClr val="000080"/>
                </a:solidFill>
                <a:latin typeface="Courier New" pitchFamily="49" charset="0"/>
              </a:rPr>
              <a:t>i = 5;</a:t>
            </a:r>
          </a:p>
          <a:p>
            <a:pPr>
              <a:buClr>
                <a:schemeClr val="accent2"/>
              </a:buClr>
              <a:buFont typeface="Arial" charset="0"/>
              <a:buNone/>
              <a:defRPr/>
            </a:pPr>
            <a:r>
              <a:rPr lang="en-US" sz="1600" b="1">
                <a:solidFill>
                  <a:srgbClr val="000080"/>
                </a:solidFill>
                <a:latin typeface="Courier New" pitchFamily="49" charset="0"/>
              </a:rPr>
              <a:t>  int</a:t>
            </a:r>
            <a:r>
              <a:rPr lang="en-US" sz="1600">
                <a:solidFill>
                  <a:srgbClr val="000080"/>
                </a:solidFill>
                <a:latin typeface="Courier New" pitchFamily="49" charset="0"/>
              </a:rPr>
              <a:t> j = 5;</a:t>
            </a:r>
          </a:p>
          <a:p>
            <a:pPr>
              <a:buClr>
                <a:schemeClr val="accent2"/>
              </a:buClr>
              <a:buFont typeface="Arial" charset="0"/>
              <a:buNone/>
              <a:defRPr/>
            </a:pPr>
            <a:endParaRPr lang="en-US" sz="1600" b="1">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(i == j) ... // Vrai, mêmes valeurs</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Compte c1 = </a:t>
            </a:r>
            <a:r>
              <a:rPr lang="en-US" sz="1600" b="1">
                <a:solidFill>
                  <a:srgbClr val="000080"/>
                </a:solidFill>
                <a:latin typeface="Courier New" pitchFamily="49" charset="0"/>
              </a:rPr>
              <a:t>new</a:t>
            </a:r>
            <a:r>
              <a:rPr lang="en-US" sz="1600">
                <a:solidFill>
                  <a:srgbClr val="000080"/>
                </a:solidFill>
                <a:latin typeface="Courier New" pitchFamily="49" charset="0"/>
              </a:rPr>
              <a:t> Compte(353);</a:t>
            </a:r>
          </a:p>
          <a:p>
            <a:pPr>
              <a:buClr>
                <a:schemeClr val="accent2"/>
              </a:buClr>
              <a:buFont typeface="Arial" charset="0"/>
              <a:buNone/>
              <a:defRPr/>
            </a:pPr>
            <a:r>
              <a:rPr lang="en-US" sz="1600">
                <a:solidFill>
                  <a:srgbClr val="000080"/>
                </a:solidFill>
                <a:latin typeface="Courier New" pitchFamily="49" charset="0"/>
              </a:rPr>
              <a:t>  Compte c2 = </a:t>
            </a:r>
            <a:r>
              <a:rPr lang="en-US" sz="1600" b="1">
                <a:solidFill>
                  <a:srgbClr val="000080"/>
                </a:solidFill>
                <a:latin typeface="Courier New" pitchFamily="49" charset="0"/>
              </a:rPr>
              <a:t>new</a:t>
            </a:r>
            <a:r>
              <a:rPr lang="en-US" sz="1600">
                <a:solidFill>
                  <a:srgbClr val="000080"/>
                </a:solidFill>
                <a:latin typeface="Courier New" pitchFamily="49" charset="0"/>
              </a:rPr>
              <a:t> Compte(353);</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(c1 == c2)   // Probablement faux, pourquoi ?</a:t>
            </a:r>
          </a:p>
          <a:p>
            <a:pPr>
              <a:buClr>
                <a:schemeClr val="accent2"/>
              </a:buClr>
              <a:buFont typeface="Arial" charset="0"/>
              <a:buNone/>
              <a:defRPr/>
            </a:pPr>
            <a:r>
              <a:rPr lang="en-US" sz="1600" b="1">
                <a:solidFill>
                  <a:srgbClr val="000080"/>
                </a:solidFill>
                <a:latin typeface="Courier New" pitchFamily="49" charset="0"/>
              </a:rPr>
              <a:t>}</a:t>
            </a:r>
          </a:p>
        </p:txBody>
      </p:sp>
      <p:graphicFrame>
        <p:nvGraphicFramePr>
          <p:cNvPr id="343045" name="Group 5"/>
          <p:cNvGraphicFramePr>
            <a:graphicFrameLocks noGrp="1"/>
          </p:cNvGraphicFramePr>
          <p:nvPr/>
        </p:nvGraphicFramePr>
        <p:xfrm>
          <a:off x="7821613" y="2695575"/>
          <a:ext cx="1041400" cy="3308350"/>
        </p:xfrm>
        <a:graphic>
          <a:graphicData uri="http://schemas.openxmlformats.org/drawingml/2006/table">
            <a:tbl>
              <a:tblPr/>
              <a:tblGrid>
                <a:gridCol w="1041400">
                  <a:extLst>
                    <a:ext uri="{9D8B030D-6E8A-4147-A177-3AD203B41FA5}">
                      <a16:colId xmlns:a16="http://schemas.microsoft.com/office/drawing/2014/main" val="20000"/>
                    </a:ext>
                  </a:extLst>
                </a:gridCol>
              </a:tblGrid>
              <a:tr h="33083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9" name="Text Box 11"/>
          <p:cNvSpPr txBox="1">
            <a:spLocks noChangeArrowheads="1"/>
          </p:cNvSpPr>
          <p:nvPr/>
        </p:nvSpPr>
        <p:spPr bwMode="auto">
          <a:xfrm>
            <a:off x="7826375" y="2400300"/>
            <a:ext cx="1054100" cy="304800"/>
          </a:xfrm>
          <a:prstGeom prst="rect">
            <a:avLst/>
          </a:prstGeom>
          <a:noFill/>
          <a:ln w="12700">
            <a:noFill/>
            <a:miter lim="800000"/>
            <a:headEnd/>
            <a:tailEnd/>
          </a:ln>
        </p:spPr>
        <p:txBody>
          <a:bodyPr>
            <a:spAutoFit/>
          </a:bodyPr>
          <a:lstStyle/>
          <a:p>
            <a:pPr>
              <a:spcBef>
                <a:spcPct val="50000"/>
              </a:spcBef>
            </a:pPr>
            <a:r>
              <a:rPr lang="en-US" b="1"/>
              <a:t>MÉMOIRE</a:t>
            </a:r>
          </a:p>
        </p:txBody>
      </p:sp>
      <p:sp>
        <p:nvSpPr>
          <p:cNvPr id="32780" name="Line 12"/>
          <p:cNvSpPr>
            <a:spLocks noChangeShapeType="1"/>
          </p:cNvSpPr>
          <p:nvPr/>
        </p:nvSpPr>
        <p:spPr bwMode="auto">
          <a:xfrm>
            <a:off x="7812088" y="3544888"/>
            <a:ext cx="1038225" cy="0"/>
          </a:xfrm>
          <a:prstGeom prst="line">
            <a:avLst/>
          </a:prstGeom>
          <a:noFill/>
          <a:ln w="12700">
            <a:solidFill>
              <a:schemeClr val="tx1"/>
            </a:solidFill>
            <a:round/>
            <a:headEnd/>
            <a:tailEnd/>
          </a:ln>
        </p:spPr>
        <p:txBody>
          <a:bodyPr>
            <a:spAutoFit/>
          </a:bodyPr>
          <a:lstStyle/>
          <a:p>
            <a:endParaRPr lang="fr-FR"/>
          </a:p>
        </p:txBody>
      </p:sp>
      <p:sp>
        <p:nvSpPr>
          <p:cNvPr id="32781" name="Line 13"/>
          <p:cNvSpPr>
            <a:spLocks noChangeShapeType="1"/>
          </p:cNvSpPr>
          <p:nvPr/>
        </p:nvSpPr>
        <p:spPr bwMode="auto">
          <a:xfrm>
            <a:off x="7818438" y="4735513"/>
            <a:ext cx="1038225" cy="0"/>
          </a:xfrm>
          <a:prstGeom prst="line">
            <a:avLst/>
          </a:prstGeom>
          <a:noFill/>
          <a:ln w="12700">
            <a:solidFill>
              <a:schemeClr val="tx1"/>
            </a:solidFill>
            <a:round/>
            <a:headEnd/>
            <a:tailEnd/>
          </a:ln>
        </p:spPr>
        <p:txBody>
          <a:bodyPr>
            <a:spAutoFit/>
          </a:bodyPr>
          <a:lstStyle/>
          <a:p>
            <a:endParaRPr lang="fr-FR"/>
          </a:p>
        </p:txBody>
      </p:sp>
      <p:grpSp>
        <p:nvGrpSpPr>
          <p:cNvPr id="32782" name="Group 23"/>
          <p:cNvGrpSpPr>
            <a:grpSpLocks/>
          </p:cNvGrpSpPr>
          <p:nvPr/>
        </p:nvGrpSpPr>
        <p:grpSpPr bwMode="auto">
          <a:xfrm>
            <a:off x="657225" y="2068513"/>
            <a:ext cx="360363" cy="485775"/>
            <a:chOff x="2880" y="3072"/>
            <a:chExt cx="321" cy="443"/>
          </a:xfrm>
        </p:grpSpPr>
        <p:sp>
          <p:nvSpPr>
            <p:cNvPr id="32783" name="Freeform 24"/>
            <p:cNvSpPr>
              <a:spLocks/>
            </p:cNvSpPr>
            <p:nvPr/>
          </p:nvSpPr>
          <p:spPr bwMode="black">
            <a:xfrm>
              <a:off x="2880" y="3190"/>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12700" cap="rnd">
              <a:solidFill>
                <a:schemeClr val="tx1"/>
              </a:solidFill>
              <a:round/>
              <a:headEnd/>
              <a:tailEnd/>
            </a:ln>
          </p:spPr>
          <p:txBody>
            <a:bodyPr/>
            <a:lstStyle/>
            <a:p>
              <a:endParaRPr lang="fr-FR"/>
            </a:p>
          </p:txBody>
        </p:sp>
        <p:sp>
          <p:nvSpPr>
            <p:cNvPr id="32784" name="Oval 25"/>
            <p:cNvSpPr>
              <a:spLocks noChangeArrowheads="1"/>
            </p:cNvSpPr>
            <p:nvPr/>
          </p:nvSpPr>
          <p:spPr bwMode="blackWhite">
            <a:xfrm>
              <a:off x="2902" y="3108"/>
              <a:ext cx="264" cy="273"/>
            </a:xfrm>
            <a:prstGeom prst="ellipse">
              <a:avLst/>
            </a:prstGeom>
            <a:gradFill rotWithShape="0">
              <a:gsLst>
                <a:gs pos="0">
                  <a:srgbClr val="FFFFFF"/>
                </a:gs>
                <a:gs pos="100000">
                  <a:srgbClr val="618FFD"/>
                </a:gs>
              </a:gsLst>
              <a:path path="shape">
                <a:fillToRect l="50000" t="50000" r="50000" b="50000"/>
              </a:path>
            </a:gradFill>
            <a:ln w="12700">
              <a:solidFill>
                <a:srgbClr val="3399FF"/>
              </a:solidFill>
              <a:round/>
              <a:headEnd/>
              <a:tailEnd/>
            </a:ln>
          </p:spPr>
          <p:txBody>
            <a:bodyPr wrap="none" anchor="ctr"/>
            <a:lstStyle/>
            <a:p>
              <a:endParaRPr lang="fr-FR"/>
            </a:p>
          </p:txBody>
        </p:sp>
        <p:sp>
          <p:nvSpPr>
            <p:cNvPr id="32785" name="Freeform 26"/>
            <p:cNvSpPr>
              <a:spLocks/>
            </p:cNvSpPr>
            <p:nvPr/>
          </p:nvSpPr>
          <p:spPr bwMode="blackWhite">
            <a:xfrm>
              <a:off x="3025" y="3072"/>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12700" cap="rnd">
              <a:solidFill>
                <a:srgbClr val="FFFF00"/>
              </a:solidFill>
              <a:round/>
              <a:headEnd/>
              <a:tailEnd/>
            </a:ln>
          </p:spPr>
          <p:txBody>
            <a:bodyPr/>
            <a:lstStyle/>
            <a:p>
              <a:endParaRPr lang="fr-FR"/>
            </a:p>
          </p:txBody>
        </p:sp>
        <p:sp>
          <p:nvSpPr>
            <p:cNvPr id="32786" name="Freeform 27"/>
            <p:cNvSpPr>
              <a:spLocks/>
            </p:cNvSpPr>
            <p:nvPr/>
          </p:nvSpPr>
          <p:spPr bwMode="auto">
            <a:xfrm>
              <a:off x="3136" y="3378"/>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solidFill>
                <a:srgbClr val="000000"/>
              </a:solidFill>
              <a:round/>
              <a:headEnd/>
              <a:tailEnd/>
            </a:ln>
          </p:spPr>
          <p:txBody>
            <a:bodyPr/>
            <a:lstStyle/>
            <a:p>
              <a:endParaRPr lang="fr-FR"/>
            </a:p>
          </p:txBody>
        </p:sp>
      </p:grpSp>
      <p:sp>
        <p:nvSpPr>
          <p:cNvPr id="32788" name="Text Box 21"/>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\Course\419\Samples\AssignmentAndEquality</a:t>
            </a:r>
          </a:p>
        </p:txBody>
      </p:sp>
      <p:sp>
        <p:nvSpPr>
          <p:cNvPr id="32789" name="cddrive"/>
          <p:cNvSpPr>
            <a:spLocks noEditPoints="1" noChangeArrowheads="1"/>
          </p:cNvSpPr>
          <p:nvPr/>
        </p:nvSpPr>
        <p:spPr bwMode="auto">
          <a:xfrm>
            <a:off x="315913" y="6148388"/>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defRPr/>
            </a:pPr>
            <a:r>
              <a:rPr lang="fr-FR"/>
              <a:t>Opérations multi-types</a:t>
            </a:r>
          </a:p>
        </p:txBody>
      </p:sp>
      <p:sp>
        <p:nvSpPr>
          <p:cNvPr id="33795" name="Rectangle 3"/>
          <p:cNvSpPr>
            <a:spLocks noGrp="1" noChangeArrowheads="1"/>
          </p:cNvSpPr>
          <p:nvPr>
            <p:ph idx="1"/>
          </p:nvPr>
        </p:nvSpPr>
        <p:spPr>
          <a:xfrm>
            <a:off x="279400" y="1312863"/>
            <a:ext cx="8599488" cy="3321050"/>
          </a:xfrm>
        </p:spPr>
        <p:txBody>
          <a:bodyPr/>
          <a:lstStyle/>
          <a:p>
            <a:r>
              <a:rPr lang="fr-FR"/>
              <a:t>C# autorise des opérations mixant les types, à condition qu’il n’y ait aucun risque de corruption de données</a:t>
            </a:r>
          </a:p>
          <a:p>
            <a:pPr lvl="1"/>
            <a:r>
              <a:rPr lang="fr-FR"/>
              <a:t>La conversion implicite depuis un « petit » type vers un « plus grand » ne pose généralement pas de problème</a:t>
            </a:r>
          </a:p>
          <a:p>
            <a:pPr lvl="2"/>
            <a:r>
              <a:rPr lang="fr-FR"/>
              <a:t>Les types flottants sont considérés « plus grands » que les entiers</a:t>
            </a:r>
          </a:p>
          <a:p>
            <a:r>
              <a:rPr lang="fr-FR">
                <a:cs typeface="Times New Roman" pitchFamily="18" charset="0"/>
              </a:rPr>
              <a:t>Quand une conversion implicite se produit</a:t>
            </a:r>
          </a:p>
          <a:p>
            <a:pPr lvl="1"/>
            <a:r>
              <a:rPr lang="fr-FR">
                <a:cs typeface="Times New Roman" pitchFamily="18" charset="0"/>
              </a:rPr>
              <a:t>La valeur du « plus petit » est convertie temporairement en « plus grand »</a:t>
            </a:r>
          </a:p>
          <a:p>
            <a:pPr lvl="1"/>
            <a:r>
              <a:rPr lang="fr-FR">
                <a:cs typeface="Times New Roman" pitchFamily="18" charset="0"/>
              </a:rPr>
              <a:t>Le résultat est du type du « plus grand »</a:t>
            </a:r>
            <a:endParaRPr lang="fr-FR"/>
          </a:p>
          <a:p>
            <a:pPr lvl="1"/>
            <a:r>
              <a:rPr lang="fr-FR">
                <a:cs typeface="Times New Roman" pitchFamily="18" charset="0"/>
              </a:rPr>
              <a:t>Les conversions sont effectuées sous-expression par sous-expression</a:t>
            </a:r>
          </a:p>
          <a:p>
            <a:r>
              <a:rPr lang="fr-FR"/>
              <a:t>Par exemple :</a:t>
            </a:r>
          </a:p>
        </p:txBody>
      </p:sp>
      <p:sp>
        <p:nvSpPr>
          <p:cNvPr id="277508" name="Rectangle 4"/>
          <p:cNvSpPr>
            <a:spLocks noChangeArrowheads="1"/>
          </p:cNvSpPr>
          <p:nvPr/>
        </p:nvSpPr>
        <p:spPr bwMode="blackWhite">
          <a:xfrm>
            <a:off x="647700" y="4708525"/>
            <a:ext cx="7581900" cy="11779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buClr>
                <a:schemeClr val="accent2"/>
              </a:buClr>
              <a:buFont typeface="Arial" charset="0"/>
              <a:buNone/>
              <a:defRPr/>
            </a:pPr>
            <a:r>
              <a:rPr lang="en-US" sz="1600" b="1">
                <a:solidFill>
                  <a:srgbClr val="000080"/>
                </a:solidFill>
                <a:latin typeface="Courier New" pitchFamily="49" charset="0"/>
              </a:rPr>
              <a:t>int</a:t>
            </a:r>
            <a:r>
              <a:rPr lang="en-US" sz="1600">
                <a:solidFill>
                  <a:srgbClr val="000080"/>
                </a:solidFill>
                <a:latin typeface="Courier New" pitchFamily="49" charset="0"/>
              </a:rPr>
              <a:t> i = 5;  </a:t>
            </a:r>
            <a:r>
              <a:rPr lang="en-US" sz="1600" b="1">
                <a:solidFill>
                  <a:srgbClr val="000080"/>
                </a:solidFill>
                <a:latin typeface="Courier New" pitchFamily="49" charset="0"/>
              </a:rPr>
              <a:t>long</a:t>
            </a:r>
            <a:r>
              <a:rPr lang="en-US" sz="1600">
                <a:solidFill>
                  <a:srgbClr val="000080"/>
                </a:solidFill>
                <a:latin typeface="Courier New" pitchFamily="49" charset="0"/>
              </a:rPr>
              <a:t> n = 4;  </a:t>
            </a:r>
            <a:r>
              <a:rPr lang="en-US" sz="1600" b="1">
                <a:solidFill>
                  <a:srgbClr val="000080"/>
                </a:solidFill>
                <a:latin typeface="Courier New" pitchFamily="49" charset="0"/>
              </a:rPr>
              <a:t>double</a:t>
            </a:r>
            <a:r>
              <a:rPr lang="en-US" sz="1600">
                <a:solidFill>
                  <a:srgbClr val="000080"/>
                </a:solidFill>
                <a:latin typeface="Courier New" pitchFamily="49" charset="0"/>
              </a:rPr>
              <a:t> x;</a:t>
            </a:r>
          </a:p>
          <a:p>
            <a:pPr>
              <a:lnSpc>
                <a:spcPct val="110000"/>
              </a:lnSpc>
              <a:buClr>
                <a:schemeClr val="accent2"/>
              </a:buClr>
              <a:buFont typeface="Arial" charset="0"/>
              <a:buNone/>
              <a:defRPr/>
            </a:pPr>
            <a:endParaRPr lang="en-US" sz="1600">
              <a:solidFill>
                <a:srgbClr val="000080"/>
              </a:solidFill>
              <a:latin typeface="Courier New" pitchFamily="49" charset="0"/>
            </a:endParaRPr>
          </a:p>
          <a:p>
            <a:pPr>
              <a:lnSpc>
                <a:spcPct val="110000"/>
              </a:lnSpc>
              <a:buClr>
                <a:schemeClr val="accent2"/>
              </a:buClr>
              <a:buFont typeface="Arial" charset="0"/>
              <a:buNone/>
              <a:defRPr/>
            </a:pPr>
            <a:r>
              <a:rPr lang="en-US" sz="1600">
                <a:solidFill>
                  <a:srgbClr val="000080"/>
                </a:solidFill>
                <a:latin typeface="Courier New" pitchFamily="49" charset="0"/>
              </a:rPr>
              <a:t>x = n * i;    // i est temporairement converti en long</a:t>
            </a:r>
          </a:p>
          <a:p>
            <a:pPr>
              <a:lnSpc>
                <a:spcPct val="110000"/>
              </a:lnSpc>
              <a:buClr>
                <a:schemeClr val="accent2"/>
              </a:buClr>
              <a:buFont typeface="Arial" charset="0"/>
              <a:buNone/>
              <a:defRPr/>
            </a:pPr>
            <a:r>
              <a:rPr lang="en-US" sz="1600">
                <a:solidFill>
                  <a:srgbClr val="000080"/>
                </a:solidFill>
                <a:latin typeface="Courier New" pitchFamily="49" charset="0"/>
              </a:rPr>
              <a:t>              // le résultat long est converti en double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a:defRPr/>
            </a:pPr>
            <a:r>
              <a:rPr lang="fr-FR"/>
              <a:t>Sous-typage (downcast)</a:t>
            </a:r>
          </a:p>
        </p:txBody>
      </p:sp>
      <p:sp>
        <p:nvSpPr>
          <p:cNvPr id="34819" name="Rectangle 3"/>
          <p:cNvSpPr>
            <a:spLocks noGrp="1" noChangeArrowheads="1"/>
          </p:cNvSpPr>
          <p:nvPr>
            <p:ph idx="1"/>
          </p:nvPr>
        </p:nvSpPr>
        <p:spPr>
          <a:xfrm>
            <a:off x="279400" y="1312863"/>
            <a:ext cx="8599488" cy="1393825"/>
          </a:xfrm>
        </p:spPr>
        <p:txBody>
          <a:bodyPr/>
          <a:lstStyle/>
          <a:p>
            <a:r>
              <a:rPr lang="fr-FR"/>
              <a:t>Quand il y a possibilité de perte de données, un </a:t>
            </a:r>
            <a:r>
              <a:rPr lang="fr-FR" i="1">
                <a:latin typeface="Century Schoolbook" pitchFamily="18" charset="0"/>
              </a:rPr>
              <a:t>sous-typage</a:t>
            </a:r>
            <a:r>
              <a:rPr lang="fr-FR"/>
              <a:t> doit être effectué</a:t>
            </a:r>
          </a:p>
          <a:p>
            <a:pPr lvl="1"/>
            <a:r>
              <a:rPr lang="fr-FR"/>
              <a:t>Habituellement pour passer d’un « grand » type à un plus « petit »</a:t>
            </a:r>
          </a:p>
          <a:p>
            <a:r>
              <a:rPr lang="fr-FR"/>
              <a:t>Par exemple :</a:t>
            </a:r>
          </a:p>
        </p:txBody>
      </p:sp>
      <p:sp>
        <p:nvSpPr>
          <p:cNvPr id="326660" name="Rectangle 4"/>
          <p:cNvSpPr>
            <a:spLocks noChangeArrowheads="1"/>
          </p:cNvSpPr>
          <p:nvPr/>
        </p:nvSpPr>
        <p:spPr bwMode="blackWhite">
          <a:xfrm>
            <a:off x="658813" y="3043238"/>
            <a:ext cx="7581900" cy="24542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20000"/>
              </a:lnSpc>
              <a:buClr>
                <a:schemeClr val="accent2"/>
              </a:buClr>
              <a:buFont typeface="Arial" charset="0"/>
              <a:buNone/>
              <a:defRPr/>
            </a:pPr>
            <a:r>
              <a:rPr lang="en-US" sz="1600" b="1">
                <a:solidFill>
                  <a:srgbClr val="000080"/>
                </a:solidFill>
                <a:latin typeface="Courier New" pitchFamily="49" charset="0"/>
              </a:rPr>
              <a:t>bool</a:t>
            </a:r>
            <a:r>
              <a:rPr lang="en-US" sz="1600">
                <a:solidFill>
                  <a:srgbClr val="000080"/>
                </a:solidFill>
                <a:latin typeface="Courier New" pitchFamily="49" charset="0"/>
              </a:rPr>
              <a:t> b;  </a:t>
            </a:r>
            <a:r>
              <a:rPr lang="en-US" sz="1600" b="1">
                <a:solidFill>
                  <a:srgbClr val="000080"/>
                </a:solidFill>
                <a:latin typeface="Courier New" pitchFamily="49" charset="0"/>
              </a:rPr>
              <a:t>char</a:t>
            </a:r>
            <a:r>
              <a:rPr lang="en-US" sz="1600">
                <a:solidFill>
                  <a:srgbClr val="000080"/>
                </a:solidFill>
                <a:latin typeface="Courier New" pitchFamily="49" charset="0"/>
              </a:rPr>
              <a:t> c;  </a:t>
            </a:r>
            <a:r>
              <a:rPr lang="en-US" sz="1600" b="1">
                <a:solidFill>
                  <a:srgbClr val="000080"/>
                </a:solidFill>
                <a:latin typeface="Courier New" pitchFamily="49" charset="0"/>
              </a:rPr>
              <a:t>int</a:t>
            </a:r>
            <a:r>
              <a:rPr lang="en-US" sz="1600">
                <a:solidFill>
                  <a:srgbClr val="000080"/>
                </a:solidFill>
                <a:latin typeface="Courier New" pitchFamily="49" charset="0"/>
              </a:rPr>
              <a:t> i;  </a:t>
            </a:r>
            <a:r>
              <a:rPr lang="en-US" sz="1600" b="1">
                <a:solidFill>
                  <a:srgbClr val="000080"/>
                </a:solidFill>
                <a:latin typeface="Courier New" pitchFamily="49" charset="0"/>
              </a:rPr>
              <a:t>long</a:t>
            </a:r>
            <a:r>
              <a:rPr lang="en-US" sz="1600">
                <a:solidFill>
                  <a:srgbClr val="000080"/>
                </a:solidFill>
                <a:latin typeface="Courier New" pitchFamily="49" charset="0"/>
              </a:rPr>
              <a:t> n;  </a:t>
            </a:r>
            <a:r>
              <a:rPr lang="en-US" sz="1600" b="1">
                <a:solidFill>
                  <a:srgbClr val="000080"/>
                </a:solidFill>
                <a:latin typeface="Courier New" pitchFamily="49" charset="0"/>
              </a:rPr>
              <a:t>double</a:t>
            </a:r>
            <a:r>
              <a:rPr lang="en-US" sz="1600">
                <a:solidFill>
                  <a:srgbClr val="000080"/>
                </a:solidFill>
                <a:latin typeface="Courier New" pitchFamily="49" charset="0"/>
              </a:rPr>
              <a:t> x;</a:t>
            </a:r>
          </a:p>
          <a:p>
            <a:pPr lvl="1">
              <a:lnSpc>
                <a:spcPct val="120000"/>
              </a:lnSpc>
              <a:buClr>
                <a:schemeClr val="accent2"/>
              </a:buClr>
              <a:buFont typeface="Arial" charset="0"/>
              <a:buNone/>
              <a:defRPr/>
            </a:pPr>
            <a:endParaRPr lang="en-US" sz="1600">
              <a:solidFill>
                <a:srgbClr val="000080"/>
              </a:solidFill>
              <a:latin typeface="Courier New" pitchFamily="49" charset="0"/>
            </a:endParaRPr>
          </a:p>
          <a:p>
            <a:pPr>
              <a:lnSpc>
                <a:spcPct val="120000"/>
              </a:lnSpc>
              <a:buClr>
                <a:schemeClr val="accent2"/>
              </a:buClr>
              <a:buFont typeface="Arial" charset="0"/>
              <a:buNone/>
              <a:defRPr/>
            </a:pPr>
            <a:r>
              <a:rPr lang="en-US" sz="1600">
                <a:solidFill>
                  <a:srgbClr val="000080"/>
                </a:solidFill>
                <a:latin typeface="Courier New" pitchFamily="49" charset="0"/>
              </a:rPr>
              <a:t>c = 97;		  // erreur – pas de conversion implicite</a:t>
            </a:r>
          </a:p>
          <a:p>
            <a:pPr>
              <a:lnSpc>
                <a:spcPct val="120000"/>
              </a:lnSpc>
              <a:buClr>
                <a:schemeClr val="accent2"/>
              </a:buClr>
              <a:buFont typeface="Arial" charset="0"/>
              <a:buNone/>
              <a:defRPr/>
            </a:pPr>
            <a:r>
              <a:rPr lang="en-US" sz="1600">
                <a:solidFill>
                  <a:srgbClr val="000080"/>
                </a:solidFill>
                <a:latin typeface="Courier New" pitchFamily="49" charset="0"/>
              </a:rPr>
              <a:t>c = (</a:t>
            </a:r>
            <a:r>
              <a:rPr lang="en-US" sz="1600" b="1">
                <a:solidFill>
                  <a:srgbClr val="000080"/>
                </a:solidFill>
                <a:latin typeface="Courier New" pitchFamily="49" charset="0"/>
              </a:rPr>
              <a:t>char</a:t>
            </a:r>
            <a:r>
              <a:rPr lang="en-US" sz="1600">
                <a:solidFill>
                  <a:srgbClr val="000080"/>
                </a:solidFill>
                <a:latin typeface="Courier New" pitchFamily="49" charset="0"/>
              </a:rPr>
              <a:t>)97;	  // coercition – c devient l’Unicode 'a'</a:t>
            </a:r>
          </a:p>
          <a:p>
            <a:pPr>
              <a:lnSpc>
                <a:spcPct val="120000"/>
              </a:lnSpc>
              <a:buClr>
                <a:schemeClr val="accent2"/>
              </a:buClr>
              <a:buFont typeface="Arial" charset="0"/>
              <a:buNone/>
              <a:defRPr/>
            </a:pPr>
            <a:r>
              <a:rPr lang="en-US" sz="1600">
                <a:solidFill>
                  <a:srgbClr val="000080"/>
                </a:solidFill>
                <a:latin typeface="Courier New" pitchFamily="49" charset="0"/>
              </a:rPr>
              <a:t>i = (</a:t>
            </a:r>
            <a:r>
              <a:rPr lang="en-US" sz="1600" b="1">
                <a:solidFill>
                  <a:srgbClr val="000080"/>
                </a:solidFill>
                <a:latin typeface="Courier New" pitchFamily="49" charset="0"/>
              </a:rPr>
              <a:t>int</a:t>
            </a:r>
            <a:r>
              <a:rPr lang="en-US" sz="1600">
                <a:solidFill>
                  <a:srgbClr val="000080"/>
                </a:solidFill>
                <a:latin typeface="Courier New" pitchFamily="49" charset="0"/>
              </a:rPr>
              <a:t>)5.8;	  // coercition – i devient 5</a:t>
            </a:r>
          </a:p>
          <a:p>
            <a:pPr>
              <a:lnSpc>
                <a:spcPct val="120000"/>
              </a:lnSpc>
              <a:buClr>
                <a:schemeClr val="accent2"/>
              </a:buClr>
              <a:buFont typeface="Arial" charset="0"/>
              <a:buNone/>
              <a:defRPr/>
            </a:pPr>
            <a:r>
              <a:rPr lang="en-US" sz="1600">
                <a:solidFill>
                  <a:srgbClr val="000080"/>
                </a:solidFill>
                <a:latin typeface="Courier New" pitchFamily="49" charset="0"/>
              </a:rPr>
              <a:t>b = i;		  // erreur - pas de conversion int vers bool</a:t>
            </a:r>
          </a:p>
          <a:p>
            <a:pPr>
              <a:lnSpc>
                <a:spcPct val="120000"/>
              </a:lnSpc>
              <a:buClr>
                <a:schemeClr val="accent2"/>
              </a:buClr>
              <a:buFont typeface="Arial" charset="0"/>
              <a:buNone/>
              <a:defRPr/>
            </a:pPr>
            <a:r>
              <a:rPr lang="en-US" sz="1600">
                <a:solidFill>
                  <a:srgbClr val="000080"/>
                </a:solidFill>
                <a:latin typeface="Courier New" pitchFamily="49" charset="0"/>
              </a:rPr>
              <a:t>b = (</a:t>
            </a:r>
            <a:r>
              <a:rPr lang="en-US" sz="1600" b="1">
                <a:solidFill>
                  <a:srgbClr val="000080"/>
                </a:solidFill>
                <a:latin typeface="Courier New" pitchFamily="49" charset="0"/>
              </a:rPr>
              <a:t>bool</a:t>
            </a:r>
            <a:r>
              <a:rPr lang="en-US" sz="1600">
                <a:solidFill>
                  <a:srgbClr val="000080"/>
                </a:solidFill>
                <a:latin typeface="Courier New" pitchFamily="49" charset="0"/>
              </a:rPr>
              <a:t>)i;	  // erreur – pas de conversion int vers bool</a:t>
            </a:r>
          </a:p>
          <a:p>
            <a:pPr>
              <a:lnSpc>
                <a:spcPct val="120000"/>
              </a:lnSpc>
              <a:buClr>
                <a:schemeClr val="accent2"/>
              </a:buClr>
              <a:buFont typeface="Arial" charset="0"/>
              <a:buNone/>
              <a:defRPr/>
            </a:pPr>
            <a:r>
              <a:rPr lang="en-US" sz="1600">
                <a:solidFill>
                  <a:srgbClr val="000080"/>
                </a:solidFill>
                <a:latin typeface="Courier New" pitchFamily="49" charset="0"/>
              </a:rPr>
              <a:t>n = i;		  // ok – conversion implicite </a:t>
            </a:r>
          </a:p>
        </p:txBody>
      </p:sp>
      <p:sp>
        <p:nvSpPr>
          <p:cNvPr id="34822" name="Text Box 5"/>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\Course\419\Samples\Casting</a:t>
            </a:r>
          </a:p>
        </p:txBody>
      </p:sp>
      <p:sp>
        <p:nvSpPr>
          <p:cNvPr id="34823" name="cddrive"/>
          <p:cNvSpPr>
            <a:spLocks noEditPoints="1" noChangeArrowheads="1"/>
          </p:cNvSpPr>
          <p:nvPr/>
        </p:nvSpPr>
        <p:spPr bwMode="auto">
          <a:xfrm>
            <a:off x="315913" y="6156325"/>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sz="2500">
                <a:cs typeface="Arial" charset="0"/>
              </a:rPr>
              <a:t>É</a:t>
            </a:r>
            <a:r>
              <a:rPr lang="fr-FR" sz="2500"/>
              <a:t>numérations</a:t>
            </a:r>
            <a:endParaRPr lang="en-US" sz="2500"/>
          </a:p>
        </p:txBody>
      </p:sp>
      <p:sp>
        <p:nvSpPr>
          <p:cNvPr id="168963" name="Rectangle 3"/>
          <p:cNvSpPr>
            <a:spLocks noGrp="1" noChangeArrowheads="1"/>
          </p:cNvSpPr>
          <p:nvPr>
            <p:ph idx="1"/>
          </p:nvPr>
        </p:nvSpPr>
        <p:spPr/>
        <p:txBody>
          <a:bodyPr/>
          <a:lstStyle/>
          <a:p>
            <a:r>
              <a:rPr lang="fr-FR" dirty="0"/>
              <a:t>Une </a:t>
            </a:r>
            <a:r>
              <a:rPr lang="fr-FR" i="1" dirty="0">
                <a:latin typeface="Century Schoolbook" pitchFamily="18" charset="0"/>
              </a:rPr>
              <a:t>énumération</a:t>
            </a:r>
            <a:r>
              <a:rPr lang="fr-FR" dirty="0"/>
              <a:t> permet d’éviter la mémorisation de nombres </a:t>
            </a:r>
            <a:br>
              <a:rPr lang="fr-FR" dirty="0"/>
            </a:br>
            <a:r>
              <a:rPr lang="fr-FR" dirty="0"/>
              <a:t>« magiques » mais elle permet aussi :</a:t>
            </a:r>
          </a:p>
          <a:p>
            <a:pPr lvl="1"/>
            <a:r>
              <a:rPr lang="fr-FR" dirty="0"/>
              <a:t>Un typage sûr </a:t>
            </a:r>
          </a:p>
          <a:p>
            <a:pPr lvl="2"/>
            <a:r>
              <a:rPr lang="fr-FR" dirty="0"/>
              <a:t>Une limite des valeurs possibles évitant les vérifications</a:t>
            </a:r>
          </a:p>
          <a:p>
            <a:pPr lvl="1"/>
            <a:r>
              <a:rPr lang="fr-FR" dirty="0"/>
              <a:t>De visualiser les valeurs possibles avec l’éditeur de Visual Studio </a:t>
            </a:r>
          </a:p>
          <a:p>
            <a:r>
              <a:rPr lang="fr-FR" dirty="0"/>
              <a:t>Les énumérations n’ont pas de coût en terme de performance</a:t>
            </a:r>
          </a:p>
          <a:p>
            <a:pPr lvl="1"/>
            <a:r>
              <a:rPr lang="fr-FR" dirty="0"/>
              <a:t>Celles-ci sont identiques à celles obtenues avec les types intégrés</a:t>
            </a:r>
          </a:p>
          <a:p>
            <a:r>
              <a:rPr lang="fr-FR" dirty="0" err="1">
                <a:latin typeface="Courier New" pitchFamily="49" charset="0"/>
              </a:rPr>
              <a:t>ToString</a:t>
            </a:r>
            <a:r>
              <a:rPr lang="fr-FR" dirty="0">
                <a:latin typeface="Courier New" pitchFamily="49" charset="0"/>
              </a:rPr>
              <a:t>()</a:t>
            </a:r>
            <a:r>
              <a:rPr lang="fr-FR" dirty="0"/>
              <a:t> fournit le nom de l’énumération, pas un entier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latin typeface="Courier New" pitchFamily="49" charset="0"/>
              </a:rPr>
              <a:t>enum</a:t>
            </a:r>
            <a:r>
              <a:rPr lang="en-US"/>
              <a:t> : Exemple</a:t>
            </a:r>
          </a:p>
        </p:txBody>
      </p:sp>
      <p:sp>
        <p:nvSpPr>
          <p:cNvPr id="171011" name="Rectangle 3"/>
          <p:cNvSpPr>
            <a:spLocks noGrp="1" noChangeArrowheads="1"/>
          </p:cNvSpPr>
          <p:nvPr>
            <p:ph idx="1"/>
          </p:nvPr>
        </p:nvSpPr>
        <p:spPr/>
        <p:txBody>
          <a:bodyPr/>
          <a:lstStyle/>
          <a:p>
            <a:pPr>
              <a:lnSpc>
                <a:spcPct val="90000"/>
              </a:lnSpc>
            </a:pPr>
            <a:r>
              <a:rPr lang="fr-FR"/>
              <a:t>Une </a:t>
            </a:r>
            <a:r>
              <a:rPr lang="fr-FR">
                <a:latin typeface="Courier New" pitchFamily="49" charset="0"/>
              </a:rPr>
              <a:t>enum</a:t>
            </a:r>
            <a:r>
              <a:rPr lang="fr-FR"/>
              <a:t> en C# peut être de n’importe quel type intégré ; </a:t>
            </a:r>
            <a:r>
              <a:rPr lang="fr-FR">
                <a:latin typeface="Courier New" pitchFamily="49" charset="0"/>
              </a:rPr>
              <a:t>int</a:t>
            </a:r>
            <a:r>
              <a:rPr lang="fr-FR"/>
              <a:t> est le défaut</a:t>
            </a:r>
          </a:p>
          <a:p>
            <a:pPr lvl="1">
              <a:lnSpc>
                <a:spcPct val="90000"/>
              </a:lnSpc>
            </a:pPr>
            <a:r>
              <a:rPr lang="fr-FR"/>
              <a:t>La première valeur n’a pas à être 0 ou 1 et aucune séquence n’est imposée</a:t>
            </a:r>
          </a:p>
          <a:p>
            <a:pPr>
              <a:lnSpc>
                <a:spcPct val="90000"/>
              </a:lnSpc>
              <a:spcBef>
                <a:spcPts val="800"/>
              </a:spcBef>
            </a:pPr>
            <a:r>
              <a:rPr lang="fr-FR"/>
              <a:t>Classiquement placée dans la portée d’un espace de noms ou d’une classe</a:t>
            </a:r>
          </a:p>
          <a:p>
            <a:pPr lvl="1">
              <a:lnSpc>
                <a:spcPct val="90000"/>
              </a:lnSpc>
            </a:pPr>
            <a:r>
              <a:rPr lang="fr-FR"/>
              <a:t>Ne peut pas être dans la portée d’une méthode comme dans d’autres langages</a:t>
            </a:r>
          </a:p>
          <a:p>
            <a:pPr lvl="1">
              <a:lnSpc>
                <a:spcPct val="90000"/>
              </a:lnSpc>
            </a:pPr>
            <a:endParaRPr lang="fr-FR"/>
          </a:p>
          <a:p>
            <a:pPr>
              <a:lnSpc>
                <a:spcPct val="90000"/>
              </a:lnSpc>
            </a:pPr>
            <a:endParaRPr lang="fr-FR"/>
          </a:p>
          <a:p>
            <a:pPr>
              <a:lnSpc>
                <a:spcPct val="90000"/>
              </a:lnSpc>
            </a:pPr>
            <a:endParaRPr lang="fr-FR"/>
          </a:p>
          <a:p>
            <a:pPr>
              <a:lnSpc>
                <a:spcPct val="90000"/>
              </a:lnSpc>
            </a:pPr>
            <a:endParaRPr lang="fr-FR"/>
          </a:p>
          <a:p>
            <a:pPr>
              <a:lnSpc>
                <a:spcPct val="200000"/>
              </a:lnSpc>
            </a:pPr>
            <a:endParaRPr lang="fr-FR"/>
          </a:p>
          <a:p>
            <a:pPr>
              <a:lnSpc>
                <a:spcPct val="90000"/>
              </a:lnSpc>
            </a:pPr>
            <a:endParaRPr lang="fr-FR"/>
          </a:p>
          <a:p>
            <a:pPr>
              <a:lnSpc>
                <a:spcPct val="90000"/>
              </a:lnSpc>
            </a:pPr>
            <a:endParaRPr lang="fr-FR"/>
          </a:p>
          <a:p>
            <a:pPr>
              <a:spcBef>
                <a:spcPts val="1000"/>
              </a:spcBef>
            </a:pPr>
            <a:r>
              <a:rPr lang="fr-FR"/>
              <a:t>  Quelle sera la valeur de </a:t>
            </a:r>
            <a:r>
              <a:rPr lang="fr-FR">
                <a:latin typeface="Courier New" pitchFamily="49" charset="0"/>
              </a:rPr>
              <a:t>ic</a:t>
            </a:r>
            <a:r>
              <a:rPr lang="fr-FR">
                <a:cs typeface="Arial" charset="0"/>
              </a:rPr>
              <a:t> </a:t>
            </a:r>
            <a:r>
              <a:rPr lang="fr-FR"/>
              <a:t>?</a:t>
            </a:r>
          </a:p>
        </p:txBody>
      </p:sp>
      <p:grpSp>
        <p:nvGrpSpPr>
          <p:cNvPr id="171012" name="Group 5"/>
          <p:cNvGrpSpPr>
            <a:grpSpLocks/>
          </p:cNvGrpSpPr>
          <p:nvPr/>
        </p:nvGrpSpPr>
        <p:grpSpPr bwMode="auto">
          <a:xfrm>
            <a:off x="290513" y="5955094"/>
            <a:ext cx="374650" cy="269875"/>
            <a:chOff x="590" y="209"/>
            <a:chExt cx="236" cy="170"/>
          </a:xfrm>
        </p:grpSpPr>
        <p:sp>
          <p:nvSpPr>
            <p:cNvPr id="384006" name="Oval 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71014" name="Freeform 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71015" name="Oval 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71016" name="Freeform 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84004" name="Text Box 4"/>
          <p:cNvSpPr txBox="1">
            <a:spLocks noChangeArrowheads="1"/>
          </p:cNvSpPr>
          <p:nvPr/>
        </p:nvSpPr>
        <p:spPr bwMode="blackWhite">
          <a:xfrm>
            <a:off x="674688" y="2835657"/>
            <a:ext cx="7348537" cy="30384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dirty="0">
                <a:latin typeface="Courier New" pitchFamily="49" charset="0"/>
              </a:rPr>
              <a:t>public class</a:t>
            </a:r>
            <a:r>
              <a:rPr lang="en-US" sz="1600" dirty="0">
                <a:latin typeface="Courier New" pitchFamily="49" charset="0"/>
              </a:rPr>
              <a:t> </a:t>
            </a:r>
            <a:r>
              <a:rPr lang="en-US" sz="1600" dirty="0" err="1">
                <a:latin typeface="Courier New" pitchFamily="49" charset="0"/>
              </a:rPr>
              <a:t>Banque</a:t>
            </a:r>
            <a:endParaRPr lang="en-US" sz="1600" dirty="0">
              <a:latin typeface="Courier New" pitchFamily="49" charset="0"/>
            </a:endParaRPr>
          </a:p>
          <a:p>
            <a:pPr eaLnBrk="1" hangingPunct="1">
              <a:defRPr/>
            </a:pPr>
            <a:r>
              <a:rPr lang="en-US" sz="1600" dirty="0">
                <a:latin typeface="Courier New" pitchFamily="49" charset="0"/>
              </a:rPr>
              <a:t>{</a:t>
            </a:r>
          </a:p>
          <a:p>
            <a:pPr eaLnBrk="1" hangingPunct="1">
              <a:defRPr/>
            </a:pPr>
            <a:r>
              <a:rPr lang="en-US" sz="1600" b="1" dirty="0">
                <a:latin typeface="Courier New" pitchFamily="49" charset="0"/>
              </a:rPr>
              <a:t>  public </a:t>
            </a:r>
            <a:r>
              <a:rPr lang="en-US" sz="1600" b="1" dirty="0" err="1">
                <a:latin typeface="Courier New" pitchFamily="49" charset="0"/>
              </a:rPr>
              <a:t>enum</a:t>
            </a: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{EUR = 1, USD, CAD, GBP, JPY}</a:t>
            </a:r>
          </a:p>
          <a:p>
            <a:pPr eaLnBrk="1" hangingPunct="1">
              <a:defRPr/>
            </a:pPr>
            <a:r>
              <a:rPr lang="en-US" sz="1600" b="1" dirty="0">
                <a:latin typeface="Courier New" pitchFamily="49" charset="0"/>
              </a:rPr>
              <a:t>  public static void</a:t>
            </a:r>
            <a:r>
              <a:rPr lang="en-US" sz="1600" dirty="0">
                <a:latin typeface="Courier New" pitchFamily="49" charset="0"/>
              </a:rPr>
              <a:t> Main()</a:t>
            </a:r>
          </a:p>
          <a:p>
            <a:pPr eaLnBrk="1" hangingPunct="1">
              <a:defRPr/>
            </a:pPr>
            <a:r>
              <a:rPr lang="en-US" sz="1600" dirty="0">
                <a:latin typeface="Courier New" pitchFamily="49" charset="0"/>
              </a:rPr>
              <a:t>  {</a:t>
            </a:r>
          </a:p>
          <a:p>
            <a:pPr eaLnBrk="1" hangingPunct="1">
              <a:defRPr/>
            </a:pPr>
            <a:r>
              <a:rPr lang="en-US" sz="1600" dirty="0">
                <a:latin typeface="Courier New" pitchFamily="49" charset="0"/>
              </a:rPr>
              <a:t>    </a:t>
            </a:r>
            <a:r>
              <a:rPr lang="en-US" sz="1600" b="1" dirty="0" err="1">
                <a:latin typeface="Courier New" pitchFamily="49" charset="0"/>
              </a:rPr>
              <a:t>int</a:t>
            </a:r>
            <a:r>
              <a:rPr lang="en-US" sz="1600" dirty="0">
                <a:latin typeface="Courier New" pitchFamily="49" charset="0"/>
              </a:rPr>
              <a:t> </a:t>
            </a:r>
            <a:r>
              <a:rPr lang="en-US" sz="1600" dirty="0" err="1">
                <a:latin typeface="Courier New" pitchFamily="49" charset="0"/>
              </a:rPr>
              <a:t>ic</a:t>
            </a:r>
            <a:r>
              <a:rPr lang="en-US" sz="1600" dirty="0">
                <a:latin typeface="Courier New" pitchFamily="49" charset="0"/>
              </a:rPr>
              <a:t> = (</a:t>
            </a:r>
            <a:r>
              <a:rPr lang="en-US" sz="1600" b="1" dirty="0" err="1">
                <a:latin typeface="Courier New" pitchFamily="49" charset="0"/>
              </a:rPr>
              <a:t>int</a:t>
            </a:r>
            <a:r>
              <a:rPr lang="en-US" sz="1600" dirty="0">
                <a:latin typeface="Courier New" pitchFamily="49" charset="0"/>
              </a:rPr>
              <a:t>) CodeMonnaie.CAD;</a:t>
            </a:r>
          </a:p>
          <a:p>
            <a:pPr>
              <a:defRPr/>
            </a:pP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code = CodeMonnaie.JPY;</a:t>
            </a:r>
          </a:p>
          <a:p>
            <a:pPr>
              <a:defRPr/>
            </a:pPr>
            <a:r>
              <a:rPr lang="en-US" sz="1600" dirty="0">
                <a:latin typeface="Courier New" pitchFamily="49" charset="0"/>
              </a:rPr>
              <a:t>    // </a:t>
            </a:r>
            <a:r>
              <a:rPr lang="en-US" sz="1600" dirty="0" err="1">
                <a:latin typeface="Courier New" pitchFamily="49" charset="0"/>
              </a:rPr>
              <a:t>CodeMonnaie</a:t>
            </a:r>
            <a:r>
              <a:rPr lang="en-US" sz="1600" dirty="0">
                <a:latin typeface="Courier New" pitchFamily="49" charset="0"/>
              </a:rPr>
              <a:t> </a:t>
            </a:r>
            <a:r>
              <a:rPr lang="en-US" sz="1600" dirty="0" err="1">
                <a:latin typeface="Courier New" pitchFamily="49" charset="0"/>
              </a:rPr>
              <a:t>mcode</a:t>
            </a:r>
            <a:r>
              <a:rPr lang="en-US" sz="1600" dirty="0">
                <a:latin typeface="Courier New" pitchFamily="49" charset="0"/>
              </a:rPr>
              <a:t> = 1;           // </a:t>
            </a:r>
            <a:r>
              <a:rPr lang="en-US" sz="1600" dirty="0" err="1">
                <a:latin typeface="Courier New" pitchFamily="49" charset="0"/>
              </a:rPr>
              <a:t>Erreur</a:t>
            </a:r>
            <a:endParaRPr lang="en-US" sz="1600" dirty="0">
              <a:latin typeface="Courier New" pitchFamily="49" charset="0"/>
            </a:endParaRPr>
          </a:p>
          <a:p>
            <a:pPr>
              <a:defRPr/>
            </a:pP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cm2 = (</a:t>
            </a:r>
            <a:r>
              <a:rPr lang="en-US" sz="1600" dirty="0" err="1">
                <a:latin typeface="Courier New" pitchFamily="49" charset="0"/>
              </a:rPr>
              <a:t>CodeMonnaie</a:t>
            </a:r>
            <a:r>
              <a:rPr lang="en-US" sz="1600" dirty="0">
                <a:latin typeface="Courier New" pitchFamily="49" charset="0"/>
              </a:rPr>
              <a:t>) 4;  // </a:t>
            </a:r>
            <a:r>
              <a:rPr lang="fr-FR" sz="1600" dirty="0">
                <a:latin typeface="Courier New" pitchFamily="49" charset="0"/>
              </a:rPr>
              <a:t>Coercition :</a:t>
            </a:r>
            <a:r>
              <a:rPr lang="en-US" sz="1600" dirty="0">
                <a:latin typeface="Courier New" pitchFamily="49" charset="0"/>
              </a:rPr>
              <a:t> ok</a:t>
            </a:r>
          </a:p>
          <a:p>
            <a:pPr>
              <a:defRPr/>
            </a:pPr>
            <a:r>
              <a:rPr lang="en-US" sz="1600" dirty="0">
                <a:latin typeface="Courier New" pitchFamily="49" charset="0"/>
              </a:rPr>
              <a:t>    </a:t>
            </a:r>
            <a:r>
              <a:rPr lang="en-US" sz="1600" dirty="0" err="1">
                <a:latin typeface="Courier New" pitchFamily="49" charset="0"/>
              </a:rPr>
              <a:t>Console.WriteLine</a:t>
            </a:r>
            <a:r>
              <a:rPr lang="en-US" sz="1600" dirty="0">
                <a:latin typeface="Courier New" pitchFamily="49" charset="0"/>
              </a:rPr>
              <a:t>(cm2);</a:t>
            </a:r>
          </a:p>
          <a:p>
            <a:pPr>
              <a:defRPr/>
            </a:pPr>
            <a:r>
              <a:rPr lang="en-US" sz="1600" dirty="0">
                <a:latin typeface="Courier New" pitchFamily="49" charset="0"/>
              </a:rPr>
              <a:t>  }</a:t>
            </a:r>
          </a:p>
          <a:p>
            <a:pPr eaLnBrk="1" hangingPunct="1">
              <a:defRPr/>
            </a:pPr>
            <a:r>
              <a:rPr lang="en-US" sz="1600" dirty="0">
                <a:latin typeface="Courier New" pitchFamily="49" charset="0"/>
              </a:rPr>
              <a:t>}</a:t>
            </a:r>
          </a:p>
        </p:txBody>
      </p:sp>
      <p:sp>
        <p:nvSpPr>
          <p:cNvPr id="171018" name="AutoShape 10"/>
          <p:cNvSpPr>
            <a:spLocks noChangeArrowheads="1"/>
          </p:cNvSpPr>
          <p:nvPr/>
        </p:nvSpPr>
        <p:spPr bwMode="blackWhite">
          <a:xfrm>
            <a:off x="6216650" y="3650044"/>
            <a:ext cx="2324100" cy="530225"/>
          </a:xfrm>
          <a:prstGeom prst="wedgeRectCallout">
            <a:avLst>
              <a:gd name="adj1" fmla="val -190644"/>
              <a:gd name="adj2" fmla="val 35926"/>
            </a:avLst>
          </a:prstGeom>
          <a:solidFill>
            <a:schemeClr val="hlink"/>
          </a:solidFill>
          <a:ln w="12700">
            <a:solidFill>
              <a:schemeClr val="tx1"/>
            </a:solidFill>
            <a:miter lim="800000"/>
            <a:headEnd/>
            <a:tailEnd/>
          </a:ln>
        </p:spPr>
        <p:txBody>
          <a:bodyPr>
            <a:spAutoFit/>
          </a:bodyPr>
          <a:lstStyle/>
          <a:p>
            <a:pPr algn="ctr"/>
            <a:r>
              <a:rPr lang="en-US" b="1"/>
              <a:t>coercition possible dans le type intégré de l’</a:t>
            </a:r>
            <a:r>
              <a:rPr lang="en-US" b="1">
                <a:latin typeface="Courier New" pitchFamily="49" charset="0"/>
                <a:cs typeface="Courier New" pitchFamily="49" charset="0"/>
              </a:rPr>
              <a:t>enum</a:t>
            </a:r>
          </a:p>
        </p:txBody>
      </p:sp>
      <p:sp>
        <p:nvSpPr>
          <p:cNvPr id="171019" name="AutoShape 11"/>
          <p:cNvSpPr>
            <a:spLocks noChangeArrowheads="1"/>
          </p:cNvSpPr>
          <p:nvPr/>
        </p:nvSpPr>
        <p:spPr bwMode="blackWhite">
          <a:xfrm>
            <a:off x="4933950" y="5470907"/>
            <a:ext cx="1316038" cy="317500"/>
          </a:xfrm>
          <a:prstGeom prst="wedgeRectCallout">
            <a:avLst>
              <a:gd name="adj1" fmla="val -114417"/>
              <a:gd name="adj2" fmla="val -125000"/>
            </a:avLst>
          </a:prstGeom>
          <a:solidFill>
            <a:schemeClr val="hlink"/>
          </a:solidFill>
          <a:ln w="12700">
            <a:solidFill>
              <a:schemeClr val="tx1"/>
            </a:solidFill>
            <a:miter lim="800000"/>
            <a:headEnd/>
            <a:tailEnd/>
          </a:ln>
        </p:spPr>
        <p:txBody>
          <a:bodyPr>
            <a:spAutoFit/>
          </a:bodyPr>
          <a:lstStyle/>
          <a:p>
            <a:r>
              <a:rPr lang="en-US" b="1"/>
              <a:t>       Affiche ?</a:t>
            </a:r>
          </a:p>
        </p:txBody>
      </p:sp>
      <p:grpSp>
        <p:nvGrpSpPr>
          <p:cNvPr id="171020" name="Group 12"/>
          <p:cNvGrpSpPr>
            <a:grpSpLocks/>
          </p:cNvGrpSpPr>
          <p:nvPr/>
        </p:nvGrpSpPr>
        <p:grpSpPr bwMode="auto">
          <a:xfrm>
            <a:off x="5022850" y="5507419"/>
            <a:ext cx="274638" cy="231775"/>
            <a:chOff x="590" y="209"/>
            <a:chExt cx="236" cy="170"/>
          </a:xfrm>
        </p:grpSpPr>
        <p:sp>
          <p:nvSpPr>
            <p:cNvPr id="384013" name="Oval 13"/>
            <p:cNvSpPr>
              <a:spLocks noChangeArrowheads="1"/>
            </p:cNvSpPr>
            <p:nvPr/>
          </p:nvSpPr>
          <p:spPr bwMode="blackWhite">
            <a:xfrm>
              <a:off x="590" y="233"/>
              <a:ext cx="236" cy="146"/>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71022" name="Freeform 14"/>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71023" name="Oval 15"/>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71024" name="Freeform 16"/>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1026"/>
          <p:cNvSpPr>
            <a:spLocks noGrp="1" noChangeArrowheads="1"/>
          </p:cNvSpPr>
          <p:nvPr>
            <p:ph type="title"/>
          </p:nvPr>
        </p:nvSpPr>
        <p:spPr/>
        <p:txBody>
          <a:bodyPr/>
          <a:lstStyle/>
          <a:p>
            <a:pPr>
              <a:defRPr/>
            </a:pPr>
            <a:r>
              <a:rPr lang="fr-FR"/>
              <a:t>Tableaux</a:t>
            </a:r>
          </a:p>
        </p:txBody>
      </p:sp>
      <p:sp>
        <p:nvSpPr>
          <p:cNvPr id="38915" name="Rectangle 1027"/>
          <p:cNvSpPr>
            <a:spLocks noGrp="1" noChangeArrowheads="1"/>
          </p:cNvSpPr>
          <p:nvPr>
            <p:ph idx="1"/>
          </p:nvPr>
        </p:nvSpPr>
        <p:spPr>
          <a:xfrm>
            <a:off x="279400" y="1312863"/>
            <a:ext cx="8599488" cy="4059237"/>
          </a:xfrm>
          <a:noFill/>
        </p:spPr>
        <p:txBody>
          <a:bodyPr rIns="54000"/>
          <a:lstStyle/>
          <a:p>
            <a:r>
              <a:rPr lang="fr-FR"/>
              <a:t>C# gère des tableaux de n’importe quel type</a:t>
            </a:r>
          </a:p>
          <a:p>
            <a:pPr lvl="1"/>
            <a:r>
              <a:rPr lang="fr-FR"/>
              <a:t>Un tableau est un stockage linéaire d’éléments accessibles par un indice</a:t>
            </a:r>
          </a:p>
          <a:p>
            <a:r>
              <a:rPr lang="fr-FR"/>
              <a:t>Les tableaux C# sont alloués dynamiquement sur le tas avec </a:t>
            </a:r>
            <a:r>
              <a:rPr lang="fr-FR">
                <a:latin typeface="Courier New" pitchFamily="49" charset="0"/>
              </a:rPr>
              <a:t>new</a:t>
            </a:r>
            <a:endParaRPr lang="fr-FR"/>
          </a:p>
          <a:p>
            <a:pPr>
              <a:spcBef>
                <a:spcPts val="200"/>
              </a:spcBef>
              <a:buFont typeface="Arial" charset="0"/>
              <a:buNone/>
            </a:pPr>
            <a:r>
              <a:rPr lang="fr-FR">
                <a:latin typeface="Courier New" pitchFamily="49" charset="0"/>
              </a:rPr>
              <a:t>	  int[] ia = new int[100];  // Définit un tableau de 100 int</a:t>
            </a:r>
            <a:endParaRPr lang="fr-FR"/>
          </a:p>
          <a:p>
            <a:r>
              <a:rPr lang="fr-FR"/>
              <a:t>Ou bien sont créés en utilisant un bloc d’initialisation :</a:t>
            </a:r>
          </a:p>
          <a:p>
            <a:pPr lvl="1">
              <a:buFont typeface="Arial" charset="0"/>
              <a:buNone/>
            </a:pPr>
            <a:r>
              <a:rPr lang="fr-FR" b="1">
                <a:latin typeface="Courier New" pitchFamily="49" charset="0"/>
              </a:rPr>
              <a:t> int[] primes = { 2, 3, 5, 7, 11 }; // 5 nombres premiers</a:t>
            </a:r>
          </a:p>
          <a:p>
            <a:r>
              <a:rPr lang="fr-FR"/>
              <a:t>Pour déterminer la taille d’un tableau, utilisez la propriété </a:t>
            </a:r>
            <a:r>
              <a:rPr lang="fr-FR">
                <a:latin typeface="Courier New" pitchFamily="49" charset="0"/>
                <a:cs typeface="Courier New" pitchFamily="49" charset="0"/>
              </a:rPr>
              <a:t>Length</a:t>
            </a:r>
            <a:r>
              <a:rPr lang="fr-FR"/>
              <a:t> :</a:t>
            </a:r>
          </a:p>
          <a:p>
            <a:pPr lvl="1">
              <a:buFont typeface="Arial" charset="0"/>
              <a:buNone/>
            </a:pPr>
            <a:r>
              <a:rPr lang="fr-FR" b="1">
                <a:latin typeface="Courier New" pitchFamily="49" charset="0"/>
              </a:rPr>
              <a:t> int dim = primes.Length;  // 5</a:t>
            </a:r>
          </a:p>
          <a:p>
            <a:r>
              <a:rPr lang="fr-FR"/>
              <a:t>Après allocation, l’indexation et l’usage sont standard</a:t>
            </a:r>
          </a:p>
          <a:p>
            <a:pPr lvl="1">
              <a:lnSpc>
                <a:spcPct val="130000"/>
              </a:lnSpc>
            </a:pPr>
            <a:r>
              <a:rPr lang="fr-FR"/>
              <a:t>Par exemple :  </a:t>
            </a:r>
            <a:r>
              <a:rPr lang="fr-FR" b="1">
                <a:latin typeface="Courier New" pitchFamily="49" charset="0"/>
              </a:rPr>
              <a:t>ia[2] = 234; // Affecte 234 au 3ème élément</a:t>
            </a:r>
          </a:p>
          <a:p>
            <a:pPr lvl="1">
              <a:buFont typeface="Arial" charset="0"/>
              <a:buNone/>
            </a:pPr>
            <a:r>
              <a:rPr lang="fr-FR">
                <a:cs typeface="Arial" charset="0"/>
              </a:rPr>
              <a:t>	L’index commence à 0, pas à 1</a:t>
            </a:r>
          </a:p>
        </p:txBody>
      </p:sp>
      <p:sp>
        <p:nvSpPr>
          <p:cNvPr id="38916" name="Text Box 1035"/>
          <p:cNvSpPr txBox="1">
            <a:spLocks noChangeArrowheads="1"/>
          </p:cNvSpPr>
          <p:nvPr/>
        </p:nvSpPr>
        <p:spPr bwMode="auto">
          <a:xfrm>
            <a:off x="717550" y="5621338"/>
            <a:ext cx="8185150" cy="366712"/>
          </a:xfrm>
          <a:prstGeom prst="rect">
            <a:avLst/>
          </a:prstGeom>
          <a:noFill/>
          <a:ln w="12700">
            <a:noFill/>
            <a:miter lim="800000"/>
            <a:headEnd/>
            <a:tailEnd/>
          </a:ln>
        </p:spPr>
        <p:txBody>
          <a:bodyPr>
            <a:spAutoFit/>
          </a:bodyPr>
          <a:lstStyle/>
          <a:p>
            <a:pPr>
              <a:spcBef>
                <a:spcPts val="200"/>
              </a:spcBef>
              <a:spcAft>
                <a:spcPts val="300"/>
              </a:spcAft>
              <a:buClr>
                <a:schemeClr val="accent2"/>
              </a:buClr>
              <a:buFont typeface="Arial" charset="0"/>
              <a:buNone/>
            </a:pPr>
            <a:r>
              <a:rPr lang="fr-FR" sz="1800" b="1">
                <a:solidFill>
                  <a:srgbClr val="000080"/>
                </a:solidFill>
              </a:rPr>
              <a:t>Que se passe-t-il si vous utilisez un indice hors bornes ?</a:t>
            </a:r>
          </a:p>
        </p:txBody>
      </p:sp>
      <p:grpSp>
        <p:nvGrpSpPr>
          <p:cNvPr id="38917" name="Group 1036"/>
          <p:cNvGrpSpPr>
            <a:grpSpLocks/>
          </p:cNvGrpSpPr>
          <p:nvPr/>
        </p:nvGrpSpPr>
        <p:grpSpPr bwMode="auto">
          <a:xfrm>
            <a:off x="315913" y="5654675"/>
            <a:ext cx="374650" cy="269875"/>
            <a:chOff x="590" y="209"/>
            <a:chExt cx="236" cy="170"/>
          </a:xfrm>
        </p:grpSpPr>
        <p:sp>
          <p:nvSpPr>
            <p:cNvPr id="437261" name="Oval 1037"/>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8926" name="Freeform 1038"/>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8927" name="Oval 1039"/>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8928" name="Freeform 1040"/>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38918" name="Group 1041"/>
          <p:cNvGrpSpPr>
            <a:grpSpLocks/>
          </p:cNvGrpSpPr>
          <p:nvPr/>
        </p:nvGrpSpPr>
        <p:grpSpPr bwMode="auto">
          <a:xfrm>
            <a:off x="665163" y="5045075"/>
            <a:ext cx="342900" cy="592138"/>
            <a:chOff x="336" y="2064"/>
            <a:chExt cx="352" cy="607"/>
          </a:xfrm>
        </p:grpSpPr>
        <p:sp>
          <p:nvSpPr>
            <p:cNvPr id="38919" name="Freeform 1042"/>
            <p:cNvSpPr>
              <a:spLocks/>
            </p:cNvSpPr>
            <p:nvPr/>
          </p:nvSpPr>
          <p:spPr bwMode="blackWhite">
            <a:xfrm>
              <a:off x="376" y="2608"/>
              <a:ext cx="280" cy="63"/>
            </a:xfrm>
            <a:custGeom>
              <a:avLst/>
              <a:gdLst>
                <a:gd name="T0" fmla="*/ 280 w 272"/>
                <a:gd name="T1" fmla="*/ 28 h 58"/>
                <a:gd name="T2" fmla="*/ 280 w 272"/>
                <a:gd name="T3" fmla="*/ 2 h 58"/>
                <a:gd name="T4" fmla="*/ 278 w 272"/>
                <a:gd name="T5" fmla="*/ 2 h 58"/>
                <a:gd name="T6" fmla="*/ 274 w 272"/>
                <a:gd name="T7" fmla="*/ 2 h 58"/>
                <a:gd name="T8" fmla="*/ 266 w 272"/>
                <a:gd name="T9" fmla="*/ 2 h 58"/>
                <a:gd name="T10" fmla="*/ 255 w 272"/>
                <a:gd name="T11" fmla="*/ 2 h 58"/>
                <a:gd name="T12" fmla="*/ 241 w 272"/>
                <a:gd name="T13" fmla="*/ 2 h 58"/>
                <a:gd name="T14" fmla="*/ 226 w 272"/>
                <a:gd name="T15" fmla="*/ 2 h 58"/>
                <a:gd name="T16" fmla="*/ 210 w 272"/>
                <a:gd name="T17" fmla="*/ 2 h 58"/>
                <a:gd name="T18" fmla="*/ 191 w 272"/>
                <a:gd name="T19" fmla="*/ 2 h 58"/>
                <a:gd name="T20" fmla="*/ 167 w 272"/>
                <a:gd name="T21" fmla="*/ 0 h 58"/>
                <a:gd name="T22" fmla="*/ 140 w 272"/>
                <a:gd name="T23" fmla="*/ 0 h 58"/>
                <a:gd name="T24" fmla="*/ 113 w 272"/>
                <a:gd name="T25" fmla="*/ 0 h 58"/>
                <a:gd name="T26" fmla="*/ 89 w 272"/>
                <a:gd name="T27" fmla="*/ 2 h 58"/>
                <a:gd name="T28" fmla="*/ 72 w 272"/>
                <a:gd name="T29" fmla="*/ 2 h 58"/>
                <a:gd name="T30" fmla="*/ 56 w 272"/>
                <a:gd name="T31" fmla="*/ 2 h 58"/>
                <a:gd name="T32" fmla="*/ 41 w 272"/>
                <a:gd name="T33" fmla="*/ 2 h 58"/>
                <a:gd name="T34" fmla="*/ 27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1 h 58"/>
                <a:gd name="T48" fmla="*/ 2 w 272"/>
                <a:gd name="T49" fmla="*/ 20 h 58"/>
                <a:gd name="T50" fmla="*/ 2 w 272"/>
                <a:gd name="T51" fmla="*/ 26 h 58"/>
                <a:gd name="T52" fmla="*/ 0 w 272"/>
                <a:gd name="T53" fmla="*/ 30 h 58"/>
                <a:gd name="T54" fmla="*/ 0 w 272"/>
                <a:gd name="T55" fmla="*/ 33 h 58"/>
                <a:gd name="T56" fmla="*/ 2 w 272"/>
                <a:gd name="T57" fmla="*/ 39 h 58"/>
                <a:gd name="T58" fmla="*/ 10 w 272"/>
                <a:gd name="T59" fmla="*/ 43 h 58"/>
                <a:gd name="T60" fmla="*/ 25 w 272"/>
                <a:gd name="T61" fmla="*/ 50 h 58"/>
                <a:gd name="T62" fmla="*/ 41 w 272"/>
                <a:gd name="T63" fmla="*/ 54 h 58"/>
                <a:gd name="T64" fmla="*/ 62 w 272"/>
                <a:gd name="T65" fmla="*/ 56 h 58"/>
                <a:gd name="T66" fmla="*/ 86 w 272"/>
                <a:gd name="T67" fmla="*/ 61 h 58"/>
                <a:gd name="T68" fmla="*/ 111 w 272"/>
                <a:gd name="T69" fmla="*/ 63 h 58"/>
                <a:gd name="T70" fmla="*/ 140 w 272"/>
                <a:gd name="T71" fmla="*/ 63 h 58"/>
                <a:gd name="T72" fmla="*/ 169 w 272"/>
                <a:gd name="T73" fmla="*/ 63 h 58"/>
                <a:gd name="T74" fmla="*/ 194 w 272"/>
                <a:gd name="T75" fmla="*/ 61 h 58"/>
                <a:gd name="T76" fmla="*/ 218 w 272"/>
                <a:gd name="T77" fmla="*/ 56 h 58"/>
                <a:gd name="T78" fmla="*/ 239 w 272"/>
                <a:gd name="T79" fmla="*/ 54 h 58"/>
                <a:gd name="T80" fmla="*/ 255 w 272"/>
                <a:gd name="T81" fmla="*/ 50 h 58"/>
                <a:gd name="T82" fmla="*/ 270 w 272"/>
                <a:gd name="T83" fmla="*/ 43 h 58"/>
                <a:gd name="T84" fmla="*/ 278 w 272"/>
                <a:gd name="T85" fmla="*/ 39 h 58"/>
                <a:gd name="T86" fmla="*/ 280 w 272"/>
                <a:gd name="T87" fmla="*/ 33 h 58"/>
                <a:gd name="T88" fmla="*/ 280 w 272"/>
                <a:gd name="T89" fmla="*/ 30 h 58"/>
                <a:gd name="T90" fmla="*/ 280 w 272"/>
                <a:gd name="T91" fmla="*/ 28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38920" name="Oval 1043"/>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38921" name="Line 1044"/>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38922" name="Rectangle 1045"/>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38923" name="Freeform 1046"/>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38924" name="Freeform 1047"/>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fr-FR" dirty="0"/>
              <a:t>Évolution à partir du C</a:t>
            </a:r>
          </a:p>
        </p:txBody>
      </p:sp>
      <p:sp>
        <p:nvSpPr>
          <p:cNvPr id="9219" name="Rectangle 3"/>
          <p:cNvSpPr>
            <a:spLocks noGrp="1" noChangeArrowheads="1"/>
          </p:cNvSpPr>
          <p:nvPr>
            <p:ph idx="1"/>
          </p:nvPr>
        </p:nvSpPr>
        <p:spPr>
          <a:xfrm>
            <a:off x="279400" y="1312863"/>
            <a:ext cx="8599488" cy="3651250"/>
          </a:xfrm>
        </p:spPr>
        <p:txBody>
          <a:bodyPr/>
          <a:lstStyle/>
          <a:p>
            <a:r>
              <a:rPr lang="fr-FR"/>
              <a:t>Le langage C a évolué vers d’autres langages avec une syntaxe similaire, comme le C++</a:t>
            </a:r>
          </a:p>
          <a:p>
            <a:pPr lvl="1"/>
            <a:r>
              <a:rPr lang="fr-FR"/>
              <a:t>Qui a ajouté l’orientation objet</a:t>
            </a:r>
          </a:p>
          <a:p>
            <a:pPr>
              <a:buFont typeface="Arial" charset="0"/>
              <a:buNone/>
            </a:pPr>
            <a:r>
              <a:rPr lang="fr-FR"/>
              <a:t>	… puis Java</a:t>
            </a:r>
          </a:p>
          <a:p>
            <a:pPr lvl="1"/>
            <a:r>
              <a:rPr lang="fr-FR"/>
              <a:t>Qui est plus portable et plus facile à programmer que C++</a:t>
            </a:r>
          </a:p>
          <a:p>
            <a:pPr lvl="2"/>
            <a:r>
              <a:rPr lang="fr-FR"/>
              <a:t>Mais avec des performances moindres</a:t>
            </a:r>
          </a:p>
          <a:p>
            <a:pPr>
              <a:buFont typeface="Arial" charset="0"/>
              <a:buNone/>
            </a:pPr>
            <a:r>
              <a:rPr lang="fr-FR"/>
              <a:t>	… puis JavaScript</a:t>
            </a:r>
          </a:p>
          <a:p>
            <a:pPr lvl="1"/>
            <a:r>
              <a:rPr lang="fr-FR"/>
              <a:t>Pour écrire des scripts et pour des niches Web</a:t>
            </a:r>
          </a:p>
          <a:p>
            <a:pPr>
              <a:buFont typeface="Arial" charset="0"/>
              <a:buNone/>
            </a:pPr>
            <a:r>
              <a:rPr lang="fr-FR"/>
              <a:t>	… Et puis …</a:t>
            </a:r>
          </a:p>
          <a:p>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defRPr/>
            </a:pPr>
            <a:r>
              <a:rPr lang="fr-FR"/>
              <a:t>Tableaux multidimensionnels</a:t>
            </a:r>
          </a:p>
        </p:txBody>
      </p:sp>
      <p:sp>
        <p:nvSpPr>
          <p:cNvPr id="39939" name="Rectangle 3"/>
          <p:cNvSpPr>
            <a:spLocks noGrp="1" noChangeArrowheads="1"/>
          </p:cNvSpPr>
          <p:nvPr>
            <p:ph idx="1"/>
          </p:nvPr>
        </p:nvSpPr>
        <p:spPr>
          <a:xfrm>
            <a:off x="279400" y="1312863"/>
            <a:ext cx="8599488" cy="4525962"/>
          </a:xfrm>
        </p:spPr>
        <p:txBody>
          <a:bodyPr/>
          <a:lstStyle/>
          <a:p>
            <a:r>
              <a:rPr lang="fr-FR">
                <a:cs typeface="Arial" charset="0"/>
              </a:rPr>
              <a:t>Comme en Java, les tableaux </a:t>
            </a:r>
            <a:r>
              <a:rPr lang="fr-FR"/>
              <a:t>multidimensionnels</a:t>
            </a:r>
            <a:r>
              <a:rPr lang="fr-FR">
                <a:cs typeface="Arial" charset="0"/>
              </a:rPr>
              <a:t> de « taille irrégulière » sont supportés et ils doivent être construits ligne par ligne</a:t>
            </a:r>
          </a:p>
          <a:p>
            <a:pPr lvl="1">
              <a:buFont typeface="Arial" charset="0"/>
              <a:buNone/>
            </a:pPr>
            <a:r>
              <a:rPr lang="fr-FR" b="1">
                <a:latin typeface="Courier New" pitchFamily="49" charset="0"/>
                <a:cs typeface="Arial" charset="0"/>
              </a:rPr>
              <a:t>double[][] matrice = new double[4][];</a:t>
            </a:r>
          </a:p>
          <a:p>
            <a:pPr lvl="1">
              <a:buFont typeface="Arial" charset="0"/>
              <a:buNone/>
            </a:pPr>
            <a:r>
              <a:rPr lang="fr-FR" b="1">
                <a:latin typeface="Courier New" pitchFamily="49" charset="0"/>
                <a:cs typeface="Arial" charset="0"/>
              </a:rPr>
              <a:t>matrice[0] = new double[8];</a:t>
            </a:r>
          </a:p>
          <a:p>
            <a:pPr lvl="1">
              <a:buFont typeface="Arial" charset="0"/>
              <a:buNone/>
            </a:pPr>
            <a:r>
              <a:rPr lang="fr-FR" b="1">
                <a:latin typeface="Courier New" pitchFamily="49" charset="0"/>
                <a:cs typeface="Arial" charset="0"/>
              </a:rPr>
              <a:t>matrice[1] = new double[5];</a:t>
            </a:r>
          </a:p>
          <a:p>
            <a:pPr lvl="1">
              <a:buFont typeface="Arial" charset="0"/>
              <a:buNone/>
            </a:pPr>
            <a:r>
              <a:rPr lang="fr-FR" b="1" i="1">
                <a:latin typeface="Courier New" pitchFamily="49" charset="0"/>
                <a:cs typeface="Arial" charset="0"/>
              </a:rPr>
              <a:t>… etc. …</a:t>
            </a:r>
          </a:p>
          <a:p>
            <a:r>
              <a:rPr lang="fr-FR">
                <a:cs typeface="Arial" charset="0"/>
              </a:rPr>
              <a:t> Que valent </a:t>
            </a:r>
            <a:r>
              <a:rPr lang="fr-FR">
                <a:latin typeface="Courier New" pitchFamily="49" charset="0"/>
                <a:cs typeface="Arial" charset="0"/>
              </a:rPr>
              <a:t>matrice.Length</a:t>
            </a:r>
            <a:r>
              <a:rPr lang="fr-FR">
                <a:cs typeface="Arial" charset="0"/>
              </a:rPr>
              <a:t>  et  </a:t>
            </a:r>
            <a:r>
              <a:rPr lang="fr-FR">
                <a:latin typeface="Courier New" pitchFamily="49" charset="0"/>
                <a:cs typeface="Arial" charset="0"/>
              </a:rPr>
              <a:t>matrice[1].Length </a:t>
            </a:r>
            <a:r>
              <a:rPr lang="fr-FR">
                <a:cs typeface="Arial" charset="0"/>
              </a:rPr>
              <a:t>?</a:t>
            </a:r>
          </a:p>
          <a:p>
            <a:endParaRPr lang="fr-FR">
              <a:cs typeface="Arial" charset="0"/>
            </a:endParaRPr>
          </a:p>
          <a:p>
            <a:r>
              <a:rPr lang="fr-FR"/>
              <a:t>Les tableaux multidimensionnels </a:t>
            </a:r>
            <a:r>
              <a:rPr lang="fr-FR">
                <a:cs typeface="Arial" charset="0"/>
              </a:rPr>
              <a:t>« vrais » de type FORTRAN sont également supportés</a:t>
            </a:r>
          </a:p>
          <a:p>
            <a:pPr lvl="1">
              <a:buFont typeface="Arial" charset="0"/>
              <a:buNone/>
            </a:pPr>
            <a:r>
              <a:rPr lang="fr-FR" b="1">
                <a:latin typeface="Courier New" pitchFamily="49" charset="0"/>
                <a:cs typeface="Arial" charset="0"/>
              </a:rPr>
              <a:t>int[,] grille = new int[4, 8];</a:t>
            </a:r>
          </a:p>
          <a:p>
            <a:pPr lvl="1">
              <a:buFont typeface="Arial" charset="0"/>
              <a:buNone/>
            </a:pPr>
            <a:r>
              <a:rPr lang="fr-FR" b="1">
                <a:latin typeface="Courier New" pitchFamily="49" charset="0"/>
                <a:cs typeface="Arial" charset="0"/>
              </a:rPr>
              <a:t>grille[2, 3] = 22123;</a:t>
            </a:r>
          </a:p>
          <a:p>
            <a:r>
              <a:rPr lang="fr-FR">
                <a:cs typeface="Arial" charset="0"/>
              </a:rPr>
              <a:t> Que vaut </a:t>
            </a:r>
            <a:r>
              <a:rPr lang="fr-FR">
                <a:latin typeface="Courier New" pitchFamily="49" charset="0"/>
                <a:cs typeface="Arial" charset="0"/>
              </a:rPr>
              <a:t>grille.Length</a:t>
            </a:r>
            <a:r>
              <a:rPr lang="fr-FR">
                <a:cs typeface="Arial" charset="0"/>
              </a:rPr>
              <a:t> ?</a:t>
            </a:r>
          </a:p>
        </p:txBody>
      </p:sp>
      <p:grpSp>
        <p:nvGrpSpPr>
          <p:cNvPr id="39940" name="Group 4"/>
          <p:cNvGrpSpPr>
            <a:grpSpLocks/>
          </p:cNvGrpSpPr>
          <p:nvPr/>
        </p:nvGrpSpPr>
        <p:grpSpPr bwMode="auto">
          <a:xfrm>
            <a:off x="220663" y="3252788"/>
            <a:ext cx="374650" cy="269875"/>
            <a:chOff x="590" y="209"/>
            <a:chExt cx="236" cy="170"/>
          </a:xfrm>
        </p:grpSpPr>
        <p:sp>
          <p:nvSpPr>
            <p:cNvPr id="642053"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9949"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9950"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9951"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39941" name="Group 9"/>
          <p:cNvGrpSpPr>
            <a:grpSpLocks/>
          </p:cNvGrpSpPr>
          <p:nvPr/>
        </p:nvGrpSpPr>
        <p:grpSpPr bwMode="auto">
          <a:xfrm>
            <a:off x="209550" y="5483225"/>
            <a:ext cx="374650" cy="269875"/>
            <a:chOff x="590" y="209"/>
            <a:chExt cx="236" cy="170"/>
          </a:xfrm>
        </p:grpSpPr>
        <p:sp>
          <p:nvSpPr>
            <p:cNvPr id="642058"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9945"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9946"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9947"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9942" name="Text Box 14"/>
          <p:cNvSpPr txBox="1">
            <a:spLocks noChangeArrowheads="1"/>
          </p:cNvSpPr>
          <p:nvPr/>
        </p:nvSpPr>
        <p:spPr bwMode="auto">
          <a:xfrm>
            <a:off x="708025" y="6130925"/>
            <a:ext cx="4584700" cy="304800"/>
          </a:xfrm>
          <a:prstGeom prst="rect">
            <a:avLst/>
          </a:prstGeom>
          <a:noFill/>
          <a:ln w="12700">
            <a:noFill/>
            <a:miter lim="800000"/>
            <a:headEnd/>
            <a:tailEnd/>
          </a:ln>
        </p:spPr>
        <p:txBody>
          <a:bodyPr>
            <a:spAutoFit/>
          </a:bodyPr>
          <a:lstStyle/>
          <a:p>
            <a:pPr>
              <a:spcBef>
                <a:spcPct val="50000"/>
              </a:spcBef>
            </a:pPr>
            <a:r>
              <a:rPr lang="en-US"/>
              <a:t>\Course\419\Samples\ArrayLength</a:t>
            </a:r>
          </a:p>
        </p:txBody>
      </p:sp>
      <p:sp>
        <p:nvSpPr>
          <p:cNvPr id="39943" name="cddrive"/>
          <p:cNvSpPr>
            <a:spLocks noEditPoints="1" noChangeArrowheads="1"/>
          </p:cNvSpPr>
          <p:nvPr/>
        </p:nvSpPr>
        <p:spPr bwMode="auto">
          <a:xfrm>
            <a:off x="315913" y="612933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r>
              <a:rPr lang="fr-F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2" name="Rectangle 6"/>
          <p:cNvSpPr>
            <a:spLocks noGrp="1" noChangeArrowheads="1"/>
          </p:cNvSpPr>
          <p:nvPr>
            <p:ph type="title"/>
          </p:nvPr>
        </p:nvSpPr>
        <p:spPr/>
        <p:txBody>
          <a:bodyPr/>
          <a:lstStyle/>
          <a:p>
            <a:pPr>
              <a:defRPr/>
            </a:pPr>
            <a:r>
              <a:rPr lang="fr-FR"/>
              <a:t>Chaînes et tableaux</a:t>
            </a:r>
          </a:p>
        </p:txBody>
      </p:sp>
      <p:sp>
        <p:nvSpPr>
          <p:cNvPr id="40963" name="Rectangle 7"/>
          <p:cNvSpPr>
            <a:spLocks noGrp="1" noChangeArrowheads="1"/>
          </p:cNvSpPr>
          <p:nvPr>
            <p:ph idx="1"/>
          </p:nvPr>
        </p:nvSpPr>
        <p:spPr>
          <a:xfrm>
            <a:off x="279400" y="1312863"/>
            <a:ext cx="8599488" cy="3133725"/>
          </a:xfrm>
        </p:spPr>
        <p:txBody>
          <a:bodyPr/>
          <a:lstStyle/>
          <a:p>
            <a:pPr>
              <a:lnSpc>
                <a:spcPct val="110000"/>
              </a:lnSpc>
              <a:spcAft>
                <a:spcPts val="300"/>
              </a:spcAft>
            </a:pPr>
            <a:r>
              <a:rPr lang="fr-FR"/>
              <a:t>Une chaîne n’est </a:t>
            </a:r>
            <a:r>
              <a:rPr lang="fr-FR" i="1">
                <a:latin typeface="Century Schoolbook" pitchFamily="18" charset="0"/>
              </a:rPr>
              <a:t>pas</a:t>
            </a:r>
            <a:r>
              <a:rPr lang="fr-FR"/>
              <a:t> un tableau mais…</a:t>
            </a:r>
          </a:p>
          <a:p>
            <a:pPr lvl="1">
              <a:lnSpc>
                <a:spcPct val="110000"/>
              </a:lnSpc>
              <a:spcAft>
                <a:spcPts val="300"/>
              </a:spcAft>
            </a:pPr>
            <a:r>
              <a:rPr lang="fr-FR"/>
              <a:t>Un indice peut être utilisé pour obtenir (mais pas pour affecter) un caractère individuel </a:t>
            </a:r>
            <a:endParaRPr lang="fr-FR">
              <a:latin typeface="Courier New" pitchFamily="49" charset="0"/>
            </a:endParaRPr>
          </a:p>
          <a:p>
            <a:pPr lvl="1">
              <a:lnSpc>
                <a:spcPct val="110000"/>
              </a:lnSpc>
              <a:spcAft>
                <a:spcPts val="300"/>
              </a:spcAft>
              <a:buFont typeface="Arial" charset="0"/>
              <a:buNone/>
            </a:pPr>
            <a:r>
              <a:rPr lang="fr-FR" b="1">
                <a:latin typeface="Courier New" pitchFamily="49" charset="0"/>
              </a:rPr>
              <a:t>	string output = "Hello";</a:t>
            </a:r>
          </a:p>
          <a:p>
            <a:pPr lvl="1">
              <a:lnSpc>
                <a:spcPct val="110000"/>
              </a:lnSpc>
              <a:spcAft>
                <a:spcPts val="300"/>
              </a:spcAft>
              <a:buFont typeface="Arial" charset="0"/>
              <a:buNone/>
            </a:pPr>
            <a:r>
              <a:rPr lang="fr-FR" b="1">
                <a:latin typeface="Courier New" pitchFamily="49" charset="0"/>
              </a:rPr>
              <a:t>	char x = output[1]; // Lit le 2ème caractère 'e'</a:t>
            </a:r>
            <a:r>
              <a:rPr lang="fr-FR"/>
              <a:t>	</a:t>
            </a:r>
            <a:endParaRPr lang="fr-FR">
              <a:latin typeface="Courier New" pitchFamily="49" charset="0"/>
            </a:endParaRPr>
          </a:p>
          <a:p>
            <a:pPr>
              <a:lnSpc>
                <a:spcPct val="150000"/>
              </a:lnSpc>
              <a:spcBef>
                <a:spcPct val="0"/>
              </a:spcBef>
            </a:pPr>
            <a:r>
              <a:rPr lang="fr-FR"/>
              <a:t>Le nombre de caractères est obtenu avec la propriété </a:t>
            </a:r>
            <a:r>
              <a:rPr lang="fr-FR">
                <a:latin typeface="Courier New" pitchFamily="49" charset="0"/>
              </a:rPr>
              <a:t>Length</a:t>
            </a:r>
            <a:br>
              <a:rPr lang="fr-FR">
                <a:latin typeface="Courier New" pitchFamily="49" charset="0"/>
              </a:rPr>
            </a:br>
            <a:r>
              <a:rPr lang="fr-FR"/>
              <a:t>       </a:t>
            </a:r>
            <a:r>
              <a:rPr lang="en-US">
                <a:solidFill>
                  <a:schemeClr val="tx1"/>
                </a:solidFill>
                <a:latin typeface="Courier New" pitchFamily="49" charset="0"/>
              </a:rPr>
              <a:t>int charCount = output.Length;  // Donne 5</a:t>
            </a:r>
            <a:endParaRPr lang="en-US"/>
          </a:p>
          <a:p>
            <a:pPr>
              <a:lnSpc>
                <a:spcPct val="110000"/>
              </a:lnSpc>
              <a:spcAft>
                <a:spcPts val="300"/>
              </a:spcAft>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defRPr/>
            </a:pPr>
            <a:r>
              <a:rPr lang="fr-FR"/>
              <a:t>Opérateurs sur chaîne</a:t>
            </a:r>
          </a:p>
        </p:txBody>
      </p:sp>
      <p:sp>
        <p:nvSpPr>
          <p:cNvPr id="41987" name="Rectangle 3"/>
          <p:cNvSpPr>
            <a:spLocks noGrp="1" noChangeArrowheads="1"/>
          </p:cNvSpPr>
          <p:nvPr>
            <p:ph idx="1"/>
          </p:nvPr>
        </p:nvSpPr>
        <p:spPr>
          <a:xfrm>
            <a:off x="279400" y="1312863"/>
            <a:ext cx="8599488" cy="3186112"/>
          </a:xfrm>
        </p:spPr>
        <p:txBody>
          <a:bodyPr/>
          <a:lstStyle/>
          <a:p>
            <a:pPr>
              <a:spcAft>
                <a:spcPts val="300"/>
              </a:spcAft>
            </a:pPr>
            <a:r>
              <a:rPr lang="fr-FR"/>
              <a:t>Une chaîne peut être concaténée avec d’autres chaînes ou avec </a:t>
            </a:r>
            <a:r>
              <a:rPr lang="fr-FR" i="1">
                <a:latin typeface="Century Schoolbook" pitchFamily="18" charset="0"/>
              </a:rPr>
              <a:t>n’importe quel</a:t>
            </a:r>
            <a:r>
              <a:rPr lang="fr-FR"/>
              <a:t> autre type de données en utilisant l’opérateur +</a:t>
            </a:r>
          </a:p>
          <a:p>
            <a:pPr lvl="1">
              <a:spcAft>
                <a:spcPts val="300"/>
              </a:spcAft>
              <a:buFont typeface="Arial" charset="0"/>
              <a:buNone/>
            </a:pPr>
            <a:r>
              <a:rPr lang="fr-FR" b="1">
                <a:latin typeface="Courier New" pitchFamily="49" charset="0"/>
              </a:rPr>
              <a:t>	string sortie = "La réponse est " + valeur;</a:t>
            </a:r>
            <a:endParaRPr lang="fr-FR"/>
          </a:p>
          <a:p>
            <a:pPr>
              <a:spcAft>
                <a:spcPts val="300"/>
              </a:spcAft>
              <a:buFont typeface="Arial" charset="0"/>
              <a:buNone/>
            </a:pPr>
            <a:r>
              <a:rPr lang="fr-FR"/>
              <a:t>	 Les chaînes peuvent être comparées pour égalité avec les opérateurs </a:t>
            </a:r>
            <a:r>
              <a:rPr lang="fr-FR">
                <a:latin typeface="Courier New" pitchFamily="49" charset="0"/>
              </a:rPr>
              <a:t>==</a:t>
            </a:r>
            <a:br>
              <a:rPr lang="fr-FR">
                <a:latin typeface="Courier New" pitchFamily="49" charset="0"/>
              </a:rPr>
            </a:br>
            <a:r>
              <a:rPr lang="fr-FR"/>
              <a:t> et </a:t>
            </a:r>
            <a:r>
              <a:rPr lang="fr-FR">
                <a:latin typeface="Courier New" pitchFamily="49" charset="0"/>
              </a:rPr>
              <a:t>!=</a:t>
            </a:r>
            <a:r>
              <a:rPr lang="fr-FR"/>
              <a:t> </a:t>
            </a:r>
          </a:p>
          <a:p>
            <a:pPr lvl="1">
              <a:spcAft>
                <a:spcPts val="300"/>
              </a:spcAft>
              <a:buFont typeface="Arial" charset="0"/>
              <a:buNone/>
            </a:pPr>
            <a:r>
              <a:rPr lang="fr-FR" b="1">
                <a:latin typeface="Courier New" pitchFamily="49" charset="0"/>
              </a:rPr>
              <a:t>  string reponse = "oui";</a:t>
            </a:r>
          </a:p>
          <a:p>
            <a:pPr lvl="1">
              <a:spcAft>
                <a:spcPts val="300"/>
              </a:spcAft>
              <a:buFont typeface="Arial" charset="0"/>
              <a:buNone/>
            </a:pPr>
            <a:r>
              <a:rPr lang="fr-FR" b="1">
                <a:latin typeface="Courier New" pitchFamily="49" charset="0"/>
              </a:rPr>
              <a:t>  if (reponse </a:t>
            </a:r>
            <a:r>
              <a:rPr lang="fr-FR">
                <a:latin typeface="Courier New" pitchFamily="49" charset="0"/>
              </a:rPr>
              <a:t>==</a:t>
            </a:r>
            <a:r>
              <a:rPr lang="fr-FR" b="1">
                <a:latin typeface="Courier New" pitchFamily="49" charset="0"/>
              </a:rPr>
              <a:t> "oui")</a:t>
            </a:r>
          </a:p>
          <a:p>
            <a:pPr>
              <a:spcAft>
                <a:spcPts val="300"/>
              </a:spcAft>
            </a:pPr>
            <a:r>
              <a:rPr lang="fr-FR"/>
              <a:t>La comparaison avec les opérateurs relationnels </a:t>
            </a:r>
            <a:r>
              <a:rPr lang="fr-FR">
                <a:latin typeface="Courier New" pitchFamily="49" charset="0"/>
              </a:rPr>
              <a:t>&lt;</a:t>
            </a:r>
            <a:r>
              <a:rPr lang="fr-FR"/>
              <a:t> ou </a:t>
            </a:r>
            <a:r>
              <a:rPr lang="fr-FR">
                <a:latin typeface="Courier New" pitchFamily="49" charset="0"/>
              </a:rPr>
              <a:t>&gt;=</a:t>
            </a:r>
            <a:r>
              <a:rPr lang="fr-FR"/>
              <a:t> n’est </a:t>
            </a:r>
            <a:r>
              <a:rPr lang="fr-FR" i="1">
                <a:latin typeface="Century Schoolbook" pitchFamily="18" charset="0"/>
              </a:rPr>
              <a:t>pas </a:t>
            </a:r>
            <a:r>
              <a:rPr lang="fr-FR"/>
              <a:t>disponible</a:t>
            </a:r>
          </a:p>
        </p:txBody>
      </p:sp>
      <p:sp>
        <p:nvSpPr>
          <p:cNvPr id="41988" name="Text Box 4"/>
          <p:cNvSpPr txBox="1">
            <a:spLocks noChangeArrowheads="1"/>
          </p:cNvSpPr>
          <p:nvPr/>
        </p:nvSpPr>
        <p:spPr bwMode="auto">
          <a:xfrm>
            <a:off x="493713" y="5540375"/>
            <a:ext cx="6937375" cy="622300"/>
          </a:xfrm>
          <a:prstGeom prst="rect">
            <a:avLst/>
          </a:prstGeom>
          <a:noFill/>
          <a:ln w="12700">
            <a:noFill/>
            <a:miter lim="800000"/>
            <a:headEnd/>
            <a:tailEnd/>
          </a:ln>
        </p:spPr>
        <p:txBody>
          <a:bodyPr>
            <a:spAutoFit/>
          </a:bodyPr>
          <a:lstStyle/>
          <a:p>
            <a:pPr>
              <a:spcBef>
                <a:spcPts val="200"/>
              </a:spcBef>
              <a:spcAft>
                <a:spcPts val="300"/>
              </a:spcAft>
              <a:buClr>
                <a:schemeClr val="accent2"/>
              </a:buClr>
              <a:buFont typeface="Arial" charset="0"/>
              <a:buNone/>
              <a:tabLst>
                <a:tab pos="227013" algn="l"/>
              </a:tabLst>
            </a:pPr>
            <a:r>
              <a:rPr lang="en-US" sz="1800" b="1">
                <a:solidFill>
                  <a:srgbClr val="000080"/>
                </a:solidFill>
              </a:rPr>
              <a:t>   	Que fait une instruction du genre ?</a:t>
            </a:r>
          </a:p>
          <a:p>
            <a:pPr>
              <a:lnSpc>
                <a:spcPct val="70000"/>
              </a:lnSpc>
              <a:spcBef>
                <a:spcPts val="200"/>
              </a:spcBef>
              <a:spcAft>
                <a:spcPts val="300"/>
              </a:spcAft>
              <a:buClr>
                <a:schemeClr val="accent2"/>
              </a:buClr>
              <a:buFont typeface="Arial" charset="0"/>
              <a:buNone/>
              <a:tabLst>
                <a:tab pos="227013" algn="l"/>
              </a:tabLst>
            </a:pPr>
            <a:r>
              <a:rPr lang="en-US" sz="1800" b="1">
                <a:solidFill>
                  <a:srgbClr val="000080"/>
                </a:solidFill>
                <a:latin typeface="Courier New" pitchFamily="49" charset="0"/>
              </a:rPr>
              <a:t>	  string </a:t>
            </a:r>
            <a:r>
              <a:rPr lang="fr-FR" sz="1800" b="1">
                <a:solidFill>
                  <a:srgbClr val="000080"/>
                </a:solidFill>
                <a:latin typeface="Courier New" pitchFamily="49" charset="0"/>
              </a:rPr>
              <a:t>sortie</a:t>
            </a:r>
            <a:r>
              <a:rPr lang="fr-FR" sz="1800">
                <a:solidFill>
                  <a:srgbClr val="000080"/>
                </a:solidFill>
                <a:latin typeface="Courier New" pitchFamily="49" charset="0"/>
              </a:rPr>
              <a:t> </a:t>
            </a:r>
            <a:r>
              <a:rPr lang="en-US" sz="1800" b="1">
                <a:solidFill>
                  <a:srgbClr val="000080"/>
                </a:solidFill>
                <a:latin typeface="Courier New" pitchFamily="49" charset="0"/>
              </a:rPr>
              <a:t>= </a:t>
            </a:r>
            <a:r>
              <a:rPr lang="en-US" sz="1800" b="1">
                <a:latin typeface="Courier New" pitchFamily="49" charset="0"/>
              </a:rPr>
              <a:t>""</a:t>
            </a:r>
            <a:r>
              <a:rPr lang="en-US" sz="1800" b="1">
                <a:solidFill>
                  <a:srgbClr val="000080"/>
                </a:solidFill>
                <a:latin typeface="Courier New" pitchFamily="49" charset="0"/>
              </a:rPr>
              <a:t> + valeur;</a:t>
            </a:r>
          </a:p>
        </p:txBody>
      </p:sp>
      <p:grpSp>
        <p:nvGrpSpPr>
          <p:cNvPr id="41989" name="Group 5"/>
          <p:cNvGrpSpPr>
            <a:grpSpLocks/>
          </p:cNvGrpSpPr>
          <p:nvPr/>
        </p:nvGrpSpPr>
        <p:grpSpPr bwMode="auto">
          <a:xfrm>
            <a:off x="366713" y="5583238"/>
            <a:ext cx="374650" cy="269875"/>
            <a:chOff x="590" y="209"/>
            <a:chExt cx="236" cy="170"/>
          </a:xfrm>
        </p:grpSpPr>
        <p:sp>
          <p:nvSpPr>
            <p:cNvPr id="429062" name="Oval 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1995" name="Freeform 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1996" name="Oval 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1997" name="Freeform 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41990" name="Group 10"/>
          <p:cNvGrpSpPr>
            <a:grpSpLocks/>
          </p:cNvGrpSpPr>
          <p:nvPr/>
        </p:nvGrpSpPr>
        <p:grpSpPr bwMode="auto">
          <a:xfrm>
            <a:off x="163513" y="2406650"/>
            <a:ext cx="428625" cy="330200"/>
            <a:chOff x="748" y="585"/>
            <a:chExt cx="270" cy="208"/>
          </a:xfrm>
        </p:grpSpPr>
        <p:sp>
          <p:nvSpPr>
            <p:cNvPr id="41991" name="Freeform 11"/>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41992" name="Freeform 12"/>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41993" name="Freeform 13"/>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fr-FR"/>
              <a:t>Opérations nommées</a:t>
            </a:r>
          </a:p>
        </p:txBody>
      </p:sp>
      <p:sp>
        <p:nvSpPr>
          <p:cNvPr id="43011" name="Rectangle 3"/>
          <p:cNvSpPr>
            <a:spLocks noGrp="1" noChangeArrowheads="1"/>
          </p:cNvSpPr>
          <p:nvPr>
            <p:ph idx="1"/>
          </p:nvPr>
        </p:nvSpPr>
        <p:spPr>
          <a:xfrm>
            <a:off x="279400" y="1312863"/>
            <a:ext cx="8599488" cy="2146300"/>
          </a:xfrm>
        </p:spPr>
        <p:txBody>
          <a:bodyPr/>
          <a:lstStyle/>
          <a:p>
            <a:r>
              <a:rPr lang="fr-FR"/>
              <a:t>En plus des opérateurs symboliques que nous avons présentés, la plupart des types de données ont aussi des</a:t>
            </a:r>
            <a:r>
              <a:rPr lang="fr-FR" i="1">
                <a:latin typeface="Century Schoolbook" pitchFamily="18" charset="0"/>
              </a:rPr>
              <a:t> opérations nommées</a:t>
            </a:r>
          </a:p>
          <a:p>
            <a:pPr lvl="1"/>
            <a:r>
              <a:rPr lang="fr-FR"/>
              <a:t>Ce sont en fait les méthodes</a:t>
            </a:r>
          </a:p>
          <a:p>
            <a:r>
              <a:rPr lang="fr-FR"/>
              <a:t>Elles peuvent être invoquées avec l’opérateur « </a:t>
            </a:r>
            <a:r>
              <a:rPr lang="fr-FR">
                <a:latin typeface="Courier New" pitchFamily="49" charset="0"/>
              </a:rPr>
              <a:t>.</a:t>
            </a:r>
            <a:r>
              <a:rPr lang="fr-FR"/>
              <a:t> » </a:t>
            </a:r>
          </a:p>
          <a:p>
            <a:r>
              <a:rPr lang="fr-FR">
                <a:latin typeface="Courier New" pitchFamily="49" charset="0"/>
              </a:rPr>
              <a:t>string</a:t>
            </a:r>
            <a:r>
              <a:rPr lang="fr-FR"/>
              <a:t> possède de nombreuses opérations nommées</a:t>
            </a:r>
          </a:p>
          <a:p>
            <a:pPr lvl="1"/>
            <a:r>
              <a:rPr lang="fr-FR"/>
              <a:t>Par exemple, celle-ci obtient un caractère à partir de l’indice 8 :</a:t>
            </a:r>
          </a:p>
        </p:txBody>
      </p:sp>
      <p:sp>
        <p:nvSpPr>
          <p:cNvPr id="339972" name="Rectangle 4"/>
          <p:cNvSpPr>
            <a:spLocks noChangeArrowheads="1"/>
          </p:cNvSpPr>
          <p:nvPr/>
        </p:nvSpPr>
        <p:spPr bwMode="blackWhite">
          <a:xfrm>
            <a:off x="1431925" y="3683000"/>
            <a:ext cx="5956300" cy="593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produitID = </a:t>
            </a:r>
            <a:r>
              <a:rPr lang="fr-FR" sz="1600">
                <a:solidFill>
                  <a:srgbClr val="000080"/>
                </a:solidFill>
              </a:rPr>
              <a:t>"</a:t>
            </a:r>
            <a:r>
              <a:rPr lang="en-US" sz="1600">
                <a:solidFill>
                  <a:srgbClr val="000080"/>
                </a:solidFill>
                <a:latin typeface="Courier New" pitchFamily="49" charset="0"/>
              </a:rPr>
              <a:t>ALA1553-D</a:t>
            </a:r>
            <a:r>
              <a:rPr lang="fr-FR" sz="1600">
                <a:solidFill>
                  <a:srgbClr val="000080"/>
                </a:solidFill>
              </a:rPr>
              <a:t>"</a:t>
            </a:r>
            <a:r>
              <a:rPr lang="en-US" sz="1600">
                <a:latin typeface="Courier New" pitchFamily="49" charset="0"/>
              </a:rPr>
              <a:t>;</a:t>
            </a:r>
            <a:endParaRPr lang="en-US" sz="1600">
              <a:solidFill>
                <a:srgbClr val="000080"/>
              </a:solidFill>
              <a:latin typeface="Courier New" pitchFamily="49" charset="0"/>
            </a:endParaRPr>
          </a:p>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revision = produitID.Substring(8, 1);</a:t>
            </a:r>
          </a:p>
        </p:txBody>
      </p:sp>
      <p:sp>
        <p:nvSpPr>
          <p:cNvPr id="43014" name="Text Box 6"/>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\Course\419\Samples\Substring</a:t>
            </a:r>
          </a:p>
        </p:txBody>
      </p:sp>
      <p:sp>
        <p:nvSpPr>
          <p:cNvPr id="43015" name="cddrive"/>
          <p:cNvSpPr>
            <a:spLocks noEditPoints="1" noChangeArrowheads="1"/>
          </p:cNvSpPr>
          <p:nvPr/>
        </p:nvSpPr>
        <p:spPr bwMode="auto">
          <a:xfrm>
            <a:off x="315913" y="6156325"/>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050"/>
          <p:cNvSpPr>
            <a:spLocks noGrp="1" noChangeArrowheads="1"/>
          </p:cNvSpPr>
          <p:nvPr>
            <p:ph type="title"/>
          </p:nvPr>
        </p:nvSpPr>
        <p:spPr/>
        <p:txBody>
          <a:bodyPr/>
          <a:lstStyle/>
          <a:p>
            <a:pPr>
              <a:defRPr/>
            </a:pPr>
            <a:r>
              <a:rPr lang="fr-FR"/>
              <a:t>Formatage de chaîne</a:t>
            </a:r>
          </a:p>
        </p:txBody>
      </p:sp>
      <p:sp>
        <p:nvSpPr>
          <p:cNvPr id="44035" name="Rectangle 2051"/>
          <p:cNvSpPr>
            <a:spLocks noGrp="1" noChangeArrowheads="1"/>
          </p:cNvSpPr>
          <p:nvPr>
            <p:ph idx="1"/>
          </p:nvPr>
        </p:nvSpPr>
        <p:spPr>
          <a:xfrm>
            <a:off x="279400" y="1312863"/>
            <a:ext cx="8599488" cy="4551362"/>
          </a:xfrm>
        </p:spPr>
        <p:txBody>
          <a:bodyPr/>
          <a:lstStyle/>
          <a:p>
            <a:pPr>
              <a:tabLst>
                <a:tab pos="339725" algn="l"/>
                <a:tab pos="8232775" algn="l"/>
              </a:tabLst>
            </a:pPr>
            <a:r>
              <a:rPr lang="fr-FR"/>
              <a:t>La classe </a:t>
            </a:r>
            <a:r>
              <a:rPr lang="fr-FR">
                <a:latin typeface="Courier New" pitchFamily="49" charset="0"/>
                <a:cs typeface="Courier New" pitchFamily="49" charset="0"/>
              </a:rPr>
              <a:t>string</a:t>
            </a:r>
            <a:r>
              <a:rPr lang="fr-FR"/>
              <a:t> a des méthodes pour le formatage</a:t>
            </a:r>
          </a:p>
          <a:p>
            <a:pPr lvl="1">
              <a:tabLst>
                <a:tab pos="339725" algn="l"/>
                <a:tab pos="8232775" algn="l"/>
              </a:tabLst>
            </a:pPr>
            <a:r>
              <a:rPr lang="fr-FR"/>
              <a:t>Qui sont aussi utilisées par la méthode </a:t>
            </a:r>
            <a:r>
              <a:rPr lang="fr-FR" b="1">
                <a:latin typeface="Courier New" pitchFamily="49" charset="0"/>
              </a:rPr>
              <a:t>System.Console.WriteLine</a:t>
            </a:r>
            <a:endParaRPr lang="fr-FR"/>
          </a:p>
          <a:p>
            <a:pPr>
              <a:tabLst>
                <a:tab pos="339725" algn="l"/>
                <a:tab pos="8232775" algn="l"/>
              </a:tabLst>
            </a:pPr>
            <a:r>
              <a:rPr lang="fr-FR"/>
              <a:t>Par exemple :</a:t>
            </a:r>
          </a:p>
          <a:p>
            <a:pPr>
              <a:buFont typeface="Arial" charset="0"/>
              <a:buNone/>
              <a:tabLst>
                <a:tab pos="339725" algn="l"/>
                <a:tab pos="8232775" algn="l"/>
              </a:tabLst>
            </a:pPr>
            <a:r>
              <a:rPr lang="fr-FR">
                <a:solidFill>
                  <a:schemeClr val="tx1"/>
                </a:solidFill>
              </a:rPr>
              <a:t>    </a:t>
            </a:r>
            <a:r>
              <a:rPr lang="fr-FR">
                <a:solidFill>
                  <a:schemeClr val="tx1"/>
                </a:solidFill>
                <a:latin typeface="Courier New" pitchFamily="49" charset="0"/>
              </a:rPr>
              <a:t>double x = 9924.567;</a:t>
            </a:r>
            <a:br>
              <a:rPr lang="fr-FR">
                <a:solidFill>
                  <a:schemeClr val="tx1"/>
                </a:solidFill>
                <a:latin typeface="Courier New" pitchFamily="49" charset="0"/>
              </a:rPr>
            </a:br>
            <a:r>
              <a:rPr lang="fr-FR">
                <a:solidFill>
                  <a:schemeClr val="tx1"/>
                </a:solidFill>
                <a:latin typeface="Courier New" pitchFamily="49" charset="0"/>
              </a:rPr>
              <a:t>string fs = string.Format(</a:t>
            </a:r>
            <a:r>
              <a:rPr lang="fr-FR">
                <a:latin typeface="Courier New" pitchFamily="49" charset="0"/>
              </a:rPr>
              <a:t>"</a:t>
            </a:r>
            <a:r>
              <a:rPr lang="fr-FR">
                <a:solidFill>
                  <a:schemeClr val="tx1"/>
                </a:solidFill>
                <a:latin typeface="Courier New" pitchFamily="49" charset="0"/>
              </a:rPr>
              <a:t>Solde = $</a:t>
            </a:r>
            <a:r>
              <a:rPr lang="fr-FR">
                <a:latin typeface="Courier New" pitchFamily="49" charset="0"/>
              </a:rPr>
              <a:t>{0:N2}", x);</a:t>
            </a:r>
            <a:endParaRPr lang="fr-FR"/>
          </a:p>
          <a:p>
            <a:pPr>
              <a:tabLst>
                <a:tab pos="339725" algn="l"/>
                <a:tab pos="8232775" algn="l"/>
              </a:tabLst>
            </a:pPr>
            <a:r>
              <a:rPr lang="fr-FR"/>
              <a:t>Produira la chaîne “</a:t>
            </a:r>
            <a:r>
              <a:rPr lang="fr-FR">
                <a:latin typeface="Courier New" pitchFamily="49" charset="0"/>
                <a:cs typeface="Courier New" pitchFamily="49" charset="0"/>
              </a:rPr>
              <a:t>Solde = $9 924.57</a:t>
            </a:r>
            <a:r>
              <a:rPr lang="fr-FR"/>
              <a:t>”</a:t>
            </a:r>
          </a:p>
          <a:p>
            <a:pPr>
              <a:tabLst>
                <a:tab pos="339725" algn="l"/>
                <a:tab pos="8232775" algn="l"/>
              </a:tabLst>
            </a:pPr>
            <a:r>
              <a:rPr lang="fr-FR"/>
              <a:t>D’autres spécificateurs de format sont disponibles</a:t>
            </a:r>
          </a:p>
          <a:p>
            <a:pPr lvl="1">
              <a:tabLst>
                <a:tab pos="339725" algn="l"/>
                <a:tab pos="8232775" algn="l"/>
              </a:tabLst>
            </a:pPr>
            <a:r>
              <a:rPr lang="fr-FR">
                <a:latin typeface="Courier New" pitchFamily="49" charset="0"/>
              </a:rPr>
              <a:t>C</a:t>
            </a:r>
            <a:r>
              <a:rPr lang="fr-FR"/>
              <a:t>, monnaie : dépendant de « locale »</a:t>
            </a:r>
          </a:p>
          <a:p>
            <a:pPr lvl="1">
              <a:tabLst>
                <a:tab pos="339725" algn="l"/>
                <a:tab pos="8232775" algn="l"/>
              </a:tabLst>
            </a:pPr>
            <a:r>
              <a:rPr lang="fr-FR">
                <a:latin typeface="Courier New" pitchFamily="49" charset="0"/>
              </a:rPr>
              <a:t>D</a:t>
            </a:r>
            <a:r>
              <a:rPr lang="fr-FR"/>
              <a:t>, décimal : convertit la sortie en format entier</a:t>
            </a:r>
          </a:p>
          <a:p>
            <a:pPr lvl="1">
              <a:tabLst>
                <a:tab pos="339725" algn="l"/>
                <a:tab pos="8232775" algn="l"/>
              </a:tabLst>
            </a:pPr>
            <a:r>
              <a:rPr lang="fr-FR">
                <a:latin typeface="Courier New" pitchFamily="49" charset="0"/>
              </a:rPr>
              <a:t>E</a:t>
            </a:r>
            <a:r>
              <a:rPr lang="fr-FR"/>
              <a:t>, exponentiel : format scientifique</a:t>
            </a:r>
          </a:p>
          <a:p>
            <a:pPr lvl="1">
              <a:tabLst>
                <a:tab pos="339725" algn="l"/>
                <a:tab pos="8232775" algn="l"/>
              </a:tabLst>
            </a:pPr>
            <a:r>
              <a:rPr lang="fr-FR">
                <a:latin typeface="Courier New" pitchFamily="49" charset="0"/>
              </a:rPr>
              <a:t>F</a:t>
            </a:r>
            <a:r>
              <a:rPr lang="fr-FR"/>
              <a:t>, point décimal fixé : la précision est après le point</a:t>
            </a:r>
          </a:p>
          <a:p>
            <a:pPr lvl="1">
              <a:tabLst>
                <a:tab pos="339725" algn="l"/>
                <a:tab pos="8232775" algn="l"/>
              </a:tabLst>
            </a:pPr>
            <a:r>
              <a:rPr lang="fr-FR">
                <a:latin typeface="Courier New" pitchFamily="49" charset="0"/>
              </a:rPr>
              <a:t>G</a:t>
            </a:r>
            <a:r>
              <a:rPr lang="fr-FR"/>
              <a:t>, général : la précision dépend du nombre total de chiffres</a:t>
            </a:r>
          </a:p>
          <a:p>
            <a:pPr lvl="1">
              <a:tabLst>
                <a:tab pos="339725" algn="l"/>
                <a:tab pos="8232775" algn="l"/>
              </a:tabLst>
            </a:pPr>
            <a:r>
              <a:rPr lang="fr-FR">
                <a:latin typeface="Courier New" pitchFamily="49" charset="0"/>
              </a:rPr>
              <a:t>N</a:t>
            </a:r>
            <a:r>
              <a:rPr lang="fr-FR"/>
              <a:t>, numérique : semblable à </a:t>
            </a:r>
            <a:r>
              <a:rPr lang="fr-FR">
                <a:latin typeface="Courier New" pitchFamily="49" charset="0"/>
              </a:rPr>
              <a:t>F</a:t>
            </a:r>
            <a:r>
              <a:rPr lang="fr-FR"/>
              <a:t> mais avec séparation par milliers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defRPr/>
            </a:pPr>
            <a:r>
              <a:rPr lang="fr-FR"/>
              <a:t>Conversion de données</a:t>
            </a:r>
          </a:p>
        </p:txBody>
      </p:sp>
      <p:sp>
        <p:nvSpPr>
          <p:cNvPr id="46083" name="Rectangle 3"/>
          <p:cNvSpPr>
            <a:spLocks noGrp="1" noChangeArrowheads="1"/>
          </p:cNvSpPr>
          <p:nvPr>
            <p:ph idx="1"/>
          </p:nvPr>
        </p:nvSpPr>
        <p:spPr>
          <a:xfrm>
            <a:off x="279400" y="1312863"/>
            <a:ext cx="8599488" cy="2903537"/>
          </a:xfrm>
        </p:spPr>
        <p:txBody>
          <a:bodyPr/>
          <a:lstStyle/>
          <a:p>
            <a:r>
              <a:rPr lang="fr-FR"/>
              <a:t>Tous les types de données ont la possibilité de convertir une chaîne en leur type</a:t>
            </a:r>
          </a:p>
          <a:p>
            <a:r>
              <a:rPr lang="fr-FR"/>
              <a:t>Par exemple :</a:t>
            </a:r>
          </a:p>
          <a:p>
            <a:endParaRPr lang="fr-FR"/>
          </a:p>
          <a:p>
            <a:endParaRPr lang="fr-FR"/>
          </a:p>
          <a:p>
            <a:endParaRPr lang="fr-FR"/>
          </a:p>
          <a:p>
            <a:r>
              <a:rPr lang="fr-FR"/>
              <a:t>Convertit une </a:t>
            </a:r>
            <a:r>
              <a:rPr lang="fr-FR">
                <a:latin typeface="Courier New" pitchFamily="49" charset="0"/>
                <a:cs typeface="Courier New" pitchFamily="49" charset="0"/>
              </a:rPr>
              <a:t>string</a:t>
            </a:r>
            <a:r>
              <a:rPr lang="fr-FR"/>
              <a:t> en </a:t>
            </a:r>
            <a:r>
              <a:rPr lang="fr-FR">
                <a:latin typeface="Courier New" pitchFamily="49" charset="0"/>
              </a:rPr>
              <a:t>int</a:t>
            </a:r>
          </a:p>
        </p:txBody>
      </p:sp>
      <p:sp>
        <p:nvSpPr>
          <p:cNvPr id="581637" name="Rectangle 5"/>
          <p:cNvSpPr>
            <a:spLocks noChangeArrowheads="1"/>
          </p:cNvSpPr>
          <p:nvPr/>
        </p:nvSpPr>
        <p:spPr bwMode="blackWhite">
          <a:xfrm>
            <a:off x="1841500" y="2787650"/>
            <a:ext cx="4398963" cy="593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input = </a:t>
            </a:r>
            <a:r>
              <a:rPr lang="en-US" sz="1600">
                <a:latin typeface="Courier New" pitchFamily="49" charset="0"/>
              </a:rPr>
              <a:t>"</a:t>
            </a:r>
            <a:r>
              <a:rPr lang="en-US" sz="1600">
                <a:solidFill>
                  <a:srgbClr val="000080"/>
                </a:solidFill>
                <a:latin typeface="Courier New" pitchFamily="49" charset="0"/>
              </a:rPr>
              <a:t>12345</a:t>
            </a:r>
            <a:r>
              <a:rPr lang="en-US" sz="1600">
                <a:latin typeface="Courier New" pitchFamily="49" charset="0"/>
              </a:rPr>
              <a:t>";</a:t>
            </a:r>
            <a:endParaRPr lang="en-US" sz="1600">
              <a:solidFill>
                <a:srgbClr val="000080"/>
              </a:solidFill>
              <a:latin typeface="Courier New" pitchFamily="49" charset="0"/>
            </a:endParaRPr>
          </a:p>
          <a:p>
            <a:pPr>
              <a:buClr>
                <a:schemeClr val="accent2"/>
              </a:buClr>
              <a:buFont typeface="Arial" charset="0"/>
              <a:buNone/>
              <a:defRPr/>
            </a:pPr>
            <a:r>
              <a:rPr lang="en-US" sz="1600" b="1">
                <a:solidFill>
                  <a:srgbClr val="000080"/>
                </a:solidFill>
                <a:latin typeface="Courier New" pitchFamily="49" charset="0"/>
              </a:rPr>
              <a:t>int</a:t>
            </a:r>
            <a:r>
              <a:rPr lang="en-US" sz="1600">
                <a:solidFill>
                  <a:srgbClr val="000080"/>
                </a:solidFill>
                <a:latin typeface="Courier New" pitchFamily="49" charset="0"/>
              </a:rPr>
              <a:t> i = </a:t>
            </a:r>
            <a:r>
              <a:rPr lang="en-US" sz="1600" b="1">
                <a:solidFill>
                  <a:srgbClr val="000080"/>
                </a:solidFill>
                <a:latin typeface="Courier New" pitchFamily="49" charset="0"/>
              </a:rPr>
              <a:t>int</a:t>
            </a:r>
            <a:r>
              <a:rPr lang="en-US" sz="1600">
                <a:solidFill>
                  <a:srgbClr val="000080"/>
                </a:solidFill>
                <a:latin typeface="Courier New" pitchFamily="49" charset="0"/>
              </a:rPr>
              <a:t>.Parse(input);</a:t>
            </a:r>
          </a:p>
        </p:txBody>
      </p:sp>
      <p:sp>
        <p:nvSpPr>
          <p:cNvPr id="46085" name="Text Box 7"/>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\Course\419\Samples\Parse</a:t>
            </a:r>
          </a:p>
        </p:txBody>
      </p:sp>
      <p:sp>
        <p:nvSpPr>
          <p:cNvPr id="46086"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3074"/>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594947" name="Rectangle 3075"/>
          <p:cNvSpPr>
            <a:spLocks noGrp="1" noChangeArrowheads="1"/>
          </p:cNvSpPr>
          <p:nvPr>
            <p:ph type="title"/>
          </p:nvPr>
        </p:nvSpPr>
        <p:spPr/>
        <p:txBody>
          <a:bodyPr/>
          <a:lstStyle/>
          <a:p>
            <a:pPr>
              <a:defRPr/>
            </a:pPr>
            <a:r>
              <a:rPr lang="fr-FR"/>
              <a:t>Transmission d’arguments</a:t>
            </a:r>
          </a:p>
        </p:txBody>
      </p:sp>
      <p:sp>
        <p:nvSpPr>
          <p:cNvPr id="48132" name="Rectangle 3076"/>
          <p:cNvSpPr>
            <a:spLocks noGrp="1" noChangeArrowheads="1"/>
          </p:cNvSpPr>
          <p:nvPr>
            <p:ph idx="1"/>
          </p:nvPr>
        </p:nvSpPr>
        <p:spPr>
          <a:xfrm>
            <a:off x="279400" y="1312863"/>
            <a:ext cx="8599488" cy="3582987"/>
          </a:xfrm>
        </p:spPr>
        <p:txBody>
          <a:bodyPr/>
          <a:lstStyle/>
          <a:p>
            <a:pPr>
              <a:lnSpc>
                <a:spcPct val="80000"/>
              </a:lnSpc>
              <a:spcAft>
                <a:spcPts val="300"/>
              </a:spcAft>
            </a:pPr>
            <a:r>
              <a:rPr lang="fr-FR"/>
              <a:t>En C#, les paramètres et les arguments peuvent être :</a:t>
            </a:r>
          </a:p>
          <a:p>
            <a:pPr lvl="1">
              <a:spcAft>
                <a:spcPts val="300"/>
              </a:spcAft>
            </a:pPr>
            <a:r>
              <a:rPr lang="fr-FR"/>
              <a:t>De type valeur</a:t>
            </a:r>
          </a:p>
          <a:p>
            <a:pPr lvl="1">
              <a:spcAft>
                <a:spcPts val="300"/>
              </a:spcAft>
            </a:pPr>
            <a:r>
              <a:rPr lang="fr-FR"/>
              <a:t>De type référence</a:t>
            </a:r>
            <a:endParaRPr lang="fr-FR" i="1">
              <a:latin typeface="Century Schoolbook" pitchFamily="18" charset="0"/>
            </a:endParaRPr>
          </a:p>
          <a:p>
            <a:r>
              <a:rPr lang="fr-FR"/>
              <a:t>Pour les types valeur, la donnée est copiée</a:t>
            </a:r>
          </a:p>
          <a:p>
            <a:pPr lvl="1"/>
            <a:r>
              <a:rPr lang="fr-FR"/>
              <a:t>On parle de </a:t>
            </a:r>
            <a:r>
              <a:rPr lang="fr-FR" i="1">
                <a:latin typeface="Century Schoolbook" pitchFamily="18" charset="0"/>
              </a:rPr>
              <a:t>transmission par valeur</a:t>
            </a:r>
            <a:endParaRPr lang="fr-FR">
              <a:latin typeface="Century Schoolbook" pitchFamily="18" charset="0"/>
            </a:endParaRPr>
          </a:p>
          <a:p>
            <a:r>
              <a:rPr lang="fr-FR"/>
              <a:t>Pour les types référence, seule l’adresse de la donnée est passée</a:t>
            </a:r>
          </a:p>
          <a:p>
            <a:pPr lvl="1"/>
            <a:r>
              <a:rPr lang="fr-FR"/>
              <a:t>On parle alors de </a:t>
            </a:r>
            <a:r>
              <a:rPr lang="fr-FR" i="1">
                <a:latin typeface="Century Schoolbook" pitchFamily="18" charset="0"/>
              </a:rPr>
              <a:t>transmission par valeur de référence</a:t>
            </a:r>
            <a:endParaRPr lang="fr-FR">
              <a:latin typeface="Century Schoolbook" pitchFamily="18" charset="0"/>
            </a:endParaRPr>
          </a:p>
          <a:p>
            <a:r>
              <a:rPr lang="fr-FR"/>
              <a:t>De même, lors du retour d’une donnée</a:t>
            </a:r>
          </a:p>
          <a:p>
            <a:pPr lvl="1"/>
            <a:r>
              <a:rPr lang="fr-FR"/>
              <a:t>Les types valeur sont </a:t>
            </a:r>
            <a:r>
              <a:rPr lang="fr-FR" i="1">
                <a:latin typeface="Century Schoolbook" pitchFamily="18" charset="0"/>
              </a:rPr>
              <a:t>retournés par valeur</a:t>
            </a:r>
            <a:endParaRPr lang="fr-FR">
              <a:latin typeface="Century Schoolbook" pitchFamily="18" charset="0"/>
            </a:endParaRPr>
          </a:p>
          <a:p>
            <a:pPr lvl="1"/>
            <a:r>
              <a:rPr lang="fr-FR"/>
              <a:t>Les types référence sont </a:t>
            </a:r>
            <a:r>
              <a:rPr lang="fr-FR" i="1">
                <a:latin typeface="Century Schoolbook" pitchFamily="18" charset="0"/>
              </a:rPr>
              <a:t>retournés par valeur de référence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03" name="Rectangle 1035"/>
          <p:cNvSpPr>
            <a:spLocks noGrp="1" noChangeArrowheads="1"/>
          </p:cNvSpPr>
          <p:nvPr>
            <p:ph type="title"/>
          </p:nvPr>
        </p:nvSpPr>
        <p:spPr/>
        <p:txBody>
          <a:bodyPr/>
          <a:lstStyle/>
          <a:p>
            <a:pPr>
              <a:defRPr/>
            </a:pPr>
            <a:r>
              <a:rPr lang="fr-FR"/>
              <a:t>Transmission d’arguments</a:t>
            </a:r>
            <a:br>
              <a:rPr lang="fr-FR"/>
            </a:br>
            <a:r>
              <a:rPr lang="fr-FR"/>
              <a:t>(suite)</a:t>
            </a:r>
            <a:endParaRPr lang="en-US"/>
          </a:p>
        </p:txBody>
      </p:sp>
      <p:sp>
        <p:nvSpPr>
          <p:cNvPr id="49154" name="Rectangle 1026"/>
          <p:cNvSpPr>
            <a:spLocks noGrp="1" noChangeArrowheads="1"/>
          </p:cNvSpPr>
          <p:nvPr>
            <p:ph idx="1"/>
          </p:nvPr>
        </p:nvSpPr>
        <p:spPr>
          <a:xfrm>
            <a:off x="266700" y="1203325"/>
            <a:ext cx="8599488" cy="4964113"/>
          </a:xfrm>
        </p:spPr>
        <p:txBody>
          <a:bodyPr/>
          <a:lstStyle/>
          <a:p>
            <a:r>
              <a:rPr lang="fr-FR"/>
              <a:t>Comparons le passage de types valeur et de types référence </a:t>
            </a:r>
          </a:p>
          <a:p>
            <a:endParaRPr lang="fr-FR"/>
          </a:p>
          <a:p>
            <a:endParaRPr lang="fr-FR"/>
          </a:p>
          <a:p>
            <a:endParaRPr lang="fr-FR"/>
          </a:p>
          <a:p>
            <a:endParaRPr lang="fr-FR"/>
          </a:p>
          <a:p>
            <a:endParaRPr lang="fr-FR"/>
          </a:p>
          <a:p>
            <a:endParaRPr lang="fr-FR"/>
          </a:p>
          <a:p>
            <a:endParaRPr lang="fr-FR"/>
          </a:p>
          <a:p>
            <a:pPr>
              <a:buFont typeface="Arial" charset="0"/>
              <a:buNone/>
            </a:pPr>
            <a:endParaRPr lang="fr-FR"/>
          </a:p>
          <a:p>
            <a:pPr>
              <a:lnSpc>
                <a:spcPct val="40000"/>
              </a:lnSpc>
              <a:buFont typeface="Arial" charset="0"/>
              <a:buNone/>
            </a:pPr>
            <a:endParaRPr lang="fr-FR"/>
          </a:p>
          <a:p>
            <a:pPr>
              <a:buFont typeface="Arial" charset="0"/>
              <a:buNone/>
            </a:pPr>
            <a:endParaRPr lang="fr-FR" sz="1400"/>
          </a:p>
          <a:p>
            <a:pPr>
              <a:spcBef>
                <a:spcPts val="200"/>
              </a:spcBef>
              <a:buFont typeface="Arial" charset="0"/>
              <a:buNone/>
            </a:pPr>
            <a:r>
              <a:rPr lang="fr-FR"/>
              <a:t>	Qu’est-il affiché pour </a:t>
            </a:r>
            <a:r>
              <a:rPr lang="fr-FR">
                <a:latin typeface="Courier New" pitchFamily="49" charset="0"/>
              </a:rPr>
              <a:t>indice</a:t>
            </a:r>
            <a:r>
              <a:rPr lang="fr-FR">
                <a:cs typeface="Arial" charset="0"/>
              </a:rPr>
              <a:t>, </a:t>
            </a:r>
            <a:r>
              <a:rPr lang="fr-FR">
                <a:latin typeface="Courier New" pitchFamily="49" charset="0"/>
              </a:rPr>
              <a:t>code[indice]</a:t>
            </a:r>
            <a:r>
              <a:rPr lang="fr-FR"/>
              <a:t> et </a:t>
            </a:r>
            <a:r>
              <a:rPr lang="fr-FR">
                <a:latin typeface="Courier New" pitchFamily="49" charset="0"/>
              </a:rPr>
              <a:t>code</a:t>
            </a:r>
            <a:r>
              <a:rPr lang="fr-FR">
                <a:cs typeface="Arial" charset="0"/>
              </a:rPr>
              <a:t> </a:t>
            </a:r>
            <a:r>
              <a:rPr lang="fr-FR"/>
              <a:t>?</a:t>
            </a:r>
          </a:p>
        </p:txBody>
      </p:sp>
      <p:sp>
        <p:nvSpPr>
          <p:cNvPr id="596995" name="Text Box 1027"/>
          <p:cNvSpPr txBox="1">
            <a:spLocks noChangeArrowheads="1"/>
          </p:cNvSpPr>
          <p:nvPr/>
        </p:nvSpPr>
        <p:spPr bwMode="blackWhite">
          <a:xfrm>
            <a:off x="301625" y="1658938"/>
            <a:ext cx="7091363" cy="399256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p>
            <a:pPr eaLnBrk="1" hangingPunct="1">
              <a:lnSpc>
                <a:spcPct val="90000"/>
              </a:lnSpc>
            </a:pPr>
            <a:r>
              <a:rPr lang="fr-FR" sz="1600" b="1" noProof="1">
                <a:latin typeface="Courier New" pitchFamily="49" charset="0"/>
              </a:rPr>
              <a:t>public static void</a:t>
            </a:r>
            <a:r>
              <a:rPr lang="fr-FR" sz="1600" noProof="1">
                <a:latin typeface="Courier New" pitchFamily="49" charset="0"/>
              </a:rPr>
              <a:t> Main()</a:t>
            </a:r>
          </a:p>
          <a:p>
            <a:pPr eaLnBrk="1" hangingPunct="1">
              <a:lnSpc>
                <a:spcPct val="90000"/>
              </a:lnSpc>
            </a:pPr>
            <a:r>
              <a:rPr lang="fr-FR" sz="1600" noProof="1">
                <a:latin typeface="Courier New" pitchFamily="49" charset="0"/>
              </a:rPr>
              <a:t>{</a:t>
            </a:r>
          </a:p>
          <a:p>
            <a:pPr eaLnBrk="1" hangingPunct="1">
              <a:lnSpc>
                <a:spcPct val="90000"/>
              </a:lnSpc>
            </a:pPr>
            <a:r>
              <a:rPr lang="fr-FR" sz="1600" b="1" noProof="1">
                <a:latin typeface="Courier New" pitchFamily="49" charset="0"/>
              </a:rPr>
              <a:t>    int</a:t>
            </a:r>
            <a:r>
              <a:rPr lang="fr-FR" sz="1600" noProof="1">
                <a:latin typeface="Courier New" pitchFamily="49" charset="0"/>
              </a:rPr>
              <a:t>[] code = </a:t>
            </a:r>
            <a:r>
              <a:rPr lang="fr-FR" sz="1600" b="1" noProof="1">
                <a:latin typeface="Courier New" pitchFamily="49" charset="0"/>
              </a:rPr>
              <a:t>new</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a:t>
            </a:r>
            <a:r>
              <a:rPr lang="fr-FR" sz="1600">
                <a:latin typeface="Courier New" pitchFamily="49" charset="0"/>
              </a:rPr>
              <a:t>3</a:t>
            </a:r>
            <a:r>
              <a:rPr lang="fr-FR" sz="1600" noProof="1">
                <a:latin typeface="Courier New" pitchFamily="49" charset="0"/>
              </a:rPr>
              <a:t>];</a:t>
            </a:r>
          </a:p>
          <a:p>
            <a:pPr eaLnBrk="1" hangingPunct="1">
              <a:lnSpc>
                <a:spcPct val="90000"/>
              </a:lnSpc>
            </a:pPr>
            <a:r>
              <a:rPr lang="fr-FR" sz="1600" noProof="1">
                <a:latin typeface="Courier New" pitchFamily="49" charset="0"/>
              </a:rPr>
              <a:t>    code[0] = 4136;</a:t>
            </a:r>
          </a:p>
          <a:p>
            <a:pPr eaLnBrk="1" hangingPunct="1">
              <a:lnSpc>
                <a:spcPct val="90000"/>
              </a:lnSpc>
            </a:pPr>
            <a:r>
              <a:rPr lang="fr-FR" sz="1600" noProof="1">
                <a:latin typeface="Courier New" pitchFamily="49" charset="0"/>
              </a:rPr>
              <a:t>    code[1] = 5943;</a:t>
            </a:r>
            <a:endParaRPr lang="fr-FR" sz="1600">
              <a:latin typeface="Courier New" pitchFamily="49" charset="0"/>
            </a:endParaRPr>
          </a:p>
          <a:p>
            <a:pPr eaLnBrk="1" hangingPunct="1">
              <a:lnSpc>
                <a:spcPct val="90000"/>
              </a:lnSpc>
            </a:pPr>
            <a:r>
              <a:rPr lang="fr-FR" sz="1600">
                <a:latin typeface="Courier New" pitchFamily="49" charset="0"/>
              </a:rPr>
              <a:t>    </a:t>
            </a:r>
            <a:r>
              <a:rPr lang="fr-FR" sz="1600" noProof="1">
                <a:latin typeface="Courier New" pitchFamily="49" charset="0"/>
              </a:rPr>
              <a:t>code[</a:t>
            </a:r>
            <a:r>
              <a:rPr lang="fr-FR" sz="1600">
                <a:latin typeface="Courier New" pitchFamily="49" charset="0"/>
              </a:rPr>
              <a:t>2</a:t>
            </a:r>
            <a:r>
              <a:rPr lang="fr-FR" sz="1600" noProof="1">
                <a:latin typeface="Courier New" pitchFamily="49" charset="0"/>
              </a:rPr>
              <a:t>] = </a:t>
            </a:r>
            <a:r>
              <a:rPr lang="fr-FR" sz="1600">
                <a:latin typeface="Courier New" pitchFamily="49" charset="0"/>
              </a:rPr>
              <a:t>1919</a:t>
            </a:r>
            <a:r>
              <a:rPr lang="fr-FR" sz="1600" noProof="1">
                <a:latin typeface="Courier New" pitchFamily="49" charset="0"/>
              </a:rPr>
              <a:t>;</a:t>
            </a:r>
          </a:p>
          <a:p>
            <a:pPr eaLnBrk="1" hangingPunct="1">
              <a:lnSpc>
                <a:spcPct val="90000"/>
              </a:lnSpc>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indice = </a:t>
            </a:r>
            <a:r>
              <a:rPr lang="fr-FR" sz="1600">
                <a:latin typeface="Courier New" pitchFamily="49" charset="0"/>
              </a:rPr>
              <a:t>1</a:t>
            </a:r>
            <a:r>
              <a:rPr lang="fr-FR" sz="1600" noProof="1">
                <a:latin typeface="Courier New" pitchFamily="49" charset="0"/>
              </a:rPr>
              <a:t>;</a:t>
            </a:r>
          </a:p>
          <a:p>
            <a:pPr eaLnBrk="1" hangingPunct="1">
              <a:lnSpc>
                <a:spcPct val="90000"/>
              </a:lnSpc>
            </a:pPr>
            <a:r>
              <a:rPr lang="fr-FR" sz="1600" noProof="1">
                <a:latin typeface="Courier New" pitchFamily="49" charset="0"/>
              </a:rPr>
              <a:t>    ChangeCode(indice, code);</a:t>
            </a:r>
          </a:p>
          <a:p>
            <a:pPr eaLnBrk="1" hangingPunct="1">
              <a:lnSpc>
                <a:spcPct val="90000"/>
              </a:lnSpc>
            </a:pPr>
            <a:r>
              <a:rPr lang="fr-FR" sz="1600" noProof="1">
                <a:latin typeface="Courier New" pitchFamily="49" charset="0"/>
              </a:rPr>
              <a:t>    Console.WriteLine("indice = " + indice);</a:t>
            </a:r>
          </a:p>
          <a:p>
            <a:pPr eaLnBrk="1" hangingPunct="1">
              <a:lnSpc>
                <a:spcPct val="90000"/>
              </a:lnSpc>
            </a:pPr>
            <a:r>
              <a:rPr lang="fr-FR" sz="1600" noProof="1">
                <a:latin typeface="Courier New" pitchFamily="49" charset="0"/>
              </a:rPr>
              <a:t>    Console.WriteLine("code[indice</a:t>
            </a:r>
            <a:r>
              <a:rPr lang="fr-FR" sz="1600">
                <a:latin typeface="Courier New" pitchFamily="49" charset="0"/>
              </a:rPr>
              <a:t>]</a:t>
            </a:r>
            <a:r>
              <a:rPr lang="fr-FR" sz="1600" noProof="1">
                <a:latin typeface="Courier New" pitchFamily="49" charset="0"/>
              </a:rPr>
              <a:t> = " + code[indice]);</a:t>
            </a:r>
          </a:p>
          <a:p>
            <a:pPr eaLnBrk="1" hangingPunct="1">
              <a:lnSpc>
                <a:spcPct val="90000"/>
              </a:lnSpc>
            </a:pPr>
            <a:r>
              <a:rPr lang="fr-FR" sz="1600" noProof="1">
                <a:latin typeface="Courier New" pitchFamily="49" charset="0"/>
              </a:rPr>
              <a:t>    Console.WriteLine("code = " + code);</a:t>
            </a:r>
          </a:p>
          <a:p>
            <a:pPr eaLnBrk="1" hangingPunct="1">
              <a:lnSpc>
                <a:spcPct val="90000"/>
              </a:lnSpc>
            </a:pPr>
            <a:r>
              <a:rPr lang="fr-FR" sz="1600" noProof="1">
                <a:latin typeface="Courier New" pitchFamily="49" charset="0"/>
              </a:rPr>
              <a:t>}</a:t>
            </a:r>
          </a:p>
          <a:p>
            <a:pPr eaLnBrk="1" hangingPunct="1">
              <a:lnSpc>
                <a:spcPct val="90000"/>
              </a:lnSpc>
            </a:pPr>
            <a:endParaRPr lang="fr-FR" sz="1000" noProof="1">
              <a:latin typeface="Courier New" pitchFamily="49" charset="0"/>
            </a:endParaRPr>
          </a:p>
          <a:p>
            <a:pPr eaLnBrk="1" hangingPunct="1">
              <a:lnSpc>
                <a:spcPct val="90000"/>
              </a:lnSpc>
            </a:pPr>
            <a:r>
              <a:rPr lang="fr-FR" sz="1600" b="1" noProof="1">
                <a:latin typeface="Courier New" pitchFamily="49" charset="0"/>
              </a:rPr>
              <a:t>public static void </a:t>
            </a:r>
            <a:r>
              <a:rPr lang="fr-FR" sz="1600" noProof="1">
                <a:latin typeface="Courier New" pitchFamily="49" charset="0"/>
              </a:rPr>
              <a:t>ChangeCode(</a:t>
            </a:r>
            <a:r>
              <a:rPr lang="fr-FR" sz="1600" b="1" noProof="1">
                <a:latin typeface="Courier New" pitchFamily="49" charset="0"/>
              </a:rPr>
              <a:t>int</a:t>
            </a:r>
            <a:r>
              <a:rPr lang="fr-FR" sz="1600" noProof="1">
                <a:latin typeface="Courier New" pitchFamily="49" charset="0"/>
              </a:rPr>
              <a:t> ind, </a:t>
            </a:r>
            <a:r>
              <a:rPr lang="fr-FR" sz="1600" b="1" noProof="1">
                <a:latin typeface="Courier New" pitchFamily="49" charset="0"/>
              </a:rPr>
              <a:t>int</a:t>
            </a:r>
            <a:r>
              <a:rPr lang="fr-FR" sz="1600" noProof="1">
                <a:latin typeface="Courier New" pitchFamily="49" charset="0"/>
              </a:rPr>
              <a:t>[] c)</a:t>
            </a:r>
          </a:p>
          <a:p>
            <a:pPr eaLnBrk="1" hangingPunct="1">
              <a:lnSpc>
                <a:spcPct val="90000"/>
              </a:lnSpc>
            </a:pPr>
            <a:r>
              <a:rPr lang="fr-FR" sz="1600" noProof="1">
                <a:latin typeface="Courier New" pitchFamily="49" charset="0"/>
              </a:rPr>
              <a:t>{</a:t>
            </a:r>
          </a:p>
          <a:p>
            <a:pPr eaLnBrk="1" hangingPunct="1">
              <a:lnSpc>
                <a:spcPct val="90000"/>
              </a:lnSpc>
            </a:pPr>
            <a:r>
              <a:rPr lang="fr-FR" sz="1600" noProof="1">
                <a:latin typeface="Courier New" pitchFamily="49" charset="0"/>
              </a:rPr>
              <a:t>    Random r =</a:t>
            </a:r>
            <a:r>
              <a:rPr lang="fr-FR" sz="1600" b="1" noProof="1">
                <a:latin typeface="Courier New" pitchFamily="49" charset="0"/>
              </a:rPr>
              <a:t> new </a:t>
            </a:r>
            <a:r>
              <a:rPr lang="fr-FR" sz="1600" noProof="1">
                <a:latin typeface="Courier New" pitchFamily="49" charset="0"/>
              </a:rPr>
              <a:t>Random();</a:t>
            </a:r>
          </a:p>
          <a:p>
            <a:pPr eaLnBrk="1" hangingPunct="1">
              <a:lnSpc>
                <a:spcPct val="90000"/>
              </a:lnSpc>
            </a:pPr>
            <a:r>
              <a:rPr lang="fr-FR" sz="1600" b="1" noProof="1">
                <a:latin typeface="Courier New" pitchFamily="49" charset="0"/>
              </a:rPr>
              <a:t>    </a:t>
            </a:r>
            <a:r>
              <a:rPr lang="fr-FR" sz="1600" noProof="1">
                <a:latin typeface="Courier New" pitchFamily="49" charset="0"/>
              </a:rPr>
              <a:t>c[ind++] = r.Next(1000, 10000);</a:t>
            </a:r>
          </a:p>
          <a:p>
            <a:pPr eaLnBrk="1" hangingPunct="1">
              <a:lnSpc>
                <a:spcPct val="90000"/>
              </a:lnSpc>
            </a:pPr>
            <a:r>
              <a:rPr lang="fr-FR" sz="1600" noProof="1">
                <a:latin typeface="Courier New" pitchFamily="49" charset="0"/>
              </a:rPr>
              <a:t>}</a:t>
            </a:r>
          </a:p>
        </p:txBody>
      </p:sp>
      <p:graphicFrame>
        <p:nvGraphicFramePr>
          <p:cNvPr id="596996" name="Group 1028"/>
          <p:cNvGraphicFramePr>
            <a:graphicFrameLocks noGrp="1"/>
          </p:cNvGraphicFramePr>
          <p:nvPr/>
        </p:nvGraphicFramePr>
        <p:xfrm>
          <a:off x="7686675" y="1708150"/>
          <a:ext cx="1041400" cy="4346575"/>
        </p:xfrm>
        <a:graphic>
          <a:graphicData uri="http://schemas.openxmlformats.org/drawingml/2006/table">
            <a:tbl>
              <a:tblPr/>
              <a:tblGrid>
                <a:gridCol w="1041400">
                  <a:extLst>
                    <a:ext uri="{9D8B030D-6E8A-4147-A177-3AD203B41FA5}">
                      <a16:colId xmlns:a16="http://schemas.microsoft.com/office/drawing/2014/main" val="20000"/>
                    </a:ext>
                  </a:extLst>
                </a:gridCol>
              </a:tblGrid>
              <a:tr h="43465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162" name="Text Box 1034"/>
          <p:cNvSpPr txBox="1">
            <a:spLocks noChangeArrowheads="1"/>
          </p:cNvSpPr>
          <p:nvPr/>
        </p:nvSpPr>
        <p:spPr bwMode="auto">
          <a:xfrm>
            <a:off x="7627938" y="1419225"/>
            <a:ext cx="1155700" cy="304800"/>
          </a:xfrm>
          <a:prstGeom prst="rect">
            <a:avLst/>
          </a:prstGeom>
          <a:noFill/>
          <a:ln w="12700">
            <a:noFill/>
            <a:miter lim="800000"/>
            <a:headEnd/>
            <a:tailEnd/>
          </a:ln>
        </p:spPr>
        <p:txBody>
          <a:bodyPr>
            <a:spAutoFit/>
          </a:bodyPr>
          <a:lstStyle/>
          <a:p>
            <a:pPr algn="ctr">
              <a:spcBef>
                <a:spcPct val="50000"/>
              </a:spcBef>
            </a:pPr>
            <a:r>
              <a:rPr lang="en-US" b="1"/>
              <a:t>M</a:t>
            </a:r>
            <a:r>
              <a:rPr lang="en-US" b="1">
                <a:cs typeface="Arial" charset="0"/>
              </a:rPr>
              <a:t>É</a:t>
            </a:r>
            <a:r>
              <a:rPr lang="en-US" b="1"/>
              <a:t>MOIRE</a:t>
            </a:r>
          </a:p>
        </p:txBody>
      </p:sp>
      <p:grpSp>
        <p:nvGrpSpPr>
          <p:cNvPr id="49164" name="Group 1036"/>
          <p:cNvGrpSpPr>
            <a:grpSpLocks/>
          </p:cNvGrpSpPr>
          <p:nvPr/>
        </p:nvGrpSpPr>
        <p:grpSpPr bwMode="auto">
          <a:xfrm>
            <a:off x="165100" y="5795963"/>
            <a:ext cx="374650" cy="269875"/>
            <a:chOff x="590" y="209"/>
            <a:chExt cx="236" cy="170"/>
          </a:xfrm>
        </p:grpSpPr>
        <p:sp>
          <p:nvSpPr>
            <p:cNvPr id="597005" name="Oval 1037"/>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9170" name="Freeform 1038"/>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9171" name="Oval 1039"/>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9172" name="Freeform 1040"/>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49165" name="Line 1041"/>
          <p:cNvSpPr>
            <a:spLocks noChangeShapeType="1"/>
          </p:cNvSpPr>
          <p:nvPr/>
        </p:nvSpPr>
        <p:spPr bwMode="auto">
          <a:xfrm>
            <a:off x="7702550" y="2878138"/>
            <a:ext cx="1049338" cy="0"/>
          </a:xfrm>
          <a:prstGeom prst="line">
            <a:avLst/>
          </a:prstGeom>
          <a:noFill/>
          <a:ln w="12700">
            <a:solidFill>
              <a:schemeClr val="tx1"/>
            </a:solidFill>
            <a:round/>
            <a:headEnd/>
            <a:tailEnd/>
          </a:ln>
        </p:spPr>
        <p:txBody>
          <a:bodyPr>
            <a:spAutoFit/>
          </a:bodyPr>
          <a:lstStyle/>
          <a:p>
            <a:endParaRPr lang="fr-FR"/>
          </a:p>
        </p:txBody>
      </p:sp>
      <p:sp>
        <p:nvSpPr>
          <p:cNvPr id="49166" name="Line 1042"/>
          <p:cNvSpPr>
            <a:spLocks noChangeShapeType="1"/>
          </p:cNvSpPr>
          <p:nvPr/>
        </p:nvSpPr>
        <p:spPr bwMode="auto">
          <a:xfrm>
            <a:off x="7672388" y="4598988"/>
            <a:ext cx="1049337" cy="0"/>
          </a:xfrm>
          <a:prstGeom prst="line">
            <a:avLst/>
          </a:prstGeom>
          <a:noFill/>
          <a:ln w="12700">
            <a:solidFill>
              <a:schemeClr val="tx1"/>
            </a:solidFill>
            <a:round/>
            <a:headEnd/>
            <a:tailEnd/>
          </a:ln>
        </p:spPr>
        <p:txBody>
          <a:bodyPr>
            <a:spAutoFit/>
          </a:bodyPr>
          <a:lstStyle/>
          <a:p>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53" name="Rectangle 13"/>
          <p:cNvSpPr>
            <a:spLocks noGrp="1" noChangeArrowheads="1"/>
          </p:cNvSpPr>
          <p:nvPr>
            <p:ph type="title"/>
          </p:nvPr>
        </p:nvSpPr>
        <p:spPr/>
        <p:txBody>
          <a:bodyPr/>
          <a:lstStyle/>
          <a:p>
            <a:pPr>
              <a:defRPr/>
            </a:pPr>
            <a:r>
              <a:rPr lang="fr-FR"/>
              <a:t>Transmission de types valeur par référence</a:t>
            </a:r>
          </a:p>
        </p:txBody>
      </p:sp>
      <p:sp>
        <p:nvSpPr>
          <p:cNvPr id="50178" name="Rectangle 2"/>
          <p:cNvSpPr>
            <a:spLocks noGrp="1" noChangeArrowheads="1"/>
          </p:cNvSpPr>
          <p:nvPr>
            <p:ph idx="1"/>
          </p:nvPr>
        </p:nvSpPr>
        <p:spPr>
          <a:xfrm>
            <a:off x="312738" y="1158875"/>
            <a:ext cx="7104062" cy="1216025"/>
          </a:xfrm>
        </p:spPr>
        <p:txBody>
          <a:bodyPr/>
          <a:lstStyle/>
          <a:p>
            <a:r>
              <a:rPr lang="fr-FR"/>
              <a:t>Un type valeur peut être passé par référence</a:t>
            </a:r>
          </a:p>
          <a:p>
            <a:pPr lvl="1">
              <a:spcBef>
                <a:spcPts val="100"/>
              </a:spcBef>
            </a:pPr>
            <a:r>
              <a:rPr lang="fr-FR"/>
              <a:t>Le mot réservé </a:t>
            </a:r>
            <a:r>
              <a:rPr lang="fr-FR">
                <a:latin typeface="Courier New" pitchFamily="49" charset="0"/>
              </a:rPr>
              <a:t>ref</a:t>
            </a:r>
            <a:r>
              <a:rPr lang="fr-FR"/>
              <a:t> force le passage par référence</a:t>
            </a:r>
          </a:p>
          <a:p>
            <a:pPr lvl="1">
              <a:spcBef>
                <a:spcPts val="100"/>
              </a:spcBef>
            </a:pPr>
            <a:r>
              <a:rPr lang="fr-FR">
                <a:latin typeface="Courier New" pitchFamily="49" charset="0"/>
              </a:rPr>
              <a:t>out</a:t>
            </a:r>
            <a:r>
              <a:rPr lang="fr-FR"/>
              <a:t> permet à un type valeur non initialisé d’être obtenu en retour d’un appel de méthode</a:t>
            </a:r>
          </a:p>
        </p:txBody>
      </p:sp>
      <p:sp>
        <p:nvSpPr>
          <p:cNvPr id="599043" name="Text Box 3"/>
          <p:cNvSpPr txBox="1">
            <a:spLocks noChangeArrowheads="1"/>
          </p:cNvSpPr>
          <p:nvPr/>
        </p:nvSpPr>
        <p:spPr bwMode="blackWhite">
          <a:xfrm>
            <a:off x="301625" y="2389188"/>
            <a:ext cx="7062788" cy="36401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p>
            <a:pPr eaLnBrk="1" hangingPunct="1">
              <a:lnSpc>
                <a:spcPct val="85000"/>
              </a:lnSpc>
            </a:pPr>
            <a:r>
              <a:rPr lang="en-US" sz="1600" b="1">
                <a:latin typeface="Courier New" pitchFamily="49" charset="0"/>
              </a:rPr>
              <a:t>public static void</a:t>
            </a:r>
            <a:r>
              <a:rPr lang="en-US" sz="1600">
                <a:latin typeface="Courier New" pitchFamily="49" charset="0"/>
              </a:rPr>
              <a:t> Main()</a:t>
            </a:r>
          </a:p>
          <a:p>
            <a:pPr eaLnBrk="1" hangingPunct="1">
              <a:lnSpc>
                <a:spcPct val="85000"/>
              </a:lnSpc>
            </a:pPr>
            <a:r>
              <a:rPr lang="en-US" sz="1600">
                <a:latin typeface="Courier New" pitchFamily="49" charset="0"/>
              </a:rPr>
              <a:t>{</a:t>
            </a:r>
          </a:p>
          <a:p>
            <a:pPr eaLnBrk="1" hangingPunct="1">
              <a:lnSpc>
                <a:spcPct val="85000"/>
              </a:lnSpc>
            </a:pPr>
            <a:r>
              <a:rPr lang="en-US" sz="1600" b="1">
                <a:latin typeface="Courier New" pitchFamily="49" charset="0"/>
              </a:rPr>
              <a:t>    int</a:t>
            </a:r>
            <a:r>
              <a:rPr lang="en-US" sz="1600">
                <a:latin typeface="Courier New" pitchFamily="49" charset="0"/>
              </a:rPr>
              <a:t>[] code = </a:t>
            </a:r>
            <a:r>
              <a:rPr lang="en-US" sz="1600" b="1">
                <a:latin typeface="Courier New" pitchFamily="49" charset="0"/>
              </a:rPr>
              <a:t>new</a:t>
            </a:r>
            <a:r>
              <a:rPr lang="en-US" sz="1600">
                <a:latin typeface="Courier New" pitchFamily="49" charset="0"/>
              </a:rPr>
              <a:t> </a:t>
            </a:r>
            <a:r>
              <a:rPr lang="en-US" sz="1600" b="1">
                <a:latin typeface="Courier New" pitchFamily="49" charset="0"/>
              </a:rPr>
              <a:t>int</a:t>
            </a:r>
            <a:r>
              <a:rPr lang="en-US" sz="1600">
                <a:latin typeface="Courier New" pitchFamily="49" charset="0"/>
              </a:rPr>
              <a:t>[3];</a:t>
            </a:r>
          </a:p>
          <a:p>
            <a:pPr eaLnBrk="1" hangingPunct="1">
              <a:lnSpc>
                <a:spcPct val="85000"/>
              </a:lnSpc>
            </a:pPr>
            <a:r>
              <a:rPr lang="en-US" sz="1600">
                <a:latin typeface="Courier New" pitchFamily="49" charset="0"/>
              </a:rPr>
              <a:t>    code[0] = 4136;</a:t>
            </a:r>
          </a:p>
          <a:p>
            <a:pPr eaLnBrk="1" hangingPunct="1">
              <a:lnSpc>
                <a:spcPct val="85000"/>
              </a:lnSpc>
            </a:pPr>
            <a:r>
              <a:rPr lang="en-US" sz="1600">
                <a:latin typeface="Courier New" pitchFamily="49" charset="0"/>
              </a:rPr>
              <a:t>    code[1] = 5943;</a:t>
            </a:r>
          </a:p>
          <a:p>
            <a:pPr eaLnBrk="1" hangingPunct="1">
              <a:lnSpc>
                <a:spcPct val="85000"/>
              </a:lnSpc>
            </a:pPr>
            <a:r>
              <a:rPr lang="en-US" sz="1600">
                <a:latin typeface="Courier New" pitchFamily="49" charset="0"/>
              </a:rPr>
              <a:t>    code[2] = 1919;</a:t>
            </a:r>
          </a:p>
          <a:p>
            <a:pPr eaLnBrk="1" hangingPunct="1">
              <a:lnSpc>
                <a:spcPct val="85000"/>
              </a:lnSpc>
            </a:pPr>
            <a:r>
              <a:rPr lang="en-US" sz="1600">
                <a:latin typeface="Courier New" pitchFamily="49" charset="0"/>
              </a:rPr>
              <a:t>    </a:t>
            </a:r>
            <a:r>
              <a:rPr lang="en-US" sz="1600" b="1">
                <a:latin typeface="Courier New" pitchFamily="49" charset="0"/>
              </a:rPr>
              <a:t>int</a:t>
            </a:r>
            <a:r>
              <a:rPr lang="en-US" sz="1600">
                <a:latin typeface="Courier New" pitchFamily="49" charset="0"/>
              </a:rPr>
              <a:t> indice = 1;</a:t>
            </a:r>
          </a:p>
          <a:p>
            <a:pPr eaLnBrk="1" hangingPunct="1">
              <a:lnSpc>
                <a:spcPct val="85000"/>
              </a:lnSpc>
            </a:pPr>
            <a:r>
              <a:rPr lang="en-US" sz="1600">
                <a:latin typeface="Courier New" pitchFamily="49" charset="0"/>
              </a:rPr>
              <a:t>    ChangeCode(</a:t>
            </a:r>
            <a:r>
              <a:rPr lang="en-US" sz="1600" b="1">
                <a:latin typeface="Courier New" pitchFamily="49" charset="0"/>
              </a:rPr>
              <a:t>ref</a:t>
            </a:r>
            <a:r>
              <a:rPr lang="en-US" sz="1600">
                <a:latin typeface="Courier New" pitchFamily="49" charset="0"/>
              </a:rPr>
              <a:t> indice, code);</a:t>
            </a:r>
          </a:p>
          <a:p>
            <a:pPr eaLnBrk="1" hangingPunct="1">
              <a:lnSpc>
                <a:spcPct val="85000"/>
              </a:lnSpc>
            </a:pPr>
            <a:r>
              <a:rPr lang="fr-FR" sz="1600">
                <a:latin typeface="Courier New" pitchFamily="49" charset="0"/>
              </a:rPr>
              <a:t>    </a:t>
            </a:r>
            <a:r>
              <a:rPr lang="fr-FR" sz="1600" noProof="1">
                <a:latin typeface="Courier New" pitchFamily="49" charset="0"/>
              </a:rPr>
              <a:t>Console.WriteLine("indice = " + indice);</a:t>
            </a:r>
          </a:p>
          <a:p>
            <a:pPr eaLnBrk="1" hangingPunct="1">
              <a:lnSpc>
                <a:spcPct val="85000"/>
              </a:lnSpc>
            </a:pPr>
            <a:r>
              <a:rPr lang="fr-FR" sz="1600" noProof="1">
                <a:latin typeface="Courier New" pitchFamily="49" charset="0"/>
              </a:rPr>
              <a:t>    Console.WriteLine("code[indice</a:t>
            </a:r>
            <a:r>
              <a:rPr lang="fr-FR" sz="1600">
                <a:latin typeface="Courier New" pitchFamily="49" charset="0"/>
              </a:rPr>
              <a:t>]</a:t>
            </a:r>
            <a:r>
              <a:rPr lang="fr-FR" sz="1600" noProof="1">
                <a:latin typeface="Courier New" pitchFamily="49" charset="0"/>
              </a:rPr>
              <a:t> = " + code[indice]);</a:t>
            </a:r>
            <a:endParaRPr lang="en-US" sz="1600">
              <a:latin typeface="Courier New" pitchFamily="49" charset="0"/>
            </a:endParaRPr>
          </a:p>
          <a:p>
            <a:pPr eaLnBrk="1" hangingPunct="1">
              <a:lnSpc>
                <a:spcPct val="85000"/>
              </a:lnSpc>
            </a:pPr>
            <a:r>
              <a:rPr lang="en-US" sz="1600">
                <a:latin typeface="Courier New" pitchFamily="49" charset="0"/>
              </a:rPr>
              <a:t>}</a:t>
            </a:r>
          </a:p>
          <a:p>
            <a:pPr eaLnBrk="1" hangingPunct="1">
              <a:lnSpc>
                <a:spcPct val="85000"/>
              </a:lnSpc>
            </a:pPr>
            <a:endParaRPr lang="en-US" sz="1600">
              <a:latin typeface="Courier New" pitchFamily="49" charset="0"/>
            </a:endParaRPr>
          </a:p>
          <a:p>
            <a:pPr eaLnBrk="1" hangingPunct="1">
              <a:lnSpc>
                <a:spcPct val="85000"/>
              </a:lnSpc>
            </a:pPr>
            <a:r>
              <a:rPr lang="en-US" sz="1600" b="1">
                <a:latin typeface="Courier New" pitchFamily="49" charset="0"/>
              </a:rPr>
              <a:t>public static void </a:t>
            </a:r>
            <a:r>
              <a:rPr lang="en-US" sz="1600">
                <a:latin typeface="Courier New" pitchFamily="49" charset="0"/>
              </a:rPr>
              <a:t>ChangeCode(</a:t>
            </a:r>
            <a:r>
              <a:rPr lang="en-US" sz="1600" b="1">
                <a:latin typeface="Courier New" pitchFamily="49" charset="0"/>
              </a:rPr>
              <a:t>ref</a:t>
            </a:r>
            <a:r>
              <a:rPr lang="en-US" sz="1600">
                <a:latin typeface="Courier New" pitchFamily="49" charset="0"/>
              </a:rPr>
              <a:t> </a:t>
            </a:r>
            <a:r>
              <a:rPr lang="en-US" sz="1600" b="1">
                <a:latin typeface="Courier New" pitchFamily="49" charset="0"/>
              </a:rPr>
              <a:t>int</a:t>
            </a:r>
            <a:r>
              <a:rPr lang="en-US" sz="1600">
                <a:latin typeface="Courier New" pitchFamily="49" charset="0"/>
              </a:rPr>
              <a:t> ind, </a:t>
            </a:r>
            <a:r>
              <a:rPr lang="en-US" sz="1600" b="1">
                <a:latin typeface="Courier New" pitchFamily="49" charset="0"/>
              </a:rPr>
              <a:t>int</a:t>
            </a:r>
            <a:r>
              <a:rPr lang="en-US" sz="1600">
                <a:latin typeface="Courier New" pitchFamily="49" charset="0"/>
              </a:rPr>
              <a:t>[] c)</a:t>
            </a:r>
          </a:p>
          <a:p>
            <a:pPr eaLnBrk="1" hangingPunct="1">
              <a:lnSpc>
                <a:spcPct val="85000"/>
              </a:lnSpc>
            </a:pPr>
            <a:r>
              <a:rPr lang="en-US" sz="1600">
                <a:latin typeface="Courier New" pitchFamily="49" charset="0"/>
              </a:rPr>
              <a:t>{</a:t>
            </a:r>
          </a:p>
          <a:p>
            <a:pPr eaLnBrk="1" hangingPunct="1">
              <a:lnSpc>
                <a:spcPct val="85000"/>
              </a:lnSpc>
            </a:pPr>
            <a:r>
              <a:rPr lang="en-US" sz="1600">
                <a:latin typeface="Courier New" pitchFamily="49" charset="0"/>
              </a:rPr>
              <a:t>    </a:t>
            </a:r>
            <a:r>
              <a:rPr lang="en-US" sz="1600" noProof="1">
                <a:latin typeface="Courier New" pitchFamily="49" charset="0"/>
              </a:rPr>
              <a:t>Random r =</a:t>
            </a:r>
            <a:r>
              <a:rPr lang="en-US" sz="1600" b="1" noProof="1">
                <a:latin typeface="Courier New" pitchFamily="49" charset="0"/>
              </a:rPr>
              <a:t> new </a:t>
            </a:r>
            <a:r>
              <a:rPr lang="en-US" sz="1600" noProof="1">
                <a:latin typeface="Courier New" pitchFamily="49" charset="0"/>
              </a:rPr>
              <a:t>Random();</a:t>
            </a:r>
          </a:p>
          <a:p>
            <a:pPr eaLnBrk="1" hangingPunct="1">
              <a:lnSpc>
                <a:spcPct val="85000"/>
              </a:lnSpc>
            </a:pPr>
            <a:r>
              <a:rPr lang="en-US" sz="1600" b="1" noProof="1">
                <a:latin typeface="Courier New" pitchFamily="49" charset="0"/>
              </a:rPr>
              <a:t>    </a:t>
            </a:r>
            <a:r>
              <a:rPr lang="en-US" sz="1600" noProof="1">
                <a:latin typeface="Courier New" pitchFamily="49" charset="0"/>
              </a:rPr>
              <a:t>c[ind++] = r.Next(1000, 10000);</a:t>
            </a:r>
          </a:p>
          <a:p>
            <a:pPr eaLnBrk="1" hangingPunct="1">
              <a:lnSpc>
                <a:spcPct val="85000"/>
              </a:lnSpc>
            </a:pPr>
            <a:r>
              <a:rPr lang="en-US" sz="1600">
                <a:latin typeface="Courier New" pitchFamily="49" charset="0"/>
              </a:rPr>
              <a:t>}</a:t>
            </a:r>
          </a:p>
        </p:txBody>
      </p:sp>
      <p:sp>
        <p:nvSpPr>
          <p:cNvPr id="50180" name="AutoShape 4"/>
          <p:cNvSpPr>
            <a:spLocks noChangeArrowheads="1"/>
          </p:cNvSpPr>
          <p:nvPr/>
        </p:nvSpPr>
        <p:spPr bwMode="blackWhite">
          <a:xfrm>
            <a:off x="4637088" y="2551113"/>
            <a:ext cx="1557337" cy="568325"/>
          </a:xfrm>
          <a:prstGeom prst="wedgeRectCallout">
            <a:avLst>
              <a:gd name="adj1" fmla="val -178847"/>
              <a:gd name="adj2" fmla="val 189667"/>
            </a:avLst>
          </a:prstGeom>
          <a:solidFill>
            <a:schemeClr val="hlink"/>
          </a:solidFill>
          <a:ln w="12700">
            <a:solidFill>
              <a:schemeClr val="tx1"/>
            </a:solidFill>
            <a:miter lim="800000"/>
            <a:headEnd/>
            <a:tailEnd/>
          </a:ln>
        </p:spPr>
        <p:txBody>
          <a:bodyPr/>
          <a:lstStyle/>
          <a:p>
            <a:r>
              <a:rPr lang="fr-FR" b="1"/>
              <a:t>Doit être utilisé par l’appelant</a:t>
            </a:r>
          </a:p>
        </p:txBody>
      </p:sp>
      <p:sp>
        <p:nvSpPr>
          <p:cNvPr id="50181" name="AutoShape 5"/>
          <p:cNvSpPr>
            <a:spLocks noChangeArrowheads="1"/>
          </p:cNvSpPr>
          <p:nvPr/>
        </p:nvSpPr>
        <p:spPr bwMode="blackWhite">
          <a:xfrm>
            <a:off x="5507038" y="5349875"/>
            <a:ext cx="1527175" cy="568325"/>
          </a:xfrm>
          <a:prstGeom prst="wedgeRectCallout">
            <a:avLst>
              <a:gd name="adj1" fmla="val -128898"/>
              <a:gd name="adj2" fmla="val -85477"/>
            </a:avLst>
          </a:prstGeom>
          <a:solidFill>
            <a:schemeClr val="hlink"/>
          </a:solidFill>
          <a:ln w="12700">
            <a:solidFill>
              <a:schemeClr val="tx1"/>
            </a:solidFill>
            <a:miter lim="800000"/>
            <a:headEnd/>
            <a:tailEnd/>
          </a:ln>
        </p:spPr>
        <p:txBody>
          <a:bodyPr/>
          <a:lstStyle/>
          <a:p>
            <a:r>
              <a:rPr lang="fr-FR" b="1"/>
              <a:t>Doit faire partie de la signature</a:t>
            </a:r>
          </a:p>
        </p:txBody>
      </p:sp>
      <p:graphicFrame>
        <p:nvGraphicFramePr>
          <p:cNvPr id="599046" name="Group 6"/>
          <p:cNvGraphicFramePr>
            <a:graphicFrameLocks noGrp="1"/>
          </p:cNvGraphicFramePr>
          <p:nvPr/>
        </p:nvGraphicFramePr>
        <p:xfrm>
          <a:off x="7634288" y="1720850"/>
          <a:ext cx="1041400" cy="4229100"/>
        </p:xfrm>
        <a:graphic>
          <a:graphicData uri="http://schemas.openxmlformats.org/drawingml/2006/table">
            <a:tbl>
              <a:tblPr/>
              <a:tblGrid>
                <a:gridCol w="1041400">
                  <a:extLst>
                    <a:ext uri="{9D8B030D-6E8A-4147-A177-3AD203B41FA5}">
                      <a16:colId xmlns:a16="http://schemas.microsoft.com/office/drawing/2014/main" val="20000"/>
                    </a:ext>
                  </a:extLst>
                </a:gridCol>
              </a:tblGrid>
              <a:tr h="42291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8" name="Text Box 12"/>
          <p:cNvSpPr txBox="1">
            <a:spLocks noChangeArrowheads="1"/>
          </p:cNvSpPr>
          <p:nvPr/>
        </p:nvSpPr>
        <p:spPr bwMode="auto">
          <a:xfrm>
            <a:off x="7575550" y="1431925"/>
            <a:ext cx="1155700" cy="304800"/>
          </a:xfrm>
          <a:prstGeom prst="rect">
            <a:avLst/>
          </a:prstGeom>
          <a:noFill/>
          <a:ln w="12700">
            <a:noFill/>
            <a:miter lim="800000"/>
            <a:headEnd/>
            <a:tailEnd/>
          </a:ln>
        </p:spPr>
        <p:txBody>
          <a:bodyPr>
            <a:spAutoFit/>
          </a:bodyPr>
          <a:lstStyle/>
          <a:p>
            <a:pPr algn="ctr">
              <a:spcBef>
                <a:spcPct val="50000"/>
              </a:spcBef>
            </a:pPr>
            <a:r>
              <a:rPr lang="en-US" b="1"/>
              <a:t>M</a:t>
            </a:r>
            <a:r>
              <a:rPr lang="en-US" b="1">
                <a:cs typeface="Arial" charset="0"/>
              </a:rPr>
              <a:t>É</a:t>
            </a:r>
            <a:r>
              <a:rPr lang="en-US" b="1"/>
              <a:t>MOIRE</a:t>
            </a:r>
          </a:p>
        </p:txBody>
      </p:sp>
      <p:sp>
        <p:nvSpPr>
          <p:cNvPr id="50190" name="Line 14"/>
          <p:cNvSpPr>
            <a:spLocks noChangeShapeType="1"/>
          </p:cNvSpPr>
          <p:nvPr/>
        </p:nvSpPr>
        <p:spPr bwMode="auto">
          <a:xfrm>
            <a:off x="7632700" y="4560888"/>
            <a:ext cx="1049338" cy="0"/>
          </a:xfrm>
          <a:prstGeom prst="line">
            <a:avLst/>
          </a:prstGeom>
          <a:noFill/>
          <a:ln w="12700">
            <a:solidFill>
              <a:schemeClr val="tx1"/>
            </a:solidFill>
            <a:round/>
            <a:headEnd/>
            <a:tailEnd/>
          </a:ln>
        </p:spPr>
        <p:txBody>
          <a:bodyPr>
            <a:spAutoFit/>
          </a:bodyPr>
          <a:lstStyle/>
          <a:p>
            <a:endParaRPr lang="fr-FR"/>
          </a:p>
        </p:txBody>
      </p:sp>
      <p:sp>
        <p:nvSpPr>
          <p:cNvPr id="50191" name="Line 15"/>
          <p:cNvSpPr>
            <a:spLocks noChangeShapeType="1"/>
          </p:cNvSpPr>
          <p:nvPr/>
        </p:nvSpPr>
        <p:spPr bwMode="auto">
          <a:xfrm>
            <a:off x="7637463" y="3030538"/>
            <a:ext cx="1049337" cy="0"/>
          </a:xfrm>
          <a:prstGeom prst="line">
            <a:avLst/>
          </a:prstGeom>
          <a:noFill/>
          <a:ln w="12700">
            <a:solidFill>
              <a:schemeClr val="tx1"/>
            </a:solidFill>
            <a:round/>
            <a:headEnd/>
            <a:tailEnd/>
          </a:ln>
        </p:spPr>
        <p:txBody>
          <a:bodyPr>
            <a:spAutoFit/>
          </a:bodyPr>
          <a:lstStyle/>
          <a:p>
            <a:endParaRPr lang="fr-FR"/>
          </a:p>
        </p:txBody>
      </p:sp>
      <p:sp>
        <p:nvSpPr>
          <p:cNvPr id="50193" name="Rectangle 2"/>
          <p:cNvSpPr>
            <a:spLocks noChangeArrowheads="1"/>
          </p:cNvSpPr>
          <p:nvPr/>
        </p:nvSpPr>
        <p:spPr bwMode="auto">
          <a:xfrm>
            <a:off x="369888" y="6088063"/>
            <a:ext cx="7104062"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Qu’est-il affiché pour </a:t>
            </a:r>
            <a:r>
              <a:rPr lang="fr-FR" sz="1800" b="1">
                <a:solidFill>
                  <a:srgbClr val="000080"/>
                </a:solidFill>
                <a:latin typeface="Courier New" pitchFamily="49" charset="0"/>
              </a:rPr>
              <a:t>indice</a:t>
            </a:r>
            <a:r>
              <a:rPr lang="fr-FR" sz="1800" b="1">
                <a:solidFill>
                  <a:srgbClr val="000080"/>
                </a:solidFill>
              </a:rPr>
              <a:t> et </a:t>
            </a:r>
            <a:r>
              <a:rPr lang="fr-FR" sz="1800" b="1">
                <a:solidFill>
                  <a:srgbClr val="000080"/>
                </a:solidFill>
                <a:cs typeface="Arial" charset="0"/>
              </a:rPr>
              <a:t> </a:t>
            </a:r>
            <a:r>
              <a:rPr lang="fr-FR" sz="1800" b="1">
                <a:solidFill>
                  <a:srgbClr val="000080"/>
                </a:solidFill>
                <a:latin typeface="Courier New" pitchFamily="49" charset="0"/>
              </a:rPr>
              <a:t>code[indice]</a:t>
            </a:r>
            <a:endParaRPr lang="fr-FR" sz="1800" b="1">
              <a:solidFill>
                <a:srgbClr val="000080"/>
              </a:solidFill>
            </a:endParaRPr>
          </a:p>
        </p:txBody>
      </p:sp>
      <p:grpSp>
        <p:nvGrpSpPr>
          <p:cNvPr id="50204" name="Group 28"/>
          <p:cNvGrpSpPr>
            <a:grpSpLocks/>
          </p:cNvGrpSpPr>
          <p:nvPr/>
        </p:nvGrpSpPr>
        <p:grpSpPr bwMode="auto">
          <a:xfrm>
            <a:off x="250825" y="6116638"/>
            <a:ext cx="374650" cy="269875"/>
            <a:chOff x="590" y="209"/>
            <a:chExt cx="236" cy="170"/>
          </a:xfrm>
        </p:grpSpPr>
        <p:sp>
          <p:nvSpPr>
            <p:cNvPr id="50205" name="Oval 2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fr-FR"/>
            </a:p>
          </p:txBody>
        </p:sp>
        <p:sp>
          <p:nvSpPr>
            <p:cNvPr id="50206" name="Freeform 30"/>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fr-FR"/>
            </a:p>
          </p:txBody>
        </p:sp>
        <p:sp>
          <p:nvSpPr>
            <p:cNvPr id="50207" name="Oval 31"/>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fr-FR"/>
            </a:p>
          </p:txBody>
        </p:sp>
        <p:sp>
          <p:nvSpPr>
            <p:cNvPr id="50208" name="Freeform 32"/>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pPr>
              <a:defRPr/>
            </a:pPr>
            <a:r>
              <a:rPr lang="fr-FR"/>
              <a:t>Tableaux en arguments</a:t>
            </a:r>
          </a:p>
        </p:txBody>
      </p:sp>
      <p:sp>
        <p:nvSpPr>
          <p:cNvPr id="51203" name="Rectangle 3"/>
          <p:cNvSpPr>
            <a:spLocks noGrp="1" noChangeArrowheads="1"/>
          </p:cNvSpPr>
          <p:nvPr>
            <p:ph idx="1"/>
          </p:nvPr>
        </p:nvSpPr>
        <p:spPr>
          <a:xfrm>
            <a:off x="279400" y="1312863"/>
            <a:ext cx="8599488" cy="666750"/>
          </a:xfrm>
        </p:spPr>
        <p:txBody>
          <a:bodyPr/>
          <a:lstStyle/>
          <a:p>
            <a:r>
              <a:rPr lang="fr-FR"/>
              <a:t>C# propose la transmission d’arguments comme un tableau</a:t>
            </a:r>
            <a:endParaRPr lang="fr-FR" i="1">
              <a:latin typeface="Century Schoolbook" pitchFamily="18" charset="0"/>
            </a:endParaRPr>
          </a:p>
          <a:p>
            <a:pPr lvl="1"/>
            <a:r>
              <a:rPr lang="fr-FR"/>
              <a:t>Accepte des arguments qui ne sont pas des tableaux</a:t>
            </a:r>
          </a:p>
        </p:txBody>
      </p:sp>
      <p:sp>
        <p:nvSpPr>
          <p:cNvPr id="618500" name="Text Box 4"/>
          <p:cNvSpPr txBox="1">
            <a:spLocks noChangeArrowheads="1"/>
          </p:cNvSpPr>
          <p:nvPr/>
        </p:nvSpPr>
        <p:spPr bwMode="blackWhite">
          <a:xfrm>
            <a:off x="525463" y="2235200"/>
            <a:ext cx="7281862" cy="35306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lstStyle/>
          <a:p>
            <a:pPr eaLnBrk="1" hangingPunct="1">
              <a:lnSpc>
                <a:spcPct val="90000"/>
              </a:lnSpc>
              <a:defRPr/>
            </a:pPr>
            <a:r>
              <a:rPr lang="fr-FR" sz="1600" b="1" noProof="1">
                <a:latin typeface="Courier New" pitchFamily="49" charset="0"/>
              </a:rPr>
              <a:t>class</a:t>
            </a:r>
            <a:r>
              <a:rPr lang="fr-FR" sz="1600" noProof="1">
                <a:latin typeface="Courier New" pitchFamily="49" charset="0"/>
              </a:rPr>
              <a:t> Class1</a:t>
            </a:r>
          </a:p>
          <a:p>
            <a:pPr eaLnBrk="1" hangingPunct="1">
              <a:lnSpc>
                <a:spcPct val="90000"/>
              </a:lnSpc>
              <a:defRPr/>
            </a:pPr>
            <a:r>
              <a:rPr lang="fr-FR" sz="1600" noProof="1">
                <a:latin typeface="Courier New" pitchFamily="49" charset="0"/>
              </a:rPr>
              <a:t>{</a:t>
            </a:r>
          </a:p>
          <a:p>
            <a:pPr eaLnBrk="1" hangingPunct="1">
              <a:lnSpc>
                <a:spcPct val="90000"/>
              </a:lnSpc>
              <a:defRPr/>
            </a:pPr>
            <a:r>
              <a:rPr lang="fr-FR" sz="1600" noProof="1">
                <a:latin typeface="Courier New" pitchFamily="49" charset="0"/>
              </a:rPr>
              <a:t>  </a:t>
            </a:r>
            <a:r>
              <a:rPr lang="fr-FR" sz="1600" b="1" noProof="1">
                <a:latin typeface="Courier New" pitchFamily="49" charset="0"/>
              </a:rPr>
              <a:t>static void</a:t>
            </a:r>
            <a:r>
              <a:rPr lang="fr-FR" sz="1600" noProof="1">
                <a:latin typeface="Courier New" pitchFamily="49" charset="0"/>
              </a:rPr>
              <a:t> Main(</a:t>
            </a:r>
            <a:r>
              <a:rPr lang="fr-FR" sz="1600" b="1" noProof="1">
                <a:latin typeface="Courier New" pitchFamily="49" charset="0"/>
              </a:rPr>
              <a:t>string</a:t>
            </a:r>
            <a:r>
              <a:rPr lang="fr-FR" sz="1600" noProof="1">
                <a:latin typeface="Courier New" pitchFamily="49" charset="0"/>
              </a:rPr>
              <a:t>[] args)</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xx = { 4, 8, 8, 22, 5 };</a:t>
            </a:r>
          </a:p>
          <a:p>
            <a:pPr eaLnBrk="1" hangingPunct="1">
              <a:lnSpc>
                <a:spcPct val="90000"/>
              </a:lnSpc>
              <a:defRPr/>
            </a:pPr>
            <a:r>
              <a:rPr lang="fr-FR" sz="1600" noProof="1">
                <a:latin typeface="Courier New" pitchFamily="49" charset="0"/>
              </a:rPr>
              <a:t>    Sub(xx);	   // Un tableau de 5 entiers</a:t>
            </a:r>
          </a:p>
          <a:p>
            <a:pPr eaLnBrk="1" hangingPunct="1">
              <a:lnSpc>
                <a:spcPct val="90000"/>
              </a:lnSpc>
              <a:defRPr/>
            </a:pPr>
            <a:r>
              <a:rPr lang="fr-FR" sz="1600" noProof="1">
                <a:latin typeface="Courier New" pitchFamily="49" charset="0"/>
              </a:rPr>
              <a:t>    Sub(1, 2, 3); // Identique à un tableau de 3 entiers</a:t>
            </a:r>
          </a:p>
          <a:p>
            <a:pPr eaLnBrk="1" hangingPunct="1">
              <a:lnSpc>
                <a:spcPct val="90000"/>
              </a:lnSpc>
              <a:defRPr/>
            </a:pPr>
            <a:r>
              <a:rPr lang="fr-FR" sz="1600" noProof="1">
                <a:latin typeface="Courier New" pitchFamily="49" charset="0"/>
              </a:rPr>
              <a:t>    Sub();        // Identique à un tableau vide</a:t>
            </a:r>
          </a:p>
          <a:p>
            <a:pPr eaLnBrk="1" hangingPunct="1">
              <a:lnSpc>
                <a:spcPct val="90000"/>
              </a:lnSpc>
              <a:defRPr/>
            </a:pPr>
            <a:r>
              <a:rPr lang="fr-FR" sz="1600" noProof="1">
                <a:latin typeface="Courier New" pitchFamily="49" charset="0"/>
              </a:rPr>
              <a:t>  }</a:t>
            </a:r>
          </a:p>
          <a:p>
            <a:pPr eaLnBrk="1" hangingPunct="1">
              <a:lnSpc>
                <a:spcPct val="90000"/>
              </a:lnSpc>
              <a:defRPr/>
            </a:pPr>
            <a:endParaRPr lang="fr-FR" sz="1600" noProof="1">
              <a:latin typeface="Courier New" pitchFamily="49" charset="0"/>
            </a:endParaRPr>
          </a:p>
          <a:p>
            <a:pPr eaLnBrk="1" hangingPunct="1">
              <a:lnSpc>
                <a:spcPct val="90000"/>
              </a:lnSpc>
              <a:defRPr/>
            </a:pPr>
            <a:r>
              <a:rPr lang="fr-FR" sz="1600" noProof="1">
                <a:latin typeface="Courier New" pitchFamily="49" charset="0"/>
              </a:rPr>
              <a:t>  </a:t>
            </a:r>
            <a:r>
              <a:rPr lang="fr-FR" sz="1600" b="1" noProof="1">
                <a:latin typeface="Courier New" pitchFamily="49" charset="0"/>
              </a:rPr>
              <a:t>static</a:t>
            </a:r>
            <a:r>
              <a:rPr lang="fr-FR" sz="1600" noProof="1">
                <a:latin typeface="Courier New" pitchFamily="49" charset="0"/>
              </a:rPr>
              <a:t> </a:t>
            </a:r>
            <a:r>
              <a:rPr lang="fr-FR" sz="1600" b="1" noProof="1">
                <a:latin typeface="Courier New" pitchFamily="49" charset="0"/>
              </a:rPr>
              <a:t>void</a:t>
            </a:r>
            <a:r>
              <a:rPr lang="fr-FR" sz="1600" noProof="1">
                <a:latin typeface="Courier New" pitchFamily="49" charset="0"/>
              </a:rPr>
              <a:t> Sub(</a:t>
            </a:r>
            <a:r>
              <a:rPr lang="fr-FR" sz="1600" b="1" noProof="1">
                <a:latin typeface="Courier New" pitchFamily="49" charset="0"/>
              </a:rPr>
              <a:t>params</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vals)</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    Console.WriteLine("Length est {0}", vals.Length);</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a:t>
            </a:r>
          </a:p>
        </p:txBody>
      </p:sp>
      <p:sp>
        <p:nvSpPr>
          <p:cNvPr id="51205" name="AutoShape 5"/>
          <p:cNvSpPr>
            <a:spLocks noChangeArrowheads="1"/>
          </p:cNvSpPr>
          <p:nvPr/>
        </p:nvSpPr>
        <p:spPr bwMode="blackWhite">
          <a:xfrm>
            <a:off x="5278438" y="4124325"/>
            <a:ext cx="1425575" cy="504825"/>
          </a:xfrm>
          <a:prstGeom prst="wedgeRectCallout">
            <a:avLst>
              <a:gd name="adj1" fmla="val -194764"/>
              <a:gd name="adj2" fmla="val 29875"/>
            </a:avLst>
          </a:prstGeom>
          <a:solidFill>
            <a:schemeClr val="hlink"/>
          </a:solidFill>
          <a:ln w="12700">
            <a:solidFill>
              <a:schemeClr val="tx1"/>
            </a:solidFill>
            <a:miter lim="800000"/>
            <a:headEnd/>
            <a:tailEnd/>
          </a:ln>
        </p:spPr>
        <p:txBody>
          <a:bodyPr anchor="ctr" anchorCtr="1"/>
          <a:lstStyle/>
          <a:p>
            <a:r>
              <a:rPr lang="en-US" b="1"/>
              <a:t>Mot-clé </a:t>
            </a:r>
            <a:r>
              <a:rPr lang="en-US" b="1">
                <a:latin typeface="Courier New" pitchFamily="49" charset="0"/>
              </a:rPr>
              <a:t>params</a:t>
            </a:r>
            <a:endParaRPr lang="en-US" b="1"/>
          </a:p>
        </p:txBody>
      </p:sp>
      <p:sp>
        <p:nvSpPr>
          <p:cNvPr id="618502" name="Text Box 6"/>
          <p:cNvSpPr txBox="1">
            <a:spLocks noChangeArrowheads="1"/>
          </p:cNvSpPr>
          <p:nvPr/>
        </p:nvSpPr>
        <p:spPr bwMode="blackWhite">
          <a:xfrm>
            <a:off x="6985000" y="3979863"/>
            <a:ext cx="1897063" cy="8636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lstStyle/>
          <a:p>
            <a:pPr eaLnBrk="1" hangingPunct="1">
              <a:lnSpc>
                <a:spcPct val="90000"/>
              </a:lnSpc>
              <a:defRPr/>
            </a:pPr>
            <a:r>
              <a:rPr lang="en-US" sz="1600" b="1">
                <a:latin typeface="Courier New" pitchFamily="49" charset="0"/>
              </a:rPr>
              <a:t>Length est 5</a:t>
            </a:r>
          </a:p>
          <a:p>
            <a:pPr eaLnBrk="1" hangingPunct="1">
              <a:lnSpc>
                <a:spcPct val="90000"/>
              </a:lnSpc>
              <a:defRPr/>
            </a:pPr>
            <a:r>
              <a:rPr lang="en-US" sz="1600" b="1">
                <a:latin typeface="Courier New" pitchFamily="49" charset="0"/>
              </a:rPr>
              <a:t>Length est 3</a:t>
            </a:r>
          </a:p>
          <a:p>
            <a:pPr eaLnBrk="1" hangingPunct="1">
              <a:lnSpc>
                <a:spcPct val="90000"/>
              </a:lnSpc>
              <a:defRPr/>
            </a:pPr>
            <a:r>
              <a:rPr lang="en-US" sz="1600" b="1">
                <a:latin typeface="Courier New" pitchFamily="49" charset="0"/>
              </a:rPr>
              <a:t>Length est 0</a:t>
            </a:r>
          </a:p>
        </p:txBody>
      </p:sp>
      <p:sp>
        <p:nvSpPr>
          <p:cNvPr id="51207" name="AutoShape 7"/>
          <p:cNvSpPr>
            <a:spLocks noChangeArrowheads="1"/>
          </p:cNvSpPr>
          <p:nvPr/>
        </p:nvSpPr>
        <p:spPr bwMode="blackWhite">
          <a:xfrm>
            <a:off x="7934325" y="2738438"/>
            <a:ext cx="815975" cy="327025"/>
          </a:xfrm>
          <a:prstGeom prst="wedgeRectCallout">
            <a:avLst>
              <a:gd name="adj1" fmla="val -73153"/>
              <a:gd name="adj2" fmla="val 360194"/>
            </a:avLst>
          </a:prstGeom>
          <a:solidFill>
            <a:schemeClr val="hlink"/>
          </a:solidFill>
          <a:ln w="12700">
            <a:solidFill>
              <a:schemeClr val="tx1"/>
            </a:solidFill>
            <a:miter lim="800000"/>
            <a:headEnd/>
            <a:tailEnd/>
          </a:ln>
        </p:spPr>
        <p:txBody>
          <a:bodyPr anchor="ctr" anchorCtr="1"/>
          <a:lstStyle/>
          <a:p>
            <a:r>
              <a:rPr lang="en-US" b="1"/>
              <a:t>Sortie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fr-FR"/>
              <a:t>C#</a:t>
            </a:r>
          </a:p>
        </p:txBody>
      </p:sp>
      <p:sp>
        <p:nvSpPr>
          <p:cNvPr id="10243" name="Rectangle 3"/>
          <p:cNvSpPr>
            <a:spLocks noGrp="1" noChangeArrowheads="1"/>
          </p:cNvSpPr>
          <p:nvPr>
            <p:ph idx="1"/>
          </p:nvPr>
        </p:nvSpPr>
        <p:spPr>
          <a:xfrm>
            <a:off x="266700" y="1168400"/>
            <a:ext cx="8599488" cy="5294313"/>
          </a:xfrm>
        </p:spPr>
        <p:txBody>
          <a:bodyPr/>
          <a:lstStyle/>
          <a:p>
            <a:r>
              <a:rPr lang="fr-FR"/>
              <a:t>Apparu en 2001 comme le premier langage du 21</a:t>
            </a:r>
            <a:r>
              <a:rPr lang="fr-FR" baseline="30000"/>
              <a:t>ème</a:t>
            </a:r>
            <a:r>
              <a:rPr lang="fr-FR"/>
              <a:t> siècle</a:t>
            </a:r>
          </a:p>
          <a:p>
            <a:pPr lvl="1"/>
            <a:r>
              <a:rPr lang="fr-FR"/>
              <a:t>Développé par Microsoft pour son initiative .NET </a:t>
            </a:r>
          </a:p>
          <a:p>
            <a:pPr lvl="1"/>
            <a:r>
              <a:rPr lang="fr-FR"/>
              <a:t>Suit la tendance C/C++/Java </a:t>
            </a:r>
          </a:p>
          <a:p>
            <a:pPr lvl="2"/>
            <a:r>
              <a:rPr lang="fr-FR"/>
              <a:t>Mais avec des influences de Visual Basic (VB), Smalltalk, Lisp</a:t>
            </a:r>
            <a:br>
              <a:rPr lang="fr-FR"/>
            </a:br>
            <a:r>
              <a:rPr lang="fr-FR"/>
              <a:t>et d’autres</a:t>
            </a:r>
          </a:p>
          <a:p>
            <a:pPr>
              <a:spcBef>
                <a:spcPts val="1000"/>
              </a:spcBef>
            </a:pPr>
            <a:r>
              <a:rPr lang="fr-FR"/>
              <a:t>Conçu pour être</a:t>
            </a:r>
          </a:p>
          <a:p>
            <a:pPr lvl="1"/>
            <a:r>
              <a:rPr lang="fr-FR"/>
              <a:t>Plus facile à écrire et moins sujet à erreur(s) que le C++</a:t>
            </a:r>
          </a:p>
          <a:p>
            <a:pPr lvl="1"/>
            <a:r>
              <a:rPr lang="fr-FR"/>
              <a:t>Plus efficace et avec de meilleures performances que Java</a:t>
            </a:r>
          </a:p>
          <a:p>
            <a:pPr lvl="1"/>
            <a:r>
              <a:rPr lang="fr-FR"/>
              <a:t>Intégré dans des outils de développement</a:t>
            </a:r>
          </a:p>
          <a:p>
            <a:pPr lvl="1"/>
            <a:r>
              <a:rPr lang="fr-FR"/>
              <a:t>Utilisé dans des environnements multi-niveaux et multi-entreprises</a:t>
            </a:r>
          </a:p>
          <a:p>
            <a:pPr>
              <a:spcBef>
                <a:spcPts val="1000"/>
              </a:spcBef>
            </a:pPr>
            <a:r>
              <a:rPr lang="fr-FR"/>
              <a:t>C# est :</a:t>
            </a:r>
          </a:p>
          <a:p>
            <a:pPr lvl="1"/>
            <a:r>
              <a:rPr lang="fr-FR" i="1">
                <a:latin typeface="Century Schoolbook" pitchFamily="18" charset="0"/>
              </a:rPr>
              <a:t>Orienté Objet</a:t>
            </a:r>
            <a:r>
              <a:rPr lang="fr-FR"/>
              <a:t>, supportant tous les concepts de l’OO</a:t>
            </a:r>
          </a:p>
          <a:p>
            <a:pPr lvl="1"/>
            <a:r>
              <a:rPr lang="fr-FR" i="1">
                <a:latin typeface="Century Schoolbook" pitchFamily="18" charset="0"/>
              </a:rPr>
              <a:t>Orienté</a:t>
            </a:r>
            <a:r>
              <a:rPr lang="fr-FR"/>
              <a:t> </a:t>
            </a:r>
            <a:r>
              <a:rPr lang="fr-FR" i="1">
                <a:latin typeface="Century Schoolbook" pitchFamily="18" charset="0"/>
              </a:rPr>
              <a:t>Composant</a:t>
            </a:r>
            <a:r>
              <a:rPr lang="fr-FR"/>
              <a:t>, les caractéristiques « composants » sont intégrées au langage</a:t>
            </a:r>
          </a:p>
          <a:p>
            <a:pPr lvl="1"/>
            <a:r>
              <a:rPr lang="fr-FR" i="1">
                <a:latin typeface="Century Schoolbook" pitchFamily="18" charset="0"/>
              </a:rPr>
              <a:t>Orienté</a:t>
            </a:r>
            <a:r>
              <a:rPr lang="fr-FR"/>
              <a:t> </a:t>
            </a:r>
            <a:r>
              <a:rPr lang="fr-FR" i="1">
                <a:latin typeface="Century Schoolbook" pitchFamily="18" charset="0"/>
              </a:rPr>
              <a:t>données</a:t>
            </a:r>
            <a:r>
              <a:rPr lang="fr-FR"/>
              <a:t>,</a:t>
            </a:r>
            <a:r>
              <a:rPr lang="fr-FR" i="1">
                <a:latin typeface="Century Schoolbook" pitchFamily="18" charset="0"/>
              </a:rPr>
              <a:t> </a:t>
            </a:r>
            <a:r>
              <a:rPr lang="fr-FR"/>
              <a:t>avec des caractéristiques de manipulation de</a:t>
            </a:r>
            <a:br>
              <a:rPr lang="fr-FR"/>
            </a:br>
            <a:r>
              <a:rPr lang="fr-FR"/>
              <a:t>données ressemblant à SQL et intégrées au langage</a:t>
            </a:r>
          </a:p>
          <a:p>
            <a:pPr lvl="2"/>
            <a:r>
              <a:rPr lang="fr-FR"/>
              <a:t>Nommé </a:t>
            </a:r>
            <a:r>
              <a:rPr lang="fr-FR" i="1">
                <a:latin typeface="Century Schoolbook" pitchFamily="18" charset="0"/>
              </a:rPr>
              <a:t>LINQ </a:t>
            </a:r>
            <a:r>
              <a:rPr lang="fr-FR"/>
              <a:t>(Language Integrated Query)</a:t>
            </a:r>
          </a:p>
        </p:txBody>
      </p:sp>
      <p:grpSp>
        <p:nvGrpSpPr>
          <p:cNvPr id="10244" name="Group 16"/>
          <p:cNvGrpSpPr>
            <a:grpSpLocks/>
          </p:cNvGrpSpPr>
          <p:nvPr/>
        </p:nvGrpSpPr>
        <p:grpSpPr bwMode="auto">
          <a:xfrm>
            <a:off x="330200" y="5864225"/>
            <a:ext cx="660400" cy="585788"/>
            <a:chOff x="3169" y="2970"/>
            <a:chExt cx="416" cy="369"/>
          </a:xfrm>
        </p:grpSpPr>
        <p:grpSp>
          <p:nvGrpSpPr>
            <p:cNvPr id="10245" name="Group 17"/>
            <p:cNvGrpSpPr>
              <a:grpSpLocks/>
            </p:cNvGrpSpPr>
            <p:nvPr/>
          </p:nvGrpSpPr>
          <p:grpSpPr bwMode="auto">
            <a:xfrm>
              <a:off x="3169" y="2970"/>
              <a:ext cx="416" cy="369"/>
              <a:chOff x="3083" y="2970"/>
              <a:chExt cx="502" cy="445"/>
            </a:xfrm>
          </p:grpSpPr>
          <p:sp>
            <p:nvSpPr>
              <p:cNvPr id="10249" name="Freeform 18"/>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pPr algn="ctr"/>
                <a:endParaRPr lang="fr-FR" sz="2000"/>
              </a:p>
            </p:txBody>
          </p:sp>
          <p:sp>
            <p:nvSpPr>
              <p:cNvPr id="10250" name="Freeform 19"/>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pPr algn="ctr"/>
                <a:endParaRPr lang="fr-FR" sz="2000"/>
              </a:p>
            </p:txBody>
          </p:sp>
          <p:sp>
            <p:nvSpPr>
              <p:cNvPr id="10251" name="Freeform 20"/>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pPr algn="ctr"/>
                <a:endParaRPr lang="fr-FR" sz="2000"/>
              </a:p>
            </p:txBody>
          </p:sp>
          <p:sp>
            <p:nvSpPr>
              <p:cNvPr id="10252" name="Freeform 21"/>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pPr algn="ctr"/>
                <a:endParaRPr lang="fr-FR" sz="2000"/>
              </a:p>
            </p:txBody>
          </p:sp>
          <p:sp>
            <p:nvSpPr>
              <p:cNvPr id="10253" name="Freeform 22"/>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pPr algn="ctr"/>
                <a:endParaRPr lang="fr-FR" sz="2000"/>
              </a:p>
            </p:txBody>
          </p:sp>
          <p:sp>
            <p:nvSpPr>
              <p:cNvPr id="10254" name="Freeform 23"/>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pPr algn="ctr"/>
                <a:endParaRPr lang="fr-FR" sz="2000"/>
              </a:p>
            </p:txBody>
          </p:sp>
          <p:sp>
            <p:nvSpPr>
              <p:cNvPr id="10255" name="Freeform 24"/>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pPr algn="ctr"/>
                <a:endParaRPr lang="fr-FR" sz="2000"/>
              </a:p>
            </p:txBody>
          </p:sp>
          <p:sp>
            <p:nvSpPr>
              <p:cNvPr id="10256" name="Freeform 25"/>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pPr algn="ctr"/>
                <a:endParaRPr lang="fr-FR" sz="2000"/>
              </a:p>
            </p:txBody>
          </p:sp>
          <p:sp>
            <p:nvSpPr>
              <p:cNvPr id="10257" name="Freeform 26"/>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pPr algn="ctr"/>
                <a:endParaRPr lang="fr-FR" sz="2000"/>
              </a:p>
            </p:txBody>
          </p:sp>
          <p:sp>
            <p:nvSpPr>
              <p:cNvPr id="10258" name="Freeform 27"/>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pPr algn="ctr"/>
                <a:endParaRPr lang="fr-FR" sz="2000"/>
              </a:p>
            </p:txBody>
          </p:sp>
          <p:sp>
            <p:nvSpPr>
              <p:cNvPr id="10259" name="Freeform 28"/>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pPr algn="ctr"/>
                <a:endParaRPr lang="fr-FR" sz="2000"/>
              </a:p>
            </p:txBody>
          </p:sp>
          <p:sp>
            <p:nvSpPr>
              <p:cNvPr id="10260" name="Freeform 29"/>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pPr algn="ctr"/>
                <a:endParaRPr lang="fr-FR" sz="2000"/>
              </a:p>
            </p:txBody>
          </p:sp>
        </p:grpSp>
        <p:sp>
          <p:nvSpPr>
            <p:cNvPr id="10246" name="Text Box 30"/>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0247" name="Line 31"/>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0248" name="Line 32"/>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spcAft>
                <a:spcPts val="300"/>
              </a:spcAft>
              <a:defRPr/>
            </a:pPr>
            <a:r>
              <a:rPr lang="fr-FR"/>
              <a:t>Boucles et conditions</a:t>
            </a:r>
          </a:p>
        </p:txBody>
      </p:sp>
      <p:sp>
        <p:nvSpPr>
          <p:cNvPr id="53251" name="Rectangle 3"/>
          <p:cNvSpPr>
            <a:spLocks noGrp="1" noChangeArrowheads="1"/>
          </p:cNvSpPr>
          <p:nvPr>
            <p:ph idx="1"/>
          </p:nvPr>
        </p:nvSpPr>
        <p:spPr>
          <a:xfrm>
            <a:off x="279400" y="1206500"/>
            <a:ext cx="8588375" cy="339725"/>
          </a:xfrm>
        </p:spPr>
        <p:txBody>
          <a:bodyPr/>
          <a:lstStyle/>
          <a:p>
            <a:pPr>
              <a:lnSpc>
                <a:spcPct val="90000"/>
              </a:lnSpc>
              <a:spcAft>
                <a:spcPts val="300"/>
              </a:spcAft>
              <a:tabLst>
                <a:tab pos="909638" algn="l"/>
                <a:tab pos="1198563" algn="l"/>
              </a:tabLst>
            </a:pPr>
            <a:r>
              <a:rPr lang="fr-FR"/>
              <a:t>C# dispose de boucles et d’instructions conditionnelles traditionnelles </a:t>
            </a:r>
          </a:p>
        </p:txBody>
      </p:sp>
      <p:sp>
        <p:nvSpPr>
          <p:cNvPr id="53253" name="Rectangle 6"/>
          <p:cNvSpPr>
            <a:spLocks noChangeArrowheads="1"/>
          </p:cNvSpPr>
          <p:nvPr/>
        </p:nvSpPr>
        <p:spPr bwMode="auto">
          <a:xfrm>
            <a:off x="238125" y="1625600"/>
            <a:ext cx="8588375" cy="3689350"/>
          </a:xfrm>
          <a:prstGeom prst="rect">
            <a:avLst/>
          </a:prstGeom>
          <a:noFill/>
          <a:ln w="9525">
            <a:noFill/>
            <a:miter lim="800000"/>
            <a:headEnd/>
            <a:tailEnd/>
          </a:ln>
        </p:spPr>
        <p:txBody>
          <a:bodyPr tIns="46800">
            <a:spAutoFit/>
          </a:bodyPr>
          <a:lstStyle/>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if</a:t>
            </a:r>
            <a:r>
              <a:rPr lang="fr-FR" sz="1800" b="1" noProof="1">
                <a:latin typeface="Times New Roman" pitchFamily="18" charset="0"/>
              </a:rPr>
              <a:t>				</a:t>
            </a:r>
            <a:r>
              <a:rPr lang="fr-FR" sz="1800" b="1" noProof="1">
                <a:latin typeface="Courier New" pitchFamily="49" charset="0"/>
              </a:rPr>
              <a:t>if (a &gt; b) c = d;</a:t>
            </a:r>
          </a:p>
          <a:p>
            <a:pPr lvl="1" eaLnBrk="1" hangingPunct="1">
              <a:lnSpc>
                <a:spcPct val="85000"/>
              </a:lnSpc>
              <a:spcAft>
                <a:spcPts val="200"/>
              </a:spcAft>
              <a:tabLst>
                <a:tab pos="909638" algn="l"/>
                <a:tab pos="1198563" algn="l"/>
              </a:tabLst>
            </a:pPr>
            <a:endParaRPr lang="fr-FR" sz="1800" b="1" noProof="1">
              <a:latin typeface="Times New Roman" pitchFamily="18" charset="0"/>
            </a:endParaRPr>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if</a:t>
            </a:r>
            <a:r>
              <a:rPr lang="fr-FR" sz="1800" b="1" noProof="1"/>
              <a:t>/</a:t>
            </a:r>
            <a:r>
              <a:rPr lang="fr-FR" sz="1800" b="1" noProof="1">
                <a:latin typeface="Courier New" pitchFamily="49" charset="0"/>
                <a:cs typeface="Courier New" pitchFamily="49" charset="0"/>
              </a:rPr>
              <a:t>else</a:t>
            </a:r>
            <a:r>
              <a:rPr lang="fr-FR" sz="1800" b="1" noProof="1"/>
              <a:t>		</a:t>
            </a:r>
            <a:r>
              <a:rPr lang="fr-FR" sz="1800" b="1" noProof="1">
                <a:latin typeface="Courier New" pitchFamily="49" charset="0"/>
              </a:rPr>
              <a:t>if (a &gt; b) c = d;</a:t>
            </a:r>
          </a:p>
          <a:p>
            <a:pPr lvl="1" eaLnBrk="1" hangingPunct="1">
              <a:lnSpc>
                <a:spcPct val="85000"/>
              </a:lnSpc>
              <a:spcAft>
                <a:spcPts val="200"/>
              </a:spcAft>
              <a:tabLst>
                <a:tab pos="909638" algn="l"/>
                <a:tab pos="1198563" algn="l"/>
              </a:tabLst>
            </a:pPr>
            <a:r>
              <a:rPr lang="fr-FR" sz="1800" b="1" noProof="1"/>
              <a:t>				</a:t>
            </a:r>
            <a:r>
              <a:rPr lang="fr-FR" sz="1800" b="1" noProof="1">
                <a:latin typeface="Courier New" pitchFamily="49" charset="0"/>
              </a:rPr>
              <a:t>else c = e;</a:t>
            </a:r>
          </a:p>
          <a:p>
            <a:pPr lvl="1" eaLnBrk="1" hangingPunct="1">
              <a:lnSpc>
                <a:spcPct val="85000"/>
              </a:lnSpc>
              <a:spcAft>
                <a:spcPts val="200"/>
              </a:spcAft>
              <a:tabLst>
                <a:tab pos="909638" algn="l"/>
                <a:tab pos="1198563" algn="l"/>
              </a:tabLst>
            </a:pPr>
            <a:endParaRPr lang="fr-FR" sz="1800" b="1" noProof="1">
              <a:latin typeface="Courier New" pitchFamily="49" charset="0"/>
            </a:endParaRPr>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switch</a:t>
            </a:r>
            <a:r>
              <a:rPr lang="fr-FR" sz="1800" b="1" noProof="1"/>
              <a:t>		</a:t>
            </a:r>
            <a:r>
              <a:rPr lang="fr-FR" sz="1800"/>
              <a:t>V</a:t>
            </a:r>
            <a:r>
              <a:rPr lang="fr-FR" sz="1800" noProof="1"/>
              <a:t>oir page suivante</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while</a:t>
            </a:r>
            <a:r>
              <a:rPr lang="fr-FR" sz="1800" b="1" noProof="1">
                <a:latin typeface="Times New Roman" pitchFamily="18" charset="0"/>
              </a:rPr>
              <a:t>			</a:t>
            </a:r>
            <a:r>
              <a:rPr lang="fr-FR" sz="1800" b="1" noProof="1">
                <a:latin typeface="Courier New" pitchFamily="49" charset="0"/>
              </a:rPr>
              <a:t>while (a &gt; b) c = d;</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do</a:t>
            </a:r>
            <a:r>
              <a:rPr lang="fr-FR" sz="1800" b="1" noProof="1"/>
              <a:t>/</a:t>
            </a:r>
            <a:r>
              <a:rPr lang="fr-FR" sz="1800" b="1" noProof="1">
                <a:latin typeface="Courier New" pitchFamily="49" charset="0"/>
                <a:cs typeface="Courier New" pitchFamily="49" charset="0"/>
              </a:rPr>
              <a:t>while</a:t>
            </a:r>
            <a:r>
              <a:rPr lang="fr-FR" sz="1800" b="1" noProof="1">
                <a:latin typeface="Times New Roman" pitchFamily="18" charset="0"/>
              </a:rPr>
              <a:t>		</a:t>
            </a:r>
            <a:r>
              <a:rPr lang="fr-FR" sz="1800" b="1" noProof="1">
                <a:latin typeface="Courier New" pitchFamily="49" charset="0"/>
              </a:rPr>
              <a:t>do { a = something(); } while (a &gt; b);</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for</a:t>
            </a:r>
            <a:r>
              <a:rPr lang="fr-FR" sz="1800" b="1" noProof="1"/>
              <a:t>	</a:t>
            </a:r>
            <a:r>
              <a:rPr lang="fr-FR" sz="1800" b="1" noProof="1">
                <a:latin typeface="Times New Roman" pitchFamily="18" charset="0"/>
              </a:rPr>
              <a:t>			</a:t>
            </a:r>
            <a:r>
              <a:rPr lang="fr-FR" sz="1800" b="1" noProof="1">
                <a:latin typeface="Courier New" pitchFamily="49" charset="0"/>
              </a:rPr>
              <a:t>for (int i = 0; i &lt; a; i++) something(i);</a:t>
            </a:r>
            <a:endParaRPr lang="fr-FR" sz="1800" b="1">
              <a:latin typeface="Courier New" pitchFamily="49" charset="0"/>
            </a:endParaRP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foreach</a:t>
            </a:r>
            <a:r>
              <a:rPr lang="fr-FR" sz="1800" b="1" noProof="1"/>
              <a:t>	</a:t>
            </a:r>
            <a:r>
              <a:rPr lang="fr-FR" sz="1800" b="1" noProof="1">
                <a:latin typeface="Times New Roman" pitchFamily="18" charset="0"/>
              </a:rPr>
              <a:t>	</a:t>
            </a:r>
            <a:r>
              <a:rPr lang="fr-FR" sz="1800"/>
              <a:t>V</a:t>
            </a:r>
            <a:r>
              <a:rPr lang="fr-FR" sz="1800" noProof="1"/>
              <a:t>oir page suivante</a:t>
            </a:r>
          </a:p>
        </p:txBody>
      </p:sp>
      <p:sp>
        <p:nvSpPr>
          <p:cNvPr id="53254" name="Rectangle 8"/>
          <p:cNvSpPr>
            <a:spLocks noChangeArrowheads="1"/>
          </p:cNvSpPr>
          <p:nvPr/>
        </p:nvSpPr>
        <p:spPr bwMode="auto">
          <a:xfrm>
            <a:off x="374650" y="5511800"/>
            <a:ext cx="7772400" cy="650875"/>
          </a:xfrm>
          <a:prstGeom prst="rect">
            <a:avLst/>
          </a:prstGeom>
          <a:noFill/>
          <a:ln w="12700">
            <a:noFill/>
            <a:miter lim="800000"/>
            <a:headEnd/>
            <a:tailEnd/>
          </a:ln>
        </p:spPr>
        <p:txBody>
          <a:bodyPr lIns="18000">
            <a:spAutoFit/>
          </a:bodyPr>
          <a:lstStyle/>
          <a:p>
            <a:pPr marL="342900" indent="-342900">
              <a:lnSpc>
                <a:spcPct val="90000"/>
              </a:lnSpc>
              <a:spcBef>
                <a:spcPts val="200"/>
              </a:spcBef>
              <a:spcAft>
                <a:spcPts val="300"/>
              </a:spcAft>
              <a:buClr>
                <a:schemeClr val="accent2"/>
              </a:buClr>
              <a:buFont typeface="Arial" charset="0"/>
              <a:buNone/>
            </a:pPr>
            <a:r>
              <a:rPr lang="en-US" sz="1800" b="1">
                <a:solidFill>
                  <a:srgbClr val="000080"/>
                </a:solidFill>
                <a:latin typeface="Courier New" pitchFamily="49" charset="0"/>
                <a:cs typeface="Courier New" pitchFamily="49" charset="0"/>
              </a:rPr>
              <a:t>	goto	</a:t>
            </a:r>
            <a:r>
              <a:rPr lang="en-US" sz="1800" b="1">
                <a:solidFill>
                  <a:srgbClr val="000080"/>
                </a:solidFill>
              </a:rPr>
              <a:t>	             </a:t>
            </a:r>
            <a:r>
              <a:rPr lang="en-US" sz="1800" b="1">
                <a:solidFill>
                  <a:srgbClr val="000080"/>
                </a:solidFill>
                <a:latin typeface="Courier New" pitchFamily="49" charset="0"/>
              </a:rPr>
              <a:t>label: </a:t>
            </a:r>
            <a:r>
              <a:rPr lang="en-US" sz="1800" b="1" i="1">
                <a:solidFill>
                  <a:srgbClr val="000080"/>
                </a:solidFill>
                <a:latin typeface="Courier New" pitchFamily="49" charset="0"/>
              </a:rPr>
              <a:t>… code …</a:t>
            </a:r>
          </a:p>
          <a:p>
            <a:pPr marL="342900" indent="-342900">
              <a:lnSpc>
                <a:spcPct val="90000"/>
              </a:lnSpc>
              <a:spcBef>
                <a:spcPts val="200"/>
              </a:spcBef>
              <a:spcAft>
                <a:spcPts val="300"/>
              </a:spcAft>
              <a:buClr>
                <a:schemeClr val="accent2"/>
              </a:buClr>
              <a:buFont typeface="Arial" charset="0"/>
              <a:buNone/>
            </a:pPr>
            <a:r>
              <a:rPr lang="en-US" sz="1800" b="1" i="1">
                <a:solidFill>
                  <a:srgbClr val="000080"/>
                </a:solidFill>
                <a:latin typeface="Courier New" pitchFamily="49" charset="0"/>
              </a:rPr>
              <a:t>			      </a:t>
            </a:r>
            <a:r>
              <a:rPr lang="en-US" sz="1800" b="1">
                <a:solidFill>
                  <a:srgbClr val="000080"/>
                </a:solidFill>
                <a:latin typeface="Courier New" pitchFamily="49" charset="0"/>
              </a:rPr>
              <a:t>goto label;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lang="fr-FR" dirty="0"/>
              <a:t>Évaluation court-circuit</a:t>
            </a:r>
          </a:p>
        </p:txBody>
      </p:sp>
      <p:sp>
        <p:nvSpPr>
          <p:cNvPr id="54275" name="Rectangle 3"/>
          <p:cNvSpPr>
            <a:spLocks noGrp="1" noChangeArrowheads="1"/>
          </p:cNvSpPr>
          <p:nvPr>
            <p:ph idx="1"/>
          </p:nvPr>
        </p:nvSpPr>
        <p:spPr>
          <a:xfrm>
            <a:off x="279400" y="1312863"/>
            <a:ext cx="8599488" cy="1693862"/>
          </a:xfrm>
        </p:spPr>
        <p:txBody>
          <a:bodyPr/>
          <a:lstStyle/>
          <a:p>
            <a:r>
              <a:rPr lang="fr-FR"/>
              <a:t>Toutes les boucles et les conditions utilisent des expressions logiques qui sont évaluées de gauche à droite (en respectant la précédence)</a:t>
            </a:r>
          </a:p>
          <a:p>
            <a:pPr lvl="1"/>
            <a:r>
              <a:rPr lang="fr-FR"/>
              <a:t>L’évaluation s’arrête dès que le résultat peut être déterminé</a:t>
            </a:r>
          </a:p>
          <a:p>
            <a:pPr lvl="2"/>
            <a:r>
              <a:rPr lang="fr-FR"/>
              <a:t>Ce comportement est appelé </a:t>
            </a:r>
            <a:r>
              <a:rPr lang="fr-FR" i="1">
                <a:latin typeface="Century Schoolbook" pitchFamily="18" charset="0"/>
              </a:rPr>
              <a:t>évaluation court-circuit</a:t>
            </a:r>
            <a:endParaRPr lang="fr-FR">
              <a:latin typeface="Century Schoolbook" pitchFamily="18" charset="0"/>
            </a:endParaRPr>
          </a:p>
          <a:p>
            <a:r>
              <a:rPr lang="fr-FR"/>
              <a:t>Exemple :</a:t>
            </a:r>
          </a:p>
        </p:txBody>
      </p:sp>
      <p:sp>
        <p:nvSpPr>
          <p:cNvPr id="482308" name="Rectangle 4"/>
          <p:cNvSpPr>
            <a:spLocks noChangeArrowheads="1"/>
          </p:cNvSpPr>
          <p:nvPr/>
        </p:nvSpPr>
        <p:spPr bwMode="blackWhite">
          <a:xfrm>
            <a:off x="692150" y="3402013"/>
            <a:ext cx="5097463" cy="22510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defRPr/>
            </a:pPr>
            <a:r>
              <a:rPr lang="en-US" sz="1600" b="1">
                <a:solidFill>
                  <a:srgbClr val="000080"/>
                </a:solidFill>
                <a:latin typeface="Courier New" pitchFamily="49" charset="0"/>
                <a:cs typeface="Courier New" pitchFamily="49" charset="0"/>
              </a:rPr>
              <a:t>void</a:t>
            </a:r>
            <a:r>
              <a:rPr lang="en-US" sz="1600">
                <a:solidFill>
                  <a:srgbClr val="000080"/>
                </a:solidFill>
                <a:latin typeface="Courier New" pitchFamily="49" charset="0"/>
                <a:cs typeface="Courier New" pitchFamily="49" charset="0"/>
              </a:rPr>
              <a:t> UneFunction()</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i = 101;</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j = 3;</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k = 0;</a:t>
            </a:r>
          </a:p>
          <a:p>
            <a:pPr>
              <a:lnSpc>
                <a:spcPct val="110000"/>
              </a:lnSpc>
              <a:defRPr/>
            </a:pPr>
            <a:r>
              <a:rPr lang="en-US" sz="1600" b="1">
                <a:solidFill>
                  <a:srgbClr val="000080"/>
                </a:solidFill>
                <a:latin typeface="Courier New" pitchFamily="49" charset="0"/>
                <a:cs typeface="Courier New" pitchFamily="49" charset="0"/>
              </a:rPr>
              <a:t>    if</a:t>
            </a:r>
            <a:r>
              <a:rPr lang="en-US" sz="1600">
                <a:solidFill>
                  <a:srgbClr val="000080"/>
                </a:solidFill>
                <a:latin typeface="Courier New" pitchFamily="49" charset="0"/>
                <a:cs typeface="Courier New" pitchFamily="49" charset="0"/>
              </a:rPr>
              <a:t> ((i == j) &amp;&amp; (Travail()) k++;</a:t>
            </a:r>
          </a:p>
          <a:p>
            <a:pPr>
              <a:lnSpc>
                <a:spcPct val="110000"/>
              </a:lnSpc>
              <a:defRPr/>
            </a:pPr>
            <a:r>
              <a:rPr lang="en-US" sz="1600" i="1">
                <a:solidFill>
                  <a:srgbClr val="000080"/>
                </a:solidFill>
                <a:latin typeface="Courier New" pitchFamily="49" charset="0"/>
                <a:cs typeface="Courier New" pitchFamily="49" charset="0"/>
              </a:rPr>
              <a:t>    … instructions …</a:t>
            </a:r>
          </a:p>
          <a:p>
            <a:pPr>
              <a:lnSpc>
                <a:spcPct val="110000"/>
              </a:lnSpc>
              <a:defRPr/>
            </a:pPr>
            <a:r>
              <a:rPr lang="en-US" sz="1600">
                <a:solidFill>
                  <a:srgbClr val="000080"/>
                </a:solidFill>
                <a:latin typeface="Courier New" pitchFamily="49" charset="0"/>
                <a:cs typeface="Courier New" pitchFamily="49" charset="0"/>
              </a:rPr>
              <a:t>}</a:t>
            </a:r>
          </a:p>
        </p:txBody>
      </p:sp>
      <p:sp>
        <p:nvSpPr>
          <p:cNvPr id="54277" name="AutoShape 5"/>
          <p:cNvSpPr>
            <a:spLocks noChangeArrowheads="1"/>
          </p:cNvSpPr>
          <p:nvPr/>
        </p:nvSpPr>
        <p:spPr bwMode="blackWhite">
          <a:xfrm>
            <a:off x="3038475" y="3787775"/>
            <a:ext cx="1447800" cy="742950"/>
          </a:xfrm>
          <a:prstGeom prst="wedgeRectCallout">
            <a:avLst>
              <a:gd name="adj1" fmla="val -81796"/>
              <a:gd name="adj2" fmla="val 89958"/>
            </a:avLst>
          </a:prstGeom>
          <a:solidFill>
            <a:schemeClr val="hlink"/>
          </a:solidFill>
          <a:ln w="12700">
            <a:solidFill>
              <a:schemeClr val="tx1"/>
            </a:solidFill>
            <a:miter lim="800000"/>
            <a:headEnd/>
            <a:tailEnd/>
          </a:ln>
        </p:spPr>
        <p:txBody>
          <a:bodyPr/>
          <a:lstStyle/>
          <a:p>
            <a:r>
              <a:rPr lang="en-US" b="1"/>
              <a:t>Si cette expression vaut </a:t>
            </a:r>
            <a:r>
              <a:rPr lang="en-US" b="1">
                <a:latin typeface="Courier New" pitchFamily="49" charset="0"/>
              </a:rPr>
              <a:t>false </a:t>
            </a:r>
            <a:r>
              <a:rPr lang="en-US" b="1">
                <a:cs typeface="Arial" charset="0"/>
              </a:rPr>
              <a:t>... </a:t>
            </a:r>
          </a:p>
        </p:txBody>
      </p:sp>
      <p:sp>
        <p:nvSpPr>
          <p:cNvPr id="54278" name="AutoShape 6"/>
          <p:cNvSpPr>
            <a:spLocks noChangeArrowheads="1"/>
          </p:cNvSpPr>
          <p:nvPr/>
        </p:nvSpPr>
        <p:spPr bwMode="blackWhite">
          <a:xfrm>
            <a:off x="5688013" y="5286375"/>
            <a:ext cx="2638425" cy="768350"/>
          </a:xfrm>
          <a:prstGeom prst="wedgeRectCallout">
            <a:avLst>
              <a:gd name="adj1" fmla="val -120699"/>
              <a:gd name="adj2" fmla="val -79546"/>
            </a:avLst>
          </a:prstGeom>
          <a:solidFill>
            <a:schemeClr val="hlink"/>
          </a:solidFill>
          <a:ln w="12700">
            <a:solidFill>
              <a:schemeClr val="tx1"/>
            </a:solidFill>
            <a:miter lim="800000"/>
            <a:headEnd/>
            <a:tailEnd/>
          </a:ln>
        </p:spPr>
        <p:txBody>
          <a:bodyPr/>
          <a:lstStyle/>
          <a:p>
            <a:r>
              <a:rPr lang="en-US" b="1"/>
              <a:t>... cette partie n’est jamais évaluée :  </a:t>
            </a:r>
            <a:r>
              <a:rPr lang="en-US" b="1">
                <a:latin typeface="Courier New" pitchFamily="49" charset="0"/>
                <a:cs typeface="Courier New" pitchFamily="49" charset="0"/>
              </a:rPr>
              <a:t>Travail()</a:t>
            </a:r>
            <a:r>
              <a:rPr lang="en-US" b="1"/>
              <a:t> n’est pas </a:t>
            </a:r>
            <a:r>
              <a:rPr lang="fr-FR" b="1"/>
              <a:t>appelée</a:t>
            </a:r>
            <a:endParaRPr lang="en-US" b="1"/>
          </a:p>
        </p:txBody>
      </p:sp>
      <p:sp>
        <p:nvSpPr>
          <p:cNvPr id="482311" name="Rectangle 7"/>
          <p:cNvSpPr>
            <a:spLocks noChangeArrowheads="1"/>
          </p:cNvSpPr>
          <p:nvPr/>
        </p:nvSpPr>
        <p:spPr bwMode="blackWhite">
          <a:xfrm>
            <a:off x="4879975" y="2716213"/>
            <a:ext cx="3586163" cy="144621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pPr>
            <a:r>
              <a:rPr lang="en-US" sz="1600" b="1">
                <a:solidFill>
                  <a:srgbClr val="000080"/>
                </a:solidFill>
                <a:latin typeface="Courier New" pitchFamily="49" charset="0"/>
                <a:cs typeface="Courier New" pitchFamily="49" charset="0"/>
              </a:rPr>
              <a:t>bool</a:t>
            </a:r>
            <a:r>
              <a:rPr lang="en-US" sz="1600">
                <a:solidFill>
                  <a:srgbClr val="000080"/>
                </a:solidFill>
                <a:latin typeface="Courier New" pitchFamily="49" charset="0"/>
                <a:cs typeface="Courier New" pitchFamily="49" charset="0"/>
              </a:rPr>
              <a:t> Travail()</a:t>
            </a:r>
          </a:p>
          <a:p>
            <a:pPr>
              <a:lnSpc>
                <a:spcPct val="110000"/>
              </a:lnSpc>
            </a:pPr>
            <a:r>
              <a:rPr lang="en-US" sz="1600">
                <a:solidFill>
                  <a:srgbClr val="000080"/>
                </a:solidFill>
                <a:latin typeface="Courier New" pitchFamily="49" charset="0"/>
                <a:cs typeface="Courier New" pitchFamily="49" charset="0"/>
              </a:rPr>
              <a:t>{</a:t>
            </a:r>
          </a:p>
          <a:p>
            <a:pPr>
              <a:lnSpc>
                <a:spcPct val="110000"/>
              </a:lnSpc>
            </a:pPr>
            <a:r>
              <a:rPr lang="en-US" sz="1600">
                <a:solidFill>
                  <a:srgbClr val="000080"/>
                </a:solidFill>
                <a:latin typeface="Courier New" pitchFamily="49" charset="0"/>
                <a:cs typeface="Courier New" pitchFamily="49" charset="0"/>
              </a:rPr>
              <a:t>    … </a:t>
            </a:r>
            <a:r>
              <a:rPr lang="en-US" sz="1600" i="1">
                <a:solidFill>
                  <a:srgbClr val="000080"/>
                </a:solidFill>
                <a:latin typeface="Courier New" pitchFamily="49" charset="0"/>
                <a:cs typeface="Courier New" pitchFamily="49" charset="0"/>
              </a:rPr>
              <a:t>instructions</a:t>
            </a:r>
            <a:r>
              <a:rPr lang="en-US" sz="1600">
                <a:solidFill>
                  <a:srgbClr val="000080"/>
                </a:solidFill>
                <a:latin typeface="Courier New" pitchFamily="49" charset="0"/>
                <a:cs typeface="Courier New" pitchFamily="49" charset="0"/>
              </a:rPr>
              <a:t> …;</a:t>
            </a:r>
          </a:p>
          <a:p>
            <a:pPr>
              <a:lnSpc>
                <a:spcPct val="110000"/>
              </a:lnSpc>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return</a:t>
            </a:r>
            <a:r>
              <a:rPr lang="en-US" sz="1600">
                <a:solidFill>
                  <a:srgbClr val="000080"/>
                </a:solidFill>
                <a:latin typeface="Courier New" pitchFamily="49" charset="0"/>
                <a:cs typeface="Courier New" pitchFamily="49" charset="0"/>
              </a:rPr>
              <a:t> ResultatBooleen;</a:t>
            </a:r>
          </a:p>
          <a:p>
            <a:pPr>
              <a:lnSpc>
                <a:spcPct val="110000"/>
              </a:lnSpc>
            </a:pPr>
            <a:r>
              <a:rPr lang="en-US" sz="1600">
                <a:solidFill>
                  <a:srgbClr val="000080"/>
                </a:solidFill>
                <a:latin typeface="Courier New" pitchFamily="49" charset="0"/>
                <a:cs typeface="Courier New" pitchFamily="49" charset="0"/>
              </a:rPr>
              <a:t>}</a:t>
            </a:r>
          </a:p>
        </p:txBody>
      </p:sp>
      <p:sp>
        <p:nvSpPr>
          <p:cNvPr id="54280" name="Text Box 8"/>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\Course\419\Samples\ShortCircuitEvaluation</a:t>
            </a:r>
          </a:p>
        </p:txBody>
      </p:sp>
      <p:sp>
        <p:nvSpPr>
          <p:cNvPr id="54281"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a:defRPr/>
            </a:pPr>
            <a:r>
              <a:rPr lang="fr-FR"/>
              <a:t>La boucle </a:t>
            </a:r>
            <a:r>
              <a:rPr lang="fr-FR">
                <a:latin typeface="Courier New" pitchFamily="49" charset="0"/>
              </a:rPr>
              <a:t>foreach</a:t>
            </a:r>
            <a:r>
              <a:rPr lang="fr-FR"/>
              <a:t> </a:t>
            </a:r>
          </a:p>
        </p:txBody>
      </p:sp>
      <p:sp>
        <p:nvSpPr>
          <p:cNvPr id="55299" name="Rectangle 3"/>
          <p:cNvSpPr>
            <a:spLocks noGrp="1" noChangeArrowheads="1"/>
          </p:cNvSpPr>
          <p:nvPr>
            <p:ph idx="1"/>
          </p:nvPr>
        </p:nvSpPr>
        <p:spPr>
          <a:xfrm>
            <a:off x="279400" y="1312863"/>
            <a:ext cx="8599488" cy="1846262"/>
          </a:xfrm>
        </p:spPr>
        <p:txBody>
          <a:bodyPr/>
          <a:lstStyle/>
          <a:p>
            <a:r>
              <a:rPr lang="fr-FR">
                <a:cs typeface="Arial" charset="0"/>
              </a:rPr>
              <a:t>À</a:t>
            </a:r>
            <a:r>
              <a:rPr lang="fr-FR"/>
              <a:t> l’occasion, il est souhaitable d’appliquer la même opération à tous les éléments d’une collection</a:t>
            </a:r>
          </a:p>
          <a:p>
            <a:pPr lvl="1"/>
            <a:r>
              <a:rPr lang="fr-FR"/>
              <a:t>Les tableaux constituent un exemple de collection</a:t>
            </a:r>
          </a:p>
          <a:p>
            <a:r>
              <a:rPr lang="fr-FR"/>
              <a:t>La boucle </a:t>
            </a:r>
            <a:r>
              <a:rPr lang="fr-FR">
                <a:latin typeface="Courier New" pitchFamily="49" charset="0"/>
              </a:rPr>
              <a:t>foreach</a:t>
            </a:r>
            <a:r>
              <a:rPr lang="fr-FR"/>
              <a:t> rend le codage très simple</a:t>
            </a:r>
          </a:p>
          <a:p>
            <a:r>
              <a:rPr lang="fr-FR"/>
              <a:t>Exemple :</a:t>
            </a:r>
          </a:p>
        </p:txBody>
      </p:sp>
      <p:sp>
        <p:nvSpPr>
          <p:cNvPr id="490500" name="Text Box 4"/>
          <p:cNvSpPr txBox="1">
            <a:spLocks noChangeArrowheads="1"/>
          </p:cNvSpPr>
          <p:nvPr/>
        </p:nvSpPr>
        <p:spPr bwMode="blackWhite">
          <a:xfrm>
            <a:off x="687388" y="3319463"/>
            <a:ext cx="7739062" cy="18700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90000"/>
              </a:lnSpc>
              <a:defRPr/>
            </a:pPr>
            <a:r>
              <a:rPr lang="en-US" sz="1600" b="1">
                <a:latin typeface="Courier New" pitchFamily="49" charset="0"/>
              </a:rPr>
              <a:t>public void</a:t>
            </a:r>
            <a:r>
              <a:rPr lang="en-US" sz="1600">
                <a:latin typeface="Courier New" pitchFamily="49" charset="0"/>
              </a:rPr>
              <a:t> calculPaie(</a:t>
            </a:r>
            <a:r>
              <a:rPr lang="en-US" sz="1600" b="1">
                <a:latin typeface="Courier New" pitchFamily="49" charset="0"/>
              </a:rPr>
              <a:t>string</a:t>
            </a:r>
            <a:r>
              <a:rPr lang="en-US" sz="1600">
                <a:latin typeface="Courier New" pitchFamily="49" charset="0"/>
              </a:rPr>
              <a:t>[] employes)</a:t>
            </a:r>
          </a:p>
          <a:p>
            <a:pPr eaLnBrk="1" hangingPunct="1">
              <a:lnSpc>
                <a:spcPct val="90000"/>
              </a:lnSpc>
              <a:defRPr/>
            </a:pPr>
            <a:r>
              <a:rPr lang="en-US" sz="1600">
                <a:latin typeface="Courier New" pitchFamily="49" charset="0"/>
              </a:rPr>
              <a:t>{</a:t>
            </a:r>
          </a:p>
          <a:p>
            <a:pPr eaLnBrk="1" hangingPunct="1">
              <a:lnSpc>
                <a:spcPct val="90000"/>
              </a:lnSpc>
              <a:defRPr/>
            </a:pPr>
            <a:r>
              <a:rPr lang="en-US" sz="1600">
                <a:latin typeface="Courier New" pitchFamily="49" charset="0"/>
              </a:rPr>
              <a:t>  </a:t>
            </a:r>
            <a:r>
              <a:rPr lang="en-US" sz="1600" b="1">
                <a:latin typeface="Courier New" pitchFamily="49" charset="0"/>
              </a:rPr>
              <a:t>foreach</a:t>
            </a:r>
            <a:r>
              <a:rPr lang="en-US" sz="1600">
                <a:latin typeface="Courier New" pitchFamily="49" charset="0"/>
              </a:rPr>
              <a:t>(</a:t>
            </a:r>
            <a:r>
              <a:rPr lang="en-US" sz="1600" b="1">
                <a:latin typeface="Courier New" pitchFamily="49" charset="0"/>
              </a:rPr>
              <a:t>string</a:t>
            </a:r>
            <a:r>
              <a:rPr lang="en-US" sz="1600">
                <a:latin typeface="Courier New" pitchFamily="49" charset="0"/>
              </a:rPr>
              <a:t> personne </a:t>
            </a:r>
            <a:r>
              <a:rPr lang="en-US" sz="1600" b="1">
                <a:latin typeface="Courier New" pitchFamily="49" charset="0"/>
              </a:rPr>
              <a:t>in</a:t>
            </a:r>
            <a:r>
              <a:rPr lang="en-US" sz="1600">
                <a:latin typeface="Courier New" pitchFamily="49" charset="0"/>
              </a:rPr>
              <a:t> employes)</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    Console.WriteLine("Paye de " + personne);</a:t>
            </a:r>
          </a:p>
          <a:p>
            <a:pPr eaLnBrk="1" hangingPunct="1">
              <a:lnSpc>
                <a:spcPct val="90000"/>
              </a:lnSpc>
              <a:defRPr/>
            </a:pPr>
            <a:r>
              <a:rPr lang="en-US" sz="1600">
                <a:latin typeface="Courier New" pitchFamily="49" charset="0"/>
              </a:rPr>
              <a:t>    EffectueCalcul(personne);</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a:t>
            </a:r>
          </a:p>
        </p:txBody>
      </p:sp>
      <p:sp>
        <p:nvSpPr>
          <p:cNvPr id="55301" name="Text Box 5"/>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\Course\419\Samples\foreachLoop</a:t>
            </a:r>
          </a:p>
        </p:txBody>
      </p:sp>
      <p:sp>
        <p:nvSpPr>
          <p:cNvPr id="55302" name="cddrive"/>
          <p:cNvSpPr>
            <a:spLocks noEditPoints="1" noChangeArrowheads="1"/>
          </p:cNvSpPr>
          <p:nvPr/>
        </p:nvSpPr>
        <p:spPr bwMode="auto">
          <a:xfrm>
            <a:off x="315913" y="6156325"/>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fr-FR"/>
              <a:t>L’instruction </a:t>
            </a:r>
            <a:r>
              <a:rPr lang="fr-FR">
                <a:latin typeface="Courier New" pitchFamily="49" charset="0"/>
              </a:rPr>
              <a:t>switch</a:t>
            </a:r>
          </a:p>
        </p:txBody>
      </p:sp>
      <p:sp>
        <p:nvSpPr>
          <p:cNvPr id="56323" name="Rectangle 3"/>
          <p:cNvSpPr>
            <a:spLocks noGrp="1" noChangeArrowheads="1"/>
          </p:cNvSpPr>
          <p:nvPr>
            <p:ph idx="1"/>
          </p:nvPr>
        </p:nvSpPr>
        <p:spPr>
          <a:xfrm>
            <a:off x="279400" y="1312863"/>
            <a:ext cx="8599488" cy="666750"/>
          </a:xfrm>
        </p:spPr>
        <p:txBody>
          <a:bodyPr/>
          <a:lstStyle/>
          <a:p>
            <a:pPr>
              <a:spcBef>
                <a:spcPct val="0"/>
              </a:spcBef>
            </a:pPr>
            <a:r>
              <a:rPr lang="fr-FR"/>
              <a:t>Une alternative aux </a:t>
            </a:r>
            <a:r>
              <a:rPr lang="fr-FR">
                <a:latin typeface="Courier New" pitchFamily="49" charset="0"/>
                <a:cs typeface="Courier New" pitchFamily="49" charset="0"/>
              </a:rPr>
              <a:t>if</a:t>
            </a:r>
            <a:r>
              <a:rPr lang="fr-FR"/>
              <a:t>/</a:t>
            </a:r>
            <a:r>
              <a:rPr lang="fr-FR">
                <a:latin typeface="Courier New" pitchFamily="49" charset="0"/>
                <a:cs typeface="Courier New" pitchFamily="49" charset="0"/>
              </a:rPr>
              <a:t>else</a:t>
            </a:r>
            <a:r>
              <a:rPr lang="fr-FR"/>
              <a:t> en cascade : l'instruction </a:t>
            </a:r>
            <a:r>
              <a:rPr lang="fr-FR">
                <a:latin typeface="Courier New" pitchFamily="49" charset="0"/>
              </a:rPr>
              <a:t>switch</a:t>
            </a:r>
            <a:endParaRPr lang="fr-FR" i="1"/>
          </a:p>
          <a:p>
            <a:pPr lvl="1"/>
            <a:r>
              <a:rPr lang="fr-FR"/>
              <a:t>Seul un </a:t>
            </a:r>
            <a:r>
              <a:rPr lang="fr-FR">
                <a:latin typeface="Courier New" pitchFamily="49" charset="0"/>
                <a:cs typeface="Courier New" pitchFamily="49" charset="0"/>
              </a:rPr>
              <a:t>case</a:t>
            </a:r>
            <a:r>
              <a:rPr lang="fr-FR"/>
              <a:t> vide (sans instruction) permet de passer au </a:t>
            </a:r>
            <a:r>
              <a:rPr lang="fr-FR">
                <a:latin typeface="Courier New" pitchFamily="49" charset="0"/>
                <a:cs typeface="Courier New" pitchFamily="49" charset="0"/>
              </a:rPr>
              <a:t>case</a:t>
            </a:r>
            <a:r>
              <a:rPr lang="fr-FR"/>
              <a:t> suivant</a:t>
            </a:r>
          </a:p>
        </p:txBody>
      </p:sp>
      <p:sp>
        <p:nvSpPr>
          <p:cNvPr id="484356" name="Rectangle 4"/>
          <p:cNvSpPr>
            <a:spLocks noChangeArrowheads="1"/>
          </p:cNvSpPr>
          <p:nvPr/>
        </p:nvSpPr>
        <p:spPr bwMode="blackWhite">
          <a:xfrm>
            <a:off x="606425" y="2136775"/>
            <a:ext cx="7943850" cy="38608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defRPr/>
            </a:pPr>
            <a:r>
              <a:rPr lang="en-US" sz="1600" i="1">
                <a:solidFill>
                  <a:srgbClr val="000080"/>
                </a:solidFill>
                <a:latin typeface="Courier New" pitchFamily="49" charset="0"/>
                <a:cs typeface="Courier New" pitchFamily="49" charset="0"/>
              </a:rPr>
              <a:t>… instructions …</a:t>
            </a:r>
          </a:p>
          <a:p>
            <a:pPr>
              <a:lnSpc>
                <a:spcPct val="110000"/>
              </a:lnSpc>
              <a:defRPr/>
            </a:pPr>
            <a:r>
              <a:rPr lang="en-US" sz="1600" b="1">
                <a:solidFill>
                  <a:srgbClr val="000080"/>
                </a:solidFill>
                <a:latin typeface="Courier New" pitchFamily="49" charset="0"/>
                <a:cs typeface="Courier New" pitchFamily="49" charset="0"/>
              </a:rPr>
              <a:t>int</a:t>
            </a:r>
            <a:r>
              <a:rPr lang="en-US" sz="1600">
                <a:solidFill>
                  <a:srgbClr val="000080"/>
                </a:solidFill>
                <a:latin typeface="Courier New" pitchFamily="49" charset="0"/>
                <a:cs typeface="Courier New" pitchFamily="49" charset="0"/>
              </a:rPr>
              <a:t> cpu = GetTypeProcesseur();</a:t>
            </a:r>
          </a:p>
          <a:p>
            <a:pPr>
              <a:lnSpc>
                <a:spcPct val="110000"/>
              </a:lnSpc>
              <a:defRPr/>
            </a:pPr>
            <a:endParaRPr lang="en-US" sz="1600">
              <a:solidFill>
                <a:srgbClr val="000080"/>
              </a:solidFill>
              <a:latin typeface="Courier New" pitchFamily="49" charset="0"/>
              <a:cs typeface="Courier New" pitchFamily="49" charset="0"/>
            </a:endParaRPr>
          </a:p>
          <a:p>
            <a:pPr>
              <a:lnSpc>
                <a:spcPct val="110000"/>
              </a:lnSpc>
              <a:defRPr/>
            </a:pPr>
            <a:r>
              <a:rPr lang="en-US" sz="1600" b="1">
                <a:solidFill>
                  <a:srgbClr val="000080"/>
                </a:solidFill>
                <a:latin typeface="Courier New" pitchFamily="49" charset="0"/>
                <a:cs typeface="Courier New" pitchFamily="49" charset="0"/>
              </a:rPr>
              <a:t>switch</a:t>
            </a:r>
            <a:r>
              <a:rPr lang="en-US" sz="1600">
                <a:solidFill>
                  <a:srgbClr val="000080"/>
                </a:solidFill>
                <a:latin typeface="Courier New" pitchFamily="49" charset="0"/>
                <a:cs typeface="Courier New" pitchFamily="49" charset="0"/>
              </a:rPr>
              <a:t>(cpu)</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case</a:t>
            </a:r>
            <a:r>
              <a:rPr lang="en-US" sz="1600">
                <a:solidFill>
                  <a:srgbClr val="000080"/>
                </a:solidFill>
                <a:latin typeface="Courier New" pitchFamily="49" charset="0"/>
                <a:cs typeface="Courier New" pitchFamily="49" charset="0"/>
              </a:rPr>
              <a:t> 8086: Console.WriteLine("Acheté au marché aux puces ?");</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case</a:t>
            </a:r>
            <a:r>
              <a:rPr lang="en-US" sz="1600">
                <a:solidFill>
                  <a:srgbClr val="000080"/>
                </a:solidFill>
                <a:latin typeface="Courier New" pitchFamily="49" charset="0"/>
                <a:cs typeface="Courier New" pitchFamily="49" charset="0"/>
              </a:rPr>
              <a:t>  386:</a:t>
            </a:r>
            <a:endParaRPr lang="en-US" sz="1600" b="1">
              <a:solidFill>
                <a:srgbClr val="000080"/>
              </a:solidFill>
              <a:latin typeface="Courier New" pitchFamily="49" charset="0"/>
              <a:cs typeface="Courier New" pitchFamily="49" charset="0"/>
            </a:endParaRPr>
          </a:p>
          <a:p>
            <a:pPr>
              <a:lnSpc>
                <a:spcPct val="110000"/>
              </a:lnSpc>
              <a:defRPr/>
            </a:pPr>
            <a:r>
              <a:rPr lang="en-US" sz="1600" b="1">
                <a:solidFill>
                  <a:srgbClr val="000080"/>
                </a:solidFill>
                <a:latin typeface="Courier New" pitchFamily="49" charset="0"/>
                <a:cs typeface="Courier New" pitchFamily="49" charset="0"/>
              </a:rPr>
              <a:t>  case</a:t>
            </a:r>
            <a:r>
              <a:rPr lang="en-US" sz="1600">
                <a:solidFill>
                  <a:srgbClr val="000080"/>
                </a:solidFill>
                <a:latin typeface="Courier New" pitchFamily="49" charset="0"/>
                <a:cs typeface="Courier New" pitchFamily="49" charset="0"/>
              </a:rPr>
              <a:t>  486: Console.WriteLine("Trop vieux pour Windows XP");</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p>
          <a:p>
            <a:pPr>
              <a:lnSpc>
                <a:spcPct val="110000"/>
              </a:lnSpc>
              <a:defRPr/>
            </a:pPr>
            <a:r>
              <a:rPr lang="en-US" sz="1600" b="1">
                <a:solidFill>
                  <a:srgbClr val="000080"/>
                </a:solidFill>
                <a:latin typeface="Courier New" pitchFamily="49" charset="0"/>
                <a:cs typeface="Courier New" pitchFamily="49" charset="0"/>
              </a:rPr>
              <a:t>  default</a:t>
            </a:r>
            <a:r>
              <a:rPr lang="en-US" sz="1600">
                <a:solidFill>
                  <a:srgbClr val="000080"/>
                </a:solidFill>
                <a:latin typeface="Courier New" pitchFamily="49" charset="0"/>
                <a:cs typeface="Courier New" pitchFamily="49" charset="0"/>
              </a:rPr>
              <a:t>:   runWindowsXP();</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r>
              <a:rPr lang="en-US" sz="1600">
                <a:solidFill>
                  <a:srgbClr val="000080"/>
                </a:solidFill>
                <a:latin typeface="Courier New" pitchFamily="49" charset="0"/>
                <a:cs typeface="Courier New" pitchFamily="49" charset="0"/>
              </a:rPr>
              <a:t>;</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i="1">
                <a:solidFill>
                  <a:srgbClr val="000080"/>
                </a:solidFill>
                <a:latin typeface="Courier New" pitchFamily="49" charset="0"/>
                <a:cs typeface="Courier New" pitchFamily="49" charset="0"/>
              </a:rPr>
              <a:t>… instructions …</a:t>
            </a:r>
          </a:p>
        </p:txBody>
      </p:sp>
      <p:sp>
        <p:nvSpPr>
          <p:cNvPr id="56325" name="AutoShape 5"/>
          <p:cNvSpPr>
            <a:spLocks noChangeArrowheads="1"/>
          </p:cNvSpPr>
          <p:nvPr/>
        </p:nvSpPr>
        <p:spPr bwMode="blackWhite">
          <a:xfrm>
            <a:off x="2881313" y="2963863"/>
            <a:ext cx="5208587" cy="311150"/>
          </a:xfrm>
          <a:prstGeom prst="wedgeRectCallout">
            <a:avLst>
              <a:gd name="adj1" fmla="val -66278"/>
              <a:gd name="adj2" fmla="val 13778"/>
            </a:avLst>
          </a:prstGeom>
          <a:solidFill>
            <a:schemeClr val="hlink"/>
          </a:solidFill>
          <a:ln w="12700">
            <a:solidFill>
              <a:schemeClr val="tx1"/>
            </a:solidFill>
            <a:miter lim="800000"/>
            <a:headEnd/>
            <a:tailEnd/>
          </a:ln>
        </p:spPr>
        <p:txBody>
          <a:bodyPr/>
          <a:lstStyle/>
          <a:p>
            <a:r>
              <a:rPr lang="en-US" b="1"/>
              <a:t>Doit être un type de donnée simple (</a:t>
            </a:r>
            <a:r>
              <a:rPr lang="en-US" b="1">
                <a:latin typeface="Courier New" pitchFamily="49" charset="0"/>
              </a:rPr>
              <a:t>int</a:t>
            </a:r>
            <a:r>
              <a:rPr lang="en-US" b="1">
                <a:cs typeface="Arial" charset="0"/>
              </a:rPr>
              <a:t>, </a:t>
            </a:r>
            <a:r>
              <a:rPr lang="en-US" b="1">
                <a:latin typeface="Courier New" pitchFamily="49" charset="0"/>
              </a:rPr>
              <a:t>string</a:t>
            </a:r>
            <a:r>
              <a:rPr lang="en-US" b="1"/>
              <a:t> ou </a:t>
            </a:r>
            <a:r>
              <a:rPr lang="en-US" b="1">
                <a:latin typeface="Courier New" pitchFamily="49" charset="0"/>
              </a:rPr>
              <a:t>char</a:t>
            </a:r>
            <a:r>
              <a:rPr lang="en-US" b="1"/>
              <a:t>)</a:t>
            </a:r>
          </a:p>
        </p:txBody>
      </p:sp>
      <p:sp>
        <p:nvSpPr>
          <p:cNvPr id="56326" name="AutoShape 7"/>
          <p:cNvSpPr>
            <a:spLocks noChangeArrowheads="1"/>
          </p:cNvSpPr>
          <p:nvPr/>
        </p:nvSpPr>
        <p:spPr bwMode="blackWhite">
          <a:xfrm>
            <a:off x="4870450" y="3910013"/>
            <a:ext cx="3062288" cy="298450"/>
          </a:xfrm>
          <a:prstGeom prst="wedgeRectCallout">
            <a:avLst>
              <a:gd name="adj1" fmla="val -135380"/>
              <a:gd name="adj2" fmla="val 46278"/>
            </a:avLst>
          </a:prstGeom>
          <a:solidFill>
            <a:schemeClr val="hlink"/>
          </a:solidFill>
          <a:ln w="12700">
            <a:solidFill>
              <a:schemeClr val="tx1"/>
            </a:solidFill>
            <a:miter lim="800000"/>
            <a:headEnd/>
            <a:tailEnd/>
          </a:ln>
        </p:spPr>
        <p:txBody>
          <a:bodyPr/>
          <a:lstStyle/>
          <a:p>
            <a:r>
              <a:rPr lang="en-US" b="1"/>
              <a:t>Passage au “case” suivant légal</a:t>
            </a:r>
          </a:p>
        </p:txBody>
      </p:sp>
      <p:sp>
        <p:nvSpPr>
          <p:cNvPr id="56327" name="Text Box 8"/>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\Course\419\Samples\switchStatement</a:t>
            </a:r>
          </a:p>
        </p:txBody>
      </p:sp>
      <p:sp>
        <p:nvSpPr>
          <p:cNvPr id="56328"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a:defRPr/>
            </a:pPr>
            <a:r>
              <a:rPr lang="fr-FR"/>
              <a:t>Exceptions</a:t>
            </a:r>
          </a:p>
        </p:txBody>
      </p:sp>
      <p:sp>
        <p:nvSpPr>
          <p:cNvPr id="61443" name="Rectangle 3"/>
          <p:cNvSpPr>
            <a:spLocks noGrp="1" noChangeArrowheads="1"/>
          </p:cNvSpPr>
          <p:nvPr>
            <p:ph idx="1"/>
          </p:nvPr>
        </p:nvSpPr>
        <p:spPr>
          <a:xfrm>
            <a:off x="279400" y="1312863"/>
            <a:ext cx="8669338" cy="4703762"/>
          </a:xfrm>
        </p:spPr>
        <p:txBody>
          <a:bodyPr/>
          <a:lstStyle/>
          <a:p>
            <a:r>
              <a:rPr lang="fr-FR"/>
              <a:t>Les exceptions sont un mécanisme sûr et standardisé permettant de traiter les erreurs</a:t>
            </a:r>
          </a:p>
          <a:p>
            <a:pPr lvl="1"/>
            <a:r>
              <a:rPr lang="fr-FR"/>
              <a:t>Elles sont utilisées extensivement dans les bibliothèques du framework .NET </a:t>
            </a:r>
          </a:p>
          <a:p>
            <a:r>
              <a:rPr lang="fr-FR"/>
              <a:t>Un objet de type classe hérité de </a:t>
            </a:r>
            <a:r>
              <a:rPr lang="fr-FR">
                <a:latin typeface="Courier New" pitchFamily="49" charset="0"/>
              </a:rPr>
              <a:t>System.Exception</a:t>
            </a:r>
          </a:p>
          <a:p>
            <a:r>
              <a:rPr lang="fr-FR"/>
              <a:t>De nombreuses exceptions sont définies dans le framework .NET </a:t>
            </a:r>
          </a:p>
          <a:p>
            <a:pPr lvl="1"/>
            <a:r>
              <a:rPr lang="fr-FR" noProof="1">
                <a:latin typeface="Courier New" pitchFamily="49" charset="0"/>
              </a:rPr>
              <a:t>System.OverflowException </a:t>
            </a:r>
          </a:p>
          <a:p>
            <a:pPr lvl="1"/>
            <a:r>
              <a:rPr lang="fr-FR" noProof="1">
                <a:latin typeface="Courier New" pitchFamily="49" charset="0"/>
              </a:rPr>
              <a:t>System.ArithmeticException</a:t>
            </a:r>
          </a:p>
          <a:p>
            <a:pPr lvl="1"/>
            <a:r>
              <a:rPr lang="fr-FR" noProof="1">
                <a:latin typeface="Courier New" pitchFamily="49" charset="0"/>
              </a:rPr>
              <a:t>System.IO.IOException</a:t>
            </a:r>
          </a:p>
          <a:p>
            <a:pPr lvl="1"/>
            <a:r>
              <a:rPr lang="fr-FR" noProof="1">
                <a:latin typeface="Courier New" pitchFamily="49" charset="0"/>
              </a:rPr>
              <a:t>System.IO.FileNotFoundException</a:t>
            </a:r>
          </a:p>
          <a:p>
            <a:pPr lvl="1"/>
            <a:r>
              <a:rPr lang="fr-FR"/>
              <a:t>Et de très nombreuses autres</a:t>
            </a:r>
          </a:p>
          <a:p>
            <a:r>
              <a:rPr lang="fr-FR"/>
              <a:t>Vous pouvez définir vos propres exceptions</a:t>
            </a:r>
          </a:p>
          <a:p>
            <a:r>
              <a:rPr lang="fr-FR" i="1">
                <a:latin typeface="Century Schoolbook" pitchFamily="18" charset="0"/>
              </a:rPr>
              <a:t>Ne pas traiter les exceptions rend un programme peu fiable</a:t>
            </a:r>
          </a:p>
          <a:p>
            <a:r>
              <a:rPr lang="fr-FR"/>
              <a:t>L’héritage sera abordé dans un prochain chapitre</a:t>
            </a:r>
          </a:p>
        </p:txBody>
      </p:sp>
      <p:grpSp>
        <p:nvGrpSpPr>
          <p:cNvPr id="61444" name="Group 4"/>
          <p:cNvGrpSpPr>
            <a:grpSpLocks/>
          </p:cNvGrpSpPr>
          <p:nvPr/>
        </p:nvGrpSpPr>
        <p:grpSpPr bwMode="auto">
          <a:xfrm>
            <a:off x="122238" y="5178425"/>
            <a:ext cx="428625" cy="330200"/>
            <a:chOff x="748" y="585"/>
            <a:chExt cx="270" cy="208"/>
          </a:xfrm>
        </p:grpSpPr>
        <p:sp>
          <p:nvSpPr>
            <p:cNvPr id="61450" name="Freeform 5"/>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61451" name="Freeform 6"/>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61452" name="Freeform 7"/>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61445" name="Group 8"/>
          <p:cNvGrpSpPr>
            <a:grpSpLocks/>
          </p:cNvGrpSpPr>
          <p:nvPr/>
        </p:nvGrpSpPr>
        <p:grpSpPr bwMode="auto">
          <a:xfrm>
            <a:off x="6061075" y="5611813"/>
            <a:ext cx="374650" cy="519112"/>
            <a:chOff x="175" y="723"/>
            <a:chExt cx="321" cy="443"/>
          </a:xfrm>
        </p:grpSpPr>
        <p:sp>
          <p:nvSpPr>
            <p:cNvPr id="61446" name="Freeform 9"/>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61447" name="Oval 10"/>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61448" name="Freeform 11"/>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61449" name="Freeform 12"/>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pPr>
              <a:defRPr/>
            </a:pPr>
            <a:r>
              <a:rPr lang="en-US">
                <a:cs typeface="Arial" charset="0"/>
              </a:rPr>
              <a:t>À</a:t>
            </a:r>
            <a:r>
              <a:rPr lang="fr-FR"/>
              <a:t> Vous 2.3 : Exceptions</a:t>
            </a:r>
          </a:p>
        </p:txBody>
      </p:sp>
      <p:sp>
        <p:nvSpPr>
          <p:cNvPr id="62467" name="Rectangle 3"/>
          <p:cNvSpPr>
            <a:spLocks noGrp="1" noChangeArrowheads="1"/>
          </p:cNvSpPr>
          <p:nvPr>
            <p:ph idx="1"/>
          </p:nvPr>
        </p:nvSpPr>
        <p:spPr>
          <a:xfrm>
            <a:off x="268288" y="1177925"/>
            <a:ext cx="8599487" cy="366713"/>
          </a:xfrm>
        </p:spPr>
        <p:txBody>
          <a:bodyPr/>
          <a:lstStyle/>
          <a:p>
            <a:r>
              <a:rPr lang="fr-FR"/>
              <a:t>Le programme aurait dû traiter les exceptions :</a:t>
            </a:r>
          </a:p>
        </p:txBody>
      </p:sp>
      <p:sp>
        <p:nvSpPr>
          <p:cNvPr id="62468" name="Text Box 4"/>
          <p:cNvSpPr txBox="1">
            <a:spLocks noChangeArrowheads="1"/>
          </p:cNvSpPr>
          <p:nvPr/>
        </p:nvSpPr>
        <p:spPr bwMode="blackWhite">
          <a:xfrm>
            <a:off x="646113" y="1597025"/>
            <a:ext cx="7632700" cy="4010025"/>
          </a:xfrm>
          <a:prstGeom prst="rect">
            <a:avLst/>
          </a:prstGeom>
          <a:solidFill>
            <a:schemeClr val="accent1"/>
          </a:solidFill>
          <a:ln w="12700">
            <a:solidFill>
              <a:schemeClr val="tx1"/>
            </a:solidFill>
            <a:miter lim="800000"/>
            <a:headEnd/>
            <a:tailEnd/>
          </a:ln>
        </p:spPr>
        <p:txBody>
          <a:bodyPr>
            <a:spAutoFit/>
          </a:bodyPr>
          <a:lstStyle/>
          <a:p>
            <a:pPr eaLnBrk="1" hangingPunct="1">
              <a:lnSpc>
                <a:spcPct val="80000"/>
              </a:lnSpc>
            </a:pPr>
            <a:r>
              <a:rPr lang="en-US" sz="1600" b="1">
                <a:latin typeface="Courier New" pitchFamily="49" charset="0"/>
              </a:rPr>
              <a:t>public static double</a:t>
            </a:r>
            <a:r>
              <a:rPr lang="en-US" sz="1600">
                <a:latin typeface="Courier New" pitchFamily="49" charset="0"/>
              </a:rPr>
              <a:t> GetAmount(</a:t>
            </a:r>
            <a:r>
              <a:rPr lang="en-US" sz="1600" b="1">
                <a:latin typeface="Courier New" pitchFamily="49" charset="0"/>
              </a:rPr>
              <a:t>string</a:t>
            </a:r>
            <a:r>
              <a:rPr lang="en-US" sz="1600">
                <a:latin typeface="Courier New" pitchFamily="49" charset="0"/>
              </a:rPr>
              <a:t> prompt)</a:t>
            </a:r>
          </a:p>
          <a:p>
            <a:pPr eaLnBrk="1" hangingPunct="1">
              <a:lnSpc>
                <a:spcPct val="80000"/>
              </a:lnSpc>
            </a:pPr>
            <a:r>
              <a:rPr lang="en-US" sz="1600">
                <a:latin typeface="Courier New" pitchFamily="49" charset="0"/>
              </a:rPr>
              <a:t>{</a:t>
            </a:r>
          </a:p>
          <a:p>
            <a:pPr eaLnBrk="1" hangingPunct="1">
              <a:lnSpc>
                <a:spcPct val="80000"/>
              </a:lnSpc>
            </a:pPr>
            <a:r>
              <a:rPr lang="en-US" sz="1600">
                <a:latin typeface="Courier New" pitchFamily="49" charset="0"/>
              </a:rPr>
              <a:t>    </a:t>
            </a:r>
            <a:r>
              <a:rPr lang="en-US" sz="1600" b="1">
                <a:latin typeface="Courier New" pitchFamily="49" charset="0"/>
              </a:rPr>
              <a:t>double</a:t>
            </a:r>
            <a:r>
              <a:rPr lang="en-US" sz="1600">
                <a:latin typeface="Courier New" pitchFamily="49" charset="0"/>
              </a:rPr>
              <a:t> data = 0.00; </a:t>
            </a:r>
          </a:p>
          <a:p>
            <a:pPr eaLnBrk="1" hangingPunct="1">
              <a:lnSpc>
                <a:spcPct val="80000"/>
              </a:lnSpc>
            </a:pPr>
            <a:r>
              <a:rPr lang="en-US" sz="1600">
                <a:latin typeface="Courier New" pitchFamily="49" charset="0"/>
              </a:rPr>
              <a:t>    </a:t>
            </a:r>
            <a:r>
              <a:rPr lang="en-US" sz="1600" b="1">
                <a:latin typeface="Courier New" pitchFamily="49" charset="0"/>
              </a:rPr>
              <a:t>bool</a:t>
            </a:r>
            <a:r>
              <a:rPr lang="en-US" sz="1600">
                <a:latin typeface="Courier New" pitchFamily="49" charset="0"/>
              </a:rPr>
              <a:t> noData = </a:t>
            </a:r>
            <a:r>
              <a:rPr lang="en-US" sz="1600" b="1">
                <a:latin typeface="Courier New" pitchFamily="49" charset="0"/>
              </a:rPr>
              <a:t>true</a:t>
            </a:r>
            <a:r>
              <a:rPr lang="en-US" sz="1600">
                <a:latin typeface="Courier New" pitchFamily="49" charset="0"/>
              </a:rPr>
              <a:t>;</a:t>
            </a:r>
          </a:p>
          <a:p>
            <a:pPr eaLnBrk="1" hangingPunct="1">
              <a:lnSpc>
                <a:spcPct val="80000"/>
              </a:lnSpc>
            </a:pPr>
            <a:r>
              <a:rPr lang="en-US" sz="1600">
                <a:latin typeface="Courier New" pitchFamily="49" charset="0"/>
              </a:rPr>
              <a:t>    </a:t>
            </a:r>
            <a:r>
              <a:rPr lang="en-US" sz="1600" b="1">
                <a:latin typeface="Courier New" pitchFamily="49" charset="0"/>
              </a:rPr>
              <a:t>while</a:t>
            </a:r>
            <a:r>
              <a:rPr lang="en-US" sz="1600">
                <a:latin typeface="Courier New" pitchFamily="49" charset="0"/>
              </a:rPr>
              <a:t> (noData)</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b="1">
                <a:latin typeface="Courier New" pitchFamily="49" charset="0"/>
              </a:rPr>
              <a:t>try</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System.Console.Write(prompt);</a:t>
            </a:r>
          </a:p>
          <a:p>
            <a:pPr eaLnBrk="1" hangingPunct="1">
              <a:lnSpc>
                <a:spcPct val="80000"/>
              </a:lnSpc>
            </a:pPr>
            <a:r>
              <a:rPr lang="en-US" sz="1600">
                <a:latin typeface="Courier New" pitchFamily="49" charset="0"/>
              </a:rPr>
              <a:t>	    </a:t>
            </a:r>
            <a:r>
              <a:rPr lang="en-US" sz="1600" b="1">
                <a:latin typeface="Courier New" pitchFamily="49" charset="0"/>
              </a:rPr>
              <a:t>string</a:t>
            </a:r>
            <a:r>
              <a:rPr lang="en-US" sz="1600">
                <a:latin typeface="Courier New" pitchFamily="49" charset="0"/>
              </a:rPr>
              <a:t> input = System.Console.ReadLine();</a:t>
            </a:r>
          </a:p>
          <a:p>
            <a:pPr eaLnBrk="1" hangingPunct="1">
              <a:lnSpc>
                <a:spcPct val="80000"/>
              </a:lnSpc>
            </a:pPr>
            <a:r>
              <a:rPr lang="en-US" sz="1600">
                <a:latin typeface="Courier New" pitchFamily="49" charset="0"/>
              </a:rPr>
              <a:t>	    data = </a:t>
            </a:r>
            <a:r>
              <a:rPr lang="en-US" sz="1600" b="1">
                <a:latin typeface="Courier New" pitchFamily="49" charset="0"/>
              </a:rPr>
              <a:t>double</a:t>
            </a:r>
            <a:r>
              <a:rPr lang="en-US" sz="1600">
                <a:latin typeface="Courier New" pitchFamily="49" charset="0"/>
              </a:rPr>
              <a:t>.Parse(input);</a:t>
            </a:r>
          </a:p>
          <a:p>
            <a:pPr eaLnBrk="1" hangingPunct="1">
              <a:lnSpc>
                <a:spcPct val="80000"/>
              </a:lnSpc>
            </a:pPr>
            <a:r>
              <a:rPr lang="en-US" sz="1600">
                <a:latin typeface="Courier New" pitchFamily="49" charset="0"/>
              </a:rPr>
              <a:t>	    </a:t>
            </a:r>
            <a:r>
              <a:rPr lang="en-US" sz="1600" b="1">
                <a:latin typeface="Courier New" pitchFamily="49" charset="0"/>
              </a:rPr>
              <a:t>if</a:t>
            </a:r>
            <a:r>
              <a:rPr lang="en-US" sz="1600">
                <a:latin typeface="Courier New" pitchFamily="49" charset="0"/>
              </a:rPr>
              <a:t> (data &gt; 0.00) noData = </a:t>
            </a:r>
            <a:r>
              <a:rPr lang="en-US" sz="1600" b="1">
                <a:latin typeface="Courier New" pitchFamily="49" charset="0"/>
              </a:rPr>
              <a:t>false</a:t>
            </a:r>
            <a:r>
              <a:rPr lang="en-US" sz="1600">
                <a:latin typeface="Courier New" pitchFamily="49" charset="0"/>
              </a:rPr>
              <a:t>;</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b="1">
                <a:latin typeface="Courier New" pitchFamily="49" charset="0"/>
              </a:rPr>
              <a:t>catch</a:t>
            </a:r>
            <a:r>
              <a:rPr lang="en-US" sz="1600">
                <a:latin typeface="Courier New" pitchFamily="49" charset="0"/>
              </a:rPr>
              <a:t>(System.Exception e)</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System.Console.WriteLine(e.Message);</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b="1">
                <a:latin typeface="Courier New" pitchFamily="49" charset="0"/>
              </a:rPr>
              <a:t>return</a:t>
            </a:r>
            <a:r>
              <a:rPr lang="en-US" sz="1600">
                <a:latin typeface="Courier New" pitchFamily="49" charset="0"/>
              </a:rPr>
              <a:t> data;</a:t>
            </a:r>
          </a:p>
          <a:p>
            <a:pPr eaLnBrk="1" hangingPunct="1">
              <a:lnSpc>
                <a:spcPct val="80000"/>
              </a:lnSpc>
            </a:pPr>
            <a:r>
              <a:rPr lang="en-US" sz="1600">
                <a:latin typeface="Courier New" pitchFamily="49" charset="0"/>
              </a:rPr>
              <a:t>}</a:t>
            </a:r>
          </a:p>
        </p:txBody>
      </p:sp>
      <p:sp>
        <p:nvSpPr>
          <p:cNvPr id="565254" name="Text Box 6"/>
          <p:cNvSpPr txBox="1">
            <a:spLocks noChangeArrowheads="1"/>
          </p:cNvSpPr>
          <p:nvPr/>
        </p:nvSpPr>
        <p:spPr bwMode="blackWhite">
          <a:xfrm>
            <a:off x="8191500" y="231775"/>
            <a:ext cx="669925" cy="4699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gn="ctr">
              <a:defRPr/>
            </a:pPr>
            <a:r>
              <a:rPr lang="en-US" sz="1200" b="1">
                <a:solidFill>
                  <a:srgbClr val="FF0000"/>
                </a:solidFill>
                <a:cs typeface="Arial" charset="0"/>
              </a:rPr>
              <a:t>À</a:t>
            </a:r>
            <a:r>
              <a:rPr lang="fr-FR" sz="1200" b="1">
                <a:solidFill>
                  <a:srgbClr val="FF0000"/>
                </a:solidFill>
              </a:rPr>
              <a:t> VOUS</a:t>
            </a:r>
          </a:p>
        </p:txBody>
      </p:sp>
      <p:sp>
        <p:nvSpPr>
          <p:cNvPr id="62470" name="Rectangle 7"/>
          <p:cNvSpPr>
            <a:spLocks noChangeArrowheads="1"/>
          </p:cNvSpPr>
          <p:nvPr/>
        </p:nvSpPr>
        <p:spPr bwMode="auto">
          <a:xfrm>
            <a:off x="411163" y="5732463"/>
            <a:ext cx="8464550" cy="641350"/>
          </a:xfrm>
          <a:prstGeom prst="rect">
            <a:avLst/>
          </a:prstGeom>
          <a:noFill/>
          <a:ln w="9525">
            <a:noFill/>
            <a:miter lim="800000"/>
            <a:headEnd/>
            <a:tailEnd/>
          </a:ln>
        </p:spPr>
        <p:txBody>
          <a:bodyPr>
            <a:spAutoFit/>
          </a:bodyPr>
          <a:lstStyle/>
          <a:p>
            <a:pPr marL="342900" indent="-342900">
              <a:spcBef>
                <a:spcPts val="1400"/>
              </a:spcBef>
              <a:buClr>
                <a:schemeClr val="accent2"/>
              </a:buClr>
              <a:buSzPct val="115000"/>
              <a:buFont typeface="Arial" charset="0"/>
              <a:buChar char="•"/>
            </a:pPr>
            <a:r>
              <a:rPr lang="fr-FR" sz="1800" b="1">
                <a:solidFill>
                  <a:srgbClr val="000080"/>
                </a:solidFill>
              </a:rPr>
              <a:t> Modifiez le programme que vous venez de tester en y incluant la gestion</a:t>
            </a:r>
            <a:br>
              <a:rPr lang="fr-FR" sz="1800" b="1">
                <a:solidFill>
                  <a:srgbClr val="000080"/>
                </a:solidFill>
              </a:rPr>
            </a:br>
            <a:r>
              <a:rPr lang="fr-FR" sz="1800" b="1">
                <a:solidFill>
                  <a:srgbClr val="000080"/>
                </a:solidFill>
              </a:rPr>
              <a:t> des exceptions. Compilez et testez. Que se passe-t-il maintenant ?</a:t>
            </a:r>
          </a:p>
        </p:txBody>
      </p:sp>
      <p:sp>
        <p:nvSpPr>
          <p:cNvPr id="565257" name="Text Box 9"/>
          <p:cNvSpPr txBox="1">
            <a:spLocks noChangeArrowheads="1"/>
          </p:cNvSpPr>
          <p:nvPr/>
        </p:nvSpPr>
        <p:spPr bwMode="blackWhite">
          <a:xfrm>
            <a:off x="173038" y="5834063"/>
            <a:ext cx="669925" cy="4699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gn="ctr">
              <a:defRPr/>
            </a:pPr>
            <a:r>
              <a:rPr lang="en-US" sz="1200" b="1">
                <a:solidFill>
                  <a:srgbClr val="FF0000"/>
                </a:solidFill>
                <a:cs typeface="Arial" charset="0"/>
              </a:rPr>
              <a:t>À</a:t>
            </a:r>
            <a:r>
              <a:rPr lang="fr-FR" sz="1200" b="1">
                <a:solidFill>
                  <a:srgbClr val="FF0000"/>
                </a:solidFill>
              </a:rPr>
              <a:t> VOUS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1026"/>
          <p:cNvSpPr>
            <a:spLocks noGrp="1" noChangeArrowheads="1"/>
          </p:cNvSpPr>
          <p:nvPr>
            <p:ph type="title"/>
          </p:nvPr>
        </p:nvSpPr>
        <p:spPr/>
        <p:txBody>
          <a:bodyPr/>
          <a:lstStyle/>
          <a:p>
            <a:pPr>
              <a:defRPr/>
            </a:pPr>
            <a:r>
              <a:rPr lang="fr-FR">
                <a:latin typeface="Courier New" pitchFamily="49" charset="0"/>
              </a:rPr>
              <a:t>try</a:t>
            </a:r>
            <a:r>
              <a:rPr lang="fr-FR"/>
              <a:t>…</a:t>
            </a:r>
            <a:r>
              <a:rPr lang="fr-FR">
                <a:latin typeface="Courier New" pitchFamily="49" charset="0"/>
              </a:rPr>
              <a:t>catch</a:t>
            </a:r>
            <a:r>
              <a:rPr lang="fr-FR"/>
              <a:t>…</a:t>
            </a:r>
            <a:r>
              <a:rPr lang="fr-FR">
                <a:latin typeface="Courier New" pitchFamily="49" charset="0"/>
              </a:rPr>
              <a:t>finally</a:t>
            </a:r>
          </a:p>
        </p:txBody>
      </p:sp>
      <p:sp>
        <p:nvSpPr>
          <p:cNvPr id="63491" name="Rectangle 1027"/>
          <p:cNvSpPr>
            <a:spLocks noGrp="1" noChangeArrowheads="1"/>
          </p:cNvSpPr>
          <p:nvPr>
            <p:ph idx="1"/>
          </p:nvPr>
        </p:nvSpPr>
        <p:spPr>
          <a:xfrm>
            <a:off x="279400" y="1312863"/>
            <a:ext cx="8599488" cy="4506912"/>
          </a:xfrm>
          <a:noFill/>
        </p:spPr>
        <p:txBody>
          <a:bodyPr lIns="54000" rIns="54000"/>
          <a:lstStyle/>
          <a:p>
            <a:pPr>
              <a:lnSpc>
                <a:spcPct val="90000"/>
              </a:lnSpc>
              <a:spcBef>
                <a:spcPts val="1200"/>
              </a:spcBef>
              <a:spcAft>
                <a:spcPts val="300"/>
              </a:spcAft>
            </a:pPr>
            <a:r>
              <a:rPr lang="fr-FR"/>
              <a:t>La forme générale du traitement d’une exception est la suivante :</a:t>
            </a:r>
          </a:p>
          <a:p>
            <a:pPr>
              <a:lnSpc>
                <a:spcPct val="70000"/>
              </a:lnSpc>
              <a:spcBef>
                <a:spcPct val="0"/>
              </a:spcBef>
            </a:pPr>
            <a:endParaRPr lang="fr-FR"/>
          </a:p>
          <a:p>
            <a:pPr lvl="1">
              <a:lnSpc>
                <a:spcPct val="90000"/>
              </a:lnSpc>
              <a:buFont typeface="Arial" charset="0"/>
              <a:buNone/>
            </a:pPr>
            <a:r>
              <a:rPr lang="fr-FR" sz="1600" b="1">
                <a:latin typeface="Courier New" pitchFamily="49" charset="0"/>
              </a:rPr>
              <a:t>try</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Code qui peut lever </a:t>
            </a:r>
            <a:r>
              <a:rPr lang="fr-FR" sz="1600" b="1" i="1">
                <a:latin typeface="Courier New" pitchFamily="49" charset="0"/>
              </a:rPr>
              <a:t>exception-type-1 </a:t>
            </a:r>
            <a:r>
              <a:rPr lang="fr-FR" sz="1600" b="1">
                <a:latin typeface="Courier New" pitchFamily="49" charset="0"/>
              </a:rPr>
              <a:t>ou</a:t>
            </a:r>
            <a:r>
              <a:rPr lang="fr-FR" sz="1600" b="1" i="1">
                <a:latin typeface="Courier New" pitchFamily="49" charset="0"/>
              </a:rPr>
              <a:t> exception-type-2</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catch (</a:t>
            </a:r>
            <a:r>
              <a:rPr lang="fr-FR" sz="1600" b="1" i="1">
                <a:latin typeface="Courier New" pitchFamily="49" charset="0"/>
              </a:rPr>
              <a:t>exception-type-1</a:t>
            </a:r>
            <a:r>
              <a:rPr lang="fr-FR" sz="1600" b="1">
                <a:latin typeface="Courier New" pitchFamily="49" charset="0"/>
              </a:rPr>
              <a:t> </a:t>
            </a:r>
            <a:r>
              <a:rPr lang="fr-FR" sz="1600" b="1" i="1">
                <a:latin typeface="Courier New" pitchFamily="49" charset="0"/>
              </a:rPr>
              <a:t>nom-variable</a:t>
            </a:r>
            <a:r>
              <a:rPr lang="fr-FR" sz="1600" b="1">
                <a:latin typeface="Courier New" pitchFamily="49" charset="0"/>
              </a:rPr>
              <a:t>)</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si le code du bloc try lève </a:t>
            </a:r>
            <a:r>
              <a:rPr lang="fr-FR" sz="1600" b="1" i="1">
                <a:latin typeface="Courier New" pitchFamily="49" charset="0"/>
              </a:rPr>
              <a:t>exception-type-1</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catch (exception-type-2 </a:t>
            </a:r>
            <a:r>
              <a:rPr lang="fr-FR" sz="1600" b="1" i="1">
                <a:latin typeface="Courier New" pitchFamily="49" charset="0"/>
              </a:rPr>
              <a:t>nom-variable</a:t>
            </a:r>
            <a:r>
              <a:rPr lang="fr-FR" sz="1600" b="1">
                <a:latin typeface="Courier New" pitchFamily="49" charset="0"/>
              </a:rPr>
              <a:t>) // Plusieurs catch possibles</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si le code du bloc try lève </a:t>
            </a:r>
            <a:r>
              <a:rPr lang="fr-FR" sz="1600" b="1" i="1">
                <a:latin typeface="Courier New" pitchFamily="49" charset="0"/>
              </a:rPr>
              <a:t>exception-type-2</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finally	// Optionnel</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dans tous les cas, même si pas d’exception levée</a:t>
            </a:r>
          </a:p>
          <a:p>
            <a:pPr lvl="1">
              <a:lnSpc>
                <a:spcPct val="90000"/>
              </a:lnSpc>
              <a:buFont typeface="Arial" charset="0"/>
              <a:buNone/>
            </a:pPr>
            <a:r>
              <a:rPr lang="fr-FR" sz="1600" b="1">
                <a:latin typeface="Courier New" pitchFamily="49"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1026"/>
          <p:cNvSpPr>
            <a:spLocks noGrp="1" noChangeArrowheads="1"/>
          </p:cNvSpPr>
          <p:nvPr>
            <p:ph type="title"/>
          </p:nvPr>
        </p:nvSpPr>
        <p:spPr/>
        <p:txBody>
          <a:bodyPr/>
          <a:lstStyle/>
          <a:p>
            <a:pPr>
              <a:defRPr/>
            </a:pPr>
            <a:r>
              <a:rPr lang="fr-FR"/>
              <a:t>Ce qui se passe lors de la levée d’une exception</a:t>
            </a:r>
          </a:p>
        </p:txBody>
      </p:sp>
      <p:sp>
        <p:nvSpPr>
          <p:cNvPr id="64515" name="Rectangle 1027"/>
          <p:cNvSpPr>
            <a:spLocks noGrp="1" noChangeArrowheads="1"/>
          </p:cNvSpPr>
          <p:nvPr>
            <p:ph idx="1"/>
          </p:nvPr>
        </p:nvSpPr>
        <p:spPr>
          <a:xfrm>
            <a:off x="279400" y="1312863"/>
            <a:ext cx="8599488" cy="2868612"/>
          </a:xfrm>
        </p:spPr>
        <p:txBody>
          <a:bodyPr/>
          <a:lstStyle/>
          <a:p>
            <a:pPr marL="342900" indent="-342900"/>
            <a:r>
              <a:rPr lang="fr-FR"/>
              <a:t>Lors de la levée d’une exception, les événements suivants surviennent :</a:t>
            </a:r>
          </a:p>
          <a:p>
            <a:pPr marL="687388" lvl="1" indent="-342900">
              <a:buFont typeface="Arial" charset="0"/>
              <a:buAutoNum type="arabicPeriod"/>
            </a:pPr>
            <a:r>
              <a:rPr lang="fr-FR"/>
              <a:t>Un nouvel objet exception est créé</a:t>
            </a:r>
          </a:p>
          <a:p>
            <a:pPr marL="687388" lvl="1" indent="-342900">
              <a:buFont typeface="Arial" charset="0"/>
              <a:buAutoNum type="arabicPeriod"/>
            </a:pPr>
            <a:r>
              <a:rPr lang="fr-FR"/>
              <a:t>Le flot du programme saute toutes les instructions depuis l’endroit où l’exception a été levée jusqu’à la clause </a:t>
            </a:r>
            <a:r>
              <a:rPr lang="fr-FR">
                <a:latin typeface="Courier New" pitchFamily="49" charset="0"/>
                <a:cs typeface="Courier New" pitchFamily="49" charset="0"/>
              </a:rPr>
              <a:t>catch</a:t>
            </a:r>
            <a:r>
              <a:rPr lang="fr-FR"/>
              <a:t> convenable la plus proche</a:t>
            </a:r>
          </a:p>
          <a:p>
            <a:pPr marL="687388" lvl="1" indent="-342900">
              <a:buFont typeface="Arial" charset="0"/>
              <a:buAutoNum type="arabicPeriod"/>
            </a:pPr>
            <a:r>
              <a:rPr lang="fr-FR"/>
              <a:t>Si aucune clause </a:t>
            </a:r>
            <a:r>
              <a:rPr lang="fr-FR">
                <a:latin typeface="Courier New" pitchFamily="49" charset="0"/>
                <a:cs typeface="Courier New" pitchFamily="49" charset="0"/>
              </a:rPr>
              <a:t>catch</a:t>
            </a:r>
            <a:r>
              <a:rPr lang="fr-FR"/>
              <a:t> convenable n’est trouvée, le programme se termine</a:t>
            </a:r>
          </a:p>
          <a:p>
            <a:pPr marL="1143000" lvl="2" indent="-342900"/>
            <a:r>
              <a:rPr lang="fr-FR"/>
              <a:t>Un message indique qu’une exception est non traitée </a:t>
            </a:r>
          </a:p>
          <a:p>
            <a:pPr marL="1143000" lvl="2" indent="-342900"/>
            <a:r>
              <a:rPr lang="fr-FR"/>
              <a:t>Et une trace de la pile des appels est affichée</a:t>
            </a:r>
          </a:p>
          <a:p>
            <a:pPr marL="342900" indent="-342900"/>
            <a:r>
              <a:rPr lang="fr-FR"/>
              <a:t>Notez bien que la clause </a:t>
            </a:r>
            <a:r>
              <a:rPr lang="fr-FR">
                <a:latin typeface="Courier New" pitchFamily="49" charset="0"/>
              </a:rPr>
              <a:t>finally</a:t>
            </a:r>
            <a:r>
              <a:rPr lang="fr-FR">
                <a:cs typeface="Arial" charset="0"/>
              </a:rPr>
              <a:t> est exécutée dans </a:t>
            </a:r>
            <a:r>
              <a:rPr lang="fr-FR" i="1">
                <a:latin typeface="Century Schoolbook" pitchFamily="18" charset="0"/>
              </a:rPr>
              <a:t>tous </a:t>
            </a:r>
            <a:r>
              <a:rPr lang="fr-FR">
                <a:cs typeface="Arial" charset="0"/>
              </a:rPr>
              <a:t>les cas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pPr>
              <a:defRPr/>
            </a:pPr>
            <a:r>
              <a:rPr lang="fr-FR"/>
              <a:t>Lever une exception</a:t>
            </a:r>
          </a:p>
        </p:txBody>
      </p:sp>
      <p:sp>
        <p:nvSpPr>
          <p:cNvPr id="65539" name="Rectangle 3"/>
          <p:cNvSpPr>
            <a:spLocks noGrp="1" noChangeArrowheads="1"/>
          </p:cNvSpPr>
          <p:nvPr>
            <p:ph idx="1"/>
          </p:nvPr>
        </p:nvSpPr>
        <p:spPr>
          <a:xfrm>
            <a:off x="279400" y="1266825"/>
            <a:ext cx="8599488" cy="5056188"/>
          </a:xfrm>
        </p:spPr>
        <p:txBody>
          <a:bodyPr/>
          <a:lstStyle/>
          <a:p>
            <a:pPr>
              <a:lnSpc>
                <a:spcPct val="80000"/>
              </a:lnSpc>
              <a:spcBef>
                <a:spcPts val="1200"/>
              </a:spcBef>
              <a:spcAft>
                <a:spcPts val="300"/>
              </a:spcAft>
            </a:pPr>
            <a:r>
              <a:rPr lang="fr-FR"/>
              <a:t>C’est le mécanisme préféré de traitement des erreurs en C#</a:t>
            </a:r>
          </a:p>
          <a:p>
            <a:pPr>
              <a:lnSpc>
                <a:spcPct val="80000"/>
              </a:lnSpc>
              <a:spcBef>
                <a:spcPts val="1200"/>
              </a:spcBef>
              <a:spcAft>
                <a:spcPts val="300"/>
              </a:spcAft>
            </a:pPr>
            <a:r>
              <a:rPr lang="fr-FR"/>
              <a:t>C’est le mot-clé </a:t>
            </a:r>
            <a:r>
              <a:rPr lang="fr-FR">
                <a:latin typeface="Courier New" pitchFamily="49" charset="0"/>
              </a:rPr>
              <a:t>throw</a:t>
            </a:r>
            <a:r>
              <a:rPr lang="fr-FR"/>
              <a:t> qui permet de lever une exception</a:t>
            </a:r>
          </a:p>
          <a:p>
            <a:pPr>
              <a:lnSpc>
                <a:spcPct val="80000"/>
              </a:lnSpc>
            </a:pPr>
            <a:r>
              <a:rPr lang="fr-FR"/>
              <a:t>Exemple :</a:t>
            </a: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90000"/>
              </a:lnSpc>
            </a:pPr>
            <a:r>
              <a:rPr lang="fr-FR"/>
              <a:t>L’exécution se poursuivra au bloc </a:t>
            </a:r>
            <a:r>
              <a:rPr lang="fr-FR">
                <a:latin typeface="Courier New" pitchFamily="49" charset="0"/>
                <a:cs typeface="Courier New" pitchFamily="49" charset="0"/>
              </a:rPr>
              <a:t>catch(</a:t>
            </a:r>
            <a:r>
              <a:rPr lang="fr-FR">
                <a:latin typeface="Courier New" pitchFamily="49" charset="0"/>
              </a:rPr>
              <a:t>Exception</a:t>
            </a:r>
            <a:r>
              <a:rPr lang="fr-FR"/>
              <a:t> …</a:t>
            </a:r>
            <a:r>
              <a:rPr lang="fr-FR">
                <a:latin typeface="Courier New" pitchFamily="49" charset="0"/>
                <a:cs typeface="Courier New" pitchFamily="49" charset="0"/>
              </a:rPr>
              <a:t>)</a:t>
            </a:r>
            <a:r>
              <a:rPr lang="fr-FR"/>
              <a:t> le plus proche</a:t>
            </a:r>
          </a:p>
          <a:p>
            <a:pPr lvl="1"/>
            <a:r>
              <a:rPr lang="fr-FR"/>
              <a:t>Ou le programme se terminera, s’il n’y en a pas</a:t>
            </a:r>
          </a:p>
        </p:txBody>
      </p:sp>
      <p:sp>
        <p:nvSpPr>
          <p:cNvPr id="571396" name="Text Box 4"/>
          <p:cNvSpPr txBox="1">
            <a:spLocks noChangeArrowheads="1"/>
          </p:cNvSpPr>
          <p:nvPr/>
        </p:nvSpPr>
        <p:spPr bwMode="blackWhite">
          <a:xfrm>
            <a:off x="541338" y="2684463"/>
            <a:ext cx="8320087" cy="248761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nSpc>
                <a:spcPct val="80000"/>
              </a:lnSpc>
              <a:spcBef>
                <a:spcPts val="1200"/>
              </a:spcBef>
              <a:spcAft>
                <a:spcPts val="300"/>
              </a:spcAft>
              <a:buClr>
                <a:schemeClr val="accent2"/>
              </a:buClr>
              <a:buSzPct val="115000"/>
              <a:buFont typeface="Arial" charset="0"/>
              <a:buNone/>
            </a:pPr>
            <a:r>
              <a:rPr lang="en-US" sz="1600" b="1">
                <a:solidFill>
                  <a:srgbClr val="000080"/>
                </a:solidFill>
                <a:latin typeface="Courier New" pitchFamily="49" charset="0"/>
              </a:rPr>
              <a:t>public void</a:t>
            </a:r>
            <a:r>
              <a:rPr lang="en-US" sz="1600">
                <a:solidFill>
                  <a:srgbClr val="000080"/>
                </a:solidFill>
                <a:latin typeface="Courier New" pitchFamily="49" charset="0"/>
              </a:rPr>
              <a:t> Travail()</a:t>
            </a:r>
          </a:p>
          <a:p>
            <a:pPr>
              <a:lnSpc>
                <a:spcPct val="60000"/>
              </a:lnSpc>
              <a:spcBef>
                <a:spcPts val="1200"/>
              </a:spcBef>
              <a:spcAft>
                <a:spcPts val="300"/>
              </a:spcAft>
              <a:buClr>
                <a:schemeClr val="accent2"/>
              </a:buClr>
              <a:buSzPct val="115000"/>
              <a:buFont typeface="Arial" charset="0"/>
              <a:buNone/>
            </a:pPr>
            <a:r>
              <a:rPr lang="en-US" sz="1600">
                <a:solidFill>
                  <a:srgbClr val="000080"/>
                </a:solidFill>
                <a:latin typeface="Courier New" pitchFamily="49" charset="0"/>
              </a:rPr>
              <a:t>{</a:t>
            </a:r>
          </a:p>
          <a:p>
            <a:pPr>
              <a:lnSpc>
                <a:spcPct val="60000"/>
              </a:lnSpc>
              <a:spcBef>
                <a:spcPts val="1200"/>
              </a:spcBef>
              <a:spcAft>
                <a:spcPts val="300"/>
              </a:spcAft>
              <a:buClr>
                <a:schemeClr val="accent2"/>
              </a:buClr>
              <a:buSzPct val="115000"/>
              <a:buFont typeface="Arial" charset="0"/>
              <a:buNone/>
            </a:pPr>
            <a:r>
              <a:rPr lang="en-US" sz="1600">
                <a:solidFill>
                  <a:srgbClr val="000080"/>
                </a:solidFill>
                <a:latin typeface="Courier New" pitchFamily="49" charset="0"/>
              </a:rPr>
              <a:t>   … </a:t>
            </a:r>
            <a:r>
              <a:rPr lang="en-US" sz="1600" i="1">
                <a:solidFill>
                  <a:srgbClr val="000080"/>
                </a:solidFill>
                <a:latin typeface="Courier New" pitchFamily="49" charset="0"/>
              </a:rPr>
              <a:t>instructions</a:t>
            </a: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a:t>
            </a:r>
            <a:r>
              <a:rPr lang="en-US" sz="1600">
                <a:solidFill>
                  <a:srgbClr val="000080"/>
                </a:solidFill>
                <a:cs typeface="Arial" charset="0"/>
              </a:rPr>
              <a:t> </a:t>
            </a:r>
            <a:r>
              <a:rPr lang="en-US" sz="1600" i="1">
                <a:solidFill>
                  <a:srgbClr val="000080"/>
                </a:solidFill>
                <a:latin typeface="Courier New" pitchFamily="49" charset="0"/>
              </a:rPr>
              <a:t>uneErreur </a:t>
            </a:r>
            <a:r>
              <a:rPr lang="en-US" sz="1600">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r>
              <a:rPr lang="en-US" sz="1600" b="1">
                <a:solidFill>
                  <a:srgbClr val="000080"/>
                </a:solidFill>
                <a:latin typeface="Courier New" pitchFamily="49" charset="0"/>
              </a:rPr>
              <a:t>throw</a:t>
            </a:r>
            <a:r>
              <a:rPr lang="en-US" sz="1600">
                <a:solidFill>
                  <a:srgbClr val="000080"/>
                </a:solidFill>
                <a:latin typeface="Courier New" pitchFamily="49" charset="0"/>
              </a:rPr>
              <a:t> </a:t>
            </a:r>
            <a:r>
              <a:rPr lang="en-US" sz="1600" b="1">
                <a:solidFill>
                  <a:srgbClr val="000080"/>
                </a:solidFill>
                <a:latin typeface="Courier New" pitchFamily="49" charset="0"/>
              </a:rPr>
              <a:t>new</a:t>
            </a:r>
            <a:r>
              <a:rPr lang="en-US" sz="1600">
                <a:solidFill>
                  <a:srgbClr val="000080"/>
                </a:solidFill>
                <a:latin typeface="Courier New" pitchFamily="49" charset="0"/>
              </a:rPr>
              <a:t> Exception("Coco, y’a un problème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 </a:t>
            </a:r>
            <a:r>
              <a:rPr lang="en-US" sz="1600" i="1">
                <a:solidFill>
                  <a:srgbClr val="000080"/>
                </a:solidFill>
                <a:latin typeface="Courier New" pitchFamily="49" charset="0"/>
              </a:rPr>
              <a:t>instructions</a:t>
            </a: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a:t>
            </a:r>
          </a:p>
        </p:txBody>
      </p:sp>
      <p:sp>
        <p:nvSpPr>
          <p:cNvPr id="65541" name="AutoShape 5"/>
          <p:cNvSpPr>
            <a:spLocks noChangeArrowheads="1"/>
          </p:cNvSpPr>
          <p:nvPr/>
        </p:nvSpPr>
        <p:spPr bwMode="blackWhite">
          <a:xfrm>
            <a:off x="4549775" y="2449513"/>
            <a:ext cx="2527300" cy="598487"/>
          </a:xfrm>
          <a:prstGeom prst="wedgeRectCallout">
            <a:avLst>
              <a:gd name="adj1" fmla="val -114449"/>
              <a:gd name="adj2" fmla="val 156102"/>
            </a:avLst>
          </a:prstGeom>
          <a:solidFill>
            <a:schemeClr val="hlink"/>
          </a:solidFill>
          <a:ln w="12700">
            <a:solidFill>
              <a:schemeClr val="tx1"/>
            </a:solidFill>
            <a:miter lim="800000"/>
            <a:headEnd/>
            <a:tailEnd/>
          </a:ln>
        </p:spPr>
        <p:txBody>
          <a:bodyPr/>
          <a:lstStyle/>
          <a:p>
            <a:r>
              <a:rPr lang="en-US" b="1"/>
              <a:t>Si une erreur non récupérable survient ici…</a:t>
            </a:r>
          </a:p>
        </p:txBody>
      </p:sp>
      <p:sp>
        <p:nvSpPr>
          <p:cNvPr id="65542" name="AutoShape 6"/>
          <p:cNvSpPr>
            <a:spLocks noChangeArrowheads="1"/>
          </p:cNvSpPr>
          <p:nvPr/>
        </p:nvSpPr>
        <p:spPr bwMode="blackWhite">
          <a:xfrm>
            <a:off x="4405313" y="5037138"/>
            <a:ext cx="2941637" cy="554037"/>
          </a:xfrm>
          <a:prstGeom prst="wedgeRectCallout">
            <a:avLst>
              <a:gd name="adj1" fmla="val -104940"/>
              <a:gd name="adj2" fmla="val -72921"/>
            </a:avLst>
          </a:prstGeom>
          <a:solidFill>
            <a:schemeClr val="hlink"/>
          </a:solidFill>
          <a:ln w="12700">
            <a:solidFill>
              <a:schemeClr val="tx1"/>
            </a:solidFill>
            <a:miter lim="800000"/>
            <a:headEnd/>
            <a:tailEnd/>
          </a:ln>
        </p:spPr>
        <p:txBody>
          <a:bodyPr/>
          <a:lstStyle/>
          <a:p>
            <a:r>
              <a:rPr lang="en-US" b="1"/>
              <a:t>Ces instructions sont sautées si une exception est levée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pPr>
              <a:defRPr/>
            </a:pPr>
            <a:r>
              <a:rPr lang="fr-FR" dirty="0"/>
              <a:t>Éviter une exception non voulue</a:t>
            </a:r>
          </a:p>
        </p:txBody>
      </p:sp>
      <p:sp>
        <p:nvSpPr>
          <p:cNvPr id="66563" name="Rectangle 3"/>
          <p:cNvSpPr>
            <a:spLocks noGrp="1" noChangeArrowheads="1"/>
          </p:cNvSpPr>
          <p:nvPr>
            <p:ph idx="1"/>
          </p:nvPr>
        </p:nvSpPr>
        <p:spPr>
          <a:xfrm>
            <a:off x="279400" y="1211263"/>
            <a:ext cx="8599488" cy="5267325"/>
          </a:xfrm>
          <a:noFill/>
        </p:spPr>
        <p:txBody>
          <a:bodyPr/>
          <a:lstStyle/>
          <a:p>
            <a:r>
              <a:rPr lang="fr-FR"/>
              <a:t>Certaines exceptions (dépassements arithmétiques ou erreurs de conversion) peuvent être activées/désactivées dans des sections spécifiques en utilisant les blocs </a:t>
            </a:r>
            <a:r>
              <a:rPr lang="fr-FR">
                <a:latin typeface="Courier New" pitchFamily="49" charset="0"/>
              </a:rPr>
              <a:t>checked/unchecked</a:t>
            </a:r>
            <a:endParaRPr lang="fr-FR"/>
          </a:p>
          <a:p>
            <a:pPr lvl="1">
              <a:lnSpc>
                <a:spcPct val="90000"/>
              </a:lnSpc>
            </a:pPr>
            <a:r>
              <a:rPr lang="fr-FR"/>
              <a:t>Peuvent être imbriqués</a:t>
            </a:r>
          </a:p>
          <a:p>
            <a:pPr>
              <a:lnSpc>
                <a:spcPct val="90000"/>
              </a:lnSpc>
              <a:spcBef>
                <a:spcPts val="800"/>
              </a:spcBef>
            </a:pPr>
            <a:r>
              <a:rPr lang="fr-FR"/>
              <a:t>Par exemple :</a:t>
            </a:r>
          </a:p>
          <a:p>
            <a:endParaRPr lang="fr-FR"/>
          </a:p>
          <a:p>
            <a:endParaRPr lang="fr-FR"/>
          </a:p>
          <a:p>
            <a:endParaRPr lang="fr-FR"/>
          </a:p>
          <a:p>
            <a:endParaRPr lang="fr-FR"/>
          </a:p>
          <a:p>
            <a:endParaRPr lang="fr-FR"/>
          </a:p>
          <a:p>
            <a:pPr>
              <a:lnSpc>
                <a:spcPct val="90000"/>
              </a:lnSpc>
            </a:pPr>
            <a:r>
              <a:rPr lang="fr-FR"/>
              <a:t>Une option du compilateur contrôle le déclenchement des exceptions arithmétiques</a:t>
            </a:r>
          </a:p>
          <a:p>
            <a:pPr lvl="1">
              <a:lnSpc>
                <a:spcPct val="90000"/>
              </a:lnSpc>
            </a:pPr>
            <a:r>
              <a:rPr lang="fr-FR"/>
              <a:t>Par défaut, le compilateur Visual Studio ne lève </a:t>
            </a:r>
            <a:r>
              <a:rPr lang="fr-FR" i="1"/>
              <a:t>pas</a:t>
            </a:r>
            <a:r>
              <a:rPr lang="fr-FR"/>
              <a:t> d’exception en cas de </a:t>
            </a:r>
            <a:r>
              <a:rPr lang="fr-FR">
                <a:solidFill>
                  <a:schemeClr val="tx1"/>
                </a:solidFill>
              </a:rPr>
              <a:t>dépassement de capacité arithmétique</a:t>
            </a:r>
            <a:endParaRPr lang="fr-FR"/>
          </a:p>
          <a:p>
            <a:pPr lvl="1">
              <a:lnSpc>
                <a:spcPct val="90000"/>
              </a:lnSpc>
            </a:pPr>
            <a:r>
              <a:rPr lang="fr-FR"/>
              <a:t>Mais il peut en être autrement pour d’autres compilateurs</a:t>
            </a:r>
          </a:p>
        </p:txBody>
      </p:sp>
      <p:sp>
        <p:nvSpPr>
          <p:cNvPr id="66564" name="Text Box 4"/>
          <p:cNvSpPr txBox="1">
            <a:spLocks noChangeArrowheads="1"/>
          </p:cNvSpPr>
          <p:nvPr/>
        </p:nvSpPr>
        <p:spPr bwMode="blackWhite">
          <a:xfrm>
            <a:off x="630238" y="2760663"/>
            <a:ext cx="3708400" cy="2168525"/>
          </a:xfrm>
          <a:prstGeom prst="rect">
            <a:avLst/>
          </a:prstGeom>
          <a:solidFill>
            <a:schemeClr val="accent1"/>
          </a:solidFill>
          <a:ln w="12700">
            <a:solidFill>
              <a:schemeClr val="tx1"/>
            </a:solidFill>
            <a:miter lim="800000"/>
            <a:headEnd/>
            <a:tailEnd/>
          </a:ln>
        </p:spPr>
        <p:txBody>
          <a:bodyPr/>
          <a:lstStyle/>
          <a:p>
            <a:pPr eaLnBrk="1" hangingPunct="1">
              <a:lnSpc>
                <a:spcPct val="80000"/>
              </a:lnSpc>
            </a:pPr>
            <a:r>
              <a:rPr lang="en-US" sz="1600" b="1">
                <a:latin typeface="Courier New" pitchFamily="49" charset="0"/>
              </a:rPr>
              <a:t>public static void</a:t>
            </a:r>
            <a:r>
              <a:rPr lang="en-US" sz="1600">
                <a:latin typeface="Courier New" pitchFamily="49" charset="0"/>
              </a:rPr>
              <a:t> Main()</a:t>
            </a:r>
          </a:p>
          <a:p>
            <a:pPr eaLnBrk="1" hangingPunct="1">
              <a:lnSpc>
                <a:spcPct val="80000"/>
              </a:lnSpc>
            </a:pPr>
            <a:r>
              <a:rPr lang="en-US" sz="1600">
                <a:latin typeface="Courier New" pitchFamily="49" charset="0"/>
              </a:rPr>
              <a:t>{</a:t>
            </a:r>
          </a:p>
          <a:p>
            <a:pPr eaLnBrk="1" hangingPunct="1">
              <a:lnSpc>
                <a:spcPct val="80000"/>
              </a:lnSpc>
            </a:pPr>
            <a:r>
              <a:rPr lang="en-US" sz="1600">
                <a:latin typeface="Courier New" pitchFamily="49" charset="0"/>
              </a:rPr>
              <a:t>  </a:t>
            </a:r>
            <a:r>
              <a:rPr lang="en-US" sz="1600" b="1">
                <a:latin typeface="Courier New" pitchFamily="49" charset="0"/>
              </a:rPr>
              <a:t>int</a:t>
            </a:r>
            <a:r>
              <a:rPr lang="en-US" sz="1600">
                <a:latin typeface="Courier New" pitchFamily="49" charset="0"/>
              </a:rPr>
              <a:t> val = </a:t>
            </a:r>
            <a:r>
              <a:rPr lang="en-US" sz="1600" b="1">
                <a:latin typeface="Courier New" pitchFamily="49" charset="0"/>
              </a:rPr>
              <a:t>int</a:t>
            </a:r>
            <a:r>
              <a:rPr lang="en-US" sz="1600">
                <a:latin typeface="Courier New" pitchFamily="49" charset="0"/>
              </a:rPr>
              <a:t>.MaxValue;</a:t>
            </a:r>
          </a:p>
          <a:p>
            <a:pPr eaLnBrk="1" hangingPunct="1">
              <a:lnSpc>
                <a:spcPct val="80000"/>
              </a:lnSpc>
            </a:pPr>
            <a:endParaRPr lang="en-US" sz="1600">
              <a:latin typeface="Courier New" pitchFamily="49" charset="0"/>
            </a:endParaRPr>
          </a:p>
          <a:p>
            <a:pPr eaLnBrk="1" hangingPunct="1">
              <a:lnSpc>
                <a:spcPct val="80000"/>
              </a:lnSpc>
            </a:pPr>
            <a:r>
              <a:rPr lang="en-US" sz="1600">
                <a:latin typeface="Courier New" pitchFamily="49" charset="0"/>
              </a:rPr>
              <a:t>  </a:t>
            </a:r>
            <a:r>
              <a:rPr lang="en-US" sz="1600" b="1">
                <a:latin typeface="Courier New" pitchFamily="49" charset="0"/>
              </a:rPr>
              <a:t>unchecked</a:t>
            </a:r>
            <a:endParaRPr lang="en-US" sz="1600">
              <a:latin typeface="Courier New" pitchFamily="49" charset="0"/>
            </a:endParaRP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val++;</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i="1">
                <a:latin typeface="Courier New" pitchFamily="49" charset="0"/>
              </a:rPr>
              <a:t>… instructions …</a:t>
            </a:r>
          </a:p>
          <a:p>
            <a:pPr eaLnBrk="1" hangingPunct="1">
              <a:lnSpc>
                <a:spcPct val="80000"/>
              </a:lnSpc>
            </a:pPr>
            <a:r>
              <a:rPr lang="en-US" sz="1600">
                <a:latin typeface="Courier New" pitchFamily="49" charset="0"/>
              </a:rPr>
              <a:t>}</a:t>
            </a:r>
          </a:p>
        </p:txBody>
      </p:sp>
      <p:sp>
        <p:nvSpPr>
          <p:cNvPr id="66565" name="AutoShape 5"/>
          <p:cNvSpPr>
            <a:spLocks noChangeArrowheads="1"/>
          </p:cNvSpPr>
          <p:nvPr/>
        </p:nvSpPr>
        <p:spPr bwMode="blackWhite">
          <a:xfrm>
            <a:off x="4260850" y="3359150"/>
            <a:ext cx="3627438" cy="608013"/>
          </a:xfrm>
          <a:prstGeom prst="wedgeRectCallout">
            <a:avLst>
              <a:gd name="adj1" fmla="val -111796"/>
              <a:gd name="adj2" fmla="val 69843"/>
            </a:avLst>
          </a:prstGeom>
          <a:solidFill>
            <a:schemeClr val="hlink"/>
          </a:solidFill>
          <a:ln w="12700">
            <a:solidFill>
              <a:schemeClr val="tx1"/>
            </a:solidFill>
            <a:miter lim="800000"/>
            <a:headEnd/>
            <a:tailEnd/>
          </a:ln>
        </p:spPr>
        <p:txBody>
          <a:bodyPr/>
          <a:lstStyle/>
          <a:p>
            <a:r>
              <a:rPr lang="fr-FR" b="1"/>
              <a:t>L’exception liée au dépassement de capacité arithmétique ne sera </a:t>
            </a:r>
            <a:r>
              <a:rPr lang="fr-FR" b="1" i="1">
                <a:solidFill>
                  <a:srgbClr val="000080"/>
                </a:solidFill>
                <a:latin typeface="Century Schoolbook" pitchFamily="18" charset="0"/>
              </a:rPr>
              <a:t>pas</a:t>
            </a:r>
            <a:r>
              <a:rPr lang="fr-FR" sz="1800" b="1" i="1">
                <a:solidFill>
                  <a:srgbClr val="000080"/>
                </a:solidFill>
                <a:latin typeface="Century Schoolbook" pitchFamily="18" charset="0"/>
              </a:rPr>
              <a:t> </a:t>
            </a:r>
            <a:r>
              <a:rPr lang="fr-FR" b="1"/>
              <a:t>levée</a:t>
            </a:r>
          </a:p>
        </p:txBody>
      </p:sp>
      <p:grpSp>
        <p:nvGrpSpPr>
          <p:cNvPr id="66566" name="Group 6"/>
          <p:cNvGrpSpPr>
            <a:grpSpLocks/>
          </p:cNvGrpSpPr>
          <p:nvPr/>
        </p:nvGrpSpPr>
        <p:grpSpPr bwMode="auto">
          <a:xfrm>
            <a:off x="206375" y="5056188"/>
            <a:ext cx="342900" cy="592137"/>
            <a:chOff x="336" y="2064"/>
            <a:chExt cx="352" cy="607"/>
          </a:xfrm>
        </p:grpSpPr>
        <p:sp>
          <p:nvSpPr>
            <p:cNvPr id="66567" name="Freeform 7"/>
            <p:cNvSpPr>
              <a:spLocks/>
            </p:cNvSpPr>
            <p:nvPr/>
          </p:nvSpPr>
          <p:spPr bwMode="blackWhite">
            <a:xfrm>
              <a:off x="376" y="2608"/>
              <a:ext cx="280" cy="63"/>
            </a:xfrm>
            <a:custGeom>
              <a:avLst/>
              <a:gdLst>
                <a:gd name="T0" fmla="*/ 280 w 272"/>
                <a:gd name="T1" fmla="*/ 28 h 58"/>
                <a:gd name="T2" fmla="*/ 280 w 272"/>
                <a:gd name="T3" fmla="*/ 2 h 58"/>
                <a:gd name="T4" fmla="*/ 278 w 272"/>
                <a:gd name="T5" fmla="*/ 2 h 58"/>
                <a:gd name="T6" fmla="*/ 274 w 272"/>
                <a:gd name="T7" fmla="*/ 2 h 58"/>
                <a:gd name="T8" fmla="*/ 266 w 272"/>
                <a:gd name="T9" fmla="*/ 2 h 58"/>
                <a:gd name="T10" fmla="*/ 255 w 272"/>
                <a:gd name="T11" fmla="*/ 2 h 58"/>
                <a:gd name="T12" fmla="*/ 241 w 272"/>
                <a:gd name="T13" fmla="*/ 2 h 58"/>
                <a:gd name="T14" fmla="*/ 226 w 272"/>
                <a:gd name="T15" fmla="*/ 2 h 58"/>
                <a:gd name="T16" fmla="*/ 210 w 272"/>
                <a:gd name="T17" fmla="*/ 2 h 58"/>
                <a:gd name="T18" fmla="*/ 191 w 272"/>
                <a:gd name="T19" fmla="*/ 2 h 58"/>
                <a:gd name="T20" fmla="*/ 167 w 272"/>
                <a:gd name="T21" fmla="*/ 0 h 58"/>
                <a:gd name="T22" fmla="*/ 140 w 272"/>
                <a:gd name="T23" fmla="*/ 0 h 58"/>
                <a:gd name="T24" fmla="*/ 113 w 272"/>
                <a:gd name="T25" fmla="*/ 0 h 58"/>
                <a:gd name="T26" fmla="*/ 89 w 272"/>
                <a:gd name="T27" fmla="*/ 2 h 58"/>
                <a:gd name="T28" fmla="*/ 72 w 272"/>
                <a:gd name="T29" fmla="*/ 2 h 58"/>
                <a:gd name="T30" fmla="*/ 56 w 272"/>
                <a:gd name="T31" fmla="*/ 2 h 58"/>
                <a:gd name="T32" fmla="*/ 41 w 272"/>
                <a:gd name="T33" fmla="*/ 2 h 58"/>
                <a:gd name="T34" fmla="*/ 27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1 h 58"/>
                <a:gd name="T48" fmla="*/ 2 w 272"/>
                <a:gd name="T49" fmla="*/ 20 h 58"/>
                <a:gd name="T50" fmla="*/ 2 w 272"/>
                <a:gd name="T51" fmla="*/ 26 h 58"/>
                <a:gd name="T52" fmla="*/ 0 w 272"/>
                <a:gd name="T53" fmla="*/ 30 h 58"/>
                <a:gd name="T54" fmla="*/ 0 w 272"/>
                <a:gd name="T55" fmla="*/ 33 h 58"/>
                <a:gd name="T56" fmla="*/ 2 w 272"/>
                <a:gd name="T57" fmla="*/ 39 h 58"/>
                <a:gd name="T58" fmla="*/ 10 w 272"/>
                <a:gd name="T59" fmla="*/ 43 h 58"/>
                <a:gd name="T60" fmla="*/ 25 w 272"/>
                <a:gd name="T61" fmla="*/ 50 h 58"/>
                <a:gd name="T62" fmla="*/ 41 w 272"/>
                <a:gd name="T63" fmla="*/ 54 h 58"/>
                <a:gd name="T64" fmla="*/ 62 w 272"/>
                <a:gd name="T65" fmla="*/ 56 h 58"/>
                <a:gd name="T66" fmla="*/ 86 w 272"/>
                <a:gd name="T67" fmla="*/ 61 h 58"/>
                <a:gd name="T68" fmla="*/ 111 w 272"/>
                <a:gd name="T69" fmla="*/ 63 h 58"/>
                <a:gd name="T70" fmla="*/ 140 w 272"/>
                <a:gd name="T71" fmla="*/ 63 h 58"/>
                <a:gd name="T72" fmla="*/ 169 w 272"/>
                <a:gd name="T73" fmla="*/ 63 h 58"/>
                <a:gd name="T74" fmla="*/ 194 w 272"/>
                <a:gd name="T75" fmla="*/ 61 h 58"/>
                <a:gd name="T76" fmla="*/ 218 w 272"/>
                <a:gd name="T77" fmla="*/ 56 h 58"/>
                <a:gd name="T78" fmla="*/ 239 w 272"/>
                <a:gd name="T79" fmla="*/ 54 h 58"/>
                <a:gd name="T80" fmla="*/ 255 w 272"/>
                <a:gd name="T81" fmla="*/ 50 h 58"/>
                <a:gd name="T82" fmla="*/ 270 w 272"/>
                <a:gd name="T83" fmla="*/ 43 h 58"/>
                <a:gd name="T84" fmla="*/ 278 w 272"/>
                <a:gd name="T85" fmla="*/ 39 h 58"/>
                <a:gd name="T86" fmla="*/ 280 w 272"/>
                <a:gd name="T87" fmla="*/ 33 h 58"/>
                <a:gd name="T88" fmla="*/ 280 w 272"/>
                <a:gd name="T89" fmla="*/ 30 h 58"/>
                <a:gd name="T90" fmla="*/ 280 w 272"/>
                <a:gd name="T91" fmla="*/ 28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66568" name="Oval 8"/>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66569" name="Line 9"/>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66570" name="Rectangle 10"/>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66571" name="Freeform 11"/>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66572" name="Freeform 12"/>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dirty="0"/>
              <a:t>C# : Versions et standards</a:t>
            </a:r>
          </a:p>
        </p:txBody>
      </p:sp>
      <p:sp>
        <p:nvSpPr>
          <p:cNvPr id="11267" name="Rectangle 3"/>
          <p:cNvSpPr>
            <a:spLocks noGrp="1" noChangeArrowheads="1"/>
          </p:cNvSpPr>
          <p:nvPr>
            <p:ph idx="1"/>
          </p:nvPr>
        </p:nvSpPr>
        <p:spPr>
          <a:xfrm>
            <a:off x="268288" y="1211263"/>
            <a:ext cx="8599487" cy="4886325"/>
          </a:xfrm>
        </p:spPr>
        <p:txBody>
          <a:bodyPr/>
          <a:lstStyle/>
          <a:p>
            <a:pPr>
              <a:lnSpc>
                <a:spcPct val="95000"/>
              </a:lnSpc>
            </a:pPr>
            <a:r>
              <a:rPr lang="fr-FR"/>
              <a:t>C# n’est </a:t>
            </a:r>
            <a:r>
              <a:rPr lang="fr-FR" i="1">
                <a:latin typeface="Century Schoolbook" pitchFamily="18" charset="0"/>
              </a:rPr>
              <a:t>pas</a:t>
            </a:r>
            <a:r>
              <a:rPr lang="fr-FR"/>
              <a:t> un langage Microsoft en lui-même</a:t>
            </a:r>
          </a:p>
          <a:p>
            <a:pPr lvl="1">
              <a:lnSpc>
                <a:spcPct val="95000"/>
              </a:lnSpc>
            </a:pPr>
            <a:r>
              <a:rPr lang="fr-FR"/>
              <a:t>Développé par Microsoft pour son initiative .NET</a:t>
            </a:r>
          </a:p>
          <a:p>
            <a:pPr>
              <a:lnSpc>
                <a:spcPct val="95000"/>
              </a:lnSpc>
            </a:pPr>
            <a:r>
              <a:rPr lang="fr-FR"/>
              <a:t>Standardisé (ECMA-344)</a:t>
            </a:r>
          </a:p>
          <a:p>
            <a:pPr lvl="1">
              <a:lnSpc>
                <a:spcPct val="95000"/>
              </a:lnSpc>
            </a:pPr>
            <a:r>
              <a:rPr lang="fr-FR"/>
              <a:t>4ème édition de juin 2006 aligné avec </a:t>
            </a:r>
            <a:br>
              <a:rPr lang="fr-FR"/>
            </a:br>
            <a:r>
              <a:rPr lang="fr-FR"/>
              <a:t>ISO/TEC 23270:2006</a:t>
            </a:r>
          </a:p>
          <a:p>
            <a:pPr>
              <a:lnSpc>
                <a:spcPct val="95000"/>
              </a:lnSpc>
              <a:spcBef>
                <a:spcPts val="1200"/>
              </a:spcBef>
            </a:pPr>
            <a:r>
              <a:rPr lang="fr-FR"/>
              <a:t>La version Microsoft est nommée </a:t>
            </a:r>
            <a:r>
              <a:rPr lang="fr-FR" i="1">
                <a:latin typeface="Century Schoolbook" pitchFamily="18" charset="0"/>
              </a:rPr>
              <a:t>Visual C# .NET</a:t>
            </a:r>
            <a:endParaRPr lang="fr-FR"/>
          </a:p>
          <a:p>
            <a:pPr lvl="1">
              <a:lnSpc>
                <a:spcPct val="95000"/>
              </a:lnSpc>
            </a:pPr>
            <a:r>
              <a:rPr lang="fr-FR"/>
              <a:t>Février 2002 – V1 – version pré-standard incluant de nombreuses caractéristiques du langage</a:t>
            </a:r>
          </a:p>
          <a:p>
            <a:pPr lvl="1">
              <a:lnSpc>
                <a:spcPct val="95000"/>
              </a:lnSpc>
            </a:pPr>
            <a:r>
              <a:rPr lang="fr-FR"/>
              <a:t>Novembre 2005 – V2 – totalement conforme avec ECMA-344 1ère édition</a:t>
            </a:r>
          </a:p>
          <a:p>
            <a:pPr lvl="1">
              <a:lnSpc>
                <a:spcPct val="95000"/>
              </a:lnSpc>
            </a:pPr>
            <a:r>
              <a:rPr lang="fr-FR"/>
              <a:t>Décembre 2007 – V3 – totalement conforme avec ECMA-344 4ème édition</a:t>
            </a:r>
          </a:p>
          <a:p>
            <a:pPr>
              <a:lnSpc>
                <a:spcPct val="95000"/>
              </a:lnSpc>
              <a:spcBef>
                <a:spcPts val="1200"/>
              </a:spcBef>
            </a:pPr>
            <a:r>
              <a:rPr lang="fr-FR"/>
              <a:t>D’autres compilateurs et environnements d’exécution existent</a:t>
            </a:r>
            <a:endParaRPr lang="fr-FR" i="1">
              <a:latin typeface="Century Schoolbook" pitchFamily="18" charset="0"/>
            </a:endParaRPr>
          </a:p>
          <a:p>
            <a:pPr lvl="1">
              <a:lnSpc>
                <a:spcPct val="95000"/>
              </a:lnSpc>
            </a:pPr>
            <a:r>
              <a:rPr lang="fr-FR"/>
              <a:t>En particulier le projet </a:t>
            </a:r>
            <a:r>
              <a:rPr lang="fr-FR" i="1">
                <a:latin typeface="Century Schoolbook" pitchFamily="18" charset="0"/>
              </a:rPr>
              <a:t>mono </a:t>
            </a:r>
            <a:r>
              <a:rPr lang="fr-FR"/>
              <a:t>pour Unix/Linux</a:t>
            </a:r>
          </a:p>
          <a:p>
            <a:pPr>
              <a:lnSpc>
                <a:spcPct val="95000"/>
              </a:lnSpc>
              <a:spcBef>
                <a:spcPts val="1200"/>
              </a:spcBef>
            </a:pPr>
            <a:r>
              <a:rPr lang="fr-FR"/>
              <a:t>Il ne faut pas confondre version de C# et version du framework .NET</a:t>
            </a:r>
          </a:p>
          <a:p>
            <a:pPr lvl="1">
              <a:lnSpc>
                <a:spcPct val="95000"/>
              </a:lnSpc>
            </a:pPr>
            <a:r>
              <a:rPr lang="fr-FR"/>
              <a:t>C# V2 est utilisé avec les deux frameworks .NET 2 et .NET 3</a:t>
            </a:r>
          </a:p>
          <a:p>
            <a:pPr lvl="1">
              <a:lnSpc>
                <a:spcPct val="95000"/>
              </a:lnSpc>
            </a:pPr>
            <a:r>
              <a:rPr lang="fr-FR"/>
              <a:t>C# V3 est utilisé avec le framework .NET 3.5</a:t>
            </a:r>
          </a:p>
        </p:txBody>
      </p:sp>
      <p:grpSp>
        <p:nvGrpSpPr>
          <p:cNvPr id="11268" name="Group 5"/>
          <p:cNvGrpSpPr>
            <a:grpSpLocks/>
          </p:cNvGrpSpPr>
          <p:nvPr/>
        </p:nvGrpSpPr>
        <p:grpSpPr bwMode="auto">
          <a:xfrm>
            <a:off x="6265863" y="1266825"/>
            <a:ext cx="2171700" cy="1900238"/>
            <a:chOff x="3827" y="974"/>
            <a:chExt cx="1520" cy="1288"/>
          </a:xfrm>
        </p:grpSpPr>
        <p:sp>
          <p:nvSpPr>
            <p:cNvPr id="11277" name="AutoShape 6"/>
            <p:cNvSpPr>
              <a:spLocks noChangeAspect="1" noChangeArrowheads="1" noTextEdit="1"/>
            </p:cNvSpPr>
            <p:nvPr/>
          </p:nvSpPr>
          <p:spPr bwMode="auto">
            <a:xfrm>
              <a:off x="3827" y="974"/>
              <a:ext cx="1520" cy="1288"/>
            </a:xfrm>
            <a:prstGeom prst="rect">
              <a:avLst/>
            </a:prstGeom>
            <a:noFill/>
            <a:ln w="9525">
              <a:noFill/>
              <a:miter lim="800000"/>
              <a:headEnd/>
              <a:tailEnd/>
            </a:ln>
          </p:spPr>
          <p:txBody>
            <a:bodyPr/>
            <a:lstStyle/>
            <a:p>
              <a:endParaRPr lang="fr-FR"/>
            </a:p>
          </p:txBody>
        </p:sp>
        <p:sp>
          <p:nvSpPr>
            <p:cNvPr id="11278" name="Freeform 7"/>
            <p:cNvSpPr>
              <a:spLocks/>
            </p:cNvSpPr>
            <p:nvPr/>
          </p:nvSpPr>
          <p:spPr bwMode="white">
            <a:xfrm>
              <a:off x="3827" y="974"/>
              <a:ext cx="1520" cy="1288"/>
            </a:xfrm>
            <a:custGeom>
              <a:avLst/>
              <a:gdLst>
                <a:gd name="T0" fmla="*/ 0 w 3040"/>
                <a:gd name="T1" fmla="*/ 289 h 2576"/>
                <a:gd name="T2" fmla="*/ 48 w 3040"/>
                <a:gd name="T3" fmla="*/ 0 h 2576"/>
                <a:gd name="T4" fmla="*/ 380 w 3040"/>
                <a:gd name="T5" fmla="*/ 43 h 2576"/>
                <a:gd name="T6" fmla="*/ 378 w 3040"/>
                <a:gd name="T7" fmla="*/ 322 h 2576"/>
                <a:gd name="T8" fmla="*/ 0 w 3040"/>
                <a:gd name="T9" fmla="*/ 289 h 2576"/>
                <a:gd name="T10" fmla="*/ 0 60000 65536"/>
                <a:gd name="T11" fmla="*/ 0 60000 65536"/>
                <a:gd name="T12" fmla="*/ 0 60000 65536"/>
                <a:gd name="T13" fmla="*/ 0 60000 65536"/>
                <a:gd name="T14" fmla="*/ 0 60000 65536"/>
                <a:gd name="T15" fmla="*/ 0 w 3040"/>
                <a:gd name="T16" fmla="*/ 0 h 2576"/>
                <a:gd name="T17" fmla="*/ 3040 w 3040"/>
                <a:gd name="T18" fmla="*/ 2576 h 2576"/>
              </a:gdLst>
              <a:ahLst/>
              <a:cxnLst>
                <a:cxn ang="T10">
                  <a:pos x="T0" y="T1"/>
                </a:cxn>
                <a:cxn ang="T11">
                  <a:pos x="T2" y="T3"/>
                </a:cxn>
                <a:cxn ang="T12">
                  <a:pos x="T4" y="T5"/>
                </a:cxn>
                <a:cxn ang="T13">
                  <a:pos x="T6" y="T7"/>
                </a:cxn>
                <a:cxn ang="T14">
                  <a:pos x="T8" y="T9"/>
                </a:cxn>
              </a:cxnLst>
              <a:rect l="T15" t="T16" r="T17" b="T18"/>
              <a:pathLst>
                <a:path w="3040" h="2576">
                  <a:moveTo>
                    <a:pt x="0" y="2311"/>
                  </a:moveTo>
                  <a:lnTo>
                    <a:pt x="381" y="0"/>
                  </a:lnTo>
                  <a:lnTo>
                    <a:pt x="3040" y="345"/>
                  </a:lnTo>
                  <a:lnTo>
                    <a:pt x="3020" y="2576"/>
                  </a:lnTo>
                  <a:lnTo>
                    <a:pt x="0" y="2311"/>
                  </a:lnTo>
                  <a:close/>
                </a:path>
              </a:pathLst>
            </a:custGeom>
            <a:solidFill>
              <a:srgbClr val="B2D1B2"/>
            </a:solidFill>
            <a:ln w="9525">
              <a:noFill/>
              <a:round/>
              <a:headEnd/>
              <a:tailEnd/>
            </a:ln>
          </p:spPr>
          <p:txBody>
            <a:bodyPr/>
            <a:lstStyle/>
            <a:p>
              <a:endParaRPr lang="fr-FR"/>
            </a:p>
          </p:txBody>
        </p:sp>
        <p:sp>
          <p:nvSpPr>
            <p:cNvPr id="11279" name="Freeform 8"/>
            <p:cNvSpPr>
              <a:spLocks/>
            </p:cNvSpPr>
            <p:nvPr/>
          </p:nvSpPr>
          <p:spPr bwMode="auto">
            <a:xfrm>
              <a:off x="3837" y="984"/>
              <a:ext cx="1501" cy="1263"/>
            </a:xfrm>
            <a:custGeom>
              <a:avLst/>
              <a:gdLst>
                <a:gd name="T0" fmla="*/ 375 w 3002"/>
                <a:gd name="T1" fmla="*/ 43 h 2527"/>
                <a:gd name="T2" fmla="*/ 47 w 3002"/>
                <a:gd name="T3" fmla="*/ 0 h 2527"/>
                <a:gd name="T4" fmla="*/ 0 w 3002"/>
                <a:gd name="T5" fmla="*/ 284 h 2527"/>
                <a:gd name="T6" fmla="*/ 371 w 3002"/>
                <a:gd name="T7" fmla="*/ 315 h 2527"/>
                <a:gd name="T8" fmla="*/ 375 w 3002"/>
                <a:gd name="T9" fmla="*/ 43 h 2527"/>
                <a:gd name="T10" fmla="*/ 0 60000 65536"/>
                <a:gd name="T11" fmla="*/ 0 60000 65536"/>
                <a:gd name="T12" fmla="*/ 0 60000 65536"/>
                <a:gd name="T13" fmla="*/ 0 60000 65536"/>
                <a:gd name="T14" fmla="*/ 0 60000 65536"/>
                <a:gd name="T15" fmla="*/ 0 w 3002"/>
                <a:gd name="T16" fmla="*/ 0 h 2527"/>
                <a:gd name="T17" fmla="*/ 3002 w 3002"/>
                <a:gd name="T18" fmla="*/ 2527 h 2527"/>
              </a:gdLst>
              <a:ahLst/>
              <a:cxnLst>
                <a:cxn ang="T10">
                  <a:pos x="T0" y="T1"/>
                </a:cxn>
                <a:cxn ang="T11">
                  <a:pos x="T2" y="T3"/>
                </a:cxn>
                <a:cxn ang="T12">
                  <a:pos x="T4" y="T5"/>
                </a:cxn>
                <a:cxn ang="T13">
                  <a:pos x="T6" y="T7"/>
                </a:cxn>
                <a:cxn ang="T14">
                  <a:pos x="T8" y="T9"/>
                </a:cxn>
              </a:cxnLst>
              <a:rect l="T15" t="T16" r="T17" b="T18"/>
              <a:pathLst>
                <a:path w="3002" h="2527">
                  <a:moveTo>
                    <a:pt x="3002" y="344"/>
                  </a:moveTo>
                  <a:lnTo>
                    <a:pt x="375" y="0"/>
                  </a:lnTo>
                  <a:lnTo>
                    <a:pt x="0" y="2273"/>
                  </a:lnTo>
                  <a:lnTo>
                    <a:pt x="2965" y="2527"/>
                  </a:lnTo>
                  <a:lnTo>
                    <a:pt x="3002" y="344"/>
                  </a:lnTo>
                  <a:close/>
                </a:path>
              </a:pathLst>
            </a:custGeom>
            <a:solidFill>
              <a:srgbClr val="FFFFFF"/>
            </a:solidFill>
            <a:ln w="9525">
              <a:noFill/>
              <a:round/>
              <a:headEnd/>
              <a:tailEnd/>
            </a:ln>
          </p:spPr>
          <p:txBody>
            <a:bodyPr/>
            <a:lstStyle/>
            <a:p>
              <a:endParaRPr lang="fr-FR"/>
            </a:p>
          </p:txBody>
        </p:sp>
        <p:sp>
          <p:nvSpPr>
            <p:cNvPr id="11280" name="Freeform 9"/>
            <p:cNvSpPr>
              <a:spLocks/>
            </p:cNvSpPr>
            <p:nvPr/>
          </p:nvSpPr>
          <p:spPr bwMode="white">
            <a:xfrm>
              <a:off x="3852" y="1002"/>
              <a:ext cx="1470" cy="1227"/>
            </a:xfrm>
            <a:custGeom>
              <a:avLst/>
              <a:gdLst>
                <a:gd name="T0" fmla="*/ 0 w 2940"/>
                <a:gd name="T1" fmla="*/ 275 h 2455"/>
                <a:gd name="T2" fmla="*/ 46 w 2940"/>
                <a:gd name="T3" fmla="*/ 0 h 2455"/>
                <a:gd name="T4" fmla="*/ 368 w 2940"/>
                <a:gd name="T5" fmla="*/ 42 h 2455"/>
                <a:gd name="T6" fmla="*/ 363 w 2940"/>
                <a:gd name="T7" fmla="*/ 306 h 2455"/>
                <a:gd name="T8" fmla="*/ 0 w 2940"/>
                <a:gd name="T9" fmla="*/ 275 h 2455"/>
                <a:gd name="T10" fmla="*/ 0 60000 65536"/>
                <a:gd name="T11" fmla="*/ 0 60000 65536"/>
                <a:gd name="T12" fmla="*/ 0 60000 65536"/>
                <a:gd name="T13" fmla="*/ 0 60000 65536"/>
                <a:gd name="T14" fmla="*/ 0 60000 65536"/>
                <a:gd name="T15" fmla="*/ 0 w 2940"/>
                <a:gd name="T16" fmla="*/ 0 h 2455"/>
                <a:gd name="T17" fmla="*/ 2940 w 2940"/>
                <a:gd name="T18" fmla="*/ 2455 h 2455"/>
              </a:gdLst>
              <a:ahLst/>
              <a:cxnLst>
                <a:cxn ang="T10">
                  <a:pos x="T0" y="T1"/>
                </a:cxn>
                <a:cxn ang="T11">
                  <a:pos x="T2" y="T3"/>
                </a:cxn>
                <a:cxn ang="T12">
                  <a:pos x="T4" y="T5"/>
                </a:cxn>
                <a:cxn ang="T13">
                  <a:pos x="T6" y="T7"/>
                </a:cxn>
                <a:cxn ang="T14">
                  <a:pos x="T8" y="T9"/>
                </a:cxn>
              </a:cxnLst>
              <a:rect l="T15" t="T16" r="T17" b="T18"/>
              <a:pathLst>
                <a:path w="2940" h="2455">
                  <a:moveTo>
                    <a:pt x="0" y="2207"/>
                  </a:moveTo>
                  <a:lnTo>
                    <a:pt x="365" y="0"/>
                  </a:lnTo>
                  <a:lnTo>
                    <a:pt x="2940" y="338"/>
                  </a:lnTo>
                  <a:lnTo>
                    <a:pt x="2904" y="2455"/>
                  </a:lnTo>
                  <a:lnTo>
                    <a:pt x="0" y="2207"/>
                  </a:lnTo>
                  <a:close/>
                </a:path>
              </a:pathLst>
            </a:custGeom>
            <a:solidFill>
              <a:srgbClr val="B2D1B2"/>
            </a:solidFill>
            <a:ln w="9525">
              <a:noFill/>
              <a:round/>
              <a:headEnd/>
              <a:tailEnd/>
            </a:ln>
          </p:spPr>
          <p:txBody>
            <a:bodyPr/>
            <a:lstStyle/>
            <a:p>
              <a:endParaRPr lang="fr-FR"/>
            </a:p>
          </p:txBody>
        </p:sp>
        <p:sp>
          <p:nvSpPr>
            <p:cNvPr id="11281" name="Freeform 10"/>
            <p:cNvSpPr>
              <a:spLocks/>
            </p:cNvSpPr>
            <p:nvPr/>
          </p:nvSpPr>
          <p:spPr bwMode="auto">
            <a:xfrm>
              <a:off x="3868" y="1017"/>
              <a:ext cx="1441" cy="1196"/>
            </a:xfrm>
            <a:custGeom>
              <a:avLst/>
              <a:gdLst>
                <a:gd name="T0" fmla="*/ 360 w 2882"/>
                <a:gd name="T1" fmla="*/ 41 h 2393"/>
                <a:gd name="T2" fmla="*/ 45 w 2882"/>
                <a:gd name="T3" fmla="*/ 0 h 2393"/>
                <a:gd name="T4" fmla="*/ 0 w 2882"/>
                <a:gd name="T5" fmla="*/ 268 h 2393"/>
                <a:gd name="T6" fmla="*/ 356 w 2882"/>
                <a:gd name="T7" fmla="*/ 299 h 2393"/>
                <a:gd name="T8" fmla="*/ 360 w 2882"/>
                <a:gd name="T9" fmla="*/ 41 h 2393"/>
                <a:gd name="T10" fmla="*/ 0 60000 65536"/>
                <a:gd name="T11" fmla="*/ 0 60000 65536"/>
                <a:gd name="T12" fmla="*/ 0 60000 65536"/>
                <a:gd name="T13" fmla="*/ 0 60000 65536"/>
                <a:gd name="T14" fmla="*/ 0 60000 65536"/>
                <a:gd name="T15" fmla="*/ 0 w 2882"/>
                <a:gd name="T16" fmla="*/ 0 h 2393"/>
                <a:gd name="T17" fmla="*/ 2882 w 2882"/>
                <a:gd name="T18" fmla="*/ 2393 h 2393"/>
              </a:gdLst>
              <a:ahLst/>
              <a:cxnLst>
                <a:cxn ang="T10">
                  <a:pos x="T0" y="T1"/>
                </a:cxn>
                <a:cxn ang="T11">
                  <a:pos x="T2" y="T3"/>
                </a:cxn>
                <a:cxn ang="T12">
                  <a:pos x="T4" y="T5"/>
                </a:cxn>
                <a:cxn ang="T13">
                  <a:pos x="T6" y="T7"/>
                </a:cxn>
                <a:cxn ang="T14">
                  <a:pos x="T8" y="T9"/>
                </a:cxn>
              </a:cxnLst>
              <a:rect l="T15" t="T16" r="T17" b="T18"/>
              <a:pathLst>
                <a:path w="2882" h="2393">
                  <a:moveTo>
                    <a:pt x="2882" y="333"/>
                  </a:moveTo>
                  <a:lnTo>
                    <a:pt x="354" y="0"/>
                  </a:lnTo>
                  <a:lnTo>
                    <a:pt x="0" y="2151"/>
                  </a:lnTo>
                  <a:lnTo>
                    <a:pt x="2846" y="2393"/>
                  </a:lnTo>
                  <a:lnTo>
                    <a:pt x="2882" y="333"/>
                  </a:lnTo>
                  <a:close/>
                </a:path>
              </a:pathLst>
            </a:custGeom>
            <a:solidFill>
              <a:srgbClr val="FFFFFF"/>
            </a:solidFill>
            <a:ln w="9525">
              <a:noFill/>
              <a:round/>
              <a:headEnd/>
              <a:tailEnd/>
            </a:ln>
          </p:spPr>
          <p:txBody>
            <a:bodyPr/>
            <a:lstStyle/>
            <a:p>
              <a:endParaRPr lang="fr-FR"/>
            </a:p>
          </p:txBody>
        </p:sp>
        <p:sp>
          <p:nvSpPr>
            <p:cNvPr id="11282" name="Freeform 11"/>
            <p:cNvSpPr>
              <a:spLocks/>
            </p:cNvSpPr>
            <p:nvPr/>
          </p:nvSpPr>
          <p:spPr bwMode="auto">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3" name="Freeform 12"/>
            <p:cNvSpPr>
              <a:spLocks/>
            </p:cNvSpPr>
            <p:nvPr/>
          </p:nvSpPr>
          <p:spPr bwMode="white">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4" name="Freeform 13"/>
            <p:cNvSpPr>
              <a:spLocks/>
            </p:cNvSpPr>
            <p:nvPr/>
          </p:nvSpPr>
          <p:spPr bwMode="white">
            <a:xfrm>
              <a:off x="4342" y="1167"/>
              <a:ext cx="575" cy="922"/>
            </a:xfrm>
            <a:custGeom>
              <a:avLst/>
              <a:gdLst>
                <a:gd name="T0" fmla="*/ 79 w 1152"/>
                <a:gd name="T1" fmla="*/ 230 h 1844"/>
                <a:gd name="T2" fmla="*/ 93 w 1152"/>
                <a:gd name="T3" fmla="*/ 226 h 1844"/>
                <a:gd name="T4" fmla="*/ 106 w 1152"/>
                <a:gd name="T5" fmla="*/ 217 h 1844"/>
                <a:gd name="T6" fmla="*/ 117 w 1152"/>
                <a:gd name="T7" fmla="*/ 205 h 1844"/>
                <a:gd name="T8" fmla="*/ 127 w 1152"/>
                <a:gd name="T9" fmla="*/ 189 h 1844"/>
                <a:gd name="T10" fmla="*/ 135 w 1152"/>
                <a:gd name="T11" fmla="*/ 171 h 1844"/>
                <a:gd name="T12" fmla="*/ 140 w 1152"/>
                <a:gd name="T13" fmla="*/ 150 h 1844"/>
                <a:gd name="T14" fmla="*/ 143 w 1152"/>
                <a:gd name="T15" fmla="*/ 127 h 1844"/>
                <a:gd name="T16" fmla="*/ 143 w 1152"/>
                <a:gd name="T17" fmla="*/ 104 h 1844"/>
                <a:gd name="T18" fmla="*/ 140 w 1152"/>
                <a:gd name="T19" fmla="*/ 82 h 1844"/>
                <a:gd name="T20" fmla="*/ 135 w 1152"/>
                <a:gd name="T21" fmla="*/ 60 h 1844"/>
                <a:gd name="T22" fmla="*/ 127 w 1152"/>
                <a:gd name="T23" fmla="*/ 42 h 1844"/>
                <a:gd name="T24" fmla="*/ 117 w 1152"/>
                <a:gd name="T25" fmla="*/ 27 h 1844"/>
                <a:gd name="T26" fmla="*/ 106 w 1152"/>
                <a:gd name="T27" fmla="*/ 14 h 1844"/>
                <a:gd name="T28" fmla="*/ 93 w 1152"/>
                <a:gd name="T29" fmla="*/ 6 h 1844"/>
                <a:gd name="T30" fmla="*/ 79 w 1152"/>
                <a:gd name="T31" fmla="*/ 1 h 1844"/>
                <a:gd name="T32" fmla="*/ 64 w 1152"/>
                <a:gd name="T33" fmla="*/ 1 h 1844"/>
                <a:gd name="T34" fmla="*/ 50 w 1152"/>
                <a:gd name="T35" fmla="*/ 6 h 1844"/>
                <a:gd name="T36" fmla="*/ 37 w 1152"/>
                <a:gd name="T37" fmla="*/ 14 h 1844"/>
                <a:gd name="T38" fmla="*/ 26 w 1152"/>
                <a:gd name="T39" fmla="*/ 27 h 1844"/>
                <a:gd name="T40" fmla="*/ 16 w 1152"/>
                <a:gd name="T41" fmla="*/ 42 h 1844"/>
                <a:gd name="T42" fmla="*/ 8 w 1152"/>
                <a:gd name="T43" fmla="*/ 60 h 1844"/>
                <a:gd name="T44" fmla="*/ 3 w 1152"/>
                <a:gd name="T45" fmla="*/ 82 h 1844"/>
                <a:gd name="T46" fmla="*/ 0 w 1152"/>
                <a:gd name="T47" fmla="*/ 104 h 1844"/>
                <a:gd name="T48" fmla="*/ 0 w 1152"/>
                <a:gd name="T49" fmla="*/ 127 h 1844"/>
                <a:gd name="T50" fmla="*/ 3 w 1152"/>
                <a:gd name="T51" fmla="*/ 150 h 1844"/>
                <a:gd name="T52" fmla="*/ 8 w 1152"/>
                <a:gd name="T53" fmla="*/ 171 h 1844"/>
                <a:gd name="T54" fmla="*/ 16 w 1152"/>
                <a:gd name="T55" fmla="*/ 189 h 1844"/>
                <a:gd name="T56" fmla="*/ 26 w 1152"/>
                <a:gd name="T57" fmla="*/ 205 h 1844"/>
                <a:gd name="T58" fmla="*/ 37 w 1152"/>
                <a:gd name="T59" fmla="*/ 217 h 1844"/>
                <a:gd name="T60" fmla="*/ 50 w 1152"/>
                <a:gd name="T61" fmla="*/ 226 h 1844"/>
                <a:gd name="T62" fmla="*/ 64 w 1152"/>
                <a:gd name="T63" fmla="*/ 230 h 18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2"/>
                <a:gd name="T97" fmla="*/ 0 h 1844"/>
                <a:gd name="T98" fmla="*/ 1152 w 1152"/>
                <a:gd name="T99" fmla="*/ 1844 h 18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2" h="1844">
                  <a:moveTo>
                    <a:pt x="576" y="1844"/>
                  </a:moveTo>
                  <a:lnTo>
                    <a:pt x="636" y="1840"/>
                  </a:lnTo>
                  <a:lnTo>
                    <a:pt x="692" y="1826"/>
                  </a:lnTo>
                  <a:lnTo>
                    <a:pt x="748" y="1803"/>
                  </a:lnTo>
                  <a:lnTo>
                    <a:pt x="801" y="1772"/>
                  </a:lnTo>
                  <a:lnTo>
                    <a:pt x="850" y="1733"/>
                  </a:lnTo>
                  <a:lnTo>
                    <a:pt x="898" y="1687"/>
                  </a:lnTo>
                  <a:lnTo>
                    <a:pt x="942" y="1633"/>
                  </a:lnTo>
                  <a:lnTo>
                    <a:pt x="983" y="1575"/>
                  </a:lnTo>
                  <a:lnTo>
                    <a:pt x="1020" y="1508"/>
                  </a:lnTo>
                  <a:lnTo>
                    <a:pt x="1054" y="1438"/>
                  </a:lnTo>
                  <a:lnTo>
                    <a:pt x="1083" y="1362"/>
                  </a:lnTo>
                  <a:lnTo>
                    <a:pt x="1107" y="1282"/>
                  </a:lnTo>
                  <a:lnTo>
                    <a:pt x="1126" y="1197"/>
                  </a:lnTo>
                  <a:lnTo>
                    <a:pt x="1140" y="1108"/>
                  </a:lnTo>
                  <a:lnTo>
                    <a:pt x="1149" y="1017"/>
                  </a:lnTo>
                  <a:lnTo>
                    <a:pt x="1152" y="923"/>
                  </a:lnTo>
                  <a:lnTo>
                    <a:pt x="1149" y="829"/>
                  </a:lnTo>
                  <a:lnTo>
                    <a:pt x="1140" y="737"/>
                  </a:lnTo>
                  <a:lnTo>
                    <a:pt x="1126" y="649"/>
                  </a:lnTo>
                  <a:lnTo>
                    <a:pt x="1107" y="564"/>
                  </a:lnTo>
                  <a:lnTo>
                    <a:pt x="1083" y="482"/>
                  </a:lnTo>
                  <a:lnTo>
                    <a:pt x="1054" y="407"/>
                  </a:lnTo>
                  <a:lnTo>
                    <a:pt x="1020" y="336"/>
                  </a:lnTo>
                  <a:lnTo>
                    <a:pt x="983" y="270"/>
                  </a:lnTo>
                  <a:lnTo>
                    <a:pt x="942" y="211"/>
                  </a:lnTo>
                  <a:lnTo>
                    <a:pt x="898" y="157"/>
                  </a:lnTo>
                  <a:lnTo>
                    <a:pt x="850" y="111"/>
                  </a:lnTo>
                  <a:lnTo>
                    <a:pt x="801" y="73"/>
                  </a:lnTo>
                  <a:lnTo>
                    <a:pt x="748" y="42"/>
                  </a:lnTo>
                  <a:lnTo>
                    <a:pt x="692" y="19"/>
                  </a:lnTo>
                  <a:lnTo>
                    <a:pt x="636" y="5"/>
                  </a:lnTo>
                  <a:lnTo>
                    <a:pt x="576" y="0"/>
                  </a:lnTo>
                  <a:lnTo>
                    <a:pt x="518" y="5"/>
                  </a:lnTo>
                  <a:lnTo>
                    <a:pt x="460" y="19"/>
                  </a:lnTo>
                  <a:lnTo>
                    <a:pt x="404" y="42"/>
                  </a:lnTo>
                  <a:lnTo>
                    <a:pt x="352" y="73"/>
                  </a:lnTo>
                  <a:lnTo>
                    <a:pt x="302" y="111"/>
                  </a:lnTo>
                  <a:lnTo>
                    <a:pt x="254" y="157"/>
                  </a:lnTo>
                  <a:lnTo>
                    <a:pt x="210" y="211"/>
                  </a:lnTo>
                  <a:lnTo>
                    <a:pt x="169" y="270"/>
                  </a:lnTo>
                  <a:lnTo>
                    <a:pt x="132" y="336"/>
                  </a:lnTo>
                  <a:lnTo>
                    <a:pt x="98" y="407"/>
                  </a:lnTo>
                  <a:lnTo>
                    <a:pt x="71" y="482"/>
                  </a:lnTo>
                  <a:lnTo>
                    <a:pt x="46" y="564"/>
                  </a:lnTo>
                  <a:lnTo>
                    <a:pt x="26" y="649"/>
                  </a:lnTo>
                  <a:lnTo>
                    <a:pt x="12" y="737"/>
                  </a:lnTo>
                  <a:lnTo>
                    <a:pt x="3" y="829"/>
                  </a:lnTo>
                  <a:lnTo>
                    <a:pt x="0" y="923"/>
                  </a:lnTo>
                  <a:lnTo>
                    <a:pt x="3" y="1017"/>
                  </a:lnTo>
                  <a:lnTo>
                    <a:pt x="12" y="1108"/>
                  </a:lnTo>
                  <a:lnTo>
                    <a:pt x="26" y="1197"/>
                  </a:lnTo>
                  <a:lnTo>
                    <a:pt x="46" y="1282"/>
                  </a:lnTo>
                  <a:lnTo>
                    <a:pt x="71" y="1362"/>
                  </a:lnTo>
                  <a:lnTo>
                    <a:pt x="98" y="1438"/>
                  </a:lnTo>
                  <a:lnTo>
                    <a:pt x="132" y="1508"/>
                  </a:lnTo>
                  <a:lnTo>
                    <a:pt x="169" y="1575"/>
                  </a:lnTo>
                  <a:lnTo>
                    <a:pt x="210" y="1633"/>
                  </a:lnTo>
                  <a:lnTo>
                    <a:pt x="254" y="1687"/>
                  </a:lnTo>
                  <a:lnTo>
                    <a:pt x="302" y="1733"/>
                  </a:lnTo>
                  <a:lnTo>
                    <a:pt x="352" y="1772"/>
                  </a:lnTo>
                  <a:lnTo>
                    <a:pt x="404" y="1803"/>
                  </a:lnTo>
                  <a:lnTo>
                    <a:pt x="460" y="1826"/>
                  </a:lnTo>
                  <a:lnTo>
                    <a:pt x="518" y="1840"/>
                  </a:lnTo>
                  <a:lnTo>
                    <a:pt x="576" y="1844"/>
                  </a:lnTo>
                  <a:close/>
                </a:path>
              </a:pathLst>
            </a:custGeom>
            <a:solidFill>
              <a:srgbClr val="B2D1B2"/>
            </a:solidFill>
            <a:ln w="9525">
              <a:noFill/>
              <a:round/>
              <a:headEnd/>
              <a:tailEnd/>
            </a:ln>
          </p:spPr>
          <p:txBody>
            <a:bodyPr/>
            <a:lstStyle/>
            <a:p>
              <a:endParaRPr lang="fr-FR"/>
            </a:p>
          </p:txBody>
        </p:sp>
        <p:sp>
          <p:nvSpPr>
            <p:cNvPr id="11285" name="Freeform 14"/>
            <p:cNvSpPr>
              <a:spLocks/>
            </p:cNvSpPr>
            <p:nvPr/>
          </p:nvSpPr>
          <p:spPr bwMode="white">
            <a:xfrm>
              <a:off x="4348" y="1177"/>
              <a:ext cx="563" cy="902"/>
            </a:xfrm>
            <a:custGeom>
              <a:avLst/>
              <a:gdLst>
                <a:gd name="T0" fmla="*/ 77 w 1126"/>
                <a:gd name="T1" fmla="*/ 225 h 1802"/>
                <a:gd name="T2" fmla="*/ 91 w 1126"/>
                <a:gd name="T3" fmla="*/ 221 h 1802"/>
                <a:gd name="T4" fmla="*/ 103 w 1126"/>
                <a:gd name="T5" fmla="*/ 212 h 1802"/>
                <a:gd name="T6" fmla="*/ 115 w 1126"/>
                <a:gd name="T7" fmla="*/ 200 h 1802"/>
                <a:gd name="T8" fmla="*/ 124 w 1126"/>
                <a:gd name="T9" fmla="*/ 185 h 1802"/>
                <a:gd name="T10" fmla="*/ 133 w 1126"/>
                <a:gd name="T11" fmla="*/ 167 h 1802"/>
                <a:gd name="T12" fmla="*/ 138 w 1126"/>
                <a:gd name="T13" fmla="*/ 147 h 1802"/>
                <a:gd name="T14" fmla="*/ 141 w 1126"/>
                <a:gd name="T15" fmla="*/ 125 h 1802"/>
                <a:gd name="T16" fmla="*/ 141 w 1126"/>
                <a:gd name="T17" fmla="*/ 102 h 1802"/>
                <a:gd name="T18" fmla="*/ 138 w 1126"/>
                <a:gd name="T19" fmla="*/ 80 h 1802"/>
                <a:gd name="T20" fmla="*/ 133 w 1126"/>
                <a:gd name="T21" fmla="*/ 59 h 1802"/>
                <a:gd name="T22" fmla="*/ 124 w 1126"/>
                <a:gd name="T23" fmla="*/ 41 h 1802"/>
                <a:gd name="T24" fmla="*/ 115 w 1126"/>
                <a:gd name="T25" fmla="*/ 26 h 1802"/>
                <a:gd name="T26" fmla="*/ 103 w 1126"/>
                <a:gd name="T27" fmla="*/ 14 h 1802"/>
                <a:gd name="T28" fmla="*/ 91 w 1126"/>
                <a:gd name="T29" fmla="*/ 5 h 1802"/>
                <a:gd name="T30" fmla="*/ 77 w 1126"/>
                <a:gd name="T31" fmla="*/ 1 h 1802"/>
                <a:gd name="T32" fmla="*/ 63 w 1126"/>
                <a:gd name="T33" fmla="*/ 1 h 1802"/>
                <a:gd name="T34" fmla="*/ 49 w 1126"/>
                <a:gd name="T35" fmla="*/ 5 h 1802"/>
                <a:gd name="T36" fmla="*/ 36 w 1126"/>
                <a:gd name="T37" fmla="*/ 14 h 1802"/>
                <a:gd name="T38" fmla="*/ 25 w 1126"/>
                <a:gd name="T39" fmla="*/ 26 h 1802"/>
                <a:gd name="T40" fmla="*/ 17 w 1126"/>
                <a:gd name="T41" fmla="*/ 41 h 1802"/>
                <a:gd name="T42" fmla="*/ 9 w 1126"/>
                <a:gd name="T43" fmla="*/ 59 h 1802"/>
                <a:gd name="T44" fmla="*/ 3 w 1126"/>
                <a:gd name="T45" fmla="*/ 80 h 1802"/>
                <a:gd name="T46" fmla="*/ 1 w 1126"/>
                <a:gd name="T47" fmla="*/ 102 h 1802"/>
                <a:gd name="T48" fmla="*/ 1 w 1126"/>
                <a:gd name="T49" fmla="*/ 125 h 1802"/>
                <a:gd name="T50" fmla="*/ 3 w 1126"/>
                <a:gd name="T51" fmla="*/ 147 h 1802"/>
                <a:gd name="T52" fmla="*/ 9 w 1126"/>
                <a:gd name="T53" fmla="*/ 167 h 1802"/>
                <a:gd name="T54" fmla="*/ 17 w 1126"/>
                <a:gd name="T55" fmla="*/ 185 h 1802"/>
                <a:gd name="T56" fmla="*/ 25 w 1126"/>
                <a:gd name="T57" fmla="*/ 200 h 1802"/>
                <a:gd name="T58" fmla="*/ 36 w 1126"/>
                <a:gd name="T59" fmla="*/ 212 h 1802"/>
                <a:gd name="T60" fmla="*/ 49 w 1126"/>
                <a:gd name="T61" fmla="*/ 221 h 1802"/>
                <a:gd name="T62" fmla="*/ 63 w 1126"/>
                <a:gd name="T63" fmla="*/ 225 h 18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6"/>
                <a:gd name="T97" fmla="*/ 0 h 1802"/>
                <a:gd name="T98" fmla="*/ 1126 w 1126"/>
                <a:gd name="T99" fmla="*/ 1802 h 18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6" h="1802">
                  <a:moveTo>
                    <a:pt x="562" y="1802"/>
                  </a:moveTo>
                  <a:lnTo>
                    <a:pt x="620" y="1798"/>
                  </a:lnTo>
                  <a:lnTo>
                    <a:pt x="675" y="1784"/>
                  </a:lnTo>
                  <a:lnTo>
                    <a:pt x="729" y="1762"/>
                  </a:lnTo>
                  <a:lnTo>
                    <a:pt x="781" y="1731"/>
                  </a:lnTo>
                  <a:lnTo>
                    <a:pt x="830" y="1693"/>
                  </a:lnTo>
                  <a:lnTo>
                    <a:pt x="877" y="1648"/>
                  </a:lnTo>
                  <a:lnTo>
                    <a:pt x="920" y="1596"/>
                  </a:lnTo>
                  <a:lnTo>
                    <a:pt x="960" y="1539"/>
                  </a:lnTo>
                  <a:lnTo>
                    <a:pt x="997" y="1474"/>
                  </a:lnTo>
                  <a:lnTo>
                    <a:pt x="1029" y="1405"/>
                  </a:lnTo>
                  <a:lnTo>
                    <a:pt x="1058" y="1331"/>
                  </a:lnTo>
                  <a:lnTo>
                    <a:pt x="1081" y="1252"/>
                  </a:lnTo>
                  <a:lnTo>
                    <a:pt x="1100" y="1169"/>
                  </a:lnTo>
                  <a:lnTo>
                    <a:pt x="1115" y="1083"/>
                  </a:lnTo>
                  <a:lnTo>
                    <a:pt x="1123" y="993"/>
                  </a:lnTo>
                  <a:lnTo>
                    <a:pt x="1126" y="901"/>
                  </a:lnTo>
                  <a:lnTo>
                    <a:pt x="1123" y="809"/>
                  </a:lnTo>
                  <a:lnTo>
                    <a:pt x="1115" y="719"/>
                  </a:lnTo>
                  <a:lnTo>
                    <a:pt x="1100" y="633"/>
                  </a:lnTo>
                  <a:lnTo>
                    <a:pt x="1081" y="550"/>
                  </a:lnTo>
                  <a:lnTo>
                    <a:pt x="1058" y="471"/>
                  </a:lnTo>
                  <a:lnTo>
                    <a:pt x="1029" y="397"/>
                  </a:lnTo>
                  <a:lnTo>
                    <a:pt x="997" y="328"/>
                  </a:lnTo>
                  <a:lnTo>
                    <a:pt x="960" y="263"/>
                  </a:lnTo>
                  <a:lnTo>
                    <a:pt x="920" y="205"/>
                  </a:lnTo>
                  <a:lnTo>
                    <a:pt x="877" y="154"/>
                  </a:lnTo>
                  <a:lnTo>
                    <a:pt x="830" y="108"/>
                  </a:lnTo>
                  <a:lnTo>
                    <a:pt x="781" y="71"/>
                  </a:lnTo>
                  <a:lnTo>
                    <a:pt x="729" y="40"/>
                  </a:lnTo>
                  <a:lnTo>
                    <a:pt x="675" y="18"/>
                  </a:lnTo>
                  <a:lnTo>
                    <a:pt x="620" y="4"/>
                  </a:lnTo>
                  <a:lnTo>
                    <a:pt x="562" y="0"/>
                  </a:lnTo>
                  <a:lnTo>
                    <a:pt x="504" y="4"/>
                  </a:lnTo>
                  <a:lnTo>
                    <a:pt x="449" y="18"/>
                  </a:lnTo>
                  <a:lnTo>
                    <a:pt x="395" y="40"/>
                  </a:lnTo>
                  <a:lnTo>
                    <a:pt x="343" y="71"/>
                  </a:lnTo>
                  <a:lnTo>
                    <a:pt x="294" y="108"/>
                  </a:lnTo>
                  <a:lnTo>
                    <a:pt x="248" y="154"/>
                  </a:lnTo>
                  <a:lnTo>
                    <a:pt x="204" y="205"/>
                  </a:lnTo>
                  <a:lnTo>
                    <a:pt x="164" y="263"/>
                  </a:lnTo>
                  <a:lnTo>
                    <a:pt x="129" y="328"/>
                  </a:lnTo>
                  <a:lnTo>
                    <a:pt x="96" y="397"/>
                  </a:lnTo>
                  <a:lnTo>
                    <a:pt x="67" y="471"/>
                  </a:lnTo>
                  <a:lnTo>
                    <a:pt x="44" y="550"/>
                  </a:lnTo>
                  <a:lnTo>
                    <a:pt x="24" y="633"/>
                  </a:lnTo>
                  <a:lnTo>
                    <a:pt x="11" y="719"/>
                  </a:lnTo>
                  <a:lnTo>
                    <a:pt x="3" y="809"/>
                  </a:lnTo>
                  <a:lnTo>
                    <a:pt x="0" y="901"/>
                  </a:lnTo>
                  <a:lnTo>
                    <a:pt x="3" y="993"/>
                  </a:lnTo>
                  <a:lnTo>
                    <a:pt x="11" y="1083"/>
                  </a:lnTo>
                  <a:lnTo>
                    <a:pt x="24" y="1169"/>
                  </a:lnTo>
                  <a:lnTo>
                    <a:pt x="44" y="1252"/>
                  </a:lnTo>
                  <a:lnTo>
                    <a:pt x="67" y="1331"/>
                  </a:lnTo>
                  <a:lnTo>
                    <a:pt x="96" y="1405"/>
                  </a:lnTo>
                  <a:lnTo>
                    <a:pt x="129" y="1474"/>
                  </a:lnTo>
                  <a:lnTo>
                    <a:pt x="164" y="1539"/>
                  </a:lnTo>
                  <a:lnTo>
                    <a:pt x="204" y="1596"/>
                  </a:lnTo>
                  <a:lnTo>
                    <a:pt x="248" y="1648"/>
                  </a:lnTo>
                  <a:lnTo>
                    <a:pt x="294" y="1693"/>
                  </a:lnTo>
                  <a:lnTo>
                    <a:pt x="343" y="1731"/>
                  </a:lnTo>
                  <a:lnTo>
                    <a:pt x="395" y="1762"/>
                  </a:lnTo>
                  <a:lnTo>
                    <a:pt x="449" y="1784"/>
                  </a:lnTo>
                  <a:lnTo>
                    <a:pt x="504" y="1798"/>
                  </a:lnTo>
                  <a:lnTo>
                    <a:pt x="562" y="1802"/>
                  </a:lnTo>
                  <a:close/>
                </a:path>
              </a:pathLst>
            </a:custGeom>
            <a:solidFill>
              <a:srgbClr val="B5D3B5"/>
            </a:solidFill>
            <a:ln w="9525">
              <a:noFill/>
              <a:round/>
              <a:headEnd/>
              <a:tailEnd/>
            </a:ln>
          </p:spPr>
          <p:txBody>
            <a:bodyPr/>
            <a:lstStyle/>
            <a:p>
              <a:endParaRPr lang="fr-FR"/>
            </a:p>
          </p:txBody>
        </p:sp>
        <p:sp>
          <p:nvSpPr>
            <p:cNvPr id="11286" name="Freeform 15"/>
            <p:cNvSpPr>
              <a:spLocks/>
            </p:cNvSpPr>
            <p:nvPr/>
          </p:nvSpPr>
          <p:spPr bwMode="white">
            <a:xfrm>
              <a:off x="4355" y="1187"/>
              <a:ext cx="549" cy="881"/>
            </a:xfrm>
            <a:custGeom>
              <a:avLst/>
              <a:gdLst>
                <a:gd name="T0" fmla="*/ 75 w 1100"/>
                <a:gd name="T1" fmla="*/ 220 h 1761"/>
                <a:gd name="T2" fmla="*/ 89 w 1100"/>
                <a:gd name="T3" fmla="*/ 216 h 1761"/>
                <a:gd name="T4" fmla="*/ 101 w 1100"/>
                <a:gd name="T5" fmla="*/ 207 h 1761"/>
                <a:gd name="T6" fmla="*/ 112 w 1100"/>
                <a:gd name="T7" fmla="*/ 195 h 1761"/>
                <a:gd name="T8" fmla="*/ 121 w 1100"/>
                <a:gd name="T9" fmla="*/ 180 h 1761"/>
                <a:gd name="T10" fmla="*/ 129 w 1100"/>
                <a:gd name="T11" fmla="*/ 163 h 1761"/>
                <a:gd name="T12" fmla="*/ 134 w 1100"/>
                <a:gd name="T13" fmla="*/ 143 h 1761"/>
                <a:gd name="T14" fmla="*/ 137 w 1100"/>
                <a:gd name="T15" fmla="*/ 122 h 1761"/>
                <a:gd name="T16" fmla="*/ 137 w 1100"/>
                <a:gd name="T17" fmla="*/ 99 h 1761"/>
                <a:gd name="T18" fmla="*/ 134 w 1100"/>
                <a:gd name="T19" fmla="*/ 78 h 1761"/>
                <a:gd name="T20" fmla="*/ 129 w 1100"/>
                <a:gd name="T21" fmla="*/ 58 h 1761"/>
                <a:gd name="T22" fmla="*/ 121 w 1100"/>
                <a:gd name="T23" fmla="*/ 40 h 1761"/>
                <a:gd name="T24" fmla="*/ 112 w 1100"/>
                <a:gd name="T25" fmla="*/ 26 h 1761"/>
                <a:gd name="T26" fmla="*/ 101 w 1100"/>
                <a:gd name="T27" fmla="*/ 14 h 1761"/>
                <a:gd name="T28" fmla="*/ 89 w 1100"/>
                <a:gd name="T29" fmla="*/ 5 h 1761"/>
                <a:gd name="T30" fmla="*/ 75 w 1100"/>
                <a:gd name="T31" fmla="*/ 1 h 1761"/>
                <a:gd name="T32" fmla="*/ 61 w 1100"/>
                <a:gd name="T33" fmla="*/ 1 h 1761"/>
                <a:gd name="T34" fmla="*/ 48 w 1100"/>
                <a:gd name="T35" fmla="*/ 5 h 1761"/>
                <a:gd name="T36" fmla="*/ 36 w 1100"/>
                <a:gd name="T37" fmla="*/ 14 h 1761"/>
                <a:gd name="T38" fmla="*/ 25 w 1100"/>
                <a:gd name="T39" fmla="*/ 26 h 1761"/>
                <a:gd name="T40" fmla="*/ 15 w 1100"/>
                <a:gd name="T41" fmla="*/ 40 h 1761"/>
                <a:gd name="T42" fmla="*/ 8 w 1100"/>
                <a:gd name="T43" fmla="*/ 58 h 1761"/>
                <a:gd name="T44" fmla="*/ 3 w 1100"/>
                <a:gd name="T45" fmla="*/ 78 h 1761"/>
                <a:gd name="T46" fmla="*/ 0 w 1100"/>
                <a:gd name="T47" fmla="*/ 99 h 1761"/>
                <a:gd name="T48" fmla="*/ 0 w 1100"/>
                <a:gd name="T49" fmla="*/ 122 h 1761"/>
                <a:gd name="T50" fmla="*/ 3 w 1100"/>
                <a:gd name="T51" fmla="*/ 143 h 1761"/>
                <a:gd name="T52" fmla="*/ 8 w 1100"/>
                <a:gd name="T53" fmla="*/ 163 h 1761"/>
                <a:gd name="T54" fmla="*/ 15 w 1100"/>
                <a:gd name="T55" fmla="*/ 180 h 1761"/>
                <a:gd name="T56" fmla="*/ 25 w 1100"/>
                <a:gd name="T57" fmla="*/ 195 h 1761"/>
                <a:gd name="T58" fmla="*/ 36 w 1100"/>
                <a:gd name="T59" fmla="*/ 207 h 1761"/>
                <a:gd name="T60" fmla="*/ 48 w 1100"/>
                <a:gd name="T61" fmla="*/ 216 h 1761"/>
                <a:gd name="T62" fmla="*/ 61 w 1100"/>
                <a:gd name="T63" fmla="*/ 220 h 17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0"/>
                <a:gd name="T97" fmla="*/ 0 h 1761"/>
                <a:gd name="T98" fmla="*/ 1100 w 1100"/>
                <a:gd name="T99" fmla="*/ 1761 h 17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0" h="1761">
                  <a:moveTo>
                    <a:pt x="550" y="1761"/>
                  </a:moveTo>
                  <a:lnTo>
                    <a:pt x="607" y="1756"/>
                  </a:lnTo>
                  <a:lnTo>
                    <a:pt x="662" y="1742"/>
                  </a:lnTo>
                  <a:lnTo>
                    <a:pt x="714" y="1721"/>
                  </a:lnTo>
                  <a:lnTo>
                    <a:pt x="764" y="1691"/>
                  </a:lnTo>
                  <a:lnTo>
                    <a:pt x="812" y="1654"/>
                  </a:lnTo>
                  <a:lnTo>
                    <a:pt x="858" y="1610"/>
                  </a:lnTo>
                  <a:lnTo>
                    <a:pt x="901" y="1559"/>
                  </a:lnTo>
                  <a:lnTo>
                    <a:pt x="939" y="1503"/>
                  </a:lnTo>
                  <a:lnTo>
                    <a:pt x="974" y="1440"/>
                  </a:lnTo>
                  <a:lnTo>
                    <a:pt x="1006" y="1373"/>
                  </a:lnTo>
                  <a:lnTo>
                    <a:pt x="1034" y="1300"/>
                  </a:lnTo>
                  <a:lnTo>
                    <a:pt x="1057" y="1223"/>
                  </a:lnTo>
                  <a:lnTo>
                    <a:pt x="1075" y="1143"/>
                  </a:lnTo>
                  <a:lnTo>
                    <a:pt x="1089" y="1058"/>
                  </a:lnTo>
                  <a:lnTo>
                    <a:pt x="1097" y="970"/>
                  </a:lnTo>
                  <a:lnTo>
                    <a:pt x="1100" y="881"/>
                  </a:lnTo>
                  <a:lnTo>
                    <a:pt x="1097" y="792"/>
                  </a:lnTo>
                  <a:lnTo>
                    <a:pt x="1089" y="704"/>
                  </a:lnTo>
                  <a:lnTo>
                    <a:pt x="1075" y="619"/>
                  </a:lnTo>
                  <a:lnTo>
                    <a:pt x="1057" y="537"/>
                  </a:lnTo>
                  <a:lnTo>
                    <a:pt x="1034" y="460"/>
                  </a:lnTo>
                  <a:lnTo>
                    <a:pt x="1006" y="388"/>
                  </a:lnTo>
                  <a:lnTo>
                    <a:pt x="974" y="320"/>
                  </a:lnTo>
                  <a:lnTo>
                    <a:pt x="939" y="257"/>
                  </a:lnTo>
                  <a:lnTo>
                    <a:pt x="901" y="202"/>
                  </a:lnTo>
                  <a:lnTo>
                    <a:pt x="858" y="151"/>
                  </a:lnTo>
                  <a:lnTo>
                    <a:pt x="812" y="106"/>
                  </a:lnTo>
                  <a:lnTo>
                    <a:pt x="764" y="69"/>
                  </a:lnTo>
                  <a:lnTo>
                    <a:pt x="714" y="40"/>
                  </a:lnTo>
                  <a:lnTo>
                    <a:pt x="662" y="18"/>
                  </a:lnTo>
                  <a:lnTo>
                    <a:pt x="607" y="4"/>
                  </a:lnTo>
                  <a:lnTo>
                    <a:pt x="550" y="0"/>
                  </a:lnTo>
                  <a:lnTo>
                    <a:pt x="493" y="4"/>
                  </a:lnTo>
                  <a:lnTo>
                    <a:pt x="440" y="18"/>
                  </a:lnTo>
                  <a:lnTo>
                    <a:pt x="386" y="40"/>
                  </a:lnTo>
                  <a:lnTo>
                    <a:pt x="336" y="69"/>
                  </a:lnTo>
                  <a:lnTo>
                    <a:pt x="288" y="106"/>
                  </a:lnTo>
                  <a:lnTo>
                    <a:pt x="242" y="151"/>
                  </a:lnTo>
                  <a:lnTo>
                    <a:pt x="201" y="202"/>
                  </a:lnTo>
                  <a:lnTo>
                    <a:pt x="161" y="257"/>
                  </a:lnTo>
                  <a:lnTo>
                    <a:pt x="126" y="320"/>
                  </a:lnTo>
                  <a:lnTo>
                    <a:pt x="94" y="388"/>
                  </a:lnTo>
                  <a:lnTo>
                    <a:pt x="66" y="460"/>
                  </a:lnTo>
                  <a:lnTo>
                    <a:pt x="43" y="537"/>
                  </a:lnTo>
                  <a:lnTo>
                    <a:pt x="25" y="619"/>
                  </a:lnTo>
                  <a:lnTo>
                    <a:pt x="11" y="704"/>
                  </a:lnTo>
                  <a:lnTo>
                    <a:pt x="3" y="792"/>
                  </a:lnTo>
                  <a:lnTo>
                    <a:pt x="0" y="881"/>
                  </a:lnTo>
                  <a:lnTo>
                    <a:pt x="3" y="970"/>
                  </a:lnTo>
                  <a:lnTo>
                    <a:pt x="11" y="1058"/>
                  </a:lnTo>
                  <a:lnTo>
                    <a:pt x="25" y="1143"/>
                  </a:lnTo>
                  <a:lnTo>
                    <a:pt x="43" y="1223"/>
                  </a:lnTo>
                  <a:lnTo>
                    <a:pt x="66" y="1300"/>
                  </a:lnTo>
                  <a:lnTo>
                    <a:pt x="94" y="1373"/>
                  </a:lnTo>
                  <a:lnTo>
                    <a:pt x="126" y="1440"/>
                  </a:lnTo>
                  <a:lnTo>
                    <a:pt x="161" y="1503"/>
                  </a:lnTo>
                  <a:lnTo>
                    <a:pt x="201" y="1559"/>
                  </a:lnTo>
                  <a:lnTo>
                    <a:pt x="242" y="1610"/>
                  </a:lnTo>
                  <a:lnTo>
                    <a:pt x="288" y="1654"/>
                  </a:lnTo>
                  <a:lnTo>
                    <a:pt x="336" y="1691"/>
                  </a:lnTo>
                  <a:lnTo>
                    <a:pt x="386" y="1721"/>
                  </a:lnTo>
                  <a:lnTo>
                    <a:pt x="440" y="1742"/>
                  </a:lnTo>
                  <a:lnTo>
                    <a:pt x="493" y="1756"/>
                  </a:lnTo>
                  <a:lnTo>
                    <a:pt x="550" y="1761"/>
                  </a:lnTo>
                  <a:close/>
                </a:path>
              </a:pathLst>
            </a:custGeom>
            <a:solidFill>
              <a:srgbClr val="BCD8BC"/>
            </a:solidFill>
            <a:ln w="9525">
              <a:noFill/>
              <a:round/>
              <a:headEnd/>
              <a:tailEnd/>
            </a:ln>
          </p:spPr>
          <p:txBody>
            <a:bodyPr/>
            <a:lstStyle/>
            <a:p>
              <a:endParaRPr lang="fr-FR"/>
            </a:p>
          </p:txBody>
        </p:sp>
        <p:sp>
          <p:nvSpPr>
            <p:cNvPr id="11287" name="Freeform 16"/>
            <p:cNvSpPr>
              <a:spLocks/>
            </p:cNvSpPr>
            <p:nvPr/>
          </p:nvSpPr>
          <p:spPr bwMode="white">
            <a:xfrm>
              <a:off x="4361" y="1198"/>
              <a:ext cx="537" cy="860"/>
            </a:xfrm>
            <a:custGeom>
              <a:avLst/>
              <a:gdLst>
                <a:gd name="T0" fmla="*/ 73 w 1074"/>
                <a:gd name="T1" fmla="*/ 215 h 1720"/>
                <a:gd name="T2" fmla="*/ 86 w 1074"/>
                <a:gd name="T3" fmla="*/ 211 h 1720"/>
                <a:gd name="T4" fmla="*/ 99 w 1074"/>
                <a:gd name="T5" fmla="*/ 202 h 1720"/>
                <a:gd name="T6" fmla="*/ 109 w 1074"/>
                <a:gd name="T7" fmla="*/ 191 h 1720"/>
                <a:gd name="T8" fmla="*/ 118 w 1074"/>
                <a:gd name="T9" fmla="*/ 176 h 1720"/>
                <a:gd name="T10" fmla="*/ 126 w 1074"/>
                <a:gd name="T11" fmla="*/ 159 h 1720"/>
                <a:gd name="T12" fmla="*/ 132 w 1074"/>
                <a:gd name="T13" fmla="*/ 140 h 1720"/>
                <a:gd name="T14" fmla="*/ 134 w 1074"/>
                <a:gd name="T15" fmla="*/ 118 h 1720"/>
                <a:gd name="T16" fmla="*/ 134 w 1074"/>
                <a:gd name="T17" fmla="*/ 97 h 1720"/>
                <a:gd name="T18" fmla="*/ 132 w 1074"/>
                <a:gd name="T19" fmla="*/ 76 h 1720"/>
                <a:gd name="T20" fmla="*/ 126 w 1074"/>
                <a:gd name="T21" fmla="*/ 56 h 1720"/>
                <a:gd name="T22" fmla="*/ 118 w 1074"/>
                <a:gd name="T23" fmla="*/ 40 h 1720"/>
                <a:gd name="T24" fmla="*/ 109 w 1074"/>
                <a:gd name="T25" fmla="*/ 25 h 1720"/>
                <a:gd name="T26" fmla="*/ 99 w 1074"/>
                <a:gd name="T27" fmla="*/ 13 h 1720"/>
                <a:gd name="T28" fmla="*/ 86 w 1074"/>
                <a:gd name="T29" fmla="*/ 5 h 1720"/>
                <a:gd name="T30" fmla="*/ 73 w 1074"/>
                <a:gd name="T31" fmla="*/ 1 h 1720"/>
                <a:gd name="T32" fmla="*/ 60 w 1074"/>
                <a:gd name="T33" fmla="*/ 1 h 1720"/>
                <a:gd name="T34" fmla="*/ 47 w 1074"/>
                <a:gd name="T35" fmla="*/ 5 h 1720"/>
                <a:gd name="T36" fmla="*/ 35 w 1074"/>
                <a:gd name="T37" fmla="*/ 13 h 1720"/>
                <a:gd name="T38" fmla="*/ 24 w 1074"/>
                <a:gd name="T39" fmla="*/ 25 h 1720"/>
                <a:gd name="T40" fmla="*/ 15 w 1074"/>
                <a:gd name="T41" fmla="*/ 40 h 1720"/>
                <a:gd name="T42" fmla="*/ 8 w 1074"/>
                <a:gd name="T43" fmla="*/ 56 h 1720"/>
                <a:gd name="T44" fmla="*/ 3 w 1074"/>
                <a:gd name="T45" fmla="*/ 76 h 1720"/>
                <a:gd name="T46" fmla="*/ 1 w 1074"/>
                <a:gd name="T47" fmla="*/ 97 h 1720"/>
                <a:gd name="T48" fmla="*/ 1 w 1074"/>
                <a:gd name="T49" fmla="*/ 118 h 1720"/>
                <a:gd name="T50" fmla="*/ 3 w 1074"/>
                <a:gd name="T51" fmla="*/ 140 h 1720"/>
                <a:gd name="T52" fmla="*/ 8 w 1074"/>
                <a:gd name="T53" fmla="*/ 159 h 1720"/>
                <a:gd name="T54" fmla="*/ 15 w 1074"/>
                <a:gd name="T55" fmla="*/ 176 h 1720"/>
                <a:gd name="T56" fmla="*/ 24 w 1074"/>
                <a:gd name="T57" fmla="*/ 191 h 1720"/>
                <a:gd name="T58" fmla="*/ 35 w 1074"/>
                <a:gd name="T59" fmla="*/ 202 h 1720"/>
                <a:gd name="T60" fmla="*/ 47 w 1074"/>
                <a:gd name="T61" fmla="*/ 211 h 1720"/>
                <a:gd name="T62" fmla="*/ 60 w 1074"/>
                <a:gd name="T63" fmla="*/ 215 h 17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4"/>
                <a:gd name="T97" fmla="*/ 0 h 1720"/>
                <a:gd name="T98" fmla="*/ 1074 w 1074"/>
                <a:gd name="T99" fmla="*/ 1720 h 17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4" h="1720">
                  <a:moveTo>
                    <a:pt x="536" y="1720"/>
                  </a:moveTo>
                  <a:lnTo>
                    <a:pt x="591" y="1715"/>
                  </a:lnTo>
                  <a:lnTo>
                    <a:pt x="645" y="1703"/>
                  </a:lnTo>
                  <a:lnTo>
                    <a:pt x="695" y="1681"/>
                  </a:lnTo>
                  <a:lnTo>
                    <a:pt x="746" y="1652"/>
                  </a:lnTo>
                  <a:lnTo>
                    <a:pt x="792" y="1616"/>
                  </a:lnTo>
                  <a:lnTo>
                    <a:pt x="836" y="1573"/>
                  </a:lnTo>
                  <a:lnTo>
                    <a:pt x="878" y="1524"/>
                  </a:lnTo>
                  <a:lnTo>
                    <a:pt x="916" y="1467"/>
                  </a:lnTo>
                  <a:lnTo>
                    <a:pt x="951" y="1407"/>
                  </a:lnTo>
                  <a:lnTo>
                    <a:pt x="982" y="1341"/>
                  </a:lnTo>
                  <a:lnTo>
                    <a:pt x="1009" y="1270"/>
                  </a:lnTo>
                  <a:lnTo>
                    <a:pt x="1031" y="1194"/>
                  </a:lnTo>
                  <a:lnTo>
                    <a:pt x="1049" y="1116"/>
                  </a:lnTo>
                  <a:lnTo>
                    <a:pt x="1063" y="1033"/>
                  </a:lnTo>
                  <a:lnTo>
                    <a:pt x="1070" y="948"/>
                  </a:lnTo>
                  <a:lnTo>
                    <a:pt x="1074" y="860"/>
                  </a:lnTo>
                  <a:lnTo>
                    <a:pt x="1070" y="772"/>
                  </a:lnTo>
                  <a:lnTo>
                    <a:pt x="1063" y="686"/>
                  </a:lnTo>
                  <a:lnTo>
                    <a:pt x="1049" y="604"/>
                  </a:lnTo>
                  <a:lnTo>
                    <a:pt x="1031" y="524"/>
                  </a:lnTo>
                  <a:lnTo>
                    <a:pt x="1009" y="450"/>
                  </a:lnTo>
                  <a:lnTo>
                    <a:pt x="982" y="379"/>
                  </a:lnTo>
                  <a:lnTo>
                    <a:pt x="951" y="313"/>
                  </a:lnTo>
                  <a:lnTo>
                    <a:pt x="916" y="251"/>
                  </a:lnTo>
                  <a:lnTo>
                    <a:pt x="878" y="196"/>
                  </a:lnTo>
                  <a:lnTo>
                    <a:pt x="836" y="147"/>
                  </a:lnTo>
                  <a:lnTo>
                    <a:pt x="792" y="104"/>
                  </a:lnTo>
                  <a:lnTo>
                    <a:pt x="746" y="68"/>
                  </a:lnTo>
                  <a:lnTo>
                    <a:pt x="695" y="39"/>
                  </a:lnTo>
                  <a:lnTo>
                    <a:pt x="645" y="17"/>
                  </a:lnTo>
                  <a:lnTo>
                    <a:pt x="591" y="5"/>
                  </a:lnTo>
                  <a:lnTo>
                    <a:pt x="536" y="0"/>
                  </a:lnTo>
                  <a:lnTo>
                    <a:pt x="481" y="5"/>
                  </a:lnTo>
                  <a:lnTo>
                    <a:pt x="429" y="17"/>
                  </a:lnTo>
                  <a:lnTo>
                    <a:pt x="377" y="39"/>
                  </a:lnTo>
                  <a:lnTo>
                    <a:pt x="328" y="68"/>
                  </a:lnTo>
                  <a:lnTo>
                    <a:pt x="280" y="104"/>
                  </a:lnTo>
                  <a:lnTo>
                    <a:pt x="236" y="147"/>
                  </a:lnTo>
                  <a:lnTo>
                    <a:pt x="194" y="196"/>
                  </a:lnTo>
                  <a:lnTo>
                    <a:pt x="158" y="251"/>
                  </a:lnTo>
                  <a:lnTo>
                    <a:pt x="122" y="313"/>
                  </a:lnTo>
                  <a:lnTo>
                    <a:pt x="92" y="379"/>
                  </a:lnTo>
                  <a:lnTo>
                    <a:pt x="64" y="450"/>
                  </a:lnTo>
                  <a:lnTo>
                    <a:pt x="43" y="524"/>
                  </a:lnTo>
                  <a:lnTo>
                    <a:pt x="24" y="604"/>
                  </a:lnTo>
                  <a:lnTo>
                    <a:pt x="11" y="686"/>
                  </a:lnTo>
                  <a:lnTo>
                    <a:pt x="3" y="772"/>
                  </a:lnTo>
                  <a:lnTo>
                    <a:pt x="0" y="860"/>
                  </a:lnTo>
                  <a:lnTo>
                    <a:pt x="3" y="948"/>
                  </a:lnTo>
                  <a:lnTo>
                    <a:pt x="11" y="1033"/>
                  </a:lnTo>
                  <a:lnTo>
                    <a:pt x="24" y="1116"/>
                  </a:lnTo>
                  <a:lnTo>
                    <a:pt x="43" y="1194"/>
                  </a:lnTo>
                  <a:lnTo>
                    <a:pt x="64" y="1270"/>
                  </a:lnTo>
                  <a:lnTo>
                    <a:pt x="92" y="1341"/>
                  </a:lnTo>
                  <a:lnTo>
                    <a:pt x="122" y="1407"/>
                  </a:lnTo>
                  <a:lnTo>
                    <a:pt x="158" y="1467"/>
                  </a:lnTo>
                  <a:lnTo>
                    <a:pt x="194" y="1524"/>
                  </a:lnTo>
                  <a:lnTo>
                    <a:pt x="236" y="1573"/>
                  </a:lnTo>
                  <a:lnTo>
                    <a:pt x="280" y="1616"/>
                  </a:lnTo>
                  <a:lnTo>
                    <a:pt x="328" y="1652"/>
                  </a:lnTo>
                  <a:lnTo>
                    <a:pt x="377" y="1681"/>
                  </a:lnTo>
                  <a:lnTo>
                    <a:pt x="429" y="1703"/>
                  </a:lnTo>
                  <a:lnTo>
                    <a:pt x="481" y="1715"/>
                  </a:lnTo>
                  <a:lnTo>
                    <a:pt x="536" y="1720"/>
                  </a:lnTo>
                  <a:close/>
                </a:path>
              </a:pathLst>
            </a:custGeom>
            <a:solidFill>
              <a:srgbClr val="C1D8C1"/>
            </a:solidFill>
            <a:ln w="9525">
              <a:noFill/>
              <a:round/>
              <a:headEnd/>
              <a:tailEnd/>
            </a:ln>
          </p:spPr>
          <p:txBody>
            <a:bodyPr/>
            <a:lstStyle/>
            <a:p>
              <a:endParaRPr lang="fr-FR"/>
            </a:p>
          </p:txBody>
        </p:sp>
        <p:sp>
          <p:nvSpPr>
            <p:cNvPr id="11288" name="Freeform 17"/>
            <p:cNvSpPr>
              <a:spLocks/>
            </p:cNvSpPr>
            <p:nvPr/>
          </p:nvSpPr>
          <p:spPr bwMode="white">
            <a:xfrm>
              <a:off x="4368" y="1208"/>
              <a:ext cx="524" cy="839"/>
            </a:xfrm>
            <a:custGeom>
              <a:avLst/>
              <a:gdLst>
                <a:gd name="T0" fmla="*/ 72 w 1049"/>
                <a:gd name="T1" fmla="*/ 210 h 1678"/>
                <a:gd name="T2" fmla="*/ 85 w 1049"/>
                <a:gd name="T3" fmla="*/ 206 h 1678"/>
                <a:gd name="T4" fmla="*/ 96 w 1049"/>
                <a:gd name="T5" fmla="*/ 197 h 1678"/>
                <a:gd name="T6" fmla="*/ 107 w 1049"/>
                <a:gd name="T7" fmla="*/ 186 h 1678"/>
                <a:gd name="T8" fmla="*/ 116 w 1049"/>
                <a:gd name="T9" fmla="*/ 172 h 1678"/>
                <a:gd name="T10" fmla="*/ 123 w 1049"/>
                <a:gd name="T11" fmla="*/ 155 h 1678"/>
                <a:gd name="T12" fmla="*/ 128 w 1049"/>
                <a:gd name="T13" fmla="*/ 137 h 1678"/>
                <a:gd name="T14" fmla="*/ 130 w 1049"/>
                <a:gd name="T15" fmla="*/ 115 h 1678"/>
                <a:gd name="T16" fmla="*/ 130 w 1049"/>
                <a:gd name="T17" fmla="*/ 95 h 1678"/>
                <a:gd name="T18" fmla="*/ 128 w 1049"/>
                <a:gd name="T19" fmla="*/ 74 h 1678"/>
                <a:gd name="T20" fmla="*/ 123 w 1049"/>
                <a:gd name="T21" fmla="*/ 54 h 1678"/>
                <a:gd name="T22" fmla="*/ 116 w 1049"/>
                <a:gd name="T23" fmla="*/ 39 h 1678"/>
                <a:gd name="T24" fmla="*/ 107 w 1049"/>
                <a:gd name="T25" fmla="*/ 24 h 1678"/>
                <a:gd name="T26" fmla="*/ 96 w 1049"/>
                <a:gd name="T27" fmla="*/ 13 h 1678"/>
                <a:gd name="T28" fmla="*/ 85 w 1049"/>
                <a:gd name="T29" fmla="*/ 5 h 1678"/>
                <a:gd name="T30" fmla="*/ 72 w 1049"/>
                <a:gd name="T31" fmla="*/ 1 h 1678"/>
                <a:gd name="T32" fmla="*/ 58 w 1049"/>
                <a:gd name="T33" fmla="*/ 1 h 1678"/>
                <a:gd name="T34" fmla="*/ 46 w 1049"/>
                <a:gd name="T35" fmla="*/ 5 h 1678"/>
                <a:gd name="T36" fmla="*/ 34 w 1049"/>
                <a:gd name="T37" fmla="*/ 13 h 1678"/>
                <a:gd name="T38" fmla="*/ 23 w 1049"/>
                <a:gd name="T39" fmla="*/ 24 h 1678"/>
                <a:gd name="T40" fmla="*/ 15 w 1049"/>
                <a:gd name="T41" fmla="*/ 39 h 1678"/>
                <a:gd name="T42" fmla="*/ 7 w 1049"/>
                <a:gd name="T43" fmla="*/ 54 h 1678"/>
                <a:gd name="T44" fmla="*/ 2 w 1049"/>
                <a:gd name="T45" fmla="*/ 74 h 1678"/>
                <a:gd name="T46" fmla="*/ 0 w 1049"/>
                <a:gd name="T47" fmla="*/ 95 h 1678"/>
                <a:gd name="T48" fmla="*/ 0 w 1049"/>
                <a:gd name="T49" fmla="*/ 115 h 1678"/>
                <a:gd name="T50" fmla="*/ 2 w 1049"/>
                <a:gd name="T51" fmla="*/ 137 h 1678"/>
                <a:gd name="T52" fmla="*/ 7 w 1049"/>
                <a:gd name="T53" fmla="*/ 155 h 1678"/>
                <a:gd name="T54" fmla="*/ 15 w 1049"/>
                <a:gd name="T55" fmla="*/ 172 h 1678"/>
                <a:gd name="T56" fmla="*/ 23 w 1049"/>
                <a:gd name="T57" fmla="*/ 186 h 1678"/>
                <a:gd name="T58" fmla="*/ 34 w 1049"/>
                <a:gd name="T59" fmla="*/ 197 h 1678"/>
                <a:gd name="T60" fmla="*/ 46 w 1049"/>
                <a:gd name="T61" fmla="*/ 206 h 1678"/>
                <a:gd name="T62" fmla="*/ 58 w 1049"/>
                <a:gd name="T63" fmla="*/ 210 h 16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49"/>
                <a:gd name="T97" fmla="*/ 0 h 1678"/>
                <a:gd name="T98" fmla="*/ 1049 w 1049"/>
                <a:gd name="T99" fmla="*/ 1678 h 16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49" h="1678">
                  <a:moveTo>
                    <a:pt x="524" y="1678"/>
                  </a:moveTo>
                  <a:lnTo>
                    <a:pt x="578" y="1674"/>
                  </a:lnTo>
                  <a:lnTo>
                    <a:pt x="630" y="1661"/>
                  </a:lnTo>
                  <a:lnTo>
                    <a:pt x="680" y="1641"/>
                  </a:lnTo>
                  <a:lnTo>
                    <a:pt x="728" y="1612"/>
                  </a:lnTo>
                  <a:lnTo>
                    <a:pt x="774" y="1576"/>
                  </a:lnTo>
                  <a:lnTo>
                    <a:pt x="818" y="1535"/>
                  </a:lnTo>
                  <a:lnTo>
                    <a:pt x="858" y="1487"/>
                  </a:lnTo>
                  <a:lnTo>
                    <a:pt x="895" y="1432"/>
                  </a:lnTo>
                  <a:lnTo>
                    <a:pt x="930" y="1373"/>
                  </a:lnTo>
                  <a:lnTo>
                    <a:pt x="959" y="1308"/>
                  </a:lnTo>
                  <a:lnTo>
                    <a:pt x="987" y="1239"/>
                  </a:lnTo>
                  <a:lnTo>
                    <a:pt x="1008" y="1167"/>
                  </a:lnTo>
                  <a:lnTo>
                    <a:pt x="1026" y="1090"/>
                  </a:lnTo>
                  <a:lnTo>
                    <a:pt x="1039" y="1010"/>
                  </a:lnTo>
                  <a:lnTo>
                    <a:pt x="1046" y="926"/>
                  </a:lnTo>
                  <a:lnTo>
                    <a:pt x="1049" y="840"/>
                  </a:lnTo>
                  <a:lnTo>
                    <a:pt x="1046" y="754"/>
                  </a:lnTo>
                  <a:lnTo>
                    <a:pt x="1039" y="671"/>
                  </a:lnTo>
                  <a:lnTo>
                    <a:pt x="1026" y="590"/>
                  </a:lnTo>
                  <a:lnTo>
                    <a:pt x="1008" y="513"/>
                  </a:lnTo>
                  <a:lnTo>
                    <a:pt x="987" y="439"/>
                  </a:lnTo>
                  <a:lnTo>
                    <a:pt x="959" y="370"/>
                  </a:lnTo>
                  <a:lnTo>
                    <a:pt x="930" y="305"/>
                  </a:lnTo>
                  <a:lnTo>
                    <a:pt x="895" y="247"/>
                  </a:lnTo>
                  <a:lnTo>
                    <a:pt x="858" y="191"/>
                  </a:lnTo>
                  <a:lnTo>
                    <a:pt x="818" y="144"/>
                  </a:lnTo>
                  <a:lnTo>
                    <a:pt x="774" y="102"/>
                  </a:lnTo>
                  <a:lnTo>
                    <a:pt x="728" y="67"/>
                  </a:lnTo>
                  <a:lnTo>
                    <a:pt x="680" y="39"/>
                  </a:lnTo>
                  <a:lnTo>
                    <a:pt x="630" y="17"/>
                  </a:lnTo>
                  <a:lnTo>
                    <a:pt x="578" y="5"/>
                  </a:lnTo>
                  <a:lnTo>
                    <a:pt x="524" y="0"/>
                  </a:lnTo>
                  <a:lnTo>
                    <a:pt x="470" y="5"/>
                  </a:lnTo>
                  <a:lnTo>
                    <a:pt x="418" y="17"/>
                  </a:lnTo>
                  <a:lnTo>
                    <a:pt x="368" y="39"/>
                  </a:lnTo>
                  <a:lnTo>
                    <a:pt x="320" y="67"/>
                  </a:lnTo>
                  <a:lnTo>
                    <a:pt x="274" y="102"/>
                  </a:lnTo>
                  <a:lnTo>
                    <a:pt x="231" y="144"/>
                  </a:lnTo>
                  <a:lnTo>
                    <a:pt x="190" y="191"/>
                  </a:lnTo>
                  <a:lnTo>
                    <a:pt x="153" y="247"/>
                  </a:lnTo>
                  <a:lnTo>
                    <a:pt x="120" y="305"/>
                  </a:lnTo>
                  <a:lnTo>
                    <a:pt x="89" y="370"/>
                  </a:lnTo>
                  <a:lnTo>
                    <a:pt x="63" y="439"/>
                  </a:lnTo>
                  <a:lnTo>
                    <a:pt x="42" y="513"/>
                  </a:lnTo>
                  <a:lnTo>
                    <a:pt x="23" y="590"/>
                  </a:lnTo>
                  <a:lnTo>
                    <a:pt x="11" y="671"/>
                  </a:lnTo>
                  <a:lnTo>
                    <a:pt x="3" y="754"/>
                  </a:lnTo>
                  <a:lnTo>
                    <a:pt x="0" y="840"/>
                  </a:lnTo>
                  <a:lnTo>
                    <a:pt x="3" y="926"/>
                  </a:lnTo>
                  <a:lnTo>
                    <a:pt x="11" y="1010"/>
                  </a:lnTo>
                  <a:lnTo>
                    <a:pt x="23" y="1090"/>
                  </a:lnTo>
                  <a:lnTo>
                    <a:pt x="42" y="1167"/>
                  </a:lnTo>
                  <a:lnTo>
                    <a:pt x="63" y="1239"/>
                  </a:lnTo>
                  <a:lnTo>
                    <a:pt x="89" y="1308"/>
                  </a:lnTo>
                  <a:lnTo>
                    <a:pt x="120" y="1373"/>
                  </a:lnTo>
                  <a:lnTo>
                    <a:pt x="153" y="1432"/>
                  </a:lnTo>
                  <a:lnTo>
                    <a:pt x="190" y="1487"/>
                  </a:lnTo>
                  <a:lnTo>
                    <a:pt x="231" y="1535"/>
                  </a:lnTo>
                  <a:lnTo>
                    <a:pt x="274" y="1576"/>
                  </a:lnTo>
                  <a:lnTo>
                    <a:pt x="320" y="1612"/>
                  </a:lnTo>
                  <a:lnTo>
                    <a:pt x="368" y="1641"/>
                  </a:lnTo>
                  <a:lnTo>
                    <a:pt x="418" y="1661"/>
                  </a:lnTo>
                  <a:lnTo>
                    <a:pt x="470" y="1674"/>
                  </a:lnTo>
                  <a:lnTo>
                    <a:pt x="524" y="1678"/>
                  </a:lnTo>
                  <a:close/>
                </a:path>
              </a:pathLst>
            </a:custGeom>
            <a:solidFill>
              <a:srgbClr val="C4DBC4"/>
            </a:solidFill>
            <a:ln w="9525">
              <a:noFill/>
              <a:round/>
              <a:headEnd/>
              <a:tailEnd/>
            </a:ln>
          </p:spPr>
          <p:txBody>
            <a:bodyPr/>
            <a:lstStyle/>
            <a:p>
              <a:endParaRPr lang="fr-FR"/>
            </a:p>
          </p:txBody>
        </p:sp>
        <p:sp>
          <p:nvSpPr>
            <p:cNvPr id="11289" name="Freeform 18"/>
            <p:cNvSpPr>
              <a:spLocks/>
            </p:cNvSpPr>
            <p:nvPr/>
          </p:nvSpPr>
          <p:spPr bwMode="white">
            <a:xfrm>
              <a:off x="4375" y="1218"/>
              <a:ext cx="510" cy="819"/>
            </a:xfrm>
            <a:custGeom>
              <a:avLst/>
              <a:gdLst>
                <a:gd name="T0" fmla="*/ 70 w 1022"/>
                <a:gd name="T1" fmla="*/ 205 h 1638"/>
                <a:gd name="T2" fmla="*/ 82 w 1022"/>
                <a:gd name="T3" fmla="*/ 201 h 1638"/>
                <a:gd name="T4" fmla="*/ 94 w 1022"/>
                <a:gd name="T5" fmla="*/ 193 h 1638"/>
                <a:gd name="T6" fmla="*/ 104 w 1022"/>
                <a:gd name="T7" fmla="*/ 182 h 1638"/>
                <a:gd name="T8" fmla="*/ 113 w 1022"/>
                <a:gd name="T9" fmla="*/ 168 h 1638"/>
                <a:gd name="T10" fmla="*/ 119 w 1022"/>
                <a:gd name="T11" fmla="*/ 152 h 1638"/>
                <a:gd name="T12" fmla="*/ 124 w 1022"/>
                <a:gd name="T13" fmla="*/ 133 h 1638"/>
                <a:gd name="T14" fmla="*/ 127 w 1022"/>
                <a:gd name="T15" fmla="*/ 112 h 1638"/>
                <a:gd name="T16" fmla="*/ 127 w 1022"/>
                <a:gd name="T17" fmla="*/ 93 h 1638"/>
                <a:gd name="T18" fmla="*/ 124 w 1022"/>
                <a:gd name="T19" fmla="*/ 73 h 1638"/>
                <a:gd name="T20" fmla="*/ 119 w 1022"/>
                <a:gd name="T21" fmla="*/ 53 h 1638"/>
                <a:gd name="T22" fmla="*/ 113 w 1022"/>
                <a:gd name="T23" fmla="*/ 38 h 1638"/>
                <a:gd name="T24" fmla="*/ 104 w 1022"/>
                <a:gd name="T25" fmla="*/ 24 h 1638"/>
                <a:gd name="T26" fmla="*/ 94 w 1022"/>
                <a:gd name="T27" fmla="*/ 13 h 1638"/>
                <a:gd name="T28" fmla="*/ 82 w 1022"/>
                <a:gd name="T29" fmla="*/ 5 h 1638"/>
                <a:gd name="T30" fmla="*/ 70 w 1022"/>
                <a:gd name="T31" fmla="*/ 1 h 1638"/>
                <a:gd name="T32" fmla="*/ 57 w 1022"/>
                <a:gd name="T33" fmla="*/ 1 h 1638"/>
                <a:gd name="T34" fmla="*/ 44 w 1022"/>
                <a:gd name="T35" fmla="*/ 5 h 1638"/>
                <a:gd name="T36" fmla="*/ 33 w 1022"/>
                <a:gd name="T37" fmla="*/ 13 h 1638"/>
                <a:gd name="T38" fmla="*/ 23 w 1022"/>
                <a:gd name="T39" fmla="*/ 24 h 1638"/>
                <a:gd name="T40" fmla="*/ 14 w 1022"/>
                <a:gd name="T41" fmla="*/ 38 h 1638"/>
                <a:gd name="T42" fmla="*/ 7 w 1022"/>
                <a:gd name="T43" fmla="*/ 53 h 1638"/>
                <a:gd name="T44" fmla="*/ 2 w 1022"/>
                <a:gd name="T45" fmla="*/ 73 h 1638"/>
                <a:gd name="T46" fmla="*/ 0 w 1022"/>
                <a:gd name="T47" fmla="*/ 93 h 1638"/>
                <a:gd name="T48" fmla="*/ 0 w 1022"/>
                <a:gd name="T49" fmla="*/ 112 h 1638"/>
                <a:gd name="T50" fmla="*/ 2 w 1022"/>
                <a:gd name="T51" fmla="*/ 133 h 1638"/>
                <a:gd name="T52" fmla="*/ 7 w 1022"/>
                <a:gd name="T53" fmla="*/ 152 h 1638"/>
                <a:gd name="T54" fmla="*/ 14 w 1022"/>
                <a:gd name="T55" fmla="*/ 168 h 1638"/>
                <a:gd name="T56" fmla="*/ 23 w 1022"/>
                <a:gd name="T57" fmla="*/ 182 h 1638"/>
                <a:gd name="T58" fmla="*/ 33 w 1022"/>
                <a:gd name="T59" fmla="*/ 193 h 1638"/>
                <a:gd name="T60" fmla="*/ 44 w 1022"/>
                <a:gd name="T61" fmla="*/ 201 h 1638"/>
                <a:gd name="T62" fmla="*/ 57 w 1022"/>
                <a:gd name="T63" fmla="*/ 205 h 16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2"/>
                <a:gd name="T97" fmla="*/ 0 h 1638"/>
                <a:gd name="T98" fmla="*/ 1022 w 1022"/>
                <a:gd name="T99" fmla="*/ 1638 h 16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2" h="1638">
                  <a:moveTo>
                    <a:pt x="510" y="1638"/>
                  </a:moveTo>
                  <a:lnTo>
                    <a:pt x="562" y="1634"/>
                  </a:lnTo>
                  <a:lnTo>
                    <a:pt x="613" y="1621"/>
                  </a:lnTo>
                  <a:lnTo>
                    <a:pt x="663" y="1601"/>
                  </a:lnTo>
                  <a:lnTo>
                    <a:pt x="709" y="1573"/>
                  </a:lnTo>
                  <a:lnTo>
                    <a:pt x="754" y="1540"/>
                  </a:lnTo>
                  <a:lnTo>
                    <a:pt x="796" y="1498"/>
                  </a:lnTo>
                  <a:lnTo>
                    <a:pt x="836" y="1452"/>
                  </a:lnTo>
                  <a:lnTo>
                    <a:pt x="871" y="1398"/>
                  </a:lnTo>
                  <a:lnTo>
                    <a:pt x="905" y="1341"/>
                  </a:lnTo>
                  <a:lnTo>
                    <a:pt x="934" y="1278"/>
                  </a:lnTo>
                  <a:lnTo>
                    <a:pt x="960" y="1210"/>
                  </a:lnTo>
                  <a:lnTo>
                    <a:pt x="982" y="1139"/>
                  </a:lnTo>
                  <a:lnTo>
                    <a:pt x="999" y="1063"/>
                  </a:lnTo>
                  <a:lnTo>
                    <a:pt x="1011" y="985"/>
                  </a:lnTo>
                  <a:lnTo>
                    <a:pt x="1018" y="903"/>
                  </a:lnTo>
                  <a:lnTo>
                    <a:pt x="1022" y="820"/>
                  </a:lnTo>
                  <a:lnTo>
                    <a:pt x="1018" y="737"/>
                  </a:lnTo>
                  <a:lnTo>
                    <a:pt x="1011" y="655"/>
                  </a:lnTo>
                  <a:lnTo>
                    <a:pt x="999" y="577"/>
                  </a:lnTo>
                  <a:lnTo>
                    <a:pt x="982" y="501"/>
                  </a:lnTo>
                  <a:lnTo>
                    <a:pt x="960" y="429"/>
                  </a:lnTo>
                  <a:lnTo>
                    <a:pt x="934" y="361"/>
                  </a:lnTo>
                  <a:lnTo>
                    <a:pt x="905" y="299"/>
                  </a:lnTo>
                  <a:lnTo>
                    <a:pt x="871" y="241"/>
                  </a:lnTo>
                  <a:lnTo>
                    <a:pt x="836" y="187"/>
                  </a:lnTo>
                  <a:lnTo>
                    <a:pt x="796" y="141"/>
                  </a:lnTo>
                  <a:lnTo>
                    <a:pt x="754" y="99"/>
                  </a:lnTo>
                  <a:lnTo>
                    <a:pt x="709" y="65"/>
                  </a:lnTo>
                  <a:lnTo>
                    <a:pt x="663" y="37"/>
                  </a:lnTo>
                  <a:lnTo>
                    <a:pt x="613" y="17"/>
                  </a:lnTo>
                  <a:lnTo>
                    <a:pt x="562" y="5"/>
                  </a:lnTo>
                  <a:lnTo>
                    <a:pt x="510" y="0"/>
                  </a:lnTo>
                  <a:lnTo>
                    <a:pt x="458" y="5"/>
                  </a:lnTo>
                  <a:lnTo>
                    <a:pt x="407" y="17"/>
                  </a:lnTo>
                  <a:lnTo>
                    <a:pt x="358" y="37"/>
                  </a:lnTo>
                  <a:lnTo>
                    <a:pt x="311" y="65"/>
                  </a:lnTo>
                  <a:lnTo>
                    <a:pt x="266" y="99"/>
                  </a:lnTo>
                  <a:lnTo>
                    <a:pt x="225" y="141"/>
                  </a:lnTo>
                  <a:lnTo>
                    <a:pt x="185" y="187"/>
                  </a:lnTo>
                  <a:lnTo>
                    <a:pt x="150" y="241"/>
                  </a:lnTo>
                  <a:lnTo>
                    <a:pt x="116" y="299"/>
                  </a:lnTo>
                  <a:lnTo>
                    <a:pt x="87" y="361"/>
                  </a:lnTo>
                  <a:lnTo>
                    <a:pt x="61" y="429"/>
                  </a:lnTo>
                  <a:lnTo>
                    <a:pt x="40" y="501"/>
                  </a:lnTo>
                  <a:lnTo>
                    <a:pt x="23" y="577"/>
                  </a:lnTo>
                  <a:lnTo>
                    <a:pt x="11" y="655"/>
                  </a:lnTo>
                  <a:lnTo>
                    <a:pt x="3" y="737"/>
                  </a:lnTo>
                  <a:lnTo>
                    <a:pt x="0" y="820"/>
                  </a:lnTo>
                  <a:lnTo>
                    <a:pt x="3" y="903"/>
                  </a:lnTo>
                  <a:lnTo>
                    <a:pt x="11" y="985"/>
                  </a:lnTo>
                  <a:lnTo>
                    <a:pt x="23" y="1063"/>
                  </a:lnTo>
                  <a:lnTo>
                    <a:pt x="40" y="1139"/>
                  </a:lnTo>
                  <a:lnTo>
                    <a:pt x="61" y="1210"/>
                  </a:lnTo>
                  <a:lnTo>
                    <a:pt x="87" y="1278"/>
                  </a:lnTo>
                  <a:lnTo>
                    <a:pt x="116" y="1341"/>
                  </a:lnTo>
                  <a:lnTo>
                    <a:pt x="150" y="1398"/>
                  </a:lnTo>
                  <a:lnTo>
                    <a:pt x="185" y="1452"/>
                  </a:lnTo>
                  <a:lnTo>
                    <a:pt x="225" y="1498"/>
                  </a:lnTo>
                  <a:lnTo>
                    <a:pt x="266" y="1540"/>
                  </a:lnTo>
                  <a:lnTo>
                    <a:pt x="311" y="1573"/>
                  </a:lnTo>
                  <a:lnTo>
                    <a:pt x="358" y="1601"/>
                  </a:lnTo>
                  <a:lnTo>
                    <a:pt x="407" y="1621"/>
                  </a:lnTo>
                  <a:lnTo>
                    <a:pt x="458" y="1634"/>
                  </a:lnTo>
                  <a:lnTo>
                    <a:pt x="510" y="1638"/>
                  </a:lnTo>
                  <a:close/>
                </a:path>
              </a:pathLst>
            </a:custGeom>
            <a:solidFill>
              <a:srgbClr val="C9DDC9"/>
            </a:solidFill>
            <a:ln w="9525">
              <a:noFill/>
              <a:round/>
              <a:headEnd/>
              <a:tailEnd/>
            </a:ln>
          </p:spPr>
          <p:txBody>
            <a:bodyPr/>
            <a:lstStyle/>
            <a:p>
              <a:endParaRPr lang="fr-FR"/>
            </a:p>
          </p:txBody>
        </p:sp>
        <p:sp>
          <p:nvSpPr>
            <p:cNvPr id="11290" name="Freeform 19"/>
            <p:cNvSpPr>
              <a:spLocks/>
            </p:cNvSpPr>
            <p:nvPr/>
          </p:nvSpPr>
          <p:spPr bwMode="white">
            <a:xfrm>
              <a:off x="4381" y="1229"/>
              <a:ext cx="498" cy="797"/>
            </a:xfrm>
            <a:custGeom>
              <a:avLst/>
              <a:gdLst>
                <a:gd name="T0" fmla="*/ 68 w 997"/>
                <a:gd name="T1" fmla="*/ 198 h 1595"/>
                <a:gd name="T2" fmla="*/ 80 w 997"/>
                <a:gd name="T3" fmla="*/ 194 h 1595"/>
                <a:gd name="T4" fmla="*/ 91 w 997"/>
                <a:gd name="T5" fmla="*/ 187 h 1595"/>
                <a:gd name="T6" fmla="*/ 101 w 997"/>
                <a:gd name="T7" fmla="*/ 176 h 1595"/>
                <a:gd name="T8" fmla="*/ 110 w 997"/>
                <a:gd name="T9" fmla="*/ 163 h 1595"/>
                <a:gd name="T10" fmla="*/ 117 w 997"/>
                <a:gd name="T11" fmla="*/ 147 h 1595"/>
                <a:gd name="T12" fmla="*/ 121 w 997"/>
                <a:gd name="T13" fmla="*/ 129 h 1595"/>
                <a:gd name="T14" fmla="*/ 124 w 997"/>
                <a:gd name="T15" fmla="*/ 110 h 1595"/>
                <a:gd name="T16" fmla="*/ 124 w 997"/>
                <a:gd name="T17" fmla="*/ 89 h 1595"/>
                <a:gd name="T18" fmla="*/ 121 w 997"/>
                <a:gd name="T19" fmla="*/ 70 h 1595"/>
                <a:gd name="T20" fmla="*/ 117 w 997"/>
                <a:gd name="T21" fmla="*/ 52 h 1595"/>
                <a:gd name="T22" fmla="*/ 110 w 997"/>
                <a:gd name="T23" fmla="*/ 36 h 1595"/>
                <a:gd name="T24" fmla="*/ 101 w 997"/>
                <a:gd name="T25" fmla="*/ 22 h 1595"/>
                <a:gd name="T26" fmla="*/ 91 w 997"/>
                <a:gd name="T27" fmla="*/ 12 h 1595"/>
                <a:gd name="T28" fmla="*/ 80 w 997"/>
                <a:gd name="T29" fmla="*/ 4 h 1595"/>
                <a:gd name="T30" fmla="*/ 68 w 997"/>
                <a:gd name="T31" fmla="*/ 0 h 1595"/>
                <a:gd name="T32" fmla="*/ 55 w 997"/>
                <a:gd name="T33" fmla="*/ 0 h 1595"/>
                <a:gd name="T34" fmla="*/ 43 w 997"/>
                <a:gd name="T35" fmla="*/ 4 h 1595"/>
                <a:gd name="T36" fmla="*/ 32 w 997"/>
                <a:gd name="T37" fmla="*/ 12 h 1595"/>
                <a:gd name="T38" fmla="*/ 22 w 997"/>
                <a:gd name="T39" fmla="*/ 22 h 1595"/>
                <a:gd name="T40" fmla="*/ 14 w 997"/>
                <a:gd name="T41" fmla="*/ 36 h 1595"/>
                <a:gd name="T42" fmla="*/ 7 w 997"/>
                <a:gd name="T43" fmla="*/ 52 h 1595"/>
                <a:gd name="T44" fmla="*/ 2 w 997"/>
                <a:gd name="T45" fmla="*/ 70 h 1595"/>
                <a:gd name="T46" fmla="*/ 0 w 997"/>
                <a:gd name="T47" fmla="*/ 89 h 1595"/>
                <a:gd name="T48" fmla="*/ 0 w 997"/>
                <a:gd name="T49" fmla="*/ 110 h 1595"/>
                <a:gd name="T50" fmla="*/ 2 w 997"/>
                <a:gd name="T51" fmla="*/ 129 h 1595"/>
                <a:gd name="T52" fmla="*/ 7 w 997"/>
                <a:gd name="T53" fmla="*/ 147 h 1595"/>
                <a:gd name="T54" fmla="*/ 14 w 997"/>
                <a:gd name="T55" fmla="*/ 163 h 1595"/>
                <a:gd name="T56" fmla="*/ 22 w 997"/>
                <a:gd name="T57" fmla="*/ 176 h 1595"/>
                <a:gd name="T58" fmla="*/ 32 w 997"/>
                <a:gd name="T59" fmla="*/ 187 h 1595"/>
                <a:gd name="T60" fmla="*/ 43 w 997"/>
                <a:gd name="T61" fmla="*/ 194 h 1595"/>
                <a:gd name="T62" fmla="*/ 55 w 997"/>
                <a:gd name="T63" fmla="*/ 198 h 15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7"/>
                <a:gd name="T97" fmla="*/ 0 h 1595"/>
                <a:gd name="T98" fmla="*/ 997 w 997"/>
                <a:gd name="T99" fmla="*/ 1595 h 15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7" h="1595">
                  <a:moveTo>
                    <a:pt x="498" y="1595"/>
                  </a:moveTo>
                  <a:lnTo>
                    <a:pt x="549" y="1590"/>
                  </a:lnTo>
                  <a:lnTo>
                    <a:pt x="599" y="1578"/>
                  </a:lnTo>
                  <a:lnTo>
                    <a:pt x="647" y="1559"/>
                  </a:lnTo>
                  <a:lnTo>
                    <a:pt x="692" y="1531"/>
                  </a:lnTo>
                  <a:lnTo>
                    <a:pt x="735" y="1497"/>
                  </a:lnTo>
                  <a:lnTo>
                    <a:pt x="777" y="1459"/>
                  </a:lnTo>
                  <a:lnTo>
                    <a:pt x="815" y="1413"/>
                  </a:lnTo>
                  <a:lnTo>
                    <a:pt x="852" y="1360"/>
                  </a:lnTo>
                  <a:lnTo>
                    <a:pt x="884" y="1305"/>
                  </a:lnTo>
                  <a:lnTo>
                    <a:pt x="911" y="1243"/>
                  </a:lnTo>
                  <a:lnTo>
                    <a:pt x="938" y="1177"/>
                  </a:lnTo>
                  <a:lnTo>
                    <a:pt x="957" y="1108"/>
                  </a:lnTo>
                  <a:lnTo>
                    <a:pt x="974" y="1035"/>
                  </a:lnTo>
                  <a:lnTo>
                    <a:pt x="987" y="958"/>
                  </a:lnTo>
                  <a:lnTo>
                    <a:pt x="994" y="880"/>
                  </a:lnTo>
                  <a:lnTo>
                    <a:pt x="997" y="798"/>
                  </a:lnTo>
                  <a:lnTo>
                    <a:pt x="994" y="716"/>
                  </a:lnTo>
                  <a:lnTo>
                    <a:pt x="987" y="638"/>
                  </a:lnTo>
                  <a:lnTo>
                    <a:pt x="974" y="561"/>
                  </a:lnTo>
                  <a:lnTo>
                    <a:pt x="957" y="487"/>
                  </a:lnTo>
                  <a:lnTo>
                    <a:pt x="938" y="417"/>
                  </a:lnTo>
                  <a:lnTo>
                    <a:pt x="911" y="351"/>
                  </a:lnTo>
                  <a:lnTo>
                    <a:pt x="884" y="291"/>
                  </a:lnTo>
                  <a:lnTo>
                    <a:pt x="852" y="234"/>
                  </a:lnTo>
                  <a:lnTo>
                    <a:pt x="815" y="182"/>
                  </a:lnTo>
                  <a:lnTo>
                    <a:pt x="777" y="136"/>
                  </a:lnTo>
                  <a:lnTo>
                    <a:pt x="735" y="97"/>
                  </a:lnTo>
                  <a:lnTo>
                    <a:pt x="692" y="63"/>
                  </a:lnTo>
                  <a:lnTo>
                    <a:pt x="647" y="35"/>
                  </a:lnTo>
                  <a:lnTo>
                    <a:pt x="599" y="17"/>
                  </a:lnTo>
                  <a:lnTo>
                    <a:pt x="549" y="5"/>
                  </a:lnTo>
                  <a:lnTo>
                    <a:pt x="498" y="0"/>
                  </a:lnTo>
                  <a:lnTo>
                    <a:pt x="447" y="5"/>
                  </a:lnTo>
                  <a:lnTo>
                    <a:pt x="398" y="17"/>
                  </a:lnTo>
                  <a:lnTo>
                    <a:pt x="351" y="35"/>
                  </a:lnTo>
                  <a:lnTo>
                    <a:pt x="305" y="63"/>
                  </a:lnTo>
                  <a:lnTo>
                    <a:pt x="261" y="97"/>
                  </a:lnTo>
                  <a:lnTo>
                    <a:pt x="221" y="136"/>
                  </a:lnTo>
                  <a:lnTo>
                    <a:pt x="181" y="182"/>
                  </a:lnTo>
                  <a:lnTo>
                    <a:pt x="146" y="234"/>
                  </a:lnTo>
                  <a:lnTo>
                    <a:pt x="114" y="291"/>
                  </a:lnTo>
                  <a:lnTo>
                    <a:pt x="86" y="351"/>
                  </a:lnTo>
                  <a:lnTo>
                    <a:pt x="60" y="417"/>
                  </a:lnTo>
                  <a:lnTo>
                    <a:pt x="40" y="487"/>
                  </a:lnTo>
                  <a:lnTo>
                    <a:pt x="23" y="561"/>
                  </a:lnTo>
                  <a:lnTo>
                    <a:pt x="11" y="638"/>
                  </a:lnTo>
                  <a:lnTo>
                    <a:pt x="3" y="716"/>
                  </a:lnTo>
                  <a:lnTo>
                    <a:pt x="0" y="798"/>
                  </a:lnTo>
                  <a:lnTo>
                    <a:pt x="3" y="880"/>
                  </a:lnTo>
                  <a:lnTo>
                    <a:pt x="11" y="958"/>
                  </a:lnTo>
                  <a:lnTo>
                    <a:pt x="23" y="1035"/>
                  </a:lnTo>
                  <a:lnTo>
                    <a:pt x="40" y="1108"/>
                  </a:lnTo>
                  <a:lnTo>
                    <a:pt x="60" y="1177"/>
                  </a:lnTo>
                  <a:lnTo>
                    <a:pt x="86" y="1243"/>
                  </a:lnTo>
                  <a:lnTo>
                    <a:pt x="114" y="1305"/>
                  </a:lnTo>
                  <a:lnTo>
                    <a:pt x="146" y="1360"/>
                  </a:lnTo>
                  <a:lnTo>
                    <a:pt x="181" y="1413"/>
                  </a:lnTo>
                  <a:lnTo>
                    <a:pt x="221" y="1459"/>
                  </a:lnTo>
                  <a:lnTo>
                    <a:pt x="261" y="1497"/>
                  </a:lnTo>
                  <a:lnTo>
                    <a:pt x="305" y="1531"/>
                  </a:lnTo>
                  <a:lnTo>
                    <a:pt x="351" y="1559"/>
                  </a:lnTo>
                  <a:lnTo>
                    <a:pt x="398" y="1578"/>
                  </a:lnTo>
                  <a:lnTo>
                    <a:pt x="447" y="1590"/>
                  </a:lnTo>
                  <a:lnTo>
                    <a:pt x="498" y="1595"/>
                  </a:lnTo>
                  <a:close/>
                </a:path>
              </a:pathLst>
            </a:custGeom>
            <a:solidFill>
              <a:srgbClr val="CEE2CE"/>
            </a:solidFill>
            <a:ln w="9525">
              <a:noFill/>
              <a:round/>
              <a:headEnd/>
              <a:tailEnd/>
            </a:ln>
          </p:spPr>
          <p:txBody>
            <a:bodyPr/>
            <a:lstStyle/>
            <a:p>
              <a:endParaRPr lang="fr-FR"/>
            </a:p>
          </p:txBody>
        </p:sp>
        <p:sp>
          <p:nvSpPr>
            <p:cNvPr id="11291" name="Freeform 20"/>
            <p:cNvSpPr>
              <a:spLocks/>
            </p:cNvSpPr>
            <p:nvPr/>
          </p:nvSpPr>
          <p:spPr bwMode="white">
            <a:xfrm>
              <a:off x="4388" y="1239"/>
              <a:ext cx="484" cy="777"/>
            </a:xfrm>
            <a:custGeom>
              <a:avLst/>
              <a:gdLst>
                <a:gd name="T0" fmla="*/ 66 w 969"/>
                <a:gd name="T1" fmla="*/ 193 h 1555"/>
                <a:gd name="T2" fmla="*/ 78 w 969"/>
                <a:gd name="T3" fmla="*/ 189 h 1555"/>
                <a:gd name="T4" fmla="*/ 89 w 969"/>
                <a:gd name="T5" fmla="*/ 182 h 1555"/>
                <a:gd name="T6" fmla="*/ 99 w 969"/>
                <a:gd name="T7" fmla="*/ 172 h 1555"/>
                <a:gd name="T8" fmla="*/ 107 w 969"/>
                <a:gd name="T9" fmla="*/ 158 h 1555"/>
                <a:gd name="T10" fmla="*/ 113 w 969"/>
                <a:gd name="T11" fmla="*/ 143 h 1555"/>
                <a:gd name="T12" fmla="*/ 118 w 969"/>
                <a:gd name="T13" fmla="*/ 126 h 1555"/>
                <a:gd name="T14" fmla="*/ 120 w 969"/>
                <a:gd name="T15" fmla="*/ 107 h 1555"/>
                <a:gd name="T16" fmla="*/ 120 w 969"/>
                <a:gd name="T17" fmla="*/ 87 h 1555"/>
                <a:gd name="T18" fmla="*/ 118 w 969"/>
                <a:gd name="T19" fmla="*/ 68 h 1555"/>
                <a:gd name="T20" fmla="*/ 113 w 969"/>
                <a:gd name="T21" fmla="*/ 50 h 1555"/>
                <a:gd name="T22" fmla="*/ 107 w 969"/>
                <a:gd name="T23" fmla="*/ 35 h 1555"/>
                <a:gd name="T24" fmla="*/ 99 w 969"/>
                <a:gd name="T25" fmla="*/ 22 h 1555"/>
                <a:gd name="T26" fmla="*/ 89 w 969"/>
                <a:gd name="T27" fmla="*/ 11 h 1555"/>
                <a:gd name="T28" fmla="*/ 78 w 969"/>
                <a:gd name="T29" fmla="*/ 4 h 1555"/>
                <a:gd name="T30" fmla="*/ 66 w 969"/>
                <a:gd name="T31" fmla="*/ 0 h 1555"/>
                <a:gd name="T32" fmla="*/ 54 w 969"/>
                <a:gd name="T33" fmla="*/ 0 h 1555"/>
                <a:gd name="T34" fmla="*/ 42 w 969"/>
                <a:gd name="T35" fmla="*/ 4 h 1555"/>
                <a:gd name="T36" fmla="*/ 31 w 969"/>
                <a:gd name="T37" fmla="*/ 11 h 1555"/>
                <a:gd name="T38" fmla="*/ 22 w 969"/>
                <a:gd name="T39" fmla="*/ 22 h 1555"/>
                <a:gd name="T40" fmla="*/ 13 w 969"/>
                <a:gd name="T41" fmla="*/ 35 h 1555"/>
                <a:gd name="T42" fmla="*/ 7 w 969"/>
                <a:gd name="T43" fmla="*/ 50 h 1555"/>
                <a:gd name="T44" fmla="*/ 2 w 969"/>
                <a:gd name="T45" fmla="*/ 68 h 1555"/>
                <a:gd name="T46" fmla="*/ 0 w 969"/>
                <a:gd name="T47" fmla="*/ 87 h 1555"/>
                <a:gd name="T48" fmla="*/ 0 w 969"/>
                <a:gd name="T49" fmla="*/ 107 h 1555"/>
                <a:gd name="T50" fmla="*/ 2 w 969"/>
                <a:gd name="T51" fmla="*/ 126 h 1555"/>
                <a:gd name="T52" fmla="*/ 7 w 969"/>
                <a:gd name="T53" fmla="*/ 143 h 1555"/>
                <a:gd name="T54" fmla="*/ 13 w 969"/>
                <a:gd name="T55" fmla="*/ 158 h 1555"/>
                <a:gd name="T56" fmla="*/ 22 w 969"/>
                <a:gd name="T57" fmla="*/ 172 h 1555"/>
                <a:gd name="T58" fmla="*/ 31 w 969"/>
                <a:gd name="T59" fmla="*/ 182 h 1555"/>
                <a:gd name="T60" fmla="*/ 42 w 969"/>
                <a:gd name="T61" fmla="*/ 189 h 1555"/>
                <a:gd name="T62" fmla="*/ 54 w 969"/>
                <a:gd name="T63" fmla="*/ 193 h 15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9"/>
                <a:gd name="T97" fmla="*/ 0 h 1555"/>
                <a:gd name="T98" fmla="*/ 969 w 969"/>
                <a:gd name="T99" fmla="*/ 1555 h 15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9" h="1555">
                  <a:moveTo>
                    <a:pt x="484" y="1555"/>
                  </a:moveTo>
                  <a:lnTo>
                    <a:pt x="533" y="1550"/>
                  </a:lnTo>
                  <a:lnTo>
                    <a:pt x="582" y="1539"/>
                  </a:lnTo>
                  <a:lnTo>
                    <a:pt x="628" y="1519"/>
                  </a:lnTo>
                  <a:lnTo>
                    <a:pt x="672" y="1493"/>
                  </a:lnTo>
                  <a:lnTo>
                    <a:pt x="715" y="1461"/>
                  </a:lnTo>
                  <a:lnTo>
                    <a:pt x="755" y="1422"/>
                  </a:lnTo>
                  <a:lnTo>
                    <a:pt x="793" y="1377"/>
                  </a:lnTo>
                  <a:lnTo>
                    <a:pt x="827" y="1327"/>
                  </a:lnTo>
                  <a:lnTo>
                    <a:pt x="859" y="1271"/>
                  </a:lnTo>
                  <a:lnTo>
                    <a:pt x="887" y="1212"/>
                  </a:lnTo>
                  <a:lnTo>
                    <a:pt x="911" y="1148"/>
                  </a:lnTo>
                  <a:lnTo>
                    <a:pt x="931" y="1080"/>
                  </a:lnTo>
                  <a:lnTo>
                    <a:pt x="948" y="1009"/>
                  </a:lnTo>
                  <a:lnTo>
                    <a:pt x="960" y="934"/>
                  </a:lnTo>
                  <a:lnTo>
                    <a:pt x="966" y="857"/>
                  </a:lnTo>
                  <a:lnTo>
                    <a:pt x="969" y="778"/>
                  </a:lnTo>
                  <a:lnTo>
                    <a:pt x="966" y="698"/>
                  </a:lnTo>
                  <a:lnTo>
                    <a:pt x="960" y="621"/>
                  </a:lnTo>
                  <a:lnTo>
                    <a:pt x="948" y="547"/>
                  </a:lnTo>
                  <a:lnTo>
                    <a:pt x="931" y="475"/>
                  </a:lnTo>
                  <a:lnTo>
                    <a:pt x="911" y="407"/>
                  </a:lnTo>
                  <a:lnTo>
                    <a:pt x="887" y="344"/>
                  </a:lnTo>
                  <a:lnTo>
                    <a:pt x="859" y="283"/>
                  </a:lnTo>
                  <a:lnTo>
                    <a:pt x="827" y="228"/>
                  </a:lnTo>
                  <a:lnTo>
                    <a:pt x="793" y="177"/>
                  </a:lnTo>
                  <a:lnTo>
                    <a:pt x="755" y="132"/>
                  </a:lnTo>
                  <a:lnTo>
                    <a:pt x="715" y="94"/>
                  </a:lnTo>
                  <a:lnTo>
                    <a:pt x="672" y="62"/>
                  </a:lnTo>
                  <a:lnTo>
                    <a:pt x="628" y="35"/>
                  </a:lnTo>
                  <a:lnTo>
                    <a:pt x="582" y="15"/>
                  </a:lnTo>
                  <a:lnTo>
                    <a:pt x="533" y="5"/>
                  </a:lnTo>
                  <a:lnTo>
                    <a:pt x="484" y="0"/>
                  </a:lnTo>
                  <a:lnTo>
                    <a:pt x="435" y="5"/>
                  </a:lnTo>
                  <a:lnTo>
                    <a:pt x="386" y="15"/>
                  </a:lnTo>
                  <a:lnTo>
                    <a:pt x="340" y="35"/>
                  </a:lnTo>
                  <a:lnTo>
                    <a:pt x="296" y="62"/>
                  </a:lnTo>
                  <a:lnTo>
                    <a:pt x="253" y="94"/>
                  </a:lnTo>
                  <a:lnTo>
                    <a:pt x="213" y="132"/>
                  </a:lnTo>
                  <a:lnTo>
                    <a:pt x="176" y="177"/>
                  </a:lnTo>
                  <a:lnTo>
                    <a:pt x="141" y="228"/>
                  </a:lnTo>
                  <a:lnTo>
                    <a:pt x="110" y="283"/>
                  </a:lnTo>
                  <a:lnTo>
                    <a:pt x="83" y="344"/>
                  </a:lnTo>
                  <a:lnTo>
                    <a:pt x="58" y="407"/>
                  </a:lnTo>
                  <a:lnTo>
                    <a:pt x="38" y="475"/>
                  </a:lnTo>
                  <a:lnTo>
                    <a:pt x="21" y="547"/>
                  </a:lnTo>
                  <a:lnTo>
                    <a:pt x="9" y="621"/>
                  </a:lnTo>
                  <a:lnTo>
                    <a:pt x="3" y="698"/>
                  </a:lnTo>
                  <a:lnTo>
                    <a:pt x="0" y="778"/>
                  </a:lnTo>
                  <a:lnTo>
                    <a:pt x="3" y="857"/>
                  </a:lnTo>
                  <a:lnTo>
                    <a:pt x="9" y="934"/>
                  </a:lnTo>
                  <a:lnTo>
                    <a:pt x="21" y="1009"/>
                  </a:lnTo>
                  <a:lnTo>
                    <a:pt x="38" y="1080"/>
                  </a:lnTo>
                  <a:lnTo>
                    <a:pt x="58" y="1148"/>
                  </a:lnTo>
                  <a:lnTo>
                    <a:pt x="83" y="1212"/>
                  </a:lnTo>
                  <a:lnTo>
                    <a:pt x="110" y="1271"/>
                  </a:lnTo>
                  <a:lnTo>
                    <a:pt x="141" y="1327"/>
                  </a:lnTo>
                  <a:lnTo>
                    <a:pt x="176" y="1377"/>
                  </a:lnTo>
                  <a:lnTo>
                    <a:pt x="213" y="1422"/>
                  </a:lnTo>
                  <a:lnTo>
                    <a:pt x="253" y="1461"/>
                  </a:lnTo>
                  <a:lnTo>
                    <a:pt x="296" y="1493"/>
                  </a:lnTo>
                  <a:lnTo>
                    <a:pt x="340" y="1519"/>
                  </a:lnTo>
                  <a:lnTo>
                    <a:pt x="386" y="1539"/>
                  </a:lnTo>
                  <a:lnTo>
                    <a:pt x="435" y="1550"/>
                  </a:lnTo>
                  <a:lnTo>
                    <a:pt x="484" y="1555"/>
                  </a:lnTo>
                  <a:close/>
                </a:path>
              </a:pathLst>
            </a:custGeom>
            <a:solidFill>
              <a:srgbClr val="D3E5D3"/>
            </a:solidFill>
            <a:ln w="9525">
              <a:noFill/>
              <a:round/>
              <a:headEnd/>
              <a:tailEnd/>
            </a:ln>
          </p:spPr>
          <p:txBody>
            <a:bodyPr/>
            <a:lstStyle/>
            <a:p>
              <a:endParaRPr lang="fr-FR"/>
            </a:p>
          </p:txBody>
        </p:sp>
        <p:sp>
          <p:nvSpPr>
            <p:cNvPr id="11292" name="Freeform 21"/>
            <p:cNvSpPr>
              <a:spLocks/>
            </p:cNvSpPr>
            <p:nvPr/>
          </p:nvSpPr>
          <p:spPr bwMode="white">
            <a:xfrm>
              <a:off x="4394" y="1250"/>
              <a:ext cx="472" cy="755"/>
            </a:xfrm>
            <a:custGeom>
              <a:avLst/>
              <a:gdLst>
                <a:gd name="T0" fmla="*/ 65 w 945"/>
                <a:gd name="T1" fmla="*/ 188 h 1511"/>
                <a:gd name="T2" fmla="*/ 76 w 945"/>
                <a:gd name="T3" fmla="*/ 184 h 1511"/>
                <a:gd name="T4" fmla="*/ 87 w 945"/>
                <a:gd name="T5" fmla="*/ 177 h 1511"/>
                <a:gd name="T6" fmla="*/ 96 w 945"/>
                <a:gd name="T7" fmla="*/ 167 h 1511"/>
                <a:gd name="T8" fmla="*/ 104 w 945"/>
                <a:gd name="T9" fmla="*/ 154 h 1511"/>
                <a:gd name="T10" fmla="*/ 111 w 945"/>
                <a:gd name="T11" fmla="*/ 139 h 1511"/>
                <a:gd name="T12" fmla="*/ 115 w 945"/>
                <a:gd name="T13" fmla="*/ 122 h 1511"/>
                <a:gd name="T14" fmla="*/ 117 w 945"/>
                <a:gd name="T15" fmla="*/ 104 h 1511"/>
                <a:gd name="T16" fmla="*/ 117 w 945"/>
                <a:gd name="T17" fmla="*/ 84 h 1511"/>
                <a:gd name="T18" fmla="*/ 115 w 945"/>
                <a:gd name="T19" fmla="*/ 66 h 1511"/>
                <a:gd name="T20" fmla="*/ 111 w 945"/>
                <a:gd name="T21" fmla="*/ 49 h 1511"/>
                <a:gd name="T22" fmla="*/ 104 w 945"/>
                <a:gd name="T23" fmla="*/ 34 h 1511"/>
                <a:gd name="T24" fmla="*/ 96 w 945"/>
                <a:gd name="T25" fmla="*/ 21 h 1511"/>
                <a:gd name="T26" fmla="*/ 87 w 945"/>
                <a:gd name="T27" fmla="*/ 11 h 1511"/>
                <a:gd name="T28" fmla="*/ 76 w 945"/>
                <a:gd name="T29" fmla="*/ 4 h 1511"/>
                <a:gd name="T30" fmla="*/ 65 w 945"/>
                <a:gd name="T31" fmla="*/ 0 h 1511"/>
                <a:gd name="T32" fmla="*/ 53 w 945"/>
                <a:gd name="T33" fmla="*/ 0 h 1511"/>
                <a:gd name="T34" fmla="*/ 41 w 945"/>
                <a:gd name="T35" fmla="*/ 4 h 1511"/>
                <a:gd name="T36" fmla="*/ 30 w 945"/>
                <a:gd name="T37" fmla="*/ 11 h 1511"/>
                <a:gd name="T38" fmla="*/ 21 w 945"/>
                <a:gd name="T39" fmla="*/ 21 h 1511"/>
                <a:gd name="T40" fmla="*/ 13 w 945"/>
                <a:gd name="T41" fmla="*/ 34 h 1511"/>
                <a:gd name="T42" fmla="*/ 7 w 945"/>
                <a:gd name="T43" fmla="*/ 49 h 1511"/>
                <a:gd name="T44" fmla="*/ 2 w 945"/>
                <a:gd name="T45" fmla="*/ 66 h 1511"/>
                <a:gd name="T46" fmla="*/ 0 w 945"/>
                <a:gd name="T47" fmla="*/ 84 h 1511"/>
                <a:gd name="T48" fmla="*/ 0 w 945"/>
                <a:gd name="T49" fmla="*/ 104 h 1511"/>
                <a:gd name="T50" fmla="*/ 2 w 945"/>
                <a:gd name="T51" fmla="*/ 122 h 1511"/>
                <a:gd name="T52" fmla="*/ 7 w 945"/>
                <a:gd name="T53" fmla="*/ 139 h 1511"/>
                <a:gd name="T54" fmla="*/ 13 w 945"/>
                <a:gd name="T55" fmla="*/ 154 h 1511"/>
                <a:gd name="T56" fmla="*/ 21 w 945"/>
                <a:gd name="T57" fmla="*/ 167 h 1511"/>
                <a:gd name="T58" fmla="*/ 30 w 945"/>
                <a:gd name="T59" fmla="*/ 177 h 1511"/>
                <a:gd name="T60" fmla="*/ 41 w 945"/>
                <a:gd name="T61" fmla="*/ 184 h 1511"/>
                <a:gd name="T62" fmla="*/ 53 w 945"/>
                <a:gd name="T63" fmla="*/ 188 h 15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5"/>
                <a:gd name="T97" fmla="*/ 0 h 1511"/>
                <a:gd name="T98" fmla="*/ 945 w 945"/>
                <a:gd name="T99" fmla="*/ 1511 h 15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5" h="1511">
                  <a:moveTo>
                    <a:pt x="472" y="1511"/>
                  </a:moveTo>
                  <a:lnTo>
                    <a:pt x="521" y="1506"/>
                  </a:lnTo>
                  <a:lnTo>
                    <a:pt x="567" y="1496"/>
                  </a:lnTo>
                  <a:lnTo>
                    <a:pt x="613" y="1477"/>
                  </a:lnTo>
                  <a:lnTo>
                    <a:pt x="656" y="1452"/>
                  </a:lnTo>
                  <a:lnTo>
                    <a:pt x="697" y="1420"/>
                  </a:lnTo>
                  <a:lnTo>
                    <a:pt x="737" y="1382"/>
                  </a:lnTo>
                  <a:lnTo>
                    <a:pt x="774" y="1338"/>
                  </a:lnTo>
                  <a:lnTo>
                    <a:pt x="807" y="1291"/>
                  </a:lnTo>
                  <a:lnTo>
                    <a:pt x="838" y="1237"/>
                  </a:lnTo>
                  <a:lnTo>
                    <a:pt x="864" y="1178"/>
                  </a:lnTo>
                  <a:lnTo>
                    <a:pt x="889" y="1117"/>
                  </a:lnTo>
                  <a:lnTo>
                    <a:pt x="908" y="1050"/>
                  </a:lnTo>
                  <a:lnTo>
                    <a:pt x="924" y="981"/>
                  </a:lnTo>
                  <a:lnTo>
                    <a:pt x="936" y="909"/>
                  </a:lnTo>
                  <a:lnTo>
                    <a:pt x="942" y="833"/>
                  </a:lnTo>
                  <a:lnTo>
                    <a:pt x="945" y="756"/>
                  </a:lnTo>
                  <a:lnTo>
                    <a:pt x="942" y="679"/>
                  </a:lnTo>
                  <a:lnTo>
                    <a:pt x="936" y="604"/>
                  </a:lnTo>
                  <a:lnTo>
                    <a:pt x="924" y="531"/>
                  </a:lnTo>
                  <a:lnTo>
                    <a:pt x="908" y="462"/>
                  </a:lnTo>
                  <a:lnTo>
                    <a:pt x="889" y="396"/>
                  </a:lnTo>
                  <a:lnTo>
                    <a:pt x="864" y="334"/>
                  </a:lnTo>
                  <a:lnTo>
                    <a:pt x="838" y="275"/>
                  </a:lnTo>
                  <a:lnTo>
                    <a:pt x="807" y="221"/>
                  </a:lnTo>
                  <a:lnTo>
                    <a:pt x="774" y="172"/>
                  </a:lnTo>
                  <a:lnTo>
                    <a:pt x="737" y="129"/>
                  </a:lnTo>
                  <a:lnTo>
                    <a:pt x="697" y="90"/>
                  </a:lnTo>
                  <a:lnTo>
                    <a:pt x="656" y="60"/>
                  </a:lnTo>
                  <a:lnTo>
                    <a:pt x="613" y="33"/>
                  </a:lnTo>
                  <a:lnTo>
                    <a:pt x="567" y="15"/>
                  </a:lnTo>
                  <a:lnTo>
                    <a:pt x="521" y="4"/>
                  </a:lnTo>
                  <a:lnTo>
                    <a:pt x="472" y="0"/>
                  </a:lnTo>
                  <a:lnTo>
                    <a:pt x="425" y="4"/>
                  </a:lnTo>
                  <a:lnTo>
                    <a:pt x="377" y="15"/>
                  </a:lnTo>
                  <a:lnTo>
                    <a:pt x="331" y="33"/>
                  </a:lnTo>
                  <a:lnTo>
                    <a:pt x="288" y="60"/>
                  </a:lnTo>
                  <a:lnTo>
                    <a:pt x="247" y="90"/>
                  </a:lnTo>
                  <a:lnTo>
                    <a:pt x="209" y="129"/>
                  </a:lnTo>
                  <a:lnTo>
                    <a:pt x="172" y="172"/>
                  </a:lnTo>
                  <a:lnTo>
                    <a:pt x="138" y="221"/>
                  </a:lnTo>
                  <a:lnTo>
                    <a:pt x="108" y="275"/>
                  </a:lnTo>
                  <a:lnTo>
                    <a:pt x="81" y="334"/>
                  </a:lnTo>
                  <a:lnTo>
                    <a:pt x="57" y="396"/>
                  </a:lnTo>
                  <a:lnTo>
                    <a:pt x="37" y="462"/>
                  </a:lnTo>
                  <a:lnTo>
                    <a:pt x="22" y="531"/>
                  </a:lnTo>
                  <a:lnTo>
                    <a:pt x="9" y="604"/>
                  </a:lnTo>
                  <a:lnTo>
                    <a:pt x="3" y="679"/>
                  </a:lnTo>
                  <a:lnTo>
                    <a:pt x="0" y="756"/>
                  </a:lnTo>
                  <a:lnTo>
                    <a:pt x="3" y="833"/>
                  </a:lnTo>
                  <a:lnTo>
                    <a:pt x="9" y="909"/>
                  </a:lnTo>
                  <a:lnTo>
                    <a:pt x="22" y="981"/>
                  </a:lnTo>
                  <a:lnTo>
                    <a:pt x="37" y="1050"/>
                  </a:lnTo>
                  <a:lnTo>
                    <a:pt x="57" y="1117"/>
                  </a:lnTo>
                  <a:lnTo>
                    <a:pt x="81" y="1178"/>
                  </a:lnTo>
                  <a:lnTo>
                    <a:pt x="108" y="1237"/>
                  </a:lnTo>
                  <a:lnTo>
                    <a:pt x="138" y="1291"/>
                  </a:lnTo>
                  <a:lnTo>
                    <a:pt x="172" y="1338"/>
                  </a:lnTo>
                  <a:lnTo>
                    <a:pt x="209" y="1382"/>
                  </a:lnTo>
                  <a:lnTo>
                    <a:pt x="247" y="1420"/>
                  </a:lnTo>
                  <a:lnTo>
                    <a:pt x="288" y="1452"/>
                  </a:lnTo>
                  <a:lnTo>
                    <a:pt x="331" y="1477"/>
                  </a:lnTo>
                  <a:lnTo>
                    <a:pt x="377" y="1496"/>
                  </a:lnTo>
                  <a:lnTo>
                    <a:pt x="425" y="1506"/>
                  </a:lnTo>
                  <a:lnTo>
                    <a:pt x="472" y="1511"/>
                  </a:lnTo>
                  <a:close/>
                </a:path>
              </a:pathLst>
            </a:custGeom>
            <a:solidFill>
              <a:srgbClr val="D8E8D8"/>
            </a:solidFill>
            <a:ln w="9525">
              <a:noFill/>
              <a:round/>
              <a:headEnd/>
              <a:tailEnd/>
            </a:ln>
          </p:spPr>
          <p:txBody>
            <a:bodyPr/>
            <a:lstStyle/>
            <a:p>
              <a:endParaRPr lang="fr-FR"/>
            </a:p>
          </p:txBody>
        </p:sp>
        <p:sp>
          <p:nvSpPr>
            <p:cNvPr id="11293" name="Freeform 22"/>
            <p:cNvSpPr>
              <a:spLocks/>
            </p:cNvSpPr>
            <p:nvPr/>
          </p:nvSpPr>
          <p:spPr bwMode="white">
            <a:xfrm>
              <a:off x="4401" y="1260"/>
              <a:ext cx="458" cy="735"/>
            </a:xfrm>
            <a:custGeom>
              <a:avLst/>
              <a:gdLst>
                <a:gd name="T0" fmla="*/ 63 w 917"/>
                <a:gd name="T1" fmla="*/ 183 h 1471"/>
                <a:gd name="T2" fmla="*/ 74 w 917"/>
                <a:gd name="T3" fmla="*/ 179 h 1471"/>
                <a:gd name="T4" fmla="*/ 84 w 917"/>
                <a:gd name="T5" fmla="*/ 172 h 1471"/>
                <a:gd name="T6" fmla="*/ 93 w 917"/>
                <a:gd name="T7" fmla="*/ 162 h 1471"/>
                <a:gd name="T8" fmla="*/ 101 w 917"/>
                <a:gd name="T9" fmla="*/ 150 h 1471"/>
                <a:gd name="T10" fmla="*/ 107 w 917"/>
                <a:gd name="T11" fmla="*/ 135 h 1471"/>
                <a:gd name="T12" fmla="*/ 112 w 917"/>
                <a:gd name="T13" fmla="*/ 119 h 1471"/>
                <a:gd name="T14" fmla="*/ 114 w 917"/>
                <a:gd name="T15" fmla="*/ 101 h 1471"/>
                <a:gd name="T16" fmla="*/ 114 w 917"/>
                <a:gd name="T17" fmla="*/ 82 h 1471"/>
                <a:gd name="T18" fmla="*/ 112 w 917"/>
                <a:gd name="T19" fmla="*/ 64 h 1471"/>
                <a:gd name="T20" fmla="*/ 107 w 917"/>
                <a:gd name="T21" fmla="*/ 48 h 1471"/>
                <a:gd name="T22" fmla="*/ 101 w 917"/>
                <a:gd name="T23" fmla="*/ 33 h 1471"/>
                <a:gd name="T24" fmla="*/ 93 w 917"/>
                <a:gd name="T25" fmla="*/ 21 h 1471"/>
                <a:gd name="T26" fmla="*/ 84 w 917"/>
                <a:gd name="T27" fmla="*/ 11 h 1471"/>
                <a:gd name="T28" fmla="*/ 74 w 917"/>
                <a:gd name="T29" fmla="*/ 4 h 1471"/>
                <a:gd name="T30" fmla="*/ 63 w 917"/>
                <a:gd name="T31" fmla="*/ 0 h 1471"/>
                <a:gd name="T32" fmla="*/ 51 w 917"/>
                <a:gd name="T33" fmla="*/ 0 h 1471"/>
                <a:gd name="T34" fmla="*/ 40 w 917"/>
                <a:gd name="T35" fmla="*/ 4 h 1471"/>
                <a:gd name="T36" fmla="*/ 30 w 917"/>
                <a:gd name="T37" fmla="*/ 11 h 1471"/>
                <a:gd name="T38" fmla="*/ 20 w 917"/>
                <a:gd name="T39" fmla="*/ 21 h 1471"/>
                <a:gd name="T40" fmla="*/ 13 w 917"/>
                <a:gd name="T41" fmla="*/ 33 h 1471"/>
                <a:gd name="T42" fmla="*/ 6 w 917"/>
                <a:gd name="T43" fmla="*/ 48 h 1471"/>
                <a:gd name="T44" fmla="*/ 2 w 917"/>
                <a:gd name="T45" fmla="*/ 64 h 1471"/>
                <a:gd name="T46" fmla="*/ 0 w 917"/>
                <a:gd name="T47" fmla="*/ 82 h 1471"/>
                <a:gd name="T48" fmla="*/ 0 w 917"/>
                <a:gd name="T49" fmla="*/ 101 h 1471"/>
                <a:gd name="T50" fmla="*/ 2 w 917"/>
                <a:gd name="T51" fmla="*/ 119 h 1471"/>
                <a:gd name="T52" fmla="*/ 6 w 917"/>
                <a:gd name="T53" fmla="*/ 135 h 1471"/>
                <a:gd name="T54" fmla="*/ 13 w 917"/>
                <a:gd name="T55" fmla="*/ 150 h 1471"/>
                <a:gd name="T56" fmla="*/ 20 w 917"/>
                <a:gd name="T57" fmla="*/ 162 h 1471"/>
                <a:gd name="T58" fmla="*/ 30 w 917"/>
                <a:gd name="T59" fmla="*/ 172 h 1471"/>
                <a:gd name="T60" fmla="*/ 40 w 917"/>
                <a:gd name="T61" fmla="*/ 179 h 1471"/>
                <a:gd name="T62" fmla="*/ 51 w 917"/>
                <a:gd name="T63" fmla="*/ 183 h 1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17"/>
                <a:gd name="T97" fmla="*/ 0 h 1471"/>
                <a:gd name="T98" fmla="*/ 917 w 917"/>
                <a:gd name="T99" fmla="*/ 1471 h 1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17" h="1471">
                  <a:moveTo>
                    <a:pt x="458" y="1471"/>
                  </a:moveTo>
                  <a:lnTo>
                    <a:pt x="505" y="1468"/>
                  </a:lnTo>
                  <a:lnTo>
                    <a:pt x="551" y="1456"/>
                  </a:lnTo>
                  <a:lnTo>
                    <a:pt x="594" y="1439"/>
                  </a:lnTo>
                  <a:lnTo>
                    <a:pt x="637" y="1412"/>
                  </a:lnTo>
                  <a:lnTo>
                    <a:pt x="677" y="1382"/>
                  </a:lnTo>
                  <a:lnTo>
                    <a:pt x="715" y="1345"/>
                  </a:lnTo>
                  <a:lnTo>
                    <a:pt x="751" y="1303"/>
                  </a:lnTo>
                  <a:lnTo>
                    <a:pt x="783" y="1255"/>
                  </a:lnTo>
                  <a:lnTo>
                    <a:pt x="813" y="1203"/>
                  </a:lnTo>
                  <a:lnTo>
                    <a:pt x="839" y="1147"/>
                  </a:lnTo>
                  <a:lnTo>
                    <a:pt x="862" y="1086"/>
                  </a:lnTo>
                  <a:lnTo>
                    <a:pt x="881" y="1021"/>
                  </a:lnTo>
                  <a:lnTo>
                    <a:pt x="898" y="955"/>
                  </a:lnTo>
                  <a:lnTo>
                    <a:pt x="908" y="884"/>
                  </a:lnTo>
                  <a:lnTo>
                    <a:pt x="914" y="812"/>
                  </a:lnTo>
                  <a:lnTo>
                    <a:pt x="917" y="736"/>
                  </a:lnTo>
                  <a:lnTo>
                    <a:pt x="914" y="661"/>
                  </a:lnTo>
                  <a:lnTo>
                    <a:pt x="908" y="588"/>
                  </a:lnTo>
                  <a:lnTo>
                    <a:pt x="898" y="517"/>
                  </a:lnTo>
                  <a:lnTo>
                    <a:pt x="881" y="449"/>
                  </a:lnTo>
                  <a:lnTo>
                    <a:pt x="862" y="385"/>
                  </a:lnTo>
                  <a:lnTo>
                    <a:pt x="839" y="325"/>
                  </a:lnTo>
                  <a:lnTo>
                    <a:pt x="813" y="268"/>
                  </a:lnTo>
                  <a:lnTo>
                    <a:pt x="783" y="215"/>
                  </a:lnTo>
                  <a:lnTo>
                    <a:pt x="751" y="168"/>
                  </a:lnTo>
                  <a:lnTo>
                    <a:pt x="715" y="126"/>
                  </a:lnTo>
                  <a:lnTo>
                    <a:pt x="677" y="89"/>
                  </a:lnTo>
                  <a:lnTo>
                    <a:pt x="637" y="58"/>
                  </a:lnTo>
                  <a:lnTo>
                    <a:pt x="594" y="32"/>
                  </a:lnTo>
                  <a:lnTo>
                    <a:pt x="551" y="15"/>
                  </a:lnTo>
                  <a:lnTo>
                    <a:pt x="505" y="3"/>
                  </a:lnTo>
                  <a:lnTo>
                    <a:pt x="458" y="0"/>
                  </a:lnTo>
                  <a:lnTo>
                    <a:pt x="411" y="3"/>
                  </a:lnTo>
                  <a:lnTo>
                    <a:pt x="366" y="15"/>
                  </a:lnTo>
                  <a:lnTo>
                    <a:pt x="322" y="32"/>
                  </a:lnTo>
                  <a:lnTo>
                    <a:pt x="280" y="58"/>
                  </a:lnTo>
                  <a:lnTo>
                    <a:pt x="241" y="89"/>
                  </a:lnTo>
                  <a:lnTo>
                    <a:pt x="202" y="126"/>
                  </a:lnTo>
                  <a:lnTo>
                    <a:pt x="167" y="168"/>
                  </a:lnTo>
                  <a:lnTo>
                    <a:pt x="135" y="215"/>
                  </a:lnTo>
                  <a:lnTo>
                    <a:pt x="104" y="268"/>
                  </a:lnTo>
                  <a:lnTo>
                    <a:pt x="78" y="325"/>
                  </a:lnTo>
                  <a:lnTo>
                    <a:pt x="55" y="385"/>
                  </a:lnTo>
                  <a:lnTo>
                    <a:pt x="37" y="449"/>
                  </a:lnTo>
                  <a:lnTo>
                    <a:pt x="20" y="517"/>
                  </a:lnTo>
                  <a:lnTo>
                    <a:pt x="9" y="588"/>
                  </a:lnTo>
                  <a:lnTo>
                    <a:pt x="3" y="661"/>
                  </a:lnTo>
                  <a:lnTo>
                    <a:pt x="0" y="736"/>
                  </a:lnTo>
                  <a:lnTo>
                    <a:pt x="3" y="812"/>
                  </a:lnTo>
                  <a:lnTo>
                    <a:pt x="9" y="884"/>
                  </a:lnTo>
                  <a:lnTo>
                    <a:pt x="20" y="955"/>
                  </a:lnTo>
                  <a:lnTo>
                    <a:pt x="37" y="1021"/>
                  </a:lnTo>
                  <a:lnTo>
                    <a:pt x="55" y="1086"/>
                  </a:lnTo>
                  <a:lnTo>
                    <a:pt x="78" y="1147"/>
                  </a:lnTo>
                  <a:lnTo>
                    <a:pt x="104" y="1203"/>
                  </a:lnTo>
                  <a:lnTo>
                    <a:pt x="135" y="1255"/>
                  </a:lnTo>
                  <a:lnTo>
                    <a:pt x="167" y="1303"/>
                  </a:lnTo>
                  <a:lnTo>
                    <a:pt x="202" y="1345"/>
                  </a:lnTo>
                  <a:lnTo>
                    <a:pt x="241" y="1382"/>
                  </a:lnTo>
                  <a:lnTo>
                    <a:pt x="280" y="1412"/>
                  </a:lnTo>
                  <a:lnTo>
                    <a:pt x="322" y="1439"/>
                  </a:lnTo>
                  <a:lnTo>
                    <a:pt x="366" y="1456"/>
                  </a:lnTo>
                  <a:lnTo>
                    <a:pt x="411" y="1468"/>
                  </a:lnTo>
                  <a:lnTo>
                    <a:pt x="458" y="1471"/>
                  </a:lnTo>
                  <a:close/>
                </a:path>
              </a:pathLst>
            </a:custGeom>
            <a:solidFill>
              <a:srgbClr val="DDEADD"/>
            </a:solidFill>
            <a:ln w="9525">
              <a:noFill/>
              <a:round/>
              <a:headEnd/>
              <a:tailEnd/>
            </a:ln>
          </p:spPr>
          <p:txBody>
            <a:bodyPr/>
            <a:lstStyle/>
            <a:p>
              <a:endParaRPr lang="fr-FR"/>
            </a:p>
          </p:txBody>
        </p:sp>
        <p:sp>
          <p:nvSpPr>
            <p:cNvPr id="11294" name="Freeform 23"/>
            <p:cNvSpPr>
              <a:spLocks/>
            </p:cNvSpPr>
            <p:nvPr/>
          </p:nvSpPr>
          <p:spPr bwMode="white">
            <a:xfrm>
              <a:off x="4407" y="1271"/>
              <a:ext cx="446" cy="714"/>
            </a:xfrm>
            <a:custGeom>
              <a:avLst/>
              <a:gdLst>
                <a:gd name="T0" fmla="*/ 61 w 893"/>
                <a:gd name="T1" fmla="*/ 179 h 1428"/>
                <a:gd name="T2" fmla="*/ 72 w 893"/>
                <a:gd name="T3" fmla="*/ 175 h 1428"/>
                <a:gd name="T4" fmla="*/ 82 w 893"/>
                <a:gd name="T5" fmla="*/ 168 h 1428"/>
                <a:gd name="T6" fmla="*/ 91 w 893"/>
                <a:gd name="T7" fmla="*/ 159 h 1428"/>
                <a:gd name="T8" fmla="*/ 98 w 893"/>
                <a:gd name="T9" fmla="*/ 147 h 1428"/>
                <a:gd name="T10" fmla="*/ 105 w 893"/>
                <a:gd name="T11" fmla="*/ 132 h 1428"/>
                <a:gd name="T12" fmla="*/ 109 w 893"/>
                <a:gd name="T13" fmla="*/ 116 h 1428"/>
                <a:gd name="T14" fmla="*/ 111 w 893"/>
                <a:gd name="T15" fmla="*/ 98 h 1428"/>
                <a:gd name="T16" fmla="*/ 111 w 893"/>
                <a:gd name="T17" fmla="*/ 81 h 1428"/>
                <a:gd name="T18" fmla="*/ 109 w 893"/>
                <a:gd name="T19" fmla="*/ 62 h 1428"/>
                <a:gd name="T20" fmla="*/ 105 w 893"/>
                <a:gd name="T21" fmla="*/ 46 h 1428"/>
                <a:gd name="T22" fmla="*/ 98 w 893"/>
                <a:gd name="T23" fmla="*/ 33 h 1428"/>
                <a:gd name="T24" fmla="*/ 91 w 893"/>
                <a:gd name="T25" fmla="*/ 21 h 1428"/>
                <a:gd name="T26" fmla="*/ 82 w 893"/>
                <a:gd name="T27" fmla="*/ 11 h 1428"/>
                <a:gd name="T28" fmla="*/ 72 w 893"/>
                <a:gd name="T29" fmla="*/ 5 h 1428"/>
                <a:gd name="T30" fmla="*/ 61 w 893"/>
                <a:gd name="T31" fmla="*/ 1 h 1428"/>
                <a:gd name="T32" fmla="*/ 50 w 893"/>
                <a:gd name="T33" fmla="*/ 1 h 1428"/>
                <a:gd name="T34" fmla="*/ 39 w 893"/>
                <a:gd name="T35" fmla="*/ 5 h 1428"/>
                <a:gd name="T36" fmla="*/ 29 w 893"/>
                <a:gd name="T37" fmla="*/ 11 h 1428"/>
                <a:gd name="T38" fmla="*/ 20 w 893"/>
                <a:gd name="T39" fmla="*/ 21 h 1428"/>
                <a:gd name="T40" fmla="*/ 12 w 893"/>
                <a:gd name="T41" fmla="*/ 33 h 1428"/>
                <a:gd name="T42" fmla="*/ 6 w 893"/>
                <a:gd name="T43" fmla="*/ 46 h 1428"/>
                <a:gd name="T44" fmla="*/ 2 w 893"/>
                <a:gd name="T45" fmla="*/ 62 h 1428"/>
                <a:gd name="T46" fmla="*/ 0 w 893"/>
                <a:gd name="T47" fmla="*/ 81 h 1428"/>
                <a:gd name="T48" fmla="*/ 0 w 893"/>
                <a:gd name="T49" fmla="*/ 98 h 1428"/>
                <a:gd name="T50" fmla="*/ 2 w 893"/>
                <a:gd name="T51" fmla="*/ 116 h 1428"/>
                <a:gd name="T52" fmla="*/ 6 w 893"/>
                <a:gd name="T53" fmla="*/ 132 h 1428"/>
                <a:gd name="T54" fmla="*/ 12 w 893"/>
                <a:gd name="T55" fmla="*/ 147 h 1428"/>
                <a:gd name="T56" fmla="*/ 20 w 893"/>
                <a:gd name="T57" fmla="*/ 159 h 1428"/>
                <a:gd name="T58" fmla="*/ 29 w 893"/>
                <a:gd name="T59" fmla="*/ 168 h 1428"/>
                <a:gd name="T60" fmla="*/ 39 w 893"/>
                <a:gd name="T61" fmla="*/ 175 h 1428"/>
                <a:gd name="T62" fmla="*/ 50 w 893"/>
                <a:gd name="T63" fmla="*/ 179 h 14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3"/>
                <a:gd name="T97" fmla="*/ 0 h 1428"/>
                <a:gd name="T98" fmla="*/ 893 w 893"/>
                <a:gd name="T99" fmla="*/ 1428 h 14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3" h="1428">
                  <a:moveTo>
                    <a:pt x="446" y="1428"/>
                  </a:moveTo>
                  <a:lnTo>
                    <a:pt x="492" y="1425"/>
                  </a:lnTo>
                  <a:lnTo>
                    <a:pt x="536" y="1414"/>
                  </a:lnTo>
                  <a:lnTo>
                    <a:pt x="579" y="1396"/>
                  </a:lnTo>
                  <a:lnTo>
                    <a:pt x="621" y="1373"/>
                  </a:lnTo>
                  <a:lnTo>
                    <a:pt x="659" y="1342"/>
                  </a:lnTo>
                  <a:lnTo>
                    <a:pt x="696" y="1307"/>
                  </a:lnTo>
                  <a:lnTo>
                    <a:pt x="731" y="1265"/>
                  </a:lnTo>
                  <a:lnTo>
                    <a:pt x="761" y="1219"/>
                  </a:lnTo>
                  <a:lnTo>
                    <a:pt x="791" y="1170"/>
                  </a:lnTo>
                  <a:lnTo>
                    <a:pt x="817" y="1114"/>
                  </a:lnTo>
                  <a:lnTo>
                    <a:pt x="840" y="1056"/>
                  </a:lnTo>
                  <a:lnTo>
                    <a:pt x="858" y="992"/>
                  </a:lnTo>
                  <a:lnTo>
                    <a:pt x="873" y="928"/>
                  </a:lnTo>
                  <a:lnTo>
                    <a:pt x="884" y="858"/>
                  </a:lnTo>
                  <a:lnTo>
                    <a:pt x="890" y="787"/>
                  </a:lnTo>
                  <a:lnTo>
                    <a:pt x="893" y="715"/>
                  </a:lnTo>
                  <a:lnTo>
                    <a:pt x="890" y="641"/>
                  </a:lnTo>
                  <a:lnTo>
                    <a:pt x="884" y="570"/>
                  </a:lnTo>
                  <a:lnTo>
                    <a:pt x="873" y="502"/>
                  </a:lnTo>
                  <a:lnTo>
                    <a:pt x="858" y="436"/>
                  </a:lnTo>
                  <a:lnTo>
                    <a:pt x="840" y="375"/>
                  </a:lnTo>
                  <a:lnTo>
                    <a:pt x="817" y="314"/>
                  </a:lnTo>
                  <a:lnTo>
                    <a:pt x="791" y="261"/>
                  </a:lnTo>
                  <a:lnTo>
                    <a:pt x="761" y="210"/>
                  </a:lnTo>
                  <a:lnTo>
                    <a:pt x="731" y="163"/>
                  </a:lnTo>
                  <a:lnTo>
                    <a:pt x="696" y="122"/>
                  </a:lnTo>
                  <a:lnTo>
                    <a:pt x="659" y="86"/>
                  </a:lnTo>
                  <a:lnTo>
                    <a:pt x="621" y="56"/>
                  </a:lnTo>
                  <a:lnTo>
                    <a:pt x="579" y="33"/>
                  </a:lnTo>
                  <a:lnTo>
                    <a:pt x="536" y="14"/>
                  </a:lnTo>
                  <a:lnTo>
                    <a:pt x="492" y="3"/>
                  </a:lnTo>
                  <a:lnTo>
                    <a:pt x="446" y="0"/>
                  </a:lnTo>
                  <a:lnTo>
                    <a:pt x="400" y="3"/>
                  </a:lnTo>
                  <a:lnTo>
                    <a:pt x="356" y="14"/>
                  </a:lnTo>
                  <a:lnTo>
                    <a:pt x="313" y="33"/>
                  </a:lnTo>
                  <a:lnTo>
                    <a:pt x="273" y="56"/>
                  </a:lnTo>
                  <a:lnTo>
                    <a:pt x="233" y="86"/>
                  </a:lnTo>
                  <a:lnTo>
                    <a:pt x="196" y="122"/>
                  </a:lnTo>
                  <a:lnTo>
                    <a:pt x="163" y="163"/>
                  </a:lnTo>
                  <a:lnTo>
                    <a:pt x="131" y="210"/>
                  </a:lnTo>
                  <a:lnTo>
                    <a:pt x="101" y="261"/>
                  </a:lnTo>
                  <a:lnTo>
                    <a:pt x="77" y="314"/>
                  </a:lnTo>
                  <a:lnTo>
                    <a:pt x="54" y="375"/>
                  </a:lnTo>
                  <a:lnTo>
                    <a:pt x="36" y="436"/>
                  </a:lnTo>
                  <a:lnTo>
                    <a:pt x="20" y="502"/>
                  </a:lnTo>
                  <a:lnTo>
                    <a:pt x="10" y="570"/>
                  </a:lnTo>
                  <a:lnTo>
                    <a:pt x="2" y="641"/>
                  </a:lnTo>
                  <a:lnTo>
                    <a:pt x="0" y="715"/>
                  </a:lnTo>
                  <a:lnTo>
                    <a:pt x="2" y="787"/>
                  </a:lnTo>
                  <a:lnTo>
                    <a:pt x="10" y="858"/>
                  </a:lnTo>
                  <a:lnTo>
                    <a:pt x="20" y="928"/>
                  </a:lnTo>
                  <a:lnTo>
                    <a:pt x="36" y="992"/>
                  </a:lnTo>
                  <a:lnTo>
                    <a:pt x="54" y="1056"/>
                  </a:lnTo>
                  <a:lnTo>
                    <a:pt x="77" y="1114"/>
                  </a:lnTo>
                  <a:lnTo>
                    <a:pt x="101" y="1170"/>
                  </a:lnTo>
                  <a:lnTo>
                    <a:pt x="131" y="1219"/>
                  </a:lnTo>
                  <a:lnTo>
                    <a:pt x="163" y="1265"/>
                  </a:lnTo>
                  <a:lnTo>
                    <a:pt x="196" y="1307"/>
                  </a:lnTo>
                  <a:lnTo>
                    <a:pt x="233" y="1342"/>
                  </a:lnTo>
                  <a:lnTo>
                    <a:pt x="273" y="1373"/>
                  </a:lnTo>
                  <a:lnTo>
                    <a:pt x="313" y="1396"/>
                  </a:lnTo>
                  <a:lnTo>
                    <a:pt x="356" y="1414"/>
                  </a:lnTo>
                  <a:lnTo>
                    <a:pt x="400" y="1425"/>
                  </a:lnTo>
                  <a:lnTo>
                    <a:pt x="446" y="1428"/>
                  </a:lnTo>
                  <a:close/>
                </a:path>
              </a:pathLst>
            </a:custGeom>
            <a:solidFill>
              <a:srgbClr val="E2EDE2"/>
            </a:solidFill>
            <a:ln w="9525">
              <a:noFill/>
              <a:round/>
              <a:headEnd/>
              <a:tailEnd/>
            </a:ln>
          </p:spPr>
          <p:txBody>
            <a:bodyPr/>
            <a:lstStyle/>
            <a:p>
              <a:endParaRPr lang="fr-FR"/>
            </a:p>
          </p:txBody>
        </p:sp>
        <p:sp>
          <p:nvSpPr>
            <p:cNvPr id="11295" name="Freeform 24"/>
            <p:cNvSpPr>
              <a:spLocks/>
            </p:cNvSpPr>
            <p:nvPr/>
          </p:nvSpPr>
          <p:spPr bwMode="white">
            <a:xfrm>
              <a:off x="4413" y="1281"/>
              <a:ext cx="433" cy="694"/>
            </a:xfrm>
            <a:custGeom>
              <a:avLst/>
              <a:gdLst>
                <a:gd name="T0" fmla="*/ 59 w 866"/>
                <a:gd name="T1" fmla="*/ 174 h 1388"/>
                <a:gd name="T2" fmla="*/ 71 w 866"/>
                <a:gd name="T3" fmla="*/ 170 h 1388"/>
                <a:gd name="T4" fmla="*/ 80 w 866"/>
                <a:gd name="T5" fmla="*/ 164 h 1388"/>
                <a:gd name="T6" fmla="*/ 89 w 866"/>
                <a:gd name="T7" fmla="*/ 154 h 1388"/>
                <a:gd name="T8" fmla="*/ 96 w 866"/>
                <a:gd name="T9" fmla="*/ 142 h 1388"/>
                <a:gd name="T10" fmla="*/ 102 w 866"/>
                <a:gd name="T11" fmla="*/ 129 h 1388"/>
                <a:gd name="T12" fmla="*/ 106 w 866"/>
                <a:gd name="T13" fmla="*/ 112 h 1388"/>
                <a:gd name="T14" fmla="*/ 108 w 866"/>
                <a:gd name="T15" fmla="*/ 95 h 1388"/>
                <a:gd name="T16" fmla="*/ 108 w 866"/>
                <a:gd name="T17" fmla="*/ 78 h 1388"/>
                <a:gd name="T18" fmla="*/ 106 w 866"/>
                <a:gd name="T19" fmla="*/ 61 h 1388"/>
                <a:gd name="T20" fmla="*/ 102 w 866"/>
                <a:gd name="T21" fmla="*/ 45 h 1388"/>
                <a:gd name="T22" fmla="*/ 96 w 866"/>
                <a:gd name="T23" fmla="*/ 31 h 1388"/>
                <a:gd name="T24" fmla="*/ 89 w 866"/>
                <a:gd name="T25" fmla="*/ 20 h 1388"/>
                <a:gd name="T26" fmla="*/ 80 w 866"/>
                <a:gd name="T27" fmla="*/ 11 h 1388"/>
                <a:gd name="T28" fmla="*/ 71 w 866"/>
                <a:gd name="T29" fmla="*/ 3 h 1388"/>
                <a:gd name="T30" fmla="*/ 59 w 866"/>
                <a:gd name="T31" fmla="*/ 1 h 1388"/>
                <a:gd name="T32" fmla="*/ 49 w 866"/>
                <a:gd name="T33" fmla="*/ 1 h 1388"/>
                <a:gd name="T34" fmla="*/ 38 w 866"/>
                <a:gd name="T35" fmla="*/ 3 h 1388"/>
                <a:gd name="T36" fmla="*/ 28 w 866"/>
                <a:gd name="T37" fmla="*/ 11 h 1388"/>
                <a:gd name="T38" fmla="*/ 20 w 866"/>
                <a:gd name="T39" fmla="*/ 20 h 1388"/>
                <a:gd name="T40" fmla="*/ 13 w 866"/>
                <a:gd name="T41" fmla="*/ 31 h 1388"/>
                <a:gd name="T42" fmla="*/ 7 w 866"/>
                <a:gd name="T43" fmla="*/ 45 h 1388"/>
                <a:gd name="T44" fmla="*/ 3 w 866"/>
                <a:gd name="T45" fmla="*/ 61 h 1388"/>
                <a:gd name="T46" fmla="*/ 1 w 866"/>
                <a:gd name="T47" fmla="*/ 78 h 1388"/>
                <a:gd name="T48" fmla="*/ 1 w 866"/>
                <a:gd name="T49" fmla="*/ 95 h 1388"/>
                <a:gd name="T50" fmla="*/ 3 w 866"/>
                <a:gd name="T51" fmla="*/ 112 h 1388"/>
                <a:gd name="T52" fmla="*/ 7 w 866"/>
                <a:gd name="T53" fmla="*/ 129 h 1388"/>
                <a:gd name="T54" fmla="*/ 13 w 866"/>
                <a:gd name="T55" fmla="*/ 142 h 1388"/>
                <a:gd name="T56" fmla="*/ 20 w 866"/>
                <a:gd name="T57" fmla="*/ 154 h 1388"/>
                <a:gd name="T58" fmla="*/ 28 w 866"/>
                <a:gd name="T59" fmla="*/ 164 h 1388"/>
                <a:gd name="T60" fmla="*/ 38 w 866"/>
                <a:gd name="T61" fmla="*/ 170 h 1388"/>
                <a:gd name="T62" fmla="*/ 49 w 866"/>
                <a:gd name="T63" fmla="*/ 174 h 1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66"/>
                <a:gd name="T97" fmla="*/ 0 h 1388"/>
                <a:gd name="T98" fmla="*/ 866 w 866"/>
                <a:gd name="T99" fmla="*/ 1388 h 1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66" h="1388">
                  <a:moveTo>
                    <a:pt x="433" y="1388"/>
                  </a:moveTo>
                  <a:lnTo>
                    <a:pt x="477" y="1385"/>
                  </a:lnTo>
                  <a:lnTo>
                    <a:pt x="520" y="1374"/>
                  </a:lnTo>
                  <a:lnTo>
                    <a:pt x="562" y="1358"/>
                  </a:lnTo>
                  <a:lnTo>
                    <a:pt x="601" y="1334"/>
                  </a:lnTo>
                  <a:lnTo>
                    <a:pt x="640" y="1305"/>
                  </a:lnTo>
                  <a:lnTo>
                    <a:pt x="677" y="1270"/>
                  </a:lnTo>
                  <a:lnTo>
                    <a:pt x="709" y="1230"/>
                  </a:lnTo>
                  <a:lnTo>
                    <a:pt x="739" y="1185"/>
                  </a:lnTo>
                  <a:lnTo>
                    <a:pt x="768" y="1136"/>
                  </a:lnTo>
                  <a:lnTo>
                    <a:pt x="793" y="1082"/>
                  </a:lnTo>
                  <a:lnTo>
                    <a:pt x="814" y="1025"/>
                  </a:lnTo>
                  <a:lnTo>
                    <a:pt x="833" y="965"/>
                  </a:lnTo>
                  <a:lnTo>
                    <a:pt x="846" y="901"/>
                  </a:lnTo>
                  <a:lnTo>
                    <a:pt x="857" y="835"/>
                  </a:lnTo>
                  <a:lnTo>
                    <a:pt x="865" y="766"/>
                  </a:lnTo>
                  <a:lnTo>
                    <a:pt x="866" y="695"/>
                  </a:lnTo>
                  <a:lnTo>
                    <a:pt x="865" y="624"/>
                  </a:lnTo>
                  <a:lnTo>
                    <a:pt x="857" y="555"/>
                  </a:lnTo>
                  <a:lnTo>
                    <a:pt x="846" y="489"/>
                  </a:lnTo>
                  <a:lnTo>
                    <a:pt x="833" y="424"/>
                  </a:lnTo>
                  <a:lnTo>
                    <a:pt x="814" y="364"/>
                  </a:lnTo>
                  <a:lnTo>
                    <a:pt x="793" y="307"/>
                  </a:lnTo>
                  <a:lnTo>
                    <a:pt x="768" y="253"/>
                  </a:lnTo>
                  <a:lnTo>
                    <a:pt x="739" y="204"/>
                  </a:lnTo>
                  <a:lnTo>
                    <a:pt x="709" y="159"/>
                  </a:lnTo>
                  <a:lnTo>
                    <a:pt x="677" y="119"/>
                  </a:lnTo>
                  <a:lnTo>
                    <a:pt x="640" y="83"/>
                  </a:lnTo>
                  <a:lnTo>
                    <a:pt x="601" y="54"/>
                  </a:lnTo>
                  <a:lnTo>
                    <a:pt x="562" y="31"/>
                  </a:lnTo>
                  <a:lnTo>
                    <a:pt x="520" y="14"/>
                  </a:lnTo>
                  <a:lnTo>
                    <a:pt x="477" y="3"/>
                  </a:lnTo>
                  <a:lnTo>
                    <a:pt x="433" y="0"/>
                  </a:lnTo>
                  <a:lnTo>
                    <a:pt x="389" y="3"/>
                  </a:lnTo>
                  <a:lnTo>
                    <a:pt x="346" y="14"/>
                  </a:lnTo>
                  <a:lnTo>
                    <a:pt x="304" y="31"/>
                  </a:lnTo>
                  <a:lnTo>
                    <a:pt x="265" y="54"/>
                  </a:lnTo>
                  <a:lnTo>
                    <a:pt x="226" y="83"/>
                  </a:lnTo>
                  <a:lnTo>
                    <a:pt x="191" y="119"/>
                  </a:lnTo>
                  <a:lnTo>
                    <a:pt x="157" y="159"/>
                  </a:lnTo>
                  <a:lnTo>
                    <a:pt x="127" y="204"/>
                  </a:lnTo>
                  <a:lnTo>
                    <a:pt x="99" y="253"/>
                  </a:lnTo>
                  <a:lnTo>
                    <a:pt x="73" y="307"/>
                  </a:lnTo>
                  <a:lnTo>
                    <a:pt x="52" y="364"/>
                  </a:lnTo>
                  <a:lnTo>
                    <a:pt x="33" y="424"/>
                  </a:lnTo>
                  <a:lnTo>
                    <a:pt x="19" y="489"/>
                  </a:lnTo>
                  <a:lnTo>
                    <a:pt x="9" y="555"/>
                  </a:lnTo>
                  <a:lnTo>
                    <a:pt x="1" y="624"/>
                  </a:lnTo>
                  <a:lnTo>
                    <a:pt x="0" y="695"/>
                  </a:lnTo>
                  <a:lnTo>
                    <a:pt x="1" y="766"/>
                  </a:lnTo>
                  <a:lnTo>
                    <a:pt x="9" y="835"/>
                  </a:lnTo>
                  <a:lnTo>
                    <a:pt x="19" y="901"/>
                  </a:lnTo>
                  <a:lnTo>
                    <a:pt x="33" y="965"/>
                  </a:lnTo>
                  <a:lnTo>
                    <a:pt x="52" y="1025"/>
                  </a:lnTo>
                  <a:lnTo>
                    <a:pt x="73" y="1082"/>
                  </a:lnTo>
                  <a:lnTo>
                    <a:pt x="99" y="1136"/>
                  </a:lnTo>
                  <a:lnTo>
                    <a:pt x="127" y="1185"/>
                  </a:lnTo>
                  <a:lnTo>
                    <a:pt x="157" y="1230"/>
                  </a:lnTo>
                  <a:lnTo>
                    <a:pt x="191" y="1270"/>
                  </a:lnTo>
                  <a:lnTo>
                    <a:pt x="226" y="1305"/>
                  </a:lnTo>
                  <a:lnTo>
                    <a:pt x="265" y="1334"/>
                  </a:lnTo>
                  <a:lnTo>
                    <a:pt x="304" y="1358"/>
                  </a:lnTo>
                  <a:lnTo>
                    <a:pt x="346" y="1374"/>
                  </a:lnTo>
                  <a:lnTo>
                    <a:pt x="389" y="1385"/>
                  </a:lnTo>
                  <a:lnTo>
                    <a:pt x="433" y="1388"/>
                  </a:lnTo>
                  <a:close/>
                </a:path>
              </a:pathLst>
            </a:custGeom>
            <a:solidFill>
              <a:srgbClr val="E5EFE5"/>
            </a:solidFill>
            <a:ln w="9525">
              <a:noFill/>
              <a:round/>
              <a:headEnd/>
              <a:tailEnd/>
            </a:ln>
          </p:spPr>
          <p:txBody>
            <a:bodyPr/>
            <a:lstStyle/>
            <a:p>
              <a:endParaRPr lang="fr-FR"/>
            </a:p>
          </p:txBody>
        </p:sp>
        <p:sp>
          <p:nvSpPr>
            <p:cNvPr id="11296" name="Freeform 25"/>
            <p:cNvSpPr>
              <a:spLocks/>
            </p:cNvSpPr>
            <p:nvPr/>
          </p:nvSpPr>
          <p:spPr bwMode="white">
            <a:xfrm>
              <a:off x="4420" y="1291"/>
              <a:ext cx="420" cy="673"/>
            </a:xfrm>
            <a:custGeom>
              <a:avLst/>
              <a:gdLst>
                <a:gd name="T0" fmla="*/ 57 w 841"/>
                <a:gd name="T1" fmla="*/ 168 h 1345"/>
                <a:gd name="T2" fmla="*/ 68 w 841"/>
                <a:gd name="T3" fmla="*/ 165 h 1345"/>
                <a:gd name="T4" fmla="*/ 77 w 841"/>
                <a:gd name="T5" fmla="*/ 158 h 1345"/>
                <a:gd name="T6" fmla="*/ 86 w 841"/>
                <a:gd name="T7" fmla="*/ 149 h 1345"/>
                <a:gd name="T8" fmla="*/ 93 w 841"/>
                <a:gd name="T9" fmla="*/ 138 h 1345"/>
                <a:gd name="T10" fmla="*/ 98 w 841"/>
                <a:gd name="T11" fmla="*/ 125 h 1345"/>
                <a:gd name="T12" fmla="*/ 102 w 841"/>
                <a:gd name="T13" fmla="*/ 110 h 1345"/>
                <a:gd name="T14" fmla="*/ 105 w 841"/>
                <a:gd name="T15" fmla="*/ 93 h 1345"/>
                <a:gd name="T16" fmla="*/ 105 w 841"/>
                <a:gd name="T17" fmla="*/ 76 h 1345"/>
                <a:gd name="T18" fmla="*/ 102 w 841"/>
                <a:gd name="T19" fmla="*/ 60 h 1345"/>
                <a:gd name="T20" fmla="*/ 98 w 841"/>
                <a:gd name="T21" fmla="*/ 44 h 1345"/>
                <a:gd name="T22" fmla="*/ 93 w 841"/>
                <a:gd name="T23" fmla="*/ 31 h 1345"/>
                <a:gd name="T24" fmla="*/ 86 w 841"/>
                <a:gd name="T25" fmla="*/ 20 h 1345"/>
                <a:gd name="T26" fmla="*/ 77 w 841"/>
                <a:gd name="T27" fmla="*/ 11 h 1345"/>
                <a:gd name="T28" fmla="*/ 68 w 841"/>
                <a:gd name="T29" fmla="*/ 4 h 1345"/>
                <a:gd name="T30" fmla="*/ 57 w 841"/>
                <a:gd name="T31" fmla="*/ 1 h 1345"/>
                <a:gd name="T32" fmla="*/ 47 w 841"/>
                <a:gd name="T33" fmla="*/ 1 h 1345"/>
                <a:gd name="T34" fmla="*/ 37 w 841"/>
                <a:gd name="T35" fmla="*/ 4 h 1345"/>
                <a:gd name="T36" fmla="*/ 27 w 841"/>
                <a:gd name="T37" fmla="*/ 11 h 1345"/>
                <a:gd name="T38" fmla="*/ 19 w 841"/>
                <a:gd name="T39" fmla="*/ 20 h 1345"/>
                <a:gd name="T40" fmla="*/ 12 w 841"/>
                <a:gd name="T41" fmla="*/ 31 h 1345"/>
                <a:gd name="T42" fmla="*/ 6 w 841"/>
                <a:gd name="T43" fmla="*/ 44 h 1345"/>
                <a:gd name="T44" fmla="*/ 2 w 841"/>
                <a:gd name="T45" fmla="*/ 60 h 1345"/>
                <a:gd name="T46" fmla="*/ 0 w 841"/>
                <a:gd name="T47" fmla="*/ 76 h 1345"/>
                <a:gd name="T48" fmla="*/ 0 w 841"/>
                <a:gd name="T49" fmla="*/ 93 h 1345"/>
                <a:gd name="T50" fmla="*/ 2 w 841"/>
                <a:gd name="T51" fmla="*/ 110 h 1345"/>
                <a:gd name="T52" fmla="*/ 6 w 841"/>
                <a:gd name="T53" fmla="*/ 125 h 1345"/>
                <a:gd name="T54" fmla="*/ 12 w 841"/>
                <a:gd name="T55" fmla="*/ 138 h 1345"/>
                <a:gd name="T56" fmla="*/ 19 w 841"/>
                <a:gd name="T57" fmla="*/ 149 h 1345"/>
                <a:gd name="T58" fmla="*/ 27 w 841"/>
                <a:gd name="T59" fmla="*/ 158 h 1345"/>
                <a:gd name="T60" fmla="*/ 37 w 841"/>
                <a:gd name="T61" fmla="*/ 165 h 1345"/>
                <a:gd name="T62" fmla="*/ 47 w 841"/>
                <a:gd name="T63" fmla="*/ 168 h 13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1"/>
                <a:gd name="T97" fmla="*/ 0 h 1345"/>
                <a:gd name="T98" fmla="*/ 841 w 841"/>
                <a:gd name="T99" fmla="*/ 1345 h 13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1" h="1345">
                  <a:moveTo>
                    <a:pt x="420" y="1345"/>
                  </a:moveTo>
                  <a:lnTo>
                    <a:pt x="463" y="1342"/>
                  </a:lnTo>
                  <a:lnTo>
                    <a:pt x="504" y="1331"/>
                  </a:lnTo>
                  <a:lnTo>
                    <a:pt x="546" y="1314"/>
                  </a:lnTo>
                  <a:lnTo>
                    <a:pt x="584" y="1292"/>
                  </a:lnTo>
                  <a:lnTo>
                    <a:pt x="621" y="1263"/>
                  </a:lnTo>
                  <a:lnTo>
                    <a:pt x="656" y="1231"/>
                  </a:lnTo>
                  <a:lnTo>
                    <a:pt x="688" y="1192"/>
                  </a:lnTo>
                  <a:lnTo>
                    <a:pt x="719" y="1148"/>
                  </a:lnTo>
                  <a:lnTo>
                    <a:pt x="745" y="1100"/>
                  </a:lnTo>
                  <a:lnTo>
                    <a:pt x="769" y="1049"/>
                  </a:lnTo>
                  <a:lnTo>
                    <a:pt x="791" y="993"/>
                  </a:lnTo>
                  <a:lnTo>
                    <a:pt x="807" y="935"/>
                  </a:lnTo>
                  <a:lnTo>
                    <a:pt x="823" y="873"/>
                  </a:lnTo>
                  <a:lnTo>
                    <a:pt x="832" y="809"/>
                  </a:lnTo>
                  <a:lnTo>
                    <a:pt x="840" y="742"/>
                  </a:lnTo>
                  <a:lnTo>
                    <a:pt x="841" y="673"/>
                  </a:lnTo>
                  <a:lnTo>
                    <a:pt x="840" y="604"/>
                  </a:lnTo>
                  <a:lnTo>
                    <a:pt x="832" y="537"/>
                  </a:lnTo>
                  <a:lnTo>
                    <a:pt x="823" y="473"/>
                  </a:lnTo>
                  <a:lnTo>
                    <a:pt x="807" y="411"/>
                  </a:lnTo>
                  <a:lnTo>
                    <a:pt x="791" y="351"/>
                  </a:lnTo>
                  <a:lnTo>
                    <a:pt x="769" y="296"/>
                  </a:lnTo>
                  <a:lnTo>
                    <a:pt x="745" y="245"/>
                  </a:lnTo>
                  <a:lnTo>
                    <a:pt x="719" y="197"/>
                  </a:lnTo>
                  <a:lnTo>
                    <a:pt x="688" y="154"/>
                  </a:lnTo>
                  <a:lnTo>
                    <a:pt x="656" y="114"/>
                  </a:lnTo>
                  <a:lnTo>
                    <a:pt x="621" y="81"/>
                  </a:lnTo>
                  <a:lnTo>
                    <a:pt x="584" y="52"/>
                  </a:lnTo>
                  <a:lnTo>
                    <a:pt x="546" y="31"/>
                  </a:lnTo>
                  <a:lnTo>
                    <a:pt x="504" y="14"/>
                  </a:lnTo>
                  <a:lnTo>
                    <a:pt x="463" y="3"/>
                  </a:lnTo>
                  <a:lnTo>
                    <a:pt x="420" y="0"/>
                  </a:lnTo>
                  <a:lnTo>
                    <a:pt x="377" y="3"/>
                  </a:lnTo>
                  <a:lnTo>
                    <a:pt x="336" y="14"/>
                  </a:lnTo>
                  <a:lnTo>
                    <a:pt x="296" y="31"/>
                  </a:lnTo>
                  <a:lnTo>
                    <a:pt x="256" y="52"/>
                  </a:lnTo>
                  <a:lnTo>
                    <a:pt x="221" y="81"/>
                  </a:lnTo>
                  <a:lnTo>
                    <a:pt x="186" y="114"/>
                  </a:lnTo>
                  <a:lnTo>
                    <a:pt x="154" y="154"/>
                  </a:lnTo>
                  <a:lnTo>
                    <a:pt x="123" y="197"/>
                  </a:lnTo>
                  <a:lnTo>
                    <a:pt x="97" y="245"/>
                  </a:lnTo>
                  <a:lnTo>
                    <a:pt x="72" y="296"/>
                  </a:lnTo>
                  <a:lnTo>
                    <a:pt x="51" y="351"/>
                  </a:lnTo>
                  <a:lnTo>
                    <a:pt x="34" y="411"/>
                  </a:lnTo>
                  <a:lnTo>
                    <a:pt x="19" y="473"/>
                  </a:lnTo>
                  <a:lnTo>
                    <a:pt x="10" y="537"/>
                  </a:lnTo>
                  <a:lnTo>
                    <a:pt x="2" y="604"/>
                  </a:lnTo>
                  <a:lnTo>
                    <a:pt x="0" y="673"/>
                  </a:lnTo>
                  <a:lnTo>
                    <a:pt x="2" y="742"/>
                  </a:lnTo>
                  <a:lnTo>
                    <a:pt x="10" y="809"/>
                  </a:lnTo>
                  <a:lnTo>
                    <a:pt x="19" y="873"/>
                  </a:lnTo>
                  <a:lnTo>
                    <a:pt x="34" y="935"/>
                  </a:lnTo>
                  <a:lnTo>
                    <a:pt x="51" y="993"/>
                  </a:lnTo>
                  <a:lnTo>
                    <a:pt x="72" y="1049"/>
                  </a:lnTo>
                  <a:lnTo>
                    <a:pt x="97" y="1100"/>
                  </a:lnTo>
                  <a:lnTo>
                    <a:pt x="123" y="1148"/>
                  </a:lnTo>
                  <a:lnTo>
                    <a:pt x="154" y="1192"/>
                  </a:lnTo>
                  <a:lnTo>
                    <a:pt x="186" y="1231"/>
                  </a:lnTo>
                  <a:lnTo>
                    <a:pt x="221" y="1263"/>
                  </a:lnTo>
                  <a:lnTo>
                    <a:pt x="256" y="1292"/>
                  </a:lnTo>
                  <a:lnTo>
                    <a:pt x="296" y="1314"/>
                  </a:lnTo>
                  <a:lnTo>
                    <a:pt x="336" y="1331"/>
                  </a:lnTo>
                  <a:lnTo>
                    <a:pt x="377" y="1342"/>
                  </a:lnTo>
                  <a:lnTo>
                    <a:pt x="420" y="1345"/>
                  </a:lnTo>
                  <a:close/>
                </a:path>
              </a:pathLst>
            </a:custGeom>
            <a:solidFill>
              <a:srgbClr val="EDF4ED"/>
            </a:solidFill>
            <a:ln w="9525">
              <a:noFill/>
              <a:round/>
              <a:headEnd/>
              <a:tailEnd/>
            </a:ln>
          </p:spPr>
          <p:txBody>
            <a:bodyPr/>
            <a:lstStyle/>
            <a:p>
              <a:endParaRPr lang="fr-FR"/>
            </a:p>
          </p:txBody>
        </p:sp>
        <p:sp>
          <p:nvSpPr>
            <p:cNvPr id="11297" name="Freeform 26"/>
            <p:cNvSpPr>
              <a:spLocks/>
            </p:cNvSpPr>
            <p:nvPr/>
          </p:nvSpPr>
          <p:spPr bwMode="white">
            <a:xfrm>
              <a:off x="4426" y="1301"/>
              <a:ext cx="407" cy="653"/>
            </a:xfrm>
            <a:custGeom>
              <a:avLst/>
              <a:gdLst>
                <a:gd name="T0" fmla="*/ 56 w 814"/>
                <a:gd name="T1" fmla="*/ 163 h 1305"/>
                <a:gd name="T2" fmla="*/ 66 w 814"/>
                <a:gd name="T3" fmla="*/ 160 h 1305"/>
                <a:gd name="T4" fmla="*/ 76 w 814"/>
                <a:gd name="T5" fmla="*/ 154 h 1305"/>
                <a:gd name="T6" fmla="*/ 84 w 814"/>
                <a:gd name="T7" fmla="*/ 145 h 1305"/>
                <a:gd name="T8" fmla="*/ 91 w 814"/>
                <a:gd name="T9" fmla="*/ 134 h 1305"/>
                <a:gd name="T10" fmla="*/ 96 w 814"/>
                <a:gd name="T11" fmla="*/ 121 h 1305"/>
                <a:gd name="T12" fmla="*/ 100 w 814"/>
                <a:gd name="T13" fmla="*/ 106 h 1305"/>
                <a:gd name="T14" fmla="*/ 102 w 814"/>
                <a:gd name="T15" fmla="*/ 90 h 1305"/>
                <a:gd name="T16" fmla="*/ 102 w 814"/>
                <a:gd name="T17" fmla="*/ 74 h 1305"/>
                <a:gd name="T18" fmla="*/ 100 w 814"/>
                <a:gd name="T19" fmla="*/ 58 h 1305"/>
                <a:gd name="T20" fmla="*/ 96 w 814"/>
                <a:gd name="T21" fmla="*/ 43 h 1305"/>
                <a:gd name="T22" fmla="*/ 91 w 814"/>
                <a:gd name="T23" fmla="*/ 30 h 1305"/>
                <a:gd name="T24" fmla="*/ 84 w 814"/>
                <a:gd name="T25" fmla="*/ 19 h 1305"/>
                <a:gd name="T26" fmla="*/ 76 w 814"/>
                <a:gd name="T27" fmla="*/ 10 h 1305"/>
                <a:gd name="T28" fmla="*/ 66 w 814"/>
                <a:gd name="T29" fmla="*/ 4 h 1305"/>
                <a:gd name="T30" fmla="*/ 56 w 814"/>
                <a:gd name="T31" fmla="*/ 1 h 1305"/>
                <a:gd name="T32" fmla="*/ 46 w 814"/>
                <a:gd name="T33" fmla="*/ 1 h 1305"/>
                <a:gd name="T34" fmla="*/ 36 w 814"/>
                <a:gd name="T35" fmla="*/ 4 h 1305"/>
                <a:gd name="T36" fmla="*/ 26 w 814"/>
                <a:gd name="T37" fmla="*/ 10 h 1305"/>
                <a:gd name="T38" fmla="*/ 19 w 814"/>
                <a:gd name="T39" fmla="*/ 19 h 1305"/>
                <a:gd name="T40" fmla="*/ 12 w 814"/>
                <a:gd name="T41" fmla="*/ 30 h 1305"/>
                <a:gd name="T42" fmla="*/ 6 w 814"/>
                <a:gd name="T43" fmla="*/ 43 h 1305"/>
                <a:gd name="T44" fmla="*/ 3 w 814"/>
                <a:gd name="T45" fmla="*/ 58 h 1305"/>
                <a:gd name="T46" fmla="*/ 1 w 814"/>
                <a:gd name="T47" fmla="*/ 74 h 1305"/>
                <a:gd name="T48" fmla="*/ 1 w 814"/>
                <a:gd name="T49" fmla="*/ 90 h 1305"/>
                <a:gd name="T50" fmla="*/ 3 w 814"/>
                <a:gd name="T51" fmla="*/ 106 h 1305"/>
                <a:gd name="T52" fmla="*/ 6 w 814"/>
                <a:gd name="T53" fmla="*/ 121 h 1305"/>
                <a:gd name="T54" fmla="*/ 12 w 814"/>
                <a:gd name="T55" fmla="*/ 134 h 1305"/>
                <a:gd name="T56" fmla="*/ 19 w 814"/>
                <a:gd name="T57" fmla="*/ 145 h 1305"/>
                <a:gd name="T58" fmla="*/ 26 w 814"/>
                <a:gd name="T59" fmla="*/ 154 h 1305"/>
                <a:gd name="T60" fmla="*/ 36 w 814"/>
                <a:gd name="T61" fmla="*/ 160 h 1305"/>
                <a:gd name="T62" fmla="*/ 46 w 814"/>
                <a:gd name="T63" fmla="*/ 163 h 13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14"/>
                <a:gd name="T97" fmla="*/ 0 h 1305"/>
                <a:gd name="T98" fmla="*/ 814 w 814"/>
                <a:gd name="T99" fmla="*/ 1305 h 13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14" h="1305">
                  <a:moveTo>
                    <a:pt x="407" y="1305"/>
                  </a:moveTo>
                  <a:lnTo>
                    <a:pt x="448" y="1302"/>
                  </a:lnTo>
                  <a:lnTo>
                    <a:pt x="490" y="1291"/>
                  </a:lnTo>
                  <a:lnTo>
                    <a:pt x="528" y="1275"/>
                  </a:lnTo>
                  <a:lnTo>
                    <a:pt x="566" y="1254"/>
                  </a:lnTo>
                  <a:lnTo>
                    <a:pt x="601" y="1226"/>
                  </a:lnTo>
                  <a:lnTo>
                    <a:pt x="635" y="1194"/>
                  </a:lnTo>
                  <a:lnTo>
                    <a:pt x="666" y="1155"/>
                  </a:lnTo>
                  <a:lnTo>
                    <a:pt x="695" y="1114"/>
                  </a:lnTo>
                  <a:lnTo>
                    <a:pt x="721" y="1067"/>
                  </a:lnTo>
                  <a:lnTo>
                    <a:pt x="745" y="1017"/>
                  </a:lnTo>
                  <a:lnTo>
                    <a:pt x="765" y="963"/>
                  </a:lnTo>
                  <a:lnTo>
                    <a:pt x="782" y="906"/>
                  </a:lnTo>
                  <a:lnTo>
                    <a:pt x="796" y="847"/>
                  </a:lnTo>
                  <a:lnTo>
                    <a:pt x="807" y="784"/>
                  </a:lnTo>
                  <a:lnTo>
                    <a:pt x="813" y="719"/>
                  </a:lnTo>
                  <a:lnTo>
                    <a:pt x="814" y="653"/>
                  </a:lnTo>
                  <a:lnTo>
                    <a:pt x="813" y="587"/>
                  </a:lnTo>
                  <a:lnTo>
                    <a:pt x="807" y="522"/>
                  </a:lnTo>
                  <a:lnTo>
                    <a:pt x="796" y="459"/>
                  </a:lnTo>
                  <a:lnTo>
                    <a:pt x="782" y="399"/>
                  </a:lnTo>
                  <a:lnTo>
                    <a:pt x="765" y="342"/>
                  </a:lnTo>
                  <a:lnTo>
                    <a:pt x="745" y="288"/>
                  </a:lnTo>
                  <a:lnTo>
                    <a:pt x="721" y="237"/>
                  </a:lnTo>
                  <a:lnTo>
                    <a:pt x="695" y="191"/>
                  </a:lnTo>
                  <a:lnTo>
                    <a:pt x="666" y="149"/>
                  </a:lnTo>
                  <a:lnTo>
                    <a:pt x="635" y="111"/>
                  </a:lnTo>
                  <a:lnTo>
                    <a:pt x="601" y="78"/>
                  </a:lnTo>
                  <a:lnTo>
                    <a:pt x="566" y="51"/>
                  </a:lnTo>
                  <a:lnTo>
                    <a:pt x="528" y="29"/>
                  </a:lnTo>
                  <a:lnTo>
                    <a:pt x="490" y="14"/>
                  </a:lnTo>
                  <a:lnTo>
                    <a:pt x="448" y="3"/>
                  </a:lnTo>
                  <a:lnTo>
                    <a:pt x="407" y="0"/>
                  </a:lnTo>
                  <a:lnTo>
                    <a:pt x="366" y="3"/>
                  </a:lnTo>
                  <a:lnTo>
                    <a:pt x="324" y="14"/>
                  </a:lnTo>
                  <a:lnTo>
                    <a:pt x="286" y="29"/>
                  </a:lnTo>
                  <a:lnTo>
                    <a:pt x="248" y="51"/>
                  </a:lnTo>
                  <a:lnTo>
                    <a:pt x="212" y="78"/>
                  </a:lnTo>
                  <a:lnTo>
                    <a:pt x="179" y="111"/>
                  </a:lnTo>
                  <a:lnTo>
                    <a:pt x="148" y="149"/>
                  </a:lnTo>
                  <a:lnTo>
                    <a:pt x="119" y="191"/>
                  </a:lnTo>
                  <a:lnTo>
                    <a:pt x="93" y="237"/>
                  </a:lnTo>
                  <a:lnTo>
                    <a:pt x="69" y="288"/>
                  </a:lnTo>
                  <a:lnTo>
                    <a:pt x="49" y="342"/>
                  </a:lnTo>
                  <a:lnTo>
                    <a:pt x="32" y="399"/>
                  </a:lnTo>
                  <a:lnTo>
                    <a:pt x="18" y="459"/>
                  </a:lnTo>
                  <a:lnTo>
                    <a:pt x="7" y="522"/>
                  </a:lnTo>
                  <a:lnTo>
                    <a:pt x="1" y="587"/>
                  </a:lnTo>
                  <a:lnTo>
                    <a:pt x="0" y="653"/>
                  </a:lnTo>
                  <a:lnTo>
                    <a:pt x="1" y="719"/>
                  </a:lnTo>
                  <a:lnTo>
                    <a:pt x="7" y="784"/>
                  </a:lnTo>
                  <a:lnTo>
                    <a:pt x="18" y="847"/>
                  </a:lnTo>
                  <a:lnTo>
                    <a:pt x="32" y="906"/>
                  </a:lnTo>
                  <a:lnTo>
                    <a:pt x="49" y="963"/>
                  </a:lnTo>
                  <a:lnTo>
                    <a:pt x="69" y="1017"/>
                  </a:lnTo>
                  <a:lnTo>
                    <a:pt x="93" y="1067"/>
                  </a:lnTo>
                  <a:lnTo>
                    <a:pt x="119" y="1114"/>
                  </a:lnTo>
                  <a:lnTo>
                    <a:pt x="148" y="1155"/>
                  </a:lnTo>
                  <a:lnTo>
                    <a:pt x="179" y="1194"/>
                  </a:lnTo>
                  <a:lnTo>
                    <a:pt x="212" y="1226"/>
                  </a:lnTo>
                  <a:lnTo>
                    <a:pt x="248" y="1254"/>
                  </a:lnTo>
                  <a:lnTo>
                    <a:pt x="286" y="1275"/>
                  </a:lnTo>
                  <a:lnTo>
                    <a:pt x="324" y="1291"/>
                  </a:lnTo>
                  <a:lnTo>
                    <a:pt x="366" y="1302"/>
                  </a:lnTo>
                  <a:lnTo>
                    <a:pt x="407" y="1305"/>
                  </a:lnTo>
                  <a:close/>
                </a:path>
              </a:pathLst>
            </a:custGeom>
            <a:solidFill>
              <a:srgbClr val="EFF7EF"/>
            </a:solidFill>
            <a:ln w="9525">
              <a:noFill/>
              <a:round/>
              <a:headEnd/>
              <a:tailEnd/>
            </a:ln>
          </p:spPr>
          <p:txBody>
            <a:bodyPr/>
            <a:lstStyle/>
            <a:p>
              <a:endParaRPr lang="fr-FR"/>
            </a:p>
          </p:txBody>
        </p:sp>
        <p:sp>
          <p:nvSpPr>
            <p:cNvPr id="11298" name="Freeform 27"/>
            <p:cNvSpPr>
              <a:spLocks/>
            </p:cNvSpPr>
            <p:nvPr/>
          </p:nvSpPr>
          <p:spPr bwMode="white">
            <a:xfrm>
              <a:off x="4433" y="1312"/>
              <a:ext cx="394" cy="632"/>
            </a:xfrm>
            <a:custGeom>
              <a:avLst/>
              <a:gdLst>
                <a:gd name="T0" fmla="*/ 54 w 789"/>
                <a:gd name="T1" fmla="*/ 158 h 1264"/>
                <a:gd name="T2" fmla="*/ 64 w 789"/>
                <a:gd name="T3" fmla="*/ 155 h 1264"/>
                <a:gd name="T4" fmla="*/ 72 w 789"/>
                <a:gd name="T5" fmla="*/ 149 h 1264"/>
                <a:gd name="T6" fmla="*/ 80 w 789"/>
                <a:gd name="T7" fmla="*/ 140 h 1264"/>
                <a:gd name="T8" fmla="*/ 87 w 789"/>
                <a:gd name="T9" fmla="*/ 130 h 1264"/>
                <a:gd name="T10" fmla="*/ 92 w 789"/>
                <a:gd name="T11" fmla="*/ 116 h 1264"/>
                <a:gd name="T12" fmla="*/ 96 w 789"/>
                <a:gd name="T13" fmla="*/ 102 h 1264"/>
                <a:gd name="T14" fmla="*/ 98 w 789"/>
                <a:gd name="T15" fmla="*/ 87 h 1264"/>
                <a:gd name="T16" fmla="*/ 98 w 789"/>
                <a:gd name="T17" fmla="*/ 71 h 1264"/>
                <a:gd name="T18" fmla="*/ 96 w 789"/>
                <a:gd name="T19" fmla="*/ 55 h 1264"/>
                <a:gd name="T20" fmla="*/ 92 w 789"/>
                <a:gd name="T21" fmla="*/ 41 h 1264"/>
                <a:gd name="T22" fmla="*/ 87 w 789"/>
                <a:gd name="T23" fmla="*/ 28 h 1264"/>
                <a:gd name="T24" fmla="*/ 80 w 789"/>
                <a:gd name="T25" fmla="*/ 18 h 1264"/>
                <a:gd name="T26" fmla="*/ 72 w 789"/>
                <a:gd name="T27" fmla="*/ 10 h 1264"/>
                <a:gd name="T28" fmla="*/ 64 w 789"/>
                <a:gd name="T29" fmla="*/ 3 h 1264"/>
                <a:gd name="T30" fmla="*/ 54 w 789"/>
                <a:gd name="T31" fmla="*/ 1 h 1264"/>
                <a:gd name="T32" fmla="*/ 44 w 789"/>
                <a:gd name="T33" fmla="*/ 1 h 1264"/>
                <a:gd name="T34" fmla="*/ 34 w 789"/>
                <a:gd name="T35" fmla="*/ 3 h 1264"/>
                <a:gd name="T36" fmla="*/ 25 w 789"/>
                <a:gd name="T37" fmla="*/ 10 h 1264"/>
                <a:gd name="T38" fmla="*/ 17 w 789"/>
                <a:gd name="T39" fmla="*/ 18 h 1264"/>
                <a:gd name="T40" fmla="*/ 11 w 789"/>
                <a:gd name="T41" fmla="*/ 28 h 1264"/>
                <a:gd name="T42" fmla="*/ 6 w 789"/>
                <a:gd name="T43" fmla="*/ 41 h 1264"/>
                <a:gd name="T44" fmla="*/ 2 w 789"/>
                <a:gd name="T45" fmla="*/ 55 h 1264"/>
                <a:gd name="T46" fmla="*/ 0 w 789"/>
                <a:gd name="T47" fmla="*/ 71 h 1264"/>
                <a:gd name="T48" fmla="*/ 0 w 789"/>
                <a:gd name="T49" fmla="*/ 87 h 1264"/>
                <a:gd name="T50" fmla="*/ 2 w 789"/>
                <a:gd name="T51" fmla="*/ 102 h 1264"/>
                <a:gd name="T52" fmla="*/ 6 w 789"/>
                <a:gd name="T53" fmla="*/ 116 h 1264"/>
                <a:gd name="T54" fmla="*/ 11 w 789"/>
                <a:gd name="T55" fmla="*/ 130 h 1264"/>
                <a:gd name="T56" fmla="*/ 17 w 789"/>
                <a:gd name="T57" fmla="*/ 140 h 1264"/>
                <a:gd name="T58" fmla="*/ 25 w 789"/>
                <a:gd name="T59" fmla="*/ 149 h 1264"/>
                <a:gd name="T60" fmla="*/ 34 w 789"/>
                <a:gd name="T61" fmla="*/ 155 h 1264"/>
                <a:gd name="T62" fmla="*/ 44 w 789"/>
                <a:gd name="T63" fmla="*/ 158 h 1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9"/>
                <a:gd name="T97" fmla="*/ 0 h 1264"/>
                <a:gd name="T98" fmla="*/ 789 w 789"/>
                <a:gd name="T99" fmla="*/ 1264 h 12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9" h="1264">
                  <a:moveTo>
                    <a:pt x="394" y="1264"/>
                  </a:moveTo>
                  <a:lnTo>
                    <a:pt x="434" y="1261"/>
                  </a:lnTo>
                  <a:lnTo>
                    <a:pt x="474" y="1251"/>
                  </a:lnTo>
                  <a:lnTo>
                    <a:pt x="512" y="1236"/>
                  </a:lnTo>
                  <a:lnTo>
                    <a:pt x="549" y="1214"/>
                  </a:lnTo>
                  <a:lnTo>
                    <a:pt x="582" y="1187"/>
                  </a:lnTo>
                  <a:lnTo>
                    <a:pt x="615" y="1156"/>
                  </a:lnTo>
                  <a:lnTo>
                    <a:pt x="645" y="1119"/>
                  </a:lnTo>
                  <a:lnTo>
                    <a:pt x="674" y="1079"/>
                  </a:lnTo>
                  <a:lnTo>
                    <a:pt x="699" y="1034"/>
                  </a:lnTo>
                  <a:lnTo>
                    <a:pt x="722" y="985"/>
                  </a:lnTo>
                  <a:lnTo>
                    <a:pt x="742" y="932"/>
                  </a:lnTo>
                  <a:lnTo>
                    <a:pt x="758" y="877"/>
                  </a:lnTo>
                  <a:lnTo>
                    <a:pt x="771" y="820"/>
                  </a:lnTo>
                  <a:lnTo>
                    <a:pt x="781" y="760"/>
                  </a:lnTo>
                  <a:lnTo>
                    <a:pt x="788" y="697"/>
                  </a:lnTo>
                  <a:lnTo>
                    <a:pt x="789" y="632"/>
                  </a:lnTo>
                  <a:lnTo>
                    <a:pt x="788" y="567"/>
                  </a:lnTo>
                  <a:lnTo>
                    <a:pt x="781" y="504"/>
                  </a:lnTo>
                  <a:lnTo>
                    <a:pt x="771" y="444"/>
                  </a:lnTo>
                  <a:lnTo>
                    <a:pt x="758" y="386"/>
                  </a:lnTo>
                  <a:lnTo>
                    <a:pt x="742" y="330"/>
                  </a:lnTo>
                  <a:lnTo>
                    <a:pt x="722" y="279"/>
                  </a:lnTo>
                  <a:lnTo>
                    <a:pt x="699" y="230"/>
                  </a:lnTo>
                  <a:lnTo>
                    <a:pt x="674" y="185"/>
                  </a:lnTo>
                  <a:lnTo>
                    <a:pt x="645" y="144"/>
                  </a:lnTo>
                  <a:lnTo>
                    <a:pt x="615" y="108"/>
                  </a:lnTo>
                  <a:lnTo>
                    <a:pt x="582" y="76"/>
                  </a:lnTo>
                  <a:lnTo>
                    <a:pt x="549" y="50"/>
                  </a:lnTo>
                  <a:lnTo>
                    <a:pt x="512" y="28"/>
                  </a:lnTo>
                  <a:lnTo>
                    <a:pt x="474" y="13"/>
                  </a:lnTo>
                  <a:lnTo>
                    <a:pt x="434" y="3"/>
                  </a:lnTo>
                  <a:lnTo>
                    <a:pt x="394" y="0"/>
                  </a:lnTo>
                  <a:lnTo>
                    <a:pt x="354" y="3"/>
                  </a:lnTo>
                  <a:lnTo>
                    <a:pt x="314" y="13"/>
                  </a:lnTo>
                  <a:lnTo>
                    <a:pt x="278" y="28"/>
                  </a:lnTo>
                  <a:lnTo>
                    <a:pt x="241" y="50"/>
                  </a:lnTo>
                  <a:lnTo>
                    <a:pt x="206" y="76"/>
                  </a:lnTo>
                  <a:lnTo>
                    <a:pt x="173" y="108"/>
                  </a:lnTo>
                  <a:lnTo>
                    <a:pt x="143" y="144"/>
                  </a:lnTo>
                  <a:lnTo>
                    <a:pt x="115" y="185"/>
                  </a:lnTo>
                  <a:lnTo>
                    <a:pt x="91" y="230"/>
                  </a:lnTo>
                  <a:lnTo>
                    <a:pt x="68" y="279"/>
                  </a:lnTo>
                  <a:lnTo>
                    <a:pt x="48" y="330"/>
                  </a:lnTo>
                  <a:lnTo>
                    <a:pt x="31" y="386"/>
                  </a:lnTo>
                  <a:lnTo>
                    <a:pt x="19" y="444"/>
                  </a:lnTo>
                  <a:lnTo>
                    <a:pt x="8" y="504"/>
                  </a:lnTo>
                  <a:lnTo>
                    <a:pt x="2" y="567"/>
                  </a:lnTo>
                  <a:lnTo>
                    <a:pt x="0" y="632"/>
                  </a:lnTo>
                  <a:lnTo>
                    <a:pt x="2" y="697"/>
                  </a:lnTo>
                  <a:lnTo>
                    <a:pt x="8" y="760"/>
                  </a:lnTo>
                  <a:lnTo>
                    <a:pt x="19" y="820"/>
                  </a:lnTo>
                  <a:lnTo>
                    <a:pt x="31" y="877"/>
                  </a:lnTo>
                  <a:lnTo>
                    <a:pt x="48" y="932"/>
                  </a:lnTo>
                  <a:lnTo>
                    <a:pt x="68" y="985"/>
                  </a:lnTo>
                  <a:lnTo>
                    <a:pt x="91" y="1034"/>
                  </a:lnTo>
                  <a:lnTo>
                    <a:pt x="115" y="1079"/>
                  </a:lnTo>
                  <a:lnTo>
                    <a:pt x="143" y="1119"/>
                  </a:lnTo>
                  <a:lnTo>
                    <a:pt x="173" y="1156"/>
                  </a:lnTo>
                  <a:lnTo>
                    <a:pt x="206" y="1187"/>
                  </a:lnTo>
                  <a:lnTo>
                    <a:pt x="241" y="1214"/>
                  </a:lnTo>
                  <a:lnTo>
                    <a:pt x="278" y="1236"/>
                  </a:lnTo>
                  <a:lnTo>
                    <a:pt x="314" y="1251"/>
                  </a:lnTo>
                  <a:lnTo>
                    <a:pt x="354" y="1261"/>
                  </a:lnTo>
                  <a:lnTo>
                    <a:pt x="394" y="1264"/>
                  </a:lnTo>
                  <a:close/>
                </a:path>
              </a:pathLst>
            </a:custGeom>
            <a:solidFill>
              <a:srgbClr val="F4F7F4"/>
            </a:solidFill>
            <a:ln w="9525">
              <a:noFill/>
              <a:round/>
              <a:headEnd/>
              <a:tailEnd/>
            </a:ln>
          </p:spPr>
          <p:txBody>
            <a:bodyPr/>
            <a:lstStyle/>
            <a:p>
              <a:endParaRPr lang="fr-FR"/>
            </a:p>
          </p:txBody>
        </p:sp>
        <p:sp>
          <p:nvSpPr>
            <p:cNvPr id="11299" name="Freeform 28"/>
            <p:cNvSpPr>
              <a:spLocks/>
            </p:cNvSpPr>
            <p:nvPr/>
          </p:nvSpPr>
          <p:spPr bwMode="white">
            <a:xfrm>
              <a:off x="4439" y="1322"/>
              <a:ext cx="381" cy="611"/>
            </a:xfrm>
            <a:custGeom>
              <a:avLst/>
              <a:gdLst>
                <a:gd name="T0" fmla="*/ 52 w 762"/>
                <a:gd name="T1" fmla="*/ 153 h 1222"/>
                <a:gd name="T2" fmla="*/ 61 w 762"/>
                <a:gd name="T3" fmla="*/ 150 h 1222"/>
                <a:gd name="T4" fmla="*/ 71 w 762"/>
                <a:gd name="T5" fmla="*/ 144 h 1222"/>
                <a:gd name="T6" fmla="*/ 79 w 762"/>
                <a:gd name="T7" fmla="*/ 136 h 1222"/>
                <a:gd name="T8" fmla="*/ 85 w 762"/>
                <a:gd name="T9" fmla="*/ 125 h 1222"/>
                <a:gd name="T10" fmla="*/ 90 w 762"/>
                <a:gd name="T11" fmla="*/ 112 h 1222"/>
                <a:gd name="T12" fmla="*/ 94 w 762"/>
                <a:gd name="T13" fmla="*/ 99 h 1222"/>
                <a:gd name="T14" fmla="*/ 95 w 762"/>
                <a:gd name="T15" fmla="*/ 84 h 1222"/>
                <a:gd name="T16" fmla="*/ 95 w 762"/>
                <a:gd name="T17" fmla="*/ 69 h 1222"/>
                <a:gd name="T18" fmla="*/ 94 w 762"/>
                <a:gd name="T19" fmla="*/ 53 h 1222"/>
                <a:gd name="T20" fmla="*/ 90 w 762"/>
                <a:gd name="T21" fmla="*/ 40 h 1222"/>
                <a:gd name="T22" fmla="*/ 85 w 762"/>
                <a:gd name="T23" fmla="*/ 28 h 1222"/>
                <a:gd name="T24" fmla="*/ 79 w 762"/>
                <a:gd name="T25" fmla="*/ 18 h 1222"/>
                <a:gd name="T26" fmla="*/ 71 w 762"/>
                <a:gd name="T27" fmla="*/ 10 h 1222"/>
                <a:gd name="T28" fmla="*/ 61 w 762"/>
                <a:gd name="T29" fmla="*/ 3 h 1222"/>
                <a:gd name="T30" fmla="*/ 52 w 762"/>
                <a:gd name="T31" fmla="*/ 1 h 1222"/>
                <a:gd name="T32" fmla="*/ 43 w 762"/>
                <a:gd name="T33" fmla="*/ 1 h 1222"/>
                <a:gd name="T34" fmla="*/ 34 w 762"/>
                <a:gd name="T35" fmla="*/ 3 h 1222"/>
                <a:gd name="T36" fmla="*/ 25 w 762"/>
                <a:gd name="T37" fmla="*/ 10 h 1222"/>
                <a:gd name="T38" fmla="*/ 18 w 762"/>
                <a:gd name="T39" fmla="*/ 18 h 1222"/>
                <a:gd name="T40" fmla="*/ 11 w 762"/>
                <a:gd name="T41" fmla="*/ 28 h 1222"/>
                <a:gd name="T42" fmla="*/ 6 w 762"/>
                <a:gd name="T43" fmla="*/ 40 h 1222"/>
                <a:gd name="T44" fmla="*/ 3 w 762"/>
                <a:gd name="T45" fmla="*/ 53 h 1222"/>
                <a:gd name="T46" fmla="*/ 1 w 762"/>
                <a:gd name="T47" fmla="*/ 69 h 1222"/>
                <a:gd name="T48" fmla="*/ 1 w 762"/>
                <a:gd name="T49" fmla="*/ 84 h 1222"/>
                <a:gd name="T50" fmla="*/ 3 w 762"/>
                <a:gd name="T51" fmla="*/ 99 h 1222"/>
                <a:gd name="T52" fmla="*/ 6 w 762"/>
                <a:gd name="T53" fmla="*/ 112 h 1222"/>
                <a:gd name="T54" fmla="*/ 11 w 762"/>
                <a:gd name="T55" fmla="*/ 125 h 1222"/>
                <a:gd name="T56" fmla="*/ 18 w 762"/>
                <a:gd name="T57" fmla="*/ 136 h 1222"/>
                <a:gd name="T58" fmla="*/ 25 w 762"/>
                <a:gd name="T59" fmla="*/ 144 h 1222"/>
                <a:gd name="T60" fmla="*/ 34 w 762"/>
                <a:gd name="T61" fmla="*/ 150 h 1222"/>
                <a:gd name="T62" fmla="*/ 43 w 762"/>
                <a:gd name="T63" fmla="*/ 153 h 1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62"/>
                <a:gd name="T97" fmla="*/ 0 h 1222"/>
                <a:gd name="T98" fmla="*/ 762 w 762"/>
                <a:gd name="T99" fmla="*/ 1222 h 12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62" h="1222">
                  <a:moveTo>
                    <a:pt x="381" y="1222"/>
                  </a:moveTo>
                  <a:lnTo>
                    <a:pt x="421" y="1219"/>
                  </a:lnTo>
                  <a:lnTo>
                    <a:pt x="458" y="1210"/>
                  </a:lnTo>
                  <a:lnTo>
                    <a:pt x="494" y="1194"/>
                  </a:lnTo>
                  <a:lnTo>
                    <a:pt x="530" y="1174"/>
                  </a:lnTo>
                  <a:lnTo>
                    <a:pt x="563" y="1148"/>
                  </a:lnTo>
                  <a:lnTo>
                    <a:pt x="594" y="1117"/>
                  </a:lnTo>
                  <a:lnTo>
                    <a:pt x="625" y="1083"/>
                  </a:lnTo>
                  <a:lnTo>
                    <a:pt x="651" y="1043"/>
                  </a:lnTo>
                  <a:lnTo>
                    <a:pt x="675" y="1000"/>
                  </a:lnTo>
                  <a:lnTo>
                    <a:pt x="698" y="954"/>
                  </a:lnTo>
                  <a:lnTo>
                    <a:pt x="716" y="903"/>
                  </a:lnTo>
                  <a:lnTo>
                    <a:pt x="733" y="849"/>
                  </a:lnTo>
                  <a:lnTo>
                    <a:pt x="745" y="794"/>
                  </a:lnTo>
                  <a:lnTo>
                    <a:pt x="755" y="735"/>
                  </a:lnTo>
                  <a:lnTo>
                    <a:pt x="761" y="675"/>
                  </a:lnTo>
                  <a:lnTo>
                    <a:pt x="762" y="612"/>
                  </a:lnTo>
                  <a:lnTo>
                    <a:pt x="761" y="549"/>
                  </a:lnTo>
                  <a:lnTo>
                    <a:pt x="755" y="489"/>
                  </a:lnTo>
                  <a:lnTo>
                    <a:pt x="745" y="430"/>
                  </a:lnTo>
                  <a:lnTo>
                    <a:pt x="733" y="375"/>
                  </a:lnTo>
                  <a:lnTo>
                    <a:pt x="716" y="321"/>
                  </a:lnTo>
                  <a:lnTo>
                    <a:pt x="698" y="270"/>
                  </a:lnTo>
                  <a:lnTo>
                    <a:pt x="675" y="224"/>
                  </a:lnTo>
                  <a:lnTo>
                    <a:pt x="651" y="179"/>
                  </a:lnTo>
                  <a:lnTo>
                    <a:pt x="625" y="141"/>
                  </a:lnTo>
                  <a:lnTo>
                    <a:pt x="594" y="105"/>
                  </a:lnTo>
                  <a:lnTo>
                    <a:pt x="563" y="74"/>
                  </a:lnTo>
                  <a:lnTo>
                    <a:pt x="530" y="48"/>
                  </a:lnTo>
                  <a:lnTo>
                    <a:pt x="494" y="28"/>
                  </a:lnTo>
                  <a:lnTo>
                    <a:pt x="458" y="13"/>
                  </a:lnTo>
                  <a:lnTo>
                    <a:pt x="421" y="3"/>
                  </a:lnTo>
                  <a:lnTo>
                    <a:pt x="381" y="0"/>
                  </a:lnTo>
                  <a:lnTo>
                    <a:pt x="343" y="3"/>
                  </a:lnTo>
                  <a:lnTo>
                    <a:pt x="304" y="13"/>
                  </a:lnTo>
                  <a:lnTo>
                    <a:pt x="268" y="28"/>
                  </a:lnTo>
                  <a:lnTo>
                    <a:pt x="232" y="48"/>
                  </a:lnTo>
                  <a:lnTo>
                    <a:pt x="200" y="74"/>
                  </a:lnTo>
                  <a:lnTo>
                    <a:pt x="168" y="105"/>
                  </a:lnTo>
                  <a:lnTo>
                    <a:pt x="139" y="141"/>
                  </a:lnTo>
                  <a:lnTo>
                    <a:pt x="111" y="179"/>
                  </a:lnTo>
                  <a:lnTo>
                    <a:pt x="87" y="224"/>
                  </a:lnTo>
                  <a:lnTo>
                    <a:pt x="66" y="270"/>
                  </a:lnTo>
                  <a:lnTo>
                    <a:pt x="46" y="321"/>
                  </a:lnTo>
                  <a:lnTo>
                    <a:pt x="30" y="375"/>
                  </a:lnTo>
                  <a:lnTo>
                    <a:pt x="17" y="430"/>
                  </a:lnTo>
                  <a:lnTo>
                    <a:pt x="7" y="489"/>
                  </a:lnTo>
                  <a:lnTo>
                    <a:pt x="1" y="549"/>
                  </a:lnTo>
                  <a:lnTo>
                    <a:pt x="0" y="612"/>
                  </a:lnTo>
                  <a:lnTo>
                    <a:pt x="1" y="675"/>
                  </a:lnTo>
                  <a:lnTo>
                    <a:pt x="7" y="735"/>
                  </a:lnTo>
                  <a:lnTo>
                    <a:pt x="17" y="794"/>
                  </a:lnTo>
                  <a:lnTo>
                    <a:pt x="30" y="849"/>
                  </a:lnTo>
                  <a:lnTo>
                    <a:pt x="46" y="903"/>
                  </a:lnTo>
                  <a:lnTo>
                    <a:pt x="66" y="954"/>
                  </a:lnTo>
                  <a:lnTo>
                    <a:pt x="87" y="1000"/>
                  </a:lnTo>
                  <a:lnTo>
                    <a:pt x="111" y="1043"/>
                  </a:lnTo>
                  <a:lnTo>
                    <a:pt x="139" y="1083"/>
                  </a:lnTo>
                  <a:lnTo>
                    <a:pt x="168" y="1117"/>
                  </a:lnTo>
                  <a:lnTo>
                    <a:pt x="200" y="1148"/>
                  </a:lnTo>
                  <a:lnTo>
                    <a:pt x="232" y="1174"/>
                  </a:lnTo>
                  <a:lnTo>
                    <a:pt x="268" y="1194"/>
                  </a:lnTo>
                  <a:lnTo>
                    <a:pt x="304" y="1210"/>
                  </a:lnTo>
                  <a:lnTo>
                    <a:pt x="343" y="1219"/>
                  </a:lnTo>
                  <a:lnTo>
                    <a:pt x="381" y="1222"/>
                  </a:lnTo>
                  <a:close/>
                </a:path>
              </a:pathLst>
            </a:custGeom>
            <a:solidFill>
              <a:srgbClr val="F9FCF9"/>
            </a:solidFill>
            <a:ln w="9525">
              <a:noFill/>
              <a:round/>
              <a:headEnd/>
              <a:tailEnd/>
            </a:ln>
          </p:spPr>
          <p:txBody>
            <a:bodyPr/>
            <a:lstStyle/>
            <a:p>
              <a:endParaRPr lang="fr-FR"/>
            </a:p>
          </p:txBody>
        </p:sp>
        <p:sp>
          <p:nvSpPr>
            <p:cNvPr id="11300" name="Freeform 29"/>
            <p:cNvSpPr>
              <a:spLocks/>
            </p:cNvSpPr>
            <p:nvPr/>
          </p:nvSpPr>
          <p:spPr bwMode="white">
            <a:xfrm>
              <a:off x="4446" y="1333"/>
              <a:ext cx="368" cy="590"/>
            </a:xfrm>
            <a:custGeom>
              <a:avLst/>
              <a:gdLst>
                <a:gd name="T0" fmla="*/ 50 w 737"/>
                <a:gd name="T1" fmla="*/ 148 h 1180"/>
                <a:gd name="T2" fmla="*/ 59 w 737"/>
                <a:gd name="T3" fmla="*/ 145 h 1180"/>
                <a:gd name="T4" fmla="*/ 68 w 737"/>
                <a:gd name="T5" fmla="*/ 139 h 1180"/>
                <a:gd name="T6" fmla="*/ 75 w 737"/>
                <a:gd name="T7" fmla="*/ 131 h 1180"/>
                <a:gd name="T8" fmla="*/ 81 w 737"/>
                <a:gd name="T9" fmla="*/ 120 h 1180"/>
                <a:gd name="T10" fmla="*/ 86 w 737"/>
                <a:gd name="T11" fmla="*/ 108 h 1180"/>
                <a:gd name="T12" fmla="*/ 90 w 737"/>
                <a:gd name="T13" fmla="*/ 95 h 1180"/>
                <a:gd name="T14" fmla="*/ 92 w 737"/>
                <a:gd name="T15" fmla="*/ 81 h 1180"/>
                <a:gd name="T16" fmla="*/ 92 w 737"/>
                <a:gd name="T17" fmla="*/ 67 h 1180"/>
                <a:gd name="T18" fmla="*/ 90 w 737"/>
                <a:gd name="T19" fmla="*/ 51 h 1180"/>
                <a:gd name="T20" fmla="*/ 86 w 737"/>
                <a:gd name="T21" fmla="*/ 38 h 1180"/>
                <a:gd name="T22" fmla="*/ 81 w 737"/>
                <a:gd name="T23" fmla="*/ 26 h 1180"/>
                <a:gd name="T24" fmla="*/ 75 w 737"/>
                <a:gd name="T25" fmla="*/ 17 h 1180"/>
                <a:gd name="T26" fmla="*/ 68 w 737"/>
                <a:gd name="T27" fmla="*/ 9 h 1180"/>
                <a:gd name="T28" fmla="*/ 59 w 737"/>
                <a:gd name="T29" fmla="*/ 3 h 1180"/>
                <a:gd name="T30" fmla="*/ 50 w 737"/>
                <a:gd name="T31" fmla="*/ 1 h 1180"/>
                <a:gd name="T32" fmla="*/ 41 w 737"/>
                <a:gd name="T33" fmla="*/ 1 h 1180"/>
                <a:gd name="T34" fmla="*/ 32 w 737"/>
                <a:gd name="T35" fmla="*/ 3 h 1180"/>
                <a:gd name="T36" fmla="*/ 24 w 737"/>
                <a:gd name="T37" fmla="*/ 9 h 1180"/>
                <a:gd name="T38" fmla="*/ 16 w 737"/>
                <a:gd name="T39" fmla="*/ 17 h 1180"/>
                <a:gd name="T40" fmla="*/ 10 w 737"/>
                <a:gd name="T41" fmla="*/ 26 h 1180"/>
                <a:gd name="T42" fmla="*/ 5 w 737"/>
                <a:gd name="T43" fmla="*/ 38 h 1180"/>
                <a:gd name="T44" fmla="*/ 2 w 737"/>
                <a:gd name="T45" fmla="*/ 51 h 1180"/>
                <a:gd name="T46" fmla="*/ 0 w 737"/>
                <a:gd name="T47" fmla="*/ 67 h 1180"/>
                <a:gd name="T48" fmla="*/ 0 w 737"/>
                <a:gd name="T49" fmla="*/ 81 h 1180"/>
                <a:gd name="T50" fmla="*/ 2 w 737"/>
                <a:gd name="T51" fmla="*/ 95 h 1180"/>
                <a:gd name="T52" fmla="*/ 5 w 737"/>
                <a:gd name="T53" fmla="*/ 108 h 1180"/>
                <a:gd name="T54" fmla="*/ 10 w 737"/>
                <a:gd name="T55" fmla="*/ 120 h 1180"/>
                <a:gd name="T56" fmla="*/ 16 w 737"/>
                <a:gd name="T57" fmla="*/ 131 h 1180"/>
                <a:gd name="T58" fmla="*/ 24 w 737"/>
                <a:gd name="T59" fmla="*/ 139 h 1180"/>
                <a:gd name="T60" fmla="*/ 32 w 737"/>
                <a:gd name="T61" fmla="*/ 145 h 1180"/>
                <a:gd name="T62" fmla="*/ 41 w 737"/>
                <a:gd name="T63" fmla="*/ 148 h 1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7"/>
                <a:gd name="T97" fmla="*/ 0 h 1180"/>
                <a:gd name="T98" fmla="*/ 737 w 737"/>
                <a:gd name="T99" fmla="*/ 1180 h 1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7" h="1180">
                  <a:moveTo>
                    <a:pt x="368" y="1180"/>
                  </a:moveTo>
                  <a:lnTo>
                    <a:pt x="406" y="1177"/>
                  </a:lnTo>
                  <a:lnTo>
                    <a:pt x="443" y="1168"/>
                  </a:lnTo>
                  <a:lnTo>
                    <a:pt x="478" y="1154"/>
                  </a:lnTo>
                  <a:lnTo>
                    <a:pt x="512" y="1134"/>
                  </a:lnTo>
                  <a:lnTo>
                    <a:pt x="544" y="1109"/>
                  </a:lnTo>
                  <a:lnTo>
                    <a:pt x="575" y="1078"/>
                  </a:lnTo>
                  <a:lnTo>
                    <a:pt x="602" y="1045"/>
                  </a:lnTo>
                  <a:lnTo>
                    <a:pt x="628" y="1008"/>
                  </a:lnTo>
                  <a:lnTo>
                    <a:pt x="653" y="964"/>
                  </a:lnTo>
                  <a:lnTo>
                    <a:pt x="674" y="920"/>
                  </a:lnTo>
                  <a:lnTo>
                    <a:pt x="693" y="870"/>
                  </a:lnTo>
                  <a:lnTo>
                    <a:pt x="708" y="820"/>
                  </a:lnTo>
                  <a:lnTo>
                    <a:pt x="720" y="766"/>
                  </a:lnTo>
                  <a:lnTo>
                    <a:pt x="729" y="709"/>
                  </a:lnTo>
                  <a:lnTo>
                    <a:pt x="736" y="650"/>
                  </a:lnTo>
                  <a:lnTo>
                    <a:pt x="737" y="590"/>
                  </a:lnTo>
                  <a:lnTo>
                    <a:pt x="736" y="530"/>
                  </a:lnTo>
                  <a:lnTo>
                    <a:pt x="729" y="471"/>
                  </a:lnTo>
                  <a:lnTo>
                    <a:pt x="720" y="414"/>
                  </a:lnTo>
                  <a:lnTo>
                    <a:pt x="708" y="360"/>
                  </a:lnTo>
                  <a:lnTo>
                    <a:pt x="693" y="308"/>
                  </a:lnTo>
                  <a:lnTo>
                    <a:pt x="674" y="260"/>
                  </a:lnTo>
                  <a:lnTo>
                    <a:pt x="653" y="214"/>
                  </a:lnTo>
                  <a:lnTo>
                    <a:pt x="628" y="173"/>
                  </a:lnTo>
                  <a:lnTo>
                    <a:pt x="602" y="134"/>
                  </a:lnTo>
                  <a:lnTo>
                    <a:pt x="575" y="100"/>
                  </a:lnTo>
                  <a:lnTo>
                    <a:pt x="544" y="71"/>
                  </a:lnTo>
                  <a:lnTo>
                    <a:pt x="512" y="46"/>
                  </a:lnTo>
                  <a:lnTo>
                    <a:pt x="478" y="26"/>
                  </a:lnTo>
                  <a:lnTo>
                    <a:pt x="443" y="12"/>
                  </a:lnTo>
                  <a:lnTo>
                    <a:pt x="406" y="3"/>
                  </a:lnTo>
                  <a:lnTo>
                    <a:pt x="368" y="0"/>
                  </a:lnTo>
                  <a:lnTo>
                    <a:pt x="330" y="3"/>
                  </a:lnTo>
                  <a:lnTo>
                    <a:pt x="294" y="12"/>
                  </a:lnTo>
                  <a:lnTo>
                    <a:pt x="258" y="26"/>
                  </a:lnTo>
                  <a:lnTo>
                    <a:pt x="224" y="46"/>
                  </a:lnTo>
                  <a:lnTo>
                    <a:pt x="192" y="71"/>
                  </a:lnTo>
                  <a:lnTo>
                    <a:pt x="163" y="100"/>
                  </a:lnTo>
                  <a:lnTo>
                    <a:pt x="134" y="134"/>
                  </a:lnTo>
                  <a:lnTo>
                    <a:pt x="108" y="173"/>
                  </a:lnTo>
                  <a:lnTo>
                    <a:pt x="85" y="214"/>
                  </a:lnTo>
                  <a:lnTo>
                    <a:pt x="63" y="260"/>
                  </a:lnTo>
                  <a:lnTo>
                    <a:pt x="45" y="308"/>
                  </a:lnTo>
                  <a:lnTo>
                    <a:pt x="30" y="360"/>
                  </a:lnTo>
                  <a:lnTo>
                    <a:pt x="17" y="414"/>
                  </a:lnTo>
                  <a:lnTo>
                    <a:pt x="8" y="471"/>
                  </a:lnTo>
                  <a:lnTo>
                    <a:pt x="2" y="530"/>
                  </a:lnTo>
                  <a:lnTo>
                    <a:pt x="0" y="590"/>
                  </a:lnTo>
                  <a:lnTo>
                    <a:pt x="2" y="650"/>
                  </a:lnTo>
                  <a:lnTo>
                    <a:pt x="8" y="709"/>
                  </a:lnTo>
                  <a:lnTo>
                    <a:pt x="17" y="766"/>
                  </a:lnTo>
                  <a:lnTo>
                    <a:pt x="30" y="820"/>
                  </a:lnTo>
                  <a:lnTo>
                    <a:pt x="45" y="870"/>
                  </a:lnTo>
                  <a:lnTo>
                    <a:pt x="63" y="920"/>
                  </a:lnTo>
                  <a:lnTo>
                    <a:pt x="85" y="964"/>
                  </a:lnTo>
                  <a:lnTo>
                    <a:pt x="108" y="1008"/>
                  </a:lnTo>
                  <a:lnTo>
                    <a:pt x="134" y="1045"/>
                  </a:lnTo>
                  <a:lnTo>
                    <a:pt x="163" y="1078"/>
                  </a:lnTo>
                  <a:lnTo>
                    <a:pt x="192" y="1109"/>
                  </a:lnTo>
                  <a:lnTo>
                    <a:pt x="224" y="1134"/>
                  </a:lnTo>
                  <a:lnTo>
                    <a:pt x="258" y="1154"/>
                  </a:lnTo>
                  <a:lnTo>
                    <a:pt x="294" y="1168"/>
                  </a:lnTo>
                  <a:lnTo>
                    <a:pt x="330" y="1177"/>
                  </a:lnTo>
                  <a:lnTo>
                    <a:pt x="368" y="1180"/>
                  </a:lnTo>
                  <a:close/>
                </a:path>
              </a:pathLst>
            </a:custGeom>
            <a:solidFill>
              <a:srgbClr val="FFFFFF"/>
            </a:solidFill>
            <a:ln w="9525">
              <a:noFill/>
              <a:round/>
              <a:headEnd/>
              <a:tailEnd/>
            </a:ln>
          </p:spPr>
          <p:txBody>
            <a:bodyPr/>
            <a:lstStyle/>
            <a:p>
              <a:endParaRPr lang="fr-FR"/>
            </a:p>
          </p:txBody>
        </p:sp>
        <p:sp>
          <p:nvSpPr>
            <p:cNvPr id="11301" name="Freeform 30"/>
            <p:cNvSpPr>
              <a:spLocks/>
            </p:cNvSpPr>
            <p:nvPr/>
          </p:nvSpPr>
          <p:spPr bwMode="auto">
            <a:xfrm>
              <a:off x="4241" y="1246"/>
              <a:ext cx="47" cy="48"/>
            </a:xfrm>
            <a:custGeom>
              <a:avLst/>
              <a:gdLst>
                <a:gd name="T0" fmla="*/ 11 w 95"/>
                <a:gd name="T1" fmla="*/ 5 h 97"/>
                <a:gd name="T2" fmla="*/ 0 w 95"/>
                <a:gd name="T3" fmla="*/ 0 h 97"/>
                <a:gd name="T4" fmla="*/ 0 w 95"/>
                <a:gd name="T5" fmla="*/ 12 h 97"/>
                <a:gd name="T6" fmla="*/ 1 w 95"/>
                <a:gd name="T7" fmla="*/ 11 h 97"/>
                <a:gd name="T8" fmla="*/ 3 w 95"/>
                <a:gd name="T9" fmla="*/ 10 h 97"/>
                <a:gd name="T10" fmla="*/ 4 w 95"/>
                <a:gd name="T11" fmla="*/ 9 h 97"/>
                <a:gd name="T12" fmla="*/ 6 w 95"/>
                <a:gd name="T13" fmla="*/ 8 h 97"/>
                <a:gd name="T14" fmla="*/ 7 w 95"/>
                <a:gd name="T15" fmla="*/ 7 h 97"/>
                <a:gd name="T16" fmla="*/ 9 w 95"/>
                <a:gd name="T17" fmla="*/ 7 h 97"/>
                <a:gd name="T18" fmla="*/ 10 w 95"/>
                <a:gd name="T19" fmla="*/ 6 h 97"/>
                <a:gd name="T20" fmla="*/ 11 w 95"/>
                <a:gd name="T21" fmla="*/ 5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97"/>
                <a:gd name="T35" fmla="*/ 95 w 95"/>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97">
                  <a:moveTo>
                    <a:pt x="95" y="45"/>
                  </a:moveTo>
                  <a:lnTo>
                    <a:pt x="0" y="0"/>
                  </a:lnTo>
                  <a:lnTo>
                    <a:pt x="5" y="97"/>
                  </a:lnTo>
                  <a:lnTo>
                    <a:pt x="15" y="89"/>
                  </a:lnTo>
                  <a:lnTo>
                    <a:pt x="26" y="83"/>
                  </a:lnTo>
                  <a:lnTo>
                    <a:pt x="38" y="75"/>
                  </a:lnTo>
                  <a:lnTo>
                    <a:pt x="49" y="69"/>
                  </a:lnTo>
                  <a:lnTo>
                    <a:pt x="61" y="63"/>
                  </a:lnTo>
                  <a:lnTo>
                    <a:pt x="72" y="57"/>
                  </a:lnTo>
                  <a:lnTo>
                    <a:pt x="84" y="51"/>
                  </a:lnTo>
                  <a:lnTo>
                    <a:pt x="95" y="45"/>
                  </a:lnTo>
                  <a:close/>
                </a:path>
              </a:pathLst>
            </a:custGeom>
            <a:solidFill>
              <a:srgbClr val="FF0000"/>
            </a:solidFill>
            <a:ln w="9525">
              <a:noFill/>
              <a:round/>
              <a:headEnd/>
              <a:tailEnd/>
            </a:ln>
          </p:spPr>
          <p:txBody>
            <a:bodyPr/>
            <a:lstStyle/>
            <a:p>
              <a:endParaRPr lang="fr-FR"/>
            </a:p>
          </p:txBody>
        </p:sp>
        <p:sp>
          <p:nvSpPr>
            <p:cNvPr id="11302" name="Freeform 31"/>
            <p:cNvSpPr>
              <a:spLocks/>
            </p:cNvSpPr>
            <p:nvPr/>
          </p:nvSpPr>
          <p:spPr bwMode="auto">
            <a:xfrm>
              <a:off x="4372" y="1191"/>
              <a:ext cx="52" cy="46"/>
            </a:xfrm>
            <a:custGeom>
              <a:avLst/>
              <a:gdLst>
                <a:gd name="T0" fmla="*/ 13 w 103"/>
                <a:gd name="T1" fmla="*/ 9 h 93"/>
                <a:gd name="T2" fmla="*/ 6 w 103"/>
                <a:gd name="T3" fmla="*/ 0 h 93"/>
                <a:gd name="T4" fmla="*/ 0 w 103"/>
                <a:gd name="T5" fmla="*/ 11 h 93"/>
                <a:gd name="T6" fmla="*/ 2 w 103"/>
                <a:gd name="T7" fmla="*/ 11 h 93"/>
                <a:gd name="T8" fmla="*/ 4 w 103"/>
                <a:gd name="T9" fmla="*/ 11 h 93"/>
                <a:gd name="T10" fmla="*/ 5 w 103"/>
                <a:gd name="T11" fmla="*/ 10 h 93"/>
                <a:gd name="T12" fmla="*/ 7 w 103"/>
                <a:gd name="T13" fmla="*/ 10 h 93"/>
                <a:gd name="T14" fmla="*/ 9 w 103"/>
                <a:gd name="T15" fmla="*/ 10 h 93"/>
                <a:gd name="T16" fmla="*/ 10 w 103"/>
                <a:gd name="T17" fmla="*/ 10 h 93"/>
                <a:gd name="T18" fmla="*/ 12 w 103"/>
                <a:gd name="T19" fmla="*/ 9 h 93"/>
                <a:gd name="T20" fmla="*/ 13 w 103"/>
                <a:gd name="T21" fmla="*/ 9 h 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93"/>
                <a:gd name="T35" fmla="*/ 103 w 103"/>
                <a:gd name="T36" fmla="*/ 93 h 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93">
                  <a:moveTo>
                    <a:pt x="103" y="79"/>
                  </a:moveTo>
                  <a:lnTo>
                    <a:pt x="46" y="0"/>
                  </a:lnTo>
                  <a:lnTo>
                    <a:pt x="0" y="93"/>
                  </a:lnTo>
                  <a:lnTo>
                    <a:pt x="13" y="90"/>
                  </a:lnTo>
                  <a:lnTo>
                    <a:pt x="26" y="88"/>
                  </a:lnTo>
                  <a:lnTo>
                    <a:pt x="39" y="85"/>
                  </a:lnTo>
                  <a:lnTo>
                    <a:pt x="52" y="84"/>
                  </a:lnTo>
                  <a:lnTo>
                    <a:pt x="65" y="82"/>
                  </a:lnTo>
                  <a:lnTo>
                    <a:pt x="77" y="81"/>
                  </a:lnTo>
                  <a:lnTo>
                    <a:pt x="91" y="79"/>
                  </a:lnTo>
                  <a:lnTo>
                    <a:pt x="103" y="79"/>
                  </a:lnTo>
                  <a:close/>
                </a:path>
              </a:pathLst>
            </a:custGeom>
            <a:solidFill>
              <a:srgbClr val="FF0000"/>
            </a:solidFill>
            <a:ln w="9525">
              <a:noFill/>
              <a:round/>
              <a:headEnd/>
              <a:tailEnd/>
            </a:ln>
          </p:spPr>
          <p:txBody>
            <a:bodyPr/>
            <a:lstStyle/>
            <a:p>
              <a:endParaRPr lang="fr-FR"/>
            </a:p>
          </p:txBody>
        </p:sp>
        <p:sp>
          <p:nvSpPr>
            <p:cNvPr id="11303" name="Freeform 32"/>
            <p:cNvSpPr>
              <a:spLocks/>
            </p:cNvSpPr>
            <p:nvPr/>
          </p:nvSpPr>
          <p:spPr bwMode="auto">
            <a:xfrm>
              <a:off x="4181" y="1298"/>
              <a:ext cx="46" cy="40"/>
            </a:xfrm>
            <a:custGeom>
              <a:avLst/>
              <a:gdLst>
                <a:gd name="T0" fmla="*/ 12 w 91"/>
                <a:gd name="T1" fmla="*/ 3 h 80"/>
                <a:gd name="T2" fmla="*/ 0 w 91"/>
                <a:gd name="T3" fmla="*/ 0 h 80"/>
                <a:gd name="T4" fmla="*/ 3 w 91"/>
                <a:gd name="T5" fmla="*/ 10 h 80"/>
                <a:gd name="T6" fmla="*/ 4 w 91"/>
                <a:gd name="T7" fmla="*/ 9 h 80"/>
                <a:gd name="T8" fmla="*/ 5 w 91"/>
                <a:gd name="T9" fmla="*/ 9 h 80"/>
                <a:gd name="T10" fmla="*/ 6 w 91"/>
                <a:gd name="T11" fmla="*/ 7 h 80"/>
                <a:gd name="T12" fmla="*/ 7 w 91"/>
                <a:gd name="T13" fmla="*/ 6 h 80"/>
                <a:gd name="T14" fmla="*/ 9 w 91"/>
                <a:gd name="T15" fmla="*/ 5 h 80"/>
                <a:gd name="T16" fmla="*/ 10 w 91"/>
                <a:gd name="T17" fmla="*/ 5 h 80"/>
                <a:gd name="T18" fmla="*/ 11 w 91"/>
                <a:gd name="T19" fmla="*/ 3 h 80"/>
                <a:gd name="T20" fmla="*/ 12 w 91"/>
                <a:gd name="T21" fmla="*/ 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80"/>
                <a:gd name="T35" fmla="*/ 91 w 91"/>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80">
                  <a:moveTo>
                    <a:pt x="91" y="20"/>
                  </a:moveTo>
                  <a:lnTo>
                    <a:pt x="0" y="0"/>
                  </a:lnTo>
                  <a:lnTo>
                    <a:pt x="23" y="80"/>
                  </a:lnTo>
                  <a:lnTo>
                    <a:pt x="30" y="72"/>
                  </a:lnTo>
                  <a:lnTo>
                    <a:pt x="39" y="65"/>
                  </a:lnTo>
                  <a:lnTo>
                    <a:pt x="47" y="57"/>
                  </a:lnTo>
                  <a:lnTo>
                    <a:pt x="56" y="49"/>
                  </a:lnTo>
                  <a:lnTo>
                    <a:pt x="65" y="42"/>
                  </a:lnTo>
                  <a:lnTo>
                    <a:pt x="75" y="34"/>
                  </a:lnTo>
                  <a:lnTo>
                    <a:pt x="82" y="28"/>
                  </a:lnTo>
                  <a:lnTo>
                    <a:pt x="91" y="20"/>
                  </a:lnTo>
                  <a:close/>
                </a:path>
              </a:pathLst>
            </a:custGeom>
            <a:solidFill>
              <a:srgbClr val="FF0000"/>
            </a:solidFill>
            <a:ln w="9525">
              <a:noFill/>
              <a:round/>
              <a:headEnd/>
              <a:tailEnd/>
            </a:ln>
          </p:spPr>
          <p:txBody>
            <a:bodyPr/>
            <a:lstStyle/>
            <a:p>
              <a:endParaRPr lang="fr-FR"/>
            </a:p>
          </p:txBody>
        </p:sp>
        <p:sp>
          <p:nvSpPr>
            <p:cNvPr id="11304" name="Freeform 33"/>
            <p:cNvSpPr>
              <a:spLocks/>
            </p:cNvSpPr>
            <p:nvPr/>
          </p:nvSpPr>
          <p:spPr bwMode="auto">
            <a:xfrm>
              <a:off x="4305" y="1210"/>
              <a:ext cx="50" cy="52"/>
            </a:xfrm>
            <a:custGeom>
              <a:avLst/>
              <a:gdLst>
                <a:gd name="T0" fmla="*/ 12 w 101"/>
                <a:gd name="T1" fmla="*/ 9 h 103"/>
                <a:gd name="T2" fmla="*/ 2 w 101"/>
                <a:gd name="T3" fmla="*/ 0 h 103"/>
                <a:gd name="T4" fmla="*/ 0 w 101"/>
                <a:gd name="T5" fmla="*/ 13 h 103"/>
                <a:gd name="T6" fmla="*/ 1 w 101"/>
                <a:gd name="T7" fmla="*/ 13 h 103"/>
                <a:gd name="T8" fmla="*/ 3 w 101"/>
                <a:gd name="T9" fmla="*/ 12 h 103"/>
                <a:gd name="T10" fmla="*/ 4 w 101"/>
                <a:gd name="T11" fmla="*/ 11 h 103"/>
                <a:gd name="T12" fmla="*/ 6 w 101"/>
                <a:gd name="T13" fmla="*/ 11 h 103"/>
                <a:gd name="T14" fmla="*/ 7 w 101"/>
                <a:gd name="T15" fmla="*/ 10 h 103"/>
                <a:gd name="T16" fmla="*/ 9 w 101"/>
                <a:gd name="T17" fmla="*/ 10 h 103"/>
                <a:gd name="T18" fmla="*/ 11 w 101"/>
                <a:gd name="T19" fmla="*/ 9 h 103"/>
                <a:gd name="T20" fmla="*/ 12 w 101"/>
                <a:gd name="T21" fmla="*/ 9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101" y="68"/>
                  </a:moveTo>
                  <a:lnTo>
                    <a:pt x="21" y="0"/>
                  </a:lnTo>
                  <a:lnTo>
                    <a:pt x="0" y="103"/>
                  </a:lnTo>
                  <a:lnTo>
                    <a:pt x="12" y="97"/>
                  </a:lnTo>
                  <a:lnTo>
                    <a:pt x="24" y="92"/>
                  </a:lnTo>
                  <a:lnTo>
                    <a:pt x="36" y="88"/>
                  </a:lnTo>
                  <a:lnTo>
                    <a:pt x="50" y="83"/>
                  </a:lnTo>
                  <a:lnTo>
                    <a:pt x="62" y="79"/>
                  </a:lnTo>
                  <a:lnTo>
                    <a:pt x="75" y="75"/>
                  </a:lnTo>
                  <a:lnTo>
                    <a:pt x="88" y="71"/>
                  </a:lnTo>
                  <a:lnTo>
                    <a:pt x="101" y="68"/>
                  </a:lnTo>
                  <a:close/>
                </a:path>
              </a:pathLst>
            </a:custGeom>
            <a:solidFill>
              <a:srgbClr val="FF0000"/>
            </a:solidFill>
            <a:ln w="9525">
              <a:noFill/>
              <a:round/>
              <a:headEnd/>
              <a:tailEnd/>
            </a:ln>
          </p:spPr>
          <p:txBody>
            <a:bodyPr/>
            <a:lstStyle/>
            <a:p>
              <a:endParaRPr lang="fr-FR"/>
            </a:p>
          </p:txBody>
        </p:sp>
        <p:sp>
          <p:nvSpPr>
            <p:cNvPr id="11305" name="Freeform 34"/>
            <p:cNvSpPr>
              <a:spLocks/>
            </p:cNvSpPr>
            <p:nvPr/>
          </p:nvSpPr>
          <p:spPr bwMode="auto">
            <a:xfrm>
              <a:off x="4444" y="1194"/>
              <a:ext cx="47" cy="41"/>
            </a:xfrm>
            <a:custGeom>
              <a:avLst/>
              <a:gdLst>
                <a:gd name="T0" fmla="*/ 12 w 94"/>
                <a:gd name="T1" fmla="*/ 11 h 81"/>
                <a:gd name="T2" fmla="*/ 7 w 94"/>
                <a:gd name="T3" fmla="*/ 0 h 81"/>
                <a:gd name="T4" fmla="*/ 0 w 94"/>
                <a:gd name="T5" fmla="*/ 9 h 81"/>
                <a:gd name="T6" fmla="*/ 1 w 94"/>
                <a:gd name="T7" fmla="*/ 9 h 81"/>
                <a:gd name="T8" fmla="*/ 3 w 94"/>
                <a:gd name="T9" fmla="*/ 9 h 81"/>
                <a:gd name="T10" fmla="*/ 5 w 94"/>
                <a:gd name="T11" fmla="*/ 10 h 81"/>
                <a:gd name="T12" fmla="*/ 6 w 94"/>
                <a:gd name="T13" fmla="*/ 10 h 81"/>
                <a:gd name="T14" fmla="*/ 7 w 94"/>
                <a:gd name="T15" fmla="*/ 10 h 81"/>
                <a:gd name="T16" fmla="*/ 9 w 94"/>
                <a:gd name="T17" fmla="*/ 10 h 81"/>
                <a:gd name="T18" fmla="*/ 11 w 94"/>
                <a:gd name="T19" fmla="*/ 10 h 81"/>
                <a:gd name="T20" fmla="*/ 12 w 94"/>
                <a:gd name="T21" fmla="*/ 11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81"/>
                <a:gd name="T35" fmla="*/ 94 w 94"/>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81">
                  <a:moveTo>
                    <a:pt x="94" y="81"/>
                  </a:moveTo>
                  <a:lnTo>
                    <a:pt x="62" y="0"/>
                  </a:lnTo>
                  <a:lnTo>
                    <a:pt x="0" y="72"/>
                  </a:lnTo>
                  <a:lnTo>
                    <a:pt x="13" y="72"/>
                  </a:lnTo>
                  <a:lnTo>
                    <a:pt x="25" y="72"/>
                  </a:lnTo>
                  <a:lnTo>
                    <a:pt x="36" y="74"/>
                  </a:lnTo>
                  <a:lnTo>
                    <a:pt x="48" y="74"/>
                  </a:lnTo>
                  <a:lnTo>
                    <a:pt x="59" y="75"/>
                  </a:lnTo>
                  <a:lnTo>
                    <a:pt x="71" y="77"/>
                  </a:lnTo>
                  <a:lnTo>
                    <a:pt x="82" y="80"/>
                  </a:lnTo>
                  <a:lnTo>
                    <a:pt x="94" y="81"/>
                  </a:lnTo>
                  <a:close/>
                </a:path>
              </a:pathLst>
            </a:custGeom>
            <a:solidFill>
              <a:srgbClr val="FF0000"/>
            </a:solidFill>
            <a:ln w="9525">
              <a:noFill/>
              <a:round/>
              <a:headEnd/>
              <a:tailEnd/>
            </a:ln>
          </p:spPr>
          <p:txBody>
            <a:bodyPr/>
            <a:lstStyle/>
            <a:p>
              <a:endParaRPr lang="fr-FR"/>
            </a:p>
          </p:txBody>
        </p:sp>
        <p:sp>
          <p:nvSpPr>
            <p:cNvPr id="11306" name="Rectangle 35"/>
            <p:cNvSpPr>
              <a:spLocks noChangeArrowheads="1"/>
            </p:cNvSpPr>
            <p:nvPr/>
          </p:nvSpPr>
          <p:spPr bwMode="auto">
            <a:xfrm>
              <a:off x="4604" y="1376"/>
              <a:ext cx="59" cy="620"/>
            </a:xfrm>
            <a:prstGeom prst="rect">
              <a:avLst/>
            </a:prstGeom>
            <a:solidFill>
              <a:srgbClr val="00007F"/>
            </a:solidFill>
            <a:ln w="9525">
              <a:noFill/>
              <a:miter lim="800000"/>
              <a:headEnd/>
              <a:tailEnd/>
            </a:ln>
          </p:spPr>
          <p:txBody>
            <a:bodyPr/>
            <a:lstStyle/>
            <a:p>
              <a:endParaRPr lang="fr-FR"/>
            </a:p>
          </p:txBody>
        </p:sp>
        <p:sp>
          <p:nvSpPr>
            <p:cNvPr id="11307" name="Freeform 36"/>
            <p:cNvSpPr>
              <a:spLocks/>
            </p:cNvSpPr>
            <p:nvPr/>
          </p:nvSpPr>
          <p:spPr bwMode="auto">
            <a:xfrm>
              <a:off x="4368" y="1925"/>
              <a:ext cx="540" cy="141"/>
            </a:xfrm>
            <a:custGeom>
              <a:avLst/>
              <a:gdLst>
                <a:gd name="T0" fmla="*/ 135 w 1079"/>
                <a:gd name="T1" fmla="*/ 36 h 280"/>
                <a:gd name="T2" fmla="*/ 135 w 1079"/>
                <a:gd name="T3" fmla="*/ 32 h 280"/>
                <a:gd name="T4" fmla="*/ 133 w 1079"/>
                <a:gd name="T5" fmla="*/ 28 h 280"/>
                <a:gd name="T6" fmla="*/ 131 w 1079"/>
                <a:gd name="T7" fmla="*/ 25 h 280"/>
                <a:gd name="T8" fmla="*/ 129 w 1079"/>
                <a:gd name="T9" fmla="*/ 22 h 280"/>
                <a:gd name="T10" fmla="*/ 126 w 1079"/>
                <a:gd name="T11" fmla="*/ 19 h 280"/>
                <a:gd name="T12" fmla="*/ 122 w 1079"/>
                <a:gd name="T13" fmla="*/ 16 h 280"/>
                <a:gd name="T14" fmla="*/ 119 w 1079"/>
                <a:gd name="T15" fmla="*/ 13 h 280"/>
                <a:gd name="T16" fmla="*/ 114 w 1079"/>
                <a:gd name="T17" fmla="*/ 11 h 280"/>
                <a:gd name="T18" fmla="*/ 109 w 1079"/>
                <a:gd name="T19" fmla="*/ 8 h 280"/>
                <a:gd name="T20" fmla="*/ 104 w 1079"/>
                <a:gd name="T21" fmla="*/ 6 h 280"/>
                <a:gd name="T22" fmla="*/ 99 w 1079"/>
                <a:gd name="T23" fmla="*/ 5 h 280"/>
                <a:gd name="T24" fmla="*/ 93 w 1079"/>
                <a:gd name="T25" fmla="*/ 3 h 280"/>
                <a:gd name="T26" fmla="*/ 87 w 1079"/>
                <a:gd name="T27" fmla="*/ 2 h 280"/>
                <a:gd name="T28" fmla="*/ 81 w 1079"/>
                <a:gd name="T29" fmla="*/ 1 h 280"/>
                <a:gd name="T30" fmla="*/ 74 w 1079"/>
                <a:gd name="T31" fmla="*/ 1 h 280"/>
                <a:gd name="T32" fmla="*/ 68 w 1079"/>
                <a:gd name="T33" fmla="*/ 0 h 280"/>
                <a:gd name="T34" fmla="*/ 61 w 1079"/>
                <a:gd name="T35" fmla="*/ 1 h 280"/>
                <a:gd name="T36" fmla="*/ 55 w 1079"/>
                <a:gd name="T37" fmla="*/ 1 h 280"/>
                <a:gd name="T38" fmla="*/ 49 w 1079"/>
                <a:gd name="T39" fmla="*/ 2 h 280"/>
                <a:gd name="T40" fmla="*/ 43 w 1079"/>
                <a:gd name="T41" fmla="*/ 3 h 280"/>
                <a:gd name="T42" fmla="*/ 37 w 1079"/>
                <a:gd name="T43" fmla="*/ 5 h 280"/>
                <a:gd name="T44" fmla="*/ 32 w 1079"/>
                <a:gd name="T45" fmla="*/ 6 h 280"/>
                <a:gd name="T46" fmla="*/ 26 w 1079"/>
                <a:gd name="T47" fmla="*/ 8 h 280"/>
                <a:gd name="T48" fmla="*/ 22 w 1079"/>
                <a:gd name="T49" fmla="*/ 11 h 280"/>
                <a:gd name="T50" fmla="*/ 17 w 1079"/>
                <a:gd name="T51" fmla="*/ 13 h 280"/>
                <a:gd name="T52" fmla="*/ 13 w 1079"/>
                <a:gd name="T53" fmla="*/ 16 h 280"/>
                <a:gd name="T54" fmla="*/ 10 w 1079"/>
                <a:gd name="T55" fmla="*/ 19 h 280"/>
                <a:gd name="T56" fmla="*/ 7 w 1079"/>
                <a:gd name="T57" fmla="*/ 22 h 280"/>
                <a:gd name="T58" fmla="*/ 4 w 1079"/>
                <a:gd name="T59" fmla="*/ 25 h 280"/>
                <a:gd name="T60" fmla="*/ 3 w 1079"/>
                <a:gd name="T61" fmla="*/ 28 h 280"/>
                <a:gd name="T62" fmla="*/ 1 w 1079"/>
                <a:gd name="T63" fmla="*/ 32 h 280"/>
                <a:gd name="T64" fmla="*/ 0 w 1079"/>
                <a:gd name="T65" fmla="*/ 36 h 280"/>
                <a:gd name="T66" fmla="*/ 135 w 1079"/>
                <a:gd name="T67" fmla="*/ 36 h 2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9"/>
                <a:gd name="T103" fmla="*/ 0 h 280"/>
                <a:gd name="T104" fmla="*/ 1079 w 1079"/>
                <a:gd name="T105" fmla="*/ 280 h 2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9" h="280">
                  <a:moveTo>
                    <a:pt x="1079" y="280"/>
                  </a:moveTo>
                  <a:lnTo>
                    <a:pt x="1073" y="251"/>
                  </a:lnTo>
                  <a:lnTo>
                    <a:pt x="1063" y="223"/>
                  </a:lnTo>
                  <a:lnTo>
                    <a:pt x="1047" y="197"/>
                  </a:lnTo>
                  <a:lnTo>
                    <a:pt x="1027" y="171"/>
                  </a:lnTo>
                  <a:lnTo>
                    <a:pt x="1003" y="146"/>
                  </a:lnTo>
                  <a:lnTo>
                    <a:pt x="975" y="123"/>
                  </a:lnTo>
                  <a:lnTo>
                    <a:pt x="945" y="101"/>
                  </a:lnTo>
                  <a:lnTo>
                    <a:pt x="909" y="81"/>
                  </a:lnTo>
                  <a:lnTo>
                    <a:pt x="871" y="63"/>
                  </a:lnTo>
                  <a:lnTo>
                    <a:pt x="831" y="47"/>
                  </a:lnTo>
                  <a:lnTo>
                    <a:pt x="787" y="34"/>
                  </a:lnTo>
                  <a:lnTo>
                    <a:pt x="743" y="21"/>
                  </a:lnTo>
                  <a:lnTo>
                    <a:pt x="694" y="12"/>
                  </a:lnTo>
                  <a:lnTo>
                    <a:pt x="645" y="6"/>
                  </a:lnTo>
                  <a:lnTo>
                    <a:pt x="592" y="1"/>
                  </a:lnTo>
                  <a:lnTo>
                    <a:pt x="540" y="0"/>
                  </a:lnTo>
                  <a:lnTo>
                    <a:pt x="487" y="1"/>
                  </a:lnTo>
                  <a:lnTo>
                    <a:pt x="436" y="6"/>
                  </a:lnTo>
                  <a:lnTo>
                    <a:pt x="386" y="12"/>
                  </a:lnTo>
                  <a:lnTo>
                    <a:pt x="338" y="21"/>
                  </a:lnTo>
                  <a:lnTo>
                    <a:pt x="292" y="34"/>
                  </a:lnTo>
                  <a:lnTo>
                    <a:pt x="249" y="47"/>
                  </a:lnTo>
                  <a:lnTo>
                    <a:pt x="208" y="63"/>
                  </a:lnTo>
                  <a:lnTo>
                    <a:pt x="170" y="81"/>
                  </a:lnTo>
                  <a:lnTo>
                    <a:pt x="136" y="101"/>
                  </a:lnTo>
                  <a:lnTo>
                    <a:pt x="104" y="123"/>
                  </a:lnTo>
                  <a:lnTo>
                    <a:pt x="76" y="146"/>
                  </a:lnTo>
                  <a:lnTo>
                    <a:pt x="52" y="171"/>
                  </a:lnTo>
                  <a:lnTo>
                    <a:pt x="32" y="197"/>
                  </a:lnTo>
                  <a:lnTo>
                    <a:pt x="17" y="223"/>
                  </a:lnTo>
                  <a:lnTo>
                    <a:pt x="6" y="251"/>
                  </a:lnTo>
                  <a:lnTo>
                    <a:pt x="0" y="280"/>
                  </a:lnTo>
                  <a:lnTo>
                    <a:pt x="1079" y="280"/>
                  </a:lnTo>
                  <a:close/>
                </a:path>
              </a:pathLst>
            </a:custGeom>
            <a:solidFill>
              <a:srgbClr val="00007F"/>
            </a:solidFill>
            <a:ln w="9525">
              <a:noFill/>
              <a:round/>
              <a:headEnd/>
              <a:tailEnd/>
            </a:ln>
          </p:spPr>
          <p:txBody>
            <a:bodyPr/>
            <a:lstStyle/>
            <a:p>
              <a:endParaRPr lang="fr-FR"/>
            </a:p>
          </p:txBody>
        </p:sp>
        <p:sp>
          <p:nvSpPr>
            <p:cNvPr id="11308" name="Freeform 37"/>
            <p:cNvSpPr>
              <a:spLocks/>
            </p:cNvSpPr>
            <p:nvPr/>
          </p:nvSpPr>
          <p:spPr bwMode="auto">
            <a:xfrm>
              <a:off x="4257" y="1449"/>
              <a:ext cx="113" cy="275"/>
            </a:xfrm>
            <a:custGeom>
              <a:avLst/>
              <a:gdLst>
                <a:gd name="T0" fmla="*/ 28 w 227"/>
                <a:gd name="T1" fmla="*/ 68 h 550"/>
                <a:gd name="T2" fmla="*/ 2 w 227"/>
                <a:gd name="T3" fmla="*/ 0 h 550"/>
                <a:gd name="T4" fmla="*/ 0 w 227"/>
                <a:gd name="T5" fmla="*/ 1 h 550"/>
                <a:gd name="T6" fmla="*/ 25 w 227"/>
                <a:gd name="T7" fmla="*/ 69 h 550"/>
                <a:gd name="T8" fmla="*/ 28 w 227"/>
                <a:gd name="T9" fmla="*/ 68 h 550"/>
                <a:gd name="T10" fmla="*/ 0 60000 65536"/>
                <a:gd name="T11" fmla="*/ 0 60000 65536"/>
                <a:gd name="T12" fmla="*/ 0 60000 65536"/>
                <a:gd name="T13" fmla="*/ 0 60000 65536"/>
                <a:gd name="T14" fmla="*/ 0 60000 65536"/>
                <a:gd name="T15" fmla="*/ 0 w 227"/>
                <a:gd name="T16" fmla="*/ 0 h 550"/>
                <a:gd name="T17" fmla="*/ 227 w 227"/>
                <a:gd name="T18" fmla="*/ 550 h 550"/>
              </a:gdLst>
              <a:ahLst/>
              <a:cxnLst>
                <a:cxn ang="T10">
                  <a:pos x="T0" y="T1"/>
                </a:cxn>
                <a:cxn ang="T11">
                  <a:pos x="T2" y="T3"/>
                </a:cxn>
                <a:cxn ang="T12">
                  <a:pos x="T4" y="T5"/>
                </a:cxn>
                <a:cxn ang="T13">
                  <a:pos x="T6" y="T7"/>
                </a:cxn>
                <a:cxn ang="T14">
                  <a:pos x="T8" y="T9"/>
                </a:cxn>
              </a:cxnLst>
              <a:rect l="T15" t="T16" r="T17" b="T18"/>
              <a:pathLst>
                <a:path w="227" h="550">
                  <a:moveTo>
                    <a:pt x="227" y="542"/>
                  </a:moveTo>
                  <a:lnTo>
                    <a:pt x="20" y="0"/>
                  </a:lnTo>
                  <a:lnTo>
                    <a:pt x="0" y="8"/>
                  </a:lnTo>
                  <a:lnTo>
                    <a:pt x="207" y="550"/>
                  </a:lnTo>
                  <a:lnTo>
                    <a:pt x="227" y="542"/>
                  </a:lnTo>
                  <a:close/>
                </a:path>
              </a:pathLst>
            </a:custGeom>
            <a:solidFill>
              <a:srgbClr val="00007F"/>
            </a:solidFill>
            <a:ln w="9525">
              <a:noFill/>
              <a:round/>
              <a:headEnd/>
              <a:tailEnd/>
            </a:ln>
          </p:spPr>
          <p:txBody>
            <a:bodyPr/>
            <a:lstStyle/>
            <a:p>
              <a:endParaRPr lang="fr-FR"/>
            </a:p>
          </p:txBody>
        </p:sp>
        <p:sp>
          <p:nvSpPr>
            <p:cNvPr id="11309" name="Freeform 38"/>
            <p:cNvSpPr>
              <a:spLocks/>
            </p:cNvSpPr>
            <p:nvPr/>
          </p:nvSpPr>
          <p:spPr bwMode="auto">
            <a:xfrm>
              <a:off x="4197" y="1447"/>
              <a:ext cx="38" cy="297"/>
            </a:xfrm>
            <a:custGeom>
              <a:avLst/>
              <a:gdLst>
                <a:gd name="T0" fmla="*/ 6 w 76"/>
                <a:gd name="T1" fmla="*/ 0 h 593"/>
                <a:gd name="T2" fmla="*/ 0 w 76"/>
                <a:gd name="T3" fmla="*/ 74 h 593"/>
                <a:gd name="T4" fmla="*/ 2 w 76"/>
                <a:gd name="T5" fmla="*/ 75 h 593"/>
                <a:gd name="T6" fmla="*/ 10 w 76"/>
                <a:gd name="T7" fmla="*/ 1 h 593"/>
                <a:gd name="T8" fmla="*/ 6 w 76"/>
                <a:gd name="T9" fmla="*/ 0 h 593"/>
                <a:gd name="T10" fmla="*/ 0 60000 65536"/>
                <a:gd name="T11" fmla="*/ 0 60000 65536"/>
                <a:gd name="T12" fmla="*/ 0 60000 65536"/>
                <a:gd name="T13" fmla="*/ 0 60000 65536"/>
                <a:gd name="T14" fmla="*/ 0 60000 65536"/>
                <a:gd name="T15" fmla="*/ 0 w 76"/>
                <a:gd name="T16" fmla="*/ 0 h 593"/>
                <a:gd name="T17" fmla="*/ 76 w 76"/>
                <a:gd name="T18" fmla="*/ 593 h 593"/>
              </a:gdLst>
              <a:ahLst/>
              <a:cxnLst>
                <a:cxn ang="T10">
                  <a:pos x="T0" y="T1"/>
                </a:cxn>
                <a:cxn ang="T11">
                  <a:pos x="T2" y="T3"/>
                </a:cxn>
                <a:cxn ang="T12">
                  <a:pos x="T4" y="T5"/>
                </a:cxn>
                <a:cxn ang="T13">
                  <a:pos x="T6" y="T7"/>
                </a:cxn>
                <a:cxn ang="T14">
                  <a:pos x="T8" y="T9"/>
                </a:cxn>
              </a:cxnLst>
              <a:rect l="T15" t="T16" r="T17" b="T18"/>
              <a:pathLst>
                <a:path w="76" h="593">
                  <a:moveTo>
                    <a:pt x="55" y="0"/>
                  </a:moveTo>
                  <a:lnTo>
                    <a:pt x="0" y="592"/>
                  </a:lnTo>
                  <a:lnTo>
                    <a:pt x="21" y="593"/>
                  </a:lnTo>
                  <a:lnTo>
                    <a:pt x="76" y="2"/>
                  </a:lnTo>
                  <a:lnTo>
                    <a:pt x="55" y="0"/>
                  </a:lnTo>
                  <a:close/>
                </a:path>
              </a:pathLst>
            </a:custGeom>
            <a:solidFill>
              <a:srgbClr val="00007F"/>
            </a:solidFill>
            <a:ln w="9525">
              <a:noFill/>
              <a:round/>
              <a:headEnd/>
              <a:tailEnd/>
            </a:ln>
          </p:spPr>
          <p:txBody>
            <a:bodyPr/>
            <a:lstStyle/>
            <a:p>
              <a:endParaRPr lang="fr-FR"/>
            </a:p>
          </p:txBody>
        </p:sp>
        <p:sp>
          <p:nvSpPr>
            <p:cNvPr id="11310" name="Freeform 39"/>
            <p:cNvSpPr>
              <a:spLocks/>
            </p:cNvSpPr>
            <p:nvPr/>
          </p:nvSpPr>
          <p:spPr bwMode="auto">
            <a:xfrm>
              <a:off x="4035" y="1455"/>
              <a:ext cx="168" cy="277"/>
            </a:xfrm>
            <a:custGeom>
              <a:avLst/>
              <a:gdLst>
                <a:gd name="T0" fmla="*/ 39 w 337"/>
                <a:gd name="T1" fmla="*/ 0 h 553"/>
                <a:gd name="T2" fmla="*/ 0 w 337"/>
                <a:gd name="T3" fmla="*/ 68 h 553"/>
                <a:gd name="T4" fmla="*/ 2 w 337"/>
                <a:gd name="T5" fmla="*/ 70 h 553"/>
                <a:gd name="T6" fmla="*/ 42 w 337"/>
                <a:gd name="T7" fmla="*/ 2 h 553"/>
                <a:gd name="T8" fmla="*/ 39 w 337"/>
                <a:gd name="T9" fmla="*/ 0 h 553"/>
                <a:gd name="T10" fmla="*/ 0 60000 65536"/>
                <a:gd name="T11" fmla="*/ 0 60000 65536"/>
                <a:gd name="T12" fmla="*/ 0 60000 65536"/>
                <a:gd name="T13" fmla="*/ 0 60000 65536"/>
                <a:gd name="T14" fmla="*/ 0 60000 65536"/>
                <a:gd name="T15" fmla="*/ 0 w 337"/>
                <a:gd name="T16" fmla="*/ 0 h 553"/>
                <a:gd name="T17" fmla="*/ 337 w 337"/>
                <a:gd name="T18" fmla="*/ 553 h 553"/>
              </a:gdLst>
              <a:ahLst/>
              <a:cxnLst>
                <a:cxn ang="T10">
                  <a:pos x="T0" y="T1"/>
                </a:cxn>
                <a:cxn ang="T11">
                  <a:pos x="T2" y="T3"/>
                </a:cxn>
                <a:cxn ang="T12">
                  <a:pos x="T4" y="T5"/>
                </a:cxn>
                <a:cxn ang="T13">
                  <a:pos x="T6" y="T7"/>
                </a:cxn>
                <a:cxn ang="T14">
                  <a:pos x="T8" y="T9"/>
                </a:cxn>
              </a:cxnLst>
              <a:rect l="T15" t="T16" r="T17" b="T18"/>
              <a:pathLst>
                <a:path w="337" h="553">
                  <a:moveTo>
                    <a:pt x="319" y="0"/>
                  </a:moveTo>
                  <a:lnTo>
                    <a:pt x="0" y="542"/>
                  </a:lnTo>
                  <a:lnTo>
                    <a:pt x="18" y="553"/>
                  </a:lnTo>
                  <a:lnTo>
                    <a:pt x="337" y="11"/>
                  </a:lnTo>
                  <a:lnTo>
                    <a:pt x="319" y="0"/>
                  </a:lnTo>
                  <a:close/>
                </a:path>
              </a:pathLst>
            </a:custGeom>
            <a:solidFill>
              <a:srgbClr val="00007F"/>
            </a:solidFill>
            <a:ln w="9525">
              <a:noFill/>
              <a:round/>
              <a:headEnd/>
              <a:tailEnd/>
            </a:ln>
          </p:spPr>
          <p:txBody>
            <a:bodyPr/>
            <a:lstStyle/>
            <a:p>
              <a:endParaRPr lang="fr-FR"/>
            </a:p>
          </p:txBody>
        </p:sp>
        <p:sp>
          <p:nvSpPr>
            <p:cNvPr id="11311" name="Freeform 40"/>
            <p:cNvSpPr>
              <a:spLocks/>
            </p:cNvSpPr>
            <p:nvPr/>
          </p:nvSpPr>
          <p:spPr bwMode="auto">
            <a:xfrm>
              <a:off x="4116" y="1301"/>
              <a:ext cx="990" cy="176"/>
            </a:xfrm>
            <a:custGeom>
              <a:avLst/>
              <a:gdLst>
                <a:gd name="T0" fmla="*/ 246 w 1979"/>
                <a:gd name="T1" fmla="*/ 0 h 351"/>
                <a:gd name="T2" fmla="*/ 248 w 1979"/>
                <a:gd name="T3" fmla="*/ 10 h 351"/>
                <a:gd name="T4" fmla="*/ 2 w 1979"/>
                <a:gd name="T5" fmla="*/ 44 h 351"/>
                <a:gd name="T6" fmla="*/ 0 w 1979"/>
                <a:gd name="T7" fmla="*/ 35 h 351"/>
                <a:gd name="T8" fmla="*/ 246 w 1979"/>
                <a:gd name="T9" fmla="*/ 0 h 351"/>
                <a:gd name="T10" fmla="*/ 0 60000 65536"/>
                <a:gd name="T11" fmla="*/ 0 60000 65536"/>
                <a:gd name="T12" fmla="*/ 0 60000 65536"/>
                <a:gd name="T13" fmla="*/ 0 60000 65536"/>
                <a:gd name="T14" fmla="*/ 0 60000 65536"/>
                <a:gd name="T15" fmla="*/ 0 w 1979"/>
                <a:gd name="T16" fmla="*/ 0 h 351"/>
                <a:gd name="T17" fmla="*/ 1979 w 1979"/>
                <a:gd name="T18" fmla="*/ 351 h 351"/>
              </a:gdLst>
              <a:ahLst/>
              <a:cxnLst>
                <a:cxn ang="T10">
                  <a:pos x="T0" y="T1"/>
                </a:cxn>
                <a:cxn ang="T11">
                  <a:pos x="T2" y="T3"/>
                </a:cxn>
                <a:cxn ang="T12">
                  <a:pos x="T4" y="T5"/>
                </a:cxn>
                <a:cxn ang="T13">
                  <a:pos x="T6" y="T7"/>
                </a:cxn>
                <a:cxn ang="T14">
                  <a:pos x="T8" y="T9"/>
                </a:cxn>
              </a:cxnLst>
              <a:rect l="T15" t="T16" r="T17" b="T18"/>
              <a:pathLst>
                <a:path w="1979" h="351">
                  <a:moveTo>
                    <a:pt x="1968" y="0"/>
                  </a:moveTo>
                  <a:lnTo>
                    <a:pt x="1979" y="74"/>
                  </a:lnTo>
                  <a:lnTo>
                    <a:pt x="9" y="351"/>
                  </a:lnTo>
                  <a:lnTo>
                    <a:pt x="0" y="277"/>
                  </a:lnTo>
                  <a:lnTo>
                    <a:pt x="1968" y="0"/>
                  </a:lnTo>
                  <a:close/>
                </a:path>
              </a:pathLst>
            </a:custGeom>
            <a:solidFill>
              <a:srgbClr val="00007F"/>
            </a:solidFill>
            <a:ln w="9525">
              <a:noFill/>
              <a:round/>
              <a:headEnd/>
              <a:tailEnd/>
            </a:ln>
          </p:spPr>
          <p:txBody>
            <a:bodyPr/>
            <a:lstStyle/>
            <a:p>
              <a:endParaRPr lang="fr-FR"/>
            </a:p>
          </p:txBody>
        </p:sp>
        <p:sp>
          <p:nvSpPr>
            <p:cNvPr id="11312" name="Freeform 41"/>
            <p:cNvSpPr>
              <a:spLocks/>
            </p:cNvSpPr>
            <p:nvPr/>
          </p:nvSpPr>
          <p:spPr bwMode="auto">
            <a:xfrm>
              <a:off x="4584" y="1243"/>
              <a:ext cx="105" cy="105"/>
            </a:xfrm>
            <a:custGeom>
              <a:avLst/>
              <a:gdLst>
                <a:gd name="T0" fmla="*/ 13 w 211"/>
                <a:gd name="T1" fmla="*/ 26 h 211"/>
                <a:gd name="T2" fmla="*/ 15 w 211"/>
                <a:gd name="T3" fmla="*/ 26 h 211"/>
                <a:gd name="T4" fmla="*/ 18 w 211"/>
                <a:gd name="T5" fmla="*/ 25 h 211"/>
                <a:gd name="T6" fmla="*/ 20 w 211"/>
                <a:gd name="T7" fmla="*/ 24 h 211"/>
                <a:gd name="T8" fmla="*/ 22 w 211"/>
                <a:gd name="T9" fmla="*/ 22 h 211"/>
                <a:gd name="T10" fmla="*/ 24 w 211"/>
                <a:gd name="T11" fmla="*/ 20 h 211"/>
                <a:gd name="T12" fmla="*/ 25 w 211"/>
                <a:gd name="T13" fmla="*/ 18 h 211"/>
                <a:gd name="T14" fmla="*/ 26 w 211"/>
                <a:gd name="T15" fmla="*/ 15 h 211"/>
                <a:gd name="T16" fmla="*/ 26 w 211"/>
                <a:gd name="T17" fmla="*/ 13 h 211"/>
                <a:gd name="T18" fmla="*/ 26 w 211"/>
                <a:gd name="T19" fmla="*/ 10 h 211"/>
                <a:gd name="T20" fmla="*/ 25 w 211"/>
                <a:gd name="T21" fmla="*/ 8 h 211"/>
                <a:gd name="T22" fmla="*/ 24 w 211"/>
                <a:gd name="T23" fmla="*/ 5 h 211"/>
                <a:gd name="T24" fmla="*/ 22 w 211"/>
                <a:gd name="T25" fmla="*/ 3 h 211"/>
                <a:gd name="T26" fmla="*/ 20 w 211"/>
                <a:gd name="T27" fmla="*/ 2 h 211"/>
                <a:gd name="T28" fmla="*/ 18 w 211"/>
                <a:gd name="T29" fmla="*/ 0 h 211"/>
                <a:gd name="T30" fmla="*/ 15 w 211"/>
                <a:gd name="T31" fmla="*/ 0 h 211"/>
                <a:gd name="T32" fmla="*/ 13 w 211"/>
                <a:gd name="T33" fmla="*/ 0 h 211"/>
                <a:gd name="T34" fmla="*/ 10 w 211"/>
                <a:gd name="T35" fmla="*/ 0 h 211"/>
                <a:gd name="T36" fmla="*/ 8 w 211"/>
                <a:gd name="T37" fmla="*/ 0 h 211"/>
                <a:gd name="T38" fmla="*/ 5 w 211"/>
                <a:gd name="T39" fmla="*/ 2 h 211"/>
                <a:gd name="T40" fmla="*/ 3 w 211"/>
                <a:gd name="T41" fmla="*/ 3 h 211"/>
                <a:gd name="T42" fmla="*/ 2 w 211"/>
                <a:gd name="T43" fmla="*/ 5 h 211"/>
                <a:gd name="T44" fmla="*/ 1 w 211"/>
                <a:gd name="T45" fmla="*/ 8 h 211"/>
                <a:gd name="T46" fmla="*/ 0 w 211"/>
                <a:gd name="T47" fmla="*/ 10 h 211"/>
                <a:gd name="T48" fmla="*/ 0 w 211"/>
                <a:gd name="T49" fmla="*/ 13 h 211"/>
                <a:gd name="T50" fmla="*/ 0 w 211"/>
                <a:gd name="T51" fmla="*/ 15 h 211"/>
                <a:gd name="T52" fmla="*/ 1 w 211"/>
                <a:gd name="T53" fmla="*/ 18 h 211"/>
                <a:gd name="T54" fmla="*/ 2 w 211"/>
                <a:gd name="T55" fmla="*/ 20 h 211"/>
                <a:gd name="T56" fmla="*/ 3 w 211"/>
                <a:gd name="T57" fmla="*/ 22 h 211"/>
                <a:gd name="T58" fmla="*/ 5 w 211"/>
                <a:gd name="T59" fmla="*/ 24 h 211"/>
                <a:gd name="T60" fmla="*/ 8 w 211"/>
                <a:gd name="T61" fmla="*/ 25 h 211"/>
                <a:gd name="T62" fmla="*/ 10 w 211"/>
                <a:gd name="T63" fmla="*/ 26 h 211"/>
                <a:gd name="T64" fmla="*/ 13 w 211"/>
                <a:gd name="T65" fmla="*/ 26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1"/>
                <a:gd name="T100" fmla="*/ 0 h 211"/>
                <a:gd name="T101" fmla="*/ 211 w 211"/>
                <a:gd name="T102" fmla="*/ 211 h 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1" h="211">
                  <a:moveTo>
                    <a:pt x="106" y="211"/>
                  </a:moveTo>
                  <a:lnTo>
                    <a:pt x="127" y="209"/>
                  </a:lnTo>
                  <a:lnTo>
                    <a:pt x="147" y="203"/>
                  </a:lnTo>
                  <a:lnTo>
                    <a:pt x="166" y="192"/>
                  </a:lnTo>
                  <a:lnTo>
                    <a:pt x="181" y="180"/>
                  </a:lnTo>
                  <a:lnTo>
                    <a:pt x="193" y="165"/>
                  </a:lnTo>
                  <a:lnTo>
                    <a:pt x="204" y="146"/>
                  </a:lnTo>
                  <a:lnTo>
                    <a:pt x="210" y="126"/>
                  </a:lnTo>
                  <a:lnTo>
                    <a:pt x="211" y="104"/>
                  </a:lnTo>
                  <a:lnTo>
                    <a:pt x="210" y="83"/>
                  </a:lnTo>
                  <a:lnTo>
                    <a:pt x="204" y="64"/>
                  </a:lnTo>
                  <a:lnTo>
                    <a:pt x="193" y="46"/>
                  </a:lnTo>
                  <a:lnTo>
                    <a:pt x="181" y="31"/>
                  </a:lnTo>
                  <a:lnTo>
                    <a:pt x="166" y="18"/>
                  </a:lnTo>
                  <a:lnTo>
                    <a:pt x="147" y="7"/>
                  </a:lnTo>
                  <a:lnTo>
                    <a:pt x="127" y="1"/>
                  </a:lnTo>
                  <a:lnTo>
                    <a:pt x="106" y="0"/>
                  </a:lnTo>
                  <a:lnTo>
                    <a:pt x="84" y="1"/>
                  </a:lnTo>
                  <a:lnTo>
                    <a:pt x="64" y="7"/>
                  </a:lnTo>
                  <a:lnTo>
                    <a:pt x="46" y="18"/>
                  </a:lnTo>
                  <a:lnTo>
                    <a:pt x="31" y="31"/>
                  </a:lnTo>
                  <a:lnTo>
                    <a:pt x="18" y="46"/>
                  </a:lnTo>
                  <a:lnTo>
                    <a:pt x="8" y="64"/>
                  </a:lnTo>
                  <a:lnTo>
                    <a:pt x="2" y="83"/>
                  </a:lnTo>
                  <a:lnTo>
                    <a:pt x="0" y="104"/>
                  </a:lnTo>
                  <a:lnTo>
                    <a:pt x="2" y="126"/>
                  </a:lnTo>
                  <a:lnTo>
                    <a:pt x="8" y="146"/>
                  </a:lnTo>
                  <a:lnTo>
                    <a:pt x="18" y="165"/>
                  </a:lnTo>
                  <a:lnTo>
                    <a:pt x="31" y="180"/>
                  </a:lnTo>
                  <a:lnTo>
                    <a:pt x="46" y="192"/>
                  </a:lnTo>
                  <a:lnTo>
                    <a:pt x="64" y="203"/>
                  </a:lnTo>
                  <a:lnTo>
                    <a:pt x="84" y="209"/>
                  </a:lnTo>
                  <a:lnTo>
                    <a:pt x="106" y="211"/>
                  </a:lnTo>
                  <a:close/>
                </a:path>
              </a:pathLst>
            </a:custGeom>
            <a:solidFill>
              <a:srgbClr val="00007F"/>
            </a:solidFill>
            <a:ln w="9525">
              <a:noFill/>
              <a:round/>
              <a:headEnd/>
              <a:tailEnd/>
            </a:ln>
          </p:spPr>
          <p:txBody>
            <a:bodyPr/>
            <a:lstStyle/>
            <a:p>
              <a:endParaRPr lang="fr-FR"/>
            </a:p>
          </p:txBody>
        </p:sp>
        <p:sp>
          <p:nvSpPr>
            <p:cNvPr id="11313" name="Freeform 42"/>
            <p:cNvSpPr>
              <a:spLocks/>
            </p:cNvSpPr>
            <p:nvPr/>
          </p:nvSpPr>
          <p:spPr bwMode="auto">
            <a:xfrm>
              <a:off x="4874" y="1351"/>
              <a:ext cx="116" cy="279"/>
            </a:xfrm>
            <a:custGeom>
              <a:avLst/>
              <a:gdLst>
                <a:gd name="T0" fmla="*/ 3 w 232"/>
                <a:gd name="T1" fmla="*/ 70 h 558"/>
                <a:gd name="T2" fmla="*/ 29 w 232"/>
                <a:gd name="T3" fmla="*/ 0 h 558"/>
                <a:gd name="T4" fmla="*/ 26 w 232"/>
                <a:gd name="T5" fmla="*/ 1 h 558"/>
                <a:gd name="T6" fmla="*/ 0 w 232"/>
                <a:gd name="T7" fmla="*/ 69 h 558"/>
                <a:gd name="T8" fmla="*/ 3 w 232"/>
                <a:gd name="T9" fmla="*/ 70 h 558"/>
                <a:gd name="T10" fmla="*/ 0 60000 65536"/>
                <a:gd name="T11" fmla="*/ 0 60000 65536"/>
                <a:gd name="T12" fmla="*/ 0 60000 65536"/>
                <a:gd name="T13" fmla="*/ 0 60000 65536"/>
                <a:gd name="T14" fmla="*/ 0 60000 65536"/>
                <a:gd name="T15" fmla="*/ 0 w 232"/>
                <a:gd name="T16" fmla="*/ 0 h 558"/>
                <a:gd name="T17" fmla="*/ 232 w 232"/>
                <a:gd name="T18" fmla="*/ 558 h 558"/>
              </a:gdLst>
              <a:ahLst/>
              <a:cxnLst>
                <a:cxn ang="T10">
                  <a:pos x="T0" y="T1"/>
                </a:cxn>
                <a:cxn ang="T11">
                  <a:pos x="T2" y="T3"/>
                </a:cxn>
                <a:cxn ang="T12">
                  <a:pos x="T4" y="T5"/>
                </a:cxn>
                <a:cxn ang="T13">
                  <a:pos x="T6" y="T7"/>
                </a:cxn>
                <a:cxn ang="T14">
                  <a:pos x="T8" y="T9"/>
                </a:cxn>
              </a:cxnLst>
              <a:rect l="T15" t="T16" r="T17" b="T18"/>
              <a:pathLst>
                <a:path w="232" h="558">
                  <a:moveTo>
                    <a:pt x="19" y="558"/>
                  </a:moveTo>
                  <a:lnTo>
                    <a:pt x="232" y="0"/>
                  </a:lnTo>
                  <a:lnTo>
                    <a:pt x="206" y="8"/>
                  </a:lnTo>
                  <a:lnTo>
                    <a:pt x="0" y="550"/>
                  </a:lnTo>
                  <a:lnTo>
                    <a:pt x="19" y="558"/>
                  </a:lnTo>
                  <a:close/>
                </a:path>
              </a:pathLst>
            </a:custGeom>
            <a:solidFill>
              <a:srgbClr val="00007F"/>
            </a:solidFill>
            <a:ln w="9525">
              <a:noFill/>
              <a:round/>
              <a:headEnd/>
              <a:tailEnd/>
            </a:ln>
          </p:spPr>
          <p:txBody>
            <a:bodyPr/>
            <a:lstStyle/>
            <a:p>
              <a:endParaRPr lang="fr-FR"/>
            </a:p>
          </p:txBody>
        </p:sp>
        <p:sp>
          <p:nvSpPr>
            <p:cNvPr id="11314" name="Freeform 43"/>
            <p:cNvSpPr>
              <a:spLocks/>
            </p:cNvSpPr>
            <p:nvPr/>
          </p:nvSpPr>
          <p:spPr bwMode="auto">
            <a:xfrm>
              <a:off x="5009" y="1345"/>
              <a:ext cx="39" cy="297"/>
            </a:xfrm>
            <a:custGeom>
              <a:avLst/>
              <a:gdLst>
                <a:gd name="T0" fmla="*/ 0 w 78"/>
                <a:gd name="T1" fmla="*/ 1 h 593"/>
                <a:gd name="T2" fmla="*/ 7 w 78"/>
                <a:gd name="T3" fmla="*/ 75 h 593"/>
                <a:gd name="T4" fmla="*/ 10 w 78"/>
                <a:gd name="T5" fmla="*/ 74 h 593"/>
                <a:gd name="T6" fmla="*/ 2 w 78"/>
                <a:gd name="T7" fmla="*/ 0 h 593"/>
                <a:gd name="T8" fmla="*/ 0 w 78"/>
                <a:gd name="T9" fmla="*/ 1 h 593"/>
                <a:gd name="T10" fmla="*/ 0 60000 65536"/>
                <a:gd name="T11" fmla="*/ 0 60000 65536"/>
                <a:gd name="T12" fmla="*/ 0 60000 65536"/>
                <a:gd name="T13" fmla="*/ 0 60000 65536"/>
                <a:gd name="T14" fmla="*/ 0 60000 65536"/>
                <a:gd name="T15" fmla="*/ 0 w 78"/>
                <a:gd name="T16" fmla="*/ 0 h 593"/>
                <a:gd name="T17" fmla="*/ 78 w 78"/>
                <a:gd name="T18" fmla="*/ 593 h 593"/>
              </a:gdLst>
              <a:ahLst/>
              <a:cxnLst>
                <a:cxn ang="T10">
                  <a:pos x="T0" y="T1"/>
                </a:cxn>
                <a:cxn ang="T11">
                  <a:pos x="T2" y="T3"/>
                </a:cxn>
                <a:cxn ang="T12">
                  <a:pos x="T4" y="T5"/>
                </a:cxn>
                <a:cxn ang="T13">
                  <a:pos x="T6" y="T7"/>
                </a:cxn>
                <a:cxn ang="T14">
                  <a:pos x="T8" y="T9"/>
                </a:cxn>
              </a:cxnLst>
              <a:rect l="T15" t="T16" r="T17" b="T18"/>
              <a:pathLst>
                <a:path w="78" h="593">
                  <a:moveTo>
                    <a:pt x="0" y="1"/>
                  </a:moveTo>
                  <a:lnTo>
                    <a:pt x="57" y="593"/>
                  </a:lnTo>
                  <a:lnTo>
                    <a:pt x="78" y="591"/>
                  </a:lnTo>
                  <a:lnTo>
                    <a:pt x="22" y="0"/>
                  </a:lnTo>
                  <a:lnTo>
                    <a:pt x="0" y="1"/>
                  </a:lnTo>
                  <a:close/>
                </a:path>
              </a:pathLst>
            </a:custGeom>
            <a:solidFill>
              <a:srgbClr val="00007F"/>
            </a:solidFill>
            <a:ln w="9525">
              <a:noFill/>
              <a:round/>
              <a:headEnd/>
              <a:tailEnd/>
            </a:ln>
          </p:spPr>
          <p:txBody>
            <a:bodyPr/>
            <a:lstStyle/>
            <a:p>
              <a:endParaRPr lang="fr-FR"/>
            </a:p>
          </p:txBody>
        </p:sp>
        <p:sp>
          <p:nvSpPr>
            <p:cNvPr id="11315" name="Freeform 44"/>
            <p:cNvSpPr>
              <a:spLocks/>
            </p:cNvSpPr>
            <p:nvPr/>
          </p:nvSpPr>
          <p:spPr bwMode="auto">
            <a:xfrm>
              <a:off x="5031" y="1335"/>
              <a:ext cx="179" cy="295"/>
            </a:xfrm>
            <a:custGeom>
              <a:avLst/>
              <a:gdLst>
                <a:gd name="T0" fmla="*/ 0 w 359"/>
                <a:gd name="T1" fmla="*/ 1 h 590"/>
                <a:gd name="T2" fmla="*/ 42 w 359"/>
                <a:gd name="T3" fmla="*/ 74 h 590"/>
                <a:gd name="T4" fmla="*/ 44 w 359"/>
                <a:gd name="T5" fmla="*/ 73 h 590"/>
                <a:gd name="T6" fmla="*/ 2 w 359"/>
                <a:gd name="T7" fmla="*/ 0 h 590"/>
                <a:gd name="T8" fmla="*/ 0 w 359"/>
                <a:gd name="T9" fmla="*/ 1 h 590"/>
                <a:gd name="T10" fmla="*/ 0 60000 65536"/>
                <a:gd name="T11" fmla="*/ 0 60000 65536"/>
                <a:gd name="T12" fmla="*/ 0 60000 65536"/>
                <a:gd name="T13" fmla="*/ 0 60000 65536"/>
                <a:gd name="T14" fmla="*/ 0 60000 65536"/>
                <a:gd name="T15" fmla="*/ 0 w 359"/>
                <a:gd name="T16" fmla="*/ 0 h 590"/>
                <a:gd name="T17" fmla="*/ 359 w 359"/>
                <a:gd name="T18" fmla="*/ 590 h 590"/>
              </a:gdLst>
              <a:ahLst/>
              <a:cxnLst>
                <a:cxn ang="T10">
                  <a:pos x="T0" y="T1"/>
                </a:cxn>
                <a:cxn ang="T11">
                  <a:pos x="T2" y="T3"/>
                </a:cxn>
                <a:cxn ang="T12">
                  <a:pos x="T4" y="T5"/>
                </a:cxn>
                <a:cxn ang="T13">
                  <a:pos x="T6" y="T7"/>
                </a:cxn>
                <a:cxn ang="T14">
                  <a:pos x="T8" y="T9"/>
                </a:cxn>
              </a:cxnLst>
              <a:rect l="T15" t="T16" r="T17" b="T18"/>
              <a:pathLst>
                <a:path w="359" h="590">
                  <a:moveTo>
                    <a:pt x="0" y="10"/>
                  </a:moveTo>
                  <a:lnTo>
                    <a:pt x="340" y="590"/>
                  </a:lnTo>
                  <a:lnTo>
                    <a:pt x="359" y="579"/>
                  </a:lnTo>
                  <a:lnTo>
                    <a:pt x="19" y="0"/>
                  </a:lnTo>
                  <a:lnTo>
                    <a:pt x="0" y="10"/>
                  </a:lnTo>
                  <a:close/>
                </a:path>
              </a:pathLst>
            </a:custGeom>
            <a:solidFill>
              <a:srgbClr val="00007F"/>
            </a:solidFill>
            <a:ln w="9525">
              <a:noFill/>
              <a:round/>
              <a:headEnd/>
              <a:tailEnd/>
            </a:ln>
          </p:spPr>
          <p:txBody>
            <a:bodyPr/>
            <a:lstStyle/>
            <a:p>
              <a:endParaRPr lang="fr-FR"/>
            </a:p>
          </p:txBody>
        </p:sp>
        <p:sp>
          <p:nvSpPr>
            <p:cNvPr id="11316" name="Freeform 45"/>
            <p:cNvSpPr>
              <a:spLocks/>
            </p:cNvSpPr>
            <p:nvPr/>
          </p:nvSpPr>
          <p:spPr bwMode="auto">
            <a:xfrm>
              <a:off x="4008" y="1717"/>
              <a:ext cx="389" cy="202"/>
            </a:xfrm>
            <a:custGeom>
              <a:avLst/>
              <a:gdLst>
                <a:gd name="T0" fmla="*/ 0 w 780"/>
                <a:gd name="T1" fmla="*/ 0 h 403"/>
                <a:gd name="T2" fmla="*/ 0 w 780"/>
                <a:gd name="T3" fmla="*/ 1 h 403"/>
                <a:gd name="T4" fmla="*/ 0 w 780"/>
                <a:gd name="T5" fmla="*/ 1 h 403"/>
                <a:gd name="T6" fmla="*/ 0 w 780"/>
                <a:gd name="T7" fmla="*/ 1 h 403"/>
                <a:gd name="T8" fmla="*/ 0 w 780"/>
                <a:gd name="T9" fmla="*/ 2 h 403"/>
                <a:gd name="T10" fmla="*/ 0 w 780"/>
                <a:gd name="T11" fmla="*/ 7 h 403"/>
                <a:gd name="T12" fmla="*/ 1 w 780"/>
                <a:gd name="T13" fmla="*/ 12 h 403"/>
                <a:gd name="T14" fmla="*/ 2 w 780"/>
                <a:gd name="T15" fmla="*/ 16 h 403"/>
                <a:gd name="T16" fmla="*/ 3 w 780"/>
                <a:gd name="T17" fmla="*/ 21 h 403"/>
                <a:gd name="T18" fmla="*/ 6 w 780"/>
                <a:gd name="T19" fmla="*/ 25 h 403"/>
                <a:gd name="T20" fmla="*/ 8 w 780"/>
                <a:gd name="T21" fmla="*/ 29 h 403"/>
                <a:gd name="T22" fmla="*/ 11 w 780"/>
                <a:gd name="T23" fmla="*/ 33 h 403"/>
                <a:gd name="T24" fmla="*/ 14 w 780"/>
                <a:gd name="T25" fmla="*/ 36 h 403"/>
                <a:gd name="T26" fmla="*/ 17 w 780"/>
                <a:gd name="T27" fmla="*/ 40 h 403"/>
                <a:gd name="T28" fmla="*/ 21 w 780"/>
                <a:gd name="T29" fmla="*/ 42 h 403"/>
                <a:gd name="T30" fmla="*/ 25 w 780"/>
                <a:gd name="T31" fmla="*/ 45 h 403"/>
                <a:gd name="T32" fmla="*/ 29 w 780"/>
                <a:gd name="T33" fmla="*/ 47 h 403"/>
                <a:gd name="T34" fmla="*/ 34 w 780"/>
                <a:gd name="T35" fmla="*/ 49 h 403"/>
                <a:gd name="T36" fmla="*/ 39 w 780"/>
                <a:gd name="T37" fmla="*/ 50 h 403"/>
                <a:gd name="T38" fmla="*/ 43 w 780"/>
                <a:gd name="T39" fmla="*/ 51 h 403"/>
                <a:gd name="T40" fmla="*/ 48 w 780"/>
                <a:gd name="T41" fmla="*/ 51 h 403"/>
                <a:gd name="T42" fmla="*/ 53 w 780"/>
                <a:gd name="T43" fmla="*/ 51 h 403"/>
                <a:gd name="T44" fmla="*/ 58 w 780"/>
                <a:gd name="T45" fmla="*/ 50 h 403"/>
                <a:gd name="T46" fmla="*/ 63 w 780"/>
                <a:gd name="T47" fmla="*/ 49 h 403"/>
                <a:gd name="T48" fmla="*/ 67 w 780"/>
                <a:gd name="T49" fmla="*/ 47 h 403"/>
                <a:gd name="T50" fmla="*/ 71 w 780"/>
                <a:gd name="T51" fmla="*/ 45 h 403"/>
                <a:gd name="T52" fmla="*/ 75 w 780"/>
                <a:gd name="T53" fmla="*/ 42 h 403"/>
                <a:gd name="T54" fmla="*/ 79 w 780"/>
                <a:gd name="T55" fmla="*/ 40 h 403"/>
                <a:gd name="T56" fmla="*/ 83 w 780"/>
                <a:gd name="T57" fmla="*/ 36 h 403"/>
                <a:gd name="T58" fmla="*/ 86 w 780"/>
                <a:gd name="T59" fmla="*/ 33 h 403"/>
                <a:gd name="T60" fmla="*/ 89 w 780"/>
                <a:gd name="T61" fmla="*/ 29 h 403"/>
                <a:gd name="T62" fmla="*/ 91 w 780"/>
                <a:gd name="T63" fmla="*/ 25 h 403"/>
                <a:gd name="T64" fmla="*/ 93 w 780"/>
                <a:gd name="T65" fmla="*/ 21 h 403"/>
                <a:gd name="T66" fmla="*/ 95 w 780"/>
                <a:gd name="T67" fmla="*/ 16 h 403"/>
                <a:gd name="T68" fmla="*/ 96 w 780"/>
                <a:gd name="T69" fmla="*/ 12 h 403"/>
                <a:gd name="T70" fmla="*/ 97 w 780"/>
                <a:gd name="T71" fmla="*/ 7 h 403"/>
                <a:gd name="T72" fmla="*/ 97 w 780"/>
                <a:gd name="T73" fmla="*/ 2 h 403"/>
                <a:gd name="T74" fmla="*/ 97 w 780"/>
                <a:gd name="T75" fmla="*/ 1 h 403"/>
                <a:gd name="T76" fmla="*/ 97 w 780"/>
                <a:gd name="T77" fmla="*/ 1 h 403"/>
                <a:gd name="T78" fmla="*/ 97 w 780"/>
                <a:gd name="T79" fmla="*/ 1 h 403"/>
                <a:gd name="T80" fmla="*/ 97 w 780"/>
                <a:gd name="T81" fmla="*/ 0 h 403"/>
                <a:gd name="T82" fmla="*/ 0 w 780"/>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0"/>
                <a:gd name="T127" fmla="*/ 0 h 403"/>
                <a:gd name="T128" fmla="*/ 780 w 780"/>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0" h="403">
                  <a:moveTo>
                    <a:pt x="0" y="0"/>
                  </a:moveTo>
                  <a:lnTo>
                    <a:pt x="0" y="3"/>
                  </a:lnTo>
                  <a:lnTo>
                    <a:pt x="0" y="4"/>
                  </a:lnTo>
                  <a:lnTo>
                    <a:pt x="0" y="7"/>
                  </a:lnTo>
                  <a:lnTo>
                    <a:pt x="0" y="11"/>
                  </a:lnTo>
                  <a:lnTo>
                    <a:pt x="2" y="51"/>
                  </a:lnTo>
                  <a:lnTo>
                    <a:pt x="8" y="89"/>
                  </a:lnTo>
                  <a:lnTo>
                    <a:pt x="17" y="128"/>
                  </a:lnTo>
                  <a:lnTo>
                    <a:pt x="31" y="163"/>
                  </a:lnTo>
                  <a:lnTo>
                    <a:pt x="48" y="198"/>
                  </a:lnTo>
                  <a:lnTo>
                    <a:pt x="68" y="231"/>
                  </a:lnTo>
                  <a:lnTo>
                    <a:pt x="89" y="260"/>
                  </a:lnTo>
                  <a:lnTo>
                    <a:pt x="115" y="288"/>
                  </a:lnTo>
                  <a:lnTo>
                    <a:pt x="143" y="314"/>
                  </a:lnTo>
                  <a:lnTo>
                    <a:pt x="172" y="336"/>
                  </a:lnTo>
                  <a:lnTo>
                    <a:pt x="204" y="356"/>
                  </a:lnTo>
                  <a:lnTo>
                    <a:pt x="239" y="373"/>
                  </a:lnTo>
                  <a:lnTo>
                    <a:pt x="275" y="386"/>
                  </a:lnTo>
                  <a:lnTo>
                    <a:pt x="313" y="396"/>
                  </a:lnTo>
                  <a:lnTo>
                    <a:pt x="351" y="402"/>
                  </a:lnTo>
                  <a:lnTo>
                    <a:pt x="391" y="403"/>
                  </a:lnTo>
                  <a:lnTo>
                    <a:pt x="431" y="402"/>
                  </a:lnTo>
                  <a:lnTo>
                    <a:pt x="469" y="396"/>
                  </a:lnTo>
                  <a:lnTo>
                    <a:pt x="506" y="386"/>
                  </a:lnTo>
                  <a:lnTo>
                    <a:pt x="543" y="373"/>
                  </a:lnTo>
                  <a:lnTo>
                    <a:pt x="576" y="356"/>
                  </a:lnTo>
                  <a:lnTo>
                    <a:pt x="608" y="336"/>
                  </a:lnTo>
                  <a:lnTo>
                    <a:pt x="638" y="314"/>
                  </a:lnTo>
                  <a:lnTo>
                    <a:pt x="667" y="288"/>
                  </a:lnTo>
                  <a:lnTo>
                    <a:pt x="691" y="260"/>
                  </a:lnTo>
                  <a:lnTo>
                    <a:pt x="714" y="231"/>
                  </a:lnTo>
                  <a:lnTo>
                    <a:pt x="732" y="198"/>
                  </a:lnTo>
                  <a:lnTo>
                    <a:pt x="749" y="163"/>
                  </a:lnTo>
                  <a:lnTo>
                    <a:pt x="763" y="128"/>
                  </a:lnTo>
                  <a:lnTo>
                    <a:pt x="772" y="89"/>
                  </a:lnTo>
                  <a:lnTo>
                    <a:pt x="778" y="51"/>
                  </a:lnTo>
                  <a:lnTo>
                    <a:pt x="780" y="11"/>
                  </a:lnTo>
                  <a:lnTo>
                    <a:pt x="780" y="7"/>
                  </a:lnTo>
                  <a:lnTo>
                    <a:pt x="780" y="4"/>
                  </a:lnTo>
                  <a:lnTo>
                    <a:pt x="780" y="3"/>
                  </a:lnTo>
                  <a:lnTo>
                    <a:pt x="780" y="0"/>
                  </a:lnTo>
                  <a:lnTo>
                    <a:pt x="0" y="0"/>
                  </a:lnTo>
                  <a:close/>
                </a:path>
              </a:pathLst>
            </a:custGeom>
            <a:solidFill>
              <a:srgbClr val="00007F"/>
            </a:solidFill>
            <a:ln w="9525">
              <a:noFill/>
              <a:round/>
              <a:headEnd/>
              <a:tailEnd/>
            </a:ln>
          </p:spPr>
          <p:txBody>
            <a:bodyPr/>
            <a:lstStyle/>
            <a:p>
              <a:endParaRPr lang="fr-FR"/>
            </a:p>
          </p:txBody>
        </p:sp>
        <p:sp>
          <p:nvSpPr>
            <p:cNvPr id="11317" name="Freeform 46"/>
            <p:cNvSpPr>
              <a:spLocks/>
            </p:cNvSpPr>
            <p:nvPr/>
          </p:nvSpPr>
          <p:spPr bwMode="white">
            <a:xfrm>
              <a:off x="4127" y="1752"/>
              <a:ext cx="231" cy="25"/>
            </a:xfrm>
            <a:custGeom>
              <a:avLst/>
              <a:gdLst>
                <a:gd name="T0" fmla="*/ 56 w 461"/>
                <a:gd name="T1" fmla="*/ 7 h 49"/>
                <a:gd name="T2" fmla="*/ 57 w 461"/>
                <a:gd name="T3" fmla="*/ 5 h 49"/>
                <a:gd name="T4" fmla="*/ 57 w 461"/>
                <a:gd name="T5" fmla="*/ 4 h 49"/>
                <a:gd name="T6" fmla="*/ 58 w 461"/>
                <a:gd name="T7" fmla="*/ 2 h 49"/>
                <a:gd name="T8" fmla="*/ 58 w 461"/>
                <a:gd name="T9" fmla="*/ 0 h 49"/>
                <a:gd name="T10" fmla="*/ 0 w 461"/>
                <a:gd name="T11" fmla="*/ 4 h 49"/>
                <a:gd name="T12" fmla="*/ 56 w 461"/>
                <a:gd name="T13" fmla="*/ 7 h 49"/>
                <a:gd name="T14" fmla="*/ 0 60000 65536"/>
                <a:gd name="T15" fmla="*/ 0 60000 65536"/>
                <a:gd name="T16" fmla="*/ 0 60000 65536"/>
                <a:gd name="T17" fmla="*/ 0 60000 65536"/>
                <a:gd name="T18" fmla="*/ 0 60000 65536"/>
                <a:gd name="T19" fmla="*/ 0 60000 65536"/>
                <a:gd name="T20" fmla="*/ 0 60000 65536"/>
                <a:gd name="T21" fmla="*/ 0 w 461"/>
                <a:gd name="T22" fmla="*/ 0 h 49"/>
                <a:gd name="T23" fmla="*/ 461 w 4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1" h="49">
                  <a:moveTo>
                    <a:pt x="448" y="49"/>
                  </a:moveTo>
                  <a:lnTo>
                    <a:pt x="452" y="37"/>
                  </a:lnTo>
                  <a:lnTo>
                    <a:pt x="455" y="25"/>
                  </a:lnTo>
                  <a:lnTo>
                    <a:pt x="458" y="12"/>
                  </a:lnTo>
                  <a:lnTo>
                    <a:pt x="461" y="0"/>
                  </a:lnTo>
                  <a:lnTo>
                    <a:pt x="0" y="32"/>
                  </a:lnTo>
                  <a:lnTo>
                    <a:pt x="448" y="49"/>
                  </a:lnTo>
                  <a:close/>
                </a:path>
              </a:pathLst>
            </a:custGeom>
            <a:solidFill>
              <a:srgbClr val="282B7C"/>
            </a:solidFill>
            <a:ln w="9525">
              <a:noFill/>
              <a:round/>
              <a:headEnd/>
              <a:tailEnd/>
            </a:ln>
          </p:spPr>
          <p:txBody>
            <a:bodyPr/>
            <a:lstStyle/>
            <a:p>
              <a:endParaRPr lang="fr-FR"/>
            </a:p>
          </p:txBody>
        </p:sp>
        <p:sp>
          <p:nvSpPr>
            <p:cNvPr id="11318" name="Freeform 47"/>
            <p:cNvSpPr>
              <a:spLocks/>
            </p:cNvSpPr>
            <p:nvPr/>
          </p:nvSpPr>
          <p:spPr bwMode="white">
            <a:xfrm>
              <a:off x="4129" y="1797"/>
              <a:ext cx="213" cy="22"/>
            </a:xfrm>
            <a:custGeom>
              <a:avLst/>
              <a:gdLst>
                <a:gd name="T0" fmla="*/ 50 w 428"/>
                <a:gd name="T1" fmla="*/ 5 h 45"/>
                <a:gd name="T2" fmla="*/ 51 w 428"/>
                <a:gd name="T3" fmla="*/ 4 h 45"/>
                <a:gd name="T4" fmla="*/ 52 w 428"/>
                <a:gd name="T5" fmla="*/ 3 h 45"/>
                <a:gd name="T6" fmla="*/ 52 w 428"/>
                <a:gd name="T7" fmla="*/ 1 h 45"/>
                <a:gd name="T8" fmla="*/ 53 w 428"/>
                <a:gd name="T9" fmla="*/ 0 h 45"/>
                <a:gd name="T10" fmla="*/ 0 w 428"/>
                <a:gd name="T11" fmla="*/ 3 h 45"/>
                <a:gd name="T12" fmla="*/ 50 w 428"/>
                <a:gd name="T13" fmla="*/ 5 h 45"/>
                <a:gd name="T14" fmla="*/ 0 60000 65536"/>
                <a:gd name="T15" fmla="*/ 0 60000 65536"/>
                <a:gd name="T16" fmla="*/ 0 60000 65536"/>
                <a:gd name="T17" fmla="*/ 0 60000 65536"/>
                <a:gd name="T18" fmla="*/ 0 60000 65536"/>
                <a:gd name="T19" fmla="*/ 0 60000 65536"/>
                <a:gd name="T20" fmla="*/ 0 60000 65536"/>
                <a:gd name="T21" fmla="*/ 0 w 428"/>
                <a:gd name="T22" fmla="*/ 0 h 45"/>
                <a:gd name="T23" fmla="*/ 428 w 428"/>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45">
                  <a:moveTo>
                    <a:pt x="403" y="45"/>
                  </a:moveTo>
                  <a:lnTo>
                    <a:pt x="409" y="34"/>
                  </a:lnTo>
                  <a:lnTo>
                    <a:pt x="417" y="24"/>
                  </a:lnTo>
                  <a:lnTo>
                    <a:pt x="423" y="11"/>
                  </a:lnTo>
                  <a:lnTo>
                    <a:pt x="428" y="0"/>
                  </a:lnTo>
                  <a:lnTo>
                    <a:pt x="0" y="31"/>
                  </a:lnTo>
                  <a:lnTo>
                    <a:pt x="403" y="45"/>
                  </a:lnTo>
                  <a:close/>
                </a:path>
              </a:pathLst>
            </a:custGeom>
            <a:solidFill>
              <a:srgbClr val="282B7C"/>
            </a:solidFill>
            <a:ln w="9525">
              <a:noFill/>
              <a:round/>
              <a:headEnd/>
              <a:tailEnd/>
            </a:ln>
          </p:spPr>
          <p:txBody>
            <a:bodyPr/>
            <a:lstStyle/>
            <a:p>
              <a:endParaRPr lang="fr-FR"/>
            </a:p>
          </p:txBody>
        </p:sp>
        <p:sp>
          <p:nvSpPr>
            <p:cNvPr id="11319" name="Freeform 48"/>
            <p:cNvSpPr>
              <a:spLocks/>
            </p:cNvSpPr>
            <p:nvPr/>
          </p:nvSpPr>
          <p:spPr bwMode="white">
            <a:xfrm>
              <a:off x="4136" y="1842"/>
              <a:ext cx="177" cy="19"/>
            </a:xfrm>
            <a:custGeom>
              <a:avLst/>
              <a:gdLst>
                <a:gd name="T0" fmla="*/ 39 w 355"/>
                <a:gd name="T1" fmla="*/ 5 h 37"/>
                <a:gd name="T2" fmla="*/ 41 w 355"/>
                <a:gd name="T3" fmla="*/ 4 h 37"/>
                <a:gd name="T4" fmla="*/ 42 w 355"/>
                <a:gd name="T5" fmla="*/ 3 h 37"/>
                <a:gd name="T6" fmla="*/ 43 w 355"/>
                <a:gd name="T7" fmla="*/ 2 h 37"/>
                <a:gd name="T8" fmla="*/ 44 w 355"/>
                <a:gd name="T9" fmla="*/ 0 h 37"/>
                <a:gd name="T10" fmla="*/ 0 w 355"/>
                <a:gd name="T11" fmla="*/ 4 h 37"/>
                <a:gd name="T12" fmla="*/ 39 w 355"/>
                <a:gd name="T13" fmla="*/ 5 h 37"/>
                <a:gd name="T14" fmla="*/ 0 60000 65536"/>
                <a:gd name="T15" fmla="*/ 0 60000 65536"/>
                <a:gd name="T16" fmla="*/ 0 60000 65536"/>
                <a:gd name="T17" fmla="*/ 0 60000 65536"/>
                <a:gd name="T18" fmla="*/ 0 60000 65536"/>
                <a:gd name="T19" fmla="*/ 0 60000 65536"/>
                <a:gd name="T20" fmla="*/ 0 60000 65536"/>
                <a:gd name="T21" fmla="*/ 0 w 355"/>
                <a:gd name="T22" fmla="*/ 0 h 37"/>
                <a:gd name="T23" fmla="*/ 355 w 35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 h="37">
                  <a:moveTo>
                    <a:pt x="319" y="37"/>
                  </a:moveTo>
                  <a:lnTo>
                    <a:pt x="328" y="30"/>
                  </a:lnTo>
                  <a:lnTo>
                    <a:pt x="337" y="20"/>
                  </a:lnTo>
                  <a:lnTo>
                    <a:pt x="346" y="11"/>
                  </a:lnTo>
                  <a:lnTo>
                    <a:pt x="355" y="0"/>
                  </a:lnTo>
                  <a:lnTo>
                    <a:pt x="0" y="27"/>
                  </a:lnTo>
                  <a:lnTo>
                    <a:pt x="319" y="37"/>
                  </a:lnTo>
                  <a:close/>
                </a:path>
              </a:pathLst>
            </a:custGeom>
            <a:solidFill>
              <a:srgbClr val="282B7C"/>
            </a:solidFill>
            <a:ln w="9525">
              <a:noFill/>
              <a:round/>
              <a:headEnd/>
              <a:tailEnd/>
            </a:ln>
          </p:spPr>
          <p:txBody>
            <a:bodyPr/>
            <a:lstStyle/>
            <a:p>
              <a:endParaRPr lang="fr-FR"/>
            </a:p>
          </p:txBody>
        </p:sp>
        <p:sp>
          <p:nvSpPr>
            <p:cNvPr id="11320" name="Freeform 49"/>
            <p:cNvSpPr>
              <a:spLocks/>
            </p:cNvSpPr>
            <p:nvPr/>
          </p:nvSpPr>
          <p:spPr bwMode="auto">
            <a:xfrm>
              <a:off x="4850" y="1609"/>
              <a:ext cx="391" cy="202"/>
            </a:xfrm>
            <a:custGeom>
              <a:avLst/>
              <a:gdLst>
                <a:gd name="T0" fmla="*/ 0 w 783"/>
                <a:gd name="T1" fmla="*/ 0 h 403"/>
                <a:gd name="T2" fmla="*/ 0 w 783"/>
                <a:gd name="T3" fmla="*/ 1 h 403"/>
                <a:gd name="T4" fmla="*/ 0 w 783"/>
                <a:gd name="T5" fmla="*/ 1 h 403"/>
                <a:gd name="T6" fmla="*/ 0 w 783"/>
                <a:gd name="T7" fmla="*/ 1 h 403"/>
                <a:gd name="T8" fmla="*/ 0 w 783"/>
                <a:gd name="T9" fmla="*/ 2 h 403"/>
                <a:gd name="T10" fmla="*/ 0 w 783"/>
                <a:gd name="T11" fmla="*/ 7 h 403"/>
                <a:gd name="T12" fmla="*/ 1 w 783"/>
                <a:gd name="T13" fmla="*/ 12 h 403"/>
                <a:gd name="T14" fmla="*/ 2 w 783"/>
                <a:gd name="T15" fmla="*/ 16 h 403"/>
                <a:gd name="T16" fmla="*/ 3 w 783"/>
                <a:gd name="T17" fmla="*/ 21 h 403"/>
                <a:gd name="T18" fmla="*/ 6 w 783"/>
                <a:gd name="T19" fmla="*/ 25 h 403"/>
                <a:gd name="T20" fmla="*/ 8 w 783"/>
                <a:gd name="T21" fmla="*/ 29 h 403"/>
                <a:gd name="T22" fmla="*/ 11 w 783"/>
                <a:gd name="T23" fmla="*/ 33 h 403"/>
                <a:gd name="T24" fmla="*/ 14 w 783"/>
                <a:gd name="T25" fmla="*/ 36 h 403"/>
                <a:gd name="T26" fmla="*/ 17 w 783"/>
                <a:gd name="T27" fmla="*/ 40 h 403"/>
                <a:gd name="T28" fmla="*/ 21 w 783"/>
                <a:gd name="T29" fmla="*/ 42 h 403"/>
                <a:gd name="T30" fmla="*/ 25 w 783"/>
                <a:gd name="T31" fmla="*/ 45 h 403"/>
                <a:gd name="T32" fmla="*/ 30 w 783"/>
                <a:gd name="T33" fmla="*/ 47 h 403"/>
                <a:gd name="T34" fmla="*/ 34 w 783"/>
                <a:gd name="T35" fmla="*/ 49 h 403"/>
                <a:gd name="T36" fmla="*/ 39 w 783"/>
                <a:gd name="T37" fmla="*/ 50 h 403"/>
                <a:gd name="T38" fmla="*/ 44 w 783"/>
                <a:gd name="T39" fmla="*/ 51 h 403"/>
                <a:gd name="T40" fmla="*/ 49 w 783"/>
                <a:gd name="T41" fmla="*/ 51 h 403"/>
                <a:gd name="T42" fmla="*/ 54 w 783"/>
                <a:gd name="T43" fmla="*/ 51 h 403"/>
                <a:gd name="T44" fmla="*/ 58 w 783"/>
                <a:gd name="T45" fmla="*/ 50 h 403"/>
                <a:gd name="T46" fmla="*/ 63 w 783"/>
                <a:gd name="T47" fmla="*/ 49 h 403"/>
                <a:gd name="T48" fmla="*/ 68 w 783"/>
                <a:gd name="T49" fmla="*/ 47 h 403"/>
                <a:gd name="T50" fmla="*/ 72 w 783"/>
                <a:gd name="T51" fmla="*/ 45 h 403"/>
                <a:gd name="T52" fmla="*/ 76 w 783"/>
                <a:gd name="T53" fmla="*/ 42 h 403"/>
                <a:gd name="T54" fmla="*/ 80 w 783"/>
                <a:gd name="T55" fmla="*/ 40 h 403"/>
                <a:gd name="T56" fmla="*/ 83 w 783"/>
                <a:gd name="T57" fmla="*/ 36 h 403"/>
                <a:gd name="T58" fmla="*/ 86 w 783"/>
                <a:gd name="T59" fmla="*/ 33 h 403"/>
                <a:gd name="T60" fmla="*/ 89 w 783"/>
                <a:gd name="T61" fmla="*/ 29 h 403"/>
                <a:gd name="T62" fmla="*/ 91 w 783"/>
                <a:gd name="T63" fmla="*/ 25 h 403"/>
                <a:gd name="T64" fmla="*/ 94 w 783"/>
                <a:gd name="T65" fmla="*/ 21 h 403"/>
                <a:gd name="T66" fmla="*/ 95 w 783"/>
                <a:gd name="T67" fmla="*/ 16 h 403"/>
                <a:gd name="T68" fmla="*/ 96 w 783"/>
                <a:gd name="T69" fmla="*/ 12 h 403"/>
                <a:gd name="T70" fmla="*/ 97 w 783"/>
                <a:gd name="T71" fmla="*/ 7 h 403"/>
                <a:gd name="T72" fmla="*/ 97 w 783"/>
                <a:gd name="T73" fmla="*/ 2 h 403"/>
                <a:gd name="T74" fmla="*/ 97 w 783"/>
                <a:gd name="T75" fmla="*/ 1 h 403"/>
                <a:gd name="T76" fmla="*/ 97 w 783"/>
                <a:gd name="T77" fmla="*/ 1 h 403"/>
                <a:gd name="T78" fmla="*/ 97 w 783"/>
                <a:gd name="T79" fmla="*/ 1 h 403"/>
                <a:gd name="T80" fmla="*/ 97 w 783"/>
                <a:gd name="T81" fmla="*/ 0 h 403"/>
                <a:gd name="T82" fmla="*/ 0 w 783"/>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3"/>
                <a:gd name="T127" fmla="*/ 0 h 403"/>
                <a:gd name="T128" fmla="*/ 783 w 783"/>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3" h="403">
                  <a:moveTo>
                    <a:pt x="2" y="0"/>
                  </a:moveTo>
                  <a:lnTo>
                    <a:pt x="2" y="3"/>
                  </a:lnTo>
                  <a:lnTo>
                    <a:pt x="2" y="6"/>
                  </a:lnTo>
                  <a:lnTo>
                    <a:pt x="0" y="7"/>
                  </a:lnTo>
                  <a:lnTo>
                    <a:pt x="0" y="10"/>
                  </a:lnTo>
                  <a:lnTo>
                    <a:pt x="2" y="50"/>
                  </a:lnTo>
                  <a:lnTo>
                    <a:pt x="8" y="89"/>
                  </a:lnTo>
                  <a:lnTo>
                    <a:pt x="18" y="127"/>
                  </a:lnTo>
                  <a:lnTo>
                    <a:pt x="31" y="163"/>
                  </a:lnTo>
                  <a:lnTo>
                    <a:pt x="48" y="198"/>
                  </a:lnTo>
                  <a:lnTo>
                    <a:pt x="67" y="231"/>
                  </a:lnTo>
                  <a:lnTo>
                    <a:pt x="90" y="260"/>
                  </a:lnTo>
                  <a:lnTo>
                    <a:pt x="115" y="288"/>
                  </a:lnTo>
                  <a:lnTo>
                    <a:pt x="142" y="314"/>
                  </a:lnTo>
                  <a:lnTo>
                    <a:pt x="173" y="335"/>
                  </a:lnTo>
                  <a:lnTo>
                    <a:pt x="205" y="355"/>
                  </a:lnTo>
                  <a:lnTo>
                    <a:pt x="241" y="372"/>
                  </a:lnTo>
                  <a:lnTo>
                    <a:pt x="276" y="386"/>
                  </a:lnTo>
                  <a:lnTo>
                    <a:pt x="314" y="395"/>
                  </a:lnTo>
                  <a:lnTo>
                    <a:pt x="352" y="402"/>
                  </a:lnTo>
                  <a:lnTo>
                    <a:pt x="392" y="403"/>
                  </a:lnTo>
                  <a:lnTo>
                    <a:pt x="432" y="402"/>
                  </a:lnTo>
                  <a:lnTo>
                    <a:pt x="470" y="395"/>
                  </a:lnTo>
                  <a:lnTo>
                    <a:pt x="509" y="386"/>
                  </a:lnTo>
                  <a:lnTo>
                    <a:pt x="544" y="372"/>
                  </a:lnTo>
                  <a:lnTo>
                    <a:pt x="579" y="355"/>
                  </a:lnTo>
                  <a:lnTo>
                    <a:pt x="611" y="335"/>
                  </a:lnTo>
                  <a:lnTo>
                    <a:pt x="640" y="314"/>
                  </a:lnTo>
                  <a:lnTo>
                    <a:pt x="668" y="288"/>
                  </a:lnTo>
                  <a:lnTo>
                    <a:pt x="694" y="260"/>
                  </a:lnTo>
                  <a:lnTo>
                    <a:pt x="715" y="231"/>
                  </a:lnTo>
                  <a:lnTo>
                    <a:pt x="735" y="198"/>
                  </a:lnTo>
                  <a:lnTo>
                    <a:pt x="752" y="163"/>
                  </a:lnTo>
                  <a:lnTo>
                    <a:pt x="766" y="127"/>
                  </a:lnTo>
                  <a:lnTo>
                    <a:pt x="775" y="89"/>
                  </a:lnTo>
                  <a:lnTo>
                    <a:pt x="781" y="50"/>
                  </a:lnTo>
                  <a:lnTo>
                    <a:pt x="783" y="10"/>
                  </a:lnTo>
                  <a:lnTo>
                    <a:pt x="783" y="7"/>
                  </a:lnTo>
                  <a:lnTo>
                    <a:pt x="783" y="6"/>
                  </a:lnTo>
                  <a:lnTo>
                    <a:pt x="783" y="3"/>
                  </a:lnTo>
                  <a:lnTo>
                    <a:pt x="783" y="0"/>
                  </a:lnTo>
                  <a:lnTo>
                    <a:pt x="2" y="0"/>
                  </a:lnTo>
                  <a:close/>
                </a:path>
              </a:pathLst>
            </a:custGeom>
            <a:solidFill>
              <a:srgbClr val="00007F"/>
            </a:solidFill>
            <a:ln w="9525">
              <a:noFill/>
              <a:round/>
              <a:headEnd/>
              <a:tailEnd/>
            </a:ln>
          </p:spPr>
          <p:txBody>
            <a:bodyPr/>
            <a:lstStyle/>
            <a:p>
              <a:endParaRPr lang="fr-FR"/>
            </a:p>
          </p:txBody>
        </p:sp>
        <p:sp>
          <p:nvSpPr>
            <p:cNvPr id="11321" name="Freeform 50"/>
            <p:cNvSpPr>
              <a:spLocks/>
            </p:cNvSpPr>
            <p:nvPr/>
          </p:nvSpPr>
          <p:spPr bwMode="white">
            <a:xfrm>
              <a:off x="4968" y="1653"/>
              <a:ext cx="231" cy="24"/>
            </a:xfrm>
            <a:custGeom>
              <a:avLst/>
              <a:gdLst>
                <a:gd name="T0" fmla="*/ 57 w 462"/>
                <a:gd name="T1" fmla="*/ 6 h 48"/>
                <a:gd name="T2" fmla="*/ 57 w 462"/>
                <a:gd name="T3" fmla="*/ 5 h 48"/>
                <a:gd name="T4" fmla="*/ 57 w 462"/>
                <a:gd name="T5" fmla="*/ 3 h 48"/>
                <a:gd name="T6" fmla="*/ 58 w 462"/>
                <a:gd name="T7" fmla="*/ 2 h 48"/>
                <a:gd name="T8" fmla="*/ 58 w 462"/>
                <a:gd name="T9" fmla="*/ 0 h 48"/>
                <a:gd name="T10" fmla="*/ 0 w 462"/>
                <a:gd name="T11" fmla="*/ 4 h 48"/>
                <a:gd name="T12" fmla="*/ 57 w 462"/>
                <a:gd name="T13" fmla="*/ 6 h 48"/>
                <a:gd name="T14" fmla="*/ 0 60000 65536"/>
                <a:gd name="T15" fmla="*/ 0 60000 65536"/>
                <a:gd name="T16" fmla="*/ 0 60000 65536"/>
                <a:gd name="T17" fmla="*/ 0 60000 65536"/>
                <a:gd name="T18" fmla="*/ 0 60000 65536"/>
                <a:gd name="T19" fmla="*/ 0 60000 65536"/>
                <a:gd name="T20" fmla="*/ 0 60000 65536"/>
                <a:gd name="T21" fmla="*/ 0 w 462"/>
                <a:gd name="T22" fmla="*/ 0 h 48"/>
                <a:gd name="T23" fmla="*/ 462 w 462"/>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2" h="48">
                  <a:moveTo>
                    <a:pt x="449" y="48"/>
                  </a:moveTo>
                  <a:lnTo>
                    <a:pt x="453" y="35"/>
                  </a:lnTo>
                  <a:lnTo>
                    <a:pt x="456" y="25"/>
                  </a:lnTo>
                  <a:lnTo>
                    <a:pt x="459" y="12"/>
                  </a:lnTo>
                  <a:lnTo>
                    <a:pt x="462" y="0"/>
                  </a:lnTo>
                  <a:lnTo>
                    <a:pt x="0" y="32"/>
                  </a:lnTo>
                  <a:lnTo>
                    <a:pt x="449" y="48"/>
                  </a:lnTo>
                  <a:close/>
                </a:path>
              </a:pathLst>
            </a:custGeom>
            <a:solidFill>
              <a:srgbClr val="282B7C"/>
            </a:solidFill>
            <a:ln w="9525">
              <a:noFill/>
              <a:round/>
              <a:headEnd/>
              <a:tailEnd/>
            </a:ln>
          </p:spPr>
          <p:txBody>
            <a:bodyPr/>
            <a:lstStyle/>
            <a:p>
              <a:endParaRPr lang="fr-FR"/>
            </a:p>
          </p:txBody>
        </p:sp>
        <p:sp>
          <p:nvSpPr>
            <p:cNvPr id="11322" name="Freeform 51"/>
            <p:cNvSpPr>
              <a:spLocks/>
            </p:cNvSpPr>
            <p:nvPr/>
          </p:nvSpPr>
          <p:spPr bwMode="white">
            <a:xfrm>
              <a:off x="4969" y="1698"/>
              <a:ext cx="216" cy="22"/>
            </a:xfrm>
            <a:custGeom>
              <a:avLst/>
              <a:gdLst>
                <a:gd name="T0" fmla="*/ 51 w 430"/>
                <a:gd name="T1" fmla="*/ 5 h 45"/>
                <a:gd name="T2" fmla="*/ 52 w 430"/>
                <a:gd name="T3" fmla="*/ 4 h 45"/>
                <a:gd name="T4" fmla="*/ 53 w 430"/>
                <a:gd name="T5" fmla="*/ 2 h 45"/>
                <a:gd name="T6" fmla="*/ 54 w 430"/>
                <a:gd name="T7" fmla="*/ 1 h 45"/>
                <a:gd name="T8" fmla="*/ 55 w 430"/>
                <a:gd name="T9" fmla="*/ 0 h 45"/>
                <a:gd name="T10" fmla="*/ 0 w 430"/>
                <a:gd name="T11" fmla="*/ 3 h 45"/>
                <a:gd name="T12" fmla="*/ 51 w 430"/>
                <a:gd name="T13" fmla="*/ 5 h 45"/>
                <a:gd name="T14" fmla="*/ 0 60000 65536"/>
                <a:gd name="T15" fmla="*/ 0 60000 65536"/>
                <a:gd name="T16" fmla="*/ 0 60000 65536"/>
                <a:gd name="T17" fmla="*/ 0 60000 65536"/>
                <a:gd name="T18" fmla="*/ 0 60000 65536"/>
                <a:gd name="T19" fmla="*/ 0 60000 65536"/>
                <a:gd name="T20" fmla="*/ 0 60000 65536"/>
                <a:gd name="T21" fmla="*/ 0 w 430"/>
                <a:gd name="T22" fmla="*/ 0 h 45"/>
                <a:gd name="T23" fmla="*/ 430 w 43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0" h="45">
                  <a:moveTo>
                    <a:pt x="406" y="45"/>
                  </a:moveTo>
                  <a:lnTo>
                    <a:pt x="412" y="34"/>
                  </a:lnTo>
                  <a:lnTo>
                    <a:pt x="418" y="22"/>
                  </a:lnTo>
                  <a:lnTo>
                    <a:pt x="424" y="11"/>
                  </a:lnTo>
                  <a:lnTo>
                    <a:pt x="430" y="0"/>
                  </a:lnTo>
                  <a:lnTo>
                    <a:pt x="0" y="30"/>
                  </a:lnTo>
                  <a:lnTo>
                    <a:pt x="406" y="45"/>
                  </a:lnTo>
                  <a:close/>
                </a:path>
              </a:pathLst>
            </a:custGeom>
            <a:solidFill>
              <a:srgbClr val="282B7C"/>
            </a:solidFill>
            <a:ln w="9525">
              <a:noFill/>
              <a:round/>
              <a:headEnd/>
              <a:tailEnd/>
            </a:ln>
          </p:spPr>
          <p:txBody>
            <a:bodyPr/>
            <a:lstStyle/>
            <a:p>
              <a:endParaRPr lang="fr-FR"/>
            </a:p>
          </p:txBody>
        </p:sp>
        <p:sp>
          <p:nvSpPr>
            <p:cNvPr id="11323" name="Freeform 52"/>
            <p:cNvSpPr>
              <a:spLocks/>
            </p:cNvSpPr>
            <p:nvPr/>
          </p:nvSpPr>
          <p:spPr bwMode="white">
            <a:xfrm>
              <a:off x="4977" y="1744"/>
              <a:ext cx="178" cy="18"/>
            </a:xfrm>
            <a:custGeom>
              <a:avLst/>
              <a:gdLst>
                <a:gd name="T0" fmla="*/ 40 w 356"/>
                <a:gd name="T1" fmla="*/ 4 h 37"/>
                <a:gd name="T2" fmla="*/ 42 w 356"/>
                <a:gd name="T3" fmla="*/ 3 h 37"/>
                <a:gd name="T4" fmla="*/ 43 w 356"/>
                <a:gd name="T5" fmla="*/ 2 h 37"/>
                <a:gd name="T6" fmla="*/ 44 w 356"/>
                <a:gd name="T7" fmla="*/ 1 h 37"/>
                <a:gd name="T8" fmla="*/ 45 w 356"/>
                <a:gd name="T9" fmla="*/ 0 h 37"/>
                <a:gd name="T10" fmla="*/ 0 w 356"/>
                <a:gd name="T11" fmla="*/ 3 h 37"/>
                <a:gd name="T12" fmla="*/ 40 w 356"/>
                <a:gd name="T13" fmla="*/ 4 h 37"/>
                <a:gd name="T14" fmla="*/ 0 60000 65536"/>
                <a:gd name="T15" fmla="*/ 0 60000 65536"/>
                <a:gd name="T16" fmla="*/ 0 60000 65536"/>
                <a:gd name="T17" fmla="*/ 0 60000 65536"/>
                <a:gd name="T18" fmla="*/ 0 60000 65536"/>
                <a:gd name="T19" fmla="*/ 0 60000 65536"/>
                <a:gd name="T20" fmla="*/ 0 60000 65536"/>
                <a:gd name="T21" fmla="*/ 0 w 356"/>
                <a:gd name="T22" fmla="*/ 0 h 37"/>
                <a:gd name="T23" fmla="*/ 356 w 35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6" h="37">
                  <a:moveTo>
                    <a:pt x="319" y="37"/>
                  </a:moveTo>
                  <a:lnTo>
                    <a:pt x="330" y="28"/>
                  </a:lnTo>
                  <a:lnTo>
                    <a:pt x="339" y="19"/>
                  </a:lnTo>
                  <a:lnTo>
                    <a:pt x="348" y="9"/>
                  </a:lnTo>
                  <a:lnTo>
                    <a:pt x="356" y="0"/>
                  </a:lnTo>
                  <a:lnTo>
                    <a:pt x="0" y="25"/>
                  </a:lnTo>
                  <a:lnTo>
                    <a:pt x="319" y="37"/>
                  </a:lnTo>
                  <a:close/>
                </a:path>
              </a:pathLst>
            </a:custGeom>
            <a:solidFill>
              <a:srgbClr val="282B7C"/>
            </a:solidFill>
            <a:ln w="9525">
              <a:noFill/>
              <a:round/>
              <a:headEnd/>
              <a:tailEnd/>
            </a:ln>
          </p:spPr>
          <p:txBody>
            <a:bodyPr/>
            <a:lstStyle/>
            <a:p>
              <a:endParaRPr lang="fr-FR"/>
            </a:p>
          </p:txBody>
        </p:sp>
        <p:sp>
          <p:nvSpPr>
            <p:cNvPr id="11324" name="Freeform 53"/>
            <p:cNvSpPr>
              <a:spLocks/>
            </p:cNvSpPr>
            <p:nvPr/>
          </p:nvSpPr>
          <p:spPr bwMode="white">
            <a:xfrm>
              <a:off x="4546" y="1970"/>
              <a:ext cx="263" cy="19"/>
            </a:xfrm>
            <a:custGeom>
              <a:avLst/>
              <a:gdLst>
                <a:gd name="T0" fmla="*/ 66 w 525"/>
                <a:gd name="T1" fmla="*/ 5 h 37"/>
                <a:gd name="T2" fmla="*/ 65 w 525"/>
                <a:gd name="T3" fmla="*/ 4 h 37"/>
                <a:gd name="T4" fmla="*/ 64 w 525"/>
                <a:gd name="T5" fmla="*/ 4 h 37"/>
                <a:gd name="T6" fmla="*/ 63 w 525"/>
                <a:gd name="T7" fmla="*/ 3 h 37"/>
                <a:gd name="T8" fmla="*/ 62 w 525"/>
                <a:gd name="T9" fmla="*/ 3 h 37"/>
                <a:gd name="T10" fmla="*/ 61 w 525"/>
                <a:gd name="T11" fmla="*/ 2 h 37"/>
                <a:gd name="T12" fmla="*/ 60 w 525"/>
                <a:gd name="T13" fmla="*/ 2 h 37"/>
                <a:gd name="T14" fmla="*/ 59 w 525"/>
                <a:gd name="T15" fmla="*/ 1 h 37"/>
                <a:gd name="T16" fmla="*/ 57 w 525"/>
                <a:gd name="T17" fmla="*/ 0 h 37"/>
                <a:gd name="T18" fmla="*/ 0 w 525"/>
                <a:gd name="T19" fmla="*/ 3 h 37"/>
                <a:gd name="T20" fmla="*/ 66 w 525"/>
                <a:gd name="T21" fmla="*/ 5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5"/>
                <a:gd name="T34" fmla="*/ 0 h 37"/>
                <a:gd name="T35" fmla="*/ 525 w 52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5" h="37">
                  <a:moveTo>
                    <a:pt x="525" y="37"/>
                  </a:moveTo>
                  <a:lnTo>
                    <a:pt x="518" y="32"/>
                  </a:lnTo>
                  <a:lnTo>
                    <a:pt x="509" y="28"/>
                  </a:lnTo>
                  <a:lnTo>
                    <a:pt x="501" y="23"/>
                  </a:lnTo>
                  <a:lnTo>
                    <a:pt x="492" y="19"/>
                  </a:lnTo>
                  <a:lnTo>
                    <a:pt x="484" y="14"/>
                  </a:lnTo>
                  <a:lnTo>
                    <a:pt x="475" y="9"/>
                  </a:lnTo>
                  <a:lnTo>
                    <a:pt x="466" y="5"/>
                  </a:lnTo>
                  <a:lnTo>
                    <a:pt x="456" y="0"/>
                  </a:lnTo>
                  <a:lnTo>
                    <a:pt x="0" y="20"/>
                  </a:lnTo>
                  <a:lnTo>
                    <a:pt x="525" y="37"/>
                  </a:lnTo>
                  <a:close/>
                </a:path>
              </a:pathLst>
            </a:custGeom>
            <a:solidFill>
              <a:srgbClr val="282B7C"/>
            </a:solidFill>
            <a:ln w="9525">
              <a:noFill/>
              <a:round/>
              <a:headEnd/>
              <a:tailEnd/>
            </a:ln>
          </p:spPr>
          <p:txBody>
            <a:bodyPr/>
            <a:lstStyle/>
            <a:p>
              <a:endParaRPr lang="fr-FR"/>
            </a:p>
          </p:txBody>
        </p:sp>
        <p:sp>
          <p:nvSpPr>
            <p:cNvPr id="11325" name="Freeform 54"/>
            <p:cNvSpPr>
              <a:spLocks/>
            </p:cNvSpPr>
            <p:nvPr/>
          </p:nvSpPr>
          <p:spPr bwMode="white">
            <a:xfrm>
              <a:off x="4571" y="2012"/>
              <a:ext cx="284" cy="20"/>
            </a:xfrm>
            <a:custGeom>
              <a:avLst/>
              <a:gdLst>
                <a:gd name="T0" fmla="*/ 72 w 566"/>
                <a:gd name="T1" fmla="*/ 5 h 42"/>
                <a:gd name="T2" fmla="*/ 70 w 566"/>
                <a:gd name="T3" fmla="*/ 3 h 42"/>
                <a:gd name="T4" fmla="*/ 69 w 566"/>
                <a:gd name="T5" fmla="*/ 2 h 42"/>
                <a:gd name="T6" fmla="*/ 68 w 566"/>
                <a:gd name="T7" fmla="*/ 1 h 42"/>
                <a:gd name="T8" fmla="*/ 67 w 566"/>
                <a:gd name="T9" fmla="*/ 0 h 42"/>
                <a:gd name="T10" fmla="*/ 0 w 566"/>
                <a:gd name="T11" fmla="*/ 2 h 42"/>
                <a:gd name="T12" fmla="*/ 72 w 566"/>
                <a:gd name="T13" fmla="*/ 5 h 42"/>
                <a:gd name="T14" fmla="*/ 0 60000 65536"/>
                <a:gd name="T15" fmla="*/ 0 60000 65536"/>
                <a:gd name="T16" fmla="*/ 0 60000 65536"/>
                <a:gd name="T17" fmla="*/ 0 60000 65536"/>
                <a:gd name="T18" fmla="*/ 0 60000 65536"/>
                <a:gd name="T19" fmla="*/ 0 60000 65536"/>
                <a:gd name="T20" fmla="*/ 0 60000 65536"/>
                <a:gd name="T21" fmla="*/ 0 w 566"/>
                <a:gd name="T22" fmla="*/ 0 h 42"/>
                <a:gd name="T23" fmla="*/ 566 w 566"/>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6" h="42">
                  <a:moveTo>
                    <a:pt x="566" y="42"/>
                  </a:moveTo>
                  <a:lnTo>
                    <a:pt x="559" y="31"/>
                  </a:lnTo>
                  <a:lnTo>
                    <a:pt x="551" y="20"/>
                  </a:lnTo>
                  <a:lnTo>
                    <a:pt x="542" y="10"/>
                  </a:lnTo>
                  <a:lnTo>
                    <a:pt x="531" y="0"/>
                  </a:lnTo>
                  <a:lnTo>
                    <a:pt x="0" y="22"/>
                  </a:lnTo>
                  <a:lnTo>
                    <a:pt x="566" y="42"/>
                  </a:lnTo>
                  <a:close/>
                </a:path>
              </a:pathLst>
            </a:custGeom>
            <a:solidFill>
              <a:srgbClr val="282B7C"/>
            </a:solidFill>
            <a:ln w="9525">
              <a:noFill/>
              <a:round/>
              <a:headEnd/>
              <a:tailEnd/>
            </a:ln>
          </p:spPr>
          <p:txBody>
            <a:bodyPr/>
            <a:lstStyle/>
            <a:p>
              <a:endParaRPr lang="fr-FR"/>
            </a:p>
          </p:txBody>
        </p:sp>
      </p:grpSp>
      <p:sp>
        <p:nvSpPr>
          <p:cNvPr id="11269" name="Text Box 56"/>
          <p:cNvSpPr txBox="1">
            <a:spLocks noChangeArrowheads="1"/>
          </p:cNvSpPr>
          <p:nvPr/>
        </p:nvSpPr>
        <p:spPr bwMode="auto">
          <a:xfrm>
            <a:off x="252413" y="6048375"/>
            <a:ext cx="5000625" cy="476250"/>
          </a:xfrm>
          <a:prstGeom prst="rect">
            <a:avLst/>
          </a:prstGeom>
          <a:noFill/>
          <a:ln w="12700">
            <a:noFill/>
            <a:miter lim="800000"/>
            <a:headEnd/>
            <a:tailEnd/>
          </a:ln>
        </p:spPr>
        <p:txBody>
          <a:bodyPr>
            <a:spAutoFit/>
          </a:bodyPr>
          <a:lstStyle/>
          <a:p>
            <a:pPr>
              <a:lnSpc>
                <a:spcPct val="90000"/>
              </a:lnSpc>
            </a:pPr>
            <a:r>
              <a:rPr lang="en-US"/>
              <a:t>ECMA = European Computer Manufacturer’s Association</a:t>
            </a:r>
          </a:p>
          <a:p>
            <a:pPr>
              <a:lnSpc>
                <a:spcPct val="90000"/>
              </a:lnSpc>
            </a:pPr>
            <a:r>
              <a:rPr lang="en-US"/>
              <a:t>ISO = International Organization for Standardization</a:t>
            </a:r>
          </a:p>
        </p:txBody>
      </p:sp>
      <p:grpSp>
        <p:nvGrpSpPr>
          <p:cNvPr id="11270" name="Group 59"/>
          <p:cNvGrpSpPr>
            <a:grpSpLocks/>
          </p:cNvGrpSpPr>
          <p:nvPr/>
        </p:nvGrpSpPr>
        <p:grpSpPr bwMode="auto">
          <a:xfrm>
            <a:off x="184150" y="5245100"/>
            <a:ext cx="419100" cy="655638"/>
            <a:chOff x="336" y="2064"/>
            <a:chExt cx="352" cy="607"/>
          </a:xfrm>
        </p:grpSpPr>
        <p:sp>
          <p:nvSpPr>
            <p:cNvPr id="11271" name="Freeform 60"/>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1272" name="Oval 61"/>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1273" name="Line 62"/>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1274" name="Rectangle 63"/>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1275" name="Freeform 64"/>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1276" name="Freeform 65"/>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a:defRPr/>
            </a:pPr>
            <a:r>
              <a:rPr lang="fr-FR"/>
              <a:t>« Hello World ! » en C#</a:t>
            </a:r>
          </a:p>
        </p:txBody>
      </p:sp>
      <p:sp>
        <p:nvSpPr>
          <p:cNvPr id="12291" name="Rectangle 1027"/>
          <p:cNvSpPr>
            <a:spLocks noGrp="1" noChangeArrowheads="1"/>
          </p:cNvSpPr>
          <p:nvPr>
            <p:ph idx="1"/>
          </p:nvPr>
        </p:nvSpPr>
        <p:spPr>
          <a:xfrm>
            <a:off x="279400" y="1312863"/>
            <a:ext cx="8599488" cy="4846637"/>
          </a:xfrm>
        </p:spPr>
        <p:txBody>
          <a:bodyPr/>
          <a:lstStyle/>
          <a:p>
            <a:r>
              <a:rPr lang="fr-FR"/>
              <a:t>Voici le programme « Hello World ! » en C# :</a:t>
            </a: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sz="1000">
              <a:latin typeface="Courier New" pitchFamily="49" charset="0"/>
            </a:endParaRPr>
          </a:p>
          <a:p>
            <a:r>
              <a:rPr lang="fr-FR"/>
              <a:t>La syntaxe est similaire et la sortie est identique à celle du programme C précédent</a:t>
            </a:r>
          </a:p>
          <a:p>
            <a:pPr lvl="1"/>
            <a:r>
              <a:rPr lang="fr-FR" i="1">
                <a:latin typeface="Century Schoolbook" pitchFamily="18" charset="0"/>
              </a:rPr>
              <a:t>La méthode</a:t>
            </a:r>
            <a:r>
              <a:rPr lang="fr-FR"/>
              <a:t> (fonction) </a:t>
            </a:r>
            <a:r>
              <a:rPr lang="fr-FR">
                <a:latin typeface="Courier New" pitchFamily="49" charset="0"/>
              </a:rPr>
              <a:t>Main</a:t>
            </a:r>
            <a:r>
              <a:rPr lang="fr-FR"/>
              <a:t> est dans une </a:t>
            </a:r>
            <a:r>
              <a:rPr lang="fr-FR" i="1">
                <a:latin typeface="Century Schoolbook" pitchFamily="18" charset="0"/>
              </a:rPr>
              <a:t>classe</a:t>
            </a:r>
          </a:p>
          <a:p>
            <a:pPr lvl="1"/>
            <a:r>
              <a:rPr lang="fr-FR"/>
              <a:t>Utilise la méthode </a:t>
            </a:r>
            <a:r>
              <a:rPr lang="fr-FR">
                <a:latin typeface="Courier New" pitchFamily="49" charset="0"/>
              </a:rPr>
              <a:t>Console.Write</a:t>
            </a:r>
            <a:r>
              <a:rPr lang="fr-FR"/>
              <a:t> de l’environnement .NET (bibliothèque)</a:t>
            </a:r>
          </a:p>
          <a:p>
            <a:pPr lvl="1"/>
            <a:r>
              <a:rPr lang="fr-FR">
                <a:cs typeface="Arial" charset="0"/>
              </a:rPr>
              <a:t>Mis à part ces différences, </a:t>
            </a:r>
            <a:r>
              <a:rPr lang="fr-FR"/>
              <a:t>il a quasiment les mêmes unités syntaxiques et mots-clés</a:t>
            </a:r>
          </a:p>
        </p:txBody>
      </p:sp>
      <p:sp>
        <p:nvSpPr>
          <p:cNvPr id="45060" name="Text Box 1028"/>
          <p:cNvSpPr txBox="1">
            <a:spLocks noChangeArrowheads="1"/>
          </p:cNvSpPr>
          <p:nvPr/>
        </p:nvSpPr>
        <p:spPr bwMode="blackWhite">
          <a:xfrm>
            <a:off x="1143000" y="1905000"/>
            <a:ext cx="6553200" cy="2090738"/>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90000"/>
              </a:lnSpc>
              <a:defRPr/>
            </a:pPr>
            <a:r>
              <a:rPr lang="en-US" sz="1600" b="1">
                <a:latin typeface="Courier New" pitchFamily="49" charset="0"/>
              </a:rPr>
              <a:t>using</a:t>
            </a:r>
            <a:r>
              <a:rPr lang="en-US" sz="1600">
                <a:latin typeface="Courier New" pitchFamily="49" charset="0"/>
              </a:rPr>
              <a:t> System;</a:t>
            </a:r>
          </a:p>
          <a:p>
            <a:pPr eaLnBrk="1" hangingPunct="1">
              <a:lnSpc>
                <a:spcPct val="90000"/>
              </a:lnSpc>
              <a:defRPr/>
            </a:pPr>
            <a:r>
              <a:rPr lang="en-US" sz="1600" b="1">
                <a:latin typeface="Courier New" pitchFamily="49" charset="0"/>
              </a:rPr>
              <a:t>public class</a:t>
            </a:r>
            <a:r>
              <a:rPr lang="en-US" sz="1600">
                <a:latin typeface="Courier New" pitchFamily="49" charset="0"/>
              </a:rPr>
              <a:t> HelloWorld</a:t>
            </a:r>
          </a:p>
          <a:p>
            <a:pPr eaLnBrk="1" hangingPunct="1">
              <a:lnSpc>
                <a:spcPct val="90000"/>
              </a:lnSpc>
              <a:defRPr/>
            </a:pPr>
            <a:r>
              <a:rPr lang="en-US" sz="1600">
                <a:latin typeface="Courier New" pitchFamily="49" charset="0"/>
              </a:rPr>
              <a:t>{</a:t>
            </a:r>
          </a:p>
          <a:p>
            <a:pPr eaLnBrk="1" hangingPunct="1">
              <a:lnSpc>
                <a:spcPct val="90000"/>
              </a:lnSpc>
              <a:defRPr/>
            </a:pPr>
            <a:r>
              <a:rPr lang="en-US" sz="1600">
                <a:latin typeface="Courier New" pitchFamily="49" charset="0"/>
              </a:rPr>
              <a:t>    </a:t>
            </a:r>
            <a:r>
              <a:rPr lang="en-US" sz="1600" b="1">
                <a:latin typeface="Courier New" pitchFamily="49" charset="0"/>
              </a:rPr>
              <a:t>public</a:t>
            </a:r>
            <a:r>
              <a:rPr lang="en-US" sz="1600">
                <a:latin typeface="Courier New" pitchFamily="49" charset="0"/>
              </a:rPr>
              <a:t> </a:t>
            </a:r>
            <a:r>
              <a:rPr lang="en-US" sz="1600" b="1">
                <a:latin typeface="Courier New" pitchFamily="49" charset="0"/>
              </a:rPr>
              <a:t>static</a:t>
            </a:r>
            <a:r>
              <a:rPr lang="en-US" sz="1600">
                <a:latin typeface="Courier New" pitchFamily="49" charset="0"/>
              </a:rPr>
              <a:t> </a:t>
            </a:r>
            <a:r>
              <a:rPr lang="en-US" sz="1600" b="1">
                <a:latin typeface="Courier New" pitchFamily="49" charset="0"/>
              </a:rPr>
              <a:t>int</a:t>
            </a:r>
            <a:r>
              <a:rPr lang="en-US" sz="1600">
                <a:latin typeface="Courier New" pitchFamily="49" charset="0"/>
              </a:rPr>
              <a:t> Main()</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	Console.Write("Hello world!\n");</a:t>
            </a:r>
          </a:p>
          <a:p>
            <a:pPr eaLnBrk="1" hangingPunct="1">
              <a:lnSpc>
                <a:spcPct val="90000"/>
              </a:lnSpc>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a:t>
            </a:r>
          </a:p>
        </p:txBody>
      </p:sp>
      <p:sp>
        <p:nvSpPr>
          <p:cNvPr id="12293" name="Text Box 6"/>
          <p:cNvSpPr txBox="1">
            <a:spLocks noChangeArrowheads="1"/>
          </p:cNvSpPr>
          <p:nvPr/>
        </p:nvSpPr>
        <p:spPr bwMode="auto">
          <a:xfrm>
            <a:off x="708025" y="6164263"/>
            <a:ext cx="4584700" cy="304800"/>
          </a:xfrm>
          <a:prstGeom prst="rect">
            <a:avLst/>
          </a:prstGeom>
          <a:noFill/>
          <a:ln w="12700">
            <a:noFill/>
            <a:miter lim="800000"/>
            <a:headEnd/>
            <a:tailEnd/>
          </a:ln>
        </p:spPr>
        <p:txBody>
          <a:bodyPr>
            <a:spAutoFit/>
          </a:bodyPr>
          <a:lstStyle/>
          <a:p>
            <a:pPr>
              <a:spcBef>
                <a:spcPct val="50000"/>
              </a:spcBef>
            </a:pPr>
            <a:r>
              <a:rPr lang="en-US"/>
              <a:t>\Course\419\Samples\HelloWorldExample</a:t>
            </a:r>
          </a:p>
        </p:txBody>
      </p:sp>
      <p:sp>
        <p:nvSpPr>
          <p:cNvPr id="12294" name="cddrive"/>
          <p:cNvSpPr>
            <a:spLocks noEditPoints="1" noChangeArrowheads="1"/>
          </p:cNvSpPr>
          <p:nvPr/>
        </p:nvSpPr>
        <p:spPr bwMode="auto">
          <a:xfrm>
            <a:off x="315913" y="616267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pPr algn="ctr"/>
            <a:endParaRPr lang="fr-F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fr-FR"/>
              <a:t>Commentaires</a:t>
            </a:r>
          </a:p>
        </p:txBody>
      </p:sp>
      <p:sp>
        <p:nvSpPr>
          <p:cNvPr id="13315" name="Rectangle 4"/>
          <p:cNvSpPr>
            <a:spLocks noChangeArrowheads="1"/>
          </p:cNvSpPr>
          <p:nvPr/>
        </p:nvSpPr>
        <p:spPr bwMode="auto">
          <a:xfrm>
            <a:off x="279400" y="1312863"/>
            <a:ext cx="8599488" cy="201930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Dans un programme C#, seuls les commentaires ne sont pas traités</a:t>
            </a:r>
          </a:p>
          <a:p>
            <a:pPr marL="685800" lvl="1" indent="-341313">
              <a:spcBef>
                <a:spcPts val="200"/>
              </a:spcBef>
              <a:buClr>
                <a:schemeClr val="accent2"/>
              </a:buClr>
              <a:buFont typeface="Arial" charset="0"/>
              <a:buChar char="—"/>
            </a:pPr>
            <a:r>
              <a:rPr lang="fr-FR" sz="1800">
                <a:solidFill>
                  <a:srgbClr val="000080"/>
                </a:solidFill>
              </a:rPr>
              <a:t>Ils sont considérés comme des espaces par le compilateur</a:t>
            </a:r>
          </a:p>
          <a:p>
            <a:pPr marL="230188" indent="-230188">
              <a:spcBef>
                <a:spcPts val="1400"/>
              </a:spcBef>
              <a:buClr>
                <a:schemeClr val="accent2"/>
              </a:buClr>
              <a:buSzPct val="115000"/>
              <a:buFont typeface="Arial" charset="0"/>
              <a:buChar char="•"/>
            </a:pPr>
            <a:r>
              <a:rPr lang="fr-FR" sz="1800" b="1">
                <a:solidFill>
                  <a:srgbClr val="000080"/>
                </a:solidFill>
              </a:rPr>
              <a:t>Ils existent en trois styles différents</a:t>
            </a:r>
          </a:p>
          <a:p>
            <a:pPr marL="685800" lvl="1" indent="-341313">
              <a:spcBef>
                <a:spcPts val="200"/>
              </a:spcBef>
              <a:buClr>
                <a:schemeClr val="accent2"/>
              </a:buClr>
              <a:buFont typeface="Arial" charset="0"/>
              <a:buChar char="—"/>
            </a:pPr>
            <a:r>
              <a:rPr lang="fr-FR" sz="1800">
                <a:solidFill>
                  <a:srgbClr val="000080"/>
                </a:solidFill>
              </a:rPr>
              <a:t>Les commentaires </a:t>
            </a:r>
            <a:r>
              <a:rPr lang="fr-FR" sz="1800" i="1">
                <a:solidFill>
                  <a:srgbClr val="000080"/>
                </a:solidFill>
                <a:latin typeface="Century Schoolbook" pitchFamily="18" charset="0"/>
              </a:rPr>
              <a:t>multi-lignes</a:t>
            </a:r>
            <a:r>
              <a:rPr lang="fr-FR" sz="1800">
                <a:solidFill>
                  <a:srgbClr val="000080"/>
                </a:solidFill>
              </a:rPr>
              <a:t> 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par </a:t>
            </a:r>
            <a:r>
              <a:rPr lang="fr-FR" sz="1800">
                <a:solidFill>
                  <a:srgbClr val="000080"/>
                </a:solidFill>
                <a:latin typeface="Courier New" pitchFamily="49" charset="0"/>
                <a:cs typeface="Courier New" pitchFamily="49" charset="0"/>
              </a:rPr>
              <a:t>*/</a:t>
            </a:r>
          </a:p>
          <a:p>
            <a:pPr marL="685800" lvl="1" indent="-341313">
              <a:spcBef>
                <a:spcPts val="200"/>
              </a:spcBef>
              <a:buClr>
                <a:schemeClr val="accent2"/>
              </a:buClr>
              <a:buFont typeface="Arial" charset="0"/>
              <a:buChar char="—"/>
            </a:pPr>
            <a:r>
              <a:rPr lang="fr-FR" sz="1800">
                <a:solidFill>
                  <a:srgbClr val="000080"/>
                </a:solidFill>
              </a:rPr>
              <a:t>Les </a:t>
            </a:r>
            <a:r>
              <a:rPr lang="fr-FR" sz="1800" i="1">
                <a:solidFill>
                  <a:srgbClr val="000080"/>
                </a:solidFill>
                <a:latin typeface="Century Schoolbook" pitchFamily="18" charset="0"/>
              </a:rPr>
              <a:t>mono-ligne </a:t>
            </a:r>
            <a:r>
              <a:rPr lang="fr-FR" sz="1800">
                <a:solidFill>
                  <a:srgbClr val="000080"/>
                </a:solidFill>
              </a:rPr>
              <a:t>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à la fin de la ligne</a:t>
            </a:r>
          </a:p>
          <a:p>
            <a:pPr marL="685800" lvl="1" indent="-341313">
              <a:spcBef>
                <a:spcPts val="200"/>
              </a:spcBef>
              <a:buClr>
                <a:schemeClr val="accent2"/>
              </a:buClr>
              <a:buFont typeface="Arial" charset="0"/>
              <a:buChar char="—"/>
            </a:pPr>
            <a:r>
              <a:rPr lang="fr-FR" sz="1800">
                <a:solidFill>
                  <a:srgbClr val="000080"/>
                </a:solidFill>
              </a:rPr>
              <a:t>La documentation </a:t>
            </a:r>
            <a:r>
              <a:rPr lang="fr-FR" sz="1800" i="1">
                <a:solidFill>
                  <a:srgbClr val="000080"/>
                </a:solidFill>
                <a:latin typeface="Century Schoolbook" pitchFamily="18" charset="0"/>
              </a:rPr>
              <a:t>basée XML </a:t>
            </a:r>
            <a:r>
              <a:rPr lang="fr-FR" sz="1800">
                <a:solidFill>
                  <a:srgbClr val="000080"/>
                </a:solidFill>
              </a:rPr>
              <a:t>utilise </a:t>
            </a:r>
            <a:r>
              <a:rPr lang="fr-FR" sz="1800">
                <a:solidFill>
                  <a:srgbClr val="000080"/>
                </a:solidFill>
                <a:latin typeface="Courier New" pitchFamily="49" charset="0"/>
                <a:cs typeface="Courier New" pitchFamily="49" charset="0"/>
              </a:rPr>
              <a:t>///</a:t>
            </a:r>
          </a:p>
        </p:txBody>
      </p:sp>
      <p:sp>
        <p:nvSpPr>
          <p:cNvPr id="134149" name="Text Box 5"/>
          <p:cNvSpPr txBox="1">
            <a:spLocks noChangeArrowheads="1"/>
          </p:cNvSpPr>
          <p:nvPr/>
        </p:nvSpPr>
        <p:spPr bwMode="blackWhite">
          <a:xfrm>
            <a:off x="473075" y="3500438"/>
            <a:ext cx="7850188" cy="266858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r>
              <a:rPr lang="fr-FR" sz="1600" noProof="1">
                <a:solidFill>
                  <a:srgbClr val="000080"/>
                </a:solidFill>
                <a:latin typeface="Courier New" pitchFamily="49" charset="0"/>
              </a:rPr>
              <a:t>/// Ceci sera inclus dans la documentation</a:t>
            </a:r>
          </a:p>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eaLnBrk="1" hangingPunct="1">
              <a:lnSpc>
                <a:spcPct val="90000"/>
              </a:lnSpc>
              <a:defRPr/>
            </a:pPr>
            <a:r>
              <a:rPr lang="fr-FR" sz="1600" b="1" noProof="1">
                <a:solidFill>
                  <a:srgbClr val="000080"/>
                </a:solidFill>
                <a:latin typeface="Courier New" pitchFamily="49" charset="0"/>
              </a:rPr>
              <a:t>public static int</a:t>
            </a:r>
            <a:r>
              <a:rPr lang="fr-FR" sz="1600" noProof="1">
                <a:solidFill>
                  <a:srgbClr val="000080"/>
                </a:solidFill>
                <a:latin typeface="Courier New" pitchFamily="49" charset="0"/>
              </a:rPr>
              <a:t> Main()</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Font typeface="Arial" charset="0"/>
              <a:buNone/>
              <a:defRPr/>
            </a:pPr>
            <a:endParaRPr lang="fr-FR" sz="500" noProof="1">
              <a:solidFill>
                <a:srgbClr val="000080"/>
              </a:solidFill>
              <a:latin typeface="Courier New" pitchFamily="49" charset="0"/>
            </a:endParaRPr>
          </a:p>
          <a:p>
            <a:pPr eaLnBrk="1" hangingPunct="1">
              <a:lnSpc>
                <a:spcPct val="90000"/>
              </a:lnSpc>
              <a:defRPr/>
            </a:pPr>
            <a:r>
              <a:rPr lang="fr-FR" sz="1600" noProof="1">
                <a:solidFill>
                  <a:srgbClr val="000080"/>
                </a:solidFill>
                <a:latin typeface="Courier New" pitchFamily="49" charset="0"/>
              </a:rPr>
              <a:t>/* Ce style de commentaire peut être</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   sur plusieurs lignes. */</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a:lnSpc>
                <a:spcPct val="90000"/>
              </a:lnSpc>
              <a:buClr>
                <a:schemeClr val="accent2"/>
              </a:buClr>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int</a:t>
            </a:r>
            <a:r>
              <a:rPr lang="fr-FR" sz="1600" noProof="1">
                <a:solidFill>
                  <a:srgbClr val="000080"/>
                </a:solidFill>
                <a:latin typeface="Courier New" pitchFamily="49" charset="0"/>
              </a:rPr>
              <a:t> i = 100;   // Ce style va jusqu’à la fin de la ligne.</a:t>
            </a:r>
          </a:p>
          <a:p>
            <a:pPr>
              <a:lnSpc>
                <a:spcPct val="90000"/>
              </a:lnSpc>
              <a:buClr>
                <a:schemeClr val="accent2"/>
              </a:buClr>
              <a:buFont typeface="Arial" charset="0"/>
              <a:buNone/>
              <a:defRPr/>
            </a:pPr>
            <a:r>
              <a:rPr lang="fr-FR" sz="1600" noProof="1">
                <a:solidFill>
                  <a:srgbClr val="000080"/>
                </a:solidFill>
                <a:latin typeface="Courier New"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type="title"/>
          </p:nvPr>
        </p:nvSpPr>
        <p:spPr/>
        <p:txBody>
          <a:bodyPr/>
          <a:lstStyle/>
          <a:p>
            <a:pPr>
              <a:defRPr/>
            </a:pPr>
            <a:r>
              <a:rPr lang="fr-FR"/>
              <a:t>Visual Studio</a:t>
            </a:r>
          </a:p>
        </p:txBody>
      </p:sp>
      <p:sp>
        <p:nvSpPr>
          <p:cNvPr id="16387" name="Rectangle 6"/>
          <p:cNvSpPr>
            <a:spLocks noGrp="1" noChangeArrowheads="1"/>
          </p:cNvSpPr>
          <p:nvPr>
            <p:ph idx="1"/>
          </p:nvPr>
        </p:nvSpPr>
        <p:spPr>
          <a:xfrm>
            <a:off x="244475" y="1228725"/>
            <a:ext cx="8599488" cy="3341688"/>
          </a:xfrm>
        </p:spPr>
        <p:txBody>
          <a:bodyPr/>
          <a:lstStyle/>
          <a:p>
            <a:r>
              <a:rPr lang="fr-FR"/>
              <a:t>Visual Studio est un IDE qui offre beaucoup de fonctionnalités</a:t>
            </a:r>
          </a:p>
          <a:p>
            <a:pPr lvl="1"/>
            <a:r>
              <a:rPr lang="fr-FR"/>
              <a:t>Éditeur de texte intelligent</a:t>
            </a:r>
          </a:p>
          <a:p>
            <a:pPr lvl="1"/>
            <a:r>
              <a:rPr lang="fr-FR"/>
              <a:t>Gestion de solution (projet) et contrôle de construction</a:t>
            </a:r>
          </a:p>
          <a:p>
            <a:pPr lvl="2"/>
            <a:r>
              <a:rPr lang="fr-FR"/>
              <a:t>Un </a:t>
            </a:r>
            <a:r>
              <a:rPr lang="fr-FR" i="1">
                <a:latin typeface="Century Schoolbook" pitchFamily="18" charset="0"/>
              </a:rPr>
              <a:t>Projet</a:t>
            </a:r>
            <a:r>
              <a:rPr lang="fr-FR"/>
              <a:t> est une collection de fichiers qui sont développés ensemble</a:t>
            </a:r>
          </a:p>
          <a:p>
            <a:pPr lvl="2"/>
            <a:r>
              <a:rPr lang="fr-FR"/>
              <a:t>Une </a:t>
            </a:r>
            <a:r>
              <a:rPr lang="fr-FR" i="1">
                <a:latin typeface="Century Schoolbook" pitchFamily="18" charset="0"/>
              </a:rPr>
              <a:t>Solution</a:t>
            </a:r>
            <a:r>
              <a:rPr lang="fr-FR"/>
              <a:t> est une application complète (regroupant éventuellement plusieurs projets)</a:t>
            </a:r>
          </a:p>
          <a:p>
            <a:pPr lvl="1"/>
            <a:r>
              <a:rPr lang="fr-FR"/>
              <a:t>Documentation pour le programmeur et aide en ligne très complète</a:t>
            </a:r>
          </a:p>
          <a:p>
            <a:pPr lvl="1"/>
            <a:r>
              <a:rPr lang="fr-FR"/>
              <a:t>Support pour déboguage, test et déploiement</a:t>
            </a:r>
          </a:p>
          <a:p>
            <a:pPr lvl="1"/>
            <a:r>
              <a:rPr lang="fr-FR"/>
              <a:t>VDE avec copier-coller</a:t>
            </a:r>
          </a:p>
          <a:p>
            <a:pPr lvl="2"/>
            <a:r>
              <a:rPr lang="fr-FR"/>
              <a:t>Pour les applications de bureau, mobiles, client léger Web, etc.</a:t>
            </a:r>
          </a:p>
          <a:p>
            <a:pPr lvl="1"/>
            <a:r>
              <a:rPr lang="fr-FR"/>
              <a:t>Manipulation et conception XML et bases de données</a:t>
            </a:r>
          </a:p>
        </p:txBody>
      </p:sp>
      <p:sp>
        <p:nvSpPr>
          <p:cNvPr id="16388" name="Text Box 4"/>
          <p:cNvSpPr txBox="1">
            <a:spLocks noChangeArrowheads="1"/>
          </p:cNvSpPr>
          <p:nvPr/>
        </p:nvSpPr>
        <p:spPr bwMode="auto">
          <a:xfrm>
            <a:off x="280988" y="5734050"/>
            <a:ext cx="7964487" cy="730250"/>
          </a:xfrm>
          <a:prstGeom prst="rect">
            <a:avLst/>
          </a:prstGeom>
          <a:noFill/>
          <a:ln w="12700">
            <a:noFill/>
            <a:miter lim="800000"/>
            <a:headEnd/>
            <a:tailEnd/>
          </a:ln>
        </p:spPr>
        <p:txBody>
          <a:bodyPr>
            <a:spAutoFit/>
          </a:bodyPr>
          <a:lstStyle/>
          <a:p>
            <a:r>
              <a:rPr lang="en-US"/>
              <a:t>IDE = Integrated Development Environment	</a:t>
            </a:r>
            <a:br>
              <a:rPr lang="en-US"/>
            </a:br>
            <a:r>
              <a:rPr lang="en-US"/>
              <a:t>VDE = Visual Development Environment</a:t>
            </a:r>
          </a:p>
          <a:p>
            <a:r>
              <a:rPr lang="en-US"/>
              <a:t>XML = Extensible Markup Language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6697375616C2053747564696F20536F6C7574696F6E7320616E642050726F6A65637473"/>
</p:tagLst>
</file>

<file path=ppt/tags/tag2.xml><?xml version="1.0" encoding="utf-8"?>
<p:tagLst xmlns:a="http://schemas.openxmlformats.org/drawingml/2006/main" xmlns:r="http://schemas.openxmlformats.org/officeDocument/2006/relationships" xmlns:p="http://schemas.openxmlformats.org/presentationml/2006/main">
  <p:tag name="IPF" val="522C4D616E6167656420436F6465"/>
</p:tagLst>
</file>

<file path=ppt/tags/tag3.xml><?xml version="1.0" encoding="utf-8"?>
<p:tagLst xmlns:a="http://schemas.openxmlformats.org/drawingml/2006/main" xmlns:r="http://schemas.openxmlformats.org/officeDocument/2006/relationships" xmlns:p="http://schemas.openxmlformats.org/presentationml/2006/main">
  <p:tag name="IPF" val="4C2C"/>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2844</TotalTime>
  <Words>9943</Words>
  <Application>Microsoft Office PowerPoint</Application>
  <PresentationFormat>Affichage à l'écran (4:3)</PresentationFormat>
  <Paragraphs>1230</Paragraphs>
  <Slides>59</Slides>
  <Notes>59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59</vt:i4>
      </vt:variant>
    </vt:vector>
  </HeadingPairs>
  <TitlesOfParts>
    <vt:vector size="67" baseType="lpstr">
      <vt:lpstr>Arial</vt:lpstr>
      <vt:lpstr>AvantGarde Md BT</vt:lpstr>
      <vt:lpstr>Century Schoolbook</vt:lpstr>
      <vt:lpstr>Courier New</vt:lpstr>
      <vt:lpstr>Lucida Sans</vt:lpstr>
      <vt:lpstr>Times New Roman</vt:lpstr>
      <vt:lpstr>Wingdings</vt:lpstr>
      <vt:lpstr>EPIC</vt:lpstr>
      <vt:lpstr>Présentation et environnement de développement</vt:lpstr>
      <vt:lpstr>Syntaxe de style C</vt:lpstr>
      <vt:lpstr>Syntaxe de style C (suite)</vt:lpstr>
      <vt:lpstr>Évolution à partir du C</vt:lpstr>
      <vt:lpstr>C#</vt:lpstr>
      <vt:lpstr>C# : Versions et standards</vt:lpstr>
      <vt:lpstr>« Hello World ! » en C#</vt:lpstr>
      <vt:lpstr>Commentaires</vt:lpstr>
      <vt:lpstr>Visual Studio</vt:lpstr>
      <vt:lpstr>Visual Studio Solutions and Projects</vt:lpstr>
      <vt:lpstr>Vue d’ensemble de l’architecture .NET </vt:lpstr>
      <vt:lpstr>CLI (Common Language Infrastructure)</vt:lpstr>
      <vt:lpstr>Processus de compilation</vt:lpstr>
      <vt:lpstr>Composants et Assemblies</vt:lpstr>
      <vt:lpstr>Déclaration d’un espace de noms</vt:lpstr>
      <vt:lpstr>Que peut-on placer dans une classe ?</vt:lpstr>
      <vt:lpstr>Utilisation de la directive using </vt:lpstr>
      <vt:lpstr>Définition d’une méthode</vt:lpstr>
      <vt:lpstr>Spécification des méthodes</vt:lpstr>
      <vt:lpstr>Signature des méthodes</vt:lpstr>
      <vt:lpstr>Spécifications alternatives pour la méthode Main</vt:lpstr>
      <vt:lpstr>Types primaires </vt:lpstr>
      <vt:lpstr>Variables : Valeur et référence</vt:lpstr>
      <vt:lpstr>Types définis par l’utilisateur</vt:lpstr>
      <vt:lpstr>Les différents schémas d’allocation mémoire</vt:lpstr>
      <vt:lpstr>Littéraux numériques</vt:lpstr>
      <vt:lpstr>Littéraux numériques</vt:lpstr>
      <vt:lpstr>Définitions explicites et implicites</vt:lpstr>
      <vt:lpstr>Expressions</vt:lpstr>
      <vt:lpstr>Opérateurs</vt:lpstr>
      <vt:lpstr>Opérateurs (suite)</vt:lpstr>
      <vt:lpstr>Opérateurs d’affectation composés</vt:lpstr>
      <vt:lpstr>Opérateur d’affectation</vt:lpstr>
      <vt:lpstr>Opérateur d’égalité</vt:lpstr>
      <vt:lpstr>Opérations multi-types</vt:lpstr>
      <vt:lpstr>Sous-typage (downcast)</vt:lpstr>
      <vt:lpstr>Énumérations</vt:lpstr>
      <vt:lpstr>enum : Exemple</vt:lpstr>
      <vt:lpstr>Tableaux</vt:lpstr>
      <vt:lpstr>Tableaux multidimensionnels</vt:lpstr>
      <vt:lpstr>Chaînes et tableaux</vt:lpstr>
      <vt:lpstr>Opérateurs sur chaîne</vt:lpstr>
      <vt:lpstr>Opérations nommées</vt:lpstr>
      <vt:lpstr>Formatage de chaîne</vt:lpstr>
      <vt:lpstr>Conversion de données</vt:lpstr>
      <vt:lpstr>Transmission d’arguments</vt:lpstr>
      <vt:lpstr>Transmission d’arguments (suite)</vt:lpstr>
      <vt:lpstr>Transmission de types valeur par référence</vt:lpstr>
      <vt:lpstr>Tableaux en arguments</vt:lpstr>
      <vt:lpstr>Boucles et conditions</vt:lpstr>
      <vt:lpstr>Évaluation court-circuit</vt:lpstr>
      <vt:lpstr>La boucle foreach </vt:lpstr>
      <vt:lpstr>L’instruction switch</vt:lpstr>
      <vt:lpstr>Exceptions</vt:lpstr>
      <vt:lpstr>À Vous 2.3 : Exceptions</vt:lpstr>
      <vt:lpstr>try…catch…finally</vt:lpstr>
      <vt:lpstr>Ce qui se passe lors de la levée d’une exception</vt:lpstr>
      <vt:lpstr>Lever une exception</vt:lpstr>
      <vt:lpstr>Éviter une exception non voulue</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Development Environment _x000c_</dc:title>
  <dc:creator>Gregory L. Adams</dc:creator>
  <cp:lastModifiedBy>Cyril Vincent</cp:lastModifiedBy>
  <cp:revision>193</cp:revision>
  <cp:lastPrinted>2003-08-06T13:33:51Z</cp:lastPrinted>
  <dcterms:created xsi:type="dcterms:W3CDTF">2000-07-13T22:03:48Z</dcterms:created>
  <dcterms:modified xsi:type="dcterms:W3CDTF">2024-09-23T12:33:43Z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adams@achilles.net</vt:lpwstr>
  </property>
  <property fmtid="{D5CDD505-2E9C-101B-9397-08002B2CF9AE}" pid="8" name="HomePage">
    <vt:lpwstr>http://24.112.94.227</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C:\Devel\419\web</vt:lpwstr>
  </property>
</Properties>
</file>