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5" r:id="rId3"/>
    <p:sldId id="267" r:id="rId4"/>
    <p:sldId id="287" r:id="rId5"/>
    <p:sldId id="284" r:id="rId6"/>
    <p:sldId id="295" r:id="rId7"/>
    <p:sldId id="296" r:id="rId8"/>
    <p:sldId id="259" r:id="rId9"/>
    <p:sldId id="260" r:id="rId10"/>
    <p:sldId id="342" r:id="rId11"/>
    <p:sldId id="262" r:id="rId12"/>
    <p:sldId id="343" r:id="rId13"/>
    <p:sldId id="263" r:id="rId14"/>
    <p:sldId id="264" r:id="rId15"/>
    <p:sldId id="349" r:id="rId16"/>
    <p:sldId id="363" r:id="rId17"/>
    <p:sldId id="364" r:id="rId18"/>
    <p:sldId id="316" r:id="rId19"/>
    <p:sldId id="367" r:id="rId20"/>
    <p:sldId id="372" r:id="rId21"/>
    <p:sldId id="318" r:id="rId22"/>
    <p:sldId id="370" r:id="rId23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9">
          <p15:clr>
            <a:srgbClr val="A4A3A4"/>
          </p15:clr>
        </p15:guide>
        <p15:guide id="2" pos="2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CC"/>
    <a:srgbClr val="DDDDDD"/>
    <a:srgbClr val="663300"/>
    <a:srgbClr val="0033CC"/>
    <a:srgbClr val="FF5050"/>
    <a:srgbClr val="FFFFFF"/>
    <a:srgbClr val="ECC43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9152" autoAdjust="0"/>
    <p:restoredTop sz="86351" autoAdjust="0"/>
  </p:normalViewPr>
  <p:slideViewPr>
    <p:cSldViewPr snapToGrid="0">
      <p:cViewPr varScale="1">
        <p:scale>
          <a:sx n="82" d="100"/>
          <a:sy n="82" d="100"/>
        </p:scale>
        <p:origin x="1939" y="48"/>
      </p:cViewPr>
      <p:guideLst>
        <p:guide orient="horz" pos="949"/>
        <p:guide pos="269"/>
      </p:guideLst>
    </p:cSldViewPr>
  </p:slideViewPr>
  <p:outlineViewPr>
    <p:cViewPr>
      <p:scale>
        <a:sx n="33" d="100"/>
        <a:sy n="33" d="100"/>
      </p:scale>
      <p:origin x="216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060"/>
    </p:cViewPr>
  </p:sorterViewPr>
  <p:notesViewPr>
    <p:cSldViewPr snapToGrid="0">
      <p:cViewPr>
        <p:scale>
          <a:sx n="66" d="100"/>
          <a:sy n="66" d="100"/>
        </p:scale>
        <p:origin x="-2652" y="-72"/>
      </p:cViewPr>
      <p:guideLst>
        <p:guide orient="horz" pos="3124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9.xml"/><Relationship Id="rId1" Type="http://schemas.openxmlformats.org/officeDocument/2006/relationships/slide" Target="slides/slide6.xml"/><Relationship Id="rId6" Type="http://schemas.openxmlformats.org/officeDocument/2006/relationships/slide" Target="slides/slide14.xml"/><Relationship Id="rId5" Type="http://schemas.openxmlformats.org/officeDocument/2006/relationships/slide" Target="slides/slide13.xml"/><Relationship Id="rId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226" y="0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2765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226" y="9422765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0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71625" y="244475"/>
            <a:ext cx="5170488" cy="3879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9511083"/>
            <a:ext cx="6781800" cy="38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>
                <a:solidFill>
                  <a:schemeClr val="tx2"/>
                </a:solidFill>
              </a:rPr>
              <a:t>Copyright: All rights reserved. Not to be reproduced by any means without prior consent. 	</a:t>
            </a:r>
            <a:r>
              <a:rPr lang="en-US" sz="1300" dirty="0">
                <a:solidFill>
                  <a:schemeClr val="tx2"/>
                </a:solidFill>
              </a:rPr>
              <a:t>973-3-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296935" y="3989560"/>
            <a:ext cx="5177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1548" y="4234130"/>
            <a:ext cx="6287935" cy="12369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3528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&lt;*s*o*u*r*c*e*&gt;*9*7*3*a*1*-*3*-*1*&lt;*/*s*o*u*r*c*e*&gt;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086" y="4234131"/>
            <a:ext cx="6260241" cy="1236957"/>
          </a:xfrm>
        </p:spPr>
        <p:txBody>
          <a:bodyPr/>
          <a:lstStyle/>
          <a:p>
            <a:r>
              <a:rPr lang="en-US" dirty="0"/>
              <a:t>Jogger text: Design and Architecture</a:t>
            </a:r>
          </a:p>
          <a:p>
            <a:r>
              <a:rPr lang="en-US" dirty="0"/>
              <a:t>Direction: Both</a:t>
            </a:r>
          </a:p>
          <a:p>
            <a:r>
              <a:rPr lang="en-US" dirty="0"/>
              <a:t>Chapter starts: Day 1 at 3:00pm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&lt;*s*o*u*r*c*e*&gt;*9*7*3*e*2*-*5*-*6*&lt;*/*s*o*u*r*c*e*&gt;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Mapping a Table to a Class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&lt;*s*o*u*r*c*e*&gt;*9*7*3*a*1*-*5*-*7*&lt;*/*s*o*u*r*c*e*&gt;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3213" y="95250"/>
            <a:ext cx="5253037" cy="3940175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033" y="4208069"/>
            <a:ext cx="6357938" cy="1236957"/>
          </a:xfrm>
        </p:spPr>
        <p:txBody>
          <a:bodyPr/>
          <a:lstStyle/>
          <a:p>
            <a:r>
              <a:rPr lang="en-US" dirty="0"/>
              <a:t>Jogger text: Mapping Relationships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&lt;*s*o*u*r*c*e*&gt;*9*7*3*a*1*-*5*-*1*0*&lt;*/*s*o*u*r*c*e*&gt;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95250"/>
            <a:ext cx="5249863" cy="3938588"/>
          </a:xfrm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033" y="4226754"/>
            <a:ext cx="6357938" cy="1717088"/>
          </a:xfrm>
        </p:spPr>
        <p:txBody>
          <a:bodyPr/>
          <a:lstStyle/>
          <a:p>
            <a:r>
              <a:rPr lang="en-US" dirty="0"/>
              <a:t>Jogger text: Mapping Objects to Rows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 Jogger text: Mapping Objects to Rows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</a:t>
            </a:r>
          </a:p>
          <a:p>
            <a:r>
              <a:rPr lang="en-US" dirty="0"/>
              <a:t>:</a:t>
            </a:r>
            <a:r>
              <a:rPr lang="en-GB" dirty="0"/>
              <a:t>Make sure they get that zero to many (*) is a table with foreign key references to it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&lt;*s*o*u*r*c*e*&gt;*9*7*3*a*1*-*5*-*8*&lt;*/*s*o*u*r*c*e*&gt;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95250"/>
            <a:ext cx="5249863" cy="3938588"/>
          </a:xfrm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033" y="4206373"/>
            <a:ext cx="6357938" cy="1236957"/>
          </a:xfrm>
        </p:spPr>
        <p:txBody>
          <a:bodyPr/>
          <a:lstStyle/>
          <a:p>
            <a:r>
              <a:rPr lang="en-US" dirty="0"/>
              <a:t>Jogger text: OO Implementation of 0..1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&lt;*s*o*u*r*c*e*&gt;*9*7*3*a*1*-*5*-*9*&lt;*/*s*o*u*r*c*e*&gt;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95250"/>
            <a:ext cx="5249863" cy="3938588"/>
          </a:xfrm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033" y="4206373"/>
            <a:ext cx="6357938" cy="1236957"/>
          </a:xfrm>
        </p:spPr>
        <p:txBody>
          <a:bodyPr/>
          <a:lstStyle/>
          <a:p>
            <a:r>
              <a:rPr lang="en-US" dirty="0"/>
              <a:t>Jogger text: OO Implementation of *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&lt;*s*o*u*r*c*e*&gt;*9*7*3*e*2*-*5*-*1*8*&lt;*/*s*o*u*r*c*e*&gt;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52" y="4234130"/>
            <a:ext cx="6287935" cy="996891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Jogger text: Accessing Databases With ADO.NET</a:t>
            </a:r>
          </a:p>
          <a:p>
            <a:r>
              <a:rPr lang="en-US" dirty="0">
                <a:cs typeface="Times New Roman" pitchFamily="18" charset="0"/>
              </a:rPr>
              <a:t>Direction: Right</a:t>
            </a:r>
          </a:p>
          <a:p>
            <a:r>
              <a:rPr lang="en-US" dirty="0">
                <a:cs typeface="Times New Roman" pitchFamily="18" charset="0"/>
              </a:rPr>
              <a:t>Instructor notes:</a:t>
            </a:r>
          </a:p>
          <a:p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&lt;*s*o*u*r*c*e*&gt;*9*7*3*e*2*-*5*-*3*7*&lt;*/*s*o*u*r*c*e*&gt;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50" y="4234132"/>
            <a:ext cx="6287935" cy="2197220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Jogger text: Data Layer Architecture</a:t>
            </a:r>
          </a:p>
          <a:p>
            <a:pPr eaLnBrk="1" hangingPunct="1"/>
            <a:r>
              <a:rPr lang="en-US" dirty="0"/>
              <a:t>Direction: Left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r>
              <a:rPr lang="en-US" dirty="0"/>
              <a:t>Here, entity classes remain “attached” to the database so no need to send them back to the </a:t>
            </a:r>
            <a:r>
              <a:rPr lang="en-US" dirty="0" err="1"/>
              <a:t>accessor</a:t>
            </a:r>
            <a:r>
              <a:rPr lang="en-US" dirty="0"/>
              <a:t>.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Discuss the </a:t>
            </a:r>
            <a:r>
              <a:rPr lang="en-US" dirty="0" err="1"/>
              <a:t>DataAccessor</a:t>
            </a:r>
            <a:r>
              <a:rPr lang="en-US" dirty="0"/>
              <a:t> and how it separates the database from the other tiers</a:t>
            </a:r>
          </a:p>
          <a:p>
            <a:r>
              <a:rPr lang="en-US" dirty="0" err="1"/>
              <a:t>DataAccessor</a:t>
            </a:r>
            <a:r>
              <a:rPr lang="en-US" dirty="0"/>
              <a:t> often just delegates to the </a:t>
            </a:r>
            <a:r>
              <a:rPr lang="en-US" dirty="0" err="1"/>
              <a:t>DbContext</a:t>
            </a:r>
            <a:endParaRPr lang="en-US" dirty="0"/>
          </a:p>
          <a:p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&lt;*s*o*u*r*c*e*&gt;*9*7*3*e*2*-*5*-*3*8*&lt;*/*s*o*u*r*c*e*&gt;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Data Layer Architecture with LINQ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&lt;*s*o*u*r*c*e*&gt;*9*7*3*b*2*-*5*-*2*3*&lt;*/*s*o*u*r*c*e*&gt;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Accessing Databases With ADO.NET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&lt;*s*o*u*r*c*e*&gt;*9*7*3*e*2*-*5*-*4*3*&lt;*/*s*o*u*r*c*e*&gt;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Manipulating Mapped Entity Objects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Note only one read happens at the start of the dog loop</a:t>
            </a:r>
          </a:p>
          <a:p>
            <a:r>
              <a:rPr lang="en-US" dirty="0"/>
              <a:t>If .Include used then all people and dogs loaded all at once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&lt;*s*o*u*r*c*e*&gt;*9*7*3*a*1*-*3*-*1*3*&lt;*/*s*o*u*r*c*e*&gt;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0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0"/>
            <a:ext cx="6287935" cy="1236957"/>
          </a:xfrm>
        </p:spPr>
        <p:txBody>
          <a:bodyPr/>
          <a:lstStyle/>
          <a:p>
            <a:r>
              <a:rPr lang="en-US" dirty="0"/>
              <a:t>Jogger text: Model View Controller (MVC)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Smalltalk was the original OO language from the Palo Alto Research Center (PARC) of Xerox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&lt;*s*o*u*r*c*e*&gt;*9*7*3*b*2*-*5*-*2*5*&lt;*/*s*o*u*r*c*e*&gt;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Jogger text: Adding Records to a Table</a:t>
            </a:r>
          </a:p>
          <a:p>
            <a:pPr eaLnBrk="1" hangingPunct="1"/>
            <a:r>
              <a:rPr lang="en-US" dirty="0"/>
              <a:t>Direction: Left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r>
              <a:rPr lang="en-US" dirty="0"/>
              <a:t>Make sure they really get this – no update statement needed per 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&lt;*s*o*u*r*c*e*&gt;*9*7*3*b*2*-*5*-*2*5*&lt;*/*s*o*u*r*c*e*&gt;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Jogger text: Deleting Records</a:t>
            </a:r>
          </a:p>
          <a:p>
            <a:pPr eaLnBrk="1" hangingPunct="1"/>
            <a:r>
              <a:rPr lang="en-US" dirty="0"/>
              <a:t>Direction: Right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&lt;*s*o*u*r*c*e*&gt;*9*7*3*e*2*-*5*-*4*9*&lt;*/*s*o*u*r*c*e*&gt;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Updating the Database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Discuss when to </a:t>
            </a:r>
            <a:r>
              <a:rPr lang="en-US" dirty="0" err="1"/>
              <a:t>SubmitChanges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&lt;*s*o*u*r*c*e*&gt;*9*7*3*a*1*-*3*-*1*5*&lt;*/*s*o*u*r*c*e*&gt;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0"/>
            <a:ext cx="6287935" cy="1661688"/>
          </a:xfrm>
        </p:spPr>
        <p:txBody>
          <a:bodyPr/>
          <a:lstStyle/>
          <a:p>
            <a:r>
              <a:rPr lang="en-US" dirty="0"/>
              <a:t>Jogger text: Application Architecture and Technology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Data </a:t>
            </a:r>
            <a:r>
              <a:rPr lang="en-US" dirty="0" err="1"/>
              <a:t>accessor</a:t>
            </a:r>
            <a:r>
              <a:rPr lang="en-US" dirty="0"/>
              <a:t> is a go-between the two paradigms—object oriented vs. relational</a:t>
            </a:r>
          </a:p>
          <a:p>
            <a:r>
              <a:rPr lang="en-US" dirty="0"/>
              <a:t>If you like you can show the code for the </a:t>
            </a:r>
            <a:r>
              <a:rPr lang="en-US" dirty="0" err="1"/>
              <a:t>BlackJack</a:t>
            </a:r>
            <a:r>
              <a:rPr lang="en-US" dirty="0"/>
              <a:t> game in the samples directory.</a:t>
            </a:r>
          </a:p>
          <a:p>
            <a:r>
              <a:rPr lang="en-US" dirty="0"/>
              <a:t>In particular, show the view as ultra-thin; for example, the “Bet” button simply calls </a:t>
            </a:r>
            <a:r>
              <a:rPr lang="en-US" dirty="0" err="1"/>
              <a:t>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ame.Bet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&lt;*s*o*u*r*c*e*&gt;*9*7*3*a*1*-*3*-*1*7*&lt;*/*s*o*u*r*c*e*&gt;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3213" y="244475"/>
            <a:ext cx="5168900" cy="3878263"/>
          </a:xfrm>
          <a:ln/>
        </p:spPr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950" y="4231731"/>
            <a:ext cx="6288578" cy="996891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Jogger text: Application Architecture and Technology</a:t>
            </a:r>
          </a:p>
          <a:p>
            <a:r>
              <a:rPr lang="en-US" dirty="0">
                <a:cs typeface="Times New Roman" pitchFamily="18" charset="0"/>
              </a:rPr>
              <a:t>Direction: Right</a:t>
            </a:r>
          </a:p>
          <a:p>
            <a:r>
              <a:rPr lang="en-US" dirty="0">
                <a:cs typeface="Times New Roman" pitchFamily="18" charset="0"/>
              </a:rPr>
              <a:t>Instructor notes:</a:t>
            </a:r>
          </a:p>
          <a:p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&lt;*s*o*u*r*c*e*&gt;*9*7*3*a*1*-*3*-*1*8*&lt;*/*s*o*u*r*c*e*&gt;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The Relational Model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&lt;*s*o*u*r*c*e*&gt;*9*7*3*b*2*-*3*-*1*7*&lt;*/*s*o*u*r*c*e*&gt;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95250"/>
            <a:ext cx="5249863" cy="3938588"/>
          </a:xfrm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033" y="4226754"/>
            <a:ext cx="6357938" cy="996891"/>
          </a:xfrm>
        </p:spPr>
        <p:txBody>
          <a:bodyPr/>
          <a:lstStyle/>
          <a:p>
            <a:r>
              <a:rPr lang="en-US" dirty="0"/>
              <a:t>Jogger text: Mapping Objects to Rows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&lt;*s*o*u*r*c*e*&gt;*9*7*3*b*2*-*3*-*1*8*&lt;*/*s*o*u*r*c*e*&gt;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1548" y="4234130"/>
            <a:ext cx="6287935" cy="2500499"/>
          </a:xfrm>
        </p:spPr>
        <p:txBody>
          <a:bodyPr>
            <a:noAutofit/>
          </a:bodyPr>
          <a:lstStyle/>
          <a:p>
            <a:r>
              <a:rPr lang="en-US" dirty="0"/>
              <a:t>Jogger text: Class Discussion: White Pass Data Model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Highlight the following</a:t>
            </a:r>
          </a:p>
          <a:p>
            <a:r>
              <a:rPr lang="en-US" dirty="0" err="1"/>
              <a:t>OrderID</a:t>
            </a:r>
            <a:r>
              <a:rPr lang="en-US" dirty="0"/>
              <a:t> is a primary key and an integer identity</a:t>
            </a:r>
          </a:p>
          <a:p>
            <a:r>
              <a:rPr lang="en-US" dirty="0"/>
              <a:t>Customer and </a:t>
            </a:r>
            <a:r>
              <a:rPr lang="en-US" dirty="0" err="1"/>
              <a:t>AARCode</a:t>
            </a:r>
            <a:r>
              <a:rPr lang="en-US" dirty="0"/>
              <a:t> foreign keys are compulsory</a:t>
            </a:r>
          </a:p>
          <a:p>
            <a:r>
              <a:rPr lang="en-US" dirty="0" err="1"/>
              <a:t>FreightCar</a:t>
            </a:r>
            <a:r>
              <a:rPr lang="en-US" dirty="0"/>
              <a:t> foreign key is optional</a:t>
            </a:r>
          </a:p>
          <a:p>
            <a:r>
              <a:rPr lang="en-US" dirty="0" err="1"/>
              <a:t>AARCode</a:t>
            </a:r>
            <a:r>
              <a:rPr lang="en-US" dirty="0"/>
              <a:t> and </a:t>
            </a:r>
            <a:r>
              <a:rPr lang="en-US" dirty="0" err="1"/>
              <a:t>Customer.idCode</a:t>
            </a:r>
            <a:r>
              <a:rPr lang="en-US" dirty="0"/>
              <a:t> are </a:t>
            </a:r>
            <a:r>
              <a:rPr lang="en-US" dirty="0" err="1"/>
              <a:t>varchar</a:t>
            </a:r>
            <a:r>
              <a:rPr lang="en-US" dirty="0"/>
              <a:t>(4)</a:t>
            </a:r>
          </a:p>
          <a:p>
            <a:r>
              <a:rPr lang="en-US" dirty="0"/>
              <a:t>Anything else you can think of.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&lt;*s*o*u*r*c*e*&gt;*9*7*3*a*1*-*5*-*4*&lt;*/*s*o*u*r*c*e*&gt;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3213" y="244475"/>
            <a:ext cx="5168900" cy="3878263"/>
          </a:xfrm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950" y="4231731"/>
            <a:ext cx="6288578" cy="756825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Jogger text: Application Architecture and Technology</a:t>
            </a:r>
          </a:p>
          <a:p>
            <a:r>
              <a:rPr lang="en-US" dirty="0">
                <a:cs typeface="Times New Roman" pitchFamily="18" charset="0"/>
              </a:rPr>
              <a:t>Direction: Left</a:t>
            </a:r>
          </a:p>
          <a:p>
            <a:r>
              <a:rPr lang="en-US" dirty="0">
                <a:cs typeface="Times New Roman" pitchFamily="18" charset="0"/>
              </a:rPr>
              <a:t>Instructor notes: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&lt;*s*o*u*r*c*e*&gt;*9*7*3*a*1*-*5*-*5*&lt;*/*s*o*u*r*c*e*&gt;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Jogger text: Mapping OO Concepts to RDBMS Features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Put this in favorites and return to it as appropriate.</a:t>
            </a:r>
          </a:p>
          <a:p>
            <a:r>
              <a:rPr lang="en-US" dirty="0"/>
              <a:t>Loose encapsulation as soon as we move outside of the OO world</a:t>
            </a:r>
          </a:p>
          <a:p>
            <a:r>
              <a:rPr lang="en-US" dirty="0"/>
              <a:t>We may start to add triggers to the database design</a:t>
            </a:r>
          </a:p>
          <a:p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white">
          <a:xfrm>
            <a:off x="0" y="3435350"/>
            <a:ext cx="9161463" cy="3422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89795" name="Picture 3" descr="Title Page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3427413"/>
          </a:xfrm>
          <a:prstGeom prst="rect">
            <a:avLst/>
          </a:prstGeom>
          <a:noFill/>
        </p:spPr>
      </p:pic>
      <p:sp>
        <p:nvSpPr>
          <p:cNvPr id="289796" name="Line 4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graphicFrame>
        <p:nvGraphicFramePr>
          <p:cNvPr id="289797" name="Object 5"/>
          <p:cNvGraphicFramePr>
            <a:graphicFrameLocks noChangeAspect="1"/>
          </p:cNvGraphicFramePr>
          <p:nvPr/>
        </p:nvGraphicFramePr>
        <p:xfrm>
          <a:off x="7848600" y="5857875"/>
          <a:ext cx="12001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439057" imgH="1733627" progId="PBrush">
                  <p:embed/>
                </p:oleObj>
              </mc:Choice>
              <mc:Fallback>
                <p:oleObj name="Bitmap Image" r:id="rId3" imgW="5439057" imgH="1733627" progId="PBrush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7830"/>
                      <a:stretch>
                        <a:fillRect/>
                      </a:stretch>
                    </p:blipFill>
                    <p:spPr bwMode="auto">
                      <a:xfrm>
                        <a:off x="7848600" y="5857875"/>
                        <a:ext cx="12001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8" name="Rectangle 6"/>
          <p:cNvSpPr>
            <a:spLocks noChangeArrowheads="1"/>
          </p:cNvSpPr>
          <p:nvPr/>
        </p:nvSpPr>
        <p:spPr bwMode="auto">
          <a:xfrm flipV="1">
            <a:off x="7169150" y="6499225"/>
            <a:ext cx="1831975" cy="61913"/>
          </a:xfrm>
          <a:prstGeom prst="rect">
            <a:avLst/>
          </a:prstGeom>
          <a:solidFill>
            <a:srgbClr val="B90117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fr-FR" sz="2400" b="1">
              <a:latin typeface="Times New Roman" pitchFamily="18" charset="0"/>
            </a:endParaRPr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7077075" y="6553200"/>
            <a:ext cx="2066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0074"/>
                </a:solidFill>
                <a:latin typeface="AvantGarde Md BT" pitchFamily="34" charset="0"/>
              </a:rPr>
              <a:t>EDUCATION YOU CAN TRUST</a:t>
            </a:r>
          </a:p>
        </p:txBody>
      </p:sp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1200329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289802" name="Line 10"/>
          <p:cNvSpPr>
            <a:spLocks noChangeShapeType="1"/>
          </p:cNvSpPr>
          <p:nvPr/>
        </p:nvSpPr>
        <p:spPr bwMode="black">
          <a:xfrm>
            <a:off x="0" y="3422650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146925" y="5900738"/>
            <a:ext cx="715963" cy="542925"/>
            <a:chOff x="4502" y="3717"/>
            <a:chExt cx="451" cy="342"/>
          </a:xfrm>
        </p:grpSpPr>
        <p:sp>
          <p:nvSpPr>
            <p:cNvPr id="289804" name="Freeform 12"/>
            <p:cNvSpPr>
              <a:spLocks noChangeAspect="1"/>
            </p:cNvSpPr>
            <p:nvPr userDrawn="1"/>
          </p:nvSpPr>
          <p:spPr bwMode="black">
            <a:xfrm>
              <a:off x="4505" y="3725"/>
              <a:ext cx="445" cy="334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5" name="Freeform 13"/>
            <p:cNvSpPr>
              <a:spLocks noChangeAspect="1"/>
            </p:cNvSpPr>
            <p:nvPr userDrawn="1"/>
          </p:nvSpPr>
          <p:spPr bwMode="white">
            <a:xfrm>
              <a:off x="4853" y="3862"/>
              <a:ext cx="10" cy="58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6" name="Freeform 14"/>
            <p:cNvSpPr>
              <a:spLocks noChangeAspect="1"/>
            </p:cNvSpPr>
            <p:nvPr userDrawn="1"/>
          </p:nvSpPr>
          <p:spPr bwMode="white">
            <a:xfrm>
              <a:off x="4722" y="3727"/>
              <a:ext cx="141" cy="135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7" name="Freeform 15"/>
            <p:cNvSpPr>
              <a:spLocks noChangeAspect="1"/>
            </p:cNvSpPr>
            <p:nvPr userDrawn="1"/>
          </p:nvSpPr>
          <p:spPr bwMode="white">
            <a:xfrm>
              <a:off x="4587" y="3727"/>
              <a:ext cx="140" cy="135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8" name="Freeform 16"/>
            <p:cNvSpPr>
              <a:spLocks noChangeAspect="1"/>
            </p:cNvSpPr>
            <p:nvPr userDrawn="1"/>
          </p:nvSpPr>
          <p:spPr bwMode="white">
            <a:xfrm>
              <a:off x="4587" y="3862"/>
              <a:ext cx="15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9" name="Freeform 17"/>
            <p:cNvSpPr>
              <a:spLocks noChangeAspect="1"/>
            </p:cNvSpPr>
            <p:nvPr userDrawn="1"/>
          </p:nvSpPr>
          <p:spPr bwMode="black">
            <a:xfrm>
              <a:off x="4502" y="3717"/>
              <a:ext cx="203" cy="286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10" name="Freeform 18"/>
            <p:cNvSpPr>
              <a:spLocks noChangeAspect="1"/>
            </p:cNvSpPr>
            <p:nvPr userDrawn="1"/>
          </p:nvSpPr>
          <p:spPr bwMode="black">
            <a:xfrm>
              <a:off x="4750" y="3717"/>
              <a:ext cx="203" cy="286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11" name="Text Box 19"/>
            <p:cNvSpPr txBox="1">
              <a:spLocks noChangeAspect="1" noChangeArrowheads="1"/>
            </p:cNvSpPr>
            <p:nvPr userDrawn="1"/>
          </p:nvSpPr>
          <p:spPr bwMode="white">
            <a:xfrm>
              <a:off x="4781" y="3918"/>
              <a:ext cx="15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60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600">
                <a:solidFill>
                  <a:schemeClr val="tx2"/>
                </a:solidFill>
              </a:endParaRPr>
            </a:p>
          </p:txBody>
        </p:sp>
      </p:grpSp>
      <p:pic>
        <p:nvPicPr>
          <p:cNvPr id="289812" name="Picture 20" descr="logo w name"/>
          <p:cNvPicPr>
            <a:picLocks noChangeAspect="1" noChangeArrowheads="1"/>
          </p:cNvPicPr>
          <p:nvPr/>
        </p:nvPicPr>
        <p:blipFill>
          <a:blip r:embed="rId5" cstate="print"/>
          <a:srcRect r="61925"/>
          <a:stretch>
            <a:fillRect/>
          </a:stretch>
        </p:blipFill>
        <p:spPr bwMode="hidden">
          <a:xfrm>
            <a:off x="7137400" y="5897563"/>
            <a:ext cx="749300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7793037" cy="725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312863"/>
            <a:ext cx="4222750" cy="1566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566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410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88771" name="Picture 3" descr="Slide Title Art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white">
          <a:xfrm>
            <a:off x="0" y="0"/>
            <a:ext cx="9144000" cy="1028700"/>
          </a:xfrm>
          <a:prstGeom prst="rect">
            <a:avLst/>
          </a:prstGeom>
          <a:solidFill>
            <a:srgbClr val="BAB600"/>
          </a:solidFill>
        </p:spPr>
      </p:pic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100013" y="6592888"/>
            <a:ext cx="7185025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800">
                <a:cs typeface="Times New Roman" pitchFamily="18" charset="0"/>
              </a:rPr>
              <a:t>©</a:t>
            </a:r>
            <a:r>
              <a:rPr lang="fr-FR" sz="800"/>
              <a:t> </a:t>
            </a:r>
            <a:r>
              <a:rPr lang="en-US" sz="800"/>
              <a:t>Learning Tree International</a:t>
            </a:r>
            <a:r>
              <a:rPr lang="fr-FR" sz="800"/>
              <a:t> – Adaptation, reproduction et diffusion strictement interdites sans l’accord écrit préalable de </a:t>
            </a:r>
            <a:r>
              <a:rPr lang="en-US" sz="800"/>
              <a:t>Learning Tree International.</a:t>
            </a:r>
          </a:p>
          <a:p>
            <a:pPr algn="ctr">
              <a:spcBef>
                <a:spcPct val="50000"/>
              </a:spcBef>
            </a:pPr>
            <a:r>
              <a:rPr lang="en-US" sz="800"/>
              <a:t>.</a:t>
            </a:r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rgbClr val="B90117"/>
                </a:solidFill>
              </a:rPr>
              <a:t>973-3-</a:t>
            </a:r>
            <a:fld id="{EDD3D7A1-5F69-4AA5-8BC6-A71D6D49610E}" type="slidenum">
              <a:rPr lang="en-US" b="1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5" name="Line 7"/>
          <p:cNvSpPr>
            <a:spLocks noChangeShapeType="1"/>
          </p:cNvSpPr>
          <p:nvPr/>
        </p:nvSpPr>
        <p:spPr bwMode="auto">
          <a:xfrm>
            <a:off x="288925" y="6529388"/>
            <a:ext cx="802005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>
            <a:off x="0" y="1058863"/>
            <a:ext cx="914400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380413" y="6289675"/>
            <a:ext cx="603250" cy="457200"/>
            <a:chOff x="5279" y="3962"/>
            <a:chExt cx="380" cy="288"/>
          </a:xfrm>
        </p:grpSpPr>
        <p:sp>
          <p:nvSpPr>
            <p:cNvPr id="288779" name="Freeform 11"/>
            <p:cNvSpPr>
              <a:spLocks noChangeAspect="1"/>
            </p:cNvSpPr>
            <p:nvPr userDrawn="1"/>
          </p:nvSpPr>
          <p:spPr bwMode="black">
            <a:xfrm>
              <a:off x="5282" y="3969"/>
              <a:ext cx="375" cy="281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0" name="Freeform 12"/>
            <p:cNvSpPr>
              <a:spLocks noChangeAspect="1"/>
            </p:cNvSpPr>
            <p:nvPr userDrawn="1"/>
          </p:nvSpPr>
          <p:spPr bwMode="white">
            <a:xfrm>
              <a:off x="5575" y="4084"/>
              <a:ext cx="8" cy="49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1" name="Freeform 13"/>
            <p:cNvSpPr>
              <a:spLocks noChangeAspect="1"/>
            </p:cNvSpPr>
            <p:nvPr userDrawn="1"/>
          </p:nvSpPr>
          <p:spPr bwMode="white">
            <a:xfrm>
              <a:off x="5464" y="3970"/>
              <a:ext cx="119" cy="114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2" name="Freeform 14"/>
            <p:cNvSpPr>
              <a:spLocks noChangeAspect="1"/>
            </p:cNvSpPr>
            <p:nvPr userDrawn="1"/>
          </p:nvSpPr>
          <p:spPr bwMode="white">
            <a:xfrm>
              <a:off x="5351" y="3970"/>
              <a:ext cx="118" cy="114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3" name="Freeform 15"/>
            <p:cNvSpPr>
              <a:spLocks noChangeAspect="1"/>
            </p:cNvSpPr>
            <p:nvPr userDrawn="1"/>
          </p:nvSpPr>
          <p:spPr bwMode="white">
            <a:xfrm>
              <a:off x="5351" y="4084"/>
              <a:ext cx="1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4" name="Freeform 16"/>
            <p:cNvSpPr>
              <a:spLocks noChangeAspect="1"/>
            </p:cNvSpPr>
            <p:nvPr userDrawn="1"/>
          </p:nvSpPr>
          <p:spPr bwMode="black">
            <a:xfrm>
              <a:off x="5279" y="3962"/>
              <a:ext cx="171" cy="241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5" name="Freeform 17"/>
            <p:cNvSpPr>
              <a:spLocks noChangeAspect="1"/>
            </p:cNvSpPr>
            <p:nvPr userDrawn="1"/>
          </p:nvSpPr>
          <p:spPr bwMode="black">
            <a:xfrm>
              <a:off x="5488" y="3962"/>
              <a:ext cx="171" cy="241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6" name="Text Box 18"/>
            <p:cNvSpPr txBox="1">
              <a:spLocks noChangeAspect="1" noChangeArrowheads="1"/>
            </p:cNvSpPr>
            <p:nvPr userDrawn="1"/>
          </p:nvSpPr>
          <p:spPr bwMode="white">
            <a:xfrm>
              <a:off x="5508" y="4127"/>
              <a:ext cx="14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50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500">
                <a:solidFill>
                  <a:schemeClr val="tx2"/>
                </a:solidFill>
              </a:endParaRPr>
            </a:p>
          </p:txBody>
        </p:sp>
      </p:grpSp>
      <p:pic>
        <p:nvPicPr>
          <p:cNvPr id="288787" name="Picture 19" descr="logo w name"/>
          <p:cNvPicPr>
            <a:picLocks noChangeAspect="1" noChangeArrowheads="1"/>
          </p:cNvPicPr>
          <p:nvPr/>
        </p:nvPicPr>
        <p:blipFill>
          <a:blip r:embed="rId18" cstate="print"/>
          <a:srcRect r="61925"/>
          <a:stretch>
            <a:fillRect/>
          </a:stretch>
        </p:blipFill>
        <p:spPr bwMode="hidden">
          <a:xfrm>
            <a:off x="8374063" y="6289675"/>
            <a:ext cx="622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0" r:id="rId12"/>
    <p:sldLayoutId id="2147483661" r:id="rId13"/>
    <p:sldLayoutId id="2147483662" r:id="rId14"/>
    <p:sldLayoutId id="2147483676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r-FR" noProof="0" dirty="0" err="1"/>
              <a:t>Entity</a:t>
            </a:r>
            <a:r>
              <a:rPr lang="fr-FR" noProof="0" dirty="0"/>
              <a:t> Framework</a:t>
            </a:r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noProof="0" dirty="0"/>
              <a:t>Chapitre 11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Mappage d’une table à une classe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3589627"/>
            <a:ext cx="8599488" cy="1733808"/>
          </a:xfrm>
        </p:spPr>
        <p:txBody>
          <a:bodyPr/>
          <a:lstStyle/>
          <a:p>
            <a:r>
              <a:rPr lang="fr-FR" dirty="0"/>
              <a:t>Généralement le nom de la table est au pluriel</a:t>
            </a:r>
          </a:p>
          <a:p>
            <a:pPr lvl="1"/>
            <a:r>
              <a:rPr lang="fr-FR" dirty="0"/>
              <a:t>Il est plus pratique que les noms de la classe d’entité soient au singulier</a:t>
            </a:r>
          </a:p>
          <a:p>
            <a:r>
              <a:rPr lang="fr-FR" dirty="0"/>
              <a:t>Les colonnes sont mappées aux champs</a:t>
            </a:r>
          </a:p>
          <a:p>
            <a:pPr lvl="1"/>
            <a:r>
              <a:rPr lang="fr-FR" dirty="0"/>
              <a:t>Il faut parfois changer le nom d’un champ dans la classe d’entité</a:t>
            </a:r>
          </a:p>
          <a:p>
            <a:pPr lvl="2"/>
            <a:r>
              <a:rPr lang="fr-FR" dirty="0"/>
              <a:t>Dans cet exemple, </a:t>
            </a:r>
            <a:r>
              <a:rPr lang="fr-FR" dirty="0" err="1"/>
              <a:t>Bone</a:t>
            </a:r>
            <a:r>
              <a:rPr lang="fr-FR" dirty="0"/>
              <a:t> → </a:t>
            </a:r>
            <a:r>
              <a:rPr lang="fr-FR" dirty="0" err="1"/>
              <a:t>FavoriteBone</a:t>
            </a:r>
            <a:endParaRPr lang="fr-FR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6113358" y="1876770"/>
            <a:ext cx="1311847" cy="1374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6580082" y="1925983"/>
            <a:ext cx="4635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6540395" y="1902170"/>
            <a:ext cx="3751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Dog</a:t>
            </a:r>
            <a:endParaRPr lang="en-US" dirty="0"/>
          </a:p>
        </p:txBody>
      </p:sp>
      <p:sp>
        <p:nvSpPr>
          <p:cNvPr id="7" name="Line 20"/>
          <p:cNvSpPr>
            <a:spLocks noChangeShapeType="1"/>
          </p:cNvSpPr>
          <p:nvPr/>
        </p:nvSpPr>
        <p:spPr bwMode="auto">
          <a:xfrm>
            <a:off x="6105420" y="2202208"/>
            <a:ext cx="13208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>
            <a:off x="6091132" y="3024533"/>
            <a:ext cx="13208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6154632" y="2233958"/>
            <a:ext cx="633413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6175788" y="2222845"/>
            <a:ext cx="1353981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Name</a:t>
            </a:r>
          </a:p>
          <a:p>
            <a:r>
              <a:rPr lang="en-US" sz="1600" dirty="0"/>
              <a:t>Age</a:t>
            </a:r>
          </a:p>
          <a:p>
            <a:r>
              <a:rPr lang="en-US" sz="1600" dirty="0"/>
              <a:t>FavoriteBone</a:t>
            </a:r>
            <a:endParaRPr lang="en-US" dirty="0"/>
          </a:p>
        </p:txBody>
      </p:sp>
      <p:sp>
        <p:nvSpPr>
          <p:cNvPr id="11" name="Freeform 32"/>
          <p:cNvSpPr>
            <a:spLocks/>
          </p:cNvSpPr>
          <p:nvPr/>
        </p:nvSpPr>
        <p:spPr bwMode="gray">
          <a:xfrm>
            <a:off x="4843490" y="2394140"/>
            <a:ext cx="1050925" cy="381000"/>
          </a:xfrm>
          <a:custGeom>
            <a:avLst/>
            <a:gdLst>
              <a:gd name="T0" fmla="*/ 2147483647 w 1324"/>
              <a:gd name="T1" fmla="*/ 0 h 480"/>
              <a:gd name="T2" fmla="*/ 2147483647 w 1324"/>
              <a:gd name="T3" fmla="*/ 2147483647 h 480"/>
              <a:gd name="T4" fmla="*/ 0 w 1324"/>
              <a:gd name="T5" fmla="*/ 2147483647 h 480"/>
              <a:gd name="T6" fmla="*/ 0 w 1324"/>
              <a:gd name="T7" fmla="*/ 2147483647 h 480"/>
              <a:gd name="T8" fmla="*/ 2147483647 w 1324"/>
              <a:gd name="T9" fmla="*/ 2147483647 h 480"/>
              <a:gd name="T10" fmla="*/ 2147483647 w 1324"/>
              <a:gd name="T11" fmla="*/ 2147483647 h 480"/>
              <a:gd name="T12" fmla="*/ 2147483647 w 1324"/>
              <a:gd name="T13" fmla="*/ 2147483647 h 480"/>
              <a:gd name="T14" fmla="*/ 2147483647 w 1324"/>
              <a:gd name="T15" fmla="*/ 0 h 4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4"/>
              <a:gd name="T25" fmla="*/ 0 h 480"/>
              <a:gd name="T26" fmla="*/ 1324 w 1324"/>
              <a:gd name="T27" fmla="*/ 480 h 4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4" h="480">
                <a:moveTo>
                  <a:pt x="720" y="0"/>
                </a:moveTo>
                <a:lnTo>
                  <a:pt x="720" y="127"/>
                </a:lnTo>
                <a:lnTo>
                  <a:pt x="0" y="127"/>
                </a:lnTo>
                <a:lnTo>
                  <a:pt x="0" y="353"/>
                </a:lnTo>
                <a:lnTo>
                  <a:pt x="720" y="353"/>
                </a:lnTo>
                <a:lnTo>
                  <a:pt x="720" y="480"/>
                </a:lnTo>
                <a:lnTo>
                  <a:pt x="1324" y="242"/>
                </a:lnTo>
                <a:lnTo>
                  <a:pt x="72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aphicFrame>
        <p:nvGraphicFramePr>
          <p:cNvPr id="12" name="Group 109"/>
          <p:cNvGraphicFramePr>
            <a:graphicFrameLocks noGrp="1"/>
          </p:cNvGraphicFramePr>
          <p:nvPr/>
        </p:nvGraphicFramePr>
        <p:xfrm>
          <a:off x="978568" y="1718557"/>
          <a:ext cx="3689685" cy="1677670"/>
        </p:xfrm>
        <a:graphic>
          <a:graphicData uri="http://schemas.openxmlformats.org/drawingml/2006/table">
            <a:tbl>
              <a:tblPr/>
              <a:tblGrid>
                <a:gridCol w="1122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Danko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marrow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Frisky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Spike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beef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Rover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turkey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 Box 60"/>
          <p:cNvSpPr txBox="1">
            <a:spLocks noChangeArrowheads="1"/>
          </p:cNvSpPr>
          <p:nvPr/>
        </p:nvSpPr>
        <p:spPr bwMode="auto">
          <a:xfrm>
            <a:off x="2454445" y="1307439"/>
            <a:ext cx="66236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Dogs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Line 26"/>
          <p:cNvSpPr>
            <a:spLocks noChangeShapeType="1"/>
          </p:cNvSpPr>
          <p:nvPr/>
        </p:nvSpPr>
        <p:spPr bwMode="gray">
          <a:xfrm flipH="1">
            <a:off x="6831979" y="3417216"/>
            <a:ext cx="9525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latin typeface="+mj-lt"/>
                <a:ea typeface="+mj-ea"/>
                <a:cs typeface="+mj-cs"/>
              </a:rPr>
              <a:t>Mappage des relations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dirty="0"/>
              <a:t>Les relations entre les tables doivent également être mappées</a:t>
            </a:r>
          </a:p>
          <a:p>
            <a:pPr lvl="1"/>
            <a:r>
              <a:rPr lang="fr-FR" dirty="0"/>
              <a:t>La multiplicité doit refléter la même compréhension de la relation</a:t>
            </a:r>
          </a:p>
        </p:txBody>
      </p:sp>
      <p:sp>
        <p:nvSpPr>
          <p:cNvPr id="910340" name="Rectangle 3"/>
          <p:cNvSpPr>
            <a:spLocks noChangeArrowheads="1"/>
          </p:cNvSpPr>
          <p:nvPr/>
        </p:nvSpPr>
        <p:spPr bwMode="gray">
          <a:xfrm>
            <a:off x="6162054" y="4868191"/>
            <a:ext cx="1376362" cy="12620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41" name="Rectangle 4"/>
          <p:cNvSpPr>
            <a:spLocks noChangeArrowheads="1"/>
          </p:cNvSpPr>
          <p:nvPr/>
        </p:nvSpPr>
        <p:spPr bwMode="gray">
          <a:xfrm>
            <a:off x="6524004" y="4920578"/>
            <a:ext cx="7366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42" name="Rectangle 5"/>
          <p:cNvSpPr>
            <a:spLocks noChangeArrowheads="1"/>
          </p:cNvSpPr>
          <p:nvPr/>
        </p:nvSpPr>
        <p:spPr bwMode="gray">
          <a:xfrm>
            <a:off x="6524004" y="4923753"/>
            <a:ext cx="69410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 b="1"/>
              <a:t>Person</a:t>
            </a:r>
            <a:endParaRPr lang="fr-FR"/>
          </a:p>
        </p:txBody>
      </p:sp>
      <p:sp>
        <p:nvSpPr>
          <p:cNvPr id="910343" name="Line 6"/>
          <p:cNvSpPr>
            <a:spLocks noChangeShapeType="1"/>
          </p:cNvSpPr>
          <p:nvPr/>
        </p:nvSpPr>
        <p:spPr bwMode="gray">
          <a:xfrm>
            <a:off x="6154116" y="5195216"/>
            <a:ext cx="13858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10344" name="Line 7"/>
          <p:cNvSpPr>
            <a:spLocks noChangeShapeType="1"/>
          </p:cNvSpPr>
          <p:nvPr/>
        </p:nvSpPr>
        <p:spPr bwMode="gray">
          <a:xfrm>
            <a:off x="6154116" y="5887366"/>
            <a:ext cx="13858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10345" name="Rectangle 8"/>
          <p:cNvSpPr>
            <a:spLocks noChangeArrowheads="1"/>
          </p:cNvSpPr>
          <p:nvPr/>
        </p:nvSpPr>
        <p:spPr bwMode="gray">
          <a:xfrm>
            <a:off x="6203329" y="5223791"/>
            <a:ext cx="63182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46" name="Rectangle 9"/>
          <p:cNvSpPr>
            <a:spLocks noChangeArrowheads="1"/>
          </p:cNvSpPr>
          <p:nvPr/>
        </p:nvSpPr>
        <p:spPr bwMode="gray">
          <a:xfrm>
            <a:off x="6266829" y="5228553"/>
            <a:ext cx="75180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/>
              <a:t>Name</a:t>
            </a:r>
          </a:p>
          <a:p>
            <a:pPr algn="l"/>
            <a:r>
              <a:rPr lang="fr-FR" sz="1600"/>
              <a:t>Address</a:t>
            </a:r>
            <a:endParaRPr lang="fr-FR"/>
          </a:p>
        </p:txBody>
      </p:sp>
      <p:sp>
        <p:nvSpPr>
          <p:cNvPr id="910347" name="Rectangle 17"/>
          <p:cNvSpPr>
            <a:spLocks noChangeArrowheads="1"/>
          </p:cNvSpPr>
          <p:nvPr/>
        </p:nvSpPr>
        <p:spPr bwMode="gray">
          <a:xfrm>
            <a:off x="6189041" y="2236116"/>
            <a:ext cx="1311275" cy="1374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48" name="Rectangle 18"/>
          <p:cNvSpPr>
            <a:spLocks noChangeArrowheads="1"/>
          </p:cNvSpPr>
          <p:nvPr/>
        </p:nvSpPr>
        <p:spPr bwMode="gray">
          <a:xfrm>
            <a:off x="6655766" y="2285328"/>
            <a:ext cx="4635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49" name="Rectangle 19"/>
          <p:cNvSpPr>
            <a:spLocks noChangeArrowheads="1"/>
          </p:cNvSpPr>
          <p:nvPr/>
        </p:nvSpPr>
        <p:spPr bwMode="gray">
          <a:xfrm>
            <a:off x="6587504" y="2290091"/>
            <a:ext cx="393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 b="1"/>
              <a:t>Dog</a:t>
            </a:r>
            <a:endParaRPr lang="fr-FR"/>
          </a:p>
        </p:txBody>
      </p:sp>
      <p:sp>
        <p:nvSpPr>
          <p:cNvPr id="910350" name="Line 20"/>
          <p:cNvSpPr>
            <a:spLocks noChangeShapeType="1"/>
          </p:cNvSpPr>
          <p:nvPr/>
        </p:nvSpPr>
        <p:spPr bwMode="gray">
          <a:xfrm>
            <a:off x="6181104" y="2561553"/>
            <a:ext cx="1320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10351" name="Line 21"/>
          <p:cNvSpPr>
            <a:spLocks noChangeShapeType="1"/>
          </p:cNvSpPr>
          <p:nvPr/>
        </p:nvSpPr>
        <p:spPr bwMode="gray">
          <a:xfrm>
            <a:off x="6166816" y="3383878"/>
            <a:ext cx="1320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10352" name="Rectangle 22"/>
          <p:cNvSpPr>
            <a:spLocks noChangeArrowheads="1"/>
          </p:cNvSpPr>
          <p:nvPr/>
        </p:nvSpPr>
        <p:spPr bwMode="gray">
          <a:xfrm>
            <a:off x="6230316" y="2593303"/>
            <a:ext cx="633413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53" name="Rectangle 23"/>
          <p:cNvSpPr>
            <a:spLocks noChangeArrowheads="1"/>
          </p:cNvSpPr>
          <p:nvPr/>
        </p:nvSpPr>
        <p:spPr bwMode="gray">
          <a:xfrm>
            <a:off x="6266829" y="2582191"/>
            <a:ext cx="12065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/>
              <a:t>Name</a:t>
            </a:r>
          </a:p>
          <a:p>
            <a:pPr algn="l"/>
            <a:r>
              <a:rPr lang="fr-FR" sz="1600"/>
              <a:t>Age</a:t>
            </a:r>
          </a:p>
          <a:p>
            <a:pPr algn="l"/>
            <a:r>
              <a:rPr lang="fr-FR" sz="1600"/>
              <a:t>FavoriteBone</a:t>
            </a:r>
            <a:endParaRPr lang="fr-FR"/>
          </a:p>
        </p:txBody>
      </p:sp>
      <p:sp>
        <p:nvSpPr>
          <p:cNvPr id="910354" name="Rectangle 29"/>
          <p:cNvSpPr>
            <a:spLocks noChangeArrowheads="1"/>
          </p:cNvSpPr>
          <p:nvPr/>
        </p:nvSpPr>
        <p:spPr bwMode="gray">
          <a:xfrm>
            <a:off x="6947866" y="3498178"/>
            <a:ext cx="4000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55" name="Rectangle 30"/>
          <p:cNvSpPr>
            <a:spLocks noChangeArrowheads="1"/>
          </p:cNvSpPr>
          <p:nvPr/>
        </p:nvSpPr>
        <p:spPr bwMode="gray">
          <a:xfrm>
            <a:off x="6947866" y="3631528"/>
            <a:ext cx="79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/>
              <a:t>*</a:t>
            </a:r>
            <a:endParaRPr lang="fr-FR"/>
          </a:p>
        </p:txBody>
      </p:sp>
      <p:sp>
        <p:nvSpPr>
          <p:cNvPr id="910356" name="Freeform 32"/>
          <p:cNvSpPr>
            <a:spLocks/>
          </p:cNvSpPr>
          <p:nvPr/>
        </p:nvSpPr>
        <p:spPr bwMode="gray">
          <a:xfrm>
            <a:off x="5004941" y="2695823"/>
            <a:ext cx="1050925" cy="381000"/>
          </a:xfrm>
          <a:custGeom>
            <a:avLst/>
            <a:gdLst>
              <a:gd name="T0" fmla="*/ 2147483647 w 1324"/>
              <a:gd name="T1" fmla="*/ 0 h 480"/>
              <a:gd name="T2" fmla="*/ 2147483647 w 1324"/>
              <a:gd name="T3" fmla="*/ 2147483647 h 480"/>
              <a:gd name="T4" fmla="*/ 0 w 1324"/>
              <a:gd name="T5" fmla="*/ 2147483647 h 480"/>
              <a:gd name="T6" fmla="*/ 0 w 1324"/>
              <a:gd name="T7" fmla="*/ 2147483647 h 480"/>
              <a:gd name="T8" fmla="*/ 2147483647 w 1324"/>
              <a:gd name="T9" fmla="*/ 2147483647 h 480"/>
              <a:gd name="T10" fmla="*/ 2147483647 w 1324"/>
              <a:gd name="T11" fmla="*/ 2147483647 h 480"/>
              <a:gd name="T12" fmla="*/ 2147483647 w 1324"/>
              <a:gd name="T13" fmla="*/ 2147483647 h 480"/>
              <a:gd name="T14" fmla="*/ 2147483647 w 1324"/>
              <a:gd name="T15" fmla="*/ 0 h 4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4"/>
              <a:gd name="T25" fmla="*/ 0 h 480"/>
              <a:gd name="T26" fmla="*/ 1324 w 1324"/>
              <a:gd name="T27" fmla="*/ 480 h 4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4" h="480">
                <a:moveTo>
                  <a:pt x="720" y="0"/>
                </a:moveTo>
                <a:lnTo>
                  <a:pt x="720" y="127"/>
                </a:lnTo>
                <a:lnTo>
                  <a:pt x="0" y="127"/>
                </a:lnTo>
                <a:lnTo>
                  <a:pt x="0" y="353"/>
                </a:lnTo>
                <a:lnTo>
                  <a:pt x="720" y="353"/>
                </a:lnTo>
                <a:lnTo>
                  <a:pt x="720" y="480"/>
                </a:lnTo>
                <a:lnTo>
                  <a:pt x="1324" y="242"/>
                </a:lnTo>
                <a:lnTo>
                  <a:pt x="72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421" name="Rectangle 30"/>
          <p:cNvSpPr>
            <a:spLocks noChangeArrowheads="1"/>
          </p:cNvSpPr>
          <p:nvPr/>
        </p:nvSpPr>
        <p:spPr bwMode="gray">
          <a:xfrm>
            <a:off x="6900241" y="4584028"/>
            <a:ext cx="33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/>
              <a:t>0..1</a:t>
            </a:r>
            <a:endParaRPr lang="fr-FR"/>
          </a:p>
        </p:txBody>
      </p:sp>
      <p:sp>
        <p:nvSpPr>
          <p:cNvPr id="910424" name="Text Box 88"/>
          <p:cNvSpPr txBox="1">
            <a:spLocks noChangeArrowheads="1"/>
          </p:cNvSpPr>
          <p:nvPr/>
        </p:nvSpPr>
        <p:spPr bwMode="gray">
          <a:xfrm>
            <a:off x="4754819" y="3715499"/>
            <a:ext cx="1966823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i="1">
                <a:latin typeface="Lucida Sans" pitchFamily="34" charset="0"/>
              </a:rPr>
              <a:t>Clé étrangère. Les nulls sont autorisés (un chien peut ne pas avoir de maître)</a:t>
            </a:r>
          </a:p>
        </p:txBody>
      </p:sp>
      <p:sp>
        <p:nvSpPr>
          <p:cNvPr id="910426" name="Text Box 90"/>
          <p:cNvSpPr txBox="1">
            <a:spLocks noChangeArrowheads="1"/>
          </p:cNvSpPr>
          <p:nvPr/>
        </p:nvSpPr>
        <p:spPr bwMode="gray">
          <a:xfrm>
            <a:off x="7531732" y="3415628"/>
            <a:ext cx="1580184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i="1">
                <a:latin typeface="Lucida Sans" pitchFamily="34" charset="0"/>
              </a:rPr>
              <a:t>Multiplicité de Zéro à plusieurs (collection)</a:t>
            </a:r>
          </a:p>
        </p:txBody>
      </p:sp>
      <p:sp>
        <p:nvSpPr>
          <p:cNvPr id="910427" name="Freeform 32"/>
          <p:cNvSpPr>
            <a:spLocks/>
          </p:cNvSpPr>
          <p:nvPr/>
        </p:nvSpPr>
        <p:spPr bwMode="gray">
          <a:xfrm>
            <a:off x="4932919" y="5244680"/>
            <a:ext cx="1050925" cy="381000"/>
          </a:xfrm>
          <a:custGeom>
            <a:avLst/>
            <a:gdLst>
              <a:gd name="T0" fmla="*/ 2147483647 w 1324"/>
              <a:gd name="T1" fmla="*/ 0 h 480"/>
              <a:gd name="T2" fmla="*/ 2147483647 w 1324"/>
              <a:gd name="T3" fmla="*/ 2147483647 h 480"/>
              <a:gd name="T4" fmla="*/ 0 w 1324"/>
              <a:gd name="T5" fmla="*/ 2147483647 h 480"/>
              <a:gd name="T6" fmla="*/ 0 w 1324"/>
              <a:gd name="T7" fmla="*/ 2147483647 h 480"/>
              <a:gd name="T8" fmla="*/ 2147483647 w 1324"/>
              <a:gd name="T9" fmla="*/ 2147483647 h 480"/>
              <a:gd name="T10" fmla="*/ 2147483647 w 1324"/>
              <a:gd name="T11" fmla="*/ 2147483647 h 480"/>
              <a:gd name="T12" fmla="*/ 2147483647 w 1324"/>
              <a:gd name="T13" fmla="*/ 2147483647 h 480"/>
              <a:gd name="T14" fmla="*/ 2147483647 w 1324"/>
              <a:gd name="T15" fmla="*/ 0 h 4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4"/>
              <a:gd name="T25" fmla="*/ 0 h 480"/>
              <a:gd name="T26" fmla="*/ 1324 w 1324"/>
              <a:gd name="T27" fmla="*/ 480 h 4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4" h="480">
                <a:moveTo>
                  <a:pt x="720" y="0"/>
                </a:moveTo>
                <a:lnTo>
                  <a:pt x="720" y="127"/>
                </a:lnTo>
                <a:lnTo>
                  <a:pt x="0" y="127"/>
                </a:lnTo>
                <a:lnTo>
                  <a:pt x="0" y="353"/>
                </a:lnTo>
                <a:lnTo>
                  <a:pt x="720" y="353"/>
                </a:lnTo>
                <a:lnTo>
                  <a:pt x="720" y="480"/>
                </a:lnTo>
                <a:lnTo>
                  <a:pt x="1324" y="242"/>
                </a:lnTo>
                <a:lnTo>
                  <a:pt x="72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428" name="Line 123"/>
          <p:cNvSpPr>
            <a:spLocks noChangeShapeType="1"/>
          </p:cNvSpPr>
          <p:nvPr/>
        </p:nvSpPr>
        <p:spPr bwMode="gray">
          <a:xfrm flipH="1" flipV="1">
            <a:off x="7130429" y="3736303"/>
            <a:ext cx="420687" cy="3968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910429" name="Text Box 93"/>
          <p:cNvSpPr txBox="1">
            <a:spLocks noChangeArrowheads="1"/>
          </p:cNvSpPr>
          <p:nvPr/>
        </p:nvSpPr>
        <p:spPr bwMode="gray">
          <a:xfrm>
            <a:off x="7554290" y="4241128"/>
            <a:ext cx="1589709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i="1">
                <a:latin typeface="Lucida Sans" pitchFamily="34" charset="0"/>
              </a:rPr>
              <a:t>Zéro ou multiplicité de un (optionnel)</a:t>
            </a:r>
          </a:p>
        </p:txBody>
      </p:sp>
      <p:sp>
        <p:nvSpPr>
          <p:cNvPr id="910430" name="Line 123"/>
          <p:cNvSpPr>
            <a:spLocks noChangeShapeType="1"/>
          </p:cNvSpPr>
          <p:nvPr/>
        </p:nvSpPr>
        <p:spPr bwMode="gray">
          <a:xfrm flipH="1">
            <a:off x="7306641" y="4668166"/>
            <a:ext cx="261938" cy="3968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FR"/>
          </a:p>
        </p:txBody>
      </p:sp>
      <p:graphicFrame>
        <p:nvGraphicFramePr>
          <p:cNvPr id="36" name="Group 87"/>
          <p:cNvGraphicFramePr>
            <a:graphicFrameLocks noGrp="1"/>
          </p:cNvGraphicFramePr>
          <p:nvPr/>
        </p:nvGraphicFramePr>
        <p:xfrm>
          <a:off x="852421" y="2183895"/>
          <a:ext cx="3686175" cy="167640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Owner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Danko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marrow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Frisky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Spike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beef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Rover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turkey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Text Box 60"/>
          <p:cNvSpPr txBox="1">
            <a:spLocks noChangeArrowheads="1"/>
          </p:cNvSpPr>
          <p:nvPr/>
        </p:nvSpPr>
        <p:spPr bwMode="gray">
          <a:xfrm>
            <a:off x="207896" y="2134683"/>
            <a:ext cx="657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600"/>
              <a:t>Dogs</a:t>
            </a:r>
          </a:p>
        </p:txBody>
      </p:sp>
      <p:graphicFrame>
        <p:nvGraphicFramePr>
          <p:cNvPr id="38" name="Group 86"/>
          <p:cNvGraphicFramePr>
            <a:graphicFrameLocks noGrp="1"/>
          </p:cNvGraphicFramePr>
          <p:nvPr/>
        </p:nvGraphicFramePr>
        <p:xfrm>
          <a:off x="996800" y="4518106"/>
          <a:ext cx="3727450" cy="1676400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Debs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New Bern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Gnarls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London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Kathleen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Vancouver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Pere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Stockholm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Text Box 101"/>
          <p:cNvSpPr txBox="1">
            <a:spLocks noChangeArrowheads="1"/>
          </p:cNvSpPr>
          <p:nvPr/>
        </p:nvSpPr>
        <p:spPr bwMode="gray">
          <a:xfrm>
            <a:off x="135708" y="4617366"/>
            <a:ext cx="8143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600"/>
              <a:t>People</a:t>
            </a:r>
          </a:p>
        </p:txBody>
      </p:sp>
      <p:sp>
        <p:nvSpPr>
          <p:cNvPr id="910391" name="Line 62"/>
          <p:cNvSpPr>
            <a:spLocks noChangeShapeType="1"/>
          </p:cNvSpPr>
          <p:nvPr/>
        </p:nvSpPr>
        <p:spPr bwMode="gray">
          <a:xfrm flipH="1" flipV="1">
            <a:off x="4458610" y="3752595"/>
            <a:ext cx="272531" cy="27174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Mappage des objets aux lignes</a:t>
            </a:r>
          </a:p>
        </p:txBody>
      </p:sp>
      <p:sp>
        <p:nvSpPr>
          <p:cNvPr id="763988" name="Rectangle 84"/>
          <p:cNvSpPr>
            <a:spLocks noGrp="1" noChangeArrowheads="1"/>
          </p:cNvSpPr>
          <p:nvPr>
            <p:ph idx="1"/>
          </p:nvPr>
        </p:nvSpPr>
        <p:spPr>
          <a:xfrm>
            <a:off x="279400" y="1123671"/>
            <a:ext cx="8599488" cy="1392689"/>
          </a:xfrm>
          <a:noFill/>
          <a:ln/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Lorsque celles-ci deviennent des classes d’entité, il faut non seulement mapper les colonnes aux champs mais aussi les clés étrangères à des références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La conception tabulaire implique-t-elle la multiplicité OO ? </a:t>
            </a:r>
          </a:p>
        </p:txBody>
      </p:sp>
      <p:sp>
        <p:nvSpPr>
          <p:cNvPr id="763907" name="Freeform 3"/>
          <p:cNvSpPr>
            <a:spLocks/>
          </p:cNvSpPr>
          <p:nvPr/>
        </p:nvSpPr>
        <p:spPr bwMode="gray">
          <a:xfrm>
            <a:off x="5151438" y="4076700"/>
            <a:ext cx="1047750" cy="381000"/>
          </a:xfrm>
          <a:custGeom>
            <a:avLst/>
            <a:gdLst/>
            <a:ahLst/>
            <a:cxnLst>
              <a:cxn ang="0">
                <a:pos x="721" y="0"/>
              </a:cxn>
              <a:cxn ang="0">
                <a:pos x="721" y="126"/>
              </a:cxn>
              <a:cxn ang="0">
                <a:pos x="0" y="126"/>
              </a:cxn>
              <a:cxn ang="0">
                <a:pos x="0" y="351"/>
              </a:cxn>
              <a:cxn ang="0">
                <a:pos x="721" y="351"/>
              </a:cxn>
              <a:cxn ang="0">
                <a:pos x="721" y="479"/>
              </a:cxn>
              <a:cxn ang="0">
                <a:pos x="1320" y="241"/>
              </a:cxn>
              <a:cxn ang="0">
                <a:pos x="721" y="0"/>
              </a:cxn>
            </a:cxnLst>
            <a:rect l="0" t="0" r="r" b="b"/>
            <a:pathLst>
              <a:path w="1320" h="479">
                <a:moveTo>
                  <a:pt x="721" y="0"/>
                </a:moveTo>
                <a:lnTo>
                  <a:pt x="721" y="126"/>
                </a:lnTo>
                <a:lnTo>
                  <a:pt x="0" y="126"/>
                </a:lnTo>
                <a:lnTo>
                  <a:pt x="0" y="351"/>
                </a:lnTo>
                <a:lnTo>
                  <a:pt x="721" y="351"/>
                </a:lnTo>
                <a:lnTo>
                  <a:pt x="721" y="479"/>
                </a:lnTo>
                <a:lnTo>
                  <a:pt x="1320" y="241"/>
                </a:lnTo>
                <a:lnTo>
                  <a:pt x="721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763911" name="Rectangle 7"/>
          <p:cNvSpPr>
            <a:spLocks noChangeArrowheads="1"/>
          </p:cNvSpPr>
          <p:nvPr/>
        </p:nvSpPr>
        <p:spPr bwMode="gray">
          <a:xfrm>
            <a:off x="6724650" y="3473450"/>
            <a:ext cx="1433513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12" name="Rectangle 8"/>
          <p:cNvSpPr>
            <a:spLocks noChangeArrowheads="1"/>
          </p:cNvSpPr>
          <p:nvPr/>
        </p:nvSpPr>
        <p:spPr bwMode="gray">
          <a:xfrm>
            <a:off x="6896100" y="3544888"/>
            <a:ext cx="12398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13" name="Rectangle 9"/>
          <p:cNvSpPr>
            <a:spLocks noChangeArrowheads="1"/>
          </p:cNvSpPr>
          <p:nvPr/>
        </p:nvSpPr>
        <p:spPr bwMode="gray">
          <a:xfrm>
            <a:off x="6896100" y="3544888"/>
            <a:ext cx="1054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u="sng" dirty="0"/>
              <a:t>Fido : Dog</a:t>
            </a:r>
            <a:endParaRPr lang="en-US" u="sng" dirty="0"/>
          </a:p>
        </p:txBody>
      </p:sp>
      <p:sp>
        <p:nvSpPr>
          <p:cNvPr id="763914" name="Rectangle 10"/>
          <p:cNvSpPr>
            <a:spLocks noChangeArrowheads="1"/>
          </p:cNvSpPr>
          <p:nvPr/>
        </p:nvSpPr>
        <p:spPr bwMode="gray">
          <a:xfrm>
            <a:off x="6080125" y="2827338"/>
            <a:ext cx="1584325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15" name="Rectangle 11"/>
          <p:cNvSpPr>
            <a:spLocks noChangeArrowheads="1"/>
          </p:cNvSpPr>
          <p:nvPr/>
        </p:nvSpPr>
        <p:spPr bwMode="gray">
          <a:xfrm>
            <a:off x="6249988" y="2898775"/>
            <a:ext cx="138271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16" name="Rectangle 12"/>
          <p:cNvSpPr>
            <a:spLocks noChangeArrowheads="1"/>
          </p:cNvSpPr>
          <p:nvPr/>
        </p:nvSpPr>
        <p:spPr bwMode="gray">
          <a:xfrm>
            <a:off x="6249988" y="2898775"/>
            <a:ext cx="121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u="sng" dirty="0"/>
              <a:t>Rover : Dog</a:t>
            </a:r>
            <a:endParaRPr lang="en-US" u="sng" dirty="0"/>
          </a:p>
        </p:txBody>
      </p:sp>
      <p:graphicFrame>
        <p:nvGraphicFramePr>
          <p:cNvPr id="763991" name="Group 87"/>
          <p:cNvGraphicFramePr>
            <a:graphicFrameLocks noGrp="1"/>
          </p:cNvGraphicFramePr>
          <p:nvPr/>
        </p:nvGraphicFramePr>
        <p:xfrm>
          <a:off x="482600" y="2705100"/>
          <a:ext cx="3908425" cy="1219200"/>
        </p:xfrm>
        <a:graphic>
          <a:graphicData uri="http://schemas.openxmlformats.org/drawingml/2006/table">
            <a:tbl>
              <a:tblPr/>
              <a:tblGrid>
                <a:gridCol w="139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Favorite Bone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Owner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Rover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Beef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Butch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Human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3941" name="Text Box 37"/>
          <p:cNvSpPr txBox="1">
            <a:spLocks noChangeArrowheads="1"/>
          </p:cNvSpPr>
          <p:nvPr/>
        </p:nvSpPr>
        <p:spPr bwMode="gray">
          <a:xfrm>
            <a:off x="454025" y="2403475"/>
            <a:ext cx="5984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Dogs</a:t>
            </a:r>
          </a:p>
        </p:txBody>
      </p:sp>
      <p:graphicFrame>
        <p:nvGraphicFramePr>
          <p:cNvPr id="763989" name="Group 85"/>
          <p:cNvGraphicFramePr>
            <a:graphicFrameLocks noGrp="1"/>
          </p:cNvGraphicFramePr>
          <p:nvPr/>
        </p:nvGraphicFramePr>
        <p:xfrm>
          <a:off x="495300" y="4533900"/>
          <a:ext cx="3729038" cy="1828800"/>
        </p:xfrm>
        <a:graphic>
          <a:graphicData uri="http://schemas.openxmlformats.org/drawingml/2006/table">
            <a:tbl>
              <a:tblPr/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John Ballam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Portsmouth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Joe Cool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Los Angeles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Joe Blow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New 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Eddie Valliant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Toontown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Fred Bloggs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London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63986" name="Text Box 82"/>
          <p:cNvSpPr txBox="1">
            <a:spLocks noChangeArrowheads="1"/>
          </p:cNvSpPr>
          <p:nvPr/>
        </p:nvSpPr>
        <p:spPr bwMode="gray">
          <a:xfrm>
            <a:off x="492125" y="4227513"/>
            <a:ext cx="736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People</a:t>
            </a:r>
          </a:p>
        </p:txBody>
      </p:sp>
      <p:sp>
        <p:nvSpPr>
          <p:cNvPr id="763992" name="Line 88"/>
          <p:cNvSpPr>
            <a:spLocks noChangeShapeType="1"/>
          </p:cNvSpPr>
          <p:nvPr/>
        </p:nvSpPr>
        <p:spPr bwMode="gray">
          <a:xfrm flipV="1">
            <a:off x="6507163" y="3303588"/>
            <a:ext cx="4762" cy="233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63993" name="Line 89"/>
          <p:cNvSpPr>
            <a:spLocks noChangeShapeType="1"/>
          </p:cNvSpPr>
          <p:nvPr/>
        </p:nvSpPr>
        <p:spPr bwMode="gray">
          <a:xfrm flipV="1">
            <a:off x="7440613" y="3927475"/>
            <a:ext cx="1587" cy="172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63908" name="Rectangle 4"/>
          <p:cNvSpPr>
            <a:spLocks noChangeArrowheads="1"/>
          </p:cNvSpPr>
          <p:nvPr/>
        </p:nvSpPr>
        <p:spPr bwMode="gray">
          <a:xfrm>
            <a:off x="6173788" y="5629275"/>
            <a:ext cx="1833562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09" name="Rectangle 5"/>
          <p:cNvSpPr>
            <a:spLocks noChangeArrowheads="1"/>
          </p:cNvSpPr>
          <p:nvPr/>
        </p:nvSpPr>
        <p:spPr bwMode="gray">
          <a:xfrm>
            <a:off x="6369050" y="5699125"/>
            <a:ext cx="16017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10" name="Rectangle 6"/>
          <p:cNvSpPr>
            <a:spLocks noChangeArrowheads="1"/>
          </p:cNvSpPr>
          <p:nvPr/>
        </p:nvSpPr>
        <p:spPr bwMode="gray">
          <a:xfrm>
            <a:off x="6369050" y="5699125"/>
            <a:ext cx="1409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u="sng" dirty="0"/>
              <a:t>John : Person</a:t>
            </a:r>
            <a:endParaRPr lang="en-US" u="sng" dirty="0"/>
          </a:p>
        </p:txBody>
      </p:sp>
      <p:sp>
        <p:nvSpPr>
          <p:cNvPr id="763998" name="Oval 94"/>
          <p:cNvSpPr>
            <a:spLocks noChangeArrowheads="1"/>
          </p:cNvSpPr>
          <p:nvPr/>
        </p:nvSpPr>
        <p:spPr bwMode="gray">
          <a:xfrm>
            <a:off x="3005138" y="3332163"/>
            <a:ext cx="1535112" cy="295275"/>
          </a:xfrm>
          <a:prstGeom prst="ellips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99" name="Oval 95"/>
          <p:cNvSpPr>
            <a:spLocks noChangeArrowheads="1"/>
          </p:cNvSpPr>
          <p:nvPr/>
        </p:nvSpPr>
        <p:spPr bwMode="gray">
          <a:xfrm>
            <a:off x="3113088" y="4829175"/>
            <a:ext cx="1535112" cy="327025"/>
          </a:xfrm>
          <a:prstGeom prst="ellips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4000" name="Freeform 96"/>
          <p:cNvSpPr>
            <a:spLocks/>
          </p:cNvSpPr>
          <p:nvPr/>
        </p:nvSpPr>
        <p:spPr bwMode="gray">
          <a:xfrm>
            <a:off x="4183063" y="3321050"/>
            <a:ext cx="828675" cy="1074738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81" y="70"/>
              </a:cxn>
              <a:cxn ang="0">
                <a:pos x="67" y="68"/>
              </a:cxn>
              <a:cxn ang="0">
                <a:pos x="144" y="87"/>
              </a:cxn>
              <a:cxn ang="0">
                <a:pos x="219" y="121"/>
              </a:cxn>
              <a:cxn ang="0">
                <a:pos x="269" y="114"/>
              </a:cxn>
              <a:cxn ang="0">
                <a:pos x="280" y="160"/>
              </a:cxn>
              <a:cxn ang="0">
                <a:pos x="349" y="217"/>
              </a:cxn>
              <a:cxn ang="0">
                <a:pos x="413" y="285"/>
              </a:cxn>
              <a:cxn ang="0">
                <a:pos x="474" y="363"/>
              </a:cxn>
              <a:cxn ang="0">
                <a:pos x="466" y="354"/>
              </a:cxn>
              <a:cxn ang="0">
                <a:pos x="522" y="440"/>
              </a:cxn>
              <a:cxn ang="0">
                <a:pos x="572" y="536"/>
              </a:cxn>
              <a:cxn ang="0">
                <a:pos x="618" y="642"/>
              </a:cxn>
              <a:cxn ang="0">
                <a:pos x="689" y="871"/>
              </a:cxn>
              <a:cxn ang="0">
                <a:pos x="744" y="984"/>
              </a:cxn>
              <a:cxn ang="0">
                <a:pos x="731" y="1113"/>
              </a:cxn>
              <a:cxn ang="0">
                <a:pos x="743" y="1247"/>
              </a:cxn>
              <a:cxn ang="0">
                <a:pos x="748" y="1386"/>
              </a:cxn>
              <a:cxn ang="0">
                <a:pos x="810" y="1316"/>
              </a:cxn>
              <a:cxn ang="0">
                <a:pos x="802" y="1180"/>
              </a:cxn>
              <a:cxn ang="0">
                <a:pos x="775" y="984"/>
              </a:cxn>
              <a:cxn ang="0">
                <a:pos x="746" y="846"/>
              </a:cxn>
              <a:cxn ang="0">
                <a:pos x="675" y="617"/>
              </a:cxn>
              <a:cxn ang="0">
                <a:pos x="629" y="511"/>
              </a:cxn>
              <a:cxn ang="0">
                <a:pos x="579" y="415"/>
              </a:cxn>
              <a:cxn ang="0">
                <a:pos x="524" y="329"/>
              </a:cxn>
              <a:cxn ang="0">
                <a:pos x="487" y="279"/>
              </a:cxn>
              <a:cxn ang="0">
                <a:pos x="426" y="206"/>
              </a:cxn>
              <a:cxn ang="0">
                <a:pos x="359" y="143"/>
              </a:cxn>
              <a:cxn ang="0">
                <a:pos x="290" y="91"/>
              </a:cxn>
              <a:cxn ang="0">
                <a:pos x="244" y="64"/>
              </a:cxn>
              <a:cxn ang="0">
                <a:pos x="169" y="29"/>
              </a:cxn>
              <a:cxn ang="0">
                <a:pos x="92" y="10"/>
              </a:cxn>
              <a:cxn ang="0">
                <a:pos x="40" y="0"/>
              </a:cxn>
            </a:cxnLst>
            <a:rect l="0" t="0" r="r" b="b"/>
            <a:pathLst>
              <a:path w="812" h="1386">
                <a:moveTo>
                  <a:pt x="0" y="0"/>
                </a:moveTo>
                <a:lnTo>
                  <a:pt x="0" y="64"/>
                </a:lnTo>
                <a:lnTo>
                  <a:pt x="40" y="64"/>
                </a:lnTo>
                <a:lnTo>
                  <a:pt x="81" y="70"/>
                </a:lnTo>
                <a:lnTo>
                  <a:pt x="81" y="39"/>
                </a:lnTo>
                <a:lnTo>
                  <a:pt x="67" y="68"/>
                </a:lnTo>
                <a:lnTo>
                  <a:pt x="106" y="75"/>
                </a:lnTo>
                <a:lnTo>
                  <a:pt x="144" y="87"/>
                </a:lnTo>
                <a:lnTo>
                  <a:pt x="182" y="102"/>
                </a:lnTo>
                <a:lnTo>
                  <a:pt x="219" y="121"/>
                </a:lnTo>
                <a:lnTo>
                  <a:pt x="255" y="143"/>
                </a:lnTo>
                <a:lnTo>
                  <a:pt x="269" y="114"/>
                </a:lnTo>
                <a:lnTo>
                  <a:pt x="246" y="135"/>
                </a:lnTo>
                <a:lnTo>
                  <a:pt x="280" y="160"/>
                </a:lnTo>
                <a:lnTo>
                  <a:pt x="315" y="187"/>
                </a:lnTo>
                <a:lnTo>
                  <a:pt x="349" y="217"/>
                </a:lnTo>
                <a:lnTo>
                  <a:pt x="382" y="250"/>
                </a:lnTo>
                <a:lnTo>
                  <a:pt x="413" y="285"/>
                </a:lnTo>
                <a:lnTo>
                  <a:pt x="443" y="323"/>
                </a:lnTo>
                <a:lnTo>
                  <a:pt x="474" y="363"/>
                </a:lnTo>
                <a:lnTo>
                  <a:pt x="495" y="340"/>
                </a:lnTo>
                <a:lnTo>
                  <a:pt x="466" y="354"/>
                </a:lnTo>
                <a:lnTo>
                  <a:pt x="495" y="396"/>
                </a:lnTo>
                <a:lnTo>
                  <a:pt x="522" y="440"/>
                </a:lnTo>
                <a:lnTo>
                  <a:pt x="547" y="488"/>
                </a:lnTo>
                <a:lnTo>
                  <a:pt x="572" y="536"/>
                </a:lnTo>
                <a:lnTo>
                  <a:pt x="595" y="588"/>
                </a:lnTo>
                <a:lnTo>
                  <a:pt x="618" y="642"/>
                </a:lnTo>
                <a:lnTo>
                  <a:pt x="656" y="753"/>
                </a:lnTo>
                <a:lnTo>
                  <a:pt x="689" y="871"/>
                </a:lnTo>
                <a:lnTo>
                  <a:pt x="716" y="996"/>
                </a:lnTo>
                <a:lnTo>
                  <a:pt x="744" y="984"/>
                </a:lnTo>
                <a:lnTo>
                  <a:pt x="712" y="984"/>
                </a:lnTo>
                <a:lnTo>
                  <a:pt x="731" y="1113"/>
                </a:lnTo>
                <a:lnTo>
                  <a:pt x="739" y="1180"/>
                </a:lnTo>
                <a:lnTo>
                  <a:pt x="743" y="1247"/>
                </a:lnTo>
                <a:lnTo>
                  <a:pt x="746" y="1316"/>
                </a:lnTo>
                <a:lnTo>
                  <a:pt x="748" y="1386"/>
                </a:lnTo>
                <a:lnTo>
                  <a:pt x="812" y="1386"/>
                </a:lnTo>
                <a:lnTo>
                  <a:pt x="810" y="1316"/>
                </a:lnTo>
                <a:lnTo>
                  <a:pt x="806" y="1247"/>
                </a:lnTo>
                <a:lnTo>
                  <a:pt x="802" y="1180"/>
                </a:lnTo>
                <a:lnTo>
                  <a:pt x="794" y="1113"/>
                </a:lnTo>
                <a:lnTo>
                  <a:pt x="775" y="984"/>
                </a:lnTo>
                <a:lnTo>
                  <a:pt x="773" y="971"/>
                </a:lnTo>
                <a:lnTo>
                  <a:pt x="746" y="846"/>
                </a:lnTo>
                <a:lnTo>
                  <a:pt x="714" y="728"/>
                </a:lnTo>
                <a:lnTo>
                  <a:pt x="675" y="617"/>
                </a:lnTo>
                <a:lnTo>
                  <a:pt x="652" y="563"/>
                </a:lnTo>
                <a:lnTo>
                  <a:pt x="629" y="511"/>
                </a:lnTo>
                <a:lnTo>
                  <a:pt x="604" y="463"/>
                </a:lnTo>
                <a:lnTo>
                  <a:pt x="579" y="415"/>
                </a:lnTo>
                <a:lnTo>
                  <a:pt x="553" y="371"/>
                </a:lnTo>
                <a:lnTo>
                  <a:pt x="524" y="329"/>
                </a:lnTo>
                <a:lnTo>
                  <a:pt x="518" y="319"/>
                </a:lnTo>
                <a:lnTo>
                  <a:pt x="487" y="279"/>
                </a:lnTo>
                <a:lnTo>
                  <a:pt x="457" y="241"/>
                </a:lnTo>
                <a:lnTo>
                  <a:pt x="426" y="206"/>
                </a:lnTo>
                <a:lnTo>
                  <a:pt x="393" y="173"/>
                </a:lnTo>
                <a:lnTo>
                  <a:pt x="359" y="143"/>
                </a:lnTo>
                <a:lnTo>
                  <a:pt x="324" y="116"/>
                </a:lnTo>
                <a:lnTo>
                  <a:pt x="290" y="91"/>
                </a:lnTo>
                <a:lnTo>
                  <a:pt x="280" y="85"/>
                </a:lnTo>
                <a:lnTo>
                  <a:pt x="244" y="64"/>
                </a:lnTo>
                <a:lnTo>
                  <a:pt x="207" y="45"/>
                </a:lnTo>
                <a:lnTo>
                  <a:pt x="169" y="29"/>
                </a:lnTo>
                <a:lnTo>
                  <a:pt x="130" y="18"/>
                </a:lnTo>
                <a:lnTo>
                  <a:pt x="92" y="10"/>
                </a:lnTo>
                <a:lnTo>
                  <a:pt x="81" y="6"/>
                </a:lnTo>
                <a:lnTo>
                  <a:pt x="4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4001" name="Freeform 97"/>
          <p:cNvSpPr>
            <a:spLocks/>
          </p:cNvSpPr>
          <p:nvPr/>
        </p:nvSpPr>
        <p:spPr bwMode="gray">
          <a:xfrm>
            <a:off x="4654550" y="4367213"/>
            <a:ext cx="355600" cy="627062"/>
          </a:xfrm>
          <a:custGeom>
            <a:avLst/>
            <a:gdLst/>
            <a:ahLst/>
            <a:cxnLst>
              <a:cxn ang="0">
                <a:pos x="0" y="1039"/>
              </a:cxn>
              <a:cxn ang="0">
                <a:pos x="0" y="1103"/>
              </a:cxn>
              <a:cxn ang="0">
                <a:pos x="21" y="1101"/>
              </a:cxn>
              <a:cxn ang="0">
                <a:pos x="40" y="1097"/>
              </a:cxn>
              <a:cxn ang="0">
                <a:pos x="54" y="1093"/>
              </a:cxn>
              <a:cxn ang="0">
                <a:pos x="73" y="1087"/>
              </a:cxn>
              <a:cxn ang="0">
                <a:pos x="92" y="1078"/>
              </a:cxn>
              <a:cxn ang="0">
                <a:pos x="111" y="1066"/>
              </a:cxn>
              <a:cxn ang="0">
                <a:pos x="121" y="1059"/>
              </a:cxn>
              <a:cxn ang="0">
                <a:pos x="140" y="1045"/>
              </a:cxn>
              <a:cxn ang="0">
                <a:pos x="159" y="1028"/>
              </a:cxn>
              <a:cxn ang="0">
                <a:pos x="176" y="1009"/>
              </a:cxn>
              <a:cxn ang="0">
                <a:pos x="194" y="987"/>
              </a:cxn>
              <a:cxn ang="0">
                <a:pos x="211" y="963"/>
              </a:cxn>
              <a:cxn ang="0">
                <a:pos x="219" y="953"/>
              </a:cxn>
              <a:cxn ang="0">
                <a:pos x="234" y="928"/>
              </a:cxn>
              <a:cxn ang="0">
                <a:pos x="251" y="901"/>
              </a:cxn>
              <a:cxn ang="0">
                <a:pos x="267" y="870"/>
              </a:cxn>
              <a:cxn ang="0">
                <a:pos x="282" y="838"/>
              </a:cxn>
              <a:cxn ang="0">
                <a:pos x="309" y="770"/>
              </a:cxn>
              <a:cxn ang="0">
                <a:pos x="336" y="694"/>
              </a:cxn>
              <a:cxn ang="0">
                <a:pos x="359" y="611"/>
              </a:cxn>
              <a:cxn ang="0">
                <a:pos x="378" y="523"/>
              </a:cxn>
              <a:cxn ang="0">
                <a:pos x="380" y="511"/>
              </a:cxn>
              <a:cxn ang="0">
                <a:pos x="397" y="417"/>
              </a:cxn>
              <a:cxn ang="0">
                <a:pos x="410" y="319"/>
              </a:cxn>
              <a:cxn ang="0">
                <a:pos x="420" y="215"/>
              </a:cxn>
              <a:cxn ang="0">
                <a:pos x="426" y="110"/>
              </a:cxn>
              <a:cxn ang="0">
                <a:pos x="430" y="0"/>
              </a:cxn>
              <a:cxn ang="0">
                <a:pos x="366" y="0"/>
              </a:cxn>
              <a:cxn ang="0">
                <a:pos x="362" y="110"/>
              </a:cxn>
              <a:cxn ang="0">
                <a:pos x="357" y="215"/>
              </a:cxn>
              <a:cxn ang="0">
                <a:pos x="347" y="319"/>
              </a:cxn>
              <a:cxn ang="0">
                <a:pos x="334" y="417"/>
              </a:cxn>
              <a:cxn ang="0">
                <a:pos x="316" y="511"/>
              </a:cxn>
              <a:cxn ang="0">
                <a:pos x="349" y="511"/>
              </a:cxn>
              <a:cxn ang="0">
                <a:pos x="320" y="498"/>
              </a:cxn>
              <a:cxn ang="0">
                <a:pos x="301" y="586"/>
              </a:cxn>
              <a:cxn ang="0">
                <a:pos x="278" y="669"/>
              </a:cxn>
              <a:cxn ang="0">
                <a:pos x="251" y="745"/>
              </a:cxn>
              <a:cxn ang="0">
                <a:pos x="224" y="813"/>
              </a:cxn>
              <a:cxn ang="0">
                <a:pos x="209" y="845"/>
              </a:cxn>
              <a:cxn ang="0">
                <a:pos x="194" y="876"/>
              </a:cxn>
              <a:cxn ang="0">
                <a:pos x="176" y="903"/>
              </a:cxn>
              <a:cxn ang="0">
                <a:pos x="161" y="928"/>
              </a:cxn>
              <a:cxn ang="0">
                <a:pos x="190" y="941"/>
              </a:cxn>
              <a:cxn ang="0">
                <a:pos x="167" y="918"/>
              </a:cxn>
              <a:cxn ang="0">
                <a:pos x="149" y="943"/>
              </a:cxn>
              <a:cxn ang="0">
                <a:pos x="132" y="964"/>
              </a:cxn>
              <a:cxn ang="0">
                <a:pos x="115" y="984"/>
              </a:cxn>
              <a:cxn ang="0">
                <a:pos x="96" y="1001"/>
              </a:cxn>
              <a:cxn ang="0">
                <a:pos x="77" y="1014"/>
              </a:cxn>
              <a:cxn ang="0">
                <a:pos x="100" y="1037"/>
              </a:cxn>
              <a:cxn ang="0">
                <a:pos x="86" y="1009"/>
              </a:cxn>
              <a:cxn ang="0">
                <a:pos x="67" y="1020"/>
              </a:cxn>
              <a:cxn ang="0">
                <a:pos x="48" y="1030"/>
              </a:cxn>
              <a:cxn ang="0">
                <a:pos x="29" y="1036"/>
              </a:cxn>
              <a:cxn ang="0">
                <a:pos x="40" y="1064"/>
              </a:cxn>
              <a:cxn ang="0">
                <a:pos x="40" y="1034"/>
              </a:cxn>
              <a:cxn ang="0">
                <a:pos x="21" y="1037"/>
              </a:cxn>
              <a:cxn ang="0">
                <a:pos x="0" y="1039"/>
              </a:cxn>
            </a:cxnLst>
            <a:rect l="0" t="0" r="r" b="b"/>
            <a:pathLst>
              <a:path w="430" h="1103">
                <a:moveTo>
                  <a:pt x="0" y="1039"/>
                </a:moveTo>
                <a:lnTo>
                  <a:pt x="0" y="1103"/>
                </a:lnTo>
                <a:lnTo>
                  <a:pt x="21" y="1101"/>
                </a:lnTo>
                <a:lnTo>
                  <a:pt x="40" y="1097"/>
                </a:lnTo>
                <a:lnTo>
                  <a:pt x="54" y="1093"/>
                </a:lnTo>
                <a:lnTo>
                  <a:pt x="73" y="1087"/>
                </a:lnTo>
                <a:lnTo>
                  <a:pt x="92" y="1078"/>
                </a:lnTo>
                <a:lnTo>
                  <a:pt x="111" y="1066"/>
                </a:lnTo>
                <a:lnTo>
                  <a:pt x="121" y="1059"/>
                </a:lnTo>
                <a:lnTo>
                  <a:pt x="140" y="1045"/>
                </a:lnTo>
                <a:lnTo>
                  <a:pt x="159" y="1028"/>
                </a:lnTo>
                <a:lnTo>
                  <a:pt x="176" y="1009"/>
                </a:lnTo>
                <a:lnTo>
                  <a:pt x="194" y="987"/>
                </a:lnTo>
                <a:lnTo>
                  <a:pt x="211" y="963"/>
                </a:lnTo>
                <a:lnTo>
                  <a:pt x="219" y="953"/>
                </a:lnTo>
                <a:lnTo>
                  <a:pt x="234" y="928"/>
                </a:lnTo>
                <a:lnTo>
                  <a:pt x="251" y="901"/>
                </a:lnTo>
                <a:lnTo>
                  <a:pt x="267" y="870"/>
                </a:lnTo>
                <a:lnTo>
                  <a:pt x="282" y="838"/>
                </a:lnTo>
                <a:lnTo>
                  <a:pt x="309" y="770"/>
                </a:lnTo>
                <a:lnTo>
                  <a:pt x="336" y="694"/>
                </a:lnTo>
                <a:lnTo>
                  <a:pt x="359" y="611"/>
                </a:lnTo>
                <a:lnTo>
                  <a:pt x="378" y="523"/>
                </a:lnTo>
                <a:lnTo>
                  <a:pt x="380" y="511"/>
                </a:lnTo>
                <a:lnTo>
                  <a:pt x="397" y="417"/>
                </a:lnTo>
                <a:lnTo>
                  <a:pt x="410" y="319"/>
                </a:lnTo>
                <a:lnTo>
                  <a:pt x="420" y="215"/>
                </a:lnTo>
                <a:lnTo>
                  <a:pt x="426" y="110"/>
                </a:lnTo>
                <a:lnTo>
                  <a:pt x="430" y="0"/>
                </a:lnTo>
                <a:lnTo>
                  <a:pt x="366" y="0"/>
                </a:lnTo>
                <a:lnTo>
                  <a:pt x="362" y="110"/>
                </a:lnTo>
                <a:lnTo>
                  <a:pt x="357" y="215"/>
                </a:lnTo>
                <a:lnTo>
                  <a:pt x="347" y="319"/>
                </a:lnTo>
                <a:lnTo>
                  <a:pt x="334" y="417"/>
                </a:lnTo>
                <a:lnTo>
                  <a:pt x="316" y="511"/>
                </a:lnTo>
                <a:lnTo>
                  <a:pt x="349" y="511"/>
                </a:lnTo>
                <a:lnTo>
                  <a:pt x="320" y="498"/>
                </a:lnTo>
                <a:lnTo>
                  <a:pt x="301" y="586"/>
                </a:lnTo>
                <a:lnTo>
                  <a:pt x="278" y="669"/>
                </a:lnTo>
                <a:lnTo>
                  <a:pt x="251" y="745"/>
                </a:lnTo>
                <a:lnTo>
                  <a:pt x="224" y="813"/>
                </a:lnTo>
                <a:lnTo>
                  <a:pt x="209" y="845"/>
                </a:lnTo>
                <a:lnTo>
                  <a:pt x="194" y="876"/>
                </a:lnTo>
                <a:lnTo>
                  <a:pt x="176" y="903"/>
                </a:lnTo>
                <a:lnTo>
                  <a:pt x="161" y="928"/>
                </a:lnTo>
                <a:lnTo>
                  <a:pt x="190" y="941"/>
                </a:lnTo>
                <a:lnTo>
                  <a:pt x="167" y="918"/>
                </a:lnTo>
                <a:lnTo>
                  <a:pt x="149" y="943"/>
                </a:lnTo>
                <a:lnTo>
                  <a:pt x="132" y="964"/>
                </a:lnTo>
                <a:lnTo>
                  <a:pt x="115" y="984"/>
                </a:lnTo>
                <a:lnTo>
                  <a:pt x="96" y="1001"/>
                </a:lnTo>
                <a:lnTo>
                  <a:pt x="77" y="1014"/>
                </a:lnTo>
                <a:lnTo>
                  <a:pt x="100" y="1037"/>
                </a:lnTo>
                <a:lnTo>
                  <a:pt x="86" y="1009"/>
                </a:lnTo>
                <a:lnTo>
                  <a:pt x="67" y="1020"/>
                </a:lnTo>
                <a:lnTo>
                  <a:pt x="48" y="1030"/>
                </a:lnTo>
                <a:lnTo>
                  <a:pt x="29" y="1036"/>
                </a:lnTo>
                <a:lnTo>
                  <a:pt x="40" y="1064"/>
                </a:lnTo>
                <a:lnTo>
                  <a:pt x="40" y="1034"/>
                </a:lnTo>
                <a:lnTo>
                  <a:pt x="21" y="1037"/>
                </a:lnTo>
                <a:lnTo>
                  <a:pt x="0" y="1039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4002" name="Oval 98"/>
          <p:cNvSpPr>
            <a:spLocks noChangeArrowheads="1"/>
          </p:cNvSpPr>
          <p:nvPr/>
        </p:nvSpPr>
        <p:spPr bwMode="gray">
          <a:xfrm>
            <a:off x="2967038" y="3027363"/>
            <a:ext cx="1535112" cy="295275"/>
          </a:xfrm>
          <a:prstGeom prst="ellips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gray">
          <a:xfrm>
            <a:off x="149116" y="2142689"/>
            <a:ext cx="374650" cy="269875"/>
            <a:chOff x="590" y="209"/>
            <a:chExt cx="236" cy="170"/>
          </a:xfrm>
        </p:grpSpPr>
        <p:sp>
          <p:nvSpPr>
            <p:cNvPr id="764004" name="Oval 100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64005" name="Freeform 101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006" name="Oval 102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64007" name="Freeform 103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OO de </a:t>
            </a:r>
            <a:r>
              <a:rPr lang="fr-FR" noProof="0" dirty="0"/>
              <a:t>0..1</a:t>
            </a:r>
          </a:p>
        </p:txBody>
      </p:sp>
      <p:sp>
        <p:nvSpPr>
          <p:cNvPr id="772147" name="Rectangle 51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334211"/>
          </a:xfrm>
          <a:noFill/>
          <a:ln/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Les programmes orientés objet utilisent des références</a:t>
            </a:r>
          </a:p>
          <a:p>
            <a:pPr lvl="1"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Une personne peut avoir « zéro ou plusieurs » (*) chiens</a:t>
            </a:r>
          </a:p>
          <a:p>
            <a:pPr lvl="1"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Un chien peut optionnellement (0..1) appartenir à une personne</a:t>
            </a:r>
          </a:p>
          <a:p>
            <a:pPr>
              <a:lnSpc>
                <a:spcPct val="60000"/>
              </a:lnSpc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En OO pur, la classe Dog serait ainsi :</a:t>
            </a:r>
          </a:p>
        </p:txBody>
      </p:sp>
      <p:sp>
        <p:nvSpPr>
          <p:cNvPr id="772145" name="Text Box 49"/>
          <p:cNvSpPr txBox="1">
            <a:spLocks noChangeArrowheads="1"/>
          </p:cNvSpPr>
          <p:nvPr/>
        </p:nvSpPr>
        <p:spPr bwMode="auto">
          <a:xfrm>
            <a:off x="271463" y="1698625"/>
            <a:ext cx="21431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dirty="0"/>
          </a:p>
        </p:txBody>
      </p:sp>
      <p:sp>
        <p:nvSpPr>
          <p:cNvPr id="772148" name="Text Box 52"/>
          <p:cNvSpPr txBox="1">
            <a:spLocks noChangeArrowheads="1"/>
          </p:cNvSpPr>
          <p:nvPr/>
        </p:nvSpPr>
        <p:spPr bwMode="gray">
          <a:xfrm>
            <a:off x="322607" y="2816268"/>
            <a:ext cx="7950200" cy="3527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/>
            <a:r>
              <a:rPr lang="en-GB" sz="1600" b="1" dirty="0">
                <a:latin typeface="Courier New" pitchFamily="49" charset="0"/>
              </a:rPr>
              <a:t>public class</a:t>
            </a:r>
            <a:r>
              <a:rPr lang="en-GB" sz="1600" dirty="0">
                <a:latin typeface="Courier New" pitchFamily="49" charset="0"/>
              </a:rPr>
              <a:t> Dog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Name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Age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private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FavoriteBone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Person Owner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b="1" dirty="0">
                <a:latin typeface="Courier New" pitchFamily="49" charset="0"/>
              </a:rPr>
              <a:t>  public override string ToString</a:t>
            </a:r>
            <a:r>
              <a:rPr lang="en-GB" sz="1600" dirty="0">
                <a:latin typeface="Courier New" pitchFamily="49" charset="0"/>
              </a:rPr>
              <a:t>()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{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rep = Name + " likes " + FavoriteBone + " bones. ";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if</a:t>
            </a:r>
            <a:r>
              <a:rPr lang="en-GB" sz="1600" dirty="0">
                <a:latin typeface="Courier New" pitchFamily="49" charset="0"/>
              </a:rPr>
              <a:t> (Owner == </a:t>
            </a:r>
            <a:r>
              <a:rPr lang="en-GB" sz="1600" b="1" dirty="0">
                <a:latin typeface="Courier New" pitchFamily="49" charset="0"/>
              </a:rPr>
              <a:t>null</a:t>
            </a:r>
            <a:r>
              <a:rPr lang="en-GB" sz="1600" dirty="0">
                <a:latin typeface="Courier New" pitchFamily="49" charset="0"/>
              </a:rPr>
              <a:t>) rep += "I am a stray.";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else</a:t>
            </a:r>
            <a:r>
              <a:rPr lang="en-GB" sz="1600" dirty="0">
                <a:latin typeface="Courier New" pitchFamily="49" charset="0"/>
              </a:rPr>
              <a:t> rep += Owner.Name + " is my owner.";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return</a:t>
            </a:r>
            <a:r>
              <a:rPr lang="en-GB" sz="1600" dirty="0">
                <a:latin typeface="Courier New" pitchFamily="49" charset="0"/>
              </a:rPr>
              <a:t> rep;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  <a:endParaRPr lang="en-GB" sz="1600" dirty="0">
              <a:latin typeface="Courier New" pitchFamily="49" charset="0"/>
            </a:endParaRPr>
          </a:p>
        </p:txBody>
      </p:sp>
      <p:sp>
        <p:nvSpPr>
          <p:cNvPr id="772150" name="AutoShape 54"/>
          <p:cNvSpPr>
            <a:spLocks noChangeArrowheads="1"/>
          </p:cNvSpPr>
          <p:nvPr/>
        </p:nvSpPr>
        <p:spPr bwMode="gray">
          <a:xfrm>
            <a:off x="5840757" y="4032293"/>
            <a:ext cx="2854064" cy="619918"/>
          </a:xfrm>
          <a:prstGeom prst="wedgeRectCallout">
            <a:avLst>
              <a:gd name="adj1" fmla="val -148468"/>
              <a:gd name="adj2" fmla="val 11892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fr-FR" b="1" dirty="0"/>
              <a:t>Multiplicité optionnelle signifie que la référence peut être </a:t>
            </a:r>
            <a:r>
              <a:rPr lang="fr-FR" b="1" dirty="0" err="1">
                <a:latin typeface="Courier New" pitchFamily="49" charset="0"/>
              </a:rPr>
              <a:t>null</a:t>
            </a:r>
            <a:endParaRPr lang="fr-FR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OO de </a:t>
            </a:r>
            <a:r>
              <a:rPr lang="fr-FR" noProof="0" dirty="0"/>
              <a:t>*</a:t>
            </a:r>
          </a:p>
        </p:txBody>
      </p:sp>
      <p:sp>
        <p:nvSpPr>
          <p:cNvPr id="928773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646331"/>
          </a:xfrm>
          <a:noFill/>
          <a:ln/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Dans une implémentation OO pure, la classe Person doit avoir une collection de références à Dog</a:t>
            </a:r>
          </a:p>
        </p:txBody>
      </p:sp>
      <p:sp>
        <p:nvSpPr>
          <p:cNvPr id="928772" name="Text Box 4"/>
          <p:cNvSpPr txBox="1">
            <a:spLocks noChangeArrowheads="1"/>
          </p:cNvSpPr>
          <p:nvPr/>
        </p:nvSpPr>
        <p:spPr bwMode="auto">
          <a:xfrm>
            <a:off x="271463" y="1698625"/>
            <a:ext cx="21431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blackWhite">
          <a:xfrm>
            <a:off x="676065" y="2102188"/>
            <a:ext cx="7884358" cy="403187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GB" sz="1600" b="1" dirty="0">
                <a:latin typeface="Courier New" pitchFamily="49" charset="0"/>
              </a:rPr>
              <a:t>public class</a:t>
            </a:r>
            <a:r>
              <a:rPr lang="en-GB" sz="1600" dirty="0">
                <a:latin typeface="Courier New" pitchFamily="49" charset="0"/>
              </a:rPr>
              <a:t> Person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Name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Address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List&lt;Dog&gt; Dogs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private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void</a:t>
            </a:r>
            <a:r>
              <a:rPr lang="en-GB" sz="1600" dirty="0">
                <a:latin typeface="Courier New" pitchFamily="49" charset="0"/>
              </a:rPr>
              <a:t> Add(Dog dog) { Dogs.Add(dog);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 override string</a:t>
            </a:r>
            <a:r>
              <a:rPr lang="en-GB" sz="1600" dirty="0">
                <a:latin typeface="Courier New" pitchFamily="49" charset="0"/>
              </a:rPr>
              <a:t> ToString()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{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rep = "I am " + Name;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if</a:t>
            </a:r>
            <a:r>
              <a:rPr lang="en-GB" sz="1600" dirty="0">
                <a:latin typeface="Courier New" pitchFamily="49" charset="0"/>
              </a:rPr>
              <a:t> (Dogs.Count &gt; 0) rep += " and my dogs are...");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else rep += ". I have no dogs.";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foreach</a:t>
            </a:r>
            <a:r>
              <a:rPr lang="en-GB" sz="1600" dirty="0">
                <a:latin typeface="Courier New" pitchFamily="49" charset="0"/>
              </a:rPr>
              <a:t> (Dog d </a:t>
            </a:r>
            <a:r>
              <a:rPr lang="en-GB" sz="1600" b="1" dirty="0">
                <a:latin typeface="Courier New" pitchFamily="49" charset="0"/>
              </a:rPr>
              <a:t>in</a:t>
            </a:r>
            <a:r>
              <a:rPr lang="en-GB" sz="1600" dirty="0">
                <a:latin typeface="Courier New" pitchFamily="49" charset="0"/>
              </a:rPr>
              <a:t> Dogs)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  rep += Environment.NewLine + d.ToString();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return</a:t>
            </a:r>
            <a:r>
              <a:rPr lang="en-GB" sz="1600" dirty="0">
                <a:latin typeface="Courier New" pitchFamily="49" charset="0"/>
              </a:rPr>
              <a:t> rep;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  <a:endParaRPr lang="en-GB" sz="1600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Où en sommes-nous ?</a:t>
            </a:r>
          </a:p>
        </p:txBody>
      </p:sp>
      <p:sp>
        <p:nvSpPr>
          <p:cNvPr id="867332" name="AutoShape 4"/>
          <p:cNvSpPr>
            <a:spLocks noChangeArrowheads="1"/>
          </p:cNvSpPr>
          <p:nvPr/>
        </p:nvSpPr>
        <p:spPr bwMode="blackWhite">
          <a:xfrm>
            <a:off x="7564355" y="1126375"/>
            <a:ext cx="1419225" cy="1039356"/>
          </a:xfrm>
          <a:prstGeom prst="flowChartMagneticDisk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fr-FR" sz="1400" b="1">
                <a:latin typeface="+mj-lt"/>
              </a:rPr>
              <a:t>Procédures stockées</a:t>
            </a:r>
          </a:p>
        </p:txBody>
      </p:sp>
      <p:sp>
        <p:nvSpPr>
          <p:cNvPr id="867333" name="Line 5"/>
          <p:cNvSpPr>
            <a:spLocks noChangeShapeType="1"/>
          </p:cNvSpPr>
          <p:nvPr/>
        </p:nvSpPr>
        <p:spPr bwMode="auto">
          <a:xfrm flipH="1">
            <a:off x="3471863" y="1431175"/>
            <a:ext cx="9525" cy="439896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 sz="1400">
              <a:latin typeface="+mj-lt"/>
            </a:endParaRPr>
          </a:p>
        </p:txBody>
      </p:sp>
      <p:sp>
        <p:nvSpPr>
          <p:cNvPr id="867334" name="Line 6"/>
          <p:cNvSpPr>
            <a:spLocks noChangeShapeType="1"/>
          </p:cNvSpPr>
          <p:nvPr/>
        </p:nvSpPr>
        <p:spPr bwMode="auto">
          <a:xfrm>
            <a:off x="6043931" y="2075700"/>
            <a:ext cx="45719" cy="3708401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fr-FR" sz="1400">
              <a:latin typeface="+mj-lt"/>
            </a:endParaRPr>
          </a:p>
        </p:txBody>
      </p:sp>
      <p:pic>
        <p:nvPicPr>
          <p:cNvPr id="867335" name="Picture 7" descr="boundary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4738" y="1197813"/>
            <a:ext cx="787400" cy="714375"/>
          </a:xfrm>
          <a:prstGeom prst="rect">
            <a:avLst/>
          </a:prstGeom>
          <a:noFill/>
        </p:spPr>
      </p:pic>
      <p:pic>
        <p:nvPicPr>
          <p:cNvPr id="867336" name="Picture 8" descr="control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02125" y="1610563"/>
            <a:ext cx="817563" cy="741363"/>
          </a:xfrm>
          <a:prstGeom prst="rect">
            <a:avLst/>
          </a:prstGeom>
          <a:noFill/>
        </p:spPr>
      </p:pic>
      <p:pic>
        <p:nvPicPr>
          <p:cNvPr id="867337" name="Picture 9" descr="collection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53783" y="2809255"/>
            <a:ext cx="796925" cy="722313"/>
          </a:xfrm>
          <a:prstGeom prst="rect">
            <a:avLst/>
          </a:prstGeom>
          <a:noFill/>
        </p:spPr>
      </p:pic>
      <p:pic>
        <p:nvPicPr>
          <p:cNvPr id="867338" name="Picture 10" descr="boundary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8388" y="2115388"/>
            <a:ext cx="777875" cy="704850"/>
          </a:xfrm>
          <a:prstGeom prst="rect">
            <a:avLst/>
          </a:prstGeom>
          <a:noFill/>
        </p:spPr>
      </p:pic>
      <p:pic>
        <p:nvPicPr>
          <p:cNvPr id="867339" name="Picture 11" descr="boundary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1088" y="3077413"/>
            <a:ext cx="777875" cy="704850"/>
          </a:xfrm>
          <a:prstGeom prst="rect">
            <a:avLst/>
          </a:prstGeom>
          <a:noFill/>
        </p:spPr>
      </p:pic>
      <p:pic>
        <p:nvPicPr>
          <p:cNvPr id="867340" name="Picture 12" descr="actor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4850" y="1283538"/>
            <a:ext cx="393700" cy="858838"/>
          </a:xfrm>
          <a:prstGeom prst="rect">
            <a:avLst/>
          </a:prstGeom>
          <a:noFill/>
        </p:spPr>
      </p:pic>
      <p:sp>
        <p:nvSpPr>
          <p:cNvPr id="867341" name="Text Box 13"/>
          <p:cNvSpPr txBox="1">
            <a:spLocks noChangeArrowheads="1"/>
          </p:cNvSpPr>
          <p:nvPr/>
        </p:nvSpPr>
        <p:spPr bwMode="auto">
          <a:xfrm>
            <a:off x="1604962" y="1818525"/>
            <a:ext cx="2229101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200"/>
              </a:spcBef>
            </a:pPr>
            <a:r>
              <a:rPr lang="fr-FR" b="1">
                <a:latin typeface="+mj-lt"/>
              </a:rPr>
              <a:t>Formulaires Windows</a:t>
            </a:r>
            <a:endParaRPr lang="fr-FR" sz="1400" b="1">
              <a:latin typeface="+mj-lt"/>
            </a:endParaRPr>
          </a:p>
        </p:txBody>
      </p:sp>
      <p:sp>
        <p:nvSpPr>
          <p:cNvPr id="867342" name="Text Box 14"/>
          <p:cNvSpPr txBox="1">
            <a:spLocks noChangeArrowheads="1"/>
          </p:cNvSpPr>
          <p:nvPr/>
        </p:nvSpPr>
        <p:spPr bwMode="auto">
          <a:xfrm>
            <a:off x="2270125" y="2744038"/>
            <a:ext cx="1106488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200"/>
              </a:spcBef>
            </a:pPr>
            <a:r>
              <a:rPr lang="fr-FR" sz="1400" b="1">
                <a:latin typeface="+mj-lt"/>
              </a:rPr>
              <a:t>ASP.NET</a:t>
            </a:r>
          </a:p>
        </p:txBody>
      </p:sp>
      <p:pic>
        <p:nvPicPr>
          <p:cNvPr id="867343" name="Picture 15" descr="actor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075" y="2166188"/>
            <a:ext cx="393700" cy="858838"/>
          </a:xfrm>
          <a:prstGeom prst="rect">
            <a:avLst/>
          </a:prstGeom>
          <a:noFill/>
        </p:spPr>
      </p:pic>
      <p:sp>
        <p:nvSpPr>
          <p:cNvPr id="867344" name="Text Box 16"/>
          <p:cNvSpPr txBox="1">
            <a:spLocks noChangeArrowheads="1"/>
          </p:cNvSpPr>
          <p:nvPr/>
        </p:nvSpPr>
        <p:spPr bwMode="auto">
          <a:xfrm>
            <a:off x="2053389" y="4450600"/>
            <a:ext cx="1127962" cy="2668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fr-FR" sz="1400" b="1">
                <a:latin typeface="+mj-lt"/>
              </a:rPr>
              <a:t>Test VS</a:t>
            </a:r>
          </a:p>
        </p:txBody>
      </p:sp>
      <p:sp>
        <p:nvSpPr>
          <p:cNvPr id="867345" name="Text Box 17"/>
          <p:cNvSpPr txBox="1">
            <a:spLocks noChangeArrowheads="1"/>
          </p:cNvSpPr>
          <p:nvPr/>
        </p:nvSpPr>
        <p:spPr bwMode="auto">
          <a:xfrm>
            <a:off x="2130425" y="3725113"/>
            <a:ext cx="1401763" cy="52540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200"/>
              </a:spcBef>
            </a:pPr>
            <a:r>
              <a:rPr lang="fr-FR" sz="1400" b="1">
                <a:latin typeface="+mj-lt"/>
              </a:rPr>
              <a:t>Web Services</a:t>
            </a:r>
            <a:br>
              <a:rPr lang="fr-FR" sz="1400" b="1">
                <a:latin typeface="+mj-lt"/>
              </a:rPr>
            </a:br>
            <a:r>
              <a:rPr lang="fr-FR" b="1">
                <a:latin typeface="+mj-lt"/>
              </a:rPr>
              <a:t>T</a:t>
            </a:r>
            <a:r>
              <a:rPr lang="fr-FR" sz="1400" b="1">
                <a:latin typeface="+mj-lt"/>
              </a:rPr>
              <a:t>âches</a:t>
            </a:r>
          </a:p>
        </p:txBody>
      </p:sp>
      <p:pic>
        <p:nvPicPr>
          <p:cNvPr id="867347" name="Picture 19" descr="entity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56266" y="3772607"/>
            <a:ext cx="839788" cy="762000"/>
          </a:xfrm>
          <a:prstGeom prst="rect">
            <a:avLst/>
          </a:prstGeom>
          <a:noFill/>
        </p:spPr>
      </p:pic>
      <p:sp>
        <p:nvSpPr>
          <p:cNvPr id="867348" name="Line 20"/>
          <p:cNvSpPr>
            <a:spLocks noChangeShapeType="1"/>
          </p:cNvSpPr>
          <p:nvPr/>
        </p:nvSpPr>
        <p:spPr bwMode="auto">
          <a:xfrm>
            <a:off x="3043238" y="1689938"/>
            <a:ext cx="1243013" cy="2270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49" name="Line 21"/>
          <p:cNvSpPr>
            <a:spLocks noChangeShapeType="1"/>
          </p:cNvSpPr>
          <p:nvPr/>
        </p:nvSpPr>
        <p:spPr bwMode="auto">
          <a:xfrm flipV="1">
            <a:off x="3098800" y="2093163"/>
            <a:ext cx="1192213" cy="3492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50" name="Line 22"/>
          <p:cNvSpPr>
            <a:spLocks noChangeShapeType="1"/>
          </p:cNvSpPr>
          <p:nvPr/>
        </p:nvSpPr>
        <p:spPr bwMode="auto">
          <a:xfrm flipV="1">
            <a:off x="3051175" y="2242388"/>
            <a:ext cx="1276350" cy="11064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51" name="Line 23"/>
          <p:cNvSpPr>
            <a:spLocks noChangeShapeType="1"/>
          </p:cNvSpPr>
          <p:nvPr/>
        </p:nvSpPr>
        <p:spPr bwMode="auto">
          <a:xfrm flipV="1">
            <a:off x="933450" y="1555000"/>
            <a:ext cx="1455738" cy="2143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52" name="Line 24"/>
          <p:cNvSpPr>
            <a:spLocks noChangeShapeType="1"/>
          </p:cNvSpPr>
          <p:nvPr/>
        </p:nvSpPr>
        <p:spPr bwMode="auto">
          <a:xfrm>
            <a:off x="4673599" y="2364626"/>
            <a:ext cx="348105" cy="528476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53" name="Line 25"/>
          <p:cNvSpPr>
            <a:spLocks noChangeShapeType="1"/>
          </p:cNvSpPr>
          <p:nvPr/>
        </p:nvSpPr>
        <p:spPr bwMode="auto">
          <a:xfrm>
            <a:off x="5321508" y="3537680"/>
            <a:ext cx="89942" cy="26982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56" name="Line 28"/>
          <p:cNvSpPr>
            <a:spLocks noChangeShapeType="1"/>
          </p:cNvSpPr>
          <p:nvPr/>
        </p:nvSpPr>
        <p:spPr bwMode="auto">
          <a:xfrm>
            <a:off x="4987636" y="2158395"/>
            <a:ext cx="1385455" cy="595746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57" name="Line 29"/>
          <p:cNvSpPr>
            <a:spLocks noChangeShapeType="1"/>
          </p:cNvSpPr>
          <p:nvPr/>
        </p:nvSpPr>
        <p:spPr bwMode="auto">
          <a:xfrm>
            <a:off x="6955437" y="3162925"/>
            <a:ext cx="1259174" cy="155897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60" name="AutoShape 32"/>
          <p:cNvSpPr>
            <a:spLocks noChangeArrowheads="1"/>
          </p:cNvSpPr>
          <p:nvPr/>
        </p:nvSpPr>
        <p:spPr bwMode="blackWhite">
          <a:xfrm>
            <a:off x="7778531" y="2966483"/>
            <a:ext cx="984250" cy="1039356"/>
          </a:xfrm>
          <a:prstGeom prst="flowChartMagneticDisk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1400" b="1">
                <a:latin typeface="+mj-lt"/>
              </a:rPr>
              <a:t>Table</a:t>
            </a:r>
            <a:br>
              <a:rPr lang="fr-FR" sz="1400" b="1">
                <a:latin typeface="+mj-lt"/>
              </a:rPr>
            </a:br>
            <a:r>
              <a:rPr lang="fr-FR" sz="1400" b="1">
                <a:latin typeface="+mj-lt"/>
              </a:rPr>
              <a:t>BdD</a:t>
            </a:r>
          </a:p>
        </p:txBody>
      </p:sp>
      <p:pic>
        <p:nvPicPr>
          <p:cNvPr id="867364" name="Picture 36" descr="boundary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6800" y="4869700"/>
            <a:ext cx="777875" cy="704850"/>
          </a:xfrm>
          <a:prstGeom prst="rect">
            <a:avLst/>
          </a:prstGeom>
          <a:noFill/>
        </p:spPr>
      </p:pic>
      <p:sp>
        <p:nvSpPr>
          <p:cNvPr id="867365" name="Text Box 37"/>
          <p:cNvSpPr txBox="1">
            <a:spLocks noChangeArrowheads="1"/>
          </p:cNvSpPr>
          <p:nvPr/>
        </p:nvSpPr>
        <p:spPr bwMode="auto">
          <a:xfrm>
            <a:off x="2100263" y="5501525"/>
            <a:ext cx="1401763" cy="52540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200"/>
              </a:spcBef>
            </a:pPr>
            <a:r>
              <a:rPr lang="fr-FR" sz="1400" b="1">
                <a:latin typeface="+mj-lt"/>
              </a:rPr>
              <a:t>Web Services</a:t>
            </a:r>
            <a:br>
              <a:rPr lang="fr-FR" sz="1400" b="1">
                <a:latin typeface="+mj-lt"/>
              </a:rPr>
            </a:br>
            <a:r>
              <a:rPr lang="fr-FR" sz="1400" b="1">
                <a:latin typeface="+mj-lt"/>
              </a:rPr>
              <a:t>Entités</a:t>
            </a:r>
          </a:p>
        </p:txBody>
      </p:sp>
      <p:sp>
        <p:nvSpPr>
          <p:cNvPr id="867366" name="Line 38"/>
          <p:cNvSpPr>
            <a:spLocks noChangeShapeType="1"/>
          </p:cNvSpPr>
          <p:nvPr/>
        </p:nvSpPr>
        <p:spPr bwMode="auto">
          <a:xfrm flipV="1">
            <a:off x="3060700" y="4347148"/>
            <a:ext cx="2035956" cy="80195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69" name="Line 41"/>
          <p:cNvSpPr>
            <a:spLocks noChangeShapeType="1"/>
          </p:cNvSpPr>
          <p:nvPr/>
        </p:nvSpPr>
        <p:spPr bwMode="auto">
          <a:xfrm flipH="1">
            <a:off x="8245794" y="2144672"/>
            <a:ext cx="45719" cy="75376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70" name="Document"/>
          <p:cNvSpPr>
            <a:spLocks noEditPoints="1" noChangeArrowheads="1"/>
          </p:cNvSpPr>
          <p:nvPr/>
        </p:nvSpPr>
        <p:spPr bwMode="blackWhite">
          <a:xfrm>
            <a:off x="7740919" y="4753276"/>
            <a:ext cx="1195388" cy="65246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200"/>
              </a:spcBef>
            </a:pPr>
            <a:r>
              <a:rPr lang="fr-FR" b="1">
                <a:latin typeface="+mj-lt"/>
              </a:rPr>
              <a:t>DocumentXML</a:t>
            </a:r>
            <a:endParaRPr lang="fr-FR" sz="1400" b="1">
              <a:latin typeface="+mj-lt"/>
            </a:endParaRPr>
          </a:p>
          <a:p>
            <a:pPr algn="ctr">
              <a:spcBef>
                <a:spcPts val="200"/>
              </a:spcBef>
            </a:pPr>
            <a:endParaRPr lang="fr-FR" sz="1400" b="1">
              <a:latin typeface="+mj-lt"/>
            </a:endParaRPr>
          </a:p>
        </p:txBody>
      </p:sp>
      <p:pic>
        <p:nvPicPr>
          <p:cNvPr id="867371" name="Picture 4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3275" y="2277313"/>
            <a:ext cx="962025" cy="1071563"/>
          </a:xfrm>
          <a:prstGeom prst="rect">
            <a:avLst/>
          </a:prstGeom>
          <a:noFill/>
        </p:spPr>
      </p:pic>
      <p:sp>
        <p:nvSpPr>
          <p:cNvPr id="867372" name="Line 44"/>
          <p:cNvSpPr>
            <a:spLocks noChangeShapeType="1"/>
          </p:cNvSpPr>
          <p:nvPr/>
        </p:nvSpPr>
        <p:spPr bwMode="auto">
          <a:xfrm flipV="1">
            <a:off x="1574800" y="2437650"/>
            <a:ext cx="790575" cy="2603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73" name="Line 45"/>
          <p:cNvSpPr>
            <a:spLocks noChangeShapeType="1"/>
          </p:cNvSpPr>
          <p:nvPr/>
        </p:nvSpPr>
        <p:spPr bwMode="auto">
          <a:xfrm>
            <a:off x="425450" y="2623388"/>
            <a:ext cx="517525" cy="76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74" name="Text Box 46"/>
          <p:cNvSpPr txBox="1">
            <a:spLocks noChangeArrowheads="1"/>
          </p:cNvSpPr>
          <p:nvPr/>
        </p:nvSpPr>
        <p:spPr bwMode="auto">
          <a:xfrm>
            <a:off x="0" y="3055891"/>
            <a:ext cx="1616157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200"/>
              </a:spcBef>
            </a:pPr>
            <a:r>
              <a:rPr lang="fr-FR" sz="1400" b="1">
                <a:latin typeface="+mj-lt"/>
              </a:rPr>
              <a:t>Navigateur</a:t>
            </a:r>
          </a:p>
        </p:txBody>
      </p:sp>
      <p:sp>
        <p:nvSpPr>
          <p:cNvPr id="867375" name="Text Box 47"/>
          <p:cNvSpPr txBox="1">
            <a:spLocks noChangeArrowheads="1"/>
          </p:cNvSpPr>
          <p:nvPr/>
        </p:nvSpPr>
        <p:spPr bwMode="auto">
          <a:xfrm>
            <a:off x="4059050" y="1347038"/>
            <a:ext cx="1796318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200"/>
              </a:spcBef>
            </a:pPr>
            <a:r>
              <a:rPr lang="fr-FR" sz="1400" b="1">
                <a:latin typeface="+mj-lt"/>
              </a:rPr>
              <a:t>Classe Control</a:t>
            </a:r>
          </a:p>
        </p:txBody>
      </p:sp>
      <p:pic>
        <p:nvPicPr>
          <p:cNvPr id="867376" name="Picture 48" descr="boundary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6888" y="4220413"/>
            <a:ext cx="777875" cy="704850"/>
          </a:xfrm>
          <a:prstGeom prst="rect">
            <a:avLst/>
          </a:prstGeom>
          <a:noFill/>
        </p:spPr>
      </p:pic>
      <p:sp>
        <p:nvSpPr>
          <p:cNvPr id="867377" name="Line 49"/>
          <p:cNvSpPr>
            <a:spLocks noChangeShapeType="1"/>
          </p:cNvSpPr>
          <p:nvPr/>
        </p:nvSpPr>
        <p:spPr bwMode="auto">
          <a:xfrm flipV="1">
            <a:off x="3617913" y="2343988"/>
            <a:ext cx="836613" cy="19399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78" name="Line 50"/>
          <p:cNvSpPr>
            <a:spLocks noChangeShapeType="1"/>
          </p:cNvSpPr>
          <p:nvPr/>
        </p:nvSpPr>
        <p:spPr bwMode="auto">
          <a:xfrm flipV="1">
            <a:off x="3784600" y="4197246"/>
            <a:ext cx="1222115" cy="329554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80" name="Text Box 52"/>
          <p:cNvSpPr txBox="1">
            <a:spLocks noChangeArrowheads="1"/>
          </p:cNvSpPr>
          <p:nvPr/>
        </p:nvSpPr>
        <p:spPr bwMode="auto">
          <a:xfrm>
            <a:off x="4171430" y="3492583"/>
            <a:ext cx="1058863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200"/>
              </a:spcBef>
            </a:pPr>
            <a:r>
              <a:rPr lang="fr-FR" sz="1400" b="1">
                <a:latin typeface="+mj-lt"/>
              </a:rPr>
              <a:t>Collection </a:t>
            </a:r>
          </a:p>
        </p:txBody>
      </p:sp>
      <p:pic>
        <p:nvPicPr>
          <p:cNvPr id="867383" name="Picture 55" descr="collection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69484" y="2517025"/>
            <a:ext cx="796925" cy="722313"/>
          </a:xfrm>
          <a:prstGeom prst="rect">
            <a:avLst/>
          </a:prstGeom>
          <a:noFill/>
        </p:spPr>
      </p:pic>
      <p:sp>
        <p:nvSpPr>
          <p:cNvPr id="867384" name="Line 56"/>
          <p:cNvSpPr>
            <a:spLocks noChangeShapeType="1"/>
          </p:cNvSpPr>
          <p:nvPr/>
        </p:nvSpPr>
        <p:spPr bwMode="auto">
          <a:xfrm flipH="1">
            <a:off x="5786202" y="3072794"/>
            <a:ext cx="642304" cy="71971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87" name="Line 59"/>
          <p:cNvSpPr>
            <a:spLocks noChangeShapeType="1"/>
          </p:cNvSpPr>
          <p:nvPr/>
        </p:nvSpPr>
        <p:spPr bwMode="auto">
          <a:xfrm>
            <a:off x="7065818" y="2989667"/>
            <a:ext cx="615142" cy="2182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88" name="Line 60"/>
          <p:cNvSpPr>
            <a:spLocks noChangeShapeType="1"/>
          </p:cNvSpPr>
          <p:nvPr/>
        </p:nvSpPr>
        <p:spPr bwMode="auto">
          <a:xfrm flipV="1">
            <a:off x="6982691" y="2089119"/>
            <a:ext cx="789709" cy="59574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>
              <a:latin typeface="+mj-lt"/>
            </a:endParaRPr>
          </a:p>
        </p:txBody>
      </p:sp>
      <p:sp>
        <p:nvSpPr>
          <p:cNvPr id="867358" name="Text Box 30"/>
          <p:cNvSpPr txBox="1">
            <a:spLocks noChangeArrowheads="1"/>
          </p:cNvSpPr>
          <p:nvPr/>
        </p:nvSpPr>
        <p:spPr bwMode="auto">
          <a:xfrm>
            <a:off x="5074912" y="4543443"/>
            <a:ext cx="1548939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200"/>
              </a:spcBef>
            </a:pPr>
            <a:r>
              <a:rPr lang="fr-FR" sz="1400" b="1">
                <a:latin typeface="+mj-lt"/>
              </a:rPr>
              <a:t>Entité</a:t>
            </a:r>
          </a:p>
        </p:txBody>
      </p:sp>
      <p:sp>
        <p:nvSpPr>
          <p:cNvPr id="56" name="Oval 48"/>
          <p:cNvSpPr/>
          <p:nvPr/>
        </p:nvSpPr>
        <p:spPr bwMode="auto">
          <a:xfrm rot="1254834">
            <a:off x="3831308" y="2219803"/>
            <a:ext cx="5158036" cy="2453946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RightUp">
              <a:rot lat="1800000" lon="21000000" rev="1440000"/>
            </a:camera>
            <a:lightRig rig="threePt" dir="t"/>
          </a:scene3d>
          <a:sp3d z="6350">
            <a:bevelT w="0" h="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6161763" y="3260421"/>
            <a:ext cx="1288348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200"/>
              </a:spcBef>
            </a:pPr>
            <a:r>
              <a:rPr lang="fr-FR" b="1"/>
              <a:t>Accesseur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gray">
          <a:xfrm>
            <a:off x="374650" y="4178966"/>
            <a:ext cx="827087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Architecture de la couche de données LINQ/EF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155203"/>
            <a:ext cx="8864600" cy="1554272"/>
          </a:xfrm>
        </p:spPr>
        <p:txBody>
          <a:bodyPr/>
          <a:lstStyle/>
          <a:p>
            <a:r>
              <a:rPr lang="fr-FR" sz="1800" dirty="0"/>
              <a:t>LINQ/EF accède </a:t>
            </a:r>
            <a:r>
              <a:rPr lang="fr-FR" dirty="0"/>
              <a:t>directement à la base de données sans 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DataSet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/>
              <a:t>en mémoire</a:t>
            </a:r>
          </a:p>
          <a:p>
            <a:pPr lvl="1"/>
            <a:r>
              <a:rPr lang="fr-FR" sz="1800" dirty="0"/>
              <a:t>Place les données directement dans les objets d’entité mappés</a:t>
            </a:r>
          </a:p>
          <a:p>
            <a:pPr lvl="1"/>
            <a:r>
              <a:rPr lang="fr-FR" dirty="0"/>
              <a:t>Les modifications effectuées dans les objets d’entité en mémoire sont suivies</a:t>
            </a:r>
          </a:p>
          <a:p>
            <a:pPr lvl="1"/>
            <a:r>
              <a:rPr lang="fr-FR" dirty="0"/>
              <a:t>Automatiquement réécrites lorsque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/>
              <a:t> est appelée</a:t>
            </a:r>
          </a:p>
        </p:txBody>
      </p:sp>
      <p:sp>
        <p:nvSpPr>
          <p:cNvPr id="30727" name="Text Box 13"/>
          <p:cNvSpPr txBox="1">
            <a:spLocks noChangeArrowheads="1"/>
          </p:cNvSpPr>
          <p:nvPr/>
        </p:nvSpPr>
        <p:spPr bwMode="gray">
          <a:xfrm>
            <a:off x="4675188" y="4372578"/>
            <a:ext cx="10033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fr-FR" sz="1600" b="1"/>
              <a:t>Objet</a:t>
            </a:r>
          </a:p>
        </p:txBody>
      </p:sp>
      <p:sp>
        <p:nvSpPr>
          <p:cNvPr id="30729" name="AutoShape 15"/>
          <p:cNvSpPr>
            <a:spLocks noChangeArrowheads="1"/>
          </p:cNvSpPr>
          <p:nvPr/>
        </p:nvSpPr>
        <p:spPr bwMode="gray">
          <a:xfrm rot="5400000">
            <a:off x="3552032" y="844422"/>
            <a:ext cx="271462" cy="4340225"/>
          </a:xfrm>
          <a:prstGeom prst="upDownArrow">
            <a:avLst>
              <a:gd name="adj1" fmla="val 50000"/>
              <a:gd name="adj2" fmla="val 3197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738" name="AutoShape 24"/>
          <p:cNvSpPr>
            <a:spLocks noChangeArrowheads="1"/>
          </p:cNvSpPr>
          <p:nvPr/>
        </p:nvSpPr>
        <p:spPr bwMode="gray">
          <a:xfrm rot="13112387" flipH="1">
            <a:off x="5480980" y="3095798"/>
            <a:ext cx="321543" cy="1383516"/>
          </a:xfrm>
          <a:prstGeom prst="upDownArrow">
            <a:avLst>
              <a:gd name="adj1" fmla="val 50000"/>
              <a:gd name="adj2" fmla="val 5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739" name="Text Box 25"/>
          <p:cNvSpPr txBox="1">
            <a:spLocks noChangeArrowheads="1"/>
          </p:cNvSpPr>
          <p:nvPr/>
        </p:nvSpPr>
        <p:spPr bwMode="gray">
          <a:xfrm>
            <a:off x="4419600" y="4739354"/>
            <a:ext cx="10033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fr-FR" sz="1600" b="1"/>
              <a:t>Objet</a:t>
            </a:r>
          </a:p>
        </p:txBody>
      </p:sp>
      <p:sp>
        <p:nvSpPr>
          <p:cNvPr id="30740" name="Text Box 26"/>
          <p:cNvSpPr txBox="1">
            <a:spLocks noChangeArrowheads="1"/>
          </p:cNvSpPr>
          <p:nvPr/>
        </p:nvSpPr>
        <p:spPr bwMode="gray">
          <a:xfrm>
            <a:off x="4192588" y="5112416"/>
            <a:ext cx="10033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fr-FR" sz="1600" b="1"/>
              <a:t>Objet</a:t>
            </a:r>
          </a:p>
        </p:txBody>
      </p:sp>
      <p:sp>
        <p:nvSpPr>
          <p:cNvPr id="30750" name="AutoShape 42"/>
          <p:cNvSpPr>
            <a:spLocks noChangeArrowheads="1"/>
          </p:cNvSpPr>
          <p:nvPr/>
        </p:nvSpPr>
        <p:spPr bwMode="gray">
          <a:xfrm rot="5400000">
            <a:off x="4449763" y="5191791"/>
            <a:ext cx="365125" cy="1831975"/>
          </a:xfrm>
          <a:prstGeom prst="upDownArrow">
            <a:avLst>
              <a:gd name="adj1" fmla="val 50000"/>
              <a:gd name="adj2" fmla="val 10034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751" name="AutoShape 43"/>
          <p:cNvSpPr>
            <a:spLocks noChangeArrowheads="1"/>
          </p:cNvSpPr>
          <p:nvPr/>
        </p:nvSpPr>
        <p:spPr bwMode="gray">
          <a:xfrm rot="3542174">
            <a:off x="3701256" y="5330698"/>
            <a:ext cx="365125" cy="557212"/>
          </a:xfrm>
          <a:prstGeom prst="upDownArrow">
            <a:avLst>
              <a:gd name="adj1" fmla="val 50000"/>
              <a:gd name="adj2" fmla="val 3052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752" name="Text Box 44"/>
          <p:cNvSpPr txBox="1">
            <a:spLocks noChangeArrowheads="1"/>
          </p:cNvSpPr>
          <p:nvPr/>
        </p:nvSpPr>
        <p:spPr bwMode="gray">
          <a:xfrm>
            <a:off x="6258910" y="3836066"/>
            <a:ext cx="269300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Couche d’accès aux données</a:t>
            </a:r>
          </a:p>
        </p:txBody>
      </p:sp>
      <p:sp>
        <p:nvSpPr>
          <p:cNvPr id="30753" name="Text Box 45"/>
          <p:cNvSpPr txBox="1">
            <a:spLocks noChangeArrowheads="1"/>
          </p:cNvSpPr>
          <p:nvPr/>
        </p:nvSpPr>
        <p:spPr bwMode="gray">
          <a:xfrm>
            <a:off x="6274672" y="4166484"/>
            <a:ext cx="251470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Couche des règles métier</a:t>
            </a:r>
          </a:p>
        </p:txBody>
      </p:sp>
      <p:sp>
        <p:nvSpPr>
          <p:cNvPr id="30754" name="Text Box 46"/>
          <p:cNvSpPr txBox="1">
            <a:spLocks noChangeArrowheads="1"/>
          </p:cNvSpPr>
          <p:nvPr/>
        </p:nvSpPr>
        <p:spPr bwMode="gray">
          <a:xfrm>
            <a:off x="339724" y="3858291"/>
            <a:ext cx="267148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Couche d’accès aux données</a:t>
            </a:r>
          </a:p>
        </p:txBody>
      </p:sp>
      <p:sp>
        <p:nvSpPr>
          <p:cNvPr id="30755" name="Text Box 47"/>
          <p:cNvSpPr txBox="1">
            <a:spLocks noChangeArrowheads="1"/>
          </p:cNvSpPr>
          <p:nvPr/>
        </p:nvSpPr>
        <p:spPr bwMode="gray">
          <a:xfrm>
            <a:off x="334963" y="4191666"/>
            <a:ext cx="256589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Couche des règles métier</a:t>
            </a:r>
          </a:p>
        </p:txBody>
      </p:sp>
      <p:sp>
        <p:nvSpPr>
          <p:cNvPr id="30756" name="Line 48"/>
          <p:cNvSpPr>
            <a:spLocks noChangeShapeType="1"/>
          </p:cNvSpPr>
          <p:nvPr/>
        </p:nvSpPr>
        <p:spPr bwMode="gray">
          <a:xfrm>
            <a:off x="1289050" y="3337591"/>
            <a:ext cx="3043238" cy="190023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0757" name="Line 49"/>
          <p:cNvSpPr>
            <a:spLocks noChangeShapeType="1"/>
          </p:cNvSpPr>
          <p:nvPr/>
        </p:nvSpPr>
        <p:spPr bwMode="gray">
          <a:xfrm>
            <a:off x="1325563" y="3362991"/>
            <a:ext cx="3251200" cy="15922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0758" name="Line 50"/>
          <p:cNvSpPr>
            <a:spLocks noChangeShapeType="1"/>
          </p:cNvSpPr>
          <p:nvPr/>
        </p:nvSpPr>
        <p:spPr bwMode="gray">
          <a:xfrm>
            <a:off x="1295400" y="3334416"/>
            <a:ext cx="3509963" cy="1244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0759" name="AutoShape 51"/>
          <p:cNvSpPr>
            <a:spLocks noChangeArrowheads="1"/>
          </p:cNvSpPr>
          <p:nvPr/>
        </p:nvSpPr>
        <p:spPr bwMode="gray">
          <a:xfrm>
            <a:off x="331788" y="4791741"/>
            <a:ext cx="2957512" cy="805018"/>
          </a:xfrm>
          <a:prstGeom prst="wedgeRectCallout">
            <a:avLst>
              <a:gd name="adj1" fmla="val 81035"/>
              <a:gd name="adj2" fmla="val 1233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b="1" dirty="0"/>
              <a:t>Les objets d’entités sont considérés comme faisant « partie de la base de données »</a:t>
            </a:r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gray">
          <a:xfrm rot="-1200000" flipH="1" flipV="1">
            <a:off x="5726113" y="4675219"/>
            <a:ext cx="212725" cy="12842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3" name="Line 57"/>
          <p:cNvSpPr>
            <a:spLocks noChangeShapeType="1"/>
          </p:cNvSpPr>
          <p:nvPr/>
        </p:nvSpPr>
        <p:spPr bwMode="gray">
          <a:xfrm rot="-1200000" flipH="1" flipV="1">
            <a:off x="5438775" y="4921281"/>
            <a:ext cx="533400" cy="1095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4" name="Line 58"/>
          <p:cNvSpPr>
            <a:spLocks noChangeShapeType="1"/>
          </p:cNvSpPr>
          <p:nvPr/>
        </p:nvSpPr>
        <p:spPr bwMode="gray">
          <a:xfrm rot="-1200000" flipH="1" flipV="1">
            <a:off x="5192713" y="5167344"/>
            <a:ext cx="808037" cy="8683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730" name="Text Box 16"/>
          <p:cNvSpPr txBox="1">
            <a:spLocks noChangeArrowheads="1"/>
          </p:cNvSpPr>
          <p:nvPr/>
        </p:nvSpPr>
        <p:spPr bwMode="gray">
          <a:xfrm>
            <a:off x="5676899" y="5877591"/>
            <a:ext cx="1922079" cy="4095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fr-FR" sz="1600" b="1"/>
              <a:t>Liste générique</a:t>
            </a:r>
          </a:p>
        </p:txBody>
      </p:sp>
      <p:sp>
        <p:nvSpPr>
          <p:cNvPr id="70" name="AutoShape 30"/>
          <p:cNvSpPr>
            <a:spLocks noChangeArrowheads="1"/>
          </p:cNvSpPr>
          <p:nvPr/>
        </p:nvSpPr>
        <p:spPr bwMode="gray">
          <a:xfrm flipV="1">
            <a:off x="6020895" y="2770304"/>
            <a:ext cx="342900" cy="376238"/>
          </a:xfrm>
          <a:prstGeom prst="foldedCorner">
            <a:avLst>
              <a:gd name="adj" fmla="val 1918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71" name="Line 31"/>
          <p:cNvSpPr>
            <a:spLocks noChangeShapeType="1"/>
          </p:cNvSpPr>
          <p:nvPr/>
        </p:nvSpPr>
        <p:spPr bwMode="gray">
          <a:xfrm>
            <a:off x="6045366" y="2883823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2" name="Line 32"/>
          <p:cNvSpPr>
            <a:spLocks noChangeShapeType="1"/>
          </p:cNvSpPr>
          <p:nvPr/>
        </p:nvSpPr>
        <p:spPr bwMode="gray">
          <a:xfrm>
            <a:off x="6045366" y="2964786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" name="Line 33"/>
          <p:cNvSpPr>
            <a:spLocks noChangeShapeType="1"/>
          </p:cNvSpPr>
          <p:nvPr/>
        </p:nvSpPr>
        <p:spPr bwMode="gray">
          <a:xfrm>
            <a:off x="6045366" y="3047336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6" name="AutoShape 36"/>
          <p:cNvSpPr>
            <a:spLocks noChangeArrowheads="1"/>
          </p:cNvSpPr>
          <p:nvPr/>
        </p:nvSpPr>
        <p:spPr bwMode="gray">
          <a:xfrm flipV="1">
            <a:off x="6154245" y="2913181"/>
            <a:ext cx="349250" cy="379214"/>
          </a:xfrm>
          <a:prstGeom prst="foldedCorner">
            <a:avLst>
              <a:gd name="adj" fmla="val 1918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77" name="Line 37"/>
          <p:cNvSpPr>
            <a:spLocks noChangeShapeType="1"/>
          </p:cNvSpPr>
          <p:nvPr/>
        </p:nvSpPr>
        <p:spPr bwMode="gray">
          <a:xfrm>
            <a:off x="6178717" y="3017173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8" name="Line 38"/>
          <p:cNvSpPr>
            <a:spLocks noChangeShapeType="1"/>
          </p:cNvSpPr>
          <p:nvPr/>
        </p:nvSpPr>
        <p:spPr bwMode="gray">
          <a:xfrm>
            <a:off x="6178717" y="3098136"/>
            <a:ext cx="182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9" name="Line 39"/>
          <p:cNvSpPr>
            <a:spLocks noChangeShapeType="1"/>
          </p:cNvSpPr>
          <p:nvPr/>
        </p:nvSpPr>
        <p:spPr bwMode="gray">
          <a:xfrm>
            <a:off x="6178717" y="3180686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0737" name="AutoShape 23"/>
          <p:cNvSpPr>
            <a:spLocks noChangeArrowheads="1"/>
          </p:cNvSpPr>
          <p:nvPr/>
        </p:nvSpPr>
        <p:spPr bwMode="gray">
          <a:xfrm>
            <a:off x="6988174" y="2643855"/>
            <a:ext cx="1966640" cy="1171400"/>
          </a:xfrm>
          <a:prstGeom prst="wedgeRectCallout">
            <a:avLst>
              <a:gd name="adj1" fmla="val -72716"/>
              <a:gd name="adj2" fmla="val -336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b="1" dirty="0"/>
              <a:t>Charge directement les objets d’entité; Il s’agit du modèle </a:t>
            </a:r>
            <a:r>
              <a:rPr lang="fr-FR" b="1" i="1" u="sng" dirty="0" err="1">
                <a:latin typeface="Century Schoolbook" pitchFamily="18" charset="0"/>
              </a:rPr>
              <a:t>E</a:t>
            </a:r>
            <a:r>
              <a:rPr lang="fr-FR" b="1" i="1" dirty="0" err="1">
                <a:latin typeface="Century Schoolbook" pitchFamily="18" charset="0"/>
              </a:rPr>
              <a:t>ntity</a:t>
            </a:r>
            <a:r>
              <a:rPr lang="fr-FR" b="1" i="1" dirty="0">
                <a:latin typeface="Century Schoolbook" pitchFamily="18" charset="0"/>
              </a:rPr>
              <a:t> -</a:t>
            </a:r>
            <a:r>
              <a:rPr lang="fr-FR" b="1" i="1" u="sng" dirty="0" err="1">
                <a:latin typeface="Century Schoolbook" pitchFamily="18" charset="0"/>
              </a:rPr>
              <a:t>R</a:t>
            </a:r>
            <a:r>
              <a:rPr lang="fr-FR" b="1" i="1" dirty="0" err="1">
                <a:latin typeface="Century Schoolbook" pitchFamily="18" charset="0"/>
              </a:rPr>
              <a:t>elational</a:t>
            </a:r>
            <a:r>
              <a:rPr lang="fr-FR" b="1" i="1" dirty="0">
                <a:latin typeface="Century Schoolbook" pitchFamily="18" charset="0"/>
              </a:rPr>
              <a:t> </a:t>
            </a:r>
            <a:r>
              <a:rPr lang="fr-FR" b="1" i="1" u="sng" dirty="0">
                <a:latin typeface="Century Schoolbook" pitchFamily="18" charset="0"/>
              </a:rPr>
              <a:t>M</a:t>
            </a:r>
            <a:r>
              <a:rPr lang="fr-FR" b="1" i="1" dirty="0">
                <a:latin typeface="Century Schoolbook" pitchFamily="18" charset="0"/>
              </a:rPr>
              <a:t>odel (ERM).</a:t>
            </a:r>
          </a:p>
        </p:txBody>
      </p:sp>
      <p:sp>
        <p:nvSpPr>
          <p:cNvPr id="55" name="AutoShape 30"/>
          <p:cNvSpPr>
            <a:spLocks noChangeArrowheads="1"/>
          </p:cNvSpPr>
          <p:nvPr/>
        </p:nvSpPr>
        <p:spPr bwMode="gray">
          <a:xfrm flipV="1">
            <a:off x="3109640" y="5747469"/>
            <a:ext cx="342900" cy="376238"/>
          </a:xfrm>
          <a:prstGeom prst="foldedCorner">
            <a:avLst>
              <a:gd name="adj" fmla="val 1918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82" name="Line 31"/>
          <p:cNvSpPr>
            <a:spLocks noChangeShapeType="1"/>
          </p:cNvSpPr>
          <p:nvPr/>
        </p:nvSpPr>
        <p:spPr bwMode="gray">
          <a:xfrm>
            <a:off x="3134111" y="5860988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3" name="Line 32"/>
          <p:cNvSpPr>
            <a:spLocks noChangeShapeType="1"/>
          </p:cNvSpPr>
          <p:nvPr/>
        </p:nvSpPr>
        <p:spPr bwMode="gray">
          <a:xfrm>
            <a:off x="3134111" y="5941951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4" name="Line 33"/>
          <p:cNvSpPr>
            <a:spLocks noChangeShapeType="1"/>
          </p:cNvSpPr>
          <p:nvPr/>
        </p:nvSpPr>
        <p:spPr bwMode="gray">
          <a:xfrm>
            <a:off x="3134111" y="6024501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5" name="AutoShape 36"/>
          <p:cNvSpPr>
            <a:spLocks noChangeArrowheads="1"/>
          </p:cNvSpPr>
          <p:nvPr/>
        </p:nvSpPr>
        <p:spPr bwMode="gray">
          <a:xfrm flipV="1">
            <a:off x="3242990" y="5890346"/>
            <a:ext cx="349250" cy="379214"/>
          </a:xfrm>
          <a:prstGeom prst="foldedCorner">
            <a:avLst>
              <a:gd name="adj" fmla="val 1918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86" name="Line 37"/>
          <p:cNvSpPr>
            <a:spLocks noChangeShapeType="1"/>
          </p:cNvSpPr>
          <p:nvPr/>
        </p:nvSpPr>
        <p:spPr bwMode="gray">
          <a:xfrm>
            <a:off x="3267462" y="5994338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7" name="Line 38"/>
          <p:cNvSpPr>
            <a:spLocks noChangeShapeType="1"/>
          </p:cNvSpPr>
          <p:nvPr/>
        </p:nvSpPr>
        <p:spPr bwMode="gray">
          <a:xfrm>
            <a:off x="3267462" y="6075301"/>
            <a:ext cx="182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8" name="Line 39"/>
          <p:cNvSpPr>
            <a:spLocks noChangeShapeType="1"/>
          </p:cNvSpPr>
          <p:nvPr/>
        </p:nvSpPr>
        <p:spPr bwMode="gray">
          <a:xfrm>
            <a:off x="3267462" y="6157851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42" name="AutoShape 23"/>
          <p:cNvSpPr>
            <a:spLocks noChangeArrowheads="1"/>
          </p:cNvSpPr>
          <p:nvPr/>
        </p:nvSpPr>
        <p:spPr bwMode="gray">
          <a:xfrm>
            <a:off x="128513" y="2720974"/>
            <a:ext cx="1157342" cy="1039356"/>
          </a:xfrm>
          <a:prstGeom prst="flowChartMagneticDisk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fr-FR" b="1" dirty="0"/>
              <a:t>Tables</a:t>
            </a:r>
            <a:br>
              <a:rPr lang="fr-FR" b="1" dirty="0"/>
            </a:br>
            <a:r>
              <a:rPr lang="fr-FR" b="1" dirty="0" err="1"/>
              <a:t>BdD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Exemple de mise à jour de données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9400" y="1169629"/>
            <a:ext cx="8599488" cy="1554272"/>
          </a:xfrm>
        </p:spPr>
        <p:txBody>
          <a:bodyPr/>
          <a:lstStyle/>
          <a:p>
            <a:r>
              <a:rPr lang="fr-FR">
                <a:cs typeface="Courier New" pitchFamily="49" charset="0"/>
              </a:rPr>
              <a:t>Cette architecture rend la mise à jour des données presque banale</a:t>
            </a:r>
          </a:p>
          <a:p>
            <a:pPr lvl="1"/>
            <a:r>
              <a:rPr lang="fr-FR">
                <a:cs typeface="Courier New" pitchFamily="49" charset="0"/>
              </a:rPr>
              <a:t>Utilise normalement un objet</a:t>
            </a:r>
          </a:p>
          <a:p>
            <a:pPr lvl="2"/>
            <a:r>
              <a:rPr lang="fr-FR">
                <a:cs typeface="Courier New" pitchFamily="49" charset="0"/>
              </a:rPr>
              <a:t>Si son état change, LINQ/EF le suit</a:t>
            </a:r>
          </a:p>
          <a:p>
            <a:pPr lvl="1"/>
            <a:r>
              <a:rPr lang="fr-FR">
                <a:cs typeface="Courier New" pitchFamily="49" charset="0"/>
              </a:rPr>
              <a:t>Les résultats sont automatiquement réécrits lorsque les changements sont enregistrées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gray">
          <a:xfrm>
            <a:off x="362606" y="2731322"/>
            <a:ext cx="8592207" cy="329385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PetStoreEntities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PetStoreEntities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(...);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dog 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db.Dogs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   // Recherche les chiens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dog.Name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"Dino "	// s’appelant Dino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dog;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Dog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dino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result.FirstOrDefault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(); // Ne devrait y en avoir qu’un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dino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                   // Avez-vous trouvé Dino ?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dino.HaveBirthday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();            // Oui– c’est son anniversaire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();               // Enregistre les modifications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gray">
          <a:xfrm>
            <a:off x="3539739" y="5798450"/>
            <a:ext cx="2451157" cy="564565"/>
          </a:xfrm>
          <a:prstGeom prst="wedgeRectCallout">
            <a:avLst>
              <a:gd name="adj1" fmla="val -63435"/>
              <a:gd name="adj2" fmla="val -111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b="1"/>
              <a:t>Le statut en mémoire de Dino est modifié ici.</a:t>
            </a:r>
            <a:endParaRPr lang="fr-FR" b="1" i="1">
              <a:latin typeface="Century Schoolbook" pitchFamily="18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blackWhite">
          <a:xfrm>
            <a:off x="5210006" y="3447739"/>
            <a:ext cx="1251712" cy="749508"/>
          </a:xfrm>
          <a:prstGeom prst="wedgeRectCallout">
            <a:avLst>
              <a:gd name="adj1" fmla="val -138462"/>
              <a:gd name="adj2" fmla="val 5471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b="1" dirty="0"/>
              <a:t>Obtenir Dino ou une valeur </a:t>
            </a:r>
            <a:r>
              <a:rPr lang="fr-FR" b="1" dirty="0" err="1"/>
              <a:t>null</a:t>
            </a:r>
            <a:r>
              <a:rPr lang="fr-FR" b="1" dirty="0"/>
              <a:t>.</a:t>
            </a:r>
            <a:endParaRPr lang="fr-FR" b="1" i="1" dirty="0">
              <a:latin typeface="Century Schoolbook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des objets d’entités mappées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791055"/>
          </a:xfrm>
        </p:spPr>
        <p:txBody>
          <a:bodyPr/>
          <a:lstStyle/>
          <a:p>
            <a:r>
              <a:rPr lang="fr-FR" dirty="0"/>
              <a:t>Les modifications faites à l’état des objets d’entité sont automatiquement suivies par </a:t>
            </a:r>
            <a:r>
              <a:rPr lang="fr-FR" dirty="0" err="1"/>
              <a:t>Entity</a:t>
            </a:r>
            <a:r>
              <a:rPr lang="fr-FR" dirty="0"/>
              <a:t> Framework, quelle que soit la complexité du mappage</a:t>
            </a:r>
          </a:p>
          <a:p>
            <a:pPr lvl="1"/>
            <a:r>
              <a:rPr lang="fr-FR" dirty="0"/>
              <a:t>Validées (commit) lors de l’appel à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SaveChanges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>
                <a:latin typeface="+mj-lt"/>
                <a:cs typeface="Courier New" pitchFamily="49" charset="0"/>
              </a:rPr>
              <a:t> dans le</a:t>
            </a:r>
            <a:r>
              <a:rPr lang="fr-FR" dirty="0"/>
              <a:t> data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On peut annuler un changement en mettant la référence de l’objet racine à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null</a:t>
            </a:r>
            <a:endParaRPr lang="fr-FR" i="1" dirty="0">
              <a:latin typeface="Century Schoolbook" pitchFamily="18" charset="0"/>
            </a:endParaRPr>
          </a:p>
          <a:p>
            <a:r>
              <a:rPr lang="fr-FR" i="1" dirty="0">
                <a:latin typeface="Century Schoolbook" pitchFamily="18" charset="0"/>
              </a:rPr>
              <a:t>L’objet racine</a:t>
            </a:r>
            <a:r>
              <a:rPr lang="fr-FR" dirty="0"/>
              <a:t> est l’ancre à laquelle tous les autres objets d’entité sont connectés</a:t>
            </a:r>
          </a:p>
          <a:p>
            <a:pPr lvl="1"/>
            <a:r>
              <a:rPr lang="fr-FR" dirty="0"/>
              <a:t>Les autres objets référencés sont appelés </a:t>
            </a:r>
            <a:r>
              <a:rPr lang="fr-FR" i="1" dirty="0">
                <a:latin typeface="Century Schoolbook" pitchFamily="18" charset="0"/>
              </a:rPr>
              <a:t>graphe objet</a:t>
            </a:r>
          </a:p>
          <a:p>
            <a:r>
              <a:rPr lang="fr-FR" dirty="0">
                <a:cs typeface="Courier New" pitchFamily="49" charset="0"/>
              </a:rPr>
              <a:t>Par exemple, quand un client ouvre une session sur Frost, l’objet d’entité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fr-FR" dirty="0">
                <a:cs typeface="Courier New" pitchFamily="49" charset="0"/>
              </a:rPr>
              <a:t> de la session est la racine</a:t>
            </a:r>
          </a:p>
          <a:p>
            <a:pPr lvl="1"/>
            <a:r>
              <a:rPr lang="fr-FR" dirty="0">
                <a:cs typeface="Courier New" pitchFamily="49" charset="0"/>
              </a:rPr>
              <a:t>Tous les objets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CarOrder</a:t>
            </a:r>
            <a:r>
              <a:rPr lang="fr-FR" dirty="0">
                <a:cs typeface="Courier New" pitchFamily="49" charset="0"/>
              </a:rPr>
              <a:t> de ce client sont référencés à partir de lui</a:t>
            </a:r>
          </a:p>
          <a:p>
            <a:r>
              <a:rPr lang="fr-FR" dirty="0">
                <a:cs typeface="Courier New" pitchFamily="49" charset="0"/>
              </a:rPr>
              <a:t>L’objet entité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fr-FR" dirty="0">
                <a:cs typeface="Courier New" pitchFamily="49" charset="0"/>
              </a:rPr>
              <a:t> est supprimé lors de la fermeture de la session</a:t>
            </a:r>
          </a:p>
          <a:p>
            <a:pPr lvl="1"/>
            <a:r>
              <a:rPr lang="fr-FR" dirty="0">
                <a:cs typeface="Courier New" pitchFamily="49" charset="0"/>
              </a:rPr>
              <a:t>Annule automatiquement toutes les modifications qui n’ont pas été validées auparavant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d’objets d’entité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4"/>
            <a:ext cx="8864600" cy="518253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FR" dirty="0"/>
              <a:t>Les objets du graphe d’objet sont associés automatiquement à d’autres objets dans le graphe d’objet</a:t>
            </a:r>
            <a:endParaRPr lang="fr-FR" i="1" dirty="0">
              <a:latin typeface="Century Schoolbook" pitchFamily="18" charset="0"/>
            </a:endParaRPr>
          </a:p>
          <a:p>
            <a:r>
              <a:rPr lang="fr-FR" dirty="0"/>
              <a:t>Mais le chargement est </a:t>
            </a:r>
            <a:r>
              <a:rPr lang="fr-FR" i="1" dirty="0">
                <a:latin typeface="Century Schoolbook" pitchFamily="18" charset="0"/>
              </a:rPr>
              <a:t>différé (</a:t>
            </a:r>
            <a:r>
              <a:rPr lang="fr-FR" i="1" dirty="0" err="1">
                <a:latin typeface="Century Schoolbook" pitchFamily="18" charset="0"/>
              </a:rPr>
              <a:t>lazy</a:t>
            </a:r>
            <a:r>
              <a:rPr lang="fr-FR" i="1" dirty="0">
                <a:latin typeface="Century Schoolbook" pitchFamily="18" charset="0"/>
              </a:rPr>
              <a:t>)</a:t>
            </a:r>
            <a:endParaRPr lang="fr-FR" dirty="0"/>
          </a:p>
          <a:p>
            <a:pPr lvl="1"/>
            <a:r>
              <a:rPr lang="fr-FR" dirty="0"/>
              <a:t>Ils ne sont pas lus dans la base de données tant qu’ils ne sont pas référencés</a:t>
            </a:r>
          </a:p>
          <a:p>
            <a:pPr lvl="1"/>
            <a:endParaRPr lang="fr-FR" dirty="0"/>
          </a:p>
          <a:p>
            <a:pPr lvl="1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>
              <a:spcBef>
                <a:spcPts val="2200"/>
              </a:spcBef>
            </a:pPr>
            <a:r>
              <a:rPr lang="fr-FR" dirty="0"/>
              <a:t>On peut forcer le chargement pour qu’il soit </a:t>
            </a:r>
            <a:r>
              <a:rPr lang="fr-FR" i="1" dirty="0">
                <a:latin typeface="Century Schoolbook" pitchFamily="18" charset="0"/>
              </a:rPr>
              <a:t>hâtif (</a:t>
            </a:r>
            <a:r>
              <a:rPr lang="fr-FR" i="1" dirty="0" err="1">
                <a:latin typeface="Century Schoolbook" pitchFamily="18" charset="0"/>
              </a:rPr>
              <a:t>eager</a:t>
            </a:r>
            <a:r>
              <a:rPr lang="fr-FR" i="1" dirty="0">
                <a:latin typeface="Century Schoolbook" pitchFamily="18" charset="0"/>
              </a:rPr>
              <a:t>) </a:t>
            </a:r>
            <a:r>
              <a:rPr lang="fr-FR" dirty="0"/>
              <a:t>en utilisant la méthode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(…)</a:t>
            </a:r>
            <a:endParaRPr lang="fr-FR" dirty="0"/>
          </a:p>
          <a:p>
            <a:pPr lvl="1"/>
            <a:r>
              <a:rPr lang="fr-FR" dirty="0"/>
              <a:t>Rarement nécessaire ou conseillé</a:t>
            </a:r>
          </a:p>
          <a:p>
            <a:pPr lvl="2"/>
            <a:r>
              <a:rPr lang="fr-FR" dirty="0"/>
              <a:t>Contraire à la philosophie déclarative de LINQ/EF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691003" y="2745898"/>
            <a:ext cx="5812142" cy="17180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PetStoreEntities db =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PetStoreEntities();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(Person p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db.People)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(Dog d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p.Dogs)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     Show(d.Name);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5382488" y="3538760"/>
            <a:ext cx="3632116" cy="758576"/>
          </a:xfrm>
          <a:prstGeom prst="wedgeRectCallout">
            <a:avLst>
              <a:gd name="adj1" fmla="val -84129"/>
              <a:gd name="adj2" fmla="val -2217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sz="1400" dirty="0">
                <a:latin typeface="+mj-lt"/>
              </a:rPr>
              <a:t>La collection associée sera chargée lors de l’itération – optimisée en une seule lecture au début de la boucle</a:t>
            </a:r>
            <a:endParaRPr lang="fr-FR" dirty="0">
              <a:latin typeface="+mj-lt"/>
            </a:endParaRPr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192201" y="4839307"/>
            <a:ext cx="434975" cy="563563"/>
            <a:chOff x="175" y="723"/>
            <a:chExt cx="321" cy="443"/>
          </a:xfrm>
        </p:grpSpPr>
        <p:sp>
          <p:nvSpPr>
            <p:cNvPr id="8" name="Freeform 12"/>
            <p:cNvSpPr>
              <a:spLocks/>
            </p:cNvSpPr>
            <p:nvPr/>
          </p:nvSpPr>
          <p:spPr bwMode="black">
            <a:xfrm>
              <a:off x="175" y="841"/>
              <a:ext cx="307" cy="325"/>
            </a:xfrm>
            <a:custGeom>
              <a:avLst/>
              <a:gdLst>
                <a:gd name="T0" fmla="*/ 95 w 307"/>
                <a:gd name="T1" fmla="*/ 33 h 325"/>
                <a:gd name="T2" fmla="*/ 0 w 307"/>
                <a:gd name="T3" fmla="*/ 261 h 325"/>
                <a:gd name="T4" fmla="*/ 14 w 307"/>
                <a:gd name="T5" fmla="*/ 282 h 325"/>
                <a:gd name="T6" fmla="*/ 38 w 307"/>
                <a:gd name="T7" fmla="*/ 299 h 325"/>
                <a:gd name="T8" fmla="*/ 68 w 307"/>
                <a:gd name="T9" fmla="*/ 309 h 325"/>
                <a:gd name="T10" fmla="*/ 93 w 307"/>
                <a:gd name="T11" fmla="*/ 315 h 325"/>
                <a:gd name="T12" fmla="*/ 119 w 307"/>
                <a:gd name="T13" fmla="*/ 321 h 325"/>
                <a:gd name="T14" fmla="*/ 148 w 307"/>
                <a:gd name="T15" fmla="*/ 324 h 325"/>
                <a:gd name="T16" fmla="*/ 174 w 307"/>
                <a:gd name="T17" fmla="*/ 323 h 325"/>
                <a:gd name="T18" fmla="*/ 192 w 307"/>
                <a:gd name="T19" fmla="*/ 321 h 325"/>
                <a:gd name="T20" fmla="*/ 215 w 307"/>
                <a:gd name="T21" fmla="*/ 320 h 325"/>
                <a:gd name="T22" fmla="*/ 239 w 307"/>
                <a:gd name="T23" fmla="*/ 315 h 325"/>
                <a:gd name="T24" fmla="*/ 255 w 307"/>
                <a:gd name="T25" fmla="*/ 311 h 325"/>
                <a:gd name="T26" fmla="*/ 281 w 307"/>
                <a:gd name="T27" fmla="*/ 300 h 325"/>
                <a:gd name="T28" fmla="*/ 297 w 307"/>
                <a:gd name="T29" fmla="*/ 285 h 325"/>
                <a:gd name="T30" fmla="*/ 306 w 307"/>
                <a:gd name="T31" fmla="*/ 261 h 325"/>
                <a:gd name="T32" fmla="*/ 207 w 307"/>
                <a:gd name="T33" fmla="*/ 0 h 325"/>
                <a:gd name="T34" fmla="*/ 95 w 307"/>
                <a:gd name="T35" fmla="*/ 33 h 32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7"/>
                <a:gd name="T55" fmla="*/ 0 h 325"/>
                <a:gd name="T56" fmla="*/ 307 w 307"/>
                <a:gd name="T57" fmla="*/ 325 h 32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7" h="325">
                  <a:moveTo>
                    <a:pt x="95" y="33"/>
                  </a:moveTo>
                  <a:lnTo>
                    <a:pt x="0" y="261"/>
                  </a:lnTo>
                  <a:lnTo>
                    <a:pt x="14" y="282"/>
                  </a:lnTo>
                  <a:lnTo>
                    <a:pt x="38" y="299"/>
                  </a:lnTo>
                  <a:lnTo>
                    <a:pt x="68" y="309"/>
                  </a:lnTo>
                  <a:lnTo>
                    <a:pt x="93" y="315"/>
                  </a:lnTo>
                  <a:lnTo>
                    <a:pt x="119" y="321"/>
                  </a:lnTo>
                  <a:lnTo>
                    <a:pt x="148" y="324"/>
                  </a:lnTo>
                  <a:lnTo>
                    <a:pt x="174" y="323"/>
                  </a:lnTo>
                  <a:lnTo>
                    <a:pt x="192" y="321"/>
                  </a:lnTo>
                  <a:lnTo>
                    <a:pt x="215" y="320"/>
                  </a:lnTo>
                  <a:lnTo>
                    <a:pt x="239" y="315"/>
                  </a:lnTo>
                  <a:lnTo>
                    <a:pt x="255" y="311"/>
                  </a:lnTo>
                  <a:lnTo>
                    <a:pt x="281" y="300"/>
                  </a:lnTo>
                  <a:lnTo>
                    <a:pt x="297" y="285"/>
                  </a:lnTo>
                  <a:lnTo>
                    <a:pt x="306" y="261"/>
                  </a:lnTo>
                  <a:lnTo>
                    <a:pt x="207" y="0"/>
                  </a:lnTo>
                  <a:lnTo>
                    <a:pt x="95" y="33"/>
                  </a:lnTo>
                </a:path>
              </a:pathLst>
            </a:custGeom>
            <a:gradFill rotWithShape="0">
              <a:gsLst>
                <a:gs pos="0">
                  <a:srgbClr val="4C0000"/>
                </a:gs>
                <a:gs pos="50000">
                  <a:srgbClr val="FF0000"/>
                </a:gs>
                <a:gs pos="100000">
                  <a:srgbClr val="4C0000"/>
                </a:gs>
              </a:gsLst>
              <a:lin ang="0" scaled="1"/>
            </a:gradFill>
            <a:ln w="63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blackWhite">
            <a:xfrm>
              <a:off x="197" y="759"/>
              <a:ext cx="264" cy="27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18FFD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33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blackWhite">
            <a:xfrm>
              <a:off x="320" y="723"/>
              <a:ext cx="176" cy="176"/>
            </a:xfrm>
            <a:custGeom>
              <a:avLst/>
              <a:gdLst>
                <a:gd name="T0" fmla="*/ 87 w 176"/>
                <a:gd name="T1" fmla="*/ 78 h 176"/>
                <a:gd name="T2" fmla="*/ 56 w 176"/>
                <a:gd name="T3" fmla="*/ 0 h 176"/>
                <a:gd name="T4" fmla="*/ 72 w 176"/>
                <a:gd name="T5" fmla="*/ 88 h 176"/>
                <a:gd name="T6" fmla="*/ 0 w 176"/>
                <a:gd name="T7" fmla="*/ 103 h 176"/>
                <a:gd name="T8" fmla="*/ 72 w 176"/>
                <a:gd name="T9" fmla="*/ 103 h 176"/>
                <a:gd name="T10" fmla="*/ 104 w 176"/>
                <a:gd name="T11" fmla="*/ 175 h 176"/>
                <a:gd name="T12" fmla="*/ 93 w 176"/>
                <a:gd name="T13" fmla="*/ 98 h 176"/>
                <a:gd name="T14" fmla="*/ 175 w 176"/>
                <a:gd name="T15" fmla="*/ 80 h 176"/>
                <a:gd name="T16" fmla="*/ 87 w 176"/>
                <a:gd name="T17" fmla="*/ 78 h 1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6"/>
                <a:gd name="T28" fmla="*/ 0 h 176"/>
                <a:gd name="T29" fmla="*/ 176 w 176"/>
                <a:gd name="T30" fmla="*/ 176 h 1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6" h="176">
                  <a:moveTo>
                    <a:pt x="87" y="78"/>
                  </a:moveTo>
                  <a:lnTo>
                    <a:pt x="56" y="0"/>
                  </a:lnTo>
                  <a:lnTo>
                    <a:pt x="72" y="88"/>
                  </a:lnTo>
                  <a:lnTo>
                    <a:pt x="0" y="103"/>
                  </a:lnTo>
                  <a:lnTo>
                    <a:pt x="72" y="103"/>
                  </a:lnTo>
                  <a:lnTo>
                    <a:pt x="104" y="175"/>
                  </a:lnTo>
                  <a:lnTo>
                    <a:pt x="93" y="98"/>
                  </a:lnTo>
                  <a:lnTo>
                    <a:pt x="175" y="80"/>
                  </a:lnTo>
                  <a:lnTo>
                    <a:pt x="87" y="78"/>
                  </a:lnTo>
                </a:path>
              </a:pathLst>
            </a:custGeom>
            <a:solidFill>
              <a:srgbClr val="FAFD00"/>
            </a:solidFill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431" y="1029"/>
              <a:ext cx="28" cy="96"/>
            </a:xfrm>
            <a:custGeom>
              <a:avLst/>
              <a:gdLst>
                <a:gd name="T0" fmla="*/ 0 w 28"/>
                <a:gd name="T1" fmla="*/ 0 h 96"/>
                <a:gd name="T2" fmla="*/ 27 w 28"/>
                <a:gd name="T3" fmla="*/ 85 h 96"/>
                <a:gd name="T4" fmla="*/ 5 w 28"/>
                <a:gd name="T5" fmla="*/ 95 h 96"/>
                <a:gd name="T6" fmla="*/ 2 w 28"/>
                <a:gd name="T7" fmla="*/ 48 h 96"/>
                <a:gd name="T8" fmla="*/ 0 w 28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96"/>
                <a:gd name="T17" fmla="*/ 28 w 28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96">
                  <a:moveTo>
                    <a:pt x="0" y="0"/>
                  </a:moveTo>
                  <a:lnTo>
                    <a:pt x="27" y="85"/>
                  </a:lnTo>
                  <a:lnTo>
                    <a:pt x="5" y="95"/>
                  </a:lnTo>
                  <a:lnTo>
                    <a:pt x="2" y="4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Architecture d’application moderne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199742"/>
            <a:ext cx="8710691" cy="4688463"/>
          </a:xfrm>
        </p:spPr>
        <p:txBody>
          <a:bodyPr/>
          <a:lstStyle/>
          <a:p>
            <a:r>
              <a:rPr lang="fr-FR" noProof="0" dirty="0"/>
              <a:t>Une architecture à trois couches bas</a:t>
            </a:r>
            <a:r>
              <a:rPr lang="fr-FR" dirty="0" err="1"/>
              <a:t>ées</a:t>
            </a:r>
            <a:r>
              <a:rPr lang="fr-FR" dirty="0"/>
              <a:t> sur cette caractérisation </a:t>
            </a:r>
            <a:r>
              <a:rPr lang="fr-FR" noProof="0" dirty="0"/>
              <a:t>est devenue maintenant </a:t>
            </a:r>
            <a:r>
              <a:rPr lang="fr-FR" i="1" noProof="0" dirty="0">
                <a:latin typeface="Century Schoolbook" pitchFamily="18" charset="0"/>
              </a:rPr>
              <a:t>la</a:t>
            </a:r>
            <a:r>
              <a:rPr lang="fr-FR" noProof="0" dirty="0"/>
              <a:t> façon de concevoir une application</a:t>
            </a:r>
          </a:p>
          <a:p>
            <a:pPr lvl="1"/>
            <a:r>
              <a:rPr lang="fr-FR" noProof="0" dirty="0"/>
              <a:t>Sera utilisée dans Frost</a:t>
            </a:r>
          </a:p>
          <a:p>
            <a:r>
              <a:rPr lang="fr-FR" noProof="0" dirty="0"/>
              <a:t>Lorsque la vue est séparée </a:t>
            </a:r>
            <a:r>
              <a:rPr lang="fr-FR" dirty="0"/>
              <a:t>par le niveau intermédiaire, on parle d’</a:t>
            </a:r>
            <a:r>
              <a:rPr lang="fr-FR" noProof="0" dirty="0"/>
              <a:t>architecture </a:t>
            </a:r>
            <a:r>
              <a:rPr lang="fr-FR" i="1" noProof="0" dirty="0">
                <a:latin typeface="Century Schoolbook" pitchFamily="18" charset="0"/>
              </a:rPr>
              <a:t>Modèle Vue Contrôleur</a:t>
            </a:r>
            <a:r>
              <a:rPr lang="fr-FR" dirty="0"/>
              <a:t> </a:t>
            </a:r>
            <a:r>
              <a:rPr lang="fr-FR" i="1" dirty="0">
                <a:latin typeface="Century Schoolbook" pitchFamily="18" charset="0"/>
              </a:rPr>
              <a:t>(MVC) </a:t>
            </a:r>
            <a:r>
              <a:rPr lang="fr-FR" dirty="0"/>
              <a:t>dans </a:t>
            </a:r>
            <a:r>
              <a:rPr lang="en-US" dirty="0"/>
              <a:t>Smalltalk/Java</a:t>
            </a:r>
            <a:endParaRPr lang="fr-FR" noProof="0" dirty="0"/>
          </a:p>
          <a:p>
            <a:pPr lvl="1"/>
            <a:r>
              <a:rPr lang="fr-FR" i="1" noProof="0" dirty="0">
                <a:latin typeface="Century Schoolbook" pitchFamily="18" charset="0"/>
              </a:rPr>
              <a:t>Modèle</a:t>
            </a:r>
            <a:r>
              <a:rPr lang="fr-FR" noProof="0" dirty="0"/>
              <a:t> =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&lt;&lt;entité&gt;</a:t>
            </a:r>
            <a:r>
              <a:rPr lang="fr-FR" noProof="0" dirty="0"/>
              <a:t>&gt; et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&lt;&lt;collections&gt;&gt;</a:t>
            </a:r>
          </a:p>
          <a:p>
            <a:pPr lvl="1"/>
            <a:r>
              <a:rPr lang="fr-FR" i="1" noProof="0" dirty="0">
                <a:latin typeface="Century Schoolbook" pitchFamily="18" charset="0"/>
              </a:rPr>
              <a:t>Vue </a:t>
            </a:r>
            <a:r>
              <a:rPr lang="fr-FR" noProof="0" dirty="0"/>
              <a:t>=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&lt;&lt;intermédiaire&gt;&gt; </a:t>
            </a:r>
          </a:p>
          <a:p>
            <a:pPr lvl="1"/>
            <a:r>
              <a:rPr lang="fr-FR" i="1" noProof="0" dirty="0">
                <a:latin typeface="Century Schoolbook" pitchFamily="18" charset="0"/>
              </a:rPr>
              <a:t>Contrôleur</a:t>
            </a:r>
            <a:r>
              <a:rPr lang="fr-FR" noProof="0" dirty="0"/>
              <a:t> =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&lt;&lt;contrôle&gt;&gt;</a:t>
            </a:r>
          </a:p>
          <a:p>
            <a:r>
              <a:rPr lang="fr-FR" noProof="0" dirty="0"/>
              <a:t>Lorsque la couche de données est séparée par le niveau intermédiaire, on parle de </a:t>
            </a:r>
            <a:r>
              <a:rPr lang="fr-FR" i="1" dirty="0">
                <a:latin typeface="Century Schoolbook" pitchFamily="18" charset="0"/>
              </a:rPr>
              <a:t>Object </a:t>
            </a:r>
            <a:r>
              <a:rPr lang="fr-FR" i="1" dirty="0" err="1">
                <a:latin typeface="Century Schoolbook" pitchFamily="18" charset="0"/>
              </a:rPr>
              <a:t>Relational</a:t>
            </a:r>
            <a:r>
              <a:rPr lang="fr-FR" i="1" dirty="0">
                <a:latin typeface="Century Schoolbook" pitchFamily="18" charset="0"/>
              </a:rPr>
              <a:t> Mapper(ORM)</a:t>
            </a:r>
            <a:endParaRPr lang="en-US" i="1" dirty="0">
              <a:latin typeface="Century Schoolbook" pitchFamily="18" charset="0"/>
            </a:endParaRPr>
          </a:p>
          <a:p>
            <a:pPr lvl="1"/>
            <a:r>
              <a:rPr lang="en-US" dirty="0"/>
              <a:t>Nous </a:t>
            </a:r>
            <a:r>
              <a:rPr lang="en-US" dirty="0" err="1"/>
              <a:t>allons</a:t>
            </a:r>
            <a:r>
              <a:rPr lang="en-US" dirty="0"/>
              <a:t> nous </a:t>
            </a:r>
            <a:r>
              <a:rPr lang="en-US" dirty="0" err="1"/>
              <a:t>concentrer</a:t>
            </a:r>
            <a:r>
              <a:rPr lang="en-US" dirty="0"/>
              <a:t> </a:t>
            </a:r>
            <a:r>
              <a:rPr lang="en-US" dirty="0" err="1"/>
              <a:t>principalement</a:t>
            </a:r>
            <a:r>
              <a:rPr lang="en-US" dirty="0"/>
              <a:t> </a:t>
            </a:r>
            <a:r>
              <a:rPr lang="en-US" dirty="0" err="1"/>
              <a:t>là-dessus</a:t>
            </a:r>
            <a:endParaRPr lang="fr-FR" i="1" dirty="0">
              <a:latin typeface="Century Schoolbook" pitchFamily="18" charset="0"/>
            </a:endParaRPr>
          </a:p>
          <a:p>
            <a:r>
              <a:rPr lang="fr-FR" noProof="0" dirty="0"/>
              <a:t>Ils ont des avantages significatifs</a:t>
            </a:r>
          </a:p>
          <a:p>
            <a:pPr lvl="1"/>
            <a:r>
              <a:rPr lang="fr-FR" noProof="0" dirty="0"/>
              <a:t>Couplage faible, séparation par des interfaces</a:t>
            </a:r>
          </a:p>
          <a:p>
            <a:pPr lvl="1"/>
            <a:r>
              <a:rPr lang="fr-FR" noProof="0" dirty="0"/>
              <a:t>Extensibilité et maintenance améliorées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Suppression d’enregistrements d’un </a:t>
            </a:r>
            <a:r>
              <a:rPr lang="fr-FR"/>
              <a:t>graphe d’objet</a:t>
            </a:r>
            <a:endParaRPr lang="fr-FR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170372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fr-FR" sz="1800" dirty="0"/>
              <a:t>La suppression d’enregistrements est aussi très </a:t>
            </a:r>
            <a:r>
              <a:rPr lang="fr-FR" dirty="0"/>
              <a:t>simple</a:t>
            </a:r>
            <a:endParaRPr lang="fr-FR" sz="1800" dirty="0"/>
          </a:p>
          <a:p>
            <a:pPr>
              <a:lnSpc>
                <a:spcPts val="2160"/>
              </a:lnSpc>
            </a:pPr>
            <a:r>
              <a:rPr lang="fr-FR" dirty="0"/>
              <a:t>Il est généralement plus facile de faire les suppressions de façon relationnelle</a:t>
            </a:r>
          </a:p>
          <a:p>
            <a:pPr lvl="1">
              <a:lnSpc>
                <a:spcPts val="2160"/>
              </a:lnSpc>
            </a:pPr>
            <a:r>
              <a:rPr lang="fr-FR" dirty="0"/>
              <a:t>En supprimant une ligne dans une table</a:t>
            </a:r>
          </a:p>
          <a:p>
            <a:pPr marL="231775" indent="-342900">
              <a:lnSpc>
                <a:spcPts val="2160"/>
              </a:lnSpc>
              <a:buSzPct val="100000"/>
              <a:buFont typeface="+mj-lt"/>
              <a:buAutoNum type="arabicPeriod"/>
            </a:pPr>
            <a:r>
              <a:rPr lang="fr-FR" dirty="0"/>
              <a:t>Obtenir une instance de l’entité à supprimer</a:t>
            </a:r>
          </a:p>
          <a:p>
            <a:pPr marL="231775" indent="-342900">
              <a:lnSpc>
                <a:spcPts val="2160"/>
              </a:lnSpc>
              <a:buSzPct val="100000"/>
              <a:buFont typeface="+mj-lt"/>
              <a:buAutoNum type="arabicPeriod"/>
            </a:pPr>
            <a:r>
              <a:rPr lang="fr-FR" dirty="0"/>
              <a:t>Supprimer l’enregistrement de la table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db.TableName.Remove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(object…)</a:t>
            </a:r>
            <a:endParaRPr lang="fr-FR" dirty="0"/>
          </a:p>
          <a:p>
            <a:pPr marL="231775" indent="-342900">
              <a:lnSpc>
                <a:spcPts val="2160"/>
              </a:lnSpc>
              <a:buSzPct val="100000"/>
              <a:buFont typeface="+mj-lt"/>
              <a:buAutoNum type="arabicPeriod"/>
            </a:pPr>
            <a:r>
              <a:rPr lang="fr-FR" dirty="0"/>
              <a:t>Envoyer les modifications 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/>
              <a:t>)</a:t>
            </a:r>
          </a:p>
          <a:p>
            <a:pPr marL="231775" indent="-342900">
              <a:lnSpc>
                <a:spcPts val="2160"/>
              </a:lnSpc>
              <a:buSzPct val="100000"/>
              <a:buFont typeface="+mj-lt"/>
              <a:buAutoNum type="arabicPeriod"/>
            </a:pPr>
            <a:r>
              <a:rPr lang="fr-FR" dirty="0"/>
              <a:t>L’objet correspondant sera supprimé du graphe en mémoire</a:t>
            </a:r>
          </a:p>
          <a:p>
            <a:pPr marL="687387" lvl="1" indent="-342900">
              <a:lnSpc>
                <a:spcPts val="2160"/>
              </a:lnSpc>
            </a:pPr>
            <a:r>
              <a:rPr lang="fr-FR" dirty="0"/>
              <a:t>L’inverse n’est pas vrai</a:t>
            </a:r>
          </a:p>
          <a:p>
            <a:pPr marL="687387" lvl="1" indent="-342900">
              <a:lnSpc>
                <a:spcPts val="2160"/>
              </a:lnSpc>
            </a:pPr>
            <a:r>
              <a:rPr lang="fr-FR" dirty="0"/>
              <a:t>La suppression d’un objet du graphe objet en mémoire ne supprimera pas la ligne correspondante lors de l’appel à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SaveChanges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Ajouter et supprimer des données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241913"/>
          </a:xfrm>
        </p:spPr>
        <p:txBody>
          <a:bodyPr/>
          <a:lstStyle/>
          <a:p>
            <a:pPr>
              <a:buNone/>
            </a:pPr>
            <a:r>
              <a:rPr lang="fr-FR" i="1" dirty="0">
                <a:latin typeface="Century Schoolbook" pitchFamily="18" charset="0"/>
                <a:cs typeface="Courier New" pitchFamily="49" charset="0"/>
              </a:rPr>
              <a:t>Veuillez vous reporter à l’exemple de la page suivante</a:t>
            </a:r>
          </a:p>
          <a:p>
            <a:pPr>
              <a:lnSpc>
                <a:spcPts val="2160"/>
              </a:lnSpc>
            </a:pPr>
            <a:r>
              <a:rPr lang="fr-FR" dirty="0"/>
              <a:t>Pour ajouter directement un objet, appeler la méthode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db.TableName.Add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endParaRPr lang="fr-FR" dirty="0"/>
          </a:p>
          <a:p>
            <a:pPr>
              <a:lnSpc>
                <a:spcPts val="2160"/>
              </a:lnSpc>
            </a:pPr>
            <a:r>
              <a:rPr lang="fr-FR" dirty="0"/>
              <a:t>Pour ajouter un objet associé, appeler la méthode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fr-FR" dirty="0"/>
              <a:t>de la collection de l’objet d’entité parente</a:t>
            </a:r>
          </a:p>
          <a:p>
            <a:pPr lvl="1">
              <a:lnSpc>
                <a:spcPts val="2160"/>
              </a:lnSpc>
            </a:pPr>
            <a:r>
              <a:rPr lang="fr-FR" dirty="0"/>
              <a:t>Ou simplement attribuer la référence s’il s’agit d’un seul élément</a:t>
            </a:r>
          </a:p>
          <a:p>
            <a:pPr lvl="1">
              <a:lnSpc>
                <a:spcPts val="2160"/>
              </a:lnSpc>
            </a:pPr>
            <a:r>
              <a:rPr lang="fr-FR" dirty="0"/>
              <a:t>Ne pas s’occuper du champ de clé étrangère</a:t>
            </a:r>
          </a:p>
          <a:p>
            <a:pPr>
              <a:lnSpc>
                <a:spcPts val="2160"/>
              </a:lnSpc>
            </a:pPr>
            <a:r>
              <a:rPr lang="fr-FR" dirty="0"/>
              <a:t>Pour supprimer un objet, appeler la méthode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db.TableName.Remove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ts val="2160"/>
              </a:lnSpc>
            </a:pPr>
            <a:r>
              <a:rPr lang="fr-FR" dirty="0"/>
              <a:t>L’objet supprimé sera retiré de la collection d’entité du parent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Exemple d’ajout et de suppression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gray">
          <a:xfrm>
            <a:off x="432740" y="1317646"/>
            <a:ext cx="8305908" cy="40325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PetStoreEntities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db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PetStoreEntities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Person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Person { Name = "Fred Flintstone",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       Address = "Bedrock" 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db.Person.Add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	// Add new person to database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Dog { Name = "Dino",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FavoriteBone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Mastedon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fred.Dogs.Add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	// Associate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with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dino.Owner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	// Not needed. Other way done automatically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	// Save in the database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db.Dogs.Remove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	// Remove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from database and from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	//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fred's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dog collection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Db.People.Remove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// Remove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from the database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d’application et technologie</a:t>
            </a:r>
          </a:p>
        </p:txBody>
      </p:sp>
      <p:grpSp>
        <p:nvGrpSpPr>
          <p:cNvPr id="79" name="Group 78"/>
          <p:cNvGrpSpPr/>
          <p:nvPr/>
        </p:nvGrpSpPr>
        <p:grpSpPr bwMode="gray">
          <a:xfrm>
            <a:off x="219075" y="1350963"/>
            <a:ext cx="8872538" cy="5129370"/>
            <a:chOff x="219075" y="1350963"/>
            <a:chExt cx="8872538" cy="5129370"/>
          </a:xfrm>
        </p:grpSpPr>
        <p:sp>
          <p:nvSpPr>
            <p:cNvPr id="867367" name="Text Box 39"/>
            <p:cNvSpPr txBox="1">
              <a:spLocks noChangeArrowheads="1"/>
            </p:cNvSpPr>
            <p:nvPr/>
          </p:nvSpPr>
          <p:spPr bwMode="gray">
            <a:xfrm>
              <a:off x="3869334" y="5249045"/>
              <a:ext cx="2287021" cy="11717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Expressions Lambda  et méthodes d’extension pour la manipulation de collections génériques de classes entité</a:t>
              </a:r>
            </a:p>
          </p:txBody>
        </p:sp>
        <p:sp>
          <p:nvSpPr>
            <p:cNvPr id="867332" name="AutoShape 4"/>
            <p:cNvSpPr>
              <a:spLocks noChangeArrowheads="1"/>
            </p:cNvSpPr>
            <p:nvPr/>
          </p:nvSpPr>
          <p:spPr bwMode="gray">
            <a:xfrm>
              <a:off x="7724775" y="1350963"/>
              <a:ext cx="1084263" cy="1039356"/>
            </a:xfrm>
            <a:prstGeom prst="flowChartMagneticDisk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fr-FR" b="1"/>
                <a:t>Procédure stockée</a:t>
              </a:r>
            </a:p>
          </p:txBody>
        </p:sp>
        <p:sp>
          <p:nvSpPr>
            <p:cNvPr id="867333" name="Line 5"/>
            <p:cNvSpPr>
              <a:spLocks noChangeShapeType="1"/>
            </p:cNvSpPr>
            <p:nvPr/>
          </p:nvSpPr>
          <p:spPr bwMode="gray">
            <a:xfrm flipH="1">
              <a:off x="3471863" y="1655763"/>
              <a:ext cx="9525" cy="43989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867334" name="Line 6"/>
            <p:cNvSpPr>
              <a:spLocks noChangeShapeType="1"/>
            </p:cNvSpPr>
            <p:nvPr/>
          </p:nvSpPr>
          <p:spPr bwMode="gray">
            <a:xfrm>
              <a:off x="6086475" y="1571626"/>
              <a:ext cx="3175" cy="4437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pic>
          <p:nvPicPr>
            <p:cNvPr id="867335" name="Picture 7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44738" y="1422401"/>
              <a:ext cx="787400" cy="714375"/>
            </a:xfrm>
            <a:prstGeom prst="rect">
              <a:avLst/>
            </a:prstGeom>
            <a:noFill/>
          </p:spPr>
        </p:pic>
        <p:pic>
          <p:nvPicPr>
            <p:cNvPr id="867336" name="Picture 8" descr="control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4302125" y="1835151"/>
              <a:ext cx="817563" cy="741363"/>
            </a:xfrm>
            <a:prstGeom prst="rect">
              <a:avLst/>
            </a:prstGeom>
            <a:noFill/>
          </p:spPr>
        </p:pic>
        <p:pic>
          <p:nvPicPr>
            <p:cNvPr id="867337" name="Picture 9" descr="collection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4364038" y="3708401"/>
              <a:ext cx="796925" cy="722313"/>
            </a:xfrm>
            <a:prstGeom prst="rect">
              <a:avLst/>
            </a:prstGeom>
            <a:noFill/>
          </p:spPr>
        </p:pic>
        <p:pic>
          <p:nvPicPr>
            <p:cNvPr id="867338" name="Picture 10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38388" y="2339976"/>
              <a:ext cx="777875" cy="704850"/>
            </a:xfrm>
            <a:prstGeom prst="rect">
              <a:avLst/>
            </a:prstGeom>
            <a:noFill/>
          </p:spPr>
        </p:pic>
        <p:pic>
          <p:nvPicPr>
            <p:cNvPr id="867339" name="Picture 11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51088" y="3302001"/>
              <a:ext cx="777875" cy="704850"/>
            </a:xfrm>
            <a:prstGeom prst="rect">
              <a:avLst/>
            </a:prstGeom>
            <a:noFill/>
          </p:spPr>
        </p:pic>
        <p:pic>
          <p:nvPicPr>
            <p:cNvPr id="867340" name="Picture 12" descr="actor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704850" y="1508126"/>
              <a:ext cx="393700" cy="858838"/>
            </a:xfrm>
            <a:prstGeom prst="rect">
              <a:avLst/>
            </a:prstGeom>
            <a:noFill/>
          </p:spPr>
        </p:pic>
        <p:sp>
          <p:nvSpPr>
            <p:cNvPr id="867341" name="Text Box 13"/>
            <p:cNvSpPr txBox="1">
              <a:spLocks noChangeArrowheads="1"/>
            </p:cNvSpPr>
            <p:nvPr/>
          </p:nvSpPr>
          <p:spPr bwMode="gray">
            <a:xfrm>
              <a:off x="1432946" y="2043113"/>
              <a:ext cx="2088852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Formulaires Windows</a:t>
              </a:r>
            </a:p>
          </p:txBody>
        </p:sp>
        <p:sp>
          <p:nvSpPr>
            <p:cNvPr id="867342" name="Text Box 14"/>
            <p:cNvSpPr txBox="1">
              <a:spLocks noChangeArrowheads="1"/>
            </p:cNvSpPr>
            <p:nvPr/>
          </p:nvSpPr>
          <p:spPr bwMode="gray">
            <a:xfrm>
              <a:off x="2270125" y="2968626"/>
              <a:ext cx="1106488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ASP.NET</a:t>
              </a:r>
            </a:p>
          </p:txBody>
        </p:sp>
        <p:pic>
          <p:nvPicPr>
            <p:cNvPr id="867343" name="Picture 15" descr="actor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219075" y="2390776"/>
              <a:ext cx="393700" cy="858838"/>
            </a:xfrm>
            <a:prstGeom prst="rect">
              <a:avLst/>
            </a:prstGeom>
            <a:noFill/>
          </p:spPr>
        </p:pic>
        <p:sp>
          <p:nvSpPr>
            <p:cNvPr id="867344" name="Text Box 16"/>
            <p:cNvSpPr txBox="1">
              <a:spLocks noChangeArrowheads="1"/>
            </p:cNvSpPr>
            <p:nvPr/>
          </p:nvSpPr>
          <p:spPr bwMode="gray">
            <a:xfrm>
              <a:off x="2091350" y="4675188"/>
              <a:ext cx="990412" cy="26686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  <a:spcBef>
                  <a:spcPts val="200"/>
                </a:spcBef>
              </a:pPr>
              <a:r>
                <a:rPr lang="fr-FR" b="1" dirty="0"/>
                <a:t>Test  VS</a:t>
              </a:r>
            </a:p>
          </p:txBody>
        </p:sp>
        <p:sp>
          <p:nvSpPr>
            <p:cNvPr id="867345" name="Text Box 17"/>
            <p:cNvSpPr txBox="1">
              <a:spLocks noChangeArrowheads="1"/>
            </p:cNvSpPr>
            <p:nvPr/>
          </p:nvSpPr>
          <p:spPr bwMode="gray">
            <a:xfrm>
              <a:off x="2046083" y="3949701"/>
              <a:ext cx="1486106" cy="5254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dirty="0"/>
                <a:t>Services Web tâches</a:t>
              </a:r>
            </a:p>
          </p:txBody>
        </p:sp>
        <p:pic>
          <p:nvPicPr>
            <p:cNvPr id="867347" name="Picture 19" descr="entity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5159664" y="4257820"/>
              <a:ext cx="839788" cy="762000"/>
            </a:xfrm>
            <a:prstGeom prst="rect">
              <a:avLst/>
            </a:prstGeom>
            <a:noFill/>
          </p:spPr>
        </p:pic>
        <p:sp>
          <p:nvSpPr>
            <p:cNvPr id="867348" name="Line 20"/>
            <p:cNvSpPr>
              <a:spLocks noChangeShapeType="1"/>
            </p:cNvSpPr>
            <p:nvPr/>
          </p:nvSpPr>
          <p:spPr bwMode="gray">
            <a:xfrm>
              <a:off x="3043238" y="1914526"/>
              <a:ext cx="1243013" cy="22701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49" name="Line 21"/>
            <p:cNvSpPr>
              <a:spLocks noChangeShapeType="1"/>
            </p:cNvSpPr>
            <p:nvPr/>
          </p:nvSpPr>
          <p:spPr bwMode="gray">
            <a:xfrm flipV="1">
              <a:off x="3098800" y="2317751"/>
              <a:ext cx="1192213" cy="3492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50" name="Line 22"/>
            <p:cNvSpPr>
              <a:spLocks noChangeShapeType="1"/>
            </p:cNvSpPr>
            <p:nvPr/>
          </p:nvSpPr>
          <p:spPr bwMode="gray">
            <a:xfrm flipV="1">
              <a:off x="3051175" y="2466976"/>
              <a:ext cx="1276350" cy="11064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51" name="Line 23"/>
            <p:cNvSpPr>
              <a:spLocks noChangeShapeType="1"/>
            </p:cNvSpPr>
            <p:nvPr/>
          </p:nvSpPr>
          <p:spPr bwMode="gray">
            <a:xfrm flipV="1">
              <a:off x="933450" y="1779588"/>
              <a:ext cx="1455738" cy="21431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52" name="Line 24"/>
            <p:cNvSpPr>
              <a:spLocks noChangeShapeType="1"/>
            </p:cNvSpPr>
            <p:nvPr/>
          </p:nvSpPr>
          <p:spPr bwMode="gray">
            <a:xfrm>
              <a:off x="4673600" y="2589213"/>
              <a:ext cx="42863" cy="11223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53" name="Line 25"/>
            <p:cNvSpPr>
              <a:spLocks noChangeShapeType="1"/>
            </p:cNvSpPr>
            <p:nvPr/>
          </p:nvSpPr>
          <p:spPr bwMode="gray">
            <a:xfrm>
              <a:off x="5033963" y="4179889"/>
              <a:ext cx="327746" cy="18429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56" name="Line 28"/>
            <p:cNvSpPr>
              <a:spLocks noChangeShapeType="1"/>
            </p:cNvSpPr>
            <p:nvPr/>
          </p:nvSpPr>
          <p:spPr bwMode="gray">
            <a:xfrm>
              <a:off x="5038930" y="2334639"/>
              <a:ext cx="1185226" cy="98006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57" name="Line 29"/>
            <p:cNvSpPr>
              <a:spLocks noChangeShapeType="1"/>
            </p:cNvSpPr>
            <p:nvPr/>
          </p:nvSpPr>
          <p:spPr bwMode="gray">
            <a:xfrm>
              <a:off x="6795656" y="3688773"/>
              <a:ext cx="800100" cy="58189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58" name="Text Box 30"/>
            <p:cNvSpPr txBox="1">
              <a:spLocks noChangeArrowheads="1"/>
            </p:cNvSpPr>
            <p:nvPr/>
          </p:nvSpPr>
          <p:spPr bwMode="gray">
            <a:xfrm>
              <a:off x="5256809" y="4963369"/>
              <a:ext cx="1453866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dirty="0"/>
                <a:t>Entité</a:t>
              </a:r>
            </a:p>
          </p:txBody>
        </p:sp>
        <p:sp>
          <p:nvSpPr>
            <p:cNvPr id="867360" name="AutoShape 32"/>
            <p:cNvSpPr>
              <a:spLocks noChangeArrowheads="1"/>
            </p:cNvSpPr>
            <p:nvPr/>
          </p:nvSpPr>
          <p:spPr bwMode="gray">
            <a:xfrm>
              <a:off x="7676994" y="2797176"/>
              <a:ext cx="1159188" cy="1039356"/>
            </a:xfrm>
            <a:prstGeom prst="flowChartMagneticDisk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fr-FR" b="1"/>
                <a:t>Table </a:t>
              </a:r>
              <a:br>
                <a:rPr lang="fr-FR" b="1"/>
              </a:br>
              <a:r>
                <a:rPr lang="fr-FR" b="1"/>
                <a:t>BdD</a:t>
              </a:r>
            </a:p>
          </p:txBody>
        </p:sp>
        <p:pic>
          <p:nvPicPr>
            <p:cNvPr id="867364" name="Picture 36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36800" y="5094288"/>
              <a:ext cx="777875" cy="704850"/>
            </a:xfrm>
            <a:prstGeom prst="rect">
              <a:avLst/>
            </a:prstGeom>
            <a:noFill/>
          </p:spPr>
        </p:pic>
        <p:sp>
          <p:nvSpPr>
            <p:cNvPr id="867365" name="Text Box 37"/>
            <p:cNvSpPr txBox="1">
              <a:spLocks noChangeArrowheads="1"/>
            </p:cNvSpPr>
            <p:nvPr/>
          </p:nvSpPr>
          <p:spPr bwMode="gray">
            <a:xfrm>
              <a:off x="2100263" y="5726113"/>
              <a:ext cx="1401763" cy="5254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Services Web entités</a:t>
              </a:r>
            </a:p>
          </p:txBody>
        </p:sp>
        <p:sp>
          <p:nvSpPr>
            <p:cNvPr id="867366" name="Line 38"/>
            <p:cNvSpPr>
              <a:spLocks noChangeShapeType="1"/>
            </p:cNvSpPr>
            <p:nvPr/>
          </p:nvSpPr>
          <p:spPr bwMode="gray">
            <a:xfrm flipV="1">
              <a:off x="3060700" y="4810991"/>
              <a:ext cx="2186709" cy="5626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68" name="Text Box 40"/>
            <p:cNvSpPr txBox="1">
              <a:spLocks noChangeArrowheads="1"/>
            </p:cNvSpPr>
            <p:nvPr/>
          </p:nvSpPr>
          <p:spPr bwMode="gray">
            <a:xfrm>
              <a:off x="6542088" y="5308601"/>
              <a:ext cx="2549525" cy="11717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u="sng" dirty="0" err="1"/>
                <a:t>L</a:t>
              </a:r>
              <a:r>
                <a:rPr lang="fr-FR" b="1" dirty="0" err="1"/>
                <a:t>anguage</a:t>
              </a:r>
              <a:r>
                <a:rPr lang="fr-FR" b="1" dirty="0"/>
                <a:t> </a:t>
              </a:r>
              <a:r>
                <a:rPr lang="fr-FR" b="1" u="sng" dirty="0" err="1"/>
                <a:t>IN</a:t>
              </a:r>
              <a:r>
                <a:rPr lang="fr-FR" b="1" dirty="0" err="1"/>
                <a:t>tegrated</a:t>
              </a:r>
              <a:r>
                <a:rPr lang="fr-FR" b="1" dirty="0"/>
                <a:t> </a:t>
              </a:r>
              <a:r>
                <a:rPr lang="fr-FR" b="1" u="sng" dirty="0" err="1"/>
                <a:t>Q</a:t>
              </a:r>
              <a:r>
                <a:rPr lang="fr-FR" b="1" dirty="0" err="1"/>
                <a:t>uery</a:t>
              </a:r>
              <a:r>
                <a:rPr lang="fr-FR" b="1" dirty="0"/>
                <a:t> (LINQ) avec </a:t>
              </a:r>
              <a:r>
                <a:rPr lang="fr-FR" b="1" u="sng" dirty="0" err="1"/>
                <a:t>E</a:t>
              </a:r>
              <a:r>
                <a:rPr lang="fr-FR" b="1" dirty="0" err="1"/>
                <a:t>ntity</a:t>
              </a:r>
              <a:r>
                <a:rPr lang="fr-FR" b="1" dirty="0"/>
                <a:t> </a:t>
              </a:r>
              <a:r>
                <a:rPr lang="fr-FR" b="1" u="sng" dirty="0"/>
                <a:t>F</a:t>
              </a:r>
              <a:r>
                <a:rPr lang="fr-FR" b="1" dirty="0"/>
                <a:t>ramework (EF) et des types anonymes pour l’accès aux données</a:t>
              </a:r>
            </a:p>
          </p:txBody>
        </p:sp>
        <p:sp>
          <p:nvSpPr>
            <p:cNvPr id="867369" name="Line 41"/>
            <p:cNvSpPr>
              <a:spLocks noChangeShapeType="1"/>
            </p:cNvSpPr>
            <p:nvPr/>
          </p:nvSpPr>
          <p:spPr bwMode="gray">
            <a:xfrm>
              <a:off x="8291513" y="2312988"/>
              <a:ext cx="1588" cy="4238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70" name="Document"/>
            <p:cNvSpPr>
              <a:spLocks noEditPoints="1" noChangeArrowheads="1"/>
            </p:cNvSpPr>
            <p:nvPr/>
          </p:nvSpPr>
          <p:spPr bwMode="gray">
            <a:xfrm>
              <a:off x="7656513" y="4232276"/>
              <a:ext cx="1195388" cy="652463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spcBef>
                  <a:spcPts val="200"/>
                </a:spcBef>
              </a:pPr>
              <a:r>
                <a:rPr lang="fr-FR" b="1"/>
                <a:t>DocumentXML</a:t>
              </a:r>
            </a:p>
            <a:p>
              <a:pPr algn="ctr">
                <a:spcBef>
                  <a:spcPts val="200"/>
                </a:spcBef>
              </a:pPr>
              <a:endParaRPr lang="fr-FR" b="1"/>
            </a:p>
          </p:txBody>
        </p:sp>
        <p:pic>
          <p:nvPicPr>
            <p:cNvPr id="867371" name="Picture 4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gray">
            <a:xfrm>
              <a:off x="803275" y="2501901"/>
              <a:ext cx="962025" cy="1071563"/>
            </a:xfrm>
            <a:prstGeom prst="rect">
              <a:avLst/>
            </a:prstGeom>
            <a:noFill/>
          </p:spPr>
        </p:pic>
        <p:sp>
          <p:nvSpPr>
            <p:cNvPr id="867372" name="Line 44"/>
            <p:cNvSpPr>
              <a:spLocks noChangeShapeType="1"/>
            </p:cNvSpPr>
            <p:nvPr/>
          </p:nvSpPr>
          <p:spPr bwMode="gray">
            <a:xfrm flipV="1">
              <a:off x="1574800" y="2662238"/>
              <a:ext cx="790575" cy="2603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73" name="Line 45"/>
            <p:cNvSpPr>
              <a:spLocks noChangeShapeType="1"/>
            </p:cNvSpPr>
            <p:nvPr/>
          </p:nvSpPr>
          <p:spPr bwMode="gray">
            <a:xfrm>
              <a:off x="425450" y="2847976"/>
              <a:ext cx="517525" cy="762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74" name="Text Box 46"/>
            <p:cNvSpPr txBox="1">
              <a:spLocks noChangeArrowheads="1"/>
            </p:cNvSpPr>
            <p:nvPr/>
          </p:nvSpPr>
          <p:spPr bwMode="gray">
            <a:xfrm>
              <a:off x="373062" y="3485349"/>
              <a:ext cx="1464791" cy="173085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dirty="0"/>
                <a:t>Navigateur</a:t>
              </a:r>
            </a:p>
            <a:p>
              <a:pPr>
                <a:spcBef>
                  <a:spcPts val="200"/>
                </a:spcBef>
                <a:buFontTx/>
                <a:buChar char="•"/>
              </a:pPr>
              <a:r>
                <a:rPr lang="fr-FR" b="1" dirty="0"/>
                <a:t> HTML</a:t>
              </a:r>
            </a:p>
            <a:p>
              <a:pPr>
                <a:spcBef>
                  <a:spcPts val="200"/>
                </a:spcBef>
                <a:buFontTx/>
                <a:buChar char="•"/>
              </a:pPr>
              <a:r>
                <a:rPr lang="fr-FR" b="1" dirty="0"/>
                <a:t> JavaScript</a:t>
              </a:r>
            </a:p>
            <a:p>
              <a:pPr>
                <a:spcBef>
                  <a:spcPts val="200"/>
                </a:spcBef>
                <a:buFontTx/>
                <a:buChar char="•"/>
              </a:pPr>
              <a:r>
                <a:rPr lang="fr-FR" b="1" dirty="0"/>
                <a:t> Ajax</a:t>
              </a:r>
            </a:p>
            <a:p>
              <a:pPr>
                <a:spcBef>
                  <a:spcPts val="200"/>
                </a:spcBef>
                <a:buFontTx/>
                <a:buChar char="•"/>
              </a:pPr>
              <a:r>
                <a:rPr lang="fr-FR" b="1" dirty="0"/>
                <a:t> </a:t>
              </a:r>
              <a:r>
                <a:rPr lang="fr-FR" b="1" dirty="0" err="1"/>
                <a:t>Silverlight</a:t>
              </a:r>
              <a:endParaRPr lang="fr-FR" b="1" dirty="0"/>
            </a:p>
            <a:p>
              <a:pPr>
                <a:spcBef>
                  <a:spcPts val="200"/>
                </a:spcBef>
                <a:buFontTx/>
                <a:buChar char="•"/>
              </a:pPr>
              <a:r>
                <a:rPr lang="fr-FR" b="1" dirty="0"/>
                <a:t> Clients intelligents</a:t>
              </a:r>
            </a:p>
          </p:txBody>
        </p:sp>
        <p:sp>
          <p:nvSpPr>
            <p:cNvPr id="867375" name="Text Box 47"/>
            <p:cNvSpPr txBox="1">
              <a:spLocks noChangeArrowheads="1"/>
            </p:cNvSpPr>
            <p:nvPr/>
          </p:nvSpPr>
          <p:spPr bwMode="gray">
            <a:xfrm>
              <a:off x="3892989" y="1571626"/>
              <a:ext cx="1810693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Classe de contrôle</a:t>
              </a:r>
            </a:p>
          </p:txBody>
        </p:sp>
        <p:pic>
          <p:nvPicPr>
            <p:cNvPr id="867376" name="Picture 48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36888" y="4445001"/>
              <a:ext cx="777875" cy="704850"/>
            </a:xfrm>
            <a:prstGeom prst="rect">
              <a:avLst/>
            </a:prstGeom>
            <a:noFill/>
          </p:spPr>
        </p:pic>
        <p:sp>
          <p:nvSpPr>
            <p:cNvPr id="867377" name="Line 49"/>
            <p:cNvSpPr>
              <a:spLocks noChangeShapeType="1"/>
            </p:cNvSpPr>
            <p:nvPr/>
          </p:nvSpPr>
          <p:spPr bwMode="gray">
            <a:xfrm flipV="1">
              <a:off x="3617913" y="2568576"/>
              <a:ext cx="836613" cy="19399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78" name="Line 50"/>
            <p:cNvSpPr>
              <a:spLocks noChangeShapeType="1"/>
            </p:cNvSpPr>
            <p:nvPr/>
          </p:nvSpPr>
          <p:spPr bwMode="gray">
            <a:xfrm flipV="1">
              <a:off x="3784600" y="4675908"/>
              <a:ext cx="1410855" cy="7547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80" name="Text Box 52"/>
            <p:cNvSpPr txBox="1">
              <a:spLocks noChangeArrowheads="1"/>
            </p:cNvSpPr>
            <p:nvPr/>
          </p:nvSpPr>
          <p:spPr bwMode="gray">
            <a:xfrm>
              <a:off x="4216400" y="4376738"/>
              <a:ext cx="1058863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Collection </a:t>
              </a:r>
            </a:p>
          </p:txBody>
        </p:sp>
        <p:pic>
          <p:nvPicPr>
            <p:cNvPr id="867383" name="Picture 55" descr="collection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6230938" y="3198813"/>
              <a:ext cx="796925" cy="722313"/>
            </a:xfrm>
            <a:prstGeom prst="rect">
              <a:avLst/>
            </a:prstGeom>
            <a:noFill/>
          </p:spPr>
        </p:pic>
        <p:sp>
          <p:nvSpPr>
            <p:cNvPr id="867384" name="Line 56"/>
            <p:cNvSpPr>
              <a:spLocks noChangeShapeType="1"/>
            </p:cNvSpPr>
            <p:nvPr/>
          </p:nvSpPr>
          <p:spPr bwMode="gray">
            <a:xfrm flipH="1">
              <a:off x="5818908" y="3662363"/>
              <a:ext cx="423141" cy="62908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67385" name="Text Box 57"/>
            <p:cNvSpPr txBox="1">
              <a:spLocks noChangeArrowheads="1"/>
            </p:cNvSpPr>
            <p:nvPr/>
          </p:nvSpPr>
          <p:spPr bwMode="gray">
            <a:xfrm>
              <a:off x="6039121" y="2809672"/>
              <a:ext cx="1233220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Accesseur</a:t>
              </a:r>
            </a:p>
          </p:txBody>
        </p:sp>
        <p:sp>
          <p:nvSpPr>
            <p:cNvPr id="867387" name="Line 59"/>
            <p:cNvSpPr>
              <a:spLocks noChangeShapeType="1"/>
            </p:cNvSpPr>
            <p:nvPr/>
          </p:nvSpPr>
          <p:spPr bwMode="gray">
            <a:xfrm flipV="1">
              <a:off x="6924675" y="3370263"/>
              <a:ext cx="796925" cy="1619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8" name="Line 59"/>
            <p:cNvSpPr>
              <a:spLocks noChangeShapeType="1"/>
            </p:cNvSpPr>
            <p:nvPr/>
          </p:nvSpPr>
          <p:spPr bwMode="gray">
            <a:xfrm flipV="1">
              <a:off x="6837126" y="2227633"/>
              <a:ext cx="906091" cy="111000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9" name="Group 3"/>
          <p:cNvGrpSpPr>
            <a:grpSpLocks/>
          </p:cNvGrpSpPr>
          <p:nvPr/>
        </p:nvGrpSpPr>
        <p:grpSpPr bwMode="gray">
          <a:xfrm>
            <a:off x="3572350" y="5320146"/>
            <a:ext cx="383804" cy="530638"/>
            <a:chOff x="2880" y="3072"/>
            <a:chExt cx="321" cy="443"/>
          </a:xfrm>
        </p:grpSpPr>
        <p:sp>
          <p:nvSpPr>
            <p:cNvPr id="70" name="Freeform 4"/>
            <p:cNvSpPr>
              <a:spLocks/>
            </p:cNvSpPr>
            <p:nvPr/>
          </p:nvSpPr>
          <p:spPr bwMode="gray">
            <a:xfrm>
              <a:off x="2880" y="3190"/>
              <a:ext cx="307" cy="325"/>
            </a:xfrm>
            <a:custGeom>
              <a:avLst/>
              <a:gdLst/>
              <a:ahLst/>
              <a:cxnLst>
                <a:cxn ang="0">
                  <a:pos x="95" y="33"/>
                </a:cxn>
                <a:cxn ang="0">
                  <a:pos x="0" y="261"/>
                </a:cxn>
                <a:cxn ang="0">
                  <a:pos x="14" y="282"/>
                </a:cxn>
                <a:cxn ang="0">
                  <a:pos x="38" y="299"/>
                </a:cxn>
                <a:cxn ang="0">
                  <a:pos x="68" y="309"/>
                </a:cxn>
                <a:cxn ang="0">
                  <a:pos x="93" y="315"/>
                </a:cxn>
                <a:cxn ang="0">
                  <a:pos x="119" y="321"/>
                </a:cxn>
                <a:cxn ang="0">
                  <a:pos x="148" y="324"/>
                </a:cxn>
                <a:cxn ang="0">
                  <a:pos x="174" y="323"/>
                </a:cxn>
                <a:cxn ang="0">
                  <a:pos x="192" y="321"/>
                </a:cxn>
                <a:cxn ang="0">
                  <a:pos x="215" y="320"/>
                </a:cxn>
                <a:cxn ang="0">
                  <a:pos x="239" y="315"/>
                </a:cxn>
                <a:cxn ang="0">
                  <a:pos x="255" y="311"/>
                </a:cxn>
                <a:cxn ang="0">
                  <a:pos x="281" y="300"/>
                </a:cxn>
                <a:cxn ang="0">
                  <a:pos x="297" y="285"/>
                </a:cxn>
                <a:cxn ang="0">
                  <a:pos x="306" y="261"/>
                </a:cxn>
                <a:cxn ang="0">
                  <a:pos x="207" y="0"/>
                </a:cxn>
                <a:cxn ang="0">
                  <a:pos x="95" y="33"/>
                </a:cxn>
              </a:cxnLst>
              <a:rect l="0" t="0" r="r" b="b"/>
              <a:pathLst>
                <a:path w="307" h="325">
                  <a:moveTo>
                    <a:pt x="95" y="33"/>
                  </a:moveTo>
                  <a:lnTo>
                    <a:pt x="0" y="261"/>
                  </a:lnTo>
                  <a:lnTo>
                    <a:pt x="14" y="282"/>
                  </a:lnTo>
                  <a:lnTo>
                    <a:pt x="38" y="299"/>
                  </a:lnTo>
                  <a:lnTo>
                    <a:pt x="68" y="309"/>
                  </a:lnTo>
                  <a:lnTo>
                    <a:pt x="93" y="315"/>
                  </a:lnTo>
                  <a:lnTo>
                    <a:pt x="119" y="321"/>
                  </a:lnTo>
                  <a:lnTo>
                    <a:pt x="148" y="324"/>
                  </a:lnTo>
                  <a:lnTo>
                    <a:pt x="174" y="323"/>
                  </a:lnTo>
                  <a:lnTo>
                    <a:pt x="192" y="321"/>
                  </a:lnTo>
                  <a:lnTo>
                    <a:pt x="215" y="320"/>
                  </a:lnTo>
                  <a:lnTo>
                    <a:pt x="239" y="315"/>
                  </a:lnTo>
                  <a:lnTo>
                    <a:pt x="255" y="311"/>
                  </a:lnTo>
                  <a:lnTo>
                    <a:pt x="281" y="300"/>
                  </a:lnTo>
                  <a:lnTo>
                    <a:pt x="297" y="285"/>
                  </a:lnTo>
                  <a:lnTo>
                    <a:pt x="306" y="261"/>
                  </a:lnTo>
                  <a:lnTo>
                    <a:pt x="207" y="0"/>
                  </a:lnTo>
                  <a:lnTo>
                    <a:pt x="95" y="3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shade val="29804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29804"/>
                    <a:invGamma/>
                  </a:srgbClr>
                </a:gs>
              </a:gsLst>
              <a:lin ang="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Oval 5"/>
            <p:cNvSpPr>
              <a:spLocks noChangeArrowheads="1"/>
            </p:cNvSpPr>
            <p:nvPr/>
          </p:nvSpPr>
          <p:spPr bwMode="gray">
            <a:xfrm>
              <a:off x="2902" y="3108"/>
              <a:ext cx="264" cy="273"/>
            </a:xfrm>
            <a:prstGeom prst="ellipse">
              <a:avLst/>
            </a:prstGeom>
            <a:gradFill rotWithShape="0">
              <a:gsLst>
                <a:gs pos="0">
                  <a:srgbClr val="618FFD">
                    <a:gamma/>
                    <a:tint val="0"/>
                    <a:invGamma/>
                  </a:srgbClr>
                </a:gs>
                <a:gs pos="100000">
                  <a:srgbClr val="618FFD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gray">
            <a:xfrm>
              <a:off x="3025" y="3072"/>
              <a:ext cx="176" cy="176"/>
            </a:xfrm>
            <a:custGeom>
              <a:avLst/>
              <a:gdLst/>
              <a:ahLst/>
              <a:cxnLst>
                <a:cxn ang="0">
                  <a:pos x="87" y="78"/>
                </a:cxn>
                <a:cxn ang="0">
                  <a:pos x="56" y="0"/>
                </a:cxn>
                <a:cxn ang="0">
                  <a:pos x="72" y="88"/>
                </a:cxn>
                <a:cxn ang="0">
                  <a:pos x="0" y="103"/>
                </a:cxn>
                <a:cxn ang="0">
                  <a:pos x="72" y="103"/>
                </a:cxn>
                <a:cxn ang="0">
                  <a:pos x="104" y="175"/>
                </a:cxn>
                <a:cxn ang="0">
                  <a:pos x="93" y="98"/>
                </a:cxn>
                <a:cxn ang="0">
                  <a:pos x="175" y="80"/>
                </a:cxn>
                <a:cxn ang="0">
                  <a:pos x="87" y="78"/>
                </a:cxn>
              </a:cxnLst>
              <a:rect l="0" t="0" r="r" b="b"/>
              <a:pathLst>
                <a:path w="176" h="176">
                  <a:moveTo>
                    <a:pt x="87" y="78"/>
                  </a:moveTo>
                  <a:lnTo>
                    <a:pt x="56" y="0"/>
                  </a:lnTo>
                  <a:lnTo>
                    <a:pt x="72" y="88"/>
                  </a:lnTo>
                  <a:lnTo>
                    <a:pt x="0" y="103"/>
                  </a:lnTo>
                  <a:lnTo>
                    <a:pt x="72" y="103"/>
                  </a:lnTo>
                  <a:lnTo>
                    <a:pt x="104" y="175"/>
                  </a:lnTo>
                  <a:lnTo>
                    <a:pt x="93" y="98"/>
                  </a:lnTo>
                  <a:lnTo>
                    <a:pt x="175" y="80"/>
                  </a:lnTo>
                  <a:lnTo>
                    <a:pt x="87" y="78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gray">
            <a:xfrm>
              <a:off x="3136" y="3378"/>
              <a:ext cx="28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85"/>
                </a:cxn>
                <a:cxn ang="0">
                  <a:pos x="5" y="95"/>
                </a:cxn>
                <a:cxn ang="0">
                  <a:pos x="2" y="48"/>
                </a:cxn>
                <a:cxn ang="0">
                  <a:pos x="0" y="0"/>
                </a:cxn>
              </a:cxnLst>
              <a:rect l="0" t="0" r="r" b="b"/>
              <a:pathLst>
                <a:path w="28" h="96">
                  <a:moveTo>
                    <a:pt x="0" y="0"/>
                  </a:moveTo>
                  <a:lnTo>
                    <a:pt x="27" y="85"/>
                  </a:lnTo>
                  <a:lnTo>
                    <a:pt x="5" y="95"/>
                  </a:lnTo>
                  <a:lnTo>
                    <a:pt x="2" y="4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4" name="Group 3"/>
          <p:cNvGrpSpPr>
            <a:grpSpLocks/>
          </p:cNvGrpSpPr>
          <p:nvPr/>
        </p:nvGrpSpPr>
        <p:grpSpPr bwMode="gray">
          <a:xfrm>
            <a:off x="6159192" y="5318167"/>
            <a:ext cx="379631" cy="487410"/>
            <a:chOff x="2880" y="3072"/>
            <a:chExt cx="321" cy="443"/>
          </a:xfrm>
        </p:grpSpPr>
        <p:sp>
          <p:nvSpPr>
            <p:cNvPr id="75" name="Freeform 4"/>
            <p:cNvSpPr>
              <a:spLocks/>
            </p:cNvSpPr>
            <p:nvPr/>
          </p:nvSpPr>
          <p:spPr bwMode="gray">
            <a:xfrm>
              <a:off x="2880" y="3190"/>
              <a:ext cx="307" cy="325"/>
            </a:xfrm>
            <a:custGeom>
              <a:avLst/>
              <a:gdLst/>
              <a:ahLst/>
              <a:cxnLst>
                <a:cxn ang="0">
                  <a:pos x="95" y="33"/>
                </a:cxn>
                <a:cxn ang="0">
                  <a:pos x="0" y="261"/>
                </a:cxn>
                <a:cxn ang="0">
                  <a:pos x="14" y="282"/>
                </a:cxn>
                <a:cxn ang="0">
                  <a:pos x="38" y="299"/>
                </a:cxn>
                <a:cxn ang="0">
                  <a:pos x="68" y="309"/>
                </a:cxn>
                <a:cxn ang="0">
                  <a:pos x="93" y="315"/>
                </a:cxn>
                <a:cxn ang="0">
                  <a:pos x="119" y="321"/>
                </a:cxn>
                <a:cxn ang="0">
                  <a:pos x="148" y="324"/>
                </a:cxn>
                <a:cxn ang="0">
                  <a:pos x="174" y="323"/>
                </a:cxn>
                <a:cxn ang="0">
                  <a:pos x="192" y="321"/>
                </a:cxn>
                <a:cxn ang="0">
                  <a:pos x="215" y="320"/>
                </a:cxn>
                <a:cxn ang="0">
                  <a:pos x="239" y="315"/>
                </a:cxn>
                <a:cxn ang="0">
                  <a:pos x="255" y="311"/>
                </a:cxn>
                <a:cxn ang="0">
                  <a:pos x="281" y="300"/>
                </a:cxn>
                <a:cxn ang="0">
                  <a:pos x="297" y="285"/>
                </a:cxn>
                <a:cxn ang="0">
                  <a:pos x="306" y="261"/>
                </a:cxn>
                <a:cxn ang="0">
                  <a:pos x="207" y="0"/>
                </a:cxn>
                <a:cxn ang="0">
                  <a:pos x="95" y="33"/>
                </a:cxn>
              </a:cxnLst>
              <a:rect l="0" t="0" r="r" b="b"/>
              <a:pathLst>
                <a:path w="307" h="325">
                  <a:moveTo>
                    <a:pt x="95" y="33"/>
                  </a:moveTo>
                  <a:lnTo>
                    <a:pt x="0" y="261"/>
                  </a:lnTo>
                  <a:lnTo>
                    <a:pt x="14" y="282"/>
                  </a:lnTo>
                  <a:lnTo>
                    <a:pt x="38" y="299"/>
                  </a:lnTo>
                  <a:lnTo>
                    <a:pt x="68" y="309"/>
                  </a:lnTo>
                  <a:lnTo>
                    <a:pt x="93" y="315"/>
                  </a:lnTo>
                  <a:lnTo>
                    <a:pt x="119" y="321"/>
                  </a:lnTo>
                  <a:lnTo>
                    <a:pt x="148" y="324"/>
                  </a:lnTo>
                  <a:lnTo>
                    <a:pt x="174" y="323"/>
                  </a:lnTo>
                  <a:lnTo>
                    <a:pt x="192" y="321"/>
                  </a:lnTo>
                  <a:lnTo>
                    <a:pt x="215" y="320"/>
                  </a:lnTo>
                  <a:lnTo>
                    <a:pt x="239" y="315"/>
                  </a:lnTo>
                  <a:lnTo>
                    <a:pt x="255" y="311"/>
                  </a:lnTo>
                  <a:lnTo>
                    <a:pt x="281" y="300"/>
                  </a:lnTo>
                  <a:lnTo>
                    <a:pt x="297" y="285"/>
                  </a:lnTo>
                  <a:lnTo>
                    <a:pt x="306" y="261"/>
                  </a:lnTo>
                  <a:lnTo>
                    <a:pt x="207" y="0"/>
                  </a:lnTo>
                  <a:lnTo>
                    <a:pt x="95" y="3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shade val="29804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29804"/>
                    <a:invGamma/>
                  </a:srgbClr>
                </a:gs>
              </a:gsLst>
              <a:lin ang="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Oval 5"/>
            <p:cNvSpPr>
              <a:spLocks noChangeArrowheads="1"/>
            </p:cNvSpPr>
            <p:nvPr/>
          </p:nvSpPr>
          <p:spPr bwMode="gray">
            <a:xfrm>
              <a:off x="2902" y="3108"/>
              <a:ext cx="264" cy="273"/>
            </a:xfrm>
            <a:prstGeom prst="ellipse">
              <a:avLst/>
            </a:prstGeom>
            <a:gradFill rotWithShape="0">
              <a:gsLst>
                <a:gs pos="0">
                  <a:srgbClr val="618FFD">
                    <a:gamma/>
                    <a:tint val="0"/>
                    <a:invGamma/>
                  </a:srgbClr>
                </a:gs>
                <a:gs pos="100000">
                  <a:srgbClr val="618FFD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gray">
            <a:xfrm>
              <a:off x="3025" y="3072"/>
              <a:ext cx="176" cy="176"/>
            </a:xfrm>
            <a:custGeom>
              <a:avLst/>
              <a:gdLst/>
              <a:ahLst/>
              <a:cxnLst>
                <a:cxn ang="0">
                  <a:pos x="87" y="78"/>
                </a:cxn>
                <a:cxn ang="0">
                  <a:pos x="56" y="0"/>
                </a:cxn>
                <a:cxn ang="0">
                  <a:pos x="72" y="88"/>
                </a:cxn>
                <a:cxn ang="0">
                  <a:pos x="0" y="103"/>
                </a:cxn>
                <a:cxn ang="0">
                  <a:pos x="72" y="103"/>
                </a:cxn>
                <a:cxn ang="0">
                  <a:pos x="104" y="175"/>
                </a:cxn>
                <a:cxn ang="0">
                  <a:pos x="93" y="98"/>
                </a:cxn>
                <a:cxn ang="0">
                  <a:pos x="175" y="80"/>
                </a:cxn>
                <a:cxn ang="0">
                  <a:pos x="87" y="78"/>
                </a:cxn>
              </a:cxnLst>
              <a:rect l="0" t="0" r="r" b="b"/>
              <a:pathLst>
                <a:path w="176" h="176">
                  <a:moveTo>
                    <a:pt x="87" y="78"/>
                  </a:moveTo>
                  <a:lnTo>
                    <a:pt x="56" y="0"/>
                  </a:lnTo>
                  <a:lnTo>
                    <a:pt x="72" y="88"/>
                  </a:lnTo>
                  <a:lnTo>
                    <a:pt x="0" y="103"/>
                  </a:lnTo>
                  <a:lnTo>
                    <a:pt x="72" y="103"/>
                  </a:lnTo>
                  <a:lnTo>
                    <a:pt x="104" y="175"/>
                  </a:lnTo>
                  <a:lnTo>
                    <a:pt x="93" y="98"/>
                  </a:lnTo>
                  <a:lnTo>
                    <a:pt x="175" y="80"/>
                  </a:lnTo>
                  <a:lnTo>
                    <a:pt x="87" y="78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7"/>
            <p:cNvSpPr>
              <a:spLocks/>
            </p:cNvSpPr>
            <p:nvPr/>
          </p:nvSpPr>
          <p:spPr bwMode="gray">
            <a:xfrm>
              <a:off x="3136" y="3378"/>
              <a:ext cx="28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85"/>
                </a:cxn>
                <a:cxn ang="0">
                  <a:pos x="5" y="95"/>
                </a:cxn>
                <a:cxn ang="0">
                  <a:pos x="2" y="48"/>
                </a:cxn>
                <a:cxn ang="0">
                  <a:pos x="0" y="0"/>
                </a:cxn>
              </a:cxnLst>
              <a:rect l="0" t="0" r="r" b="b"/>
              <a:pathLst>
                <a:path w="28" h="96">
                  <a:moveTo>
                    <a:pt x="0" y="0"/>
                  </a:moveTo>
                  <a:lnTo>
                    <a:pt x="27" y="85"/>
                  </a:lnTo>
                  <a:lnTo>
                    <a:pt x="5" y="95"/>
                  </a:lnTo>
                  <a:lnTo>
                    <a:pt x="2" y="4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4" name="TextBox 63"/>
          <p:cNvSpPr txBox="1"/>
          <p:nvPr/>
        </p:nvSpPr>
        <p:spPr>
          <a:xfrm>
            <a:off x="2698594" y="1108926"/>
            <a:ext cx="4293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 </a:t>
            </a:r>
            <a:r>
              <a:rPr lang="en-US" sz="2000" b="1" dirty="0">
                <a:solidFill>
                  <a:srgbClr val="C00000"/>
                </a:solidFill>
              </a:rPr>
              <a:t>MVC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sz="2000" b="1" dirty="0">
                <a:solidFill>
                  <a:srgbClr val="C00000"/>
                </a:solidFill>
              </a:rPr>
              <a:t>                    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</a:t>
            </a:r>
            <a:r>
              <a:rPr lang="en-US" sz="2000" b="1" dirty="0">
                <a:solidFill>
                  <a:srgbClr val="C00000"/>
                </a:solidFill>
              </a:rPr>
              <a:t> ORM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16932" y="6199632"/>
            <a:ext cx="2997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XML = extensible markup language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Où sommes-nous…</a:t>
            </a:r>
          </a:p>
        </p:txBody>
      </p:sp>
      <p:grpSp>
        <p:nvGrpSpPr>
          <p:cNvPr id="55" name="Group 78"/>
          <p:cNvGrpSpPr/>
          <p:nvPr/>
        </p:nvGrpSpPr>
        <p:grpSpPr bwMode="gray">
          <a:xfrm>
            <a:off x="219075" y="1350963"/>
            <a:ext cx="8632826" cy="4900551"/>
            <a:chOff x="219075" y="1350963"/>
            <a:chExt cx="8632826" cy="4900551"/>
          </a:xfrm>
        </p:grpSpPr>
        <p:sp>
          <p:nvSpPr>
            <p:cNvPr id="57" name="AutoShape 4"/>
            <p:cNvSpPr>
              <a:spLocks noChangeArrowheads="1"/>
            </p:cNvSpPr>
            <p:nvPr/>
          </p:nvSpPr>
          <p:spPr bwMode="gray">
            <a:xfrm>
              <a:off x="7724775" y="1350963"/>
              <a:ext cx="1084263" cy="1039356"/>
            </a:xfrm>
            <a:prstGeom prst="flowChartMagneticDisk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fr-FR" b="1"/>
                <a:t>Procédure stockée</a:t>
              </a:r>
            </a:p>
          </p:txBody>
        </p:sp>
        <p:sp>
          <p:nvSpPr>
            <p:cNvPr id="58" name="Line 5"/>
            <p:cNvSpPr>
              <a:spLocks noChangeShapeType="1"/>
            </p:cNvSpPr>
            <p:nvPr/>
          </p:nvSpPr>
          <p:spPr bwMode="gray">
            <a:xfrm flipH="1">
              <a:off x="3471863" y="1655763"/>
              <a:ext cx="9525" cy="43989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9" name="Line 6"/>
            <p:cNvSpPr>
              <a:spLocks noChangeShapeType="1"/>
            </p:cNvSpPr>
            <p:nvPr/>
          </p:nvSpPr>
          <p:spPr bwMode="gray">
            <a:xfrm>
              <a:off x="6086475" y="1571626"/>
              <a:ext cx="3175" cy="4437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pic>
          <p:nvPicPr>
            <p:cNvPr id="60" name="Picture 7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44738" y="1422401"/>
              <a:ext cx="787400" cy="714375"/>
            </a:xfrm>
            <a:prstGeom prst="rect">
              <a:avLst/>
            </a:prstGeom>
            <a:noFill/>
          </p:spPr>
        </p:pic>
        <p:pic>
          <p:nvPicPr>
            <p:cNvPr id="61" name="Picture 8" descr="control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4302125" y="1835151"/>
              <a:ext cx="817563" cy="741363"/>
            </a:xfrm>
            <a:prstGeom prst="rect">
              <a:avLst/>
            </a:prstGeom>
            <a:noFill/>
          </p:spPr>
        </p:pic>
        <p:pic>
          <p:nvPicPr>
            <p:cNvPr id="62" name="Picture 9" descr="collection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4364038" y="3708401"/>
              <a:ext cx="796925" cy="722313"/>
            </a:xfrm>
            <a:prstGeom prst="rect">
              <a:avLst/>
            </a:prstGeom>
            <a:noFill/>
          </p:spPr>
        </p:pic>
        <p:pic>
          <p:nvPicPr>
            <p:cNvPr id="63" name="Picture 10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38388" y="2339976"/>
              <a:ext cx="777875" cy="704850"/>
            </a:xfrm>
            <a:prstGeom prst="rect">
              <a:avLst/>
            </a:prstGeom>
            <a:noFill/>
          </p:spPr>
        </p:pic>
        <p:pic>
          <p:nvPicPr>
            <p:cNvPr id="64" name="Picture 11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51088" y="3302001"/>
              <a:ext cx="777875" cy="704850"/>
            </a:xfrm>
            <a:prstGeom prst="rect">
              <a:avLst/>
            </a:prstGeom>
            <a:noFill/>
          </p:spPr>
        </p:pic>
        <p:pic>
          <p:nvPicPr>
            <p:cNvPr id="65" name="Picture 12" descr="actor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704850" y="1508126"/>
              <a:ext cx="393700" cy="858838"/>
            </a:xfrm>
            <a:prstGeom prst="rect">
              <a:avLst/>
            </a:prstGeom>
            <a:noFill/>
          </p:spPr>
        </p:pic>
        <p:sp>
          <p:nvSpPr>
            <p:cNvPr id="66" name="Text Box 13"/>
            <p:cNvSpPr txBox="1">
              <a:spLocks noChangeArrowheads="1"/>
            </p:cNvSpPr>
            <p:nvPr/>
          </p:nvSpPr>
          <p:spPr bwMode="gray">
            <a:xfrm>
              <a:off x="1432946" y="2043113"/>
              <a:ext cx="2088852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Formulaires Windows</a:t>
              </a: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gray">
            <a:xfrm>
              <a:off x="2270125" y="2968626"/>
              <a:ext cx="1106488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ASP.NET</a:t>
              </a:r>
            </a:p>
          </p:txBody>
        </p:sp>
        <p:pic>
          <p:nvPicPr>
            <p:cNvPr id="68" name="Picture 15" descr="actor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219075" y="2390776"/>
              <a:ext cx="393700" cy="858838"/>
            </a:xfrm>
            <a:prstGeom prst="rect">
              <a:avLst/>
            </a:prstGeom>
            <a:noFill/>
          </p:spPr>
        </p:pic>
        <p:sp>
          <p:nvSpPr>
            <p:cNvPr id="69" name="Text Box 16"/>
            <p:cNvSpPr txBox="1">
              <a:spLocks noChangeArrowheads="1"/>
            </p:cNvSpPr>
            <p:nvPr/>
          </p:nvSpPr>
          <p:spPr bwMode="gray">
            <a:xfrm>
              <a:off x="2091350" y="4675188"/>
              <a:ext cx="990412" cy="26686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  <a:spcBef>
                  <a:spcPts val="200"/>
                </a:spcBef>
              </a:pPr>
              <a:r>
                <a:rPr lang="fr-FR" b="1" dirty="0"/>
                <a:t>Test  VS</a:t>
              </a:r>
            </a:p>
          </p:txBody>
        </p:sp>
        <p:sp>
          <p:nvSpPr>
            <p:cNvPr id="70" name="Text Box 17"/>
            <p:cNvSpPr txBox="1">
              <a:spLocks noChangeArrowheads="1"/>
            </p:cNvSpPr>
            <p:nvPr/>
          </p:nvSpPr>
          <p:spPr bwMode="gray">
            <a:xfrm>
              <a:off x="2046083" y="3949701"/>
              <a:ext cx="1486106" cy="5254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Services Web tâches</a:t>
              </a:r>
            </a:p>
          </p:txBody>
        </p:sp>
        <p:pic>
          <p:nvPicPr>
            <p:cNvPr id="72" name="Picture 19" descr="entity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5149272" y="4226647"/>
              <a:ext cx="839788" cy="762000"/>
            </a:xfrm>
            <a:prstGeom prst="rect">
              <a:avLst/>
            </a:prstGeom>
            <a:noFill/>
          </p:spPr>
        </p:pic>
        <p:sp>
          <p:nvSpPr>
            <p:cNvPr id="73" name="Line 20"/>
            <p:cNvSpPr>
              <a:spLocks noChangeShapeType="1"/>
            </p:cNvSpPr>
            <p:nvPr/>
          </p:nvSpPr>
          <p:spPr bwMode="gray">
            <a:xfrm>
              <a:off x="3043238" y="1914526"/>
              <a:ext cx="1243013" cy="22701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4" name="Line 21"/>
            <p:cNvSpPr>
              <a:spLocks noChangeShapeType="1"/>
            </p:cNvSpPr>
            <p:nvPr/>
          </p:nvSpPr>
          <p:spPr bwMode="gray">
            <a:xfrm flipV="1">
              <a:off x="3098800" y="2317751"/>
              <a:ext cx="1192213" cy="3492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5" name="Line 22"/>
            <p:cNvSpPr>
              <a:spLocks noChangeShapeType="1"/>
            </p:cNvSpPr>
            <p:nvPr/>
          </p:nvSpPr>
          <p:spPr bwMode="gray">
            <a:xfrm flipV="1">
              <a:off x="3051175" y="2466976"/>
              <a:ext cx="1276350" cy="11064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6" name="Line 23"/>
            <p:cNvSpPr>
              <a:spLocks noChangeShapeType="1"/>
            </p:cNvSpPr>
            <p:nvPr/>
          </p:nvSpPr>
          <p:spPr bwMode="gray">
            <a:xfrm flipV="1">
              <a:off x="933450" y="1779588"/>
              <a:ext cx="1455738" cy="21431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7" name="Line 24"/>
            <p:cNvSpPr>
              <a:spLocks noChangeShapeType="1"/>
            </p:cNvSpPr>
            <p:nvPr/>
          </p:nvSpPr>
          <p:spPr bwMode="gray">
            <a:xfrm>
              <a:off x="4673600" y="2589213"/>
              <a:ext cx="42863" cy="11223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8" name="Line 25"/>
            <p:cNvSpPr>
              <a:spLocks noChangeShapeType="1"/>
            </p:cNvSpPr>
            <p:nvPr/>
          </p:nvSpPr>
          <p:spPr bwMode="gray">
            <a:xfrm>
              <a:off x="5033963" y="4179889"/>
              <a:ext cx="286182" cy="1635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0" name="Line 27"/>
            <p:cNvSpPr>
              <a:spLocks noChangeShapeType="1"/>
            </p:cNvSpPr>
            <p:nvPr/>
          </p:nvSpPr>
          <p:spPr bwMode="gray">
            <a:xfrm>
              <a:off x="4953000" y="2363788"/>
              <a:ext cx="1243519" cy="97279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" name="Line 29"/>
            <p:cNvSpPr>
              <a:spLocks noChangeShapeType="1"/>
            </p:cNvSpPr>
            <p:nvPr/>
          </p:nvSpPr>
          <p:spPr bwMode="gray">
            <a:xfrm>
              <a:off x="6878782" y="3844636"/>
              <a:ext cx="748145" cy="52993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3" name="Text Box 30"/>
            <p:cNvSpPr txBox="1">
              <a:spLocks noChangeArrowheads="1"/>
            </p:cNvSpPr>
            <p:nvPr/>
          </p:nvSpPr>
          <p:spPr bwMode="gray">
            <a:xfrm>
              <a:off x="5329546" y="4942588"/>
              <a:ext cx="1453866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dirty="0"/>
                <a:t>Entité</a:t>
              </a:r>
            </a:p>
          </p:txBody>
        </p:sp>
        <p:sp>
          <p:nvSpPr>
            <p:cNvPr id="84" name="AutoShape 32"/>
            <p:cNvSpPr>
              <a:spLocks noChangeArrowheads="1"/>
            </p:cNvSpPr>
            <p:nvPr/>
          </p:nvSpPr>
          <p:spPr bwMode="gray">
            <a:xfrm>
              <a:off x="7676994" y="2797176"/>
              <a:ext cx="1159188" cy="1039356"/>
            </a:xfrm>
            <a:prstGeom prst="flowChartMagneticDisk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fr-FR" b="1"/>
                <a:t>Table </a:t>
              </a:r>
              <a:br>
                <a:rPr lang="fr-FR" b="1"/>
              </a:br>
              <a:r>
                <a:rPr lang="fr-FR" b="1"/>
                <a:t>BdD</a:t>
              </a:r>
            </a:p>
          </p:txBody>
        </p:sp>
        <p:pic>
          <p:nvPicPr>
            <p:cNvPr id="88" name="Picture 36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36800" y="5094288"/>
              <a:ext cx="777875" cy="704850"/>
            </a:xfrm>
            <a:prstGeom prst="rect">
              <a:avLst/>
            </a:prstGeom>
            <a:noFill/>
          </p:spPr>
        </p:pic>
        <p:sp>
          <p:nvSpPr>
            <p:cNvPr id="89" name="Text Box 37"/>
            <p:cNvSpPr txBox="1">
              <a:spLocks noChangeArrowheads="1"/>
            </p:cNvSpPr>
            <p:nvPr/>
          </p:nvSpPr>
          <p:spPr bwMode="gray">
            <a:xfrm>
              <a:off x="2100263" y="5726113"/>
              <a:ext cx="1401763" cy="5254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Services Web entités</a:t>
              </a:r>
            </a:p>
          </p:txBody>
        </p:sp>
        <p:sp>
          <p:nvSpPr>
            <p:cNvPr id="90" name="Line 38"/>
            <p:cNvSpPr>
              <a:spLocks noChangeShapeType="1"/>
            </p:cNvSpPr>
            <p:nvPr/>
          </p:nvSpPr>
          <p:spPr bwMode="gray">
            <a:xfrm flipV="1">
              <a:off x="3060700" y="4800599"/>
              <a:ext cx="2197100" cy="5730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2" name="Line 41"/>
            <p:cNvSpPr>
              <a:spLocks noChangeShapeType="1"/>
            </p:cNvSpPr>
            <p:nvPr/>
          </p:nvSpPr>
          <p:spPr bwMode="gray">
            <a:xfrm>
              <a:off x="8291513" y="2312988"/>
              <a:ext cx="1588" cy="4238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3" name="Document"/>
            <p:cNvSpPr>
              <a:spLocks noEditPoints="1" noChangeArrowheads="1"/>
            </p:cNvSpPr>
            <p:nvPr/>
          </p:nvSpPr>
          <p:spPr bwMode="gray">
            <a:xfrm>
              <a:off x="7656513" y="4232276"/>
              <a:ext cx="1195388" cy="652463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spcBef>
                  <a:spcPts val="200"/>
                </a:spcBef>
              </a:pPr>
              <a:r>
                <a:rPr lang="fr-FR" b="1"/>
                <a:t>DocumentXML</a:t>
              </a:r>
            </a:p>
            <a:p>
              <a:pPr algn="ctr">
                <a:spcBef>
                  <a:spcPts val="200"/>
                </a:spcBef>
              </a:pPr>
              <a:endParaRPr lang="fr-FR" b="1"/>
            </a:p>
          </p:txBody>
        </p:sp>
        <p:pic>
          <p:nvPicPr>
            <p:cNvPr id="94" name="Picture 4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gray">
            <a:xfrm>
              <a:off x="803275" y="2501901"/>
              <a:ext cx="962025" cy="1071563"/>
            </a:xfrm>
            <a:prstGeom prst="rect">
              <a:avLst/>
            </a:prstGeom>
            <a:noFill/>
          </p:spPr>
        </p:pic>
        <p:sp>
          <p:nvSpPr>
            <p:cNvPr id="95" name="Line 44"/>
            <p:cNvSpPr>
              <a:spLocks noChangeShapeType="1"/>
            </p:cNvSpPr>
            <p:nvPr/>
          </p:nvSpPr>
          <p:spPr bwMode="gray">
            <a:xfrm flipV="1">
              <a:off x="1574800" y="2662238"/>
              <a:ext cx="790575" cy="2603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6" name="Line 45"/>
            <p:cNvSpPr>
              <a:spLocks noChangeShapeType="1"/>
            </p:cNvSpPr>
            <p:nvPr/>
          </p:nvSpPr>
          <p:spPr bwMode="gray">
            <a:xfrm>
              <a:off x="425450" y="2847976"/>
              <a:ext cx="517525" cy="762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gray">
            <a:xfrm>
              <a:off x="373062" y="3485349"/>
              <a:ext cx="1464791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dirty="0"/>
                <a:t>Navigateur</a:t>
              </a:r>
            </a:p>
          </p:txBody>
        </p:sp>
        <p:sp>
          <p:nvSpPr>
            <p:cNvPr id="98" name="Text Box 47"/>
            <p:cNvSpPr txBox="1">
              <a:spLocks noChangeArrowheads="1"/>
            </p:cNvSpPr>
            <p:nvPr/>
          </p:nvSpPr>
          <p:spPr bwMode="gray">
            <a:xfrm>
              <a:off x="3892989" y="1571626"/>
              <a:ext cx="1810693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Classe de contrôle</a:t>
              </a:r>
            </a:p>
          </p:txBody>
        </p:sp>
        <p:pic>
          <p:nvPicPr>
            <p:cNvPr id="99" name="Picture 48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36888" y="4445001"/>
              <a:ext cx="777875" cy="704850"/>
            </a:xfrm>
            <a:prstGeom prst="rect">
              <a:avLst/>
            </a:prstGeom>
            <a:noFill/>
          </p:spPr>
        </p:pic>
        <p:sp>
          <p:nvSpPr>
            <p:cNvPr id="100" name="Line 49"/>
            <p:cNvSpPr>
              <a:spLocks noChangeShapeType="1"/>
            </p:cNvSpPr>
            <p:nvPr/>
          </p:nvSpPr>
          <p:spPr bwMode="gray">
            <a:xfrm flipV="1">
              <a:off x="3617913" y="2568576"/>
              <a:ext cx="836613" cy="19399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1" name="Line 50"/>
            <p:cNvSpPr>
              <a:spLocks noChangeShapeType="1"/>
            </p:cNvSpPr>
            <p:nvPr/>
          </p:nvSpPr>
          <p:spPr bwMode="gray">
            <a:xfrm flipV="1">
              <a:off x="3784600" y="4696690"/>
              <a:ext cx="1421245" cy="5469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3" name="Text Box 52"/>
            <p:cNvSpPr txBox="1">
              <a:spLocks noChangeArrowheads="1"/>
            </p:cNvSpPr>
            <p:nvPr/>
          </p:nvSpPr>
          <p:spPr bwMode="gray">
            <a:xfrm>
              <a:off x="4216400" y="4376738"/>
              <a:ext cx="1058863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Collection </a:t>
              </a:r>
            </a:p>
          </p:txBody>
        </p:sp>
        <p:pic>
          <p:nvPicPr>
            <p:cNvPr id="104" name="Picture 55" descr="collection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6230938" y="3198813"/>
              <a:ext cx="796925" cy="722313"/>
            </a:xfrm>
            <a:prstGeom prst="rect">
              <a:avLst/>
            </a:prstGeom>
            <a:noFill/>
          </p:spPr>
        </p:pic>
        <p:sp>
          <p:nvSpPr>
            <p:cNvPr id="105" name="Line 56"/>
            <p:cNvSpPr>
              <a:spLocks noChangeShapeType="1"/>
            </p:cNvSpPr>
            <p:nvPr/>
          </p:nvSpPr>
          <p:spPr bwMode="gray">
            <a:xfrm flipH="1">
              <a:off x="5694218" y="3662363"/>
              <a:ext cx="547832" cy="55634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6" name="Text Box 57"/>
            <p:cNvSpPr txBox="1">
              <a:spLocks noChangeArrowheads="1"/>
            </p:cNvSpPr>
            <p:nvPr/>
          </p:nvSpPr>
          <p:spPr bwMode="gray">
            <a:xfrm>
              <a:off x="6060965" y="2755527"/>
              <a:ext cx="1233220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Accesseur</a:t>
              </a:r>
            </a:p>
          </p:txBody>
        </p:sp>
        <p:sp>
          <p:nvSpPr>
            <p:cNvPr id="107" name="Line 59"/>
            <p:cNvSpPr>
              <a:spLocks noChangeShapeType="1"/>
            </p:cNvSpPr>
            <p:nvPr/>
          </p:nvSpPr>
          <p:spPr bwMode="gray">
            <a:xfrm flipV="1">
              <a:off x="6924675" y="3370263"/>
              <a:ext cx="796925" cy="1619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8" name="Line 60"/>
            <p:cNvSpPr>
              <a:spLocks noChangeShapeType="1"/>
            </p:cNvSpPr>
            <p:nvPr/>
          </p:nvSpPr>
          <p:spPr bwMode="gray">
            <a:xfrm flipV="1">
              <a:off x="6828817" y="2305454"/>
              <a:ext cx="953311" cy="101167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9" name="Ellipse 108"/>
          <p:cNvSpPr/>
          <p:nvPr/>
        </p:nvSpPr>
        <p:spPr bwMode="gray">
          <a:xfrm>
            <a:off x="7450999" y="2569408"/>
            <a:ext cx="1566251" cy="147749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Le modèle relationnel</a:t>
            </a:r>
          </a:p>
        </p:txBody>
      </p:sp>
      <p:sp>
        <p:nvSpPr>
          <p:cNvPr id="97894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524042"/>
          </a:xfrm>
          <a:ln>
            <a:noFill/>
          </a:ln>
        </p:spPr>
        <p:txBody>
          <a:bodyPr/>
          <a:lstStyle/>
          <a:p>
            <a:r>
              <a:rPr lang="fr-FR" noProof="0" dirty="0"/>
              <a:t>Le cahier des charges comprend la définition du modèle de données</a:t>
            </a:r>
          </a:p>
          <a:p>
            <a:pPr lvl="1"/>
            <a:r>
              <a:rPr lang="fr-FR" noProof="0" dirty="0"/>
              <a:t>Indique les données à traiter et leurs relations les unes avec les autres</a:t>
            </a:r>
          </a:p>
          <a:p>
            <a:r>
              <a:rPr lang="fr-FR" noProof="0" dirty="0"/>
              <a:t>Il faut </a:t>
            </a:r>
            <a:r>
              <a:rPr lang="fr-FR" dirty="0"/>
              <a:t>entre autres penser à définir</a:t>
            </a:r>
            <a:endParaRPr lang="fr-FR" noProof="0" dirty="0"/>
          </a:p>
          <a:p>
            <a:pPr lvl="1"/>
            <a:r>
              <a:rPr lang="fr-FR" noProof="0" dirty="0"/>
              <a:t>Le type de données et la taille </a:t>
            </a:r>
            <a:r>
              <a:rPr lang="fr-FR" dirty="0"/>
              <a:t>de chaque colonne</a:t>
            </a:r>
            <a:endParaRPr lang="fr-FR" noProof="0" dirty="0"/>
          </a:p>
          <a:p>
            <a:pPr lvl="1"/>
            <a:r>
              <a:rPr lang="fr-FR" dirty="0"/>
              <a:t>Si la colonne est unique et si elle peut être clé primaire</a:t>
            </a:r>
            <a:endParaRPr lang="fr-FR" noProof="0" dirty="0"/>
          </a:p>
          <a:p>
            <a:pPr lvl="2"/>
            <a:r>
              <a:rPr lang="fr-FR" noProof="0" dirty="0"/>
              <a:t>A-t-on besoin d’un </a:t>
            </a:r>
            <a:r>
              <a:rPr lang="fr-FR" i="1" noProof="0" dirty="0">
                <a:latin typeface="Century Schoolbook" pitchFamily="18" charset="0"/>
              </a:rPr>
              <a:t>substitut</a:t>
            </a:r>
            <a:r>
              <a:rPr lang="fr-FR" noProof="0" dirty="0"/>
              <a:t>, tel qu’un GUID ou un identificateur entier généré par la base de données ?</a:t>
            </a:r>
          </a:p>
          <a:p>
            <a:pPr lvl="1"/>
            <a:r>
              <a:rPr lang="fr-FR" noProof="0" dirty="0"/>
              <a:t>Quelles sont les clés étrangères ? Peuvent-elles être nulles ?</a:t>
            </a:r>
          </a:p>
          <a:p>
            <a:pPr lvl="2"/>
            <a:r>
              <a:rPr lang="fr-FR" noProof="0" dirty="0"/>
              <a:t>La relation est-elle optionnelle ou obligatoire ?</a:t>
            </a:r>
          </a:p>
          <a:p>
            <a:pPr lvl="1"/>
            <a:r>
              <a:rPr lang="fr-FR" noProof="0" dirty="0"/>
              <a:t>La normalisation</a:t>
            </a:r>
          </a:p>
          <a:p>
            <a:pPr lvl="2"/>
            <a:r>
              <a:rPr lang="fr-FR" noProof="0" dirty="0"/>
              <a:t>Chaque élément ne </a:t>
            </a:r>
            <a:r>
              <a:rPr lang="fr-FR" dirty="0"/>
              <a:t>doit être stocké qu’une seule fois</a:t>
            </a:r>
            <a:endParaRPr lang="fr-FR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9376" y="6196995"/>
            <a:ext cx="3595254" cy="31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 = Globally Unique </a:t>
            </a:r>
            <a:r>
              <a:rPr lang="en-US" dirty="0" err="1"/>
              <a:t>IDentifier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Relations entre les tables</a:t>
            </a:r>
          </a:p>
        </p:txBody>
      </p:sp>
      <p:sp>
        <p:nvSpPr>
          <p:cNvPr id="763988" name="Rectangle 84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379865"/>
          </a:xfrm>
          <a:noFill/>
          <a:ln/>
        </p:spPr>
        <p:txBody>
          <a:bodyPr/>
          <a:lstStyle/>
          <a:p>
            <a:pPr>
              <a:spcAft>
                <a:spcPts val="0"/>
              </a:spcAft>
            </a:pPr>
            <a:r>
              <a:rPr lang="fr-FR" dirty="0"/>
              <a:t>Une donnée est reliée à une autre donnée à l’aide d’une </a:t>
            </a:r>
            <a:r>
              <a:rPr lang="fr-FR" i="1" dirty="0">
                <a:latin typeface="Century Schoolbook" pitchFamily="18" charset="0"/>
              </a:rPr>
              <a:t>clé étrangère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Une colonne d’une table qui contient la clé d’une autre table</a:t>
            </a:r>
          </a:p>
          <a:p>
            <a:pPr>
              <a:spcAft>
                <a:spcPts val="0"/>
              </a:spcAft>
            </a:pPr>
            <a:r>
              <a:rPr lang="fr-FR" dirty="0"/>
              <a:t>Des contraintes définissent la façon de gérer les données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Par exemple, ne pas supprimer un maître avant de supprimer ses chiens</a:t>
            </a:r>
          </a:p>
        </p:txBody>
      </p:sp>
      <p:graphicFrame>
        <p:nvGraphicFramePr>
          <p:cNvPr id="763991" name="Group 87"/>
          <p:cNvGraphicFramePr>
            <a:graphicFrameLocks noGrp="1"/>
          </p:cNvGraphicFramePr>
          <p:nvPr/>
        </p:nvGraphicFramePr>
        <p:xfrm>
          <a:off x="2534573" y="2942582"/>
          <a:ext cx="3908425" cy="1219200"/>
        </p:xfrm>
        <a:graphic>
          <a:graphicData uri="http://schemas.openxmlformats.org/drawingml/2006/table">
            <a:tbl>
              <a:tblPr/>
              <a:tblGrid>
                <a:gridCol w="139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Favorite Bone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Owner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Rover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Beef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Butch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Human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3941" name="Text Box 37"/>
          <p:cNvSpPr txBox="1">
            <a:spLocks noChangeArrowheads="1"/>
          </p:cNvSpPr>
          <p:nvPr/>
        </p:nvSpPr>
        <p:spPr bwMode="auto">
          <a:xfrm>
            <a:off x="1350974" y="2911467"/>
            <a:ext cx="110607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Table Dog</a:t>
            </a:r>
          </a:p>
        </p:txBody>
      </p:sp>
      <p:graphicFrame>
        <p:nvGraphicFramePr>
          <p:cNvPr id="763989" name="Group 85"/>
          <p:cNvGraphicFramePr>
            <a:graphicFrameLocks noGrp="1"/>
          </p:cNvGraphicFramePr>
          <p:nvPr/>
        </p:nvGraphicFramePr>
        <p:xfrm>
          <a:off x="2547273" y="4488757"/>
          <a:ext cx="3729038" cy="1828800"/>
        </p:xfrm>
        <a:graphic>
          <a:graphicData uri="http://schemas.openxmlformats.org/drawingml/2006/table">
            <a:tbl>
              <a:tblPr/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John Ballam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Portsmouth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Joe Cool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Los Angeles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Joe Blow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New 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Eddie Valliant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Toontown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Fred Bloggs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London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63986" name="Text Box 82"/>
          <p:cNvSpPr txBox="1">
            <a:spLocks noChangeArrowheads="1"/>
          </p:cNvSpPr>
          <p:nvPr/>
        </p:nvSpPr>
        <p:spPr bwMode="auto">
          <a:xfrm>
            <a:off x="1114309" y="4457397"/>
            <a:ext cx="138018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Table Person</a:t>
            </a:r>
          </a:p>
        </p:txBody>
      </p:sp>
      <p:sp>
        <p:nvSpPr>
          <p:cNvPr id="763998" name="Oval 94"/>
          <p:cNvSpPr>
            <a:spLocks noChangeArrowheads="1"/>
          </p:cNvSpPr>
          <p:nvPr/>
        </p:nvSpPr>
        <p:spPr bwMode="auto">
          <a:xfrm>
            <a:off x="5114261" y="3569645"/>
            <a:ext cx="1535112" cy="295275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99" name="Oval 95"/>
          <p:cNvSpPr>
            <a:spLocks noChangeArrowheads="1"/>
          </p:cNvSpPr>
          <p:nvPr/>
        </p:nvSpPr>
        <p:spPr bwMode="auto">
          <a:xfrm>
            <a:off x="5165061" y="4784032"/>
            <a:ext cx="1535112" cy="327025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4002" name="Oval 98"/>
          <p:cNvSpPr>
            <a:spLocks noChangeArrowheads="1"/>
          </p:cNvSpPr>
          <p:nvPr/>
        </p:nvSpPr>
        <p:spPr bwMode="auto">
          <a:xfrm>
            <a:off x="5076161" y="3264845"/>
            <a:ext cx="1535112" cy="295275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16" name="Shape 15"/>
          <p:cNvCxnSpPr/>
          <p:nvPr/>
        </p:nvCxnSpPr>
        <p:spPr bwMode="auto">
          <a:xfrm>
            <a:off x="6525548" y="3469161"/>
            <a:ext cx="236500" cy="1010034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hape 18"/>
          <p:cNvCxnSpPr/>
          <p:nvPr/>
        </p:nvCxnSpPr>
        <p:spPr bwMode="auto">
          <a:xfrm flipV="1">
            <a:off x="6679797" y="4308217"/>
            <a:ext cx="80925" cy="648853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pratique : </a:t>
            </a:r>
            <a:br>
              <a:rPr lang="fr-FR" dirty="0"/>
            </a:br>
            <a:r>
              <a:rPr lang="fr-FR" dirty="0"/>
              <a:t>Relier les clés du modèle de données de White </a:t>
            </a:r>
            <a:r>
              <a:rPr lang="fr-FR" dirty="0" err="1"/>
              <a:t>Pass</a:t>
            </a:r>
            <a:endParaRPr lang="fr-FR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55864" y="1312863"/>
            <a:ext cx="8879494" cy="36933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dirty="0"/>
              <a:t>Le diagramme présente le modèle de données de White </a:t>
            </a:r>
            <a:r>
              <a:rPr lang="fr-FR" dirty="0" err="1"/>
              <a:t>Pass</a:t>
            </a:r>
            <a:r>
              <a:rPr lang="fr-FR" dirty="0"/>
              <a:t>. Reliez les clés.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353" y="1795103"/>
            <a:ext cx="8164286" cy="445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Où en sommes-nous ?</a:t>
            </a:r>
          </a:p>
        </p:txBody>
      </p:sp>
      <p:grpSp>
        <p:nvGrpSpPr>
          <p:cNvPr id="108" name="Group 78"/>
          <p:cNvGrpSpPr/>
          <p:nvPr/>
        </p:nvGrpSpPr>
        <p:grpSpPr bwMode="gray">
          <a:xfrm>
            <a:off x="262207" y="1350963"/>
            <a:ext cx="8652922" cy="4900551"/>
            <a:chOff x="219075" y="1350963"/>
            <a:chExt cx="8652922" cy="4900551"/>
          </a:xfrm>
        </p:grpSpPr>
        <p:sp>
          <p:nvSpPr>
            <p:cNvPr id="109" name="AutoShape 4"/>
            <p:cNvSpPr>
              <a:spLocks noChangeArrowheads="1"/>
            </p:cNvSpPr>
            <p:nvPr/>
          </p:nvSpPr>
          <p:spPr bwMode="gray">
            <a:xfrm>
              <a:off x="7724775" y="1350963"/>
              <a:ext cx="1084263" cy="1039356"/>
            </a:xfrm>
            <a:prstGeom prst="flowChartMagneticDisk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fr-FR" b="1"/>
                <a:t>Procédure stockée</a:t>
              </a:r>
            </a:p>
          </p:txBody>
        </p:sp>
        <p:sp>
          <p:nvSpPr>
            <p:cNvPr id="110" name="Line 5"/>
            <p:cNvSpPr>
              <a:spLocks noChangeShapeType="1"/>
            </p:cNvSpPr>
            <p:nvPr/>
          </p:nvSpPr>
          <p:spPr bwMode="gray">
            <a:xfrm flipH="1">
              <a:off x="3471863" y="1655763"/>
              <a:ext cx="9525" cy="43989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11" name="Line 6"/>
            <p:cNvSpPr>
              <a:spLocks noChangeShapeType="1"/>
            </p:cNvSpPr>
            <p:nvPr/>
          </p:nvSpPr>
          <p:spPr bwMode="gray">
            <a:xfrm>
              <a:off x="6086475" y="1571626"/>
              <a:ext cx="3175" cy="4437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pic>
          <p:nvPicPr>
            <p:cNvPr id="112" name="Picture 7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44738" y="1422401"/>
              <a:ext cx="787400" cy="714375"/>
            </a:xfrm>
            <a:prstGeom prst="rect">
              <a:avLst/>
            </a:prstGeom>
            <a:noFill/>
          </p:spPr>
        </p:pic>
        <p:pic>
          <p:nvPicPr>
            <p:cNvPr id="113" name="Picture 8" descr="control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4302125" y="1835151"/>
              <a:ext cx="817563" cy="741363"/>
            </a:xfrm>
            <a:prstGeom prst="rect">
              <a:avLst/>
            </a:prstGeom>
            <a:noFill/>
          </p:spPr>
        </p:pic>
        <p:pic>
          <p:nvPicPr>
            <p:cNvPr id="114" name="Picture 9" descr="collection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4738793" y="2958893"/>
              <a:ext cx="796925" cy="722313"/>
            </a:xfrm>
            <a:prstGeom prst="rect">
              <a:avLst/>
            </a:prstGeom>
            <a:noFill/>
          </p:spPr>
        </p:pic>
        <p:pic>
          <p:nvPicPr>
            <p:cNvPr id="115" name="Picture 10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38388" y="2339976"/>
              <a:ext cx="777875" cy="704850"/>
            </a:xfrm>
            <a:prstGeom prst="rect">
              <a:avLst/>
            </a:prstGeom>
            <a:noFill/>
          </p:spPr>
        </p:pic>
        <p:pic>
          <p:nvPicPr>
            <p:cNvPr id="116" name="Picture 11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51088" y="3302001"/>
              <a:ext cx="777875" cy="704850"/>
            </a:xfrm>
            <a:prstGeom prst="rect">
              <a:avLst/>
            </a:prstGeom>
            <a:noFill/>
          </p:spPr>
        </p:pic>
        <p:pic>
          <p:nvPicPr>
            <p:cNvPr id="117" name="Picture 12" descr="actor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704850" y="1508126"/>
              <a:ext cx="393700" cy="858838"/>
            </a:xfrm>
            <a:prstGeom prst="rect">
              <a:avLst/>
            </a:prstGeom>
            <a:noFill/>
          </p:spPr>
        </p:pic>
        <p:sp>
          <p:nvSpPr>
            <p:cNvPr id="118" name="Text Box 13"/>
            <p:cNvSpPr txBox="1">
              <a:spLocks noChangeArrowheads="1"/>
            </p:cNvSpPr>
            <p:nvPr/>
          </p:nvSpPr>
          <p:spPr bwMode="gray">
            <a:xfrm>
              <a:off x="1432946" y="2043113"/>
              <a:ext cx="2088852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Formulaires Windows</a:t>
              </a:r>
            </a:p>
          </p:txBody>
        </p:sp>
        <p:sp>
          <p:nvSpPr>
            <p:cNvPr id="119" name="Text Box 14"/>
            <p:cNvSpPr txBox="1">
              <a:spLocks noChangeArrowheads="1"/>
            </p:cNvSpPr>
            <p:nvPr/>
          </p:nvSpPr>
          <p:spPr bwMode="gray">
            <a:xfrm>
              <a:off x="2270125" y="2968626"/>
              <a:ext cx="1106488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ASP.NET</a:t>
              </a:r>
            </a:p>
          </p:txBody>
        </p:sp>
        <p:pic>
          <p:nvPicPr>
            <p:cNvPr id="120" name="Picture 15" descr="actor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219075" y="2390776"/>
              <a:ext cx="393700" cy="858838"/>
            </a:xfrm>
            <a:prstGeom prst="rect">
              <a:avLst/>
            </a:prstGeom>
            <a:noFill/>
          </p:spPr>
        </p:pic>
        <p:sp>
          <p:nvSpPr>
            <p:cNvPr id="121" name="Text Box 16"/>
            <p:cNvSpPr txBox="1">
              <a:spLocks noChangeArrowheads="1"/>
            </p:cNvSpPr>
            <p:nvPr/>
          </p:nvSpPr>
          <p:spPr bwMode="gray">
            <a:xfrm>
              <a:off x="2091350" y="4675188"/>
              <a:ext cx="990412" cy="26686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  <a:spcBef>
                  <a:spcPts val="200"/>
                </a:spcBef>
              </a:pPr>
              <a:r>
                <a:rPr lang="fr-FR" b="1" dirty="0"/>
                <a:t>Test  VS</a:t>
              </a:r>
            </a:p>
          </p:txBody>
        </p:sp>
        <p:sp>
          <p:nvSpPr>
            <p:cNvPr id="122" name="Text Box 17"/>
            <p:cNvSpPr txBox="1">
              <a:spLocks noChangeArrowheads="1"/>
            </p:cNvSpPr>
            <p:nvPr/>
          </p:nvSpPr>
          <p:spPr bwMode="gray">
            <a:xfrm>
              <a:off x="2046083" y="3949701"/>
              <a:ext cx="1486106" cy="5254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Services Web tâches</a:t>
              </a:r>
            </a:p>
          </p:txBody>
        </p:sp>
        <p:pic>
          <p:nvPicPr>
            <p:cNvPr id="123" name="Picture 19" descr="entity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5191177" y="3817313"/>
              <a:ext cx="839788" cy="762000"/>
            </a:xfrm>
            <a:prstGeom prst="rect">
              <a:avLst/>
            </a:prstGeom>
            <a:noFill/>
          </p:spPr>
        </p:pic>
        <p:sp>
          <p:nvSpPr>
            <p:cNvPr id="124" name="Line 20"/>
            <p:cNvSpPr>
              <a:spLocks noChangeShapeType="1"/>
            </p:cNvSpPr>
            <p:nvPr/>
          </p:nvSpPr>
          <p:spPr bwMode="gray">
            <a:xfrm>
              <a:off x="3043238" y="1914526"/>
              <a:ext cx="1243013" cy="22701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5" name="Line 21"/>
            <p:cNvSpPr>
              <a:spLocks noChangeShapeType="1"/>
            </p:cNvSpPr>
            <p:nvPr/>
          </p:nvSpPr>
          <p:spPr bwMode="gray">
            <a:xfrm flipV="1">
              <a:off x="3098800" y="2317751"/>
              <a:ext cx="1192213" cy="3492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6" name="Line 22"/>
            <p:cNvSpPr>
              <a:spLocks noChangeShapeType="1"/>
            </p:cNvSpPr>
            <p:nvPr/>
          </p:nvSpPr>
          <p:spPr bwMode="gray">
            <a:xfrm flipV="1">
              <a:off x="3051175" y="2466976"/>
              <a:ext cx="1276350" cy="11064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7" name="Line 23"/>
            <p:cNvSpPr>
              <a:spLocks noChangeShapeType="1"/>
            </p:cNvSpPr>
            <p:nvPr/>
          </p:nvSpPr>
          <p:spPr bwMode="gray">
            <a:xfrm flipV="1">
              <a:off x="933450" y="1779588"/>
              <a:ext cx="1455738" cy="21431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8" name="Line 24"/>
            <p:cNvSpPr>
              <a:spLocks noChangeShapeType="1"/>
            </p:cNvSpPr>
            <p:nvPr/>
          </p:nvSpPr>
          <p:spPr bwMode="gray">
            <a:xfrm>
              <a:off x="4673600" y="2589213"/>
              <a:ext cx="260002" cy="34885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9" name="Line 25"/>
            <p:cNvSpPr>
              <a:spLocks noChangeShapeType="1"/>
            </p:cNvSpPr>
            <p:nvPr/>
          </p:nvSpPr>
          <p:spPr bwMode="gray">
            <a:xfrm>
              <a:off x="5338337" y="3627620"/>
              <a:ext cx="179882" cy="29980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0" name="Line 27"/>
            <p:cNvSpPr>
              <a:spLocks noChangeShapeType="1"/>
            </p:cNvSpPr>
            <p:nvPr/>
          </p:nvSpPr>
          <p:spPr bwMode="gray">
            <a:xfrm>
              <a:off x="4953000" y="2363789"/>
              <a:ext cx="1307123" cy="62057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2" name="Text Box 30"/>
            <p:cNvSpPr txBox="1">
              <a:spLocks noChangeArrowheads="1"/>
            </p:cNvSpPr>
            <p:nvPr/>
          </p:nvSpPr>
          <p:spPr bwMode="gray">
            <a:xfrm>
              <a:off x="5251760" y="4669268"/>
              <a:ext cx="1453866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dirty="0"/>
                <a:t>Entité</a:t>
              </a:r>
            </a:p>
          </p:txBody>
        </p:sp>
        <p:sp>
          <p:nvSpPr>
            <p:cNvPr id="133" name="AutoShape 32"/>
            <p:cNvSpPr>
              <a:spLocks noChangeArrowheads="1"/>
            </p:cNvSpPr>
            <p:nvPr/>
          </p:nvSpPr>
          <p:spPr bwMode="gray">
            <a:xfrm>
              <a:off x="7676994" y="2797176"/>
              <a:ext cx="1159188" cy="1039356"/>
            </a:xfrm>
            <a:prstGeom prst="flowChartMagneticDisk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fr-FR" b="1"/>
                <a:t>Table </a:t>
              </a:r>
              <a:br>
                <a:rPr lang="fr-FR" b="1"/>
              </a:br>
              <a:r>
                <a:rPr lang="fr-FR" b="1"/>
                <a:t>BdD</a:t>
              </a:r>
            </a:p>
          </p:txBody>
        </p:sp>
        <p:sp>
          <p:nvSpPr>
            <p:cNvPr id="134" name="Line 33"/>
            <p:cNvSpPr>
              <a:spLocks noChangeShapeType="1"/>
            </p:cNvSpPr>
            <p:nvPr/>
          </p:nvSpPr>
          <p:spPr bwMode="gray">
            <a:xfrm flipV="1">
              <a:off x="6777393" y="2180492"/>
              <a:ext cx="919644" cy="7575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5" name="Line 34"/>
            <p:cNvSpPr>
              <a:spLocks noChangeShapeType="1"/>
            </p:cNvSpPr>
            <p:nvPr/>
          </p:nvSpPr>
          <p:spPr bwMode="gray">
            <a:xfrm>
              <a:off x="6852344" y="3477719"/>
              <a:ext cx="824598" cy="157660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pic>
          <p:nvPicPr>
            <p:cNvPr id="136" name="Picture 36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36800" y="5094288"/>
              <a:ext cx="777875" cy="704850"/>
            </a:xfrm>
            <a:prstGeom prst="rect">
              <a:avLst/>
            </a:prstGeom>
            <a:noFill/>
          </p:spPr>
        </p:pic>
        <p:sp>
          <p:nvSpPr>
            <p:cNvPr id="137" name="Text Box 37"/>
            <p:cNvSpPr txBox="1">
              <a:spLocks noChangeArrowheads="1"/>
            </p:cNvSpPr>
            <p:nvPr/>
          </p:nvSpPr>
          <p:spPr bwMode="gray">
            <a:xfrm>
              <a:off x="2100263" y="5726113"/>
              <a:ext cx="1401763" cy="5254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Services Web entités</a:t>
              </a:r>
            </a:p>
          </p:txBody>
        </p:sp>
        <p:sp>
          <p:nvSpPr>
            <p:cNvPr id="138" name="Line 38"/>
            <p:cNvSpPr>
              <a:spLocks noChangeShapeType="1"/>
            </p:cNvSpPr>
            <p:nvPr/>
          </p:nvSpPr>
          <p:spPr bwMode="gray">
            <a:xfrm flipV="1">
              <a:off x="3060700" y="4467068"/>
              <a:ext cx="2217676" cy="90661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9" name="Line 41"/>
            <p:cNvSpPr>
              <a:spLocks noChangeShapeType="1"/>
            </p:cNvSpPr>
            <p:nvPr/>
          </p:nvSpPr>
          <p:spPr bwMode="gray">
            <a:xfrm>
              <a:off x="8291513" y="2312988"/>
              <a:ext cx="1588" cy="4238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40" name="Document"/>
            <p:cNvSpPr>
              <a:spLocks noEditPoints="1" noChangeArrowheads="1"/>
            </p:cNvSpPr>
            <p:nvPr/>
          </p:nvSpPr>
          <p:spPr bwMode="gray">
            <a:xfrm>
              <a:off x="7676609" y="4754790"/>
              <a:ext cx="1195388" cy="652463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spcBef>
                  <a:spcPts val="200"/>
                </a:spcBef>
              </a:pPr>
              <a:r>
                <a:rPr lang="fr-FR" b="1"/>
                <a:t>DocumentXML</a:t>
              </a:r>
            </a:p>
            <a:p>
              <a:pPr algn="ctr">
                <a:spcBef>
                  <a:spcPts val="200"/>
                </a:spcBef>
              </a:pPr>
              <a:endParaRPr lang="fr-FR" b="1"/>
            </a:p>
          </p:txBody>
        </p:sp>
        <p:pic>
          <p:nvPicPr>
            <p:cNvPr id="141" name="Picture 4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gray">
            <a:xfrm>
              <a:off x="803275" y="2501901"/>
              <a:ext cx="962025" cy="1071563"/>
            </a:xfrm>
            <a:prstGeom prst="rect">
              <a:avLst/>
            </a:prstGeom>
            <a:noFill/>
          </p:spPr>
        </p:pic>
        <p:sp>
          <p:nvSpPr>
            <p:cNvPr id="142" name="Line 44"/>
            <p:cNvSpPr>
              <a:spLocks noChangeShapeType="1"/>
            </p:cNvSpPr>
            <p:nvPr/>
          </p:nvSpPr>
          <p:spPr bwMode="gray">
            <a:xfrm flipV="1">
              <a:off x="1574800" y="2662238"/>
              <a:ext cx="790575" cy="2603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43" name="Line 45"/>
            <p:cNvSpPr>
              <a:spLocks noChangeShapeType="1"/>
            </p:cNvSpPr>
            <p:nvPr/>
          </p:nvSpPr>
          <p:spPr bwMode="gray">
            <a:xfrm>
              <a:off x="425450" y="2847976"/>
              <a:ext cx="517525" cy="762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44" name="Text Box 46"/>
            <p:cNvSpPr txBox="1">
              <a:spLocks noChangeArrowheads="1"/>
            </p:cNvSpPr>
            <p:nvPr/>
          </p:nvSpPr>
          <p:spPr bwMode="gray">
            <a:xfrm>
              <a:off x="373062" y="3485349"/>
              <a:ext cx="1464791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dirty="0"/>
                <a:t>Navigateur</a:t>
              </a:r>
            </a:p>
          </p:txBody>
        </p:sp>
        <p:sp>
          <p:nvSpPr>
            <p:cNvPr id="145" name="Text Box 47"/>
            <p:cNvSpPr txBox="1">
              <a:spLocks noChangeArrowheads="1"/>
            </p:cNvSpPr>
            <p:nvPr/>
          </p:nvSpPr>
          <p:spPr bwMode="gray">
            <a:xfrm>
              <a:off x="3892989" y="1571626"/>
              <a:ext cx="1810693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Classe de contrôle</a:t>
              </a:r>
            </a:p>
          </p:txBody>
        </p:sp>
        <p:pic>
          <p:nvPicPr>
            <p:cNvPr id="146" name="Picture 48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36888" y="4445001"/>
              <a:ext cx="777875" cy="704850"/>
            </a:xfrm>
            <a:prstGeom prst="rect">
              <a:avLst/>
            </a:prstGeom>
            <a:noFill/>
          </p:spPr>
        </p:pic>
        <p:sp>
          <p:nvSpPr>
            <p:cNvPr id="147" name="Line 49"/>
            <p:cNvSpPr>
              <a:spLocks noChangeShapeType="1"/>
            </p:cNvSpPr>
            <p:nvPr/>
          </p:nvSpPr>
          <p:spPr bwMode="gray">
            <a:xfrm flipV="1">
              <a:off x="3617913" y="2568576"/>
              <a:ext cx="836613" cy="19399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48" name="Line 50"/>
            <p:cNvSpPr>
              <a:spLocks noChangeShapeType="1"/>
            </p:cNvSpPr>
            <p:nvPr/>
          </p:nvSpPr>
          <p:spPr bwMode="gray">
            <a:xfrm flipV="1">
              <a:off x="3784600" y="4332156"/>
              <a:ext cx="1403835" cy="41923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0" name="Text Box 52"/>
            <p:cNvSpPr txBox="1">
              <a:spLocks noChangeArrowheads="1"/>
            </p:cNvSpPr>
            <p:nvPr/>
          </p:nvSpPr>
          <p:spPr bwMode="gray">
            <a:xfrm>
              <a:off x="4216400" y="3657210"/>
              <a:ext cx="1058863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dirty="0"/>
                <a:t>Collection </a:t>
              </a:r>
            </a:p>
          </p:txBody>
        </p:sp>
        <p:pic>
          <p:nvPicPr>
            <p:cNvPr id="151" name="Picture 55" descr="collection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6230938" y="2776782"/>
              <a:ext cx="796925" cy="722313"/>
            </a:xfrm>
            <a:prstGeom prst="rect">
              <a:avLst/>
            </a:prstGeom>
            <a:noFill/>
          </p:spPr>
        </p:pic>
        <p:sp>
          <p:nvSpPr>
            <p:cNvPr id="152" name="Line 56"/>
            <p:cNvSpPr>
              <a:spLocks noChangeShapeType="1"/>
            </p:cNvSpPr>
            <p:nvPr/>
          </p:nvSpPr>
          <p:spPr bwMode="gray">
            <a:xfrm flipH="1">
              <a:off x="5848001" y="3295859"/>
              <a:ext cx="402072" cy="58659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gray">
            <a:xfrm>
              <a:off x="6064668" y="2256693"/>
              <a:ext cx="1233220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Accesseur</a:t>
              </a:r>
            </a:p>
          </p:txBody>
        </p:sp>
        <p:sp>
          <p:nvSpPr>
            <p:cNvPr id="154" name="Line 59"/>
            <p:cNvSpPr>
              <a:spLocks noChangeShapeType="1"/>
            </p:cNvSpPr>
            <p:nvPr/>
          </p:nvSpPr>
          <p:spPr bwMode="gray">
            <a:xfrm>
              <a:off x="6943411" y="3185327"/>
              <a:ext cx="778189" cy="1849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55" name="Ellipse 154"/>
          <p:cNvSpPr/>
          <p:nvPr/>
        </p:nvSpPr>
        <p:spPr bwMode="gray">
          <a:xfrm rot="20711585">
            <a:off x="5191394" y="3118753"/>
            <a:ext cx="3921727" cy="124305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704" name="Rectangle 3"/>
          <p:cNvSpPr>
            <a:spLocks noChangeArrowheads="1"/>
          </p:cNvSpPr>
          <p:nvPr/>
        </p:nvSpPr>
        <p:spPr bwMode="auto">
          <a:xfrm>
            <a:off x="279400" y="1312863"/>
            <a:ext cx="8603343" cy="512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r>
              <a:rPr lang="fr-FR" sz="1800" b="1">
                <a:solidFill>
                  <a:srgbClr val="000080"/>
                </a:solidFill>
              </a:rPr>
              <a:t>Afin de pouvoir utiliser LINQ pour accéder à une base de données, les classes d’entité doivent être mappées à la table relationnelle correspondante</a:t>
            </a:r>
          </a:p>
          <a:p>
            <a:pPr marL="1144588" lvl="2" indent="-341313" eaLnBrk="1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5000"/>
              <a:buFont typeface="Arial" charset="0"/>
              <a:buChar char="—"/>
            </a:pPr>
            <a:r>
              <a:rPr lang="fr-FR" sz="1800" kern="0">
                <a:solidFill>
                  <a:srgbClr val="000080"/>
                </a:solidFill>
                <a:latin typeface="+mn-lt"/>
              </a:rPr>
              <a:t>Dans la plupart des cas, le mappage est simple</a:t>
            </a:r>
          </a:p>
          <a:p>
            <a:pPr marL="1601788" lvl="3" indent="-341313" eaLnBrk="1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5000"/>
              <a:buFont typeface="Arial" charset="0"/>
              <a:buChar char="—"/>
            </a:pPr>
            <a:r>
              <a:rPr lang="fr-FR" sz="1800" kern="0">
                <a:solidFill>
                  <a:srgbClr val="000080"/>
                </a:solidFill>
                <a:latin typeface="+mn-lt"/>
              </a:rPr>
              <a:t>Toutefois il arrive qu’il soit plus complexe</a:t>
            </a: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r>
              <a:rPr lang="fr-FR" sz="1800" b="1">
                <a:solidFill>
                  <a:srgbClr val="000080"/>
                </a:solidFill>
              </a:rPr>
              <a:t>Le mappage du concept OO avec le modèle relationnel comprend :</a:t>
            </a: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>
              <a:solidFill>
                <a:srgbClr val="000080"/>
              </a:solidFill>
            </a:endParaRPr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801650" cy="725487"/>
          </a:xfrm>
        </p:spPr>
        <p:txBody>
          <a:bodyPr/>
          <a:lstStyle/>
          <a:p>
            <a:r>
              <a:rPr lang="fr-FR"/>
              <a:t>Mappage des concepts OO aux fonctionnalités des SGBD</a:t>
            </a:r>
          </a:p>
        </p:txBody>
      </p:sp>
      <p:graphicFrame>
        <p:nvGraphicFramePr>
          <p:cNvPr id="924720" name="Group 48"/>
          <p:cNvGraphicFramePr>
            <a:graphicFrameLocks noGrp="1"/>
          </p:cNvGraphicFramePr>
          <p:nvPr/>
        </p:nvGraphicFramePr>
        <p:xfrm>
          <a:off x="474672" y="3231386"/>
          <a:ext cx="8333282" cy="3017520"/>
        </p:xfrm>
        <a:graphic>
          <a:graphicData uri="http://schemas.openxmlformats.org/drawingml/2006/table">
            <a:tbl>
              <a:tblPr/>
              <a:tblGrid>
                <a:gridCol w="242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Concept 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Implémentation SGBDR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Classe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Objet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Ligne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Champ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Colonne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Identificateur d’objet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Clé (généralement un délégué)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Association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Clé étrangère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Méthode (encapsulation)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Doit être implémentée par le programme qui accède à la 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Héritage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Tables simples ou multiples pour classes et dérivées, utilisant la même clé. Une colonne Type de la superclasse identifie la</a:t>
                      </a:r>
                      <a:br>
                        <a:rPr kumimoji="0" lang="fr-FR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fr-FR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sous-classe de l’objet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4809" y="6218337"/>
            <a:ext cx="5626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SGBDR = Système de Gestion de Bases de Données Relationnelles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93733204131"/>
  <p:tag name="TL" val="3330302C3534302C343530"/>
  <p:tag name="IPF" val="422C44657369676E20616E64204172636869746563747572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17070696E672061205461626C6520746F206120436C6173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17070696E6720436C617373657320746F205461626C65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17070696E67204F626A6563747320746F20526F77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F4F20496D706C656D656E746174696F6E206F6620302E2E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4F20496D706C656D656E746174696F6E206F6620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70706C69636174696F6E2041726368697465637475726520616E6420546563686E6F6C6F677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4617461204C61796572204172636869746563747572652077697468204C494E5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6464696E67205265636F72647320746F2061205461626C6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16E6970756C6174696E67204D617070656420456E74697479204F626A6563747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C494E5120746F20456E7469747920517565726965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F64656C205669657720436F6E74726F6C6C657220284D56432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56C6574696E67205265636F7264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56C6574696E67205265636F72647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6464696E67205265636F72647320746F2061205461626C6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70706C69636174696F6E2041726368697465637475726520616E6420546563686E6F6C6F677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7686572652057652041726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8652052656C6174696F6E616C204D6F64656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17070696E67204F626A6563747320746F20526F77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C6173732044697363757373696F6E3A20576869746520506173732044617461204D6F64656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686572652057652041726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17070696E67204F4F20436F6E636570747320746F205244424D53204665617475726573"/>
</p:tagLst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EPIC</Template>
  <TotalTime>2806</TotalTime>
  <Words>3408</Words>
  <Application>Microsoft Office PowerPoint</Application>
  <PresentationFormat>Affichage à l'écran (4:3)</PresentationFormat>
  <Paragraphs>539</Paragraphs>
  <Slides>22</Slides>
  <Notes>22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AvantGarde Md BT</vt:lpstr>
      <vt:lpstr>Century Schoolbook</vt:lpstr>
      <vt:lpstr>Courier New</vt:lpstr>
      <vt:lpstr>Lucida Sans</vt:lpstr>
      <vt:lpstr>Times New Roman</vt:lpstr>
      <vt:lpstr>Wingdings</vt:lpstr>
      <vt:lpstr>EPIC</vt:lpstr>
      <vt:lpstr>Bitmap Image</vt:lpstr>
      <vt:lpstr>Entity Framework</vt:lpstr>
      <vt:lpstr>Architecture d’application moderne</vt:lpstr>
      <vt:lpstr>Architecture d’application et technologie</vt:lpstr>
      <vt:lpstr>Où sommes-nous…</vt:lpstr>
      <vt:lpstr>Le modèle relationnel</vt:lpstr>
      <vt:lpstr>Relations entre les tables</vt:lpstr>
      <vt:lpstr>Mise en pratique :  Relier les clés du modèle de données de White Pass</vt:lpstr>
      <vt:lpstr>Où en sommes-nous ?</vt:lpstr>
      <vt:lpstr>Mappage des concepts OO aux fonctionnalités des SGBD</vt:lpstr>
      <vt:lpstr>Mappage d’une table à une classe</vt:lpstr>
      <vt:lpstr>Mappage des relations</vt:lpstr>
      <vt:lpstr>Mappage des objets aux lignes</vt:lpstr>
      <vt:lpstr>Implémentation OO de 0..1</vt:lpstr>
      <vt:lpstr>Implémentation OO de *</vt:lpstr>
      <vt:lpstr>Où en sommes-nous ?</vt:lpstr>
      <vt:lpstr>Architecture de la couche de données LINQ/EF</vt:lpstr>
      <vt:lpstr>Exemple de mise à jour de données</vt:lpstr>
      <vt:lpstr>Manipulation des objets d’entités mappées</vt:lpstr>
      <vt:lpstr>Chargement d’objets d’entité</vt:lpstr>
      <vt:lpstr>Suppression d’enregistrements d’un graphe d’objet</vt:lpstr>
      <vt:lpstr>Ajouter et supprimer des données</vt:lpstr>
      <vt:lpstr>Exemple d’ajout et de suppression</vt:lpstr>
    </vt:vector>
  </TitlesOfParts>
  <Company>Learning Tree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Architecture</dc:title>
  <dc:creator>lindak</dc:creator>
  <dc:description>Tagged 7/30/2008 4:31:07 PM</dc:description>
  <cp:lastModifiedBy>Cyril Vincent</cp:lastModifiedBy>
  <cp:revision>311</cp:revision>
  <cp:lastPrinted>2008-10-29T16:14:54Z</cp:lastPrinted>
  <dcterms:created xsi:type="dcterms:W3CDTF">2008-05-20T17:36:45Z</dcterms:created>
  <dcterms:modified xsi:type="dcterms:W3CDTF">2024-09-23T13:51:51Z</dcterms:modified>
</cp:coreProperties>
</file>