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65" r:id="rId3"/>
    <p:sldId id="358" r:id="rId4"/>
    <p:sldId id="359" r:id="rId5"/>
    <p:sldId id="360" r:id="rId6"/>
    <p:sldId id="361" r:id="rId7"/>
    <p:sldId id="356" r:id="rId8"/>
    <p:sldId id="326" r:id="rId9"/>
    <p:sldId id="297" r:id="rId10"/>
    <p:sldId id="364" r:id="rId11"/>
    <p:sldId id="266"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&lt;*s*o*u*r*c*e*&gt;*5*7*7*g*3*-*1*-*5*&lt;*/*s*o*u*r*c*e*&gt;</a:t>
            </a:r>
            <a:endParaRPr lang="en-US" sz="800" dirty="0">
              <a:solidFill>
                <a:srgbClr val="000000"/>
              </a:solidFill>
            </a:endParaRPr>
          </a:p>
        </p:txBody>
      </p:sp>
      <p:sp>
        <p:nvSpPr>
          <p:cNvPr id="20482" name="Rectangle 2"/>
          <p:cNvSpPr>
            <a:spLocks noGrp="1" noRot="1" noChangeAspect="1" noChangeArrowheads="1" noTextEdit="1"/>
          </p:cNvSpPr>
          <p:nvPr>
            <p:ph type="sldImg"/>
          </p:nvPr>
        </p:nvSpPr>
        <p:spPr>
          <a:xfrm>
            <a:off x="877888" y="733425"/>
            <a:ext cx="4892675" cy="3670300"/>
          </a:xfrm>
          <a:ln/>
        </p:spPr>
      </p:sp>
      <p:sp>
        <p:nvSpPr>
          <p:cNvPr id="20483" name="Rectangle 3"/>
          <p:cNvSpPr>
            <a:spLocks noGrp="1" noChangeArrowheads="1"/>
          </p:cNvSpPr>
          <p:nvPr>
            <p:ph type="body" idx="1"/>
          </p:nvPr>
        </p:nvSpPr>
        <p:spPr>
          <a:xfrm>
            <a:off x="228600" y="3962400"/>
            <a:ext cx="6488113" cy="1422400"/>
          </a:xfrm>
          <a:ln/>
        </p:spPr>
        <p:txBody>
          <a:bodyPr/>
          <a:lstStyle/>
          <a:p>
            <a:pPr eaLnBrk="1" hangingPunct="1"/>
            <a:r>
              <a:rPr lang="en-US"/>
              <a:t>Jogger text: Loose Coupling</a:t>
            </a:r>
          </a:p>
          <a:p>
            <a:pPr eaLnBrk="1" hangingPunct="1"/>
            <a:r>
              <a:rPr lang="en-US"/>
              <a:t>Direction: Right</a:t>
            </a:r>
          </a:p>
          <a:p>
            <a:pPr eaLnBrk="1" hangingPunct="1"/>
            <a:r>
              <a:rPr lang="en-US"/>
              <a:t>Instructor notes:</a:t>
            </a:r>
          </a:p>
          <a:p>
            <a:pPr eaLnBrk="1" hangingPunct="1"/>
            <a:r>
              <a:rPr lang="en-US"/>
              <a:t>If someone asks:  but aren’t you tied to the interface?</a:t>
            </a:r>
          </a:p>
          <a:p>
            <a:pPr eaLnBrk="1" hangingPunct="1"/>
            <a:r>
              <a:rPr lang="en-US"/>
              <a:t>Answer: yes … we’ll also look at message-oriented interfaces to reduce coupling to the actual method name, etc.</a:t>
            </a:r>
            <a:endParaRPr lang="en-US" dirty="0"/>
          </a:p>
        </p:txBody>
      </p:sp>
    </p:spTree>
    <p:extLst>
      <p:ext uri="{BB962C8B-B14F-4D97-AF65-F5344CB8AC3E}">
        <p14:creationId xmlns:p14="http://schemas.microsoft.com/office/powerpoint/2010/main" val="384955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&lt;*s*o*u*r*c*e*&gt;*5*7*7*g*3*-*1*-*6*&lt;*/*s*o*u*r*c*e*&gt;</a:t>
            </a:r>
            <a:endParaRPr lang="en-US" sz="800" dirty="0">
              <a:solidFill>
                <a:srgbClr val="000000"/>
              </a:solidFill>
            </a:endParaRPr>
          </a:p>
        </p:txBody>
      </p:sp>
      <p:sp>
        <p:nvSpPr>
          <p:cNvPr id="22530" name="Slide Image Placeholder 1"/>
          <p:cNvSpPr>
            <a:spLocks noGrp="1" noRot="1" noChangeAspect="1"/>
          </p:cNvSpPr>
          <p:nvPr>
            <p:ph type="sldImg"/>
          </p:nvPr>
        </p:nvSpPr>
        <p:spPr>
          <a:xfrm>
            <a:off x="877888" y="733425"/>
            <a:ext cx="4892675" cy="3670300"/>
          </a:xfrm>
          <a:ln/>
        </p:spPr>
      </p:sp>
      <p:sp>
        <p:nvSpPr>
          <p:cNvPr id="22531" name="Notes Placeholder 2"/>
          <p:cNvSpPr>
            <a:spLocks noGrp="1"/>
          </p:cNvSpPr>
          <p:nvPr>
            <p:ph type="body" idx="1"/>
          </p:nvPr>
        </p:nvSpPr>
        <p:spPr>
          <a:xfrm>
            <a:off x="228600" y="3962400"/>
            <a:ext cx="6488113" cy="276694"/>
          </a:xfrm>
          <a:ln/>
        </p:spPr>
        <p:txBody>
          <a:bodyPr/>
          <a:lstStyle/>
          <a:p>
            <a:pPr eaLnBrk="1" hangingPunct="1"/>
            <a:endParaRPr lang="fr-FR" dirty="0"/>
          </a:p>
        </p:txBody>
      </p:sp>
    </p:spTree>
    <p:extLst>
      <p:ext uri="{BB962C8B-B14F-4D97-AF65-F5344CB8AC3E}">
        <p14:creationId xmlns:p14="http://schemas.microsoft.com/office/powerpoint/2010/main" val="292638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&lt;*s*o*u*r*c*e*&gt;*5*7*7*g*3*-*1*-*7*&lt;*/*s*o*u*r*c*e*&gt;</a:t>
            </a:r>
            <a:endParaRPr lang="en-US" sz="800" dirty="0">
              <a:solidFill>
                <a:srgbClr val="000000"/>
              </a:solidFill>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228600" y="3962400"/>
            <a:ext cx="6488113" cy="1422400"/>
          </a:xfrm>
          <a:ln/>
        </p:spPr>
        <p:txBody>
          <a:bodyPr/>
          <a:lstStyle/>
          <a:p>
            <a:pPr eaLnBrk="1" hangingPunct="1"/>
            <a:r>
              <a:rPr lang="en-US"/>
              <a:t>Jogger text: Why Interoperable?</a:t>
            </a:r>
          </a:p>
          <a:p>
            <a:pPr eaLnBrk="1" hangingPunct="1"/>
            <a:r>
              <a:rPr lang="en-US"/>
              <a:t>Direction: Right</a:t>
            </a:r>
          </a:p>
          <a:p>
            <a:pPr eaLnBrk="1" hangingPunct="1"/>
            <a:r>
              <a:rPr lang="en-US"/>
              <a:t>Instructor notes:</a:t>
            </a:r>
          </a:p>
          <a:p>
            <a:pPr eaLnBrk="1" hangingPunct="1"/>
            <a:r>
              <a:rPr lang="en-US"/>
              <a:t>Business rules that change frequently:  e.g.: if the taxable status of something changes, need to fix only one application.</a:t>
            </a:r>
          </a:p>
          <a:p>
            <a:pPr eaLnBrk="1" hangingPunct="1"/>
            <a:endParaRPr lang="en-US" dirty="0"/>
          </a:p>
        </p:txBody>
      </p:sp>
    </p:spTree>
    <p:extLst>
      <p:ext uri="{BB962C8B-B14F-4D97-AF65-F5344CB8AC3E}">
        <p14:creationId xmlns:p14="http://schemas.microsoft.com/office/powerpoint/2010/main" val="214975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5"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&lt;*s*o*u*r*c*e*&gt;*5*7*7*g*3*-*7*-*1*7*&lt;*/*s*o*u*r*c*e*&gt;</a:t>
            </a:r>
            <a:endParaRPr lang="en-US" sz="800" dirty="0">
              <a:solidFill>
                <a:srgbClr val="000000"/>
              </a:solidFill>
            </a:endParaRPr>
          </a:p>
        </p:txBody>
      </p:sp>
      <p:sp>
        <p:nvSpPr>
          <p:cNvPr id="1260546" name="Rectangle 2"/>
          <p:cNvSpPr>
            <a:spLocks noGrp="1" noRot="1" noChangeAspect="1" noChangeArrowheads="1" noTextEdit="1"/>
          </p:cNvSpPr>
          <p:nvPr>
            <p:ph type="sldImg"/>
          </p:nvPr>
        </p:nvSpPr>
        <p:spPr>
          <a:xfrm>
            <a:off x="877888" y="733425"/>
            <a:ext cx="4892675" cy="3670300"/>
          </a:xfrm>
          <a:ln/>
        </p:spPr>
      </p:sp>
      <p:sp>
        <p:nvSpPr>
          <p:cNvPr id="1260547" name="Rectangle 3"/>
          <p:cNvSpPr>
            <a:spLocks noGrp="1" noChangeArrowheads="1"/>
          </p:cNvSpPr>
          <p:nvPr>
            <p:ph type="body" idx="1"/>
          </p:nvPr>
        </p:nvSpPr>
        <p:spPr>
          <a:xfrm>
            <a:off x="228600" y="3962400"/>
            <a:ext cx="6488113" cy="1476375"/>
          </a:xfrm>
          <a:ln/>
        </p:spPr>
        <p:txBody>
          <a:bodyPr/>
          <a:lstStyle/>
          <a:p>
            <a:pPr eaLnBrk="1" hangingPunct="1"/>
            <a:r>
              <a:rPr lang="en-US"/>
              <a:t>Jogger text: Implementing a Provider</a:t>
            </a:r>
          </a:p>
          <a:p>
            <a:pPr eaLnBrk="1" hangingPunct="1"/>
            <a:r>
              <a:rPr lang="en-US"/>
              <a:t>Direction: Left</a:t>
            </a:r>
          </a:p>
          <a:p>
            <a:pPr eaLnBrk="1" hangingPunct="1"/>
            <a:r>
              <a:rPr lang="en-US"/>
              <a:t>Instructor notes:</a:t>
            </a:r>
          </a:p>
          <a:p>
            <a:pPr eaLnBrk="1" hangingPunct="1"/>
            <a:r>
              <a:rPr lang="en-US"/>
              <a:t>Tell them that we are concerned with server-side.  So they will not learn JavaScript today</a:t>
            </a:r>
          </a:p>
          <a:p>
            <a:pPr eaLnBrk="1" hangingPunct="1"/>
            <a:endParaRPr lang="en-US"/>
          </a:p>
          <a:p>
            <a:pPr eaLnBrk="1" hangingPunct="1"/>
            <a:endParaRPr lang="en-US" dirty="0"/>
          </a:p>
        </p:txBody>
      </p:sp>
    </p:spTree>
    <p:extLst>
      <p:ext uri="{BB962C8B-B14F-4D97-AF65-F5344CB8AC3E}">
        <p14:creationId xmlns:p14="http://schemas.microsoft.com/office/powerpoint/2010/main" val="355179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&lt;*s*o*u*r*c*e*&gt;*5*7*7*g*3*-*7*-*2*3*&lt;*/*s*o*u*r*c*e*&gt;</a:t>
            </a:r>
            <a:endParaRPr lang="en-US" sz="800" dirty="0">
              <a:solidFill>
                <a:srgbClr val="000000"/>
              </a:solidFill>
            </a:endParaRPr>
          </a:p>
        </p:txBody>
      </p:sp>
      <p:sp>
        <p:nvSpPr>
          <p:cNvPr id="1272834" name="Rectangle 2"/>
          <p:cNvSpPr>
            <a:spLocks noGrp="1" noRot="1" noChangeAspect="1" noChangeArrowheads="1" noTextEdit="1"/>
          </p:cNvSpPr>
          <p:nvPr>
            <p:ph type="sldImg"/>
          </p:nvPr>
        </p:nvSpPr>
        <p:spPr>
          <a:xfrm>
            <a:off x="877888" y="733425"/>
            <a:ext cx="4892675" cy="3670300"/>
          </a:xfrm>
          <a:ln/>
        </p:spPr>
      </p:sp>
      <p:sp>
        <p:nvSpPr>
          <p:cNvPr id="1272835" name="Rectangle 3"/>
          <p:cNvSpPr>
            <a:spLocks noGrp="1" noChangeArrowheads="1"/>
          </p:cNvSpPr>
          <p:nvPr>
            <p:ph type="body" idx="1"/>
          </p:nvPr>
        </p:nvSpPr>
        <p:spPr>
          <a:xfrm>
            <a:off x="228600" y="3962400"/>
            <a:ext cx="6488113" cy="1236663"/>
          </a:xfrm>
          <a:ln/>
        </p:spPr>
        <p:txBody>
          <a:bodyPr/>
          <a:lstStyle/>
          <a:p>
            <a:pPr eaLnBrk="1" hangingPunct="1"/>
            <a:r>
              <a:rPr lang="en-US"/>
              <a:t>Jogger text: A RESTful Inventory Control Application</a:t>
            </a:r>
          </a:p>
          <a:p>
            <a:pPr eaLnBrk="1" hangingPunct="1"/>
            <a:r>
              <a:rPr lang="en-US"/>
              <a:t>Direction: Right</a:t>
            </a:r>
          </a:p>
          <a:p>
            <a:pPr eaLnBrk="1" hangingPunct="1"/>
            <a:r>
              <a:rPr lang="en-US"/>
              <a:t>Instructor notes:</a:t>
            </a:r>
          </a:p>
          <a:p>
            <a:pPr eaLnBrk="1" hangingPunct="1"/>
            <a:r>
              <a:rPr lang="en-US"/>
              <a:t>Could mention that RESTful Web services are a good fit for such Create-Read-Update-Delete tasks</a:t>
            </a:r>
          </a:p>
          <a:p>
            <a:pPr eaLnBrk="1" hangingPunct="1"/>
            <a:endParaRPr lang="en-US" dirty="0"/>
          </a:p>
        </p:txBody>
      </p:sp>
    </p:spTree>
    <p:extLst>
      <p:ext uri="{BB962C8B-B14F-4D97-AF65-F5344CB8AC3E}">
        <p14:creationId xmlns:p14="http://schemas.microsoft.com/office/powerpoint/2010/main" val="247318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7882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.NET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a:t>.NET</a:t>
            </a:r>
          </a:p>
          <a:p>
            <a:r>
              <a:rPr lang="fr-FR" dirty="0" err="1"/>
              <a:t>Controleurs</a:t>
            </a:r>
            <a:endParaRPr lang="fr-FR" dirty="0"/>
          </a:p>
        </p:txBody>
      </p:sp>
      <p:pic>
        <p:nvPicPr>
          <p:cNvPr id="5" name="Image 4">
            <a:extLst>
              <a:ext uri="{FF2B5EF4-FFF2-40B4-BE49-F238E27FC236}">
                <a16:creationId xmlns:a16="http://schemas.microsoft.com/office/drawing/2014/main" id="{93031C77-B732-0DFF-9DEC-6B7FE6AA00CF}"/>
              </a:ext>
            </a:extLst>
          </p:cNvPr>
          <p:cNvPicPr>
            <a:picLocks noChangeAspect="1"/>
          </p:cNvPicPr>
          <p:nvPr/>
        </p:nvPicPr>
        <p:blipFill>
          <a:blip r:embed="rId2"/>
          <a:stretch>
            <a:fillRect/>
          </a:stretch>
        </p:blipFill>
        <p:spPr>
          <a:xfrm>
            <a:off x="3952788" y="1484784"/>
            <a:ext cx="1238423" cy="12479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E5DA4D-1E29-1C8E-6CCE-2F7AE0648F2E}"/>
              </a:ext>
            </a:extLst>
          </p:cNvPr>
          <p:cNvSpPr>
            <a:spLocks noGrp="1"/>
          </p:cNvSpPr>
          <p:nvPr>
            <p:ph type="title"/>
          </p:nvPr>
        </p:nvSpPr>
        <p:spPr/>
        <p:txBody>
          <a:bodyPr/>
          <a:lstStyle/>
          <a:p>
            <a:r>
              <a:rPr lang="fr-FR" dirty="0"/>
              <a:t>Route</a:t>
            </a:r>
          </a:p>
        </p:txBody>
      </p:sp>
      <p:sp>
        <p:nvSpPr>
          <p:cNvPr id="3" name="Espace réservé du contenu 2">
            <a:extLst>
              <a:ext uri="{FF2B5EF4-FFF2-40B4-BE49-F238E27FC236}">
                <a16:creationId xmlns:a16="http://schemas.microsoft.com/office/drawing/2014/main" id="{84735407-8566-7B93-DE59-A01E730D65E4}"/>
              </a:ext>
            </a:extLst>
          </p:cNvPr>
          <p:cNvSpPr>
            <a:spLocks noGrp="1"/>
          </p:cNvSpPr>
          <p:nvPr>
            <p:ph idx="1"/>
          </p:nvPr>
        </p:nvSpPr>
        <p:spPr/>
        <p:txBody>
          <a:bodyPr/>
          <a:lstStyle/>
          <a:p>
            <a:r>
              <a:rPr lang="fr-FR" dirty="0"/>
              <a:t>Une route est une URL qui est associée à une méthode de </a:t>
            </a:r>
            <a:r>
              <a:rPr lang="fr-FR" dirty="0" err="1"/>
              <a:t>controller</a:t>
            </a:r>
            <a:r>
              <a:rPr lang="fr-FR" dirty="0"/>
              <a:t> via un mapping</a:t>
            </a:r>
          </a:p>
          <a:p>
            <a:r>
              <a:rPr lang="fr-FR" dirty="0"/>
              <a:t>Décorations</a:t>
            </a:r>
          </a:p>
          <a:p>
            <a:pPr lvl="1"/>
            <a:r>
              <a:rPr lang="fr-FR" dirty="0"/>
              <a:t>Route</a:t>
            </a:r>
          </a:p>
          <a:p>
            <a:pPr lvl="1"/>
            <a:r>
              <a:rPr lang="fr-FR" dirty="0" err="1"/>
              <a:t>HttpGet</a:t>
            </a:r>
            <a:r>
              <a:rPr lang="fr-FR" dirty="0"/>
              <a:t>, </a:t>
            </a:r>
            <a:r>
              <a:rPr lang="fr-FR" dirty="0" err="1"/>
              <a:t>HttpPost</a:t>
            </a:r>
            <a:r>
              <a:rPr lang="fr-FR" dirty="0"/>
              <a:t>, </a:t>
            </a:r>
            <a:r>
              <a:rPr lang="fr-FR" dirty="0" err="1"/>
              <a:t>HttpPut</a:t>
            </a:r>
            <a:r>
              <a:rPr lang="fr-FR" dirty="0"/>
              <a:t>, </a:t>
            </a:r>
            <a:r>
              <a:rPr lang="fr-FR" dirty="0" err="1"/>
              <a:t>HttpDelete</a:t>
            </a:r>
            <a:endParaRPr lang="fr-FR" dirty="0"/>
          </a:p>
          <a:p>
            <a:endParaRPr lang="fr-FR" dirty="0"/>
          </a:p>
        </p:txBody>
      </p:sp>
    </p:spTree>
    <p:extLst>
      <p:ext uri="{BB962C8B-B14F-4D97-AF65-F5344CB8AC3E}">
        <p14:creationId xmlns:p14="http://schemas.microsoft.com/office/powerpoint/2010/main" val="41392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E6DA9-3F69-9276-4D96-FDFD7472899E}"/>
              </a:ext>
            </a:extLst>
          </p:cNvPr>
          <p:cNvSpPr>
            <a:spLocks noGrp="1"/>
          </p:cNvSpPr>
          <p:nvPr>
            <p:ph type="title"/>
          </p:nvPr>
        </p:nvSpPr>
        <p:spPr/>
        <p:txBody>
          <a:bodyPr/>
          <a:lstStyle/>
          <a:p>
            <a:r>
              <a:rPr lang="fr-FR" dirty="0"/>
              <a:t>Web API 2</a:t>
            </a:r>
          </a:p>
        </p:txBody>
      </p:sp>
      <p:sp>
        <p:nvSpPr>
          <p:cNvPr id="3" name="Espace réservé du contenu 2">
            <a:extLst>
              <a:ext uri="{FF2B5EF4-FFF2-40B4-BE49-F238E27FC236}">
                <a16:creationId xmlns:a16="http://schemas.microsoft.com/office/drawing/2014/main" id="{48712729-B9EA-36C1-AE69-DDBD5B233356}"/>
              </a:ext>
            </a:extLst>
          </p:cNvPr>
          <p:cNvSpPr>
            <a:spLocks noGrp="1"/>
          </p:cNvSpPr>
          <p:nvPr>
            <p:ph idx="1"/>
          </p:nvPr>
        </p:nvSpPr>
        <p:spPr/>
        <p:txBody>
          <a:bodyPr/>
          <a:lstStyle/>
          <a:p>
            <a:r>
              <a:rPr lang="fr-FR" dirty="0"/>
              <a:t>Web API 2 est le </a:t>
            </a:r>
            <a:r>
              <a:rPr lang="fr-FR" dirty="0" err="1"/>
              <a:t>framework</a:t>
            </a:r>
            <a:r>
              <a:rPr lang="fr-FR" dirty="0"/>
              <a:t> de ASP.NET </a:t>
            </a:r>
            <a:r>
              <a:rPr lang="fr-FR" dirty="0" err="1"/>
              <a:t>Core</a:t>
            </a:r>
            <a:r>
              <a:rPr lang="fr-FR" dirty="0"/>
              <a:t> pour créer des services REST</a:t>
            </a:r>
          </a:p>
          <a:p>
            <a:r>
              <a:rPr lang="fr-FR" dirty="0"/>
              <a:t>Basé sur les contrôleurs MVC</a:t>
            </a:r>
          </a:p>
          <a:p>
            <a:pPr lvl="1"/>
            <a:r>
              <a:rPr lang="fr-FR" dirty="0"/>
              <a:t>Sérialisation JSON automatique</a:t>
            </a:r>
          </a:p>
          <a:p>
            <a:pPr lvl="1"/>
            <a:r>
              <a:rPr lang="fr-FR" dirty="0"/>
              <a:t>Ne doivent pas contenir de code métier</a:t>
            </a:r>
          </a:p>
          <a:p>
            <a:pPr lvl="1"/>
            <a:r>
              <a:rPr lang="fr-FR" dirty="0"/>
              <a:t>Dépendance du contexte et des services</a:t>
            </a:r>
          </a:p>
          <a:p>
            <a:pPr lvl="1"/>
            <a:r>
              <a:rPr lang="fr-FR" dirty="0"/>
              <a:t>Sérialise des </a:t>
            </a:r>
            <a:r>
              <a:rPr lang="fr-FR" dirty="0" err="1"/>
              <a:t>DTOs</a:t>
            </a:r>
            <a:r>
              <a:rPr lang="fr-FR" dirty="0"/>
              <a:t> en JSON automatiquement</a:t>
            </a:r>
          </a:p>
          <a:p>
            <a:r>
              <a:rPr lang="fr-FR" dirty="0" err="1"/>
              <a:t>Swagger</a:t>
            </a:r>
            <a:endParaRPr lang="fr-FR" dirty="0"/>
          </a:p>
          <a:p>
            <a:pPr lvl="1"/>
            <a:r>
              <a:rPr lang="fr-FR" dirty="0"/>
              <a:t>Permet de documenter et tester </a:t>
            </a:r>
            <a:r>
              <a:rPr lang="fr-FR"/>
              <a:t>les Web API</a:t>
            </a:r>
            <a:endParaRPr lang="fr-FR" dirty="0"/>
          </a:p>
        </p:txBody>
      </p:sp>
    </p:spTree>
    <p:extLst>
      <p:ext uri="{BB962C8B-B14F-4D97-AF65-F5344CB8AC3E}">
        <p14:creationId xmlns:p14="http://schemas.microsoft.com/office/powerpoint/2010/main" val="2315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4"/>
          <p:cNvPicPr>
            <a:picLocks noChangeAspect="1" noChangeArrowheads="1"/>
          </p:cNvPicPr>
          <p:nvPr/>
        </p:nvPicPr>
        <p:blipFill>
          <a:blip r:embed="rId4" cstate="print"/>
          <a:srcRect/>
          <a:stretch>
            <a:fillRect/>
          </a:stretch>
        </p:blipFill>
        <p:spPr bwMode="gray">
          <a:xfrm>
            <a:off x="1343025" y="3271838"/>
            <a:ext cx="6457950" cy="2409825"/>
          </a:xfrm>
          <a:prstGeom prst="rect">
            <a:avLst/>
          </a:prstGeom>
          <a:noFill/>
          <a:ln w="9525">
            <a:noFill/>
            <a:miter lim="800000"/>
            <a:headEnd/>
            <a:tailEnd/>
          </a:ln>
        </p:spPr>
      </p:pic>
      <p:sp>
        <p:nvSpPr>
          <p:cNvPr id="735234" name="Rectangle 2"/>
          <p:cNvSpPr>
            <a:spLocks noGrp="1" noChangeArrowheads="1"/>
          </p:cNvSpPr>
          <p:nvPr>
            <p:ph type="title"/>
          </p:nvPr>
        </p:nvSpPr>
        <p:spPr/>
        <p:txBody>
          <a:bodyPr/>
          <a:lstStyle/>
          <a:p>
            <a:pPr>
              <a:defRPr/>
            </a:pPr>
            <a:r>
              <a:rPr lang="fr-FR" dirty="0"/>
              <a:t>Couplage faible</a:t>
            </a:r>
          </a:p>
        </p:txBody>
      </p:sp>
      <p:sp>
        <p:nvSpPr>
          <p:cNvPr id="19459" name="Rectangle 3"/>
          <p:cNvSpPr>
            <a:spLocks noGrp="1" noChangeArrowheads="1"/>
          </p:cNvSpPr>
          <p:nvPr>
            <p:ph idx="1"/>
          </p:nvPr>
        </p:nvSpPr>
        <p:spPr>
          <a:xfrm>
            <a:off x="279400" y="1270000"/>
            <a:ext cx="8599488" cy="1733550"/>
          </a:xfrm>
        </p:spPr>
        <p:txBody>
          <a:bodyPr/>
          <a:lstStyle/>
          <a:p>
            <a:r>
              <a:rPr lang="fr-FR" sz="1800" dirty="0"/>
              <a:t>Le couplage faible est obtenu </a:t>
            </a:r>
            <a:r>
              <a:rPr lang="fr-FR" sz="1800" i="1" dirty="0"/>
              <a:t>via </a:t>
            </a:r>
            <a:r>
              <a:rPr lang="fr-FR" sz="1800" dirty="0"/>
              <a:t>l’emploi d’interfaces bien définies</a:t>
            </a:r>
          </a:p>
          <a:p>
            <a:pPr lvl="1"/>
            <a:r>
              <a:rPr lang="fr-FR" sz="1800" dirty="0"/>
              <a:t>Les changements d’implémentation d’un service n’affectent pas ses clients</a:t>
            </a:r>
          </a:p>
          <a:p>
            <a:pPr lvl="1"/>
            <a:r>
              <a:rPr lang="fr-FR" sz="1800" dirty="0"/>
              <a:t>Services et clients peuvent être développés indépendamment</a:t>
            </a:r>
          </a:p>
          <a:p>
            <a:r>
              <a:rPr lang="fr-FR" sz="1800" dirty="0"/>
              <a:t>L’interface forme le contrat de service </a:t>
            </a:r>
          </a:p>
          <a:p>
            <a:pPr lvl="1">
              <a:buFont typeface="Arial" charset="0"/>
              <a:buNone/>
            </a:pPr>
            <a:r>
              <a:rPr lang="fr-FR" sz="1800" dirty="0"/>
              <a:t>	Si l’interface est modifiée, le code du client échoue</a:t>
            </a:r>
          </a:p>
        </p:txBody>
      </p:sp>
      <p:sp>
        <p:nvSpPr>
          <p:cNvPr id="19460"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p>
            <a:pPr algn="ctr" eaLnBrk="0" hangingPunct="0"/>
            <a:r>
              <a:rPr lang="fr-FR" sz="1600" dirty="0"/>
              <a:t>Interface bien définie  (ne doit pas changer)</a:t>
            </a:r>
          </a:p>
        </p:txBody>
      </p:sp>
      <p:sp>
        <p:nvSpPr>
          <p:cNvPr id="19461"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p>
            <a:pPr algn="ctr" eaLnBrk="0" hangingPunct="0"/>
            <a:r>
              <a:rPr lang="fr-FR" sz="1400" dirty="0"/>
              <a:t>Les clients ne sont pas affectés si l’implémentation est modifiée</a:t>
            </a:r>
          </a:p>
        </p:txBody>
      </p:sp>
      <p:sp>
        <p:nvSpPr>
          <p:cNvPr id="19462"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p>
            <a:pPr algn="ctr" eaLnBrk="0" hangingPunct="0"/>
            <a:r>
              <a:rPr lang="fr-FR" sz="1600" dirty="0"/>
              <a:t>Les clients  ne sont pas interdépendants</a:t>
            </a:r>
          </a:p>
        </p:txBody>
      </p:sp>
      <p:sp>
        <p:nvSpPr>
          <p:cNvPr id="19463"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p>
            <a:pPr algn="ctr" eaLnBrk="0" hangingPunct="0"/>
            <a:r>
              <a:rPr lang="fr-FR" sz="1600" dirty="0"/>
              <a:t>Les interfaces sont orientées services</a:t>
            </a:r>
          </a:p>
        </p:txBody>
      </p:sp>
      <p:sp>
        <p:nvSpPr>
          <p:cNvPr id="19464" name="TextBox 13"/>
          <p:cNvSpPr txBox="1">
            <a:spLocks noChangeArrowheads="1"/>
          </p:cNvSpPr>
          <p:nvPr/>
        </p:nvSpPr>
        <p:spPr bwMode="gray">
          <a:xfrm>
            <a:off x="2613025" y="4348163"/>
            <a:ext cx="3414713" cy="246062"/>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18" name="AutoShape 84"/>
          <p:cNvSpPr>
            <a:spLocks noChangeArrowheads="1"/>
          </p:cNvSpPr>
          <p:nvPr/>
        </p:nvSpPr>
        <p:spPr bwMode="black">
          <a:xfrm>
            <a:off x="511175" y="2674938"/>
            <a:ext cx="381000" cy="3810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pPr eaLnBrk="0" hangingPunct="0">
              <a:defRPr/>
            </a:pPr>
            <a:endParaRPr lang="en-US" dirty="0"/>
          </a:p>
        </p:txBody>
      </p:sp>
    </p:spTree>
    <p:custDataLst>
      <p:tags r:id="rId1"/>
    </p:custDataLst>
    <p:extLst>
      <p:ext uri="{BB962C8B-B14F-4D97-AF65-F5344CB8AC3E}">
        <p14:creationId xmlns:p14="http://schemas.microsoft.com/office/powerpoint/2010/main" val="21806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5"/>
          <p:cNvPicPr>
            <a:picLocks noChangeAspect="1" noChangeArrowheads="1"/>
          </p:cNvPicPr>
          <p:nvPr/>
        </p:nvPicPr>
        <p:blipFill>
          <a:blip r:embed="rId4" cstate="print"/>
          <a:srcRect/>
          <a:stretch>
            <a:fillRect/>
          </a:stretch>
        </p:blipFill>
        <p:spPr bwMode="gray">
          <a:xfrm>
            <a:off x="839788" y="2228850"/>
            <a:ext cx="7048500" cy="2600325"/>
          </a:xfrm>
          <a:prstGeom prst="rect">
            <a:avLst/>
          </a:prstGeom>
          <a:noFill/>
          <a:ln w="9525">
            <a:noFill/>
            <a:miter lim="800000"/>
            <a:headEnd/>
            <a:tailEnd/>
          </a:ln>
        </p:spPr>
      </p:pic>
      <p:sp>
        <p:nvSpPr>
          <p:cNvPr id="745474" name="Rectangle 2"/>
          <p:cNvSpPr>
            <a:spLocks noGrp="1" noChangeArrowheads="1"/>
          </p:cNvSpPr>
          <p:nvPr>
            <p:ph type="title"/>
          </p:nvPr>
        </p:nvSpPr>
        <p:spPr/>
        <p:txBody>
          <a:bodyPr/>
          <a:lstStyle/>
          <a:p>
            <a:pPr>
              <a:defRPr/>
            </a:pPr>
            <a:r>
              <a:rPr lang="fr-FR" dirty="0"/>
              <a:t>Interopérabilité</a:t>
            </a:r>
          </a:p>
        </p:txBody>
      </p:sp>
      <p:sp>
        <p:nvSpPr>
          <p:cNvPr id="21507" name="Rectangle 3"/>
          <p:cNvSpPr>
            <a:spLocks noGrp="1" noChangeArrowheads="1"/>
          </p:cNvSpPr>
          <p:nvPr>
            <p:ph idx="1"/>
          </p:nvPr>
        </p:nvSpPr>
        <p:spPr>
          <a:xfrm>
            <a:off x="279400" y="1198563"/>
            <a:ext cx="8599488" cy="5021262"/>
          </a:xfrm>
        </p:spPr>
        <p:txBody>
          <a:bodyPr/>
          <a:lstStyle/>
          <a:p>
            <a:r>
              <a:rPr lang="fr-FR" sz="1800" dirty="0"/>
              <a:t>Services et clients peuvent être écrits dans un langage quelconque</a:t>
            </a:r>
          </a:p>
          <a:p>
            <a:pPr lvl="1"/>
            <a:r>
              <a:rPr lang="fr-FR" sz="1800" dirty="0"/>
              <a:t>L’interopérabilité s’obtient grâce à des protocoles standards comme HTTP</a:t>
            </a:r>
          </a:p>
          <a:p>
            <a:pPr lvl="1"/>
            <a:r>
              <a:rPr lang="fr-FR" sz="1800" dirty="0"/>
              <a:t>Ainsi qu’à un accord sur le format des messages échangés</a:t>
            </a:r>
          </a:p>
          <a:p>
            <a:endParaRPr lang="fr-FR" sz="1800" dirty="0"/>
          </a:p>
          <a:p>
            <a:endParaRPr lang="fr-FR" sz="1800" dirty="0"/>
          </a:p>
          <a:p>
            <a:endParaRPr lang="fr-FR" sz="1800" dirty="0"/>
          </a:p>
          <a:p>
            <a:endParaRPr lang="fr-FR" sz="1800" dirty="0"/>
          </a:p>
          <a:p>
            <a:endParaRPr lang="fr-FR" sz="1800" dirty="0"/>
          </a:p>
          <a:p>
            <a:endParaRPr lang="fr-FR" sz="800" dirty="0"/>
          </a:p>
          <a:p>
            <a:endParaRPr lang="fr-FR" sz="800" dirty="0"/>
          </a:p>
          <a:p>
            <a:endParaRPr lang="fr-FR" sz="800" dirty="0"/>
          </a:p>
          <a:p>
            <a:pPr>
              <a:spcBef>
                <a:spcPct val="0"/>
              </a:spcBef>
            </a:pPr>
            <a:r>
              <a:rPr lang="fr-FR" sz="1800" dirty="0"/>
              <a:t>Nous nous concentrerons sur l’écriture de services Web et de clients en Java en utilisant JAX-WS</a:t>
            </a:r>
          </a:p>
          <a:p>
            <a:pPr lvl="1"/>
            <a:r>
              <a:rPr lang="fr-FR" sz="1800" dirty="0"/>
              <a:t>JAX-WS supporte les standards WS-I (</a:t>
            </a:r>
            <a:r>
              <a:rPr lang="fr-FR" sz="1800" i="1" u="sng" dirty="0"/>
              <a:t>W</a:t>
            </a:r>
            <a:r>
              <a:rPr lang="fr-FR" sz="1800" i="1" dirty="0"/>
              <a:t>eb </a:t>
            </a:r>
            <a:r>
              <a:rPr lang="fr-FR" sz="1800" i="1" u="sng" dirty="0"/>
              <a:t>S</a:t>
            </a:r>
            <a:r>
              <a:rPr lang="fr-FR" sz="1800" i="1" dirty="0"/>
              <a:t>ervices </a:t>
            </a:r>
            <a:r>
              <a:rPr lang="fr-FR" sz="1800" i="1" u="sng" dirty="0"/>
              <a:t>I</a:t>
            </a:r>
            <a:r>
              <a:rPr lang="fr-FR" sz="1800" i="1" dirty="0"/>
              <a:t>nteroperability </a:t>
            </a:r>
            <a:r>
              <a:rPr lang="fr-FR" sz="1800" dirty="0"/>
              <a:t>)</a:t>
            </a:r>
          </a:p>
        </p:txBody>
      </p:sp>
      <p:sp>
        <p:nvSpPr>
          <p:cNvPr id="21508"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p>
            <a:pPr algn="ctr" eaLnBrk="0" hangingPunct="0"/>
            <a:r>
              <a:rPr lang="fr-FR" sz="1400" dirty="0"/>
              <a:t>Les messages se conforment à un schéma convenu</a:t>
            </a:r>
          </a:p>
        </p:txBody>
      </p:sp>
      <p:sp>
        <p:nvSpPr>
          <p:cNvPr id="21509"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p>
            <a:pPr algn="ctr" eaLnBrk="0" hangingPunct="0"/>
            <a:r>
              <a:rPr lang="fr-FR" sz="1400" dirty="0"/>
              <a:t>Le protocole d’ajout d’en-têtes et d’envoi de messages sur le réseau doit être un standard supporté par tous les langages et les plates-formes cibles</a:t>
            </a:r>
          </a:p>
        </p:txBody>
      </p:sp>
      <p:sp>
        <p:nvSpPr>
          <p:cNvPr id="21511" name="TextBox 7"/>
          <p:cNvSpPr txBox="1">
            <a:spLocks noChangeArrowheads="1"/>
          </p:cNvSpPr>
          <p:nvPr/>
        </p:nvSpPr>
        <p:spPr bwMode="gray">
          <a:xfrm>
            <a:off x="2351088" y="3349625"/>
            <a:ext cx="3462337" cy="246063"/>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21512" name="TextBox 8"/>
          <p:cNvSpPr txBox="1">
            <a:spLocks noChangeArrowheads="1"/>
          </p:cNvSpPr>
          <p:nvPr/>
        </p:nvSpPr>
        <p:spPr bwMode="gray">
          <a:xfrm>
            <a:off x="3246438" y="3181350"/>
            <a:ext cx="1101725" cy="231775"/>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(64 EUR, USD)</a:t>
            </a:r>
          </a:p>
        </p:txBody>
      </p:sp>
      <p:sp>
        <p:nvSpPr>
          <p:cNvPr id="21513" name="TextBox 10"/>
          <p:cNvSpPr txBox="1">
            <a:spLocks noChangeArrowheads="1"/>
          </p:cNvSpPr>
          <p:nvPr/>
        </p:nvSpPr>
        <p:spPr bwMode="gray">
          <a:xfrm>
            <a:off x="3816350" y="4665663"/>
            <a:ext cx="820738" cy="230187"/>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(85 USD)</a:t>
            </a:r>
          </a:p>
        </p:txBody>
      </p:sp>
    </p:spTree>
    <p:custDataLst>
      <p:tags r:id="rId1"/>
    </p:custDataLst>
    <p:extLst>
      <p:ext uri="{BB962C8B-B14F-4D97-AF65-F5344CB8AC3E}">
        <p14:creationId xmlns:p14="http://schemas.microsoft.com/office/powerpoint/2010/main" val="35849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fr-FR" dirty="0"/>
              <a:t>Pourquoi l’interopérabilité ?</a:t>
            </a:r>
          </a:p>
        </p:txBody>
      </p:sp>
      <p:sp>
        <p:nvSpPr>
          <p:cNvPr id="23554" name="Rectangle 3"/>
          <p:cNvSpPr>
            <a:spLocks noGrp="1" noChangeArrowheads="1"/>
          </p:cNvSpPr>
          <p:nvPr>
            <p:ph idx="1"/>
          </p:nvPr>
        </p:nvSpPr>
        <p:spPr>
          <a:xfrm>
            <a:off x="279400" y="1312863"/>
            <a:ext cx="8599488" cy="3625850"/>
          </a:xfrm>
        </p:spPr>
        <p:txBody>
          <a:bodyPr/>
          <a:lstStyle/>
          <a:p>
            <a:r>
              <a:rPr lang="fr-FR" sz="1800" dirty="0"/>
              <a:t>Les services et les clients interopérables réduisent la duplication</a:t>
            </a:r>
          </a:p>
          <a:p>
            <a:pPr lvl="1"/>
            <a:r>
              <a:rPr lang="fr-FR" sz="1800" dirty="0"/>
              <a:t>Inutile de reconstruire la même fonctionnalité pour chaque nouveau langage ou chaque nouvelle plate-forme</a:t>
            </a:r>
          </a:p>
          <a:p>
            <a:pPr lvl="1"/>
            <a:r>
              <a:rPr lang="fr-FR" sz="1800" dirty="0"/>
              <a:t>Les coûts de développement et de maintenance sont réduits</a:t>
            </a:r>
          </a:p>
          <a:p>
            <a:r>
              <a:rPr lang="fr-FR" sz="1800" dirty="0"/>
              <a:t>On peut utiliser le même service depuis toutes les applications, sur toutes les plates-formes</a:t>
            </a:r>
          </a:p>
          <a:p>
            <a:pPr lvl="1"/>
            <a:r>
              <a:rPr lang="fr-FR" sz="1800" dirty="0"/>
              <a:t>L’usage du service est cohérent dans toute l’entreprise</a:t>
            </a:r>
          </a:p>
          <a:p>
            <a:pPr lvl="1"/>
            <a:r>
              <a:rPr lang="fr-FR" sz="1800" dirty="0"/>
              <a:t>Utile pour les règles métier qui changent fréquemment</a:t>
            </a:r>
          </a:p>
          <a:p>
            <a:r>
              <a:rPr lang="fr-FR" sz="1800" dirty="0"/>
              <a:t>La réutilisation a lieu au niveau de services entiers</a:t>
            </a:r>
          </a:p>
          <a:p>
            <a:pPr lvl="1"/>
            <a:r>
              <a:rPr lang="fr-FR" sz="1800" dirty="0"/>
              <a:t>Les bibliothèques de classes ne sont utiles que pour les applications écrites dans le même langage</a:t>
            </a:r>
          </a:p>
        </p:txBody>
      </p:sp>
    </p:spTree>
    <p:custDataLst>
      <p:tags r:id="rId1"/>
    </p:custDataLst>
    <p:extLst>
      <p:ext uri="{BB962C8B-B14F-4D97-AF65-F5344CB8AC3E}">
        <p14:creationId xmlns:p14="http://schemas.microsoft.com/office/powerpoint/2010/main" val="418030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grpSp>
        <p:nvGrpSpPr>
          <p:cNvPr id="1181699" name="Group 4"/>
          <p:cNvGrpSpPr>
            <a:grpSpLocks/>
          </p:cNvGrpSpPr>
          <p:nvPr/>
        </p:nvGrpSpPr>
        <p:grpSpPr bwMode="auto">
          <a:xfrm>
            <a:off x="34925" y="2938463"/>
            <a:ext cx="523875" cy="549275"/>
            <a:chOff x="286" y="1234"/>
            <a:chExt cx="330" cy="346"/>
          </a:xfrm>
        </p:grpSpPr>
        <p:sp>
          <p:nvSpPr>
            <p:cNvPr id="1226757"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181701"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p:txBody>
          <a:bodyPr/>
          <a:lstStyle/>
          <a:p>
            <a:pPr>
              <a:defRPr/>
            </a:pPr>
            <a:r>
              <a:rPr lang="fr-FR" dirty="0"/>
              <a:t>Ajax</a:t>
            </a:r>
          </a:p>
        </p:txBody>
      </p:sp>
      <p:sp>
        <p:nvSpPr>
          <p:cNvPr id="1259522" name="Rectangle 3"/>
          <p:cNvSpPr>
            <a:spLocks noGrp="1" noChangeArrowheads="1"/>
          </p:cNvSpPr>
          <p:nvPr>
            <p:ph idx="1"/>
          </p:nvPr>
        </p:nvSpPr>
        <p:spPr>
          <a:xfrm>
            <a:off x="279400" y="1316038"/>
            <a:ext cx="8599488" cy="4503737"/>
          </a:xfrm>
        </p:spPr>
        <p:txBody>
          <a:bodyPr/>
          <a:lstStyle/>
          <a:p>
            <a:r>
              <a:rPr lang="fr-FR" sz="1800" dirty="0"/>
              <a:t>Acronyme de </a:t>
            </a:r>
            <a:r>
              <a:rPr lang="fr-FR" sz="1800" i="1" dirty="0"/>
              <a:t>Asynchronous JavaScript &amp; XML</a:t>
            </a:r>
          </a:p>
          <a:p>
            <a:pPr lvl="1"/>
            <a:r>
              <a:rPr lang="fr-FR" sz="1800" dirty="0"/>
              <a:t>Terme forgé par Jesse James Garrett dans un article de 2005 : </a:t>
            </a:r>
            <a:r>
              <a:rPr lang="fr-FR" sz="1600" dirty="0">
                <a:latin typeface="Courier New" pitchFamily="49" charset="0"/>
                <a:cs typeface="Courier New" pitchFamily="49" charset="0"/>
              </a:rPr>
              <a:t>www.adaptivepath.com/ideas/essays/archives/000385.php</a:t>
            </a:r>
          </a:p>
          <a:p>
            <a:r>
              <a:rPr lang="fr-FR" sz="1800" dirty="0"/>
              <a:t>En Ajax, le code JavaScript est exécuté par le navigateur Web</a:t>
            </a:r>
          </a:p>
          <a:p>
            <a:pPr lvl="1"/>
            <a:r>
              <a:rPr lang="fr-FR" sz="1800" dirty="0">
                <a:latin typeface="Courier New" pitchFamily="49" charset="0"/>
              </a:rPr>
              <a:t>XmlHttpRequest</a:t>
            </a:r>
            <a:r>
              <a:rPr lang="fr-FR" sz="1800" dirty="0"/>
              <a:t> est émis par le code JavaScript</a:t>
            </a:r>
          </a:p>
          <a:p>
            <a:pPr lvl="2"/>
            <a:r>
              <a:rPr lang="fr-FR" sz="1800" dirty="0"/>
              <a:t>Un objet spécial peut demander les données du serveur sans recharger la page</a:t>
            </a:r>
          </a:p>
          <a:p>
            <a:pPr lvl="2"/>
            <a:r>
              <a:rPr lang="fr-FR" sz="1800" dirty="0"/>
              <a:t>La page Web courante est actualisée avec la réponse quand elle</a:t>
            </a:r>
            <a:br>
              <a:rPr lang="fr-FR" sz="1800" dirty="0"/>
            </a:br>
            <a:r>
              <a:rPr lang="fr-FR" sz="1800" dirty="0"/>
              <a:t>est disponible</a:t>
            </a:r>
          </a:p>
          <a:p>
            <a:pPr lvl="1"/>
            <a:r>
              <a:rPr lang="fr-FR" sz="1800" dirty="0"/>
              <a:t>XML est utilisée pour renvoyer les données depuis le serveur</a:t>
            </a:r>
          </a:p>
          <a:p>
            <a:pPr lvl="2"/>
            <a:r>
              <a:rPr lang="fr-FR" sz="1800" dirty="0"/>
              <a:t>XML est analysé par JavaScript et utilisé pour actualiser l’affichage</a:t>
            </a:r>
          </a:p>
          <a:p>
            <a:r>
              <a:rPr lang="fr-FR" sz="1800" dirty="0"/>
              <a:t>L’essentiel d’Ajax se trouve côté client</a:t>
            </a:r>
          </a:p>
          <a:p>
            <a:pPr lvl="1"/>
            <a:r>
              <a:rPr lang="fr-FR" sz="1800" dirty="0"/>
              <a:t>JavaScript dépasse la portée de ce cours</a:t>
            </a:r>
          </a:p>
          <a:p>
            <a:pPr lvl="1"/>
            <a:r>
              <a:rPr lang="fr-FR" sz="1800" dirty="0"/>
              <a:t>Nous nous intéressons plus à ce qui doit être fait côté serveur</a:t>
            </a:r>
          </a:p>
        </p:txBody>
      </p:sp>
      <p:grpSp>
        <p:nvGrpSpPr>
          <p:cNvPr id="1259523" name="Group 4"/>
          <p:cNvGrpSpPr>
            <a:grpSpLocks/>
          </p:cNvGrpSpPr>
          <p:nvPr/>
        </p:nvGrpSpPr>
        <p:grpSpPr bwMode="auto">
          <a:xfrm>
            <a:off x="527050" y="2482850"/>
            <a:ext cx="523875" cy="549275"/>
            <a:chOff x="286" y="1234"/>
            <a:chExt cx="330" cy="346"/>
          </a:xfrm>
        </p:grpSpPr>
        <p:sp>
          <p:nvSpPr>
            <p:cNvPr id="1224709"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8"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grpSp>
        <p:nvGrpSpPr>
          <p:cNvPr id="1259524" name="Group 7"/>
          <p:cNvGrpSpPr>
            <a:grpSpLocks/>
          </p:cNvGrpSpPr>
          <p:nvPr/>
        </p:nvGrpSpPr>
        <p:grpSpPr bwMode="auto">
          <a:xfrm>
            <a:off x="527050" y="5256213"/>
            <a:ext cx="523875" cy="549275"/>
            <a:chOff x="286" y="1234"/>
            <a:chExt cx="330" cy="346"/>
          </a:xfrm>
        </p:grpSpPr>
        <p:sp>
          <p:nvSpPr>
            <p:cNvPr id="1224712"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6" name="Rectangle 9"/>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pPr>
              <a:defRPr/>
            </a:pPr>
            <a:r>
              <a:rPr lang="fr-FR" dirty="0"/>
              <a:t>Une application de gestion de stock RESTful</a:t>
            </a:r>
          </a:p>
        </p:txBody>
      </p:sp>
      <p:sp>
        <p:nvSpPr>
          <p:cNvPr id="1271810" name="Rectangle 3"/>
          <p:cNvSpPr>
            <a:spLocks noGrp="1" noChangeArrowheads="1"/>
          </p:cNvSpPr>
          <p:nvPr>
            <p:ph idx="1"/>
          </p:nvPr>
        </p:nvSpPr>
        <p:spPr>
          <a:xfrm>
            <a:off x="279400" y="1312863"/>
            <a:ext cx="8599488" cy="5145087"/>
          </a:xfrm>
        </p:spPr>
        <p:txBody>
          <a:bodyPr/>
          <a:lstStyle/>
          <a:p>
            <a:pPr>
              <a:lnSpc>
                <a:spcPts val="2000"/>
              </a:lnSpc>
            </a:pPr>
            <a:r>
              <a:rPr lang="fr-FR" sz="1800" dirty="0"/>
              <a:t>Supposez par exemple qu’on veuille construire un service Web  de</a:t>
            </a:r>
            <a:br>
              <a:rPr lang="fr-FR" sz="1800" dirty="0"/>
            </a:br>
            <a:r>
              <a:rPr lang="fr-FR" sz="1800" dirty="0"/>
              <a:t>gestion de stock</a:t>
            </a:r>
          </a:p>
          <a:p>
            <a:pPr lvl="1">
              <a:lnSpc>
                <a:spcPts val="2000"/>
              </a:lnSpc>
            </a:pPr>
            <a:r>
              <a:rPr lang="fr-FR" sz="1800" dirty="0">
                <a:cs typeface="Courier New" pitchFamily="49" charset="0"/>
              </a:rPr>
              <a:t>Disponible à l’adresse </a:t>
            </a:r>
            <a:r>
              <a:rPr lang="fr-FR" sz="1800" dirty="0">
                <a:latin typeface="Courier New" pitchFamily="49" charset="0"/>
                <a:cs typeface="Courier New" pitchFamily="49" charset="0"/>
              </a:rPr>
              <a:t>http://rf.com/inventory/rs/item/</a:t>
            </a:r>
            <a:r>
              <a:rPr lang="fr-FR" sz="1800" i="1" dirty="0">
                <a:latin typeface="Courier New" pitchFamily="49" charset="0"/>
                <a:cs typeface="Courier New" pitchFamily="49" charset="0"/>
              </a:rPr>
              <a:t>XXXX</a:t>
            </a:r>
            <a:endParaRPr lang="fr-FR" sz="1800" i="1" dirty="0"/>
          </a:p>
          <a:p>
            <a:pPr>
              <a:lnSpc>
                <a:spcPts val="2000"/>
              </a:lnSpc>
            </a:pPr>
            <a:r>
              <a:rPr lang="fr-FR" sz="1800" dirty="0"/>
              <a:t>Un client </a:t>
            </a:r>
            <a:r>
              <a:rPr lang="fr-FR" sz="1800" dirty="0" err="1"/>
              <a:t>Rest</a:t>
            </a:r>
            <a:r>
              <a:rPr lang="fr-FR" sz="1800" dirty="0"/>
              <a:t> émet des requêtes HTTP</a:t>
            </a:r>
          </a:p>
          <a:p>
            <a:pPr lvl="1">
              <a:lnSpc>
                <a:spcPts val="2000"/>
              </a:lnSpc>
            </a:pPr>
            <a:r>
              <a:rPr lang="fr-FR" sz="1800" dirty="0">
                <a:latin typeface="Courier New" pitchFamily="49" charset="0"/>
                <a:cs typeface="Courier New" pitchFamily="49" charset="0"/>
              </a:rPr>
              <a:t>HTTP GET</a:t>
            </a:r>
            <a:r>
              <a:rPr lang="fr-FR" sz="1800" dirty="0"/>
              <a:t> vers l’URL </a:t>
            </a:r>
            <a:r>
              <a:rPr lang="fr-FR" sz="1800" dirty="0">
                <a:latin typeface="Courier New" pitchFamily="49" charset="0"/>
              </a:rPr>
              <a:t>/all</a:t>
            </a:r>
            <a:r>
              <a:rPr lang="fr-FR" sz="1800" dirty="0"/>
              <a:t> retournera tous les articles en stock</a:t>
            </a:r>
          </a:p>
          <a:p>
            <a:pPr lvl="2">
              <a:lnSpc>
                <a:spcPts val="2000"/>
              </a:lnSpc>
            </a:pPr>
            <a:r>
              <a:rPr lang="fr-FR" sz="1800" dirty="0"/>
              <a:t>La réponse retournée sera un document XML</a:t>
            </a:r>
          </a:p>
          <a:p>
            <a:pPr lvl="1">
              <a:lnSpc>
                <a:spcPts val="2000"/>
              </a:lnSpc>
            </a:pPr>
            <a:r>
              <a:rPr lang="fr-FR" sz="1800" dirty="0">
                <a:latin typeface="Courier New" pitchFamily="49" charset="0"/>
                <a:cs typeface="Courier New" pitchFamily="49" charset="0"/>
              </a:rPr>
              <a:t>HTTP POST</a:t>
            </a:r>
            <a:r>
              <a:rPr lang="fr-FR" sz="1800" dirty="0"/>
              <a:t> déclenchera une mise à jour du stock</a:t>
            </a:r>
          </a:p>
          <a:p>
            <a:pPr lvl="2">
              <a:lnSpc>
                <a:spcPts val="2000"/>
              </a:lnSpc>
            </a:pPr>
            <a:r>
              <a:rPr lang="fr-FR" sz="1800" dirty="0"/>
              <a:t>Le document JSON posté contiendra </a:t>
            </a:r>
            <a:r>
              <a:rPr lang="fr-FR" sz="1800" dirty="0">
                <a:latin typeface="Courier New" pitchFamily="49" charset="0"/>
                <a:cs typeface="Courier New" pitchFamily="49" charset="0"/>
              </a:rPr>
              <a:t>product_id</a:t>
            </a:r>
            <a:r>
              <a:rPr lang="fr-FR" sz="1800" dirty="0"/>
              <a:t> et la</a:t>
            </a:r>
            <a:br>
              <a:rPr lang="fr-FR" sz="1800" dirty="0"/>
            </a:br>
            <a:r>
              <a:rPr lang="fr-FR" sz="1800" dirty="0"/>
              <a:t>nouvelle quantité</a:t>
            </a:r>
          </a:p>
          <a:p>
            <a:pPr lvl="1">
              <a:lnSpc>
                <a:spcPts val="2000"/>
              </a:lnSpc>
            </a:pPr>
            <a:r>
              <a:rPr lang="fr-FR" sz="1800" dirty="0">
                <a:latin typeface="Courier New" pitchFamily="49" charset="0"/>
                <a:cs typeface="Courier New" pitchFamily="49" charset="0"/>
              </a:rPr>
              <a:t>HTTP PUT</a:t>
            </a:r>
            <a:r>
              <a:rPr lang="fr-FR" sz="1800" dirty="0"/>
              <a:t> provoquera l’insertion de l’enregistrement dans la base de données côté serveur</a:t>
            </a:r>
          </a:p>
          <a:p>
            <a:pPr lvl="2">
              <a:lnSpc>
                <a:spcPts val="2000"/>
              </a:lnSpc>
            </a:pPr>
            <a:r>
              <a:rPr lang="fr-FR" sz="1800" dirty="0"/>
              <a:t>L’URL sera </a:t>
            </a:r>
            <a:r>
              <a:rPr lang="fr-FR" sz="1800" dirty="0">
                <a:latin typeface="Courier New" pitchFamily="49" charset="0"/>
                <a:cs typeface="Courier New" pitchFamily="49" charset="0"/>
              </a:rPr>
              <a:t>/3012</a:t>
            </a:r>
            <a:r>
              <a:rPr lang="fr-FR" sz="1800" dirty="0"/>
              <a:t> pour insérer l’enregistrement contenant </a:t>
            </a:r>
            <a:r>
              <a:rPr lang="fr-FR" sz="1800" dirty="0">
                <a:latin typeface="Courier New" pitchFamily="49" charset="0"/>
                <a:cs typeface="Courier New" pitchFamily="49" charset="0"/>
              </a:rPr>
              <a:t>product_id=3012</a:t>
            </a:r>
          </a:p>
          <a:p>
            <a:pPr lvl="2">
              <a:lnSpc>
                <a:spcPts val="2000"/>
              </a:lnSpc>
            </a:pPr>
            <a:r>
              <a:rPr lang="fr-FR" sz="1800" dirty="0"/>
              <a:t>Le JSON posté contiendra la quantité</a:t>
            </a:r>
          </a:p>
          <a:p>
            <a:pPr lvl="1">
              <a:lnSpc>
                <a:spcPts val="2000"/>
              </a:lnSpc>
            </a:pPr>
            <a:r>
              <a:rPr lang="fr-FR" sz="1800" dirty="0">
                <a:latin typeface="Courier New" pitchFamily="49" charset="0"/>
                <a:cs typeface="Courier New" pitchFamily="49" charset="0"/>
              </a:rPr>
              <a:t>HTTP DELETE</a:t>
            </a:r>
            <a:r>
              <a:rPr lang="fr-FR" sz="1800" dirty="0"/>
              <a:t> provoquera la suppression de l’enregistrement dans la base de données côté serveur</a:t>
            </a:r>
          </a:p>
          <a:p>
            <a:pPr lvl="2">
              <a:lnSpc>
                <a:spcPts val="2000"/>
              </a:lnSpc>
            </a:pPr>
            <a:r>
              <a:rPr lang="fr-FR" sz="1800" dirty="0"/>
              <a:t>L’URL sera </a:t>
            </a:r>
            <a:r>
              <a:rPr lang="fr-FR" sz="1800" dirty="0">
                <a:latin typeface="Courier New" pitchFamily="49" charset="0"/>
                <a:cs typeface="Courier New" pitchFamily="49" charset="0"/>
              </a:rPr>
              <a:t>/3012</a:t>
            </a:r>
            <a:r>
              <a:rPr lang="fr-FR" sz="1800" dirty="0"/>
              <a:t> pour supprimer l’enregistrement contenant </a:t>
            </a:r>
            <a:r>
              <a:rPr lang="fr-FR" sz="1800" dirty="0">
                <a:latin typeface="Courier New" pitchFamily="49" charset="0"/>
                <a:cs typeface="Courier New" pitchFamily="49" charset="0"/>
              </a:rPr>
              <a:t>product_id=3012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52455354"/>
</p:tagLst>
</file>

<file path=ppt/tags/tag6.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7.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8.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2929</TotalTime>
  <Words>1540</Words>
  <Application>Microsoft Office PowerPoint</Application>
  <PresentationFormat>Affichage à l'écran (4:3)</PresentationFormat>
  <Paragraphs>157</Paragraphs>
  <Slides>11</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Courier New</vt:lpstr>
      <vt:lpstr>Monotype Sorts</vt:lpstr>
      <vt:lpstr>Times New Roman</vt:lpstr>
      <vt:lpstr>Webdings</vt:lpstr>
      <vt:lpstr>Wingdings</vt:lpstr>
      <vt:lpstr>Wingdings 3</vt:lpstr>
      <vt:lpstr>cvc</vt:lpstr>
      <vt:lpstr>Présentation PowerPoint</vt:lpstr>
      <vt:lpstr>Web API 2</vt:lpstr>
      <vt:lpstr>Qu’est-ce qu’une architecture orientée services ?</vt:lpstr>
      <vt:lpstr>Couplage faible</vt:lpstr>
      <vt:lpstr>Interopérabilité</vt:lpstr>
      <vt:lpstr>Pourquoi l’interopérabilité ?</vt:lpstr>
      <vt:lpstr>REST</vt:lpstr>
      <vt:lpstr>Ajax</vt:lpstr>
      <vt:lpstr>Une application de gestion de stock RESTful</vt:lpstr>
      <vt:lpstr>JSON</vt:lpstr>
      <vt:lpstr>Route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209</cp:revision>
  <dcterms:created xsi:type="dcterms:W3CDTF">2000-04-10T19:33:12Z</dcterms:created>
  <dcterms:modified xsi:type="dcterms:W3CDTF">2024-09-23T16:28:43Z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