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64"/>
  </p:notesMasterIdLst>
  <p:handoutMasterIdLst>
    <p:handoutMasterId r:id="rId65"/>
  </p:handoutMasterIdLst>
  <p:sldIdLst>
    <p:sldId id="302" r:id="rId2"/>
    <p:sldId id="340" r:id="rId3"/>
    <p:sldId id="356" r:id="rId4"/>
    <p:sldId id="343" r:id="rId5"/>
    <p:sldId id="316" r:id="rId6"/>
    <p:sldId id="317" r:id="rId7"/>
    <p:sldId id="263" r:id="rId8"/>
    <p:sldId id="440" r:id="rId9"/>
    <p:sldId id="321" r:id="rId10"/>
    <p:sldId id="441" r:id="rId11"/>
    <p:sldId id="442" r:id="rId12"/>
    <p:sldId id="443" r:id="rId13"/>
    <p:sldId id="273" r:id="rId14"/>
    <p:sldId id="274" r:id="rId15"/>
    <p:sldId id="275" r:id="rId16"/>
    <p:sldId id="322" r:id="rId17"/>
    <p:sldId id="430" r:id="rId18"/>
    <p:sldId id="431" r:id="rId19"/>
    <p:sldId id="458" r:id="rId20"/>
    <p:sldId id="459" r:id="rId21"/>
    <p:sldId id="460" r:id="rId22"/>
    <p:sldId id="461" r:id="rId23"/>
    <p:sldId id="462" r:id="rId24"/>
    <p:sldId id="463" r:id="rId25"/>
    <p:sldId id="464" r:id="rId26"/>
    <p:sldId id="465" r:id="rId27"/>
    <p:sldId id="367" r:id="rId28"/>
    <p:sldId id="368" r:id="rId29"/>
    <p:sldId id="372" r:id="rId30"/>
    <p:sldId id="370" r:id="rId31"/>
    <p:sldId id="371" r:id="rId32"/>
    <p:sldId id="375" r:id="rId33"/>
    <p:sldId id="373" r:id="rId34"/>
    <p:sldId id="374" r:id="rId35"/>
    <p:sldId id="381" r:id="rId36"/>
    <p:sldId id="456" r:id="rId37"/>
    <p:sldId id="457" r:id="rId38"/>
    <p:sldId id="466" r:id="rId39"/>
    <p:sldId id="432" r:id="rId40"/>
    <p:sldId id="434" r:id="rId41"/>
    <p:sldId id="437" r:id="rId42"/>
    <p:sldId id="438" r:id="rId43"/>
    <p:sldId id="435" r:id="rId44"/>
    <p:sldId id="450" r:id="rId45"/>
    <p:sldId id="353" r:id="rId46"/>
    <p:sldId id="360" r:id="rId47"/>
    <p:sldId id="355" r:id="rId48"/>
    <p:sldId id="357" r:id="rId49"/>
    <p:sldId id="362" r:id="rId50"/>
    <p:sldId id="365" r:id="rId51"/>
    <p:sldId id="377" r:id="rId52"/>
    <p:sldId id="366" r:id="rId53"/>
    <p:sldId id="467" r:id="rId54"/>
    <p:sldId id="424" r:id="rId55"/>
    <p:sldId id="315" r:id="rId56"/>
    <p:sldId id="468" r:id="rId57"/>
    <p:sldId id="469" r:id="rId58"/>
    <p:sldId id="318" r:id="rId59"/>
    <p:sldId id="319" r:id="rId60"/>
    <p:sldId id="397" r:id="rId61"/>
    <p:sldId id="398" r:id="rId62"/>
    <p:sldId id="399" r:id="rId63"/>
  </p:sldIdLst>
  <p:sldSz cx="9144000" cy="6858000" type="screen4x3"/>
  <p:notesSz cx="6769100" cy="9906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9">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AEAE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047" autoAdjust="0"/>
    <p:restoredTop sz="97073" autoAdjust="0"/>
  </p:normalViewPr>
  <p:slideViewPr>
    <p:cSldViewPr snapToGrid="0">
      <p:cViewPr varScale="1">
        <p:scale>
          <a:sx n="75" d="100"/>
          <a:sy n="75" d="100"/>
        </p:scale>
        <p:origin x="161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350"/>
    </p:cViewPr>
  </p:sorterViewPr>
  <p:notesViewPr>
    <p:cSldViewPr snapToGrid="0">
      <p:cViewPr>
        <p:scale>
          <a:sx n="75" d="100"/>
          <a:sy n="75" d="100"/>
        </p:scale>
        <p:origin x="-1290" y="228"/>
      </p:cViewPr>
      <p:guideLst>
        <p:guide orient="horz" pos="3119"/>
        <p:guide pos="21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2948" tIns="46474" rIns="92948" bIns="46474" numCol="1" anchor="t" anchorCtr="0" compatLnSpc="1">
            <a:prstTxWarp prst="textNoShape">
              <a:avLst/>
            </a:prstTxWarp>
          </a:bodyPr>
          <a:lstStyle>
            <a:lvl1pPr defTabSz="930275">
              <a:defRPr sz="1200"/>
            </a:lvl1pPr>
          </a:lstStyle>
          <a:p>
            <a:pPr>
              <a:defRPr/>
            </a:pPr>
            <a:endParaRPr lang="en-US"/>
          </a:p>
        </p:txBody>
      </p:sp>
      <p:sp>
        <p:nvSpPr>
          <p:cNvPr id="135171" name="Rectangle 3"/>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2948" tIns="46474" rIns="92948" bIns="46474" numCol="1" anchor="t" anchorCtr="0" compatLnSpc="1">
            <a:prstTxWarp prst="textNoShape">
              <a:avLst/>
            </a:prstTxWarp>
          </a:bodyPr>
          <a:lstStyle>
            <a:lvl1pPr algn="r" defTabSz="930275">
              <a:defRPr sz="1200"/>
            </a:lvl1pPr>
          </a:lstStyle>
          <a:p>
            <a:pPr>
              <a:defRPr/>
            </a:pPr>
            <a:endParaRPr lang="en-US"/>
          </a:p>
        </p:txBody>
      </p:sp>
      <p:sp>
        <p:nvSpPr>
          <p:cNvPr id="135172" name="Rectangle 4"/>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2948" tIns="46474" rIns="92948" bIns="46474" numCol="1" anchor="b" anchorCtr="0" compatLnSpc="1">
            <a:prstTxWarp prst="textNoShape">
              <a:avLst/>
            </a:prstTxWarp>
          </a:bodyPr>
          <a:lstStyle>
            <a:lvl1pPr defTabSz="930275">
              <a:defRPr sz="1200"/>
            </a:lvl1pPr>
          </a:lstStyle>
          <a:p>
            <a:pPr>
              <a:defRPr/>
            </a:pPr>
            <a:endParaRPr lang="en-US"/>
          </a:p>
        </p:txBody>
      </p:sp>
      <p:sp>
        <p:nvSpPr>
          <p:cNvPr id="135173" name="Rectangle 5"/>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2948" tIns="46474" rIns="92948" bIns="46474" numCol="1" anchor="b" anchorCtr="0" compatLnSpc="1">
            <a:prstTxWarp prst="textNoShape">
              <a:avLst/>
            </a:prstTxWarp>
          </a:bodyPr>
          <a:lstStyle>
            <a:lvl1pPr algn="r" defTabSz="930275">
              <a:defRPr sz="1200"/>
            </a:lvl1pPr>
          </a:lstStyle>
          <a:p>
            <a:pPr>
              <a:defRPr/>
            </a:pPr>
            <a:fld id="{4A96DDDD-E659-4FB0-835D-6B1F8C7B2D32}" type="slidenum">
              <a:rPr lang="en-US"/>
              <a:pPr>
                <a:defRPr/>
              </a:pPr>
              <a:t>‹N°›</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12"/>
          <p:cNvSpPr>
            <a:spLocks noGrp="1" noRot="1" noChangeAspect="1" noChangeArrowheads="1" noTextEdit="1"/>
          </p:cNvSpPr>
          <p:nvPr>
            <p:ph type="sldImg" idx="2"/>
          </p:nvPr>
        </p:nvSpPr>
        <p:spPr bwMode="auto">
          <a:xfrm>
            <a:off x="1535113" y="234950"/>
            <a:ext cx="5168900" cy="3876675"/>
          </a:xfrm>
          <a:prstGeom prst="rect">
            <a:avLst/>
          </a:prstGeom>
          <a:noFill/>
          <a:ln w="12700">
            <a:solidFill>
              <a:schemeClr val="tx1"/>
            </a:solidFill>
            <a:miter lim="800000"/>
            <a:headEnd/>
            <a:tailEnd/>
          </a:ln>
        </p:spPr>
      </p:sp>
      <p:sp>
        <p:nvSpPr>
          <p:cNvPr id="86029" name="Text Box 13"/>
          <p:cNvSpPr txBox="1">
            <a:spLocks noChangeArrowheads="1"/>
          </p:cNvSpPr>
          <p:nvPr/>
        </p:nvSpPr>
        <p:spPr bwMode="auto">
          <a:xfrm>
            <a:off x="0" y="9491663"/>
            <a:ext cx="6719888" cy="476250"/>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defRPr/>
            </a:pPr>
            <a:r>
              <a:rPr lang="en-US" sz="700">
                <a:solidFill>
                  <a:schemeClr val="tx2"/>
                </a:solidFill>
              </a:rPr>
              <a:t>	</a:t>
            </a:r>
            <a:r>
              <a:rPr lang="en-US" sz="900">
                <a:cs typeface="Times New Roman" pitchFamily="18" charset="0"/>
              </a:rPr>
              <a:t>© </a:t>
            </a:r>
            <a:r>
              <a:rPr lang="en-US" sz="700">
                <a:solidFill>
                  <a:schemeClr val="tx2"/>
                </a:solidFill>
              </a:rPr>
              <a:t> Copyright:  All rights reserved. Not to be reproduced by any means without prior consent. 	</a:t>
            </a:r>
            <a:r>
              <a:rPr lang="en-US" sz="1300">
                <a:solidFill>
                  <a:schemeClr val="tx2"/>
                </a:solidFill>
              </a:rPr>
              <a:t>419-4-</a:t>
            </a:r>
            <a:fld id="{8037AB67-F936-4531-856E-AD6711541BF7}" type="slidenum">
              <a:rPr lang="en-US" sz="1300">
                <a:solidFill>
                  <a:schemeClr val="tx2"/>
                </a:solidFill>
              </a:rPr>
              <a:pPr marL="176213" defTabSz="889000">
                <a:spcBef>
                  <a:spcPct val="50000"/>
                </a:spcBef>
                <a:tabLst>
                  <a:tab pos="3411538" algn="ctr"/>
                  <a:tab pos="6610350" algn="r"/>
                </a:tabLst>
                <a:defRPr/>
              </a:pPr>
              <a:t>‹N°›</a:t>
            </a:fld>
            <a:r>
              <a:rPr lang="en-US" sz="700">
                <a:solidFill>
                  <a:schemeClr val="tx2"/>
                </a:solidFill>
              </a:rPr>
              <a:t>		</a:t>
            </a:r>
          </a:p>
        </p:txBody>
      </p:sp>
      <p:sp>
        <p:nvSpPr>
          <p:cNvPr id="86030" name="Text Box 14"/>
          <p:cNvSpPr txBox="1">
            <a:spLocks noChangeArrowheads="1"/>
          </p:cNvSpPr>
          <p:nvPr/>
        </p:nvSpPr>
        <p:spPr bwMode="auto">
          <a:xfrm>
            <a:off x="293688" y="3976688"/>
            <a:ext cx="512762" cy="212725"/>
          </a:xfrm>
          <a:prstGeom prst="rect">
            <a:avLst/>
          </a:prstGeom>
          <a:noFill/>
          <a:ln w="9525">
            <a:noFill/>
            <a:miter lim="800000"/>
            <a:headEnd/>
            <a:tailEnd/>
          </a:ln>
          <a:effectLst/>
        </p:spPr>
        <p:txBody>
          <a:bodyPr wrap="none" lIns="0" tIns="0" rIns="0" bIns="0">
            <a:spAutoFit/>
          </a:bodyPr>
          <a:lstStyle/>
          <a:p>
            <a:pPr defTabSz="911225">
              <a:spcBef>
                <a:spcPct val="50000"/>
              </a:spcBef>
              <a:defRPr/>
            </a:pPr>
            <a:r>
              <a:rPr lang="en-US" i="1"/>
              <a:t>Notes:</a:t>
            </a:r>
          </a:p>
        </p:txBody>
      </p:sp>
      <p:sp>
        <p:nvSpPr>
          <p:cNvPr id="86031" name="Rectangle 15"/>
          <p:cNvSpPr>
            <a:spLocks noGrp="1" noChangeArrowheads="1"/>
          </p:cNvSpPr>
          <p:nvPr>
            <p:ph type="body" sz="quarter" idx="3"/>
          </p:nvPr>
        </p:nvSpPr>
        <p:spPr bwMode="auto">
          <a:xfrm>
            <a:off x="220663" y="4221163"/>
            <a:ext cx="6229350" cy="5284787"/>
          </a:xfrm>
          <a:prstGeom prst="rect">
            <a:avLst/>
          </a:prstGeom>
          <a:noFill/>
          <a:ln w="9525">
            <a:noFill/>
            <a:miter lim="800000"/>
            <a:headEnd/>
            <a:tailEnd/>
          </a:ln>
          <a:effectLst/>
        </p:spPr>
        <p:txBody>
          <a:bodyPr vert="horz" wrap="square" lIns="91138" tIns="45568" rIns="91138" bIns="455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Rot="1" noChangeAspect="1" noChangeArrowheads="1" noTextEdit="1"/>
          </p:cNvSpPr>
          <p:nvPr>
            <p:ph type="sldImg"/>
          </p:nvPr>
        </p:nvSpPr>
        <p:spPr>
          <a:ln/>
        </p:spPr>
      </p:sp>
      <p:sp>
        <p:nvSpPr>
          <p:cNvPr id="64515" name="Rectangle 7"/>
          <p:cNvSpPr>
            <a:spLocks noGrp="1" noChangeArrowheads="1"/>
          </p:cNvSpPr>
          <p:nvPr>
            <p:ph type="body" idx="1"/>
          </p:nvPr>
        </p:nvSpPr>
        <p:spPr>
          <a:noFill/>
          <a:ln/>
        </p:spPr>
        <p:txBody>
          <a:bodyPr/>
          <a:lstStyle/>
          <a:p>
            <a:pPr eaLnBrk="1" hangingPunct="1"/>
            <a:r>
              <a:rPr lang="en-US"/>
              <a:t>Jogger text: Defining Classes</a:t>
            </a:r>
          </a:p>
          <a:p>
            <a:pPr eaLnBrk="1" hangingPunct="1"/>
            <a:r>
              <a:rPr lang="en-US"/>
              <a:t>Direction: Both</a:t>
            </a:r>
          </a:p>
          <a:p>
            <a:pPr eaLnBrk="1" hangingPunct="1"/>
            <a:r>
              <a:rPr lang="en-US"/>
              <a:t>Chapter starts: Day 2 at 10:30am</a:t>
            </a:r>
          </a:p>
          <a:p>
            <a:pPr eaLnBrk="1" hangingPunct="1"/>
            <a:r>
              <a:rPr lang="en-US"/>
              <a:t>Instructor notes:</a:t>
            </a:r>
          </a:p>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4"/>
          <p:cNvSpPr>
            <a:spLocks noGrp="1" noRot="1" noChangeAspect="1" noChangeArrowheads="1" noTextEdit="1"/>
          </p:cNvSpPr>
          <p:nvPr>
            <p:ph type="sldImg"/>
          </p:nvPr>
        </p:nvSpPr>
        <p:spPr>
          <a:ln/>
        </p:spPr>
      </p:sp>
      <p:sp>
        <p:nvSpPr>
          <p:cNvPr id="141315" name="Rectangle 5"/>
          <p:cNvSpPr>
            <a:spLocks noGrp="1" noChangeArrowheads="1"/>
          </p:cNvSpPr>
          <p:nvPr>
            <p:ph type="body" idx="1"/>
          </p:nvPr>
        </p:nvSpPr>
        <p:spPr>
          <a:noFill/>
          <a:ln/>
        </p:spPr>
        <p:txBody>
          <a:bodyPr/>
          <a:lstStyle/>
          <a:p>
            <a:pPr eaLnBrk="1" hangingPunct="1"/>
            <a:r>
              <a:rPr lang="en-US"/>
              <a:t>Jogger text: Instance Data</a:t>
            </a:r>
          </a:p>
          <a:p>
            <a:pPr eaLnBrk="1" hangingPunct="1"/>
            <a:r>
              <a:rPr lang="en-US"/>
              <a:t>Direction: Left</a:t>
            </a:r>
          </a:p>
          <a:p>
            <a:pPr eaLnBrk="1" hangingPunct="1"/>
            <a:r>
              <a:rPr lang="en-US"/>
              <a:t>Instructor notes:</a:t>
            </a:r>
          </a:p>
          <a:p>
            <a:pPr eaLnBrk="1" hangingPunct="1"/>
            <a:r>
              <a:rPr lang="en-US"/>
              <a:t>NOTE that EACH object has its own INDEPENDENT state – its own data set.</a:t>
            </a:r>
          </a:p>
          <a:p>
            <a:pPr eaLnBrk="1" hangingPunct="1"/>
            <a:endParaRPr lang="en-US"/>
          </a:p>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pPr eaLnBrk="1" hangingPunct="1"/>
            <a:r>
              <a:rPr lang="en-US"/>
              <a:t>Jogger text: object Class</a:t>
            </a:r>
          </a:p>
          <a:p>
            <a:pPr eaLnBrk="1" hangingPunct="1"/>
            <a:r>
              <a:rPr lang="en-US"/>
              <a:t>Direction: Right</a:t>
            </a:r>
          </a:p>
          <a:p>
            <a:pPr eaLnBrk="1" hangingPunct="1"/>
            <a:r>
              <a:rPr lang="en-US"/>
              <a:t>Instructor notes:</a:t>
            </a:r>
          </a:p>
          <a:p>
            <a:pPr eaLnBrk="1" hangingPunct="1"/>
            <a:r>
              <a:rPr lang="en-US"/>
              <a:t>This slide has a number of forward references. Like protected and overriding. You can and should mention them but don’t spend too much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Box 4" hidden="1"/>
          <p:cNvSpPr txBox="1">
            <a:spLocks noChangeArrowheads="1"/>
          </p:cNvSpPr>
          <p:nvPr/>
        </p:nvSpPr>
        <p:spPr bwMode="auto">
          <a:xfrm>
            <a:off x="2211388" y="406400"/>
            <a:ext cx="3686175" cy="231775"/>
          </a:xfrm>
          <a:prstGeom prst="rect">
            <a:avLst/>
          </a:prstGeom>
          <a:noFill/>
          <a:ln w="9525">
            <a:noFill/>
            <a:miter lim="800000"/>
            <a:headEnd/>
            <a:tailEnd/>
          </a:ln>
        </p:spPr>
        <p:txBody>
          <a:bodyPr>
            <a:spAutoFit/>
          </a:bodyPr>
          <a:lstStyle/>
          <a:p>
            <a:r>
              <a:rPr lang="pt-BR" sz="800">
                <a:solidFill>
                  <a:srgbClr val="000000"/>
                </a:solidFill>
              </a:rPr>
              <a:t>&lt;*s*o*u*r*c*e*&gt;*4*1*9*j*1*-*4*-*1*6*&lt;*/*s*o*u*r*c*e*&gt;</a:t>
            </a:r>
            <a:endParaRPr lang="en-US" sz="800">
              <a:solidFill>
                <a:srgbClr val="000000"/>
              </a:solidFill>
            </a:endParaRPr>
          </a:p>
        </p:txBody>
      </p:sp>
      <p:sp>
        <p:nvSpPr>
          <p:cNvPr id="145411" name="Rectangle 4"/>
          <p:cNvSpPr>
            <a:spLocks noGrp="1" noRot="1" noChangeAspect="1" noChangeArrowheads="1" noTextEdit="1"/>
          </p:cNvSpPr>
          <p:nvPr>
            <p:ph type="sldImg"/>
          </p:nvPr>
        </p:nvSpPr>
        <p:spPr>
          <a:xfrm>
            <a:off x="1536700" y="236538"/>
            <a:ext cx="5167313" cy="3875087"/>
          </a:xfrm>
          <a:ln/>
        </p:spPr>
      </p:sp>
      <p:sp>
        <p:nvSpPr>
          <p:cNvPr id="145412" name="Rectangle 5"/>
          <p:cNvSpPr>
            <a:spLocks noGrp="1" noChangeArrowheads="1"/>
          </p:cNvSpPr>
          <p:nvPr>
            <p:ph type="body" idx="1"/>
          </p:nvPr>
        </p:nvSpPr>
        <p:spPr>
          <a:xfrm>
            <a:off x="219075" y="4221163"/>
            <a:ext cx="6232525" cy="5284787"/>
          </a:xfrm>
          <a:noFill/>
          <a:ln/>
        </p:spPr>
        <p:txBody>
          <a:bodyPr/>
          <a:lstStyle/>
          <a:p>
            <a:pPr eaLnBrk="1" hangingPunct="1"/>
            <a:r>
              <a:rPr lang="en-US"/>
              <a:t>Jogger text: A Bank Account Class</a:t>
            </a:r>
          </a:p>
          <a:p>
            <a:pPr eaLnBrk="1" hangingPunct="1"/>
            <a:r>
              <a:rPr lang="en-US"/>
              <a:t>Direction: Left</a:t>
            </a:r>
          </a:p>
          <a:p>
            <a:pPr eaLnBrk="1" hangingPunct="1"/>
            <a:r>
              <a:rPr lang="en-US"/>
              <a:t>Instructor notes:</a:t>
            </a:r>
          </a:p>
          <a:p>
            <a:pPr eaLnBrk="1" hangingPunct="1"/>
            <a:r>
              <a:rPr lang="en-US"/>
              <a:t>Note the namespace Banking, and that any classes declared in that namespace can see each other. Discuss the fields and methods here.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Rot="1" noChangeAspect="1" noChangeArrowheads="1" noTextEdit="1"/>
          </p:cNvSpPr>
          <p:nvPr>
            <p:ph type="sldImg"/>
          </p:nvPr>
        </p:nvSpPr>
        <p:spPr>
          <a:ln/>
        </p:spPr>
      </p:sp>
      <p:sp>
        <p:nvSpPr>
          <p:cNvPr id="89091" name="Rectangle 5"/>
          <p:cNvSpPr>
            <a:spLocks noGrp="1" noChangeArrowheads="1"/>
          </p:cNvSpPr>
          <p:nvPr>
            <p:ph type="body" idx="1"/>
          </p:nvPr>
        </p:nvSpPr>
        <p:spPr>
          <a:noFill/>
          <a:ln/>
        </p:spPr>
        <p:txBody>
          <a:bodyPr/>
          <a:lstStyle/>
          <a:p>
            <a:pPr eaLnBrk="1" hangingPunct="1"/>
            <a:r>
              <a:rPr lang="en-US"/>
              <a:t>Jogger text: The Need for Constructors</a:t>
            </a:r>
          </a:p>
          <a:p>
            <a:pPr eaLnBrk="1" hangingPunct="1"/>
            <a:r>
              <a:rPr lang="en-US"/>
              <a:t>Direction: Left</a:t>
            </a:r>
          </a:p>
          <a:p>
            <a:pPr eaLnBrk="1" hangingPunct="1"/>
            <a:r>
              <a:rPr lang="en-US"/>
              <a:t>Instructor notes:</a:t>
            </a:r>
          </a:p>
          <a:p>
            <a:pPr eaLnBrk="1" hangingPunct="1"/>
            <a:r>
              <a:rPr lang="en-US"/>
              <a:t>Fields are initialized to 0 by default.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Rot="1" noChangeAspect="1" noChangeArrowheads="1" noTextEdit="1"/>
          </p:cNvSpPr>
          <p:nvPr>
            <p:ph type="sldImg"/>
          </p:nvPr>
        </p:nvSpPr>
        <p:spPr>
          <a:ln/>
        </p:spPr>
      </p:sp>
      <p:sp>
        <p:nvSpPr>
          <p:cNvPr id="90115" name="Rectangle 5"/>
          <p:cNvSpPr>
            <a:spLocks noGrp="1" noChangeArrowheads="1"/>
          </p:cNvSpPr>
          <p:nvPr>
            <p:ph type="body" idx="1"/>
          </p:nvPr>
        </p:nvSpPr>
        <p:spPr>
          <a:noFill/>
          <a:ln/>
        </p:spPr>
        <p:txBody>
          <a:bodyPr/>
          <a:lstStyle/>
          <a:p>
            <a:pPr eaLnBrk="1" hangingPunct="1"/>
            <a:r>
              <a:rPr lang="en-US"/>
              <a:t>Jogger text: Default Constructor</a:t>
            </a:r>
          </a:p>
          <a:p>
            <a:pPr eaLnBrk="1" hangingPunct="1"/>
            <a:r>
              <a:rPr lang="en-US"/>
              <a:t>Direction: Right</a:t>
            </a:r>
          </a:p>
          <a:p>
            <a:pPr eaLnBrk="1" hangingPunct="1"/>
            <a:r>
              <a:rPr lang="en-US"/>
              <a:t>Instructor notes:</a:t>
            </a:r>
          </a:p>
          <a:p>
            <a:pPr eaLnBrk="1" hangingPunct="1"/>
            <a:r>
              <a:rPr lang="en-US"/>
              <a:t>In the bank account example, balance was not initialized anywhere. C# guarantees that uninitialized members are set to 0. Default constructor is the one that takes no arguments If you write no constructors, the default initialization to 0 comes for free. If you write any constructors, the internal default one is not provided. Hence you must initialize everything in a constructor.</a:t>
            </a:r>
          </a:p>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ln/>
        </p:spPr>
      </p:sp>
      <p:sp>
        <p:nvSpPr>
          <p:cNvPr id="91139" name="Rectangle 5"/>
          <p:cNvSpPr>
            <a:spLocks noGrp="1" noChangeArrowheads="1"/>
          </p:cNvSpPr>
          <p:nvPr>
            <p:ph type="body" idx="1"/>
          </p:nvPr>
        </p:nvSpPr>
        <p:spPr>
          <a:noFill/>
          <a:ln/>
        </p:spPr>
        <p:txBody>
          <a:bodyPr/>
          <a:lstStyle/>
          <a:p>
            <a:pPr eaLnBrk="1" hangingPunct="1"/>
            <a:r>
              <a:rPr lang="en-US"/>
              <a:t>Jogger text: Overloaded Constructors</a:t>
            </a:r>
          </a:p>
          <a:p>
            <a:pPr eaLnBrk="1" hangingPunct="1"/>
            <a:r>
              <a:rPr lang="en-US"/>
              <a:t>Direction: Left</a:t>
            </a:r>
          </a:p>
          <a:p>
            <a:pPr eaLnBrk="1" hangingPunct="1"/>
            <a:r>
              <a:rPr lang="en-US"/>
              <a:t>Instructor notes:</a:t>
            </a:r>
          </a:p>
          <a:p>
            <a:pPr eaLnBrk="1" hangingPunct="1"/>
            <a:r>
              <a:rPr lang="en-US"/>
              <a:t>Cannot have a bank account without a initial account number. Can optionally provide an opening balance. Once acctnum has been assigned it cannot be changed. Discuss readonly here, and how it can have deferred assignment unlike const which means truly constant in C#.</a:t>
            </a:r>
          </a:p>
          <a:p>
            <a:pPr eaLnBrk="1" hangingPunct="1"/>
            <a:endParaRPr lang="en-US"/>
          </a:p>
          <a:p>
            <a:pPr eaLnBrk="1" hangingPunct="1"/>
            <a:r>
              <a:rPr lang="en-US"/>
              <a:t>There are destructors but they will be called at some point before garbage collection, but not at the point of release of the reference. Destructors are rarely used in C# except for unsafe code.</a:t>
            </a:r>
          </a:p>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Rot="1" noChangeAspect="1" noChangeArrowheads="1" noTextEdit="1"/>
          </p:cNvSpPr>
          <p:nvPr>
            <p:ph type="sldImg"/>
          </p:nvPr>
        </p:nvSpPr>
        <p:spPr>
          <a:ln/>
        </p:spPr>
      </p:sp>
      <p:sp>
        <p:nvSpPr>
          <p:cNvPr id="92163" name="Rectangle 5"/>
          <p:cNvSpPr>
            <a:spLocks noGrp="1" noChangeArrowheads="1"/>
          </p:cNvSpPr>
          <p:nvPr>
            <p:ph type="body" idx="1"/>
          </p:nvPr>
        </p:nvSpPr>
        <p:spPr>
          <a:noFill/>
          <a:ln/>
        </p:spPr>
        <p:txBody>
          <a:bodyPr/>
          <a:lstStyle/>
          <a:p>
            <a:pPr eaLnBrk="1" hangingPunct="1"/>
            <a:r>
              <a:rPr lang="en-US"/>
              <a:t>Jogger text: Overloaded Constructors (continued)</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r>
              <a:rPr lang="en-US"/>
              <a:t>Jogger text: Data Placement</a:t>
            </a:r>
          </a:p>
          <a:p>
            <a:pPr eaLnBrk="1" hangingPunct="1"/>
            <a:r>
              <a:rPr lang="en-US"/>
              <a:t>Direction: Right</a:t>
            </a:r>
          </a:p>
          <a:p>
            <a:pPr eaLnBrk="1" hangingPunct="1"/>
            <a:r>
              <a:rPr lang="en-US"/>
              <a:t>Instructor notes:</a:t>
            </a:r>
          </a:p>
          <a:p>
            <a:pPr eaLnBrk="1" hangingPunct="1"/>
            <a:r>
              <a:rPr lang="en-US"/>
              <a:t>C# has no such things as global data variables or static data with file scope. Variables must be members of objects, members of classes (static) or local variables to a function. Discuss the lifetime of the object’s fields. Mention the use of this to differentiate between parameter and member. The keyword this is a reference to the current object (it self). Note that static local variables are not allowed in C#.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r>
              <a:rPr lang="en-US"/>
              <a:t>Jogger text: The this Reference</a:t>
            </a:r>
          </a:p>
          <a:p>
            <a:pPr eaLnBrk="1" hangingPunct="1"/>
            <a:r>
              <a:rPr lang="en-US"/>
              <a:t>Direction: Left</a:t>
            </a:r>
          </a:p>
          <a:p>
            <a:pPr eaLnBrk="1" hangingPunct="1"/>
            <a:r>
              <a:rPr lang="en-US"/>
              <a:t>Instructor notes:</a:t>
            </a:r>
          </a:p>
          <a:p>
            <a:pPr eaLnBrk="1" hangingPunct="1"/>
            <a:r>
              <a:rPr lang="en-US"/>
              <a:t>Review concepts discussed in the last few pages here.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p:spPr>
        <p:txBody>
          <a:bodyPr/>
          <a:lstStyle/>
          <a:p>
            <a:pPr eaLnBrk="1" hangingPunct="1"/>
            <a:r>
              <a:rPr lang="en-US"/>
              <a:t>Jogger text: public Fields?</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Rot="1" noChangeAspect="1" noChangeArrowheads="1" noTextEdit="1"/>
          </p:cNvSpPr>
          <p:nvPr>
            <p:ph type="sldImg"/>
          </p:nvPr>
        </p:nvSpPr>
        <p:spPr>
          <a:ln/>
        </p:spPr>
      </p:sp>
      <p:sp>
        <p:nvSpPr>
          <p:cNvPr id="67587" name="Rectangle 5"/>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pPr eaLnBrk="1" hangingPunct="1"/>
            <a:r>
              <a:rPr lang="en-US"/>
              <a:t>Jogger text: Implementing Properties</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p:spPr>
        <p:txBody>
          <a:bodyPr/>
          <a:lstStyle/>
          <a:p>
            <a:pPr eaLnBrk="1" hangingPunct="1"/>
            <a:r>
              <a:rPr lang="en-US"/>
              <a:t>Jogger text: Implementing Properties (continued)</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p:spPr>
        <p:txBody>
          <a:bodyPr/>
          <a:lstStyle/>
          <a:p>
            <a:pPr eaLnBrk="1" hangingPunct="1"/>
            <a:r>
              <a:rPr lang="en-US"/>
              <a:t>Jogger text: About Properties</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536700" y="236538"/>
            <a:ext cx="5167313" cy="3875087"/>
          </a:xfrm>
          <a:ln/>
        </p:spPr>
      </p:sp>
      <p:sp>
        <p:nvSpPr>
          <p:cNvPr id="184323"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536700" y="236538"/>
            <a:ext cx="5167313" cy="3875087"/>
          </a:xfrm>
          <a:ln/>
        </p:spPr>
      </p:sp>
      <p:sp>
        <p:nvSpPr>
          <p:cNvPr id="186371"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p:spPr>
        <p:txBody>
          <a:bodyPr/>
          <a:lstStyle/>
          <a:p>
            <a:pPr eaLnBrk="1" hangingPunct="1"/>
            <a:r>
              <a:rPr lang="en-US"/>
              <a:t>Jogger text: Properties vs. Methods</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1536700" y="236538"/>
            <a:ext cx="5167313" cy="3875087"/>
          </a:xfrm>
          <a:ln/>
        </p:spPr>
      </p:sp>
      <p:sp>
        <p:nvSpPr>
          <p:cNvPr id="190467"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r>
              <a:rPr lang="en-US"/>
              <a:t>Jogger text: Inheritance</a:t>
            </a:r>
          </a:p>
          <a:p>
            <a:pPr eaLnBrk="1" hangingPunct="1"/>
            <a:r>
              <a:rPr lang="en-US"/>
              <a:t>Direction: Right</a:t>
            </a:r>
          </a:p>
          <a:p>
            <a:pPr eaLnBrk="1" hangingPunct="1"/>
            <a:r>
              <a:rPr lang="en-US"/>
              <a:t>Instructor notes:</a:t>
            </a:r>
          </a:p>
          <a:p>
            <a:pPr eaLnBrk="1" hangingPunct="1"/>
            <a:r>
              <a:rPr lang="en-US"/>
              <a:t>A zebra is a kind of horse except it has extra features. Inheritance is a relationship that is inherent in human reasoning.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r>
              <a:rPr lang="en-US"/>
              <a:t>Jogger text: Freight Car Analysis</a:t>
            </a:r>
          </a:p>
          <a:p>
            <a:pPr eaLnBrk="1" hangingPunct="1"/>
            <a:r>
              <a:rPr lang="en-US"/>
              <a:t>Direction: Left</a:t>
            </a:r>
          </a:p>
          <a:p>
            <a:pPr eaLnBrk="1" hangingPunct="1"/>
            <a:r>
              <a:rPr lang="en-US"/>
              <a:t>Instructor notes:</a:t>
            </a:r>
          </a:p>
          <a:p>
            <a:pPr eaLnBrk="1" hangingPunct="1"/>
            <a:r>
              <a:rPr lang="en-US"/>
              <a:t>Try to point out that all have a length, width and height – and all have a unique number (called the road number) to identify them but…</a:t>
            </a:r>
          </a:p>
          <a:p>
            <a:pPr eaLnBrk="1" hangingPunct="1"/>
            <a:r>
              <a:rPr lang="en-US"/>
              <a:t>Gondola – open at top – carries gravel</a:t>
            </a:r>
          </a:p>
          <a:p>
            <a:pPr eaLnBrk="1" hangingPunct="1"/>
            <a:r>
              <a:rPr lang="en-US"/>
              <a:t>Boxcar – closed at top – carries perishables</a:t>
            </a:r>
          </a:p>
          <a:p>
            <a:pPr eaLnBrk="1" hangingPunct="1"/>
            <a:r>
              <a:rPr lang="en-US"/>
              <a:t>Tanker – carries liquid</a:t>
            </a:r>
          </a:p>
          <a:p>
            <a:pPr eaLnBrk="1" hangingPunct="1"/>
            <a:r>
              <a:rPr lang="en-US"/>
              <a:t>Avoid pointing out on this slide that the volume is calculated differently unless someone brings it up.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r>
              <a:rPr lang="en-US"/>
              <a:t>Jogger text: Freight Car Analysis (continued)</a:t>
            </a:r>
          </a:p>
          <a:p>
            <a:pPr eaLnBrk="1" hangingPunct="1"/>
            <a:r>
              <a:rPr lang="en-US"/>
              <a:t>Direction: Right</a:t>
            </a:r>
          </a:p>
          <a:p>
            <a:pPr eaLnBrk="1" hangingPunct="1"/>
            <a:r>
              <a:rPr lang="en-US"/>
              <a:t>Instructor notes:</a:t>
            </a:r>
          </a:p>
          <a:p>
            <a:pPr eaLnBrk="1" hangingPunct="1"/>
            <a:r>
              <a:rPr lang="en-US"/>
              <a:t>Discuss the UML along with the previous page. Tankers have a “radius”, other cars don’t.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r>
              <a:rPr lang="en-US"/>
              <a:t>Jogger text: Three Pieces of PIE</a:t>
            </a:r>
          </a:p>
          <a:p>
            <a:pPr eaLnBrk="1" hangingPunct="1"/>
            <a:r>
              <a:rPr lang="en-US"/>
              <a:t>Direction: Right</a:t>
            </a:r>
          </a:p>
          <a:p>
            <a:pPr eaLnBrk="1" hangingPunct="1"/>
            <a:r>
              <a:rPr lang="en-US"/>
              <a:t>Instructor notes:</a:t>
            </a:r>
          </a:p>
          <a:p>
            <a:pPr eaLnBrk="1" hangingPunct="1"/>
            <a:r>
              <a:rPr lang="en-US"/>
              <a:t>Answer: 1) make program analysis and design easier, 2) promotes reuse, 3) improves maintenance, 4) others you can think of but… it is not magic. Suggestion, use a training aid here such as a deck of playing cards.</a:t>
            </a:r>
          </a:p>
          <a:p>
            <a:pPr eaLnBrk="1" hangingPunct="1"/>
            <a:r>
              <a:rPr lang="en-US"/>
              <a:t>Actually polymorphism exists in C# among classes that expose the same interface, they don’t have to share a common base class, though historically this is the mechanism most familiar to developers because of C++. Mention reuse as a key aspect of OO. Poker simulator and Bridge simulator programs share some common abstractions: Decks of Cards, Cards, Hands. The other aspect of reuse is where someone wants a ‘minor’ change part way through a S/W project: maybe the rules of our poker game are changed part way through the S/W development cycle, but a deck of cards is still a deck of cards. In other words requirements creep can lead to localized change in the class contents. </a:t>
            </a:r>
          </a:p>
          <a:p>
            <a:pPr eaLnBrk="1" hangingPunct="1"/>
            <a:endParaRPr lang="en-US"/>
          </a:p>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pPr eaLnBrk="1" hangingPunct="1"/>
            <a:r>
              <a:rPr lang="en-US"/>
              <a:t>Jogger text: Inheritance Example</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pPr eaLnBrk="1" hangingPunct="1"/>
            <a:r>
              <a:rPr lang="en-US"/>
              <a:t>Jogger text: Inheritance Example (continued)</a:t>
            </a:r>
          </a:p>
          <a:p>
            <a:pPr eaLnBrk="1" hangingPunct="1"/>
            <a:r>
              <a:rPr lang="en-US"/>
              <a:t>Direction: Right</a:t>
            </a:r>
          </a:p>
          <a:p>
            <a:pPr eaLnBrk="1" hangingPunct="1"/>
            <a:r>
              <a:rPr lang="en-US"/>
              <a:t>Instructor notes:</a:t>
            </a:r>
          </a:p>
          <a:p>
            <a:pPr eaLnBrk="1" hangingPunct="1"/>
            <a:r>
              <a:rPr lang="en-US"/>
              <a:t>Show the client code. Notice in these examples, both base and derived class are members of namespace Trains.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pPr eaLnBrk="1" hangingPunct="1"/>
            <a:r>
              <a:rPr lang="en-US"/>
              <a:t>Jogger text: Initializing the Base Class</a:t>
            </a:r>
          </a:p>
          <a:p>
            <a:pPr eaLnBrk="1" hangingPunct="1"/>
            <a:r>
              <a:rPr lang="en-US"/>
              <a:t>Direction: Left</a:t>
            </a:r>
          </a:p>
          <a:p>
            <a:pPr eaLnBrk="1" hangingPunct="1"/>
            <a:r>
              <a:rPr lang="en-US"/>
              <a:t>Instructor notes:</a:t>
            </a:r>
          </a:p>
          <a:p>
            <a:pPr eaLnBrk="1" hangingPunct="1"/>
            <a:r>
              <a:rPr lang="en-US"/>
              <a:t>Answer violates encapsulation in FreightCar class</a:t>
            </a:r>
          </a:p>
          <a:p>
            <a:pPr eaLnBrk="1" hangingPunct="1"/>
            <a:r>
              <a:rPr lang="en-US"/>
              <a:t>Explain the fact that these fields are private to the base class, hence this code will fail to compile. Also, the constructor for the base class requires an argument, which means FreightCars can only be constructed via an argument constructor. We need a way to pass this initializer to the base class constructor somehow.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r>
              <a:rPr lang="en-US"/>
              <a:t>Jogger text: Inside Out  Construction</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pPr eaLnBrk="1" hangingPunct="1"/>
            <a:r>
              <a:rPr lang="en-US"/>
              <a:t>Jogger text: Derived-Class Constructor Syntax</a:t>
            </a:r>
          </a:p>
          <a:p>
            <a:pPr eaLnBrk="1" hangingPunct="1"/>
            <a:r>
              <a:rPr lang="en-US"/>
              <a:t>Direction: Left</a:t>
            </a:r>
          </a:p>
          <a:p>
            <a:pPr eaLnBrk="1" hangingPunct="1"/>
            <a:r>
              <a:rPr lang="en-US"/>
              <a:t>Instructor notes:</a:t>
            </a:r>
          </a:p>
          <a:p>
            <a:pPr eaLnBrk="1" hangingPunct="1"/>
            <a:r>
              <a:rPr lang="en-US"/>
              <a:t>Summarize the syntax of inheritance here. Note no access specifiers are permitted after the ‘:’ i.e. no private public or protected as in C++.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r>
              <a:rPr lang="en-US"/>
              <a:t>Jogger text: Inheritance Points to Ponder</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535113" y="234950"/>
            <a:ext cx="5168900" cy="3876675"/>
          </a:xfrm>
          <a:ln/>
        </p:spPr>
      </p:sp>
      <p:sp>
        <p:nvSpPr>
          <p:cNvPr id="55299"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Associations</a:t>
            </a:r>
          </a:p>
          <a:p>
            <a:pPr eaLnBrk="1" hangingPunct="1"/>
            <a:r>
              <a:rPr lang="en-US"/>
              <a:t>Direction: Left</a:t>
            </a:r>
          </a:p>
          <a:p>
            <a:pPr eaLnBrk="1" hangingPunct="1"/>
            <a:r>
              <a:rPr lang="en-US"/>
              <a:t>Instructor notes:</a:t>
            </a:r>
          </a:p>
          <a:p>
            <a:pPr eaLnBrk="1" hangingPunct="1"/>
            <a:r>
              <a:rPr lang="en-US"/>
              <a:t>Use the example that a card deck would be made up of 2..52 playing cards. Note that this is a simplistic view of associations – it generalizes the whole concept and ignores aggregates – this is because associations and aggregates are implemented identically in C#. Strictly speaking a “freight train” would be aggregated of the freight cars and cabooses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536700" y="236538"/>
            <a:ext cx="5167313" cy="3875087"/>
          </a:xfrm>
          <a:ln/>
        </p:spPr>
      </p:sp>
      <p:sp>
        <p:nvSpPr>
          <p:cNvPr id="56323" name="Rectangle 3"/>
          <p:cNvSpPr>
            <a:spLocks noGrp="1" noChangeArrowheads="1"/>
          </p:cNvSpPr>
          <p:nvPr>
            <p:ph type="body" idx="1"/>
          </p:nvPr>
        </p:nvSpPr>
        <p:spPr>
          <a:xfrm>
            <a:off x="219075" y="4221163"/>
            <a:ext cx="6232525" cy="5284787"/>
          </a:xfrm>
          <a:noFill/>
          <a:ln/>
        </p:spPr>
        <p:txBody>
          <a:bodyPr/>
          <a:lstStyle/>
          <a:p>
            <a:pPr eaLnBrk="1" hangingPunct="1"/>
            <a:r>
              <a:rPr lang="en-US"/>
              <a:t>Jogger text: Associations by Array</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535113" y="234950"/>
            <a:ext cx="5168900" cy="3876675"/>
          </a:xfrm>
          <a:ln/>
        </p:spPr>
      </p:sp>
      <p:sp>
        <p:nvSpPr>
          <p:cNvPr id="57347"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Array Limitations</a:t>
            </a:r>
          </a:p>
          <a:p>
            <a:pPr eaLnBrk="1" hangingPunct="1"/>
            <a:r>
              <a:rPr lang="en-US"/>
              <a:t>Direction: Left</a:t>
            </a:r>
          </a:p>
          <a:p>
            <a:pPr eaLnBrk="1" hangingPunct="1"/>
            <a:r>
              <a:rPr lang="en-US"/>
              <a:t>Instructor notes:</a:t>
            </a:r>
          </a:p>
          <a:p>
            <a:pPr eaLnBrk="1" hangingPunct="1"/>
            <a:r>
              <a:rPr lang="en-US"/>
              <a:t>What can arrays do? Not a lot that is useful, when compared with real world collections. Arrays are also fixed size, regardless of how much data is in them.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535113" y="234950"/>
            <a:ext cx="5168900" cy="3876675"/>
          </a:xfrm>
          <a:ln/>
        </p:spPr>
      </p:sp>
      <p:sp>
        <p:nvSpPr>
          <p:cNvPr id="58371"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.NET Collections Overview</a:t>
            </a:r>
          </a:p>
          <a:p>
            <a:pPr eaLnBrk="1" hangingPunct="1"/>
            <a:r>
              <a:rPr lang="en-US"/>
              <a:t>Direction: Right</a:t>
            </a:r>
          </a:p>
          <a:p>
            <a:pPr eaLnBrk="1" hangingPunct="1"/>
            <a:r>
              <a:rPr lang="en-US"/>
              <a:t>Instructor notes:</a:t>
            </a:r>
          </a:p>
          <a:p>
            <a:pPr eaLnBrk="1" hangingPunct="1"/>
            <a:r>
              <a:rPr lang="en-US"/>
              <a:t>Collections are more efficient than arrays. People should choose the collection that most closely matches their association needs. This is a good place to discuss boxing a bit.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Rot="1" noChangeAspect="1" noChangeArrowheads="1" noTextEdit="1"/>
          </p:cNvSpPr>
          <p:nvPr>
            <p:ph type="sldImg"/>
          </p:nvPr>
        </p:nvSpPr>
        <p:spPr>
          <a:ln/>
        </p:spPr>
      </p:sp>
      <p:sp>
        <p:nvSpPr>
          <p:cNvPr id="69635" name="Rectangle 5"/>
          <p:cNvSpPr>
            <a:spLocks noGrp="1" noChangeArrowheads="1"/>
          </p:cNvSpPr>
          <p:nvPr>
            <p:ph type="body" idx="1"/>
          </p:nvPr>
        </p:nvSpPr>
        <p:spPr>
          <a:noFill/>
          <a:ln/>
        </p:spPr>
        <p:txBody>
          <a:bodyPr/>
          <a:lstStyle/>
          <a:p>
            <a:pPr eaLnBrk="1" hangingPunct="1"/>
            <a:r>
              <a:rPr lang="en-US"/>
              <a:t>Jogger text: Defining Our Own Data Types</a:t>
            </a:r>
          </a:p>
          <a:p>
            <a:pPr eaLnBrk="1" hangingPunct="1"/>
            <a:r>
              <a:rPr lang="en-US"/>
              <a:t>Direction: Left</a:t>
            </a:r>
          </a:p>
          <a:p>
            <a:pPr eaLnBrk="1" hangingPunct="1"/>
            <a:r>
              <a:rPr lang="en-US"/>
              <a:t>Instructor notes:</a:t>
            </a:r>
          </a:p>
          <a:p>
            <a:pPr eaLnBrk="1" hangingPunct="1"/>
            <a:r>
              <a:rPr lang="en-US"/>
              <a:t>Classes are like templates or shapes from which objects are created. Normally it is objects that are manipulated rather than classes. However, a cookie cutter is also conceptually an object and it too can have methods applied to it – introduce concept of static methods and attributes without actually naming the word static.</a:t>
            </a:r>
          </a:p>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535113" y="234950"/>
            <a:ext cx="5168900" cy="3876675"/>
          </a:xfrm>
          <a:ln/>
        </p:spPr>
      </p:sp>
      <p:sp>
        <p:nvSpPr>
          <p:cNvPr id="59395"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ArrayList</a:t>
            </a:r>
          </a:p>
          <a:p>
            <a:pPr eaLnBrk="1" hangingPunct="1"/>
            <a:r>
              <a:rPr lang="en-US"/>
              <a:t>Direction: Left</a:t>
            </a:r>
          </a:p>
          <a:p>
            <a:pPr eaLnBrk="1" hangingPunct="1"/>
            <a:r>
              <a:rPr lang="en-US"/>
              <a:t>Instructor notes:</a:t>
            </a:r>
          </a:p>
          <a:p>
            <a:pPr eaLnBrk="1" hangingPunct="1"/>
            <a:r>
              <a:rPr lang="en-US"/>
              <a:t>No longer need to track the number of transactions. Contrast the use of an arraylist with the array in the former example. Arraylists are lists that have arraylike behavior. It adds the ability to do insertion at arbitrary points, and can grow dynamically. There is no need for an ‘expand_and_copy_trx’ method as in the example on page 6-23. Because arraylists hold objects, a cast is needed back to a Transaction to invoke element behavior (see near bottom of page).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535113" y="234950"/>
            <a:ext cx="5168900" cy="3876675"/>
          </a:xfrm>
          <a:ln/>
        </p:spPr>
      </p:sp>
      <p:sp>
        <p:nvSpPr>
          <p:cNvPr id="60419"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ArrayList</a:t>
            </a:r>
          </a:p>
          <a:p>
            <a:pPr eaLnBrk="1" hangingPunct="1"/>
            <a:r>
              <a:rPr lang="en-US"/>
              <a:t>Direction: Right</a:t>
            </a:r>
          </a:p>
          <a:p>
            <a:pPr eaLnBrk="1" hangingPunct="1"/>
            <a:r>
              <a:rPr lang="en-US"/>
              <a:t>Instructor notes:</a:t>
            </a:r>
          </a:p>
          <a:p>
            <a:pPr eaLnBrk="1" hangingPunct="1"/>
            <a:r>
              <a:rPr lang="en-US"/>
              <a:t>No longer need to track the number of transactions. Contrast the use of an ArrayList with the array in the former example. Arraylists are lists that have arraylike behavior. It adds the ability to do insertion at arbitrary points, and can grow dynamically. There is no need for an ‘expand_and_copy_trx’ method as in the example on page 6-23. Because arraylists hold objects, a cast is needed back to a Transaction to invoke element behavior (see near bottom of page).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535113" y="234950"/>
            <a:ext cx="5168900" cy="3876675"/>
          </a:xfrm>
          <a:ln/>
        </p:spPr>
      </p:sp>
      <p:sp>
        <p:nvSpPr>
          <p:cNvPr id="61443"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Generic Collections</a:t>
            </a:r>
          </a:p>
          <a:p>
            <a:pPr eaLnBrk="1" hangingPunct="1"/>
            <a:r>
              <a:rPr lang="en-US"/>
              <a:t>Direction: Left</a:t>
            </a:r>
          </a:p>
          <a:p>
            <a:pPr eaLnBrk="1" hangingPunct="1"/>
            <a:r>
              <a:rPr lang="en-US"/>
              <a:t>Instructor notes:</a:t>
            </a:r>
          </a:p>
          <a:p>
            <a:pPr eaLnBrk="1" hangingPunct="1"/>
            <a:r>
              <a:rPr lang="en-US"/>
              <a:t>It would be a compile error – not a run-time error.</a:t>
            </a:r>
          </a:p>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535113" y="234950"/>
            <a:ext cx="5168900" cy="3876675"/>
          </a:xfrm>
          <a:ln/>
        </p:spPr>
      </p:sp>
      <p:sp>
        <p:nvSpPr>
          <p:cNvPr id="62467"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Queues and Stacks</a:t>
            </a:r>
          </a:p>
          <a:p>
            <a:pPr eaLnBrk="1" hangingPunct="1"/>
            <a:r>
              <a:rPr lang="en-US"/>
              <a:t>Direction: Right</a:t>
            </a:r>
          </a:p>
          <a:p>
            <a:pPr eaLnBrk="1" hangingPunct="1"/>
            <a:r>
              <a:rPr lang="en-US"/>
              <a:t>Instructor notes:</a:t>
            </a:r>
          </a:p>
          <a:p>
            <a:pPr eaLnBrk="1" hangingPunct="1"/>
            <a:r>
              <a:rPr lang="en-US"/>
              <a:t>Rat pack – old Las Vegas singers. Two more examples of some collection library classes. The WriteLine calls don’t need a cast because the ToString() method is called on each member object.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535113" y="234950"/>
            <a:ext cx="5168900" cy="3876675"/>
          </a:xfrm>
          <a:ln/>
        </p:spPr>
      </p:sp>
      <p:sp>
        <p:nvSpPr>
          <p:cNvPr id="63491" name="Rectangle 3"/>
          <p:cNvSpPr>
            <a:spLocks noGrp="1" noChangeArrowheads="1"/>
          </p:cNvSpPr>
          <p:nvPr>
            <p:ph type="body" idx="1"/>
          </p:nvPr>
        </p:nvSpPr>
        <p:spPr>
          <a:xfrm>
            <a:off x="219075" y="4221163"/>
            <a:ext cx="6232525" cy="5284787"/>
          </a:xfrm>
          <a:noFill/>
          <a:ln/>
        </p:spPr>
        <p:txBody>
          <a:bodyPr/>
          <a:lstStyle/>
          <a:p>
            <a:pPr eaLnBrk="1" hangingPunct="1"/>
            <a:r>
              <a:rPr lang="en-US"/>
              <a:t>Jogger text: Hashtable</a:t>
            </a:r>
          </a:p>
          <a:p>
            <a:pPr eaLnBrk="1" hangingPunct="1"/>
            <a:r>
              <a:rPr lang="en-US"/>
              <a:t>Direction: Left</a:t>
            </a:r>
          </a:p>
          <a:p>
            <a:pPr eaLnBrk="1" hangingPunct="1"/>
            <a:r>
              <a:rPr lang="en-US"/>
              <a:t>Instructor notes:</a:t>
            </a:r>
          </a:p>
          <a:p>
            <a:pPr eaLnBrk="1" hangingPunct="1"/>
            <a:r>
              <a:rPr lang="en-US"/>
              <a:t>No longer need to track the number of transactions. Hash tables associate a key with an object. Can then look something up by key, using apparently array syntax with the key in the square braces. Note that keys must be unique in hash table collections. The square braces are an example of a class’s indexer. Mention that indexers will be written later in this chapter. If you don’t have a unique key, use the hash code retrieved from the object base class by the appropriate method. Even though it is not officially defined as such, the hash code is actually the memory address of the object, and is therefore unique. When the key used in a lookup is not present in the Hashtable, it throws a NullReferenceException.</a:t>
            </a:r>
          </a:p>
          <a:p>
            <a:pPr eaLnBrk="1" hangingPunct="1"/>
            <a:endParaRPr lang="en-US"/>
          </a:p>
        </p:txBody>
      </p:sp>
      <p:sp>
        <p:nvSpPr>
          <p:cNvPr id="63492" name="Text Box 4"/>
          <p:cNvSpPr txBox="1">
            <a:spLocks noChangeArrowheads="1"/>
          </p:cNvSpPr>
          <p:nvPr/>
        </p:nvSpPr>
        <p:spPr bwMode="auto">
          <a:xfrm>
            <a:off x="0" y="0"/>
            <a:ext cx="1535113" cy="228600"/>
          </a:xfrm>
          <a:prstGeom prst="rect">
            <a:avLst/>
          </a:prstGeom>
          <a:noFill/>
          <a:ln w="12700">
            <a:noFill/>
            <a:miter lim="800000"/>
            <a:headEnd/>
            <a:tailEnd/>
          </a:ln>
        </p:spPr>
        <p:txBody>
          <a:bodyPr wrap="none">
            <a:spAutoFit/>
          </a:bodyPr>
          <a:lstStyle/>
          <a:p>
            <a:r>
              <a:rPr lang="en-US" sz="800">
                <a:solidFill>
                  <a:srgbClr val="000000"/>
                </a:solidFill>
              </a:rPr>
              <a:t>&lt;source&gt;419h1-5-22&lt;/source&gt;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US"/>
              <a:t>Jogger text: Tanker Analysis</a:t>
            </a:r>
          </a:p>
          <a:p>
            <a:pPr eaLnBrk="1" hangingPunct="1"/>
            <a:r>
              <a:rPr lang="en-US"/>
              <a:t>Direction: Left</a:t>
            </a:r>
          </a:p>
          <a:p>
            <a:pPr eaLnBrk="1" hangingPunct="1"/>
            <a:r>
              <a:rPr lang="en-US"/>
              <a:t>Instructor notes:</a:t>
            </a:r>
          </a:p>
          <a:p>
            <a:pPr eaLnBrk="1" hangingPunct="1"/>
            <a:r>
              <a:rPr lang="en-US"/>
              <a:t>Show this with the next slide. Note the different shapes of the cars.</a:t>
            </a:r>
          </a:p>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r>
              <a:rPr lang="en-US"/>
              <a:t>Jogger text: Declaring virtual/override Methods</a:t>
            </a:r>
          </a:p>
          <a:p>
            <a:pPr eaLnBrk="1" hangingPunct="1"/>
            <a:r>
              <a:rPr lang="en-US"/>
              <a:t>Direction: Right</a:t>
            </a:r>
          </a:p>
          <a:p>
            <a:pPr eaLnBrk="1" hangingPunct="1"/>
            <a:r>
              <a:rPr lang="en-US"/>
              <a:t>Instructor notes:</a:t>
            </a:r>
          </a:p>
          <a:p>
            <a:pPr eaLnBrk="1" hangingPunct="1"/>
            <a:r>
              <a:rPr lang="en-US"/>
              <a:t>Note that to get polymorphism to work, you must use virtual in the base, and override in the derived. Note that the use of “new” is a non-polymorphic override – the use of which is considered, at best, a poor design.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en-US"/>
              <a:t>Jogger text: Using the Tanker Class</a:t>
            </a:r>
          </a:p>
          <a:p>
            <a:pPr eaLnBrk="1" hangingPunct="1"/>
            <a:r>
              <a:rPr lang="en-US"/>
              <a:t>Direction: Left</a:t>
            </a:r>
          </a:p>
          <a:p>
            <a:pPr eaLnBrk="1" hangingPunct="1"/>
            <a:r>
              <a:rPr lang="en-US"/>
              <a:t>Instructor notes:</a:t>
            </a:r>
          </a:p>
          <a:p>
            <a:pPr eaLnBrk="1" hangingPunct="1"/>
            <a:r>
              <a:rPr lang="en-US"/>
              <a:t>Note that the tanker and the freight car have the same dimensions but the volumes are different because of the override. Client side code. Animate this code. Note that new is used to hide the base class equivalent from client code. Omission of it will still let the program work with hiding, but will generate a compiler warning message. New is a programmer specific word that is used to make sure the programmer knows there is a method with the same signature in a base class and intends to replace it. </a:t>
            </a:r>
          </a:p>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r>
              <a:rPr lang="en-US"/>
              <a:t>Jogger text: Derived Objects as Base Objects</a:t>
            </a:r>
          </a:p>
          <a:p>
            <a:pPr eaLnBrk="1" hangingPunct="1"/>
            <a:r>
              <a:rPr lang="en-US"/>
              <a:t>Direction: Right</a:t>
            </a:r>
          </a:p>
          <a:p>
            <a:pPr eaLnBrk="1" hangingPunct="1"/>
            <a:r>
              <a:rPr lang="en-US"/>
              <a:t>Instructor notes:</a:t>
            </a:r>
          </a:p>
          <a:p>
            <a:pPr eaLnBrk="1" hangingPunct="1"/>
            <a:r>
              <a:rPr lang="en-US"/>
              <a:t>Storage model here give a good example of why a derived class object can be viewed through the eyes of a base class reference, since they have the same storage layout. Note that the Java term “upcast” is not used in the .NET documentation.</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r>
              <a:rPr lang="en-US"/>
              <a:t>Jogger text: Using Freight Car References</a:t>
            </a:r>
          </a:p>
          <a:p>
            <a:pPr eaLnBrk="1" hangingPunct="1"/>
            <a:r>
              <a:rPr lang="en-US"/>
              <a:t>Direction: Left</a:t>
            </a:r>
          </a:p>
          <a:p>
            <a:pPr eaLnBrk="1" hangingPunct="1"/>
            <a:r>
              <a:rPr lang="en-US"/>
              <a:t>Instructor notes:</a:t>
            </a:r>
          </a:p>
          <a:p>
            <a:pPr eaLnBrk="1" hangingPunct="1"/>
            <a:r>
              <a:rPr lang="en-US"/>
              <a:t>Show how the client code uses the polymorphism. Explain that the type of freight car we get for the customer is unknown, but is derived from FreightCar for sure.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Rot="1" noChangeAspect="1" noChangeArrowheads="1" noTextEdit="1"/>
          </p:cNvSpPr>
          <p:nvPr>
            <p:ph type="sldImg"/>
          </p:nvPr>
        </p:nvSpPr>
        <p:spPr>
          <a:ln/>
        </p:spPr>
      </p:sp>
      <p:sp>
        <p:nvSpPr>
          <p:cNvPr id="71683" name="Rectangle 5"/>
          <p:cNvSpPr>
            <a:spLocks noGrp="1" noChangeArrowheads="1"/>
          </p:cNvSpPr>
          <p:nvPr>
            <p:ph type="body" idx="1"/>
          </p:nvPr>
        </p:nvSpPr>
        <p:spPr>
          <a:noFill/>
          <a:ln/>
        </p:spPr>
        <p:txBody>
          <a:bodyPr/>
          <a:lstStyle/>
          <a:p>
            <a:pPr eaLnBrk="1" hangingPunct="1"/>
            <a:r>
              <a:rPr lang="en-US"/>
              <a:t>Jogger text: UML</a:t>
            </a:r>
          </a:p>
          <a:p>
            <a:pPr eaLnBrk="1" hangingPunct="1"/>
            <a:r>
              <a:rPr lang="en-US"/>
              <a:t>Direction: Left</a:t>
            </a:r>
          </a:p>
          <a:p>
            <a:pPr eaLnBrk="1" hangingPunct="1"/>
            <a:r>
              <a:rPr lang="en-US"/>
              <a:t>Instructor notes:</a:t>
            </a:r>
          </a:p>
          <a:p>
            <a:pPr eaLnBrk="1" hangingPunct="1"/>
            <a:r>
              <a:rPr lang="en-US"/>
              <a:t>Explain we are not here to learn UML, just to use it to represent simple class structures. NB Booch was once a Learning Tree instructor teaching project management many years ago.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r>
              <a:rPr lang="en-US"/>
              <a:t>Jogger text: Casting</a:t>
            </a:r>
          </a:p>
          <a:p>
            <a:pPr eaLnBrk="1" hangingPunct="1"/>
            <a:r>
              <a:rPr lang="en-US"/>
              <a:t>Direction: Right</a:t>
            </a:r>
          </a:p>
          <a:p>
            <a:pPr eaLnBrk="1" hangingPunct="1"/>
            <a:r>
              <a:rPr lang="en-US"/>
              <a:t>Instructor notes:</a:t>
            </a:r>
          </a:p>
          <a:p>
            <a:pPr eaLnBrk="1" hangingPunct="1"/>
            <a:r>
              <a:rPr lang="en-US"/>
              <a:t>Depends on what "is" means – Bill Clinton</a:t>
            </a:r>
          </a:p>
          <a:p>
            <a:pPr eaLnBrk="1" hangingPunct="1"/>
            <a:r>
              <a:rPr lang="en-US"/>
              <a:t>Explain the use of the ‘is’ word to do actual type checking when downcasting. Explain why we use polymorphism with a generalized example. Do an example with a function that has a multi-way if else if or switch case statement to do work, or polymorphic methods in derived classes. Graphics and a draw function make a good example. </a:t>
            </a:r>
          </a:p>
          <a:p>
            <a:pPr eaLnBrk="1" hangingPunct="1"/>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Rot="1" noChangeAspect="1" noChangeArrowheads="1" noTextEdit="1"/>
          </p:cNvSpPr>
          <p:nvPr>
            <p:ph type="sldImg"/>
          </p:nvPr>
        </p:nvSpPr>
        <p:spPr>
          <a:ln/>
        </p:spPr>
      </p:sp>
      <p:sp>
        <p:nvSpPr>
          <p:cNvPr id="65539" name="Rectangle 1027"/>
          <p:cNvSpPr>
            <a:spLocks noGrp="1" noChangeArrowheads="1"/>
          </p:cNvSpPr>
          <p:nvPr>
            <p:ph type="body" idx="1"/>
          </p:nvPr>
        </p:nvSpPr>
        <p:spPr>
          <a:noFill/>
          <a:ln/>
        </p:spPr>
        <p:txBody>
          <a:bodyPr/>
          <a:lstStyle/>
          <a:p>
            <a:pPr eaLnBrk="1" hangingPunct="1"/>
            <a:r>
              <a:rPr lang="en-US"/>
              <a:t>Jogger text: as Operator</a:t>
            </a:r>
          </a:p>
          <a:p>
            <a:pPr eaLnBrk="1" hangingPunct="1"/>
            <a:r>
              <a:rPr lang="en-US"/>
              <a:t>Direction: Left</a:t>
            </a:r>
          </a:p>
          <a:p>
            <a:pPr eaLnBrk="1" hangingPunct="1"/>
            <a:r>
              <a:rPr lang="en-US"/>
              <a:t>Instructor notes:</a:t>
            </a:r>
          </a:p>
          <a:p>
            <a:pPr eaLnBrk="1" hangingPunct="1"/>
            <a:r>
              <a:rPr lang="en-US"/>
              <a:t>Depends on what "is" means – Bill Clinton</a:t>
            </a:r>
          </a:p>
          <a:p>
            <a:pPr eaLnBrk="1" hangingPunct="1"/>
            <a:r>
              <a:rPr lang="en-US"/>
              <a:t>Explain the use of the ‘is’ word to do actual type checking when downcasting. Explain why we use polymorphism with a generalized example. Do an example with a function that has a multi-way if else if or switch case statement to do work, or polymorphic methods in derived classes. Graphics and a draw function make a good example. </a:t>
            </a:r>
          </a:p>
          <a:p>
            <a:pPr eaLnBrk="1" hangingPunct="1"/>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r>
              <a:rPr lang="en-US"/>
              <a:t>Jogger text: Abstract Classes</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a:t>Jogger text: Abstract Class Syntax</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4" hidden="1"/>
          <p:cNvSpPr txBox="1">
            <a:spLocks noChangeArrowheads="1"/>
          </p:cNvSpPr>
          <p:nvPr/>
        </p:nvSpPr>
        <p:spPr bwMode="auto">
          <a:xfrm>
            <a:off x="2211388" y="406400"/>
            <a:ext cx="3686175" cy="231775"/>
          </a:xfrm>
          <a:prstGeom prst="rect">
            <a:avLst/>
          </a:prstGeom>
          <a:noFill/>
          <a:ln w="9525">
            <a:noFill/>
            <a:miter lim="800000"/>
            <a:headEnd/>
            <a:tailEnd/>
          </a:ln>
        </p:spPr>
        <p:txBody>
          <a:bodyPr>
            <a:spAutoFit/>
          </a:bodyPr>
          <a:lstStyle/>
          <a:p>
            <a:r>
              <a:rPr lang="pt-BR" sz="800">
                <a:solidFill>
                  <a:srgbClr val="000000"/>
                </a:solidFill>
              </a:rPr>
              <a:t>&lt;*s*o*u*r*c*e*&gt;*4*1*9*j*1*-*6*-*1*6*&lt;*/*s*o*u*r*c*e*&gt;</a:t>
            </a:r>
            <a:endParaRPr lang="en-US" sz="800">
              <a:solidFill>
                <a:srgbClr val="000000"/>
              </a:solidFill>
            </a:endParaRPr>
          </a:p>
        </p:txBody>
      </p:sp>
      <p:sp>
        <p:nvSpPr>
          <p:cNvPr id="119811" name="Slide Image Placeholder 1"/>
          <p:cNvSpPr>
            <a:spLocks noGrp="1" noRot="1" noChangeAspect="1" noTextEdit="1"/>
          </p:cNvSpPr>
          <p:nvPr>
            <p:ph type="sldImg"/>
          </p:nvPr>
        </p:nvSpPr>
        <p:spPr>
          <a:xfrm>
            <a:off x="1536700" y="236538"/>
            <a:ext cx="5167313" cy="3875087"/>
          </a:xfrm>
          <a:ln/>
        </p:spPr>
      </p:sp>
      <p:sp>
        <p:nvSpPr>
          <p:cNvPr id="119812" name="Notes Placeholder 2"/>
          <p:cNvSpPr>
            <a:spLocks noGrp="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Rot="1" noChangeAspect="1" noChangeArrowheads="1" noTextEdit="1"/>
          </p:cNvSpPr>
          <p:nvPr>
            <p:ph type="sldImg"/>
          </p:nvPr>
        </p:nvSpPr>
        <p:spPr>
          <a:ln/>
        </p:spPr>
      </p:sp>
      <p:sp>
        <p:nvSpPr>
          <p:cNvPr id="71683" name="Rectangle 5"/>
          <p:cNvSpPr>
            <a:spLocks noGrp="1" noChangeArrowheads="1"/>
          </p:cNvSpPr>
          <p:nvPr>
            <p:ph type="body" idx="1"/>
          </p:nvPr>
        </p:nvSpPr>
        <p:spPr>
          <a:noFill/>
          <a:ln/>
        </p:spPr>
        <p:txBody>
          <a:bodyPr/>
          <a:lstStyle/>
          <a:p>
            <a:pPr eaLnBrk="1" hangingPunct="1"/>
            <a:r>
              <a:rPr lang="en-US"/>
              <a:t>Jogger text: About Interfaces</a:t>
            </a:r>
          </a:p>
          <a:p>
            <a:pPr eaLnBrk="1" hangingPunct="1"/>
            <a:r>
              <a:rPr lang="en-US"/>
              <a:t>Direction: Right</a:t>
            </a:r>
          </a:p>
          <a:p>
            <a:pPr eaLnBrk="1" hangingPunct="1"/>
            <a:r>
              <a:rPr lang="en-US"/>
              <a:t>Instructor notes:</a:t>
            </a:r>
          </a:p>
          <a:p>
            <a:pPr eaLnBrk="1" hangingPunct="1"/>
            <a:r>
              <a:rPr lang="en-US"/>
              <a:t>An interface is a conceptual definition of what something can do, rather than an implementation of how it actually does it.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Rot="1" noChangeAspect="1" noChangeArrowheads="1" noTextEdit="1"/>
          </p:cNvSpPr>
          <p:nvPr>
            <p:ph type="sldImg"/>
          </p:nvPr>
        </p:nvSpPr>
        <p:spPr>
          <a:ln/>
        </p:spPr>
      </p:sp>
      <p:sp>
        <p:nvSpPr>
          <p:cNvPr id="72707" name="Rectangle 5"/>
          <p:cNvSpPr>
            <a:spLocks noGrp="1" noChangeArrowheads="1"/>
          </p:cNvSpPr>
          <p:nvPr>
            <p:ph type="body" idx="1"/>
          </p:nvPr>
        </p:nvSpPr>
        <p:spPr>
          <a:noFill/>
          <a:ln/>
        </p:spPr>
        <p:txBody>
          <a:bodyPr/>
          <a:lstStyle/>
          <a:p>
            <a:pPr eaLnBrk="1" hangingPunct="1"/>
            <a:r>
              <a:rPr lang="en-US"/>
              <a:t>Jogger text: UML Notation</a:t>
            </a:r>
          </a:p>
          <a:p>
            <a:pPr eaLnBrk="1" hangingPunct="1"/>
            <a:r>
              <a:rPr lang="en-US"/>
              <a:t>Direction: Left</a:t>
            </a:r>
          </a:p>
          <a:p>
            <a:pPr eaLnBrk="1" hangingPunct="1"/>
            <a:r>
              <a:rPr lang="en-US"/>
              <a:t>Instructor notes:</a:t>
            </a:r>
          </a:p>
          <a:p>
            <a:pPr eaLnBrk="1" hangingPunct="1"/>
            <a:r>
              <a:rPr lang="en-US"/>
              <a:t>Identify each class by what it can do. Join the dots as appropriate.</a:t>
            </a:r>
          </a:p>
          <a:p>
            <a:pPr eaLnBrk="1" hangingPunct="1"/>
            <a:r>
              <a:rPr lang="en-US"/>
              <a:t>Get people to specify which products are wearable and which are rentable. Note that we use a dashed line rather than solid, as realization of interfaces is different from implementation inheritance. Note a Tux is both rentable and wearable, implying multiple inheritance. In practice, C# permits multiple interfaces to be realized, but only one base class. Note also that the inventory collection collects products, but we might be interested in a sublist of things based on what they can do.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Rot="1" noChangeAspect="1" noChangeArrowheads="1" noTextEdit="1"/>
          </p:cNvSpPr>
          <p:nvPr>
            <p:ph type="sldImg"/>
          </p:nvPr>
        </p:nvSpPr>
        <p:spPr>
          <a:ln/>
        </p:spPr>
      </p:sp>
      <p:sp>
        <p:nvSpPr>
          <p:cNvPr id="73731" name="Rectangle 5"/>
          <p:cNvSpPr>
            <a:spLocks noGrp="1" noChangeArrowheads="1"/>
          </p:cNvSpPr>
          <p:nvPr>
            <p:ph type="body" idx="1"/>
          </p:nvPr>
        </p:nvSpPr>
        <p:spPr>
          <a:noFill/>
          <a:ln/>
        </p:spPr>
        <p:txBody>
          <a:bodyPr/>
          <a:lstStyle/>
          <a:p>
            <a:pPr eaLnBrk="1" hangingPunct="1"/>
            <a:r>
              <a:rPr lang="en-US"/>
              <a:t>Jogger text: Syntax and Usage</a:t>
            </a:r>
          </a:p>
          <a:p>
            <a:pPr eaLnBrk="1" hangingPunct="1"/>
            <a:r>
              <a:rPr lang="en-US"/>
              <a:t>Direction: Right</a:t>
            </a:r>
          </a:p>
          <a:p>
            <a:pPr eaLnBrk="1" hangingPunct="1"/>
            <a:r>
              <a:rPr lang="en-US"/>
              <a:t>Instructor notes:</a:t>
            </a:r>
          </a:p>
          <a:p>
            <a:pPr eaLnBrk="1" hangingPunct="1"/>
            <a:r>
              <a:rPr lang="en-US"/>
              <a:t>Make sure you point out that all the interface methods are implemented { … } in tuxedo and shoe.</a:t>
            </a:r>
          </a:p>
          <a:p>
            <a:pPr eaLnBrk="1" hangingPunct="1"/>
            <a:r>
              <a:rPr lang="en-US"/>
              <a:t>Show the use of inheritance syntax to say that your class realizes a particular interface, but the specification of an interface uses the interface keyword.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Rot="1" noChangeAspect="1" noChangeArrowheads="1" noTextEdit="1"/>
          </p:cNvSpPr>
          <p:nvPr>
            <p:ph type="sldImg"/>
          </p:nvPr>
        </p:nvSpPr>
        <p:spPr>
          <a:ln/>
        </p:spPr>
      </p:sp>
      <p:sp>
        <p:nvSpPr>
          <p:cNvPr id="74755" name="Rectangle 5"/>
          <p:cNvSpPr>
            <a:spLocks noGrp="1" noChangeArrowheads="1"/>
          </p:cNvSpPr>
          <p:nvPr>
            <p:ph type="body" idx="1"/>
          </p:nvPr>
        </p:nvSpPr>
        <p:spPr>
          <a:noFill/>
          <a:ln/>
        </p:spPr>
        <p:txBody>
          <a:bodyPr/>
          <a:lstStyle/>
          <a:p>
            <a:pPr eaLnBrk="1" hangingPunct="1"/>
            <a:r>
              <a:rPr lang="en-US"/>
              <a:t>Jogger text: Identifying Behavior</a:t>
            </a:r>
          </a:p>
          <a:p>
            <a:pPr eaLnBrk="1" hangingPunct="1"/>
            <a:r>
              <a:rPr lang="en-US"/>
              <a:t>Direction: Left</a:t>
            </a:r>
          </a:p>
          <a:p>
            <a:pPr eaLnBrk="1" hangingPunct="1"/>
            <a:r>
              <a:rPr lang="en-US"/>
              <a:t>Instructor notes:</a:t>
            </a:r>
          </a:p>
          <a:p>
            <a:pPr eaLnBrk="1" hangingPunct="1"/>
            <a:r>
              <a:rPr lang="en-US"/>
              <a:t>Explain the use of ‘is’ to determine what interfaces objects in a collection expose, i.e. what they are capable of doing for you.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Rot="1" noChangeAspect="1" noChangeArrowheads="1" noTextEdit="1"/>
          </p:cNvSpPr>
          <p:nvPr>
            <p:ph type="sldImg"/>
          </p:nvPr>
        </p:nvSpPr>
        <p:spPr>
          <a:ln/>
        </p:spPr>
      </p:sp>
      <p:sp>
        <p:nvSpPr>
          <p:cNvPr id="75779" name="Rectangle 5"/>
          <p:cNvSpPr>
            <a:spLocks noGrp="1" noChangeArrowheads="1"/>
          </p:cNvSpPr>
          <p:nvPr>
            <p:ph type="body" idx="1"/>
          </p:nvPr>
        </p:nvSpPr>
        <p:spPr>
          <a:noFill/>
          <a:ln/>
        </p:spPr>
        <p:txBody>
          <a:bodyPr/>
          <a:lstStyle/>
          <a:p>
            <a:pPr eaLnBrk="1" hangingPunct="1"/>
            <a:r>
              <a:rPr lang="en-US"/>
              <a:t>Jogger text: About Interfaces</a:t>
            </a:r>
          </a:p>
          <a:p>
            <a:pPr eaLnBrk="1" hangingPunct="1"/>
            <a:r>
              <a:rPr lang="en-US"/>
              <a:t>Direction: Right</a:t>
            </a:r>
          </a:p>
          <a:p>
            <a:pPr eaLnBrk="1" hangingPunct="1"/>
            <a:r>
              <a:rPr lang="en-US"/>
              <a:t>Instructor notes:</a:t>
            </a:r>
          </a:p>
          <a:p>
            <a:pPr eaLnBrk="1" hangingPunct="1"/>
            <a:r>
              <a:rPr lang="en-US"/>
              <a:t>Summarize the features of interfaces. Mention that C++ is the only language in this family of languages that supports multiple inheritance. This is more a problem than a useful modelling facility, so the more recent languages only do single inheritance and multiple interfaces implemented. </a:t>
            </a:r>
          </a:p>
          <a:p>
            <a:pPr eaLnBrk="1" hangingPunct="1"/>
            <a:r>
              <a:rPr lang="en-US"/>
              <a:t>By generic and non-generic versions of interfaces we mean, for example,</a:t>
            </a:r>
          </a:p>
          <a:p>
            <a:pPr eaLnBrk="1" hangingPunct="1"/>
            <a:r>
              <a:rPr lang="en-US"/>
              <a:t>	IComparable versus IComparable&lt;FreightCar&gt;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Rot="1" noChangeAspect="1" noChangeArrowheads="1" noTextEdit="1"/>
          </p:cNvSpPr>
          <p:nvPr>
            <p:ph type="sldImg"/>
          </p:nvPr>
        </p:nvSpPr>
        <p:spPr>
          <a:ln/>
        </p:spPr>
      </p:sp>
      <p:sp>
        <p:nvSpPr>
          <p:cNvPr id="72707" name="Rectangle 5"/>
          <p:cNvSpPr>
            <a:spLocks noGrp="1" noChangeArrowheads="1"/>
          </p:cNvSpPr>
          <p:nvPr>
            <p:ph type="body" idx="1"/>
          </p:nvPr>
        </p:nvSpPr>
        <p:spPr>
          <a:noFill/>
          <a:ln/>
        </p:spPr>
        <p:txBody>
          <a:bodyPr/>
          <a:lstStyle/>
          <a:p>
            <a:pPr eaLnBrk="1" hangingPunct="1"/>
            <a:r>
              <a:rPr lang="en-US"/>
              <a:t>Jogger text: UML Class Notation</a:t>
            </a:r>
          </a:p>
          <a:p>
            <a:pPr eaLnBrk="1" hangingPunct="1"/>
            <a:r>
              <a:rPr lang="en-US"/>
              <a:t>Direction: Right</a:t>
            </a:r>
          </a:p>
          <a:p>
            <a:pPr eaLnBrk="1" hangingPunct="1"/>
            <a:r>
              <a:rPr lang="en-US"/>
              <a:t>Instructor notes:</a:t>
            </a:r>
          </a:p>
          <a:p>
            <a:pPr eaLnBrk="1" hangingPunct="1"/>
            <a:r>
              <a:rPr lang="en-US"/>
              <a:t>Discuss the meaning of the class shown here.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r>
              <a:rPr lang="en-US"/>
              <a:t>Jogger text: Operator Method Definitions</a:t>
            </a:r>
          </a:p>
          <a:p>
            <a:pPr eaLnBrk="1" hangingPunct="1"/>
            <a:r>
              <a:rPr lang="en-US"/>
              <a:t>Direction: Left</a:t>
            </a:r>
          </a:p>
          <a:p>
            <a:pPr eaLnBrk="1" hangingPunct="1"/>
            <a:r>
              <a:rPr lang="en-US"/>
              <a:t>Instructor notes:</a:t>
            </a:r>
          </a:p>
          <a:p>
            <a:pPr eaLnBrk="1" hangingPunct="1"/>
            <a:r>
              <a:rPr lang="en-US"/>
              <a:t>Note that static is required here. Moreover, there are no global overloaded operators as were in C++. bool is only for relational operators, other operators will have an appropriate return type.</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219075" y="4221163"/>
            <a:ext cx="6232525" cy="5284787"/>
          </a:xfrm>
          <a:noFill/>
          <a:ln/>
        </p:spPr>
        <p:txBody>
          <a:bodyPr/>
          <a:lstStyle/>
          <a:p>
            <a:pPr eaLnBrk="1" hangingPunct="1"/>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8"/>
          <p:cNvSpPr>
            <a:spLocks noGrp="1" noRot="1" noChangeAspect="1" noChangeArrowheads="1" noTextEdit="1"/>
          </p:cNvSpPr>
          <p:nvPr>
            <p:ph type="sldImg"/>
          </p:nvPr>
        </p:nvSpPr>
        <p:spPr>
          <a:ln/>
        </p:spPr>
      </p:sp>
      <p:sp>
        <p:nvSpPr>
          <p:cNvPr id="75779" name="Rectangle 1029"/>
          <p:cNvSpPr>
            <a:spLocks noGrp="1" noChangeArrowheads="1"/>
          </p:cNvSpPr>
          <p:nvPr>
            <p:ph type="body" idx="1"/>
          </p:nvPr>
        </p:nvSpPr>
        <p:spPr>
          <a:noFill/>
          <a:ln/>
        </p:spPr>
        <p:txBody>
          <a:bodyPr/>
          <a:lstStyle/>
          <a:p>
            <a:pPr eaLnBrk="1" hangingPunct="1"/>
            <a:r>
              <a:rPr lang="en-US"/>
              <a:t>Jogger text: C# Class Definitions</a:t>
            </a:r>
          </a:p>
          <a:p>
            <a:pPr eaLnBrk="1" hangingPunct="1"/>
            <a:r>
              <a:rPr lang="en-US"/>
              <a:t>Direction: Right</a:t>
            </a:r>
          </a:p>
          <a:p>
            <a:pPr eaLnBrk="1" hangingPunct="1"/>
            <a:r>
              <a:rPr lang="en-US"/>
              <a:t>Instructor notes:</a:t>
            </a:r>
          </a:p>
          <a:p>
            <a:pPr eaLnBrk="1" hangingPunct="1"/>
            <a:r>
              <a:rPr lang="en-US"/>
              <a:t>Modifiers would be things like ‘public’ which indicate who can access objects of this class.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4"/>
          <p:cNvSpPr>
            <a:spLocks noGrp="1" noRot="1" noChangeAspect="1" noChangeArrowheads="1" noTextEdit="1"/>
          </p:cNvSpPr>
          <p:nvPr>
            <p:ph type="sldImg"/>
          </p:nvPr>
        </p:nvSpPr>
        <p:spPr>
          <a:ln/>
        </p:spPr>
      </p:sp>
      <p:sp>
        <p:nvSpPr>
          <p:cNvPr id="139267" name="Rectangle 5"/>
          <p:cNvSpPr>
            <a:spLocks noGrp="1" noChangeArrowheads="1"/>
          </p:cNvSpPr>
          <p:nvPr>
            <p:ph type="body" idx="1"/>
          </p:nvPr>
        </p:nvSpPr>
        <p:spPr>
          <a:noFill/>
          <a:ln/>
        </p:spPr>
        <p:txBody>
          <a:bodyPr/>
          <a:lstStyle/>
          <a:p>
            <a:pPr eaLnBrk="1" hangingPunct="1"/>
            <a:r>
              <a:rPr lang="en-US"/>
              <a:t>Jogger text: A Bank Account Class</a:t>
            </a:r>
          </a:p>
          <a:p>
            <a:pPr eaLnBrk="1" hangingPunct="1"/>
            <a:r>
              <a:rPr lang="en-US"/>
              <a:t>Direction: Left</a:t>
            </a:r>
          </a:p>
          <a:p>
            <a:pPr eaLnBrk="1" hangingPunct="1"/>
            <a:r>
              <a:rPr lang="en-US"/>
              <a:t>Instructor notes:</a:t>
            </a:r>
          </a:p>
          <a:p>
            <a:pPr eaLnBrk="1" hangingPunct="1"/>
            <a:r>
              <a:rPr lang="en-US"/>
              <a:t>Note the namespace Banking, and that any classes declared in that namespace can see each other. Discuss the fields and methods here.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Rot="1" noChangeAspect="1" noChangeArrowheads="1" noTextEdit="1"/>
          </p:cNvSpPr>
          <p:nvPr>
            <p:ph type="sldImg"/>
          </p:nvPr>
        </p:nvSpPr>
        <p:spPr>
          <a:ln/>
        </p:spPr>
      </p:sp>
      <p:sp>
        <p:nvSpPr>
          <p:cNvPr id="76803" name="Rectangle 5"/>
          <p:cNvSpPr>
            <a:spLocks noGrp="1" noChangeArrowheads="1"/>
          </p:cNvSpPr>
          <p:nvPr>
            <p:ph type="body" idx="1"/>
          </p:nvPr>
        </p:nvSpPr>
        <p:spPr>
          <a:noFill/>
          <a:ln/>
        </p:spPr>
        <p:txBody>
          <a:bodyPr/>
          <a:lstStyle/>
          <a:p>
            <a:pPr eaLnBrk="1" hangingPunct="1"/>
            <a:r>
              <a:rPr lang="en-US"/>
              <a:t>Jogger text: Using the BankAccount Class</a:t>
            </a:r>
          </a:p>
          <a:p>
            <a:pPr eaLnBrk="1" hangingPunct="1"/>
            <a:r>
              <a:rPr lang="en-US"/>
              <a:t>Direction: Right</a:t>
            </a:r>
          </a:p>
          <a:p>
            <a:pPr eaLnBrk="1" hangingPunct="1"/>
            <a:r>
              <a:rPr lang="en-US"/>
              <a:t>Instructor notes:</a:t>
            </a:r>
          </a:p>
          <a:p>
            <a:pPr eaLnBrk="1" hangingPunct="1"/>
            <a:r>
              <a:rPr lang="en-US"/>
              <a:t> Note no ; at end – must not have one – unlike C++ which must. Show how the client code uses the objects it creates via the encapsulating interface.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794" name="Rectangle 2"/>
          <p:cNvSpPr>
            <a:spLocks noChangeArrowheads="1"/>
          </p:cNvSpPr>
          <p:nvPr/>
        </p:nvSpPr>
        <p:spPr bwMode="white">
          <a:xfrm>
            <a:off x="0" y="3435350"/>
            <a:ext cx="9161463" cy="3422650"/>
          </a:xfrm>
          <a:prstGeom prst="rect">
            <a:avLst/>
          </a:prstGeom>
          <a:solidFill>
            <a:srgbClr val="FFFFFF"/>
          </a:solidFill>
          <a:ln w="12700">
            <a:solidFill>
              <a:schemeClr val="tx1"/>
            </a:solidFill>
            <a:miter lim="800000"/>
            <a:headEnd/>
            <a:tailEnd/>
          </a:ln>
          <a:effectLst/>
        </p:spPr>
        <p:txBody>
          <a:bodyPr wrap="none" anchor="ctr"/>
          <a:lstStyle/>
          <a:p>
            <a:endParaRPr lang="fr-FR"/>
          </a:p>
        </p:txBody>
      </p:sp>
      <p:pic>
        <p:nvPicPr>
          <p:cNvPr id="289795" name="Picture 3" descr="Title Page Art"/>
          <p:cNvPicPr>
            <a:picLocks noChangeAspect="1" noChangeArrowheads="1"/>
          </p:cNvPicPr>
          <p:nvPr/>
        </p:nvPicPr>
        <p:blipFill>
          <a:blip r:embed="rId2"/>
          <a:srcRect/>
          <a:stretch>
            <a:fillRect/>
          </a:stretch>
        </p:blipFill>
        <p:spPr bwMode="hidden">
          <a:xfrm>
            <a:off x="0" y="0"/>
            <a:ext cx="9144000" cy="3427413"/>
          </a:xfrm>
          <a:prstGeom prst="rect">
            <a:avLst/>
          </a:prstGeom>
          <a:noFill/>
        </p:spPr>
      </p:pic>
      <p:sp>
        <p:nvSpPr>
          <p:cNvPr id="289796" name="Line 4"/>
          <p:cNvSpPr>
            <a:spLocks noChangeShapeType="1"/>
          </p:cNvSpPr>
          <p:nvPr/>
        </p:nvSpPr>
        <p:spPr bwMode="white">
          <a:xfrm>
            <a:off x="0" y="3435350"/>
            <a:ext cx="9172575" cy="0"/>
          </a:xfrm>
          <a:prstGeom prst="line">
            <a:avLst/>
          </a:prstGeom>
          <a:noFill/>
          <a:ln w="76200">
            <a:solidFill>
              <a:schemeClr val="bg2"/>
            </a:solidFill>
            <a:round/>
            <a:headEnd/>
            <a:tailEnd/>
          </a:ln>
          <a:effectLst/>
        </p:spPr>
        <p:txBody>
          <a:bodyPr/>
          <a:lstStyle/>
          <a:p>
            <a:endParaRPr lang="fr-FR"/>
          </a:p>
        </p:txBody>
      </p:sp>
      <p:sp>
        <p:nvSpPr>
          <p:cNvPr id="289798" name="Rectangle 6"/>
          <p:cNvSpPr>
            <a:spLocks noChangeArrowheads="1"/>
          </p:cNvSpPr>
          <p:nvPr/>
        </p:nvSpPr>
        <p:spPr bwMode="auto">
          <a:xfrm flipV="1">
            <a:off x="7169150" y="6499225"/>
            <a:ext cx="1831975" cy="61913"/>
          </a:xfrm>
          <a:prstGeom prst="rect">
            <a:avLst/>
          </a:prstGeom>
          <a:solidFill>
            <a:srgbClr val="B90117"/>
          </a:solidFill>
          <a:ln w="9525">
            <a:noFill/>
            <a:miter lim="800000"/>
            <a:headEnd/>
            <a:tailEnd/>
          </a:ln>
          <a:effectLst/>
        </p:spPr>
        <p:txBody>
          <a:bodyPr rot="10800000" wrap="none" anchor="ctr"/>
          <a:lstStyle/>
          <a:p>
            <a:pPr algn="ctr"/>
            <a:endParaRPr lang="fr-FR" sz="2400" b="1">
              <a:latin typeface="Times New Roman" pitchFamily="18" charset="0"/>
            </a:endParaRPr>
          </a:p>
        </p:txBody>
      </p:sp>
      <p:sp>
        <p:nvSpPr>
          <p:cNvPr id="289799" name="Text Box 7"/>
          <p:cNvSpPr txBox="1">
            <a:spLocks noChangeArrowheads="1"/>
          </p:cNvSpPr>
          <p:nvPr/>
        </p:nvSpPr>
        <p:spPr bwMode="auto">
          <a:xfrm>
            <a:off x="7077075" y="6553200"/>
            <a:ext cx="2066925" cy="244475"/>
          </a:xfrm>
          <a:prstGeom prst="rect">
            <a:avLst/>
          </a:prstGeom>
          <a:noFill/>
          <a:ln w="9525">
            <a:noFill/>
            <a:miter lim="800000"/>
            <a:headEnd/>
            <a:tailEnd/>
          </a:ln>
          <a:effectLst/>
        </p:spPr>
        <p:txBody>
          <a:bodyPr>
            <a:spAutoFit/>
          </a:bodyPr>
          <a:lstStyle/>
          <a:p>
            <a:pPr>
              <a:spcBef>
                <a:spcPct val="50000"/>
              </a:spcBef>
            </a:pPr>
            <a:r>
              <a:rPr lang="en-US" sz="1000" b="1">
                <a:solidFill>
                  <a:srgbClr val="000074"/>
                </a:solidFill>
                <a:latin typeface="AvantGarde Md BT" pitchFamily="34" charset="0"/>
              </a:rPr>
              <a:t>EDUCATION YOU CAN TRUST</a:t>
            </a:r>
          </a:p>
        </p:txBody>
      </p:sp>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a:t>Cliquez pour modifier le style des sous-titres du masque</a:t>
            </a:r>
            <a:endParaRPr lang="en-US" dirty="0"/>
          </a:p>
        </p:txBody>
      </p:sp>
      <p:sp>
        <p:nvSpPr>
          <p:cNvPr id="289802" name="Line 10"/>
          <p:cNvSpPr>
            <a:spLocks noChangeShapeType="1"/>
          </p:cNvSpPr>
          <p:nvPr/>
        </p:nvSpPr>
        <p:spPr bwMode="black">
          <a:xfrm>
            <a:off x="0" y="3422650"/>
            <a:ext cx="9172575" cy="0"/>
          </a:xfrm>
          <a:prstGeom prst="line">
            <a:avLst/>
          </a:prstGeom>
          <a:noFill/>
          <a:ln w="76200">
            <a:solidFill>
              <a:srgbClr val="B90117"/>
            </a:solidFill>
            <a:round/>
            <a:headEnd/>
            <a:tailEnd/>
          </a:ln>
          <a:effectLst/>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a:p>
        </p:txBody>
      </p:sp>
      <p:pic>
        <p:nvPicPr>
          <p:cNvPr id="288771" name="Picture 3" descr="Slide Title Art"/>
          <p:cNvPicPr>
            <a:picLocks noChangeAspect="1" noChangeArrowheads="1"/>
          </p:cNvPicPr>
          <p:nvPr/>
        </p:nvPicPr>
        <p:blipFill>
          <a:blip r:embed="rId13"/>
          <a:srcRect/>
          <a:stretch>
            <a:fillRect/>
          </a:stretch>
        </p:blipFill>
        <p:spPr bwMode="white">
          <a:xfrm>
            <a:off x="0" y="0"/>
            <a:ext cx="9144000" cy="1028700"/>
          </a:xfrm>
          <a:prstGeom prst="rect">
            <a:avLst/>
          </a:prstGeom>
          <a:solidFill>
            <a:srgbClr val="BAB600"/>
          </a:solidFill>
        </p:spPr>
      </p:pic>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en-US"/>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r>
              <a:rPr lang="en-US" b="1" dirty="0">
                <a:solidFill>
                  <a:srgbClr val="B90117"/>
                </a:solidFill>
              </a:rPr>
              <a:t>419-4-</a:t>
            </a:r>
            <a:fld id="{EDD3D7A1-5F69-4AA5-8BC6-A71D6D49610E}" type="slidenum">
              <a:rPr lang="en-US" b="1">
                <a:solidFill>
                  <a:srgbClr val="B90117"/>
                </a:solidFill>
              </a:rPr>
              <a:pPr algn="r">
                <a:spcBef>
                  <a:spcPct val="50000"/>
                </a:spcBef>
              </a:pPr>
              <a:t>‹N°›</a:t>
            </a:fld>
            <a:endParaRPr lang="en-US" b="1" dirty="0">
              <a:solidFill>
                <a:srgbClr val="B90117"/>
              </a:solidFill>
            </a:endParaRPr>
          </a:p>
        </p:txBody>
      </p:sp>
      <p:sp>
        <p:nvSpPr>
          <p:cNvPr id="288775" name="Line 7"/>
          <p:cNvSpPr>
            <a:spLocks noChangeShapeType="1"/>
          </p:cNvSpPr>
          <p:nvPr/>
        </p:nvSpPr>
        <p:spPr bwMode="auto">
          <a:xfrm>
            <a:off x="288925" y="6529388"/>
            <a:ext cx="8020050" cy="0"/>
          </a:xfrm>
          <a:prstGeom prst="line">
            <a:avLst/>
          </a:prstGeom>
          <a:noFill/>
          <a:ln w="76200">
            <a:solidFill>
              <a:srgbClr val="B90117"/>
            </a:solidFill>
            <a:round/>
            <a:headEnd/>
            <a:tailEnd/>
          </a:ln>
          <a:effectLst/>
        </p:spPr>
        <p:txBody>
          <a:bodyPr/>
          <a:lstStyle/>
          <a:p>
            <a:endParaRPr lang="fr-FR"/>
          </a:p>
        </p:txBody>
      </p:sp>
      <p:sp>
        <p:nvSpPr>
          <p:cNvPr id="288776" name="Line 8"/>
          <p:cNvSpPr>
            <a:spLocks noChangeShapeType="1"/>
          </p:cNvSpPr>
          <p:nvPr/>
        </p:nvSpPr>
        <p:spPr bwMode="auto">
          <a:xfrm>
            <a:off x="0" y="1058863"/>
            <a:ext cx="9144000" cy="0"/>
          </a:xfrm>
          <a:prstGeom prst="line">
            <a:avLst/>
          </a:prstGeom>
          <a:noFill/>
          <a:ln w="76200">
            <a:solidFill>
              <a:srgbClr val="B90117"/>
            </a:solidFill>
            <a:round/>
            <a:headEnd/>
            <a:tailEnd/>
          </a:ln>
          <a:effectLst/>
        </p:spPr>
        <p:txBody>
          <a:bodyPr/>
          <a:lstStyle/>
          <a:p>
            <a:endParaRPr lang="fr-F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88788" name="Text Box 20"/>
          <p:cNvSpPr txBox="1">
            <a:spLocks noChangeArrowheads="1"/>
          </p:cNvSpPr>
          <p:nvPr/>
        </p:nvSpPr>
        <p:spPr bwMode="auto">
          <a:xfrm>
            <a:off x="1371600" y="64770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
        <p:nvSpPr>
          <p:cNvPr id="288789" name="Text Box 21"/>
          <p:cNvSpPr txBox="1">
            <a:spLocks noChangeArrowheads="1"/>
          </p:cNvSpPr>
          <p:nvPr/>
        </p:nvSpPr>
        <p:spPr bwMode="auto">
          <a:xfrm>
            <a:off x="304800" y="65532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sz="quarter"/>
          </p:nvPr>
        </p:nvSpPr>
        <p:spPr>
          <a:xfrm>
            <a:off x="346075" y="1363663"/>
            <a:ext cx="7699375" cy="1638300"/>
          </a:xfrm>
        </p:spPr>
        <p:txBody>
          <a:bodyPr/>
          <a:lstStyle/>
          <a:p>
            <a:pPr>
              <a:defRPr/>
            </a:pPr>
            <a:r>
              <a:rPr lang="fr-FR"/>
              <a:t>Définition de types de données utilisateur</a:t>
            </a:r>
          </a:p>
        </p:txBody>
      </p:sp>
      <p:sp>
        <p:nvSpPr>
          <p:cNvPr id="81923" name="Rectangle 3"/>
          <p:cNvSpPr>
            <a:spLocks noGrp="1" noChangeArrowheads="1"/>
          </p:cNvSpPr>
          <p:nvPr>
            <p:ph type="subTitle" sz="quarter" idx="1"/>
          </p:nvPr>
        </p:nvSpPr>
        <p:spPr>
          <a:xfrm>
            <a:off x="322263" y="398463"/>
            <a:ext cx="4267200" cy="461665"/>
          </a:xfrm>
        </p:spPr>
        <p:txBody>
          <a:bodyPr/>
          <a:lstStyle/>
          <a:p>
            <a:pPr>
              <a:defRPr/>
            </a:pPr>
            <a:r>
              <a:rPr lang="fr-FR" dirty="0"/>
              <a:t>Chapitre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fr-FR"/>
              <a:t>Données d’instance </a:t>
            </a:r>
          </a:p>
        </p:txBody>
      </p:sp>
      <p:sp>
        <p:nvSpPr>
          <p:cNvPr id="140291" name="Rectangle 3"/>
          <p:cNvSpPr>
            <a:spLocks noGrp="1" noChangeArrowheads="1"/>
          </p:cNvSpPr>
          <p:nvPr>
            <p:ph idx="1"/>
          </p:nvPr>
        </p:nvSpPr>
        <p:spPr/>
        <p:txBody>
          <a:bodyPr/>
          <a:lstStyle/>
          <a:p>
            <a:pPr>
              <a:spcBef>
                <a:spcPts val="1200"/>
              </a:spcBef>
              <a:spcAft>
                <a:spcPts val="300"/>
              </a:spcAft>
            </a:pPr>
            <a:r>
              <a:rPr lang="fr-FR"/>
              <a:t>Quand un objet est créé, chaque instance a son propre ensemble de données</a:t>
            </a:r>
          </a:p>
          <a:p>
            <a:pPr lvl="1">
              <a:spcBef>
                <a:spcPts val="400"/>
              </a:spcBef>
              <a:buFont typeface="Arial" charset="0"/>
              <a:buNone/>
            </a:pPr>
            <a:r>
              <a:rPr lang="en-US">
                <a:latin typeface="Courier New" pitchFamily="49" charset="0"/>
              </a:rPr>
              <a:t>CompteBancaire c1 = new CompteBancaire(…);</a:t>
            </a:r>
          </a:p>
          <a:p>
            <a:pPr lvl="1">
              <a:spcBef>
                <a:spcPts val="400"/>
              </a:spcBef>
              <a:buFont typeface="Arial" charset="0"/>
              <a:buNone/>
            </a:pPr>
            <a:r>
              <a:rPr lang="en-US">
                <a:latin typeface="Courier New" pitchFamily="49" charset="0"/>
              </a:rPr>
              <a:t>CompteBancaire c2 = new CompteBancaire(…);</a:t>
            </a: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r>
              <a:rPr lang="fr-FR"/>
              <a:t>	  Ne confondez pas données d’instance et données statiques</a:t>
            </a:r>
          </a:p>
          <a:p>
            <a:pPr lvl="1"/>
            <a:r>
              <a:rPr lang="fr-FR"/>
              <a:t>Statique signifie partagé par toutes les instances</a:t>
            </a:r>
          </a:p>
        </p:txBody>
      </p:sp>
      <p:grpSp>
        <p:nvGrpSpPr>
          <p:cNvPr id="140292" name="Group 9"/>
          <p:cNvGrpSpPr>
            <a:grpSpLocks/>
          </p:cNvGrpSpPr>
          <p:nvPr/>
        </p:nvGrpSpPr>
        <p:grpSpPr bwMode="auto">
          <a:xfrm>
            <a:off x="5253038" y="3255963"/>
            <a:ext cx="2971800" cy="1511300"/>
            <a:chOff x="0" y="0"/>
            <a:chExt cx="20000" cy="20001"/>
          </a:xfrm>
        </p:grpSpPr>
        <p:sp>
          <p:nvSpPr>
            <p:cNvPr id="140293" name="Rectangle 13"/>
            <p:cNvSpPr>
              <a:spLocks noChangeArrowheads="1"/>
            </p:cNvSpPr>
            <p:nvPr/>
          </p:nvSpPr>
          <p:spPr bwMode="blackWhite">
            <a:xfrm>
              <a:off x="0" y="0"/>
              <a:ext cx="20000" cy="12239"/>
            </a:xfrm>
            <a:prstGeom prst="rect">
              <a:avLst/>
            </a:prstGeom>
            <a:solidFill>
              <a:schemeClr val="accent1"/>
            </a:solidFill>
            <a:ln w="12700">
              <a:solidFill>
                <a:schemeClr val="tx1"/>
              </a:solidFill>
              <a:miter lim="800000"/>
              <a:headEnd/>
              <a:tailEnd/>
            </a:ln>
          </p:spPr>
          <p:txBody>
            <a:bodyPr/>
            <a:lstStyle/>
            <a:p>
              <a:endParaRPr lang="fr-FR"/>
            </a:p>
          </p:txBody>
        </p:sp>
        <p:sp>
          <p:nvSpPr>
            <p:cNvPr id="140294" name="Rectangle 12"/>
            <p:cNvSpPr>
              <a:spLocks noChangeArrowheads="1"/>
            </p:cNvSpPr>
            <p:nvPr/>
          </p:nvSpPr>
          <p:spPr bwMode="blackWhite">
            <a:xfrm>
              <a:off x="0" y="12231"/>
              <a:ext cx="20000" cy="7770"/>
            </a:xfrm>
            <a:prstGeom prst="rect">
              <a:avLst/>
            </a:prstGeom>
            <a:solidFill>
              <a:schemeClr val="accent1"/>
            </a:solidFill>
            <a:ln w="12700">
              <a:solidFill>
                <a:schemeClr val="tx1"/>
              </a:solidFill>
              <a:miter lim="800000"/>
              <a:headEnd/>
              <a:tailEnd/>
            </a:ln>
          </p:spPr>
          <p:txBody>
            <a:bodyPr/>
            <a:lstStyle/>
            <a:p>
              <a:endParaRPr lang="fr-FR"/>
            </a:p>
          </p:txBody>
        </p:sp>
        <p:sp>
          <p:nvSpPr>
            <p:cNvPr id="140295" name="Rectangle 11"/>
            <p:cNvSpPr>
              <a:spLocks noChangeArrowheads="1"/>
            </p:cNvSpPr>
            <p:nvPr/>
          </p:nvSpPr>
          <p:spPr bwMode="blackWhite">
            <a:xfrm>
              <a:off x="2426" y="13516"/>
              <a:ext cx="6316" cy="4242"/>
            </a:xfrm>
            <a:prstGeom prst="rect">
              <a:avLst/>
            </a:prstGeom>
            <a:solidFill>
              <a:schemeClr val="accent1"/>
            </a:solidFill>
            <a:ln w="12700">
              <a:solidFill>
                <a:schemeClr val="tx1"/>
              </a:solidFill>
              <a:miter lim="800000"/>
              <a:headEnd/>
              <a:tailEnd/>
            </a:ln>
          </p:spPr>
          <p:txBody>
            <a:bodyPr/>
            <a:lstStyle/>
            <a:p>
              <a:endParaRPr lang="fr-FR"/>
            </a:p>
          </p:txBody>
        </p:sp>
        <p:sp>
          <p:nvSpPr>
            <p:cNvPr id="140296" name="Rectangle 10"/>
            <p:cNvSpPr>
              <a:spLocks noChangeArrowheads="1"/>
            </p:cNvSpPr>
            <p:nvPr/>
          </p:nvSpPr>
          <p:spPr bwMode="blackWhite">
            <a:xfrm>
              <a:off x="11549" y="13516"/>
              <a:ext cx="6316" cy="4242"/>
            </a:xfrm>
            <a:prstGeom prst="rect">
              <a:avLst/>
            </a:prstGeom>
            <a:solidFill>
              <a:schemeClr val="accent1"/>
            </a:solidFill>
            <a:ln w="12700">
              <a:solidFill>
                <a:schemeClr val="tx1"/>
              </a:solidFill>
              <a:miter lim="800000"/>
              <a:headEnd/>
              <a:tailEnd/>
            </a:ln>
          </p:spPr>
          <p:txBody>
            <a:bodyPr/>
            <a:lstStyle/>
            <a:p>
              <a:endParaRPr lang="fr-FR"/>
            </a:p>
          </p:txBody>
        </p:sp>
      </p:grpSp>
      <p:sp>
        <p:nvSpPr>
          <p:cNvPr id="140297" name="Rectangle 20"/>
          <p:cNvSpPr>
            <a:spLocks noChangeArrowheads="1"/>
          </p:cNvSpPr>
          <p:nvPr/>
        </p:nvSpPr>
        <p:spPr bwMode="auto">
          <a:xfrm>
            <a:off x="6037263" y="5156200"/>
            <a:ext cx="457200" cy="366713"/>
          </a:xfrm>
          <a:prstGeom prst="rect">
            <a:avLst/>
          </a:prstGeom>
          <a:noFill/>
          <a:ln w="12700">
            <a:noFill/>
            <a:miter lim="800000"/>
            <a:headEnd/>
            <a:tailEnd/>
          </a:ln>
        </p:spPr>
        <p:txBody>
          <a:bodyPr wrap="none">
            <a:spAutoFit/>
          </a:bodyPr>
          <a:lstStyle/>
          <a:p>
            <a:r>
              <a:rPr lang="en-US" sz="1800" b="1">
                <a:latin typeface="Courier New" pitchFamily="49" charset="0"/>
                <a:cs typeface="Courier New" pitchFamily="49" charset="0"/>
              </a:rPr>
              <a:t>c2</a:t>
            </a:r>
          </a:p>
        </p:txBody>
      </p:sp>
      <p:grpSp>
        <p:nvGrpSpPr>
          <p:cNvPr id="140298" name="Group 29"/>
          <p:cNvGrpSpPr>
            <a:grpSpLocks/>
          </p:cNvGrpSpPr>
          <p:nvPr/>
        </p:nvGrpSpPr>
        <p:grpSpPr bwMode="auto">
          <a:xfrm>
            <a:off x="1824038" y="3281363"/>
            <a:ext cx="3005137" cy="1511300"/>
            <a:chOff x="0" y="0"/>
            <a:chExt cx="20000" cy="20001"/>
          </a:xfrm>
        </p:grpSpPr>
        <p:sp>
          <p:nvSpPr>
            <p:cNvPr id="140299" name="Rectangle 30"/>
            <p:cNvSpPr>
              <a:spLocks noChangeArrowheads="1"/>
            </p:cNvSpPr>
            <p:nvPr/>
          </p:nvSpPr>
          <p:spPr bwMode="blackWhite">
            <a:xfrm>
              <a:off x="0" y="0"/>
              <a:ext cx="20000" cy="12239"/>
            </a:xfrm>
            <a:prstGeom prst="rect">
              <a:avLst/>
            </a:prstGeom>
            <a:solidFill>
              <a:schemeClr val="accent1"/>
            </a:solidFill>
            <a:ln w="12700">
              <a:solidFill>
                <a:schemeClr val="tx1"/>
              </a:solidFill>
              <a:miter lim="800000"/>
              <a:headEnd/>
              <a:tailEnd/>
            </a:ln>
          </p:spPr>
          <p:txBody>
            <a:bodyPr/>
            <a:lstStyle/>
            <a:p>
              <a:endParaRPr lang="fr-FR"/>
            </a:p>
          </p:txBody>
        </p:sp>
        <p:sp>
          <p:nvSpPr>
            <p:cNvPr id="140300" name="Rectangle 31"/>
            <p:cNvSpPr>
              <a:spLocks noChangeArrowheads="1"/>
            </p:cNvSpPr>
            <p:nvPr/>
          </p:nvSpPr>
          <p:spPr bwMode="blackWhite">
            <a:xfrm>
              <a:off x="0" y="12231"/>
              <a:ext cx="20000" cy="7770"/>
            </a:xfrm>
            <a:prstGeom prst="rect">
              <a:avLst/>
            </a:prstGeom>
            <a:solidFill>
              <a:schemeClr val="accent1"/>
            </a:solidFill>
            <a:ln w="12700">
              <a:solidFill>
                <a:schemeClr val="tx1"/>
              </a:solidFill>
              <a:miter lim="800000"/>
              <a:headEnd/>
              <a:tailEnd/>
            </a:ln>
          </p:spPr>
          <p:txBody>
            <a:bodyPr/>
            <a:lstStyle/>
            <a:p>
              <a:endParaRPr lang="fr-FR"/>
            </a:p>
          </p:txBody>
        </p:sp>
        <p:sp>
          <p:nvSpPr>
            <p:cNvPr id="140301" name="Rectangle 32"/>
            <p:cNvSpPr>
              <a:spLocks noChangeArrowheads="1"/>
            </p:cNvSpPr>
            <p:nvPr/>
          </p:nvSpPr>
          <p:spPr bwMode="blackWhite">
            <a:xfrm>
              <a:off x="2426" y="13516"/>
              <a:ext cx="6316" cy="4242"/>
            </a:xfrm>
            <a:prstGeom prst="rect">
              <a:avLst/>
            </a:prstGeom>
            <a:solidFill>
              <a:schemeClr val="accent1"/>
            </a:solidFill>
            <a:ln w="12700">
              <a:solidFill>
                <a:schemeClr val="tx1"/>
              </a:solidFill>
              <a:miter lim="800000"/>
              <a:headEnd/>
              <a:tailEnd/>
            </a:ln>
          </p:spPr>
          <p:txBody>
            <a:bodyPr/>
            <a:lstStyle/>
            <a:p>
              <a:endParaRPr lang="fr-FR"/>
            </a:p>
          </p:txBody>
        </p:sp>
        <p:sp>
          <p:nvSpPr>
            <p:cNvPr id="140302" name="Rectangle 33"/>
            <p:cNvSpPr>
              <a:spLocks noChangeArrowheads="1"/>
            </p:cNvSpPr>
            <p:nvPr/>
          </p:nvSpPr>
          <p:spPr bwMode="blackWhite">
            <a:xfrm>
              <a:off x="11549" y="13516"/>
              <a:ext cx="6316" cy="4242"/>
            </a:xfrm>
            <a:prstGeom prst="rect">
              <a:avLst/>
            </a:prstGeom>
            <a:solidFill>
              <a:schemeClr val="accent1"/>
            </a:solidFill>
            <a:ln w="12700">
              <a:solidFill>
                <a:schemeClr val="tx1"/>
              </a:solidFill>
              <a:miter lim="800000"/>
              <a:headEnd/>
              <a:tailEnd/>
            </a:ln>
          </p:spPr>
          <p:txBody>
            <a:bodyPr/>
            <a:lstStyle/>
            <a:p>
              <a:endParaRPr lang="fr-FR"/>
            </a:p>
          </p:txBody>
        </p:sp>
      </p:grpSp>
      <p:sp>
        <p:nvSpPr>
          <p:cNvPr id="140303" name="Rectangle 34"/>
          <p:cNvSpPr>
            <a:spLocks noChangeArrowheads="1"/>
          </p:cNvSpPr>
          <p:nvPr/>
        </p:nvSpPr>
        <p:spPr bwMode="auto">
          <a:xfrm>
            <a:off x="2587625" y="5143500"/>
            <a:ext cx="457200" cy="366713"/>
          </a:xfrm>
          <a:prstGeom prst="rect">
            <a:avLst/>
          </a:prstGeom>
          <a:noFill/>
          <a:ln w="12700">
            <a:noFill/>
            <a:miter lim="800000"/>
            <a:headEnd/>
            <a:tailEnd/>
          </a:ln>
        </p:spPr>
        <p:txBody>
          <a:bodyPr wrap="none">
            <a:spAutoFit/>
          </a:bodyPr>
          <a:lstStyle/>
          <a:p>
            <a:r>
              <a:rPr lang="en-US" sz="1800" b="1">
                <a:latin typeface="Courier New" pitchFamily="49" charset="0"/>
                <a:cs typeface="Courier New" pitchFamily="49" charset="0"/>
              </a:rPr>
              <a:t>c1</a:t>
            </a:r>
          </a:p>
        </p:txBody>
      </p:sp>
      <p:sp>
        <p:nvSpPr>
          <p:cNvPr id="140304" name="Rectangle 35"/>
          <p:cNvSpPr>
            <a:spLocks noChangeArrowheads="1"/>
          </p:cNvSpPr>
          <p:nvPr/>
        </p:nvSpPr>
        <p:spPr bwMode="auto">
          <a:xfrm>
            <a:off x="1976438" y="3306763"/>
            <a:ext cx="1371600" cy="777875"/>
          </a:xfrm>
          <a:prstGeom prst="rect">
            <a:avLst/>
          </a:prstGeom>
          <a:noFill/>
          <a:ln w="12700">
            <a:noFill/>
            <a:miter lim="800000"/>
            <a:headEnd/>
            <a:tailEnd/>
          </a:ln>
        </p:spPr>
        <p:txBody>
          <a:bodyPr>
            <a:spAutoFit/>
          </a:bodyPr>
          <a:lstStyle/>
          <a:p>
            <a:r>
              <a:rPr lang="en-US" sz="1500" b="1">
                <a:latin typeface="Courier New" pitchFamily="49" charset="0"/>
                <a:cs typeface="Times New Roman" pitchFamily="18" charset="0"/>
              </a:rPr>
              <a:t>Deposer</a:t>
            </a:r>
          </a:p>
          <a:p>
            <a:r>
              <a:rPr lang="en-US" sz="1500" b="1">
                <a:latin typeface="Courier New" pitchFamily="49" charset="0"/>
                <a:cs typeface="Times New Roman" pitchFamily="18" charset="0"/>
              </a:rPr>
              <a:t>Retirer</a:t>
            </a:r>
          </a:p>
          <a:p>
            <a:endParaRPr lang="en-US" sz="1500" b="1">
              <a:latin typeface="Courier New" pitchFamily="49" charset="0"/>
              <a:cs typeface="Times New Roman" pitchFamily="18" charset="0"/>
            </a:endParaRPr>
          </a:p>
        </p:txBody>
      </p:sp>
      <p:sp>
        <p:nvSpPr>
          <p:cNvPr id="140305" name="Rectangle 36"/>
          <p:cNvSpPr>
            <a:spLocks noChangeArrowheads="1"/>
          </p:cNvSpPr>
          <p:nvPr/>
        </p:nvSpPr>
        <p:spPr bwMode="auto">
          <a:xfrm>
            <a:off x="2182813" y="4297363"/>
            <a:ext cx="1066800" cy="320675"/>
          </a:xfrm>
          <a:prstGeom prst="rect">
            <a:avLst/>
          </a:prstGeom>
          <a:noFill/>
          <a:ln w="12700">
            <a:noFill/>
            <a:miter lim="800000"/>
            <a:headEnd/>
            <a:tailEnd/>
          </a:ln>
        </p:spPr>
        <p:txBody>
          <a:bodyPr>
            <a:spAutoFit/>
          </a:bodyPr>
          <a:lstStyle/>
          <a:p>
            <a:pPr eaLnBrk="1" hangingPunct="1"/>
            <a:r>
              <a:rPr lang="fr-FR" sz="1500" b="1">
                <a:latin typeface="Courier New" pitchFamily="49" charset="0"/>
                <a:cs typeface="Times New Roman" pitchFamily="18" charset="0"/>
              </a:rPr>
              <a:t>solde</a:t>
            </a:r>
            <a:endParaRPr lang="en-US" sz="1500">
              <a:latin typeface="Courier New" pitchFamily="49" charset="0"/>
            </a:endParaRPr>
          </a:p>
        </p:txBody>
      </p:sp>
      <p:sp>
        <p:nvSpPr>
          <p:cNvPr id="140306" name="Rectangle 37"/>
          <p:cNvSpPr>
            <a:spLocks noChangeArrowheads="1"/>
          </p:cNvSpPr>
          <p:nvPr/>
        </p:nvSpPr>
        <p:spPr bwMode="auto">
          <a:xfrm>
            <a:off x="3522663" y="4297363"/>
            <a:ext cx="1084262" cy="320675"/>
          </a:xfrm>
          <a:prstGeom prst="rect">
            <a:avLst/>
          </a:prstGeom>
          <a:noFill/>
          <a:ln w="12700">
            <a:noFill/>
            <a:miter lim="800000"/>
            <a:headEnd/>
            <a:tailEnd/>
          </a:ln>
        </p:spPr>
        <p:txBody>
          <a:bodyPr>
            <a:spAutoFit/>
          </a:bodyPr>
          <a:lstStyle/>
          <a:p>
            <a:pPr eaLnBrk="1" hangingPunct="1"/>
            <a:r>
              <a:rPr lang="fr-FR" sz="1500" b="1" noProof="1">
                <a:latin typeface="Courier New" pitchFamily="49" charset="0"/>
                <a:cs typeface="Times New Roman" pitchFamily="18" charset="0"/>
              </a:rPr>
              <a:t>numcpte</a:t>
            </a:r>
            <a:endParaRPr lang="fr-FR" sz="1500" noProof="1">
              <a:latin typeface="Courier New" pitchFamily="49" charset="0"/>
            </a:endParaRPr>
          </a:p>
        </p:txBody>
      </p:sp>
      <p:sp>
        <p:nvSpPr>
          <p:cNvPr id="140307" name="Rectangle 39"/>
          <p:cNvSpPr>
            <a:spLocks noChangeArrowheads="1"/>
          </p:cNvSpPr>
          <p:nvPr/>
        </p:nvSpPr>
        <p:spPr bwMode="auto">
          <a:xfrm>
            <a:off x="681038" y="4144963"/>
            <a:ext cx="1295400" cy="581025"/>
          </a:xfrm>
          <a:prstGeom prst="rect">
            <a:avLst/>
          </a:prstGeom>
          <a:noFill/>
          <a:ln w="12700">
            <a:noFill/>
            <a:miter lim="800000"/>
            <a:headEnd/>
            <a:tailEnd/>
          </a:ln>
        </p:spPr>
        <p:txBody>
          <a:bodyPr>
            <a:spAutoFit/>
          </a:bodyPr>
          <a:lstStyle/>
          <a:p>
            <a:pPr eaLnBrk="1" hangingPunct="1"/>
            <a:r>
              <a:rPr lang="fr-FR" sz="1600" b="1">
                <a:cs typeface="Times New Roman" pitchFamily="18" charset="0"/>
              </a:rPr>
              <a:t>Données d’instance</a:t>
            </a:r>
            <a:endParaRPr lang="en-US" sz="2400"/>
          </a:p>
        </p:txBody>
      </p:sp>
      <p:sp>
        <p:nvSpPr>
          <p:cNvPr id="140308" name="Rectangle 40"/>
          <p:cNvSpPr>
            <a:spLocks noChangeArrowheads="1"/>
          </p:cNvSpPr>
          <p:nvPr/>
        </p:nvSpPr>
        <p:spPr bwMode="auto">
          <a:xfrm>
            <a:off x="681038" y="3382963"/>
            <a:ext cx="1295400" cy="336550"/>
          </a:xfrm>
          <a:prstGeom prst="rect">
            <a:avLst/>
          </a:prstGeom>
          <a:noFill/>
          <a:ln w="12700">
            <a:noFill/>
            <a:miter lim="800000"/>
            <a:headEnd/>
            <a:tailEnd/>
          </a:ln>
        </p:spPr>
        <p:txBody>
          <a:bodyPr>
            <a:spAutoFit/>
          </a:bodyPr>
          <a:lstStyle/>
          <a:p>
            <a:pPr eaLnBrk="1" hangingPunct="1"/>
            <a:r>
              <a:rPr lang="fr-FR" sz="1600" b="1">
                <a:cs typeface="Times New Roman" pitchFamily="18" charset="0"/>
              </a:rPr>
              <a:t>Méthodes</a:t>
            </a:r>
            <a:endParaRPr lang="en-US" sz="2400"/>
          </a:p>
        </p:txBody>
      </p:sp>
      <p:sp>
        <p:nvSpPr>
          <p:cNvPr id="140309" name="Rectangle 41"/>
          <p:cNvSpPr>
            <a:spLocks noChangeArrowheads="1"/>
          </p:cNvSpPr>
          <p:nvPr/>
        </p:nvSpPr>
        <p:spPr bwMode="auto">
          <a:xfrm>
            <a:off x="5405438" y="3306763"/>
            <a:ext cx="1295400" cy="777875"/>
          </a:xfrm>
          <a:prstGeom prst="rect">
            <a:avLst/>
          </a:prstGeom>
          <a:noFill/>
          <a:ln w="12700">
            <a:noFill/>
            <a:miter lim="800000"/>
            <a:headEnd/>
            <a:tailEnd/>
          </a:ln>
        </p:spPr>
        <p:txBody>
          <a:bodyPr>
            <a:spAutoFit/>
          </a:bodyPr>
          <a:lstStyle/>
          <a:p>
            <a:r>
              <a:rPr lang="en-US" sz="1500" b="1">
                <a:latin typeface="Courier New" pitchFamily="49" charset="0"/>
                <a:cs typeface="Times New Roman" pitchFamily="18" charset="0"/>
              </a:rPr>
              <a:t>Deposer</a:t>
            </a:r>
          </a:p>
          <a:p>
            <a:r>
              <a:rPr lang="en-US" sz="1500" b="1">
                <a:latin typeface="Courier New" pitchFamily="49" charset="0"/>
                <a:cs typeface="Times New Roman" pitchFamily="18" charset="0"/>
              </a:rPr>
              <a:t>Retirer</a:t>
            </a:r>
          </a:p>
          <a:p>
            <a:endParaRPr lang="en-US" sz="1500" b="1">
              <a:latin typeface="Courier New" pitchFamily="49" charset="0"/>
              <a:cs typeface="Times New Roman" pitchFamily="18" charset="0"/>
            </a:endParaRPr>
          </a:p>
        </p:txBody>
      </p:sp>
      <p:sp>
        <p:nvSpPr>
          <p:cNvPr id="140310" name="Rectangle 42"/>
          <p:cNvSpPr>
            <a:spLocks noChangeArrowheads="1"/>
          </p:cNvSpPr>
          <p:nvPr/>
        </p:nvSpPr>
        <p:spPr bwMode="auto">
          <a:xfrm>
            <a:off x="5600700" y="4286250"/>
            <a:ext cx="1066800" cy="320675"/>
          </a:xfrm>
          <a:prstGeom prst="rect">
            <a:avLst/>
          </a:prstGeom>
          <a:noFill/>
          <a:ln w="12700">
            <a:noFill/>
            <a:miter lim="800000"/>
            <a:headEnd/>
            <a:tailEnd/>
          </a:ln>
        </p:spPr>
        <p:txBody>
          <a:bodyPr>
            <a:spAutoFit/>
          </a:bodyPr>
          <a:lstStyle/>
          <a:p>
            <a:pPr eaLnBrk="1" hangingPunct="1"/>
            <a:r>
              <a:rPr lang="fr-FR" sz="1500" b="1">
                <a:latin typeface="Courier New" pitchFamily="49" charset="0"/>
                <a:cs typeface="Times New Roman" pitchFamily="18" charset="0"/>
              </a:rPr>
              <a:t>solde</a:t>
            </a:r>
            <a:endParaRPr lang="en-US" sz="1500">
              <a:latin typeface="Courier New" pitchFamily="49" charset="0"/>
            </a:endParaRPr>
          </a:p>
        </p:txBody>
      </p:sp>
      <p:sp>
        <p:nvSpPr>
          <p:cNvPr id="140311" name="Rectangle 44"/>
          <p:cNvSpPr>
            <a:spLocks noChangeArrowheads="1"/>
          </p:cNvSpPr>
          <p:nvPr/>
        </p:nvSpPr>
        <p:spPr bwMode="auto">
          <a:xfrm>
            <a:off x="6929438" y="4297363"/>
            <a:ext cx="1084262" cy="320675"/>
          </a:xfrm>
          <a:prstGeom prst="rect">
            <a:avLst/>
          </a:prstGeom>
          <a:noFill/>
          <a:ln w="12700">
            <a:noFill/>
            <a:miter lim="800000"/>
            <a:headEnd/>
            <a:tailEnd/>
          </a:ln>
        </p:spPr>
        <p:txBody>
          <a:bodyPr>
            <a:spAutoFit/>
          </a:bodyPr>
          <a:lstStyle/>
          <a:p>
            <a:pPr eaLnBrk="1" hangingPunct="1"/>
            <a:r>
              <a:rPr lang="fr-FR" sz="1500" b="1" noProof="1">
                <a:latin typeface="Courier New" pitchFamily="49" charset="0"/>
                <a:cs typeface="Times New Roman" pitchFamily="18" charset="0"/>
              </a:rPr>
              <a:t>numcpte</a:t>
            </a:r>
            <a:endParaRPr lang="fr-FR" sz="1500" noProof="1">
              <a:latin typeface="Courier New" pitchFamily="49" charset="0"/>
            </a:endParaRPr>
          </a:p>
        </p:txBody>
      </p:sp>
      <p:sp>
        <p:nvSpPr>
          <p:cNvPr id="140312" name="Rectangle 45"/>
          <p:cNvSpPr>
            <a:spLocks noChangeArrowheads="1"/>
          </p:cNvSpPr>
          <p:nvPr/>
        </p:nvSpPr>
        <p:spPr bwMode="auto">
          <a:xfrm>
            <a:off x="1824038" y="2138363"/>
            <a:ext cx="1066800" cy="457200"/>
          </a:xfrm>
          <a:prstGeom prst="rect">
            <a:avLst/>
          </a:prstGeom>
          <a:noFill/>
          <a:ln w="12700">
            <a:noFill/>
            <a:miter lim="800000"/>
            <a:headEnd/>
            <a:tailEnd/>
          </a:ln>
        </p:spPr>
        <p:txBody>
          <a:bodyPr>
            <a:spAutoFit/>
          </a:bodyPr>
          <a:lstStyle/>
          <a:p>
            <a:pPr eaLnBrk="1" hangingPunct="1"/>
            <a:endParaRPr lang="fr-FR" sz="2400"/>
          </a:p>
        </p:txBody>
      </p:sp>
      <p:sp>
        <p:nvSpPr>
          <p:cNvPr id="140313" name="Line 52"/>
          <p:cNvSpPr>
            <a:spLocks noChangeShapeType="1"/>
          </p:cNvSpPr>
          <p:nvPr/>
        </p:nvSpPr>
        <p:spPr bwMode="auto">
          <a:xfrm rot="5741777" flipH="1">
            <a:off x="2276476" y="4856162"/>
            <a:ext cx="374650" cy="390525"/>
          </a:xfrm>
          <a:prstGeom prst="line">
            <a:avLst/>
          </a:prstGeom>
          <a:noFill/>
          <a:ln w="12700">
            <a:solidFill>
              <a:schemeClr val="tx1"/>
            </a:solidFill>
            <a:round/>
            <a:headEnd/>
            <a:tailEnd type="triangle" w="med" len="med"/>
          </a:ln>
        </p:spPr>
        <p:txBody>
          <a:bodyPr>
            <a:spAutoFit/>
          </a:bodyPr>
          <a:lstStyle/>
          <a:p>
            <a:endParaRPr lang="fr-FR"/>
          </a:p>
        </p:txBody>
      </p:sp>
      <p:grpSp>
        <p:nvGrpSpPr>
          <p:cNvPr id="140314" name="Group 53"/>
          <p:cNvGrpSpPr>
            <a:grpSpLocks/>
          </p:cNvGrpSpPr>
          <p:nvPr/>
        </p:nvGrpSpPr>
        <p:grpSpPr bwMode="auto">
          <a:xfrm>
            <a:off x="265113" y="5748338"/>
            <a:ext cx="428625" cy="330200"/>
            <a:chOff x="748" y="585"/>
            <a:chExt cx="270" cy="208"/>
          </a:xfrm>
        </p:grpSpPr>
        <p:sp>
          <p:nvSpPr>
            <p:cNvPr id="140315" name="Freeform 54"/>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140316" name="Freeform 55"/>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140317" name="Freeform 56"/>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
        <p:nvSpPr>
          <p:cNvPr id="140319" name="Line 52"/>
          <p:cNvSpPr>
            <a:spLocks noChangeShapeType="1"/>
          </p:cNvSpPr>
          <p:nvPr/>
        </p:nvSpPr>
        <p:spPr bwMode="auto">
          <a:xfrm rot="5741777" flipH="1">
            <a:off x="5700713" y="4845050"/>
            <a:ext cx="374650" cy="390525"/>
          </a:xfrm>
          <a:prstGeom prst="line">
            <a:avLst/>
          </a:prstGeom>
          <a:noFill/>
          <a:ln w="12700">
            <a:solidFill>
              <a:schemeClr val="tx1"/>
            </a:solidFill>
            <a:round/>
            <a:headEnd/>
            <a:tailEnd type="triangle" w="med" len="med"/>
          </a:ln>
        </p:spPr>
        <p:txBody>
          <a:bodyPr>
            <a:spAutoFit/>
          </a:bodyPr>
          <a:lstStyle/>
          <a:p>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42339" name="Rectangle 3"/>
          <p:cNvSpPr>
            <a:spLocks noChangeArrowheads="1"/>
          </p:cNvSpPr>
          <p:nvPr/>
        </p:nvSpPr>
        <p:spPr bwMode="auto">
          <a:xfrm>
            <a:off x="279400" y="1236663"/>
            <a:ext cx="8599488" cy="941387"/>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CI" sz="1800" b="1">
                <a:solidFill>
                  <a:srgbClr val="000080"/>
                </a:solidFill>
              </a:rPr>
              <a:t>En C#, si une classe n’hérite pas explicitement d’une autre, elle hérite implicitement de </a:t>
            </a:r>
            <a:r>
              <a:rPr lang="fr-CI" sz="1800" b="1">
                <a:solidFill>
                  <a:srgbClr val="000080"/>
                </a:solidFill>
                <a:latin typeface="Courier New" pitchFamily="49" charset="0"/>
              </a:rPr>
              <a:t>object</a:t>
            </a:r>
            <a:endParaRPr lang="fr-CI" sz="1800">
              <a:solidFill>
                <a:srgbClr val="000080"/>
              </a:solidFill>
            </a:endParaRPr>
          </a:p>
          <a:p>
            <a:pPr marL="685800" lvl="1" indent="-341313">
              <a:spcBef>
                <a:spcPts val="200"/>
              </a:spcBef>
              <a:buClr>
                <a:schemeClr val="accent2"/>
              </a:buClr>
              <a:buFont typeface="Arial" charset="0"/>
              <a:buChar char="—"/>
            </a:pPr>
            <a:r>
              <a:rPr lang="fr-CI" sz="1800" b="1">
                <a:solidFill>
                  <a:srgbClr val="000080"/>
                </a:solidFill>
                <a:latin typeface="Courier New" pitchFamily="49" charset="0"/>
              </a:rPr>
              <a:t>object</a:t>
            </a:r>
            <a:r>
              <a:rPr lang="fr-CI" sz="1800" b="1">
                <a:solidFill>
                  <a:srgbClr val="000080"/>
                </a:solidFill>
              </a:rPr>
              <a:t> </a:t>
            </a:r>
            <a:r>
              <a:rPr lang="fr-CI" sz="1800">
                <a:solidFill>
                  <a:srgbClr val="000080"/>
                </a:solidFill>
              </a:rPr>
              <a:t>est l’alias reconnu par le langage pour la classe </a:t>
            </a:r>
            <a:r>
              <a:rPr lang="fr-CI" sz="1800" b="1">
                <a:solidFill>
                  <a:srgbClr val="000080"/>
                </a:solidFill>
                <a:latin typeface="Courier New" pitchFamily="49" charset="0"/>
              </a:rPr>
              <a:t>Object</a:t>
            </a:r>
            <a:r>
              <a:rPr lang="fr-CI" sz="1800">
                <a:solidFill>
                  <a:srgbClr val="000080"/>
                </a:solidFill>
              </a:rPr>
              <a:t> de .NET </a:t>
            </a:r>
          </a:p>
        </p:txBody>
      </p:sp>
      <p:graphicFrame>
        <p:nvGraphicFramePr>
          <p:cNvPr id="356356" name="Group 4"/>
          <p:cNvGraphicFramePr>
            <a:graphicFrameLocks noGrp="1"/>
          </p:cNvGraphicFramePr>
          <p:nvPr/>
        </p:nvGraphicFramePr>
        <p:xfrm>
          <a:off x="2667000" y="2476500"/>
          <a:ext cx="3529013" cy="3304922"/>
        </p:xfrm>
        <a:graphic>
          <a:graphicData uri="http://schemas.openxmlformats.org/drawingml/2006/table">
            <a:tbl>
              <a:tblPr/>
              <a:tblGrid>
                <a:gridCol w="3529013">
                  <a:extLst>
                    <a:ext uri="{9D8B030D-6E8A-4147-A177-3AD203B41FA5}">
                      <a16:colId xmlns:a16="http://schemas.microsoft.com/office/drawing/2014/main" val="20000"/>
                    </a:ext>
                  </a:extLst>
                </a:gridCol>
              </a:tblGrid>
              <a:tr h="4270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object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714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noProof="1">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1828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object()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virtual bool Equals(object o)</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bool ReferenceEquals(object o)</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static bool Equals(object o1, object o2)</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virtual int GetHashCode()</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Type GetType()</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virtual string ToString()</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 virtual void Finalize()</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 object MemberwiseClone()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142350" name="AutoShape 14"/>
          <p:cNvSpPr>
            <a:spLocks noChangeArrowheads="1"/>
          </p:cNvSpPr>
          <p:nvPr/>
        </p:nvSpPr>
        <p:spPr bwMode="blackWhite">
          <a:xfrm>
            <a:off x="382588" y="2935288"/>
            <a:ext cx="2181225" cy="527050"/>
          </a:xfrm>
          <a:prstGeom prst="wedgeRectCallout">
            <a:avLst>
              <a:gd name="adj1" fmla="val 61861"/>
              <a:gd name="adj2" fmla="val 116866"/>
            </a:avLst>
          </a:prstGeom>
          <a:solidFill>
            <a:schemeClr val="hlink"/>
          </a:solidFill>
          <a:ln w="9525">
            <a:solidFill>
              <a:schemeClr val="tx1"/>
            </a:solidFill>
            <a:miter lim="800000"/>
            <a:headEnd/>
            <a:tailEnd/>
          </a:ln>
        </p:spPr>
        <p:txBody>
          <a:bodyPr>
            <a:spAutoFit/>
          </a:bodyPr>
          <a:lstStyle/>
          <a:p>
            <a:r>
              <a:rPr lang="fr-FR" b="1"/>
              <a:t>Compare pour égalité des références</a:t>
            </a:r>
          </a:p>
        </p:txBody>
      </p:sp>
      <p:sp>
        <p:nvSpPr>
          <p:cNvPr id="142351" name="AutoShape 15"/>
          <p:cNvSpPr>
            <a:spLocks noChangeArrowheads="1"/>
          </p:cNvSpPr>
          <p:nvPr/>
        </p:nvSpPr>
        <p:spPr bwMode="blackWhite">
          <a:xfrm>
            <a:off x="6389688" y="2346325"/>
            <a:ext cx="2413000" cy="1157288"/>
          </a:xfrm>
          <a:prstGeom prst="wedgeRectCallout">
            <a:avLst>
              <a:gd name="adj1" fmla="val -104870"/>
              <a:gd name="adj2" fmla="val 57958"/>
            </a:avLst>
          </a:prstGeom>
          <a:solidFill>
            <a:schemeClr val="hlink"/>
          </a:solidFill>
          <a:ln w="9525">
            <a:solidFill>
              <a:schemeClr val="tx1"/>
            </a:solidFill>
            <a:miter lim="800000"/>
            <a:headEnd/>
            <a:tailEnd/>
          </a:ln>
        </p:spPr>
        <p:txBody>
          <a:bodyPr/>
          <a:lstStyle/>
          <a:p>
            <a:r>
              <a:rPr lang="fr-FR" b="1"/>
              <a:t>Destinée à être redéfinie pour égalité physique des instances ; doit être redéfinie</a:t>
            </a:r>
            <a:r>
              <a:rPr lang="fr-FR"/>
              <a:t> </a:t>
            </a:r>
            <a:r>
              <a:rPr lang="fr-FR" b="1"/>
              <a:t>si l’opérateur </a:t>
            </a:r>
            <a:r>
              <a:rPr lang="fr-FR" b="1">
                <a:latin typeface="Courier New" pitchFamily="49" charset="0"/>
              </a:rPr>
              <a:t>==</a:t>
            </a:r>
            <a:r>
              <a:rPr lang="fr-FR" b="1"/>
              <a:t> est surchargé</a:t>
            </a:r>
          </a:p>
        </p:txBody>
      </p:sp>
      <p:sp>
        <p:nvSpPr>
          <p:cNvPr id="142352" name="AutoShape 16"/>
          <p:cNvSpPr>
            <a:spLocks noChangeArrowheads="1"/>
          </p:cNvSpPr>
          <p:nvPr/>
        </p:nvSpPr>
        <p:spPr bwMode="blackWhite">
          <a:xfrm>
            <a:off x="6367463" y="4900613"/>
            <a:ext cx="2432050" cy="352425"/>
          </a:xfrm>
          <a:prstGeom prst="wedgeRectCallout">
            <a:avLst>
              <a:gd name="adj1" fmla="val -144060"/>
              <a:gd name="adj2" fmla="val -77477"/>
            </a:avLst>
          </a:prstGeom>
          <a:solidFill>
            <a:schemeClr val="hlink"/>
          </a:solidFill>
          <a:ln w="9525">
            <a:solidFill>
              <a:schemeClr val="tx1"/>
            </a:solidFill>
            <a:miter lim="800000"/>
            <a:headEnd/>
            <a:tailEnd/>
          </a:ln>
        </p:spPr>
        <p:txBody>
          <a:bodyPr/>
          <a:lstStyle/>
          <a:p>
            <a:r>
              <a:rPr lang="fr-FR" b="1"/>
              <a:t>Retourne le type de l’objet </a:t>
            </a:r>
          </a:p>
        </p:txBody>
      </p:sp>
      <p:sp>
        <p:nvSpPr>
          <p:cNvPr id="142353" name="AutoShape 17"/>
          <p:cNvSpPr>
            <a:spLocks noChangeArrowheads="1"/>
          </p:cNvSpPr>
          <p:nvPr/>
        </p:nvSpPr>
        <p:spPr bwMode="blackWhite">
          <a:xfrm>
            <a:off x="333375" y="4641850"/>
            <a:ext cx="2238375" cy="758825"/>
          </a:xfrm>
          <a:prstGeom prst="wedgeRectCallout">
            <a:avLst>
              <a:gd name="adj1" fmla="val 56597"/>
              <a:gd name="adj2" fmla="val 6278"/>
            </a:avLst>
          </a:prstGeom>
          <a:solidFill>
            <a:schemeClr val="hlink"/>
          </a:solidFill>
          <a:ln w="9525">
            <a:solidFill>
              <a:schemeClr val="tx1"/>
            </a:solidFill>
            <a:miter lim="800000"/>
            <a:headEnd/>
            <a:tailEnd/>
          </a:ln>
        </p:spPr>
        <p:txBody>
          <a:bodyPr rIns="18000"/>
          <a:lstStyle/>
          <a:p>
            <a:r>
              <a:rPr lang="fr-FR" b="1"/>
              <a:t>Convertit un objet en sa représentation en chaîne - souvent redéfinie</a:t>
            </a:r>
          </a:p>
        </p:txBody>
      </p:sp>
      <p:sp>
        <p:nvSpPr>
          <p:cNvPr id="142354" name="AutoShape 18"/>
          <p:cNvSpPr>
            <a:spLocks noChangeArrowheads="1"/>
          </p:cNvSpPr>
          <p:nvPr/>
        </p:nvSpPr>
        <p:spPr bwMode="blackWhite">
          <a:xfrm>
            <a:off x="6378575" y="5365750"/>
            <a:ext cx="2470150" cy="771525"/>
          </a:xfrm>
          <a:prstGeom prst="wedgeRectCallout">
            <a:avLst>
              <a:gd name="adj1" fmla="val -121338"/>
              <a:gd name="adj2" fmla="val -48972"/>
            </a:avLst>
          </a:prstGeom>
          <a:solidFill>
            <a:schemeClr val="hlink"/>
          </a:solidFill>
          <a:ln w="9525">
            <a:solidFill>
              <a:schemeClr val="tx1"/>
            </a:solidFill>
            <a:miter lim="800000"/>
            <a:headEnd/>
            <a:tailEnd/>
          </a:ln>
        </p:spPr>
        <p:txBody>
          <a:bodyPr/>
          <a:lstStyle/>
          <a:p>
            <a:r>
              <a:rPr lang="fr-FR" b="1"/>
              <a:t>Méthode appelée par le ramasse-miettes, peut être redéfinie</a:t>
            </a:r>
          </a:p>
        </p:txBody>
      </p:sp>
      <p:sp>
        <p:nvSpPr>
          <p:cNvPr id="142355" name="AutoShape 19"/>
          <p:cNvSpPr>
            <a:spLocks noChangeArrowheads="1"/>
          </p:cNvSpPr>
          <p:nvPr/>
        </p:nvSpPr>
        <p:spPr bwMode="blackWhite">
          <a:xfrm>
            <a:off x="358775" y="5492750"/>
            <a:ext cx="2225675" cy="758825"/>
          </a:xfrm>
          <a:prstGeom prst="wedgeRectCallout">
            <a:avLst>
              <a:gd name="adj1" fmla="val 56065"/>
              <a:gd name="adj2" fmla="val -33472"/>
            </a:avLst>
          </a:prstGeom>
          <a:solidFill>
            <a:schemeClr val="hlink"/>
          </a:solidFill>
          <a:ln w="9525">
            <a:solidFill>
              <a:schemeClr val="tx1"/>
            </a:solidFill>
            <a:miter lim="800000"/>
            <a:headEnd/>
            <a:tailEnd/>
          </a:ln>
        </p:spPr>
        <p:txBody>
          <a:bodyPr/>
          <a:lstStyle/>
          <a:p>
            <a:r>
              <a:rPr lang="fr-FR" b="1"/>
              <a:t>Fournit un clone (copie membre à membre) ; ne peut être redéfinie</a:t>
            </a:r>
          </a:p>
        </p:txBody>
      </p:sp>
      <p:sp>
        <p:nvSpPr>
          <p:cNvPr id="142356" name="Text Box 20"/>
          <p:cNvSpPr txBox="1">
            <a:spLocks noChangeArrowheads="1"/>
          </p:cNvSpPr>
          <p:nvPr/>
        </p:nvSpPr>
        <p:spPr bwMode="auto">
          <a:xfrm>
            <a:off x="2762250" y="5867400"/>
            <a:ext cx="3414713" cy="336550"/>
          </a:xfrm>
          <a:prstGeom prst="rect">
            <a:avLst/>
          </a:prstGeom>
          <a:noFill/>
          <a:ln w="12700">
            <a:noFill/>
            <a:miter lim="800000"/>
            <a:headEnd/>
            <a:tailEnd/>
          </a:ln>
        </p:spPr>
        <p:txBody>
          <a:bodyPr>
            <a:spAutoFit/>
          </a:bodyPr>
          <a:lstStyle/>
          <a:p>
            <a:pPr>
              <a:spcBef>
                <a:spcPct val="50000"/>
              </a:spcBef>
            </a:pPr>
            <a:r>
              <a:rPr lang="fr-FR" sz="1600" b="1"/>
              <a:t># indique un membre </a:t>
            </a:r>
            <a:r>
              <a:rPr lang="fr-FR" sz="1600" b="1">
                <a:latin typeface="Courier New" pitchFamily="49" charset="0"/>
                <a:cs typeface="Courier New" pitchFamily="49" charset="0"/>
              </a:rPr>
              <a:t>protected</a:t>
            </a:r>
          </a:p>
        </p:txBody>
      </p:sp>
      <p:sp>
        <p:nvSpPr>
          <p:cNvPr id="142357" name="AutoShape 21"/>
          <p:cNvSpPr>
            <a:spLocks noChangeArrowheads="1"/>
          </p:cNvSpPr>
          <p:nvPr/>
        </p:nvSpPr>
        <p:spPr bwMode="blackWhite">
          <a:xfrm>
            <a:off x="333375" y="3797300"/>
            <a:ext cx="2251075" cy="747713"/>
          </a:xfrm>
          <a:prstGeom prst="wedgeRectCallout">
            <a:avLst>
              <a:gd name="adj1" fmla="val 56134"/>
              <a:gd name="adj2" fmla="val 45542"/>
            </a:avLst>
          </a:prstGeom>
          <a:solidFill>
            <a:schemeClr val="hlink"/>
          </a:solidFill>
          <a:ln w="9525">
            <a:solidFill>
              <a:schemeClr val="tx1"/>
            </a:solidFill>
            <a:miter lim="800000"/>
            <a:headEnd/>
            <a:tailEnd/>
          </a:ln>
        </p:spPr>
        <p:txBody>
          <a:bodyPr/>
          <a:lstStyle/>
          <a:p>
            <a:r>
              <a:rPr lang="fr-FR" b="1"/>
              <a:t>Retourne un entier unique et propre à chaque objet</a:t>
            </a:r>
          </a:p>
        </p:txBody>
      </p:sp>
      <p:sp>
        <p:nvSpPr>
          <p:cNvPr id="142358" name="AutoShape 22"/>
          <p:cNvSpPr>
            <a:spLocks noChangeArrowheads="1"/>
          </p:cNvSpPr>
          <p:nvPr/>
        </p:nvSpPr>
        <p:spPr bwMode="blackWhite">
          <a:xfrm>
            <a:off x="6364288" y="4022725"/>
            <a:ext cx="2378075" cy="758825"/>
          </a:xfrm>
          <a:prstGeom prst="wedgeRectCallout">
            <a:avLst>
              <a:gd name="adj1" fmla="val -68292"/>
              <a:gd name="adj2" fmla="val -30963"/>
            </a:avLst>
          </a:prstGeom>
          <a:solidFill>
            <a:schemeClr val="hlink"/>
          </a:solidFill>
          <a:ln w="9525">
            <a:solidFill>
              <a:schemeClr val="tx1"/>
            </a:solidFill>
            <a:miter lim="800000"/>
            <a:headEnd/>
            <a:tailEnd/>
          </a:ln>
        </p:spPr>
        <p:txBody>
          <a:bodyPr/>
          <a:lstStyle/>
          <a:p>
            <a:r>
              <a:rPr lang="fr-FR" b="1"/>
              <a:t>Emploie == et si non égalité, emploie la méthode virtuelle </a:t>
            </a:r>
            <a:r>
              <a:rPr lang="fr-FR" b="1">
                <a:latin typeface="Courier New" pitchFamily="49" charset="0"/>
                <a:cs typeface="Courier New" pitchFamily="49" charset="0"/>
              </a:rPr>
              <a:t>Equals</a:t>
            </a:r>
          </a:p>
        </p:txBody>
      </p:sp>
      <p:sp>
        <p:nvSpPr>
          <p:cNvPr id="356376" name="Rectangle 24"/>
          <p:cNvSpPr>
            <a:spLocks noGrp="1" noChangeArrowheads="1"/>
          </p:cNvSpPr>
          <p:nvPr>
            <p:ph type="title"/>
          </p:nvPr>
        </p:nvSpPr>
        <p:spPr/>
        <p:txBody>
          <a:bodyPr/>
          <a:lstStyle/>
          <a:p>
            <a:pPr>
              <a:defRPr/>
            </a:pPr>
            <a:r>
              <a:rPr lang="fr-FR"/>
              <a:t>La classe</a:t>
            </a:r>
            <a:r>
              <a:rPr lang="fr-FR">
                <a:cs typeface="Arial" charset="0"/>
              </a:rPr>
              <a:t> </a:t>
            </a:r>
            <a:r>
              <a:rPr lang="fr-FR">
                <a:latin typeface="Courier New" pitchFamily="49" charset="0"/>
              </a:rPr>
              <a:t>object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FR"/>
              <a:t>Redéfinir </a:t>
            </a:r>
            <a:r>
              <a:rPr lang="fr-FR">
                <a:latin typeface="Courier New" pitchFamily="49" charset="0"/>
                <a:cs typeface="Courier New" pitchFamily="49" charset="0"/>
              </a:rPr>
              <a:t>ToString()</a:t>
            </a:r>
          </a:p>
        </p:txBody>
      </p:sp>
      <p:sp>
        <p:nvSpPr>
          <p:cNvPr id="17411" name="Rectangle 3"/>
          <p:cNvSpPr>
            <a:spLocks noGrp="1" noChangeArrowheads="1"/>
          </p:cNvSpPr>
          <p:nvPr>
            <p:ph idx="1"/>
          </p:nvPr>
        </p:nvSpPr>
        <p:spPr/>
        <p:txBody>
          <a:bodyPr/>
          <a:lstStyle/>
          <a:p>
            <a:r>
              <a:rPr lang="fr-FR"/>
              <a:t>Il est courant d’implémenter une méthode </a:t>
            </a:r>
            <a:r>
              <a:rPr lang="fr-FR">
                <a:latin typeface="Courier New" pitchFamily="49" charset="0"/>
                <a:cs typeface="Courier New" pitchFamily="49" charset="0"/>
              </a:rPr>
              <a:t>ToString()</a:t>
            </a:r>
            <a:r>
              <a:rPr lang="fr-FR">
                <a:cs typeface="Courier New" pitchFamily="49" charset="0"/>
              </a:rPr>
              <a:t> dans une classe</a:t>
            </a:r>
          </a:p>
          <a:p>
            <a:pPr lvl="1"/>
            <a:r>
              <a:rPr lang="fr-FR"/>
              <a:t>Pour obtenir une représentation sous forme de chaîne de caractères des instances de celle-ci</a:t>
            </a:r>
          </a:p>
        </p:txBody>
      </p:sp>
      <p:sp>
        <p:nvSpPr>
          <p:cNvPr id="17413" name="Rectangle 5"/>
          <p:cNvSpPr>
            <a:spLocks noChangeArrowheads="1"/>
          </p:cNvSpPr>
          <p:nvPr/>
        </p:nvSpPr>
        <p:spPr bwMode="blackWhite">
          <a:xfrm>
            <a:off x="914400" y="2349500"/>
            <a:ext cx="6086475" cy="40338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Aft>
                <a:spcPts val="300"/>
              </a:spcAft>
            </a:pPr>
            <a:r>
              <a:rPr lang="en-US" sz="1600" b="1">
                <a:latin typeface="Courier New" pitchFamily="49" charset="0"/>
              </a:rPr>
              <a:t>using</a:t>
            </a:r>
            <a:r>
              <a:rPr lang="en-US" sz="1600">
                <a:latin typeface="Courier New" pitchFamily="49" charset="0"/>
              </a:rPr>
              <a:t> System;</a:t>
            </a:r>
          </a:p>
          <a:p>
            <a:pPr>
              <a:lnSpc>
                <a:spcPct val="80000"/>
              </a:lnSpc>
              <a:spcAft>
                <a:spcPts val="300"/>
              </a:spcAft>
            </a:pPr>
            <a:r>
              <a:rPr lang="en-US" sz="1600" b="1">
                <a:latin typeface="Courier New" pitchFamily="49" charset="0"/>
              </a:rPr>
              <a:t>namespace</a:t>
            </a:r>
            <a:r>
              <a:rPr lang="en-US" sz="1600">
                <a:latin typeface="Courier New" pitchFamily="49" charset="0"/>
              </a:rPr>
              <a:t> Banque</a:t>
            </a:r>
          </a:p>
          <a:p>
            <a:pPr>
              <a:lnSpc>
                <a:spcPct val="80000"/>
              </a:lnSpc>
              <a:spcAft>
                <a:spcPts val="300"/>
              </a:spcAft>
            </a:pPr>
            <a:r>
              <a:rPr lang="en-US" sz="1600">
                <a:latin typeface="Courier New" pitchFamily="49" charset="0"/>
              </a:rPr>
              <a:t>{</a:t>
            </a:r>
          </a:p>
          <a:p>
            <a:pPr>
              <a:lnSpc>
                <a:spcPct val="80000"/>
              </a:lnSpc>
              <a:spcAft>
                <a:spcPts val="300"/>
              </a:spcAft>
            </a:pPr>
            <a:r>
              <a:rPr lang="en-US" sz="1600" b="1">
                <a:latin typeface="Courier New" pitchFamily="49" charset="0"/>
              </a:rPr>
              <a:t>  public class</a:t>
            </a:r>
            <a:r>
              <a:rPr lang="en-US" sz="1600">
                <a:latin typeface="Courier New" pitchFamily="49" charset="0"/>
              </a:rPr>
              <a:t> CompteBancaire</a:t>
            </a:r>
          </a:p>
          <a:p>
            <a:pPr>
              <a:lnSpc>
                <a:spcPct val="80000"/>
              </a:lnSpc>
              <a:spcAft>
                <a:spcPts val="300"/>
              </a:spcAft>
            </a:pPr>
            <a:r>
              <a:rPr lang="en-US" sz="1600">
                <a:latin typeface="Courier New" pitchFamily="49" charset="0"/>
              </a:rPr>
              <a:t>  {</a:t>
            </a:r>
          </a:p>
          <a:p>
            <a:pPr>
              <a:lnSpc>
                <a:spcPct val="80000"/>
              </a:lnSpc>
              <a:spcAft>
                <a:spcPts val="300"/>
              </a:spcAft>
            </a:pPr>
            <a:r>
              <a:rPr lang="en-US" sz="1600" b="1">
                <a:latin typeface="Courier New" pitchFamily="49" charset="0"/>
              </a:rPr>
              <a:t>    private decimal</a:t>
            </a:r>
            <a:r>
              <a:rPr lang="en-US" sz="1600">
                <a:latin typeface="Courier New" pitchFamily="49" charset="0"/>
              </a:rPr>
              <a:t> solde;</a:t>
            </a:r>
          </a:p>
          <a:p>
            <a:pPr>
              <a:lnSpc>
                <a:spcPct val="80000"/>
              </a:lnSpc>
              <a:spcAft>
                <a:spcPts val="300"/>
              </a:spcAft>
            </a:pPr>
            <a:r>
              <a:rPr lang="en-US" sz="1600">
                <a:latin typeface="Courier New" pitchFamily="49" charset="0"/>
              </a:rPr>
              <a:t>    </a:t>
            </a:r>
            <a:r>
              <a:rPr lang="en-US" sz="1600" b="1">
                <a:latin typeface="Courier New" pitchFamily="49" charset="0"/>
              </a:rPr>
              <a:t>private ulong</a:t>
            </a:r>
            <a:r>
              <a:rPr lang="en-US" sz="1600">
                <a:latin typeface="Courier New" pitchFamily="49" charset="0"/>
              </a:rPr>
              <a:t> numcpte;</a:t>
            </a:r>
          </a:p>
          <a:p>
            <a:pPr>
              <a:lnSpc>
                <a:spcPct val="80000"/>
              </a:lnSpc>
              <a:spcAft>
                <a:spcPts val="300"/>
              </a:spcAft>
            </a:pPr>
            <a:endParaRPr lang="en-US" sz="1600">
              <a:latin typeface="Courier New" pitchFamily="49" charset="0"/>
            </a:endParaRPr>
          </a:p>
          <a:p>
            <a:pPr>
              <a:lnSpc>
                <a:spcPct val="80000"/>
              </a:lnSpc>
              <a:spcAft>
                <a:spcPts val="300"/>
              </a:spcAft>
            </a:pPr>
            <a:r>
              <a:rPr lang="en-US" sz="1600" i="1">
                <a:latin typeface="Courier New" pitchFamily="49" charset="0"/>
              </a:rPr>
              <a:t>    … comme auparavant …</a:t>
            </a:r>
          </a:p>
          <a:p>
            <a:pPr>
              <a:lnSpc>
                <a:spcPct val="80000"/>
              </a:lnSpc>
              <a:spcAft>
                <a:spcPts val="300"/>
              </a:spcAft>
            </a:pPr>
            <a:endParaRPr lang="en-US" sz="1600" i="1">
              <a:latin typeface="Courier New" pitchFamily="49" charset="0"/>
            </a:endParaRPr>
          </a:p>
          <a:p>
            <a:pPr>
              <a:lnSpc>
                <a:spcPct val="80000"/>
              </a:lnSpc>
              <a:spcAft>
                <a:spcPts val="300"/>
              </a:spcAft>
            </a:pPr>
            <a:r>
              <a:rPr lang="en-US" sz="1600">
                <a:latin typeface="Courier New" pitchFamily="49" charset="0"/>
              </a:rPr>
              <a:t>    </a:t>
            </a:r>
            <a:r>
              <a:rPr lang="en-US" sz="1600" b="1">
                <a:latin typeface="Courier New" pitchFamily="49" charset="0"/>
              </a:rPr>
              <a:t>public override string </a:t>
            </a:r>
            <a:r>
              <a:rPr lang="en-US" sz="1600">
                <a:latin typeface="Courier New" pitchFamily="49" charset="0"/>
              </a:rPr>
              <a:t>ToString()</a:t>
            </a:r>
          </a:p>
          <a:p>
            <a:pPr>
              <a:lnSpc>
                <a:spcPct val="80000"/>
              </a:lnSpc>
              <a:spcAft>
                <a:spcPts val="300"/>
              </a:spcAft>
            </a:pPr>
            <a:r>
              <a:rPr lang="en-US" sz="1600">
                <a:latin typeface="Courier New" pitchFamily="49" charset="0"/>
              </a:rPr>
              <a:t>    {</a:t>
            </a:r>
          </a:p>
          <a:p>
            <a:pPr>
              <a:lnSpc>
                <a:spcPct val="80000"/>
              </a:lnSpc>
              <a:spcAft>
                <a:spcPts val="300"/>
              </a:spcAft>
            </a:pPr>
            <a:r>
              <a:rPr lang="en-US" sz="1600">
                <a:latin typeface="Courier New" pitchFamily="49" charset="0"/>
              </a:rPr>
              <a:t>      </a:t>
            </a:r>
            <a:r>
              <a:rPr lang="en-US" sz="1600" b="1">
                <a:latin typeface="Courier New" pitchFamily="49" charset="0"/>
              </a:rPr>
              <a:t>return</a:t>
            </a:r>
            <a:r>
              <a:rPr lang="en-US" sz="1600">
                <a:latin typeface="Courier New" pitchFamily="49" charset="0"/>
              </a:rPr>
              <a:t> "Compte: " + numcpte + " " +</a:t>
            </a:r>
          </a:p>
          <a:p>
            <a:pPr>
              <a:lnSpc>
                <a:spcPct val="80000"/>
              </a:lnSpc>
              <a:spcAft>
                <a:spcPts val="300"/>
              </a:spcAft>
            </a:pPr>
            <a:r>
              <a:rPr lang="en-US" sz="1600">
                <a:latin typeface="Courier New" pitchFamily="49" charset="0"/>
              </a:rPr>
              <a:t>             "solde: " + solde;</a:t>
            </a:r>
          </a:p>
          <a:p>
            <a:pPr>
              <a:lnSpc>
                <a:spcPct val="80000"/>
              </a:lnSpc>
              <a:spcAft>
                <a:spcPts val="300"/>
              </a:spcAft>
            </a:pPr>
            <a:r>
              <a:rPr lang="en-US" sz="1600">
                <a:latin typeface="Courier New" pitchFamily="49" charset="0"/>
              </a:rPr>
              <a:t>    }</a:t>
            </a:r>
          </a:p>
          <a:p>
            <a:pPr>
              <a:lnSpc>
                <a:spcPct val="80000"/>
              </a:lnSpc>
              <a:spcAft>
                <a:spcPts val="300"/>
              </a:spcAft>
            </a:pPr>
            <a:r>
              <a:rPr lang="en-US" sz="1600">
                <a:latin typeface="Courier New" pitchFamily="49" charset="0"/>
              </a:rPr>
              <a:t>  }</a:t>
            </a:r>
          </a:p>
          <a:p>
            <a:pPr>
              <a:lnSpc>
                <a:spcPct val="80000"/>
              </a:lnSpc>
              <a:spcAft>
                <a:spcPts val="300"/>
              </a:spcAft>
            </a:pPr>
            <a:r>
              <a:rPr lang="en-US" sz="1600">
                <a:latin typeface="Courier New" pitchFamily="49" charset="0"/>
              </a:rPr>
              <a:t>}</a:t>
            </a:r>
          </a:p>
        </p:txBody>
      </p:sp>
      <p:sp>
        <p:nvSpPr>
          <p:cNvPr id="14" name="AutoShape 6"/>
          <p:cNvSpPr>
            <a:spLocks noChangeArrowheads="1"/>
          </p:cNvSpPr>
          <p:nvPr/>
        </p:nvSpPr>
        <p:spPr bwMode="blackWhite">
          <a:xfrm>
            <a:off x="5472113" y="3387725"/>
            <a:ext cx="2565400" cy="1168400"/>
          </a:xfrm>
          <a:prstGeom prst="wedgeRectCallout">
            <a:avLst>
              <a:gd name="adj1" fmla="val -134528"/>
              <a:gd name="adj2" fmla="val 62093"/>
            </a:avLst>
          </a:prstGeom>
          <a:solidFill>
            <a:schemeClr val="hlink"/>
          </a:solidFill>
          <a:ln w="12700">
            <a:solidFill>
              <a:schemeClr val="tx1"/>
            </a:solidFill>
            <a:miter lim="800000"/>
            <a:headEnd/>
            <a:tailEnd/>
          </a:ln>
        </p:spPr>
        <p:txBody>
          <a:bodyPr>
            <a:spAutoFit/>
          </a:bodyPr>
          <a:lstStyle/>
          <a:p>
            <a:r>
              <a:rPr lang="fr-FR" b="1">
                <a:latin typeface="Courier New" pitchFamily="49" charset="0"/>
                <a:cs typeface="Courier New" pitchFamily="49" charset="0"/>
              </a:rPr>
              <a:t>override</a:t>
            </a:r>
            <a:r>
              <a:rPr lang="fr-FR" b="1">
                <a:cs typeface="Courier New" pitchFamily="49" charset="0"/>
              </a:rPr>
              <a:t> indique au compilateur que pour un </a:t>
            </a:r>
            <a:r>
              <a:rPr lang="fr-FR" b="1">
                <a:latin typeface="Courier New" pitchFamily="49" charset="0"/>
                <a:cs typeface="Courier New" pitchFamily="49" charset="0"/>
              </a:rPr>
              <a:t>CompteBancaire</a:t>
            </a:r>
            <a:r>
              <a:rPr lang="fr-FR" b="1">
                <a:cs typeface="Courier New" pitchFamily="49" charset="0"/>
              </a:rPr>
              <a:t>, cette méthode se substitue à celle de la classe </a:t>
            </a:r>
            <a:r>
              <a:rPr lang="fr-FR" b="1">
                <a:latin typeface="Courier New" pitchFamily="49" charset="0"/>
                <a:cs typeface="Courier New" pitchFamily="49" charset="0"/>
              </a:rPr>
              <a:t>object</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fr-FR"/>
              <a:t>Nécessité des constructeurs</a:t>
            </a:r>
          </a:p>
        </p:txBody>
      </p:sp>
      <p:sp>
        <p:nvSpPr>
          <p:cNvPr id="28675" name="Rectangle 3"/>
          <p:cNvSpPr>
            <a:spLocks noGrp="1" noChangeArrowheads="1"/>
          </p:cNvSpPr>
          <p:nvPr>
            <p:ph idx="1"/>
          </p:nvPr>
        </p:nvSpPr>
        <p:spPr>
          <a:xfrm>
            <a:off x="314325" y="1219200"/>
            <a:ext cx="8599488" cy="5197475"/>
          </a:xfrm>
        </p:spPr>
        <p:txBody>
          <a:bodyPr/>
          <a:lstStyle/>
          <a:p>
            <a:pPr>
              <a:spcBef>
                <a:spcPts val="1200"/>
              </a:spcBef>
              <a:spcAft>
                <a:spcPts val="300"/>
              </a:spcAft>
            </a:pPr>
            <a:r>
              <a:rPr lang="fr-FR"/>
              <a:t>Comment les champs peuvent-ils être initialisés ?</a:t>
            </a:r>
          </a:p>
          <a:p>
            <a:pPr>
              <a:spcBef>
                <a:spcPts val="1200"/>
              </a:spcBef>
              <a:spcAft>
                <a:spcPts val="300"/>
              </a:spcAft>
            </a:pPr>
            <a:r>
              <a:rPr lang="fr-FR"/>
              <a:t>Dans l’exemple précédent, nous avons utilisé des données sans les initialiser</a:t>
            </a:r>
          </a:p>
          <a:p>
            <a:pPr lvl="1"/>
            <a:r>
              <a:rPr lang="fr-FR"/>
              <a:t>Les champs d’instance </a:t>
            </a:r>
            <a:r>
              <a:rPr lang="fr-FR">
                <a:latin typeface="Courier New" pitchFamily="49" charset="0"/>
              </a:rPr>
              <a:t>solde</a:t>
            </a:r>
            <a:r>
              <a:rPr lang="fr-FR"/>
              <a:t> et </a:t>
            </a:r>
            <a:r>
              <a:rPr lang="fr-FR">
                <a:latin typeface="Courier New" pitchFamily="49" charset="0"/>
              </a:rPr>
              <a:t>numcpte</a:t>
            </a:r>
            <a:r>
              <a:rPr lang="fr-FR"/>
              <a:t> ont donc été initialisés à </a:t>
            </a:r>
            <a:r>
              <a:rPr lang="fr-FR">
                <a:latin typeface="Courier New" pitchFamily="49" charset="0"/>
                <a:cs typeface="Courier New" pitchFamily="49" charset="0"/>
              </a:rPr>
              <a:t>0</a:t>
            </a:r>
            <a:r>
              <a:rPr lang="fr-FR"/>
              <a:t> par défaut par le compilateur</a:t>
            </a:r>
          </a:p>
          <a:p>
            <a:r>
              <a:rPr lang="fr-FR"/>
              <a:t>Plutôt que la valeur par défaut de 0 utilisée pour les champs numériques, nous avons souvent besoin d'initialiser les données avec des valeurs précises</a:t>
            </a:r>
          </a:p>
          <a:p>
            <a:pPr lvl="1"/>
            <a:r>
              <a:rPr lang="fr-FR"/>
              <a:t>Ceci est courant dans le monde réel, il faut pouvoir faire de même pour nos classes</a:t>
            </a:r>
          </a:p>
          <a:p>
            <a:pPr lvl="2"/>
            <a:r>
              <a:rPr lang="fr-FR"/>
              <a:t>Par exemple, au Canada, une personne ne peut pas être salariée si elle n’a pas de numéro de sécurité sociale</a:t>
            </a:r>
          </a:p>
          <a:p>
            <a:r>
              <a:rPr lang="fr-FR"/>
              <a:t>En C#, une fonction membre spéciale, nommée </a:t>
            </a:r>
            <a:r>
              <a:rPr lang="fr-FR" i="1">
                <a:latin typeface="Century Schoolbook" pitchFamily="18" charset="0"/>
              </a:rPr>
              <a:t>constructeur,</a:t>
            </a:r>
            <a:r>
              <a:rPr lang="fr-FR"/>
              <a:t> est appelée quand un objet est créé</a:t>
            </a:r>
          </a:p>
          <a:p>
            <a:pPr lvl="1"/>
            <a:r>
              <a:rPr lang="fr-FR"/>
              <a:t>Elle peut être utilisée pour initialiser les champs correctement</a:t>
            </a:r>
          </a:p>
          <a:p>
            <a:pPr lvl="1"/>
            <a:r>
              <a:rPr lang="fr-FR"/>
              <a:t>La surcharge est valide pour les méthodes constructeur</a:t>
            </a:r>
          </a:p>
        </p:txBody>
      </p:sp>
      <p:grpSp>
        <p:nvGrpSpPr>
          <p:cNvPr id="28682" name="Group 10"/>
          <p:cNvGrpSpPr>
            <a:grpSpLocks/>
          </p:cNvGrpSpPr>
          <p:nvPr/>
        </p:nvGrpSpPr>
        <p:grpSpPr bwMode="auto">
          <a:xfrm>
            <a:off x="209550" y="1287463"/>
            <a:ext cx="374650" cy="269875"/>
            <a:chOff x="590" y="209"/>
            <a:chExt cx="236" cy="170"/>
          </a:xfrm>
        </p:grpSpPr>
        <p:sp>
          <p:nvSpPr>
            <p:cNvPr id="28683" name="Oval 11"/>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fr-FR"/>
            </a:p>
          </p:txBody>
        </p:sp>
        <p:sp>
          <p:nvSpPr>
            <p:cNvPr id="28684" name="Freeform 12"/>
            <p:cNvSpPr>
              <a:spLocks/>
            </p:cNvSpPr>
            <p:nvPr/>
          </p:nvSpPr>
          <p:spPr bwMode="black">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fr-FR"/>
            </a:p>
          </p:txBody>
        </p:sp>
        <p:sp>
          <p:nvSpPr>
            <p:cNvPr id="28685" name="Oval 13"/>
            <p:cNvSpPr>
              <a:spLocks noChangeArrowheads="1"/>
            </p:cNvSpPr>
            <p:nvPr/>
          </p:nvSpPr>
          <p:spPr bwMode="white">
            <a:xfrm>
              <a:off x="677" y="216"/>
              <a:ext cx="56" cy="56"/>
            </a:xfrm>
            <a:prstGeom prst="ellipse">
              <a:avLst/>
            </a:prstGeom>
            <a:solidFill>
              <a:srgbClr val="FFFFCC"/>
            </a:solidFill>
            <a:ln w="12700">
              <a:noFill/>
              <a:round/>
              <a:headEnd/>
              <a:tailEnd/>
            </a:ln>
            <a:effectLst/>
          </p:spPr>
          <p:txBody>
            <a:bodyPr wrap="none" anchor="ctr">
              <a:spAutoFit/>
            </a:bodyPr>
            <a:lstStyle/>
            <a:p>
              <a:endParaRPr lang="fr-FR"/>
            </a:p>
          </p:txBody>
        </p:sp>
        <p:sp>
          <p:nvSpPr>
            <p:cNvPr id="28686" name="Freeform 14"/>
            <p:cNvSpPr>
              <a:spLocks/>
            </p:cNvSpPr>
            <p:nvPr/>
          </p:nvSpPr>
          <p:spPr bwMode="black">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fr-FR"/>
              <a:t>Constructeur par défaut </a:t>
            </a:r>
          </a:p>
        </p:txBody>
      </p:sp>
      <p:sp>
        <p:nvSpPr>
          <p:cNvPr id="29699" name="Rectangle 3"/>
          <p:cNvSpPr>
            <a:spLocks noGrp="1" noChangeArrowheads="1"/>
          </p:cNvSpPr>
          <p:nvPr>
            <p:ph idx="1"/>
          </p:nvPr>
        </p:nvSpPr>
        <p:spPr>
          <a:xfrm>
            <a:off x="268288" y="1222375"/>
            <a:ext cx="8599487" cy="5210175"/>
          </a:xfrm>
        </p:spPr>
        <p:txBody>
          <a:bodyPr/>
          <a:lstStyle/>
          <a:p>
            <a:pPr>
              <a:spcBef>
                <a:spcPts val="200"/>
              </a:spcBef>
            </a:pPr>
            <a:r>
              <a:rPr lang="fr-FR"/>
              <a:t>Le nom d’un constructeur est identique à celui de la classe</a:t>
            </a:r>
          </a:p>
          <a:p>
            <a:pPr lvl="1"/>
            <a:r>
              <a:rPr lang="fr-FR"/>
              <a:t>Le constructeur par défaut pour une classe n’a pas de paramètre</a:t>
            </a:r>
          </a:p>
          <a:p>
            <a:pPr lvl="1"/>
            <a:r>
              <a:rPr lang="fr-FR"/>
              <a:t>Il est appelé quand un objet est créé sans donner explicitement de valeurs  initiales</a:t>
            </a:r>
          </a:p>
          <a:p>
            <a:pPr>
              <a:spcBef>
                <a:spcPts val="1200"/>
              </a:spcBef>
              <a:spcAft>
                <a:spcPts val="300"/>
              </a:spcAft>
            </a:pPr>
            <a:r>
              <a:rPr lang="fr-FR"/>
              <a:t>Contrairement aux autres méthodes que nous avons vues, un constructeur est déclaré </a:t>
            </a:r>
            <a:r>
              <a:rPr lang="fr-FR" i="1">
                <a:latin typeface="Century Schoolbook" pitchFamily="18" charset="0"/>
              </a:rPr>
              <a:t>sans</a:t>
            </a:r>
            <a:r>
              <a:rPr lang="fr-FR"/>
              <a:t> type de retour , pas même </a:t>
            </a:r>
            <a:r>
              <a:rPr lang="fr-FR">
                <a:latin typeface="Courier New" pitchFamily="49" charset="0"/>
              </a:rPr>
              <a:t>void</a:t>
            </a:r>
            <a:r>
              <a:rPr lang="fr-FR">
                <a:cs typeface="Arial" charset="0"/>
              </a:rPr>
              <a:t>, </a:t>
            </a:r>
            <a:r>
              <a:rPr lang="fr-FR"/>
              <a:t>et il ne peut pas retourner de valeur</a:t>
            </a:r>
          </a:p>
          <a:p>
            <a:pPr lvl="1"/>
            <a:r>
              <a:rPr lang="fr-FR"/>
              <a:t>Le rôle d’un constructeur consiste à initialiser les champs du nouvel objet</a:t>
            </a:r>
          </a:p>
          <a:p>
            <a:r>
              <a:rPr lang="fr-FR"/>
              <a:t>Le système attribuera un constructeur par défaut si nous ne fournissons aucun constructeur ; mais</a:t>
            </a:r>
          </a:p>
          <a:p>
            <a:pPr lvl="1"/>
            <a:r>
              <a:rPr lang="fr-FR"/>
              <a:t>Ce constructeur ne fera qu’appeler les constructeurs par défaut pour chaque donnée membre et le constructeur par défaut de classe de base</a:t>
            </a:r>
          </a:p>
          <a:p>
            <a:r>
              <a:rPr lang="fr-FR"/>
              <a:t>Les types primaires seront initialisés</a:t>
            </a:r>
          </a:p>
          <a:p>
            <a:pPr lvl="1"/>
            <a:r>
              <a:rPr lang="fr-FR"/>
              <a:t>pour les numériques : </a:t>
            </a:r>
            <a:r>
              <a:rPr lang="fr-FR">
                <a:latin typeface="Courier New" pitchFamily="49" charset="0"/>
              </a:rPr>
              <a:t>0</a:t>
            </a:r>
            <a:endParaRPr lang="fr-FR"/>
          </a:p>
          <a:p>
            <a:pPr lvl="1"/>
            <a:r>
              <a:rPr lang="fr-FR"/>
              <a:t>Pour les booléens : </a:t>
            </a:r>
            <a:r>
              <a:rPr lang="fr-FR" b="1">
                <a:latin typeface="Courier New" pitchFamily="49" charset="0"/>
              </a:rPr>
              <a:t>false</a:t>
            </a:r>
            <a:endParaRPr lang="fr-FR"/>
          </a:p>
          <a:p>
            <a:pPr lvl="1"/>
            <a:r>
              <a:rPr lang="fr-FR"/>
              <a:t>Pour les références : </a:t>
            </a:r>
            <a:r>
              <a:rPr lang="fr-FR" b="1">
                <a:latin typeface="Courier New" pitchFamily="49" charset="0"/>
              </a:rPr>
              <a:t>null</a:t>
            </a:r>
            <a:r>
              <a:rPr lang="fr-FR"/>
              <a:t> </a:t>
            </a:r>
          </a:p>
        </p:txBody>
      </p:sp>
      <p:grpSp>
        <p:nvGrpSpPr>
          <p:cNvPr id="29700" name="Group 25"/>
          <p:cNvGrpSpPr>
            <a:grpSpLocks/>
          </p:cNvGrpSpPr>
          <p:nvPr/>
        </p:nvGrpSpPr>
        <p:grpSpPr bwMode="auto">
          <a:xfrm>
            <a:off x="8418513" y="4667250"/>
            <a:ext cx="290512" cy="433388"/>
            <a:chOff x="175" y="723"/>
            <a:chExt cx="321" cy="443"/>
          </a:xfrm>
        </p:grpSpPr>
        <p:sp>
          <p:nvSpPr>
            <p:cNvPr id="29701" name="Freeform 26"/>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29702" name="Oval 27"/>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29703" name="Freeform 28"/>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29704" name="Freeform 29"/>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fr-FR"/>
              <a:t>Surcharge des constructeurs</a:t>
            </a:r>
          </a:p>
        </p:txBody>
      </p:sp>
      <p:sp>
        <p:nvSpPr>
          <p:cNvPr id="30723" name="Rectangle 3"/>
          <p:cNvSpPr>
            <a:spLocks noGrp="1" noChangeArrowheads="1"/>
          </p:cNvSpPr>
          <p:nvPr>
            <p:ph idx="1"/>
          </p:nvPr>
        </p:nvSpPr>
        <p:spPr>
          <a:xfrm>
            <a:off x="279400" y="1160463"/>
            <a:ext cx="8599488" cy="4713287"/>
          </a:xfrm>
        </p:spPr>
        <p:txBody>
          <a:bodyPr/>
          <a:lstStyle/>
          <a:p>
            <a:pPr>
              <a:spcBef>
                <a:spcPts val="1200"/>
              </a:spcBef>
              <a:spcAft>
                <a:spcPts val="300"/>
              </a:spcAft>
            </a:pPr>
            <a:r>
              <a:rPr lang="fr-FR"/>
              <a:t>Voici une version modifiée de </a:t>
            </a:r>
            <a:r>
              <a:rPr lang="fr-FR">
                <a:latin typeface="Courier New" pitchFamily="49" charset="0"/>
              </a:rPr>
              <a:t>CompteBancaire</a:t>
            </a:r>
            <a:r>
              <a:rPr lang="fr-FR"/>
              <a:t> avec des constructeurs :</a:t>
            </a: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300"/>
              </a:spcBef>
            </a:pPr>
            <a:r>
              <a:rPr lang="fr-FR">
                <a:latin typeface="Courier New" pitchFamily="49" charset="0"/>
              </a:rPr>
              <a:t>readonly</a:t>
            </a:r>
            <a:r>
              <a:rPr lang="fr-FR">
                <a:cs typeface="Arial" charset="0"/>
              </a:rPr>
              <a:t> indique que le champ ne peut être affecté que dans un constructeur </a:t>
            </a:r>
            <a:r>
              <a:rPr lang="fr-FR"/>
              <a:t>ou lors de sa déclaration</a:t>
            </a:r>
            <a:endParaRPr lang="fr-FR">
              <a:cs typeface="Arial" charset="0"/>
            </a:endParaRPr>
          </a:p>
        </p:txBody>
      </p:sp>
      <p:sp>
        <p:nvSpPr>
          <p:cNvPr id="34824" name="Rectangle 8"/>
          <p:cNvSpPr>
            <a:spLocks noChangeArrowheads="1"/>
          </p:cNvSpPr>
          <p:nvPr/>
        </p:nvSpPr>
        <p:spPr bwMode="blackWhite">
          <a:xfrm>
            <a:off x="642938" y="1612900"/>
            <a:ext cx="6951662" cy="35210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fr-FR" sz="1600" b="1" noProof="1">
                <a:latin typeface="Courier New" pitchFamily="49" charset="0"/>
              </a:rPr>
              <a:t>public class</a:t>
            </a:r>
            <a:r>
              <a:rPr lang="fr-FR" sz="1600" noProof="1">
                <a:latin typeface="Courier New" pitchFamily="49" charset="0"/>
              </a:rPr>
              <a:t> CompteBancaire</a:t>
            </a:r>
          </a:p>
          <a:p>
            <a:pPr>
              <a:lnSpc>
                <a:spcPct val="80000"/>
              </a:lnSpc>
              <a:defRPr/>
            </a:pPr>
            <a:r>
              <a:rPr lang="fr-FR" sz="1600" noProof="1">
                <a:latin typeface="Courier New" pitchFamily="49" charset="0"/>
              </a:rPr>
              <a:t>{</a:t>
            </a:r>
          </a:p>
          <a:p>
            <a:pPr>
              <a:lnSpc>
                <a:spcPct val="80000"/>
              </a:lnSpc>
              <a:defRPr/>
            </a:pPr>
            <a:r>
              <a:rPr lang="fr-FR" sz="1600" b="1" noProof="1">
                <a:latin typeface="Courier New" pitchFamily="49" charset="0"/>
              </a:rPr>
              <a:t>  public decimal</a:t>
            </a:r>
            <a:r>
              <a:rPr lang="fr-FR" sz="1600" noProof="1">
                <a:latin typeface="Courier New" pitchFamily="49" charset="0"/>
              </a:rPr>
              <a:t> solde </a:t>
            </a:r>
            <a:r>
              <a:rPr lang="fr-FR" sz="1600" noProof="1">
                <a:solidFill>
                  <a:srgbClr val="000080"/>
                </a:solidFill>
                <a:latin typeface="Courier New" pitchFamily="49" charset="0"/>
              </a:rPr>
              <a:t>{ </a:t>
            </a:r>
            <a:r>
              <a:rPr lang="fr-FR" sz="1600" b="1" noProof="1">
                <a:solidFill>
                  <a:srgbClr val="000080"/>
                </a:solidFill>
                <a:latin typeface="Courier New" pitchFamily="49" charset="0"/>
              </a:rPr>
              <a:t>get</a:t>
            </a:r>
            <a:r>
              <a:rPr lang="fr-FR" sz="1600" noProof="1">
                <a:solidFill>
                  <a:srgbClr val="000080"/>
                </a:solidFill>
                <a:latin typeface="Courier New" pitchFamily="49" charset="0"/>
              </a:rPr>
              <a:t>; </a:t>
            </a:r>
            <a:r>
              <a:rPr lang="fr-FR" sz="1600" b="1" noProof="1">
                <a:solidFill>
                  <a:srgbClr val="000080"/>
                </a:solidFill>
                <a:latin typeface="Courier New" pitchFamily="49" charset="0"/>
              </a:rPr>
              <a:t>private set</a:t>
            </a:r>
            <a:r>
              <a:rPr lang="fr-FR" sz="1600" noProof="1">
                <a:solidFill>
                  <a:srgbClr val="000080"/>
                </a:solidFill>
                <a:latin typeface="Courier New" pitchFamily="49" charset="0"/>
              </a:rPr>
              <a:t>; }</a:t>
            </a:r>
            <a:endParaRPr lang="fr-FR" sz="1600" noProof="1">
              <a:latin typeface="Courier New" pitchFamily="49" charset="0"/>
            </a:endParaRPr>
          </a:p>
          <a:p>
            <a:pPr>
              <a:lnSpc>
                <a:spcPct val="80000"/>
              </a:lnSpc>
              <a:defRPr/>
            </a:pPr>
            <a:r>
              <a:rPr lang="fr-FR" sz="1600" b="1" noProof="1">
                <a:latin typeface="Courier New" pitchFamily="49" charset="0"/>
              </a:rPr>
              <a:t>  private readonly ulong</a:t>
            </a:r>
            <a:r>
              <a:rPr lang="fr-FR" sz="1600" noProof="1">
                <a:latin typeface="Courier New" pitchFamily="49" charset="0"/>
              </a:rPr>
              <a:t> numcpte;</a:t>
            </a:r>
          </a:p>
          <a:p>
            <a:pPr>
              <a:lnSpc>
                <a:spcPct val="80000"/>
              </a:lnSpc>
              <a:defRPr/>
            </a:pPr>
            <a:endParaRPr lang="fr-FR" sz="1200" noProof="1">
              <a:latin typeface="Courier New" pitchFamily="49" charset="0"/>
            </a:endParaRPr>
          </a:p>
          <a:p>
            <a:pPr>
              <a:lnSpc>
                <a:spcPct val="80000"/>
              </a:lnSpc>
              <a:defRPr/>
            </a:pPr>
            <a:r>
              <a:rPr lang="fr-FR" sz="1600" noProof="1">
                <a:latin typeface="Courier New" pitchFamily="49" charset="0"/>
              </a:rPr>
              <a:t>  </a:t>
            </a:r>
            <a:r>
              <a:rPr lang="fr-FR" sz="1600" b="1" noProof="1">
                <a:latin typeface="Courier New" pitchFamily="49" charset="0"/>
              </a:rPr>
              <a:t>public</a:t>
            </a:r>
            <a:r>
              <a:rPr lang="fr-FR" sz="1600" noProof="1">
                <a:latin typeface="Courier New" pitchFamily="49" charset="0"/>
              </a:rPr>
              <a:t> CompteBancaire(</a:t>
            </a:r>
            <a:r>
              <a:rPr lang="fr-FR" sz="1600" b="1" noProof="1">
                <a:latin typeface="Courier New" pitchFamily="49" charset="0"/>
              </a:rPr>
              <a:t>ulong</a:t>
            </a:r>
            <a:r>
              <a:rPr lang="fr-FR" sz="1600" noProof="1">
                <a:latin typeface="Courier New" pitchFamily="49" charset="0"/>
              </a:rPr>
              <a:t> numinit)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numcpte</a:t>
            </a:r>
            <a:r>
              <a:rPr lang="fr-FR" noProof="1"/>
              <a:t> </a:t>
            </a:r>
            <a:r>
              <a:rPr lang="fr-FR" sz="1600" noProof="1">
                <a:latin typeface="Courier New" pitchFamily="49" charset="0"/>
              </a:rPr>
              <a:t>= numinit;</a:t>
            </a:r>
          </a:p>
          <a:p>
            <a:pPr>
              <a:lnSpc>
                <a:spcPct val="80000"/>
              </a:lnSpc>
              <a:defRPr/>
            </a:pPr>
            <a:r>
              <a:rPr lang="fr-FR" sz="1600" noProof="1">
                <a:latin typeface="Courier New" pitchFamily="49" charset="0"/>
              </a:rPr>
              <a:t>      Solde</a:t>
            </a:r>
            <a:r>
              <a:rPr lang="fr-FR" noProof="1"/>
              <a:t> </a:t>
            </a:r>
            <a:r>
              <a:rPr lang="fr-FR" sz="1600" noProof="1">
                <a:latin typeface="Courier New" pitchFamily="49" charset="0"/>
              </a:rPr>
              <a:t>= 0.0m;</a:t>
            </a:r>
          </a:p>
          <a:p>
            <a:pPr>
              <a:lnSpc>
                <a:spcPct val="80000"/>
              </a:lnSpc>
              <a:defRPr/>
            </a:pPr>
            <a:r>
              <a:rPr lang="fr-FR" sz="1600" noProof="1">
                <a:latin typeface="Courier New" pitchFamily="49" charset="0"/>
              </a:rPr>
              <a:t>  }</a:t>
            </a:r>
          </a:p>
          <a:p>
            <a:pPr>
              <a:lnSpc>
                <a:spcPct val="80000"/>
              </a:lnSpc>
              <a:defRPr/>
            </a:pPr>
            <a:endParaRPr lang="fr-FR" sz="1200" noProof="1">
              <a:latin typeface="Courier New" pitchFamily="49" charset="0"/>
            </a:endParaRPr>
          </a:p>
          <a:p>
            <a:pPr>
              <a:lnSpc>
                <a:spcPct val="80000"/>
              </a:lnSpc>
              <a:defRPr/>
            </a:pPr>
            <a:r>
              <a:rPr lang="fr-FR" sz="1600" noProof="1">
                <a:latin typeface="Courier New" pitchFamily="49" charset="0"/>
              </a:rPr>
              <a:t>  </a:t>
            </a:r>
            <a:r>
              <a:rPr lang="fr-FR" sz="1600" b="1" noProof="1">
                <a:latin typeface="Courier New" pitchFamily="49" charset="0"/>
              </a:rPr>
              <a:t>public</a:t>
            </a:r>
            <a:r>
              <a:rPr lang="fr-FR" sz="1600" noProof="1">
                <a:latin typeface="Courier New" pitchFamily="49" charset="0"/>
              </a:rPr>
              <a:t> CompteBancaire(</a:t>
            </a:r>
            <a:r>
              <a:rPr lang="fr-FR" sz="1600" b="1" noProof="1">
                <a:latin typeface="Courier New" pitchFamily="49" charset="0"/>
              </a:rPr>
              <a:t>ulong</a:t>
            </a:r>
            <a:r>
              <a:rPr lang="fr-FR" sz="1600" noProof="1">
                <a:latin typeface="Courier New" pitchFamily="49" charset="0"/>
              </a:rPr>
              <a:t> numinit, </a:t>
            </a:r>
            <a:r>
              <a:rPr lang="fr-FR" sz="1600" b="1" noProof="1">
                <a:latin typeface="Courier New" pitchFamily="49" charset="0"/>
              </a:rPr>
              <a:t>decimal</a:t>
            </a:r>
            <a:r>
              <a:rPr lang="fr-FR" sz="1600" noProof="1">
                <a:latin typeface="Courier New" pitchFamily="49" charset="0"/>
              </a:rPr>
              <a:t> solinit)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numcpte</a:t>
            </a:r>
            <a:r>
              <a:rPr lang="fr-FR" noProof="1"/>
              <a:t> </a:t>
            </a:r>
            <a:r>
              <a:rPr lang="fr-FR" sz="1600" noProof="1">
                <a:latin typeface="Courier New" pitchFamily="49" charset="0"/>
              </a:rPr>
              <a:t>= numinit;</a:t>
            </a:r>
          </a:p>
          <a:p>
            <a:pPr>
              <a:lnSpc>
                <a:spcPct val="80000"/>
              </a:lnSpc>
              <a:defRPr/>
            </a:pPr>
            <a:r>
              <a:rPr lang="fr-FR" sz="1600" noProof="1">
                <a:latin typeface="Courier New" pitchFamily="49" charset="0"/>
              </a:rPr>
              <a:t>      Solde</a:t>
            </a:r>
            <a:r>
              <a:rPr lang="fr-FR" noProof="1"/>
              <a:t> </a:t>
            </a:r>
            <a:r>
              <a:rPr lang="fr-FR" sz="1600" noProof="1">
                <a:latin typeface="Courier New" pitchFamily="49" charset="0"/>
              </a:rPr>
              <a:t>= solinit;</a:t>
            </a:r>
          </a:p>
          <a:p>
            <a:pPr>
              <a:lnSpc>
                <a:spcPct val="80000"/>
              </a:lnSpc>
              <a:defRPr/>
            </a:pPr>
            <a:r>
              <a:rPr lang="fr-FR" sz="1600" noProof="1">
                <a:latin typeface="Courier New" pitchFamily="49" charset="0"/>
              </a:rPr>
              <a:t>  }</a:t>
            </a:r>
          </a:p>
          <a:p>
            <a:pPr>
              <a:lnSpc>
                <a:spcPct val="80000"/>
              </a:lnSpc>
              <a:defRPr/>
            </a:pPr>
            <a:r>
              <a:rPr lang="fr-FR" sz="1600" i="1" noProof="1">
                <a:latin typeface="Courier New" pitchFamily="49" charset="0"/>
              </a:rPr>
              <a:t>  … Deposer, Retirer et autres méthodes …</a:t>
            </a:r>
          </a:p>
          <a:p>
            <a:pPr>
              <a:lnSpc>
                <a:spcPct val="80000"/>
              </a:lnSpc>
              <a:defRPr/>
            </a:pPr>
            <a:r>
              <a:rPr lang="fr-FR" sz="1600" noProof="1">
                <a:latin typeface="Courier New" pitchFamily="49" charset="0"/>
              </a:rPr>
              <a:t>}</a:t>
            </a:r>
          </a:p>
        </p:txBody>
      </p:sp>
      <p:sp>
        <p:nvSpPr>
          <p:cNvPr id="30725" name="Text Box 11"/>
          <p:cNvSpPr txBox="1">
            <a:spLocks noChangeArrowheads="1"/>
          </p:cNvSpPr>
          <p:nvPr/>
        </p:nvSpPr>
        <p:spPr bwMode="auto">
          <a:xfrm>
            <a:off x="708025" y="6145213"/>
            <a:ext cx="4584700" cy="304800"/>
          </a:xfrm>
          <a:prstGeom prst="rect">
            <a:avLst/>
          </a:prstGeom>
          <a:noFill/>
          <a:ln w="12700">
            <a:noFill/>
            <a:miter lim="800000"/>
            <a:headEnd/>
            <a:tailEnd/>
          </a:ln>
        </p:spPr>
        <p:txBody>
          <a:bodyPr>
            <a:spAutoFit/>
          </a:bodyPr>
          <a:lstStyle/>
          <a:p>
            <a:pPr>
              <a:spcBef>
                <a:spcPct val="50000"/>
              </a:spcBef>
            </a:pPr>
            <a:r>
              <a:rPr lang="en-US"/>
              <a:t>\Course\419\Samples\BankAccount1</a:t>
            </a:r>
          </a:p>
        </p:txBody>
      </p:sp>
      <p:sp>
        <p:nvSpPr>
          <p:cNvPr id="30726" name="cddrive"/>
          <p:cNvSpPr>
            <a:spLocks noEditPoints="1" noChangeArrowheads="1"/>
          </p:cNvSpPr>
          <p:nvPr/>
        </p:nvSpPr>
        <p:spPr bwMode="auto">
          <a:xfrm>
            <a:off x="315913" y="614362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fr-FR"/>
              <a:t>Surcharge des constructeurs</a:t>
            </a:r>
            <a:br>
              <a:rPr lang="fr-FR"/>
            </a:br>
            <a:r>
              <a:rPr lang="fr-FR"/>
              <a:t>(suite)</a:t>
            </a:r>
          </a:p>
        </p:txBody>
      </p:sp>
      <p:sp>
        <p:nvSpPr>
          <p:cNvPr id="31747" name="Rectangle 3"/>
          <p:cNvSpPr>
            <a:spLocks noGrp="1" noChangeArrowheads="1"/>
          </p:cNvSpPr>
          <p:nvPr>
            <p:ph idx="1"/>
          </p:nvPr>
        </p:nvSpPr>
        <p:spPr>
          <a:xfrm>
            <a:off x="290513" y="1195388"/>
            <a:ext cx="8599487" cy="5281612"/>
          </a:xfrm>
        </p:spPr>
        <p:txBody>
          <a:bodyPr/>
          <a:lstStyle/>
          <a:p>
            <a:pPr>
              <a:spcBef>
                <a:spcPts val="1200"/>
              </a:spcBef>
              <a:spcAft>
                <a:spcPts val="300"/>
              </a:spcAft>
            </a:pPr>
            <a:r>
              <a:rPr lang="fr-FR"/>
              <a:t>Notez que puisque nous n’avons pas défini de constructeur par défaut, l’instruction </a:t>
            </a:r>
            <a:r>
              <a:rPr lang="fr-FR">
                <a:latin typeface="Courier New" pitchFamily="49" charset="0"/>
              </a:rPr>
              <a:t>CompteBancaire</a:t>
            </a:r>
            <a:r>
              <a:rPr lang="fr-FR"/>
              <a:t> </a:t>
            </a:r>
            <a:r>
              <a:rPr lang="fr-FR">
                <a:latin typeface="Courier New" pitchFamily="49" charset="0"/>
              </a:rPr>
              <a:t>c = new CompteBancaire();</a:t>
            </a:r>
            <a:r>
              <a:rPr lang="fr-FR"/>
              <a:t> aurait généré une erreur de compilation</a:t>
            </a:r>
          </a:p>
          <a:p>
            <a:pPr lvl="1"/>
            <a:r>
              <a:rPr lang="fr-FR"/>
              <a:t>Le code client est par conséquent dans l’obligation de fournir des valeurs d’initialisation pour les champs d’instance</a:t>
            </a: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r>
              <a:rPr lang="fr-FR"/>
              <a:t>Nous pouvons aussi écrire nous-mêmes un constructeur par défaut</a:t>
            </a:r>
          </a:p>
          <a:p>
            <a:pPr lvl="1"/>
            <a:r>
              <a:rPr lang="fr-FR"/>
              <a:t>Ce qui peut parfois s’avérer nécessaire</a:t>
            </a:r>
          </a:p>
        </p:txBody>
      </p:sp>
      <p:sp>
        <p:nvSpPr>
          <p:cNvPr id="160" name="Rectangle 4"/>
          <p:cNvSpPr>
            <a:spLocks noChangeArrowheads="1"/>
          </p:cNvSpPr>
          <p:nvPr/>
        </p:nvSpPr>
        <p:spPr bwMode="blackWhite">
          <a:xfrm>
            <a:off x="582613" y="2827338"/>
            <a:ext cx="7993062" cy="28384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nchor="ctr">
            <a:spAutoFit/>
          </a:bodyPr>
          <a:lstStyle/>
          <a:p>
            <a:pPr>
              <a:lnSpc>
                <a:spcPct val="80000"/>
              </a:lnSpc>
            </a:pPr>
            <a:r>
              <a:rPr lang="en-US" sz="1600" b="1">
                <a:latin typeface="Courier New" pitchFamily="49" charset="0"/>
              </a:rPr>
              <a:t>using</a:t>
            </a:r>
            <a:r>
              <a:rPr lang="en-US" sz="1600">
                <a:latin typeface="Courier New" pitchFamily="49" charset="0"/>
              </a:rPr>
              <a:t> System;</a:t>
            </a:r>
          </a:p>
          <a:p>
            <a:pPr>
              <a:lnSpc>
                <a:spcPct val="80000"/>
              </a:lnSpc>
            </a:pPr>
            <a:r>
              <a:rPr lang="en-US" sz="1600" b="1">
                <a:latin typeface="Courier New" pitchFamily="49" charset="0"/>
              </a:rPr>
              <a:t>namespace</a:t>
            </a:r>
            <a:r>
              <a:rPr lang="en-US" sz="1600">
                <a:latin typeface="Courier New" pitchFamily="49" charset="0"/>
              </a:rPr>
              <a:t> Banque</a:t>
            </a:r>
          </a:p>
          <a:p>
            <a:pPr>
              <a:lnSpc>
                <a:spcPct val="80000"/>
              </a:lnSpc>
            </a:pPr>
            <a:r>
              <a:rPr lang="en-US" sz="1600">
                <a:latin typeface="Courier New" pitchFamily="49" charset="0"/>
              </a:rPr>
              <a:t>{</a:t>
            </a:r>
          </a:p>
          <a:p>
            <a:pPr>
              <a:lnSpc>
                <a:spcPct val="80000"/>
              </a:lnSpc>
            </a:pPr>
            <a:r>
              <a:rPr lang="en-US" sz="1600" b="1">
                <a:latin typeface="Courier New" pitchFamily="49" charset="0"/>
              </a:rPr>
              <a:t>  public class</a:t>
            </a:r>
            <a:r>
              <a:rPr lang="en-US" sz="1600">
                <a:latin typeface="Courier New" pitchFamily="49" charset="0"/>
              </a:rPr>
              <a:t> CompteBancaire</a:t>
            </a:r>
          </a:p>
          <a:p>
            <a:pPr>
              <a:lnSpc>
                <a:spcPct val="80000"/>
              </a:lnSpc>
            </a:pPr>
            <a:r>
              <a:rPr lang="en-US" sz="1600">
                <a:latin typeface="Courier New" pitchFamily="49" charset="0"/>
              </a:rPr>
              <a:t>  {</a:t>
            </a:r>
          </a:p>
          <a:p>
            <a:pPr>
              <a:lnSpc>
                <a:spcPct val="80000"/>
              </a:lnSpc>
            </a:pPr>
            <a:r>
              <a:rPr lang="en-US" sz="1600" b="1">
                <a:latin typeface="Courier New" pitchFamily="49" charset="0"/>
              </a:rPr>
              <a:t>    public static void</a:t>
            </a:r>
            <a:r>
              <a:rPr lang="en-US" sz="1600">
                <a:latin typeface="Courier New" pitchFamily="49" charset="0"/>
              </a:rPr>
              <a:t> Main()</a:t>
            </a:r>
          </a:p>
          <a:p>
            <a:pPr>
              <a:lnSpc>
                <a:spcPct val="80000"/>
              </a:lnSpc>
            </a:pPr>
            <a:r>
              <a:rPr lang="en-US" sz="1600">
                <a:latin typeface="Courier New" pitchFamily="49" charset="0"/>
              </a:rPr>
              <a:t>    {</a:t>
            </a:r>
          </a:p>
          <a:p>
            <a:pPr>
              <a:lnSpc>
                <a:spcPct val="80000"/>
              </a:lnSpc>
            </a:pPr>
            <a:r>
              <a:rPr lang="en-US" sz="1600">
                <a:latin typeface="Courier New" pitchFamily="49" charset="0"/>
              </a:rPr>
              <a:t>      // CompteBancaire c1 = </a:t>
            </a:r>
            <a:r>
              <a:rPr lang="en-US" sz="1600" b="1">
                <a:latin typeface="Courier New" pitchFamily="49" charset="0"/>
              </a:rPr>
              <a:t>new</a:t>
            </a:r>
            <a:r>
              <a:rPr lang="en-US" sz="1600">
                <a:latin typeface="Courier New" pitchFamily="49" charset="0"/>
              </a:rPr>
              <a:t> CompteBancaire(); // Illégal !</a:t>
            </a:r>
          </a:p>
          <a:p>
            <a:pPr>
              <a:lnSpc>
                <a:spcPct val="80000"/>
              </a:lnSpc>
            </a:pPr>
            <a:r>
              <a:rPr lang="en-US" sz="1600">
                <a:latin typeface="Courier New" pitchFamily="49" charset="0"/>
              </a:rPr>
              <a:t>      // ci-dessous : OK</a:t>
            </a:r>
          </a:p>
          <a:p>
            <a:pPr>
              <a:lnSpc>
                <a:spcPct val="80000"/>
              </a:lnSpc>
            </a:pPr>
            <a:r>
              <a:rPr lang="en-US" sz="1600">
                <a:latin typeface="Courier New" pitchFamily="49" charset="0"/>
              </a:rPr>
              <a:t>      CompteBancaire c2 = </a:t>
            </a:r>
            <a:r>
              <a:rPr lang="en-US" sz="1600" b="1">
                <a:latin typeface="Courier New" pitchFamily="49" charset="0"/>
              </a:rPr>
              <a:t>new</a:t>
            </a:r>
            <a:r>
              <a:rPr lang="en-US" sz="1600">
                <a:latin typeface="Courier New" pitchFamily="49" charset="0"/>
              </a:rPr>
              <a:t> CompteBancaire(112677L, 200.00M); </a:t>
            </a:r>
          </a:p>
          <a:p>
            <a:pPr>
              <a:lnSpc>
                <a:spcPct val="80000"/>
              </a:lnSpc>
            </a:pPr>
            <a:r>
              <a:rPr lang="en-US" sz="1600">
                <a:latin typeface="Courier New" pitchFamily="49" charset="0"/>
              </a:rPr>
              <a:t>      ...</a:t>
            </a:r>
          </a:p>
          <a:p>
            <a:pPr>
              <a:lnSpc>
                <a:spcPct val="80000"/>
              </a:lnSpc>
            </a:pPr>
            <a:r>
              <a:rPr lang="en-US" sz="1600">
                <a:latin typeface="Courier New" pitchFamily="49" charset="0"/>
              </a:rPr>
              <a:t>    }</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45443" name="Rectangle 3"/>
          <p:cNvSpPr>
            <a:spLocks noChangeArrowheads="1"/>
          </p:cNvSpPr>
          <p:nvPr/>
        </p:nvSpPr>
        <p:spPr bwMode="blackWhite">
          <a:xfrm>
            <a:off x="1803400" y="2438400"/>
            <a:ext cx="4876800" cy="34242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en-US" sz="1600" b="1">
                <a:latin typeface="Courier New" pitchFamily="49" charset="0"/>
              </a:rPr>
              <a:t>public class</a:t>
            </a:r>
            <a:r>
              <a:rPr lang="en-US" sz="1600">
                <a:latin typeface="Courier New" pitchFamily="49" charset="0"/>
              </a:rPr>
              <a:t> Personne</a:t>
            </a:r>
          </a:p>
          <a:p>
            <a:pPr>
              <a:lnSpc>
                <a:spcPct val="80000"/>
              </a:lnSpc>
              <a:defRPr/>
            </a:pPr>
            <a:r>
              <a:rPr lang="en-US" sz="1600">
                <a:latin typeface="Courier New" pitchFamily="49" charset="0"/>
              </a:rPr>
              <a:t>{</a:t>
            </a:r>
          </a:p>
          <a:p>
            <a:pPr>
              <a:lnSpc>
                <a:spcPct val="80000"/>
              </a:lnSpc>
              <a:defRPr/>
            </a:pPr>
            <a:r>
              <a:rPr lang="en-US" sz="1600" b="1">
                <a:latin typeface="Courier New" pitchFamily="49" charset="0"/>
              </a:rPr>
              <a:t>    private string</a:t>
            </a:r>
            <a:r>
              <a:rPr lang="en-US" sz="1600">
                <a:latin typeface="Courier New" pitchFamily="49" charset="0"/>
              </a:rPr>
              <a:t> nom;</a:t>
            </a:r>
          </a:p>
          <a:p>
            <a:pPr>
              <a:lnSpc>
                <a:spcPct val="80000"/>
              </a:lnSpc>
              <a:defRPr/>
            </a:pPr>
            <a:r>
              <a:rPr lang="en-US" sz="1600" b="1">
                <a:latin typeface="Courier New" pitchFamily="49" charset="0"/>
              </a:rPr>
              <a:t>    private int</a:t>
            </a:r>
            <a:r>
              <a:rPr lang="en-US" sz="1600">
                <a:latin typeface="Courier New" pitchFamily="49" charset="0"/>
              </a:rPr>
              <a:t> age;</a:t>
            </a:r>
          </a:p>
          <a:p>
            <a:pPr>
              <a:lnSpc>
                <a:spcPct val="80000"/>
              </a:lnSpc>
              <a:defRPr/>
            </a:pPr>
            <a:endParaRPr lang="en-US" sz="1600">
              <a:latin typeface="Courier New" pitchFamily="49" charset="0"/>
            </a:endParaRPr>
          </a:p>
          <a:p>
            <a:pPr>
              <a:lnSpc>
                <a:spcPct val="80000"/>
              </a:lnSpc>
              <a:defRPr/>
            </a:pPr>
            <a:r>
              <a:rPr lang="en-US" sz="1600">
                <a:latin typeface="Courier New" pitchFamily="49" charset="0"/>
              </a:rPr>
              <a:t>    </a:t>
            </a:r>
            <a:r>
              <a:rPr lang="en-US" sz="1600" b="1">
                <a:latin typeface="Courier New" pitchFamily="49" charset="0"/>
              </a:rPr>
              <a:t>public void </a:t>
            </a:r>
            <a:r>
              <a:rPr lang="en-US" sz="1600">
                <a:latin typeface="Courier New" pitchFamily="49" charset="0"/>
              </a:rPr>
              <a:t>UneMethode(</a:t>
            </a:r>
            <a:r>
              <a:rPr lang="en-US" sz="1600" b="1">
                <a:latin typeface="Courier New" pitchFamily="49" charset="0"/>
              </a:rPr>
              <a:t>string</a:t>
            </a:r>
            <a:r>
              <a:rPr lang="en-US" sz="1600">
                <a:latin typeface="Courier New" pitchFamily="49" charset="0"/>
              </a:rPr>
              <a:t> s)</a:t>
            </a:r>
          </a:p>
          <a:p>
            <a:pPr>
              <a:lnSpc>
                <a:spcPct val="80000"/>
              </a:lnSpc>
              <a:defRPr/>
            </a:pPr>
            <a:r>
              <a:rPr lang="en-US" sz="1600">
                <a:latin typeface="Courier New" pitchFamily="49" charset="0"/>
              </a:rPr>
              <a:t>    {</a:t>
            </a:r>
          </a:p>
          <a:p>
            <a:pPr>
              <a:lnSpc>
                <a:spcPct val="80000"/>
              </a:lnSpc>
              <a:defRPr/>
            </a:pPr>
            <a:r>
              <a:rPr lang="en-US" sz="1600">
                <a:latin typeface="Courier New" pitchFamily="49" charset="0"/>
              </a:rPr>
              <a:t>	</a:t>
            </a:r>
            <a:r>
              <a:rPr lang="en-US" sz="1600" b="1">
                <a:latin typeface="Courier New" pitchFamily="49" charset="0"/>
              </a:rPr>
              <a:t>int</a:t>
            </a:r>
            <a:r>
              <a:rPr lang="en-US" sz="1600">
                <a:latin typeface="Courier New" pitchFamily="49" charset="0"/>
              </a:rPr>
              <a:t> i;</a:t>
            </a:r>
          </a:p>
          <a:p>
            <a:pPr>
              <a:lnSpc>
                <a:spcPct val="80000"/>
              </a:lnSpc>
              <a:defRPr/>
            </a:pPr>
            <a:r>
              <a:rPr lang="en-US" sz="1600">
                <a:latin typeface="Courier New" pitchFamily="49" charset="0"/>
              </a:rPr>
              <a:t>	</a:t>
            </a:r>
            <a:r>
              <a:rPr lang="en-US" sz="1600" b="1">
                <a:latin typeface="Courier New" pitchFamily="49" charset="0"/>
              </a:rPr>
              <a:t>double</a:t>
            </a:r>
            <a:r>
              <a:rPr lang="en-US" sz="1600">
                <a:latin typeface="Courier New" pitchFamily="49" charset="0"/>
              </a:rPr>
              <a:t> x;</a:t>
            </a:r>
          </a:p>
          <a:p>
            <a:pPr>
              <a:lnSpc>
                <a:spcPct val="80000"/>
              </a:lnSpc>
              <a:defRPr/>
            </a:pPr>
            <a:r>
              <a:rPr lang="en-US" sz="1600">
                <a:latin typeface="Courier New" pitchFamily="49" charset="0"/>
              </a:rPr>
              <a:t>	… </a:t>
            </a:r>
            <a:r>
              <a:rPr lang="en-US" sz="1600" i="1">
                <a:latin typeface="Courier New" pitchFamily="49" charset="0"/>
              </a:rPr>
              <a:t>instructions</a:t>
            </a:r>
            <a:r>
              <a:rPr lang="en-US" sz="1600">
                <a:latin typeface="Courier New" pitchFamily="49" charset="0"/>
              </a:rPr>
              <a:t> …</a:t>
            </a:r>
          </a:p>
          <a:p>
            <a:pPr>
              <a:lnSpc>
                <a:spcPct val="80000"/>
              </a:lnSpc>
              <a:defRPr/>
            </a:pPr>
            <a:r>
              <a:rPr lang="en-US" sz="1600">
                <a:latin typeface="Courier New" pitchFamily="49" charset="0"/>
              </a:rPr>
              <a:t>    }</a:t>
            </a:r>
          </a:p>
          <a:p>
            <a:pPr>
              <a:lnSpc>
                <a:spcPct val="80000"/>
              </a:lnSpc>
              <a:defRPr/>
            </a:pPr>
            <a:endParaRPr lang="en-US" sz="1600">
              <a:latin typeface="Courier New" pitchFamily="49" charset="0"/>
            </a:endParaRPr>
          </a:p>
          <a:p>
            <a:pPr>
              <a:lnSpc>
                <a:spcPct val="80000"/>
              </a:lnSpc>
              <a:defRPr/>
            </a:pPr>
            <a:r>
              <a:rPr lang="en-US" sz="1600">
                <a:latin typeface="Courier New" pitchFamily="49" charset="0"/>
              </a:rPr>
              <a:t>    </a:t>
            </a:r>
            <a:r>
              <a:rPr lang="en-US" sz="1600" b="1">
                <a:latin typeface="Courier New" pitchFamily="49" charset="0"/>
              </a:rPr>
              <a:t>public void</a:t>
            </a:r>
            <a:r>
              <a:rPr lang="en-US" sz="1600">
                <a:latin typeface="Courier New" pitchFamily="49" charset="0"/>
              </a:rPr>
              <a:t> SetNom(</a:t>
            </a:r>
            <a:r>
              <a:rPr lang="en-US" sz="1600" b="1">
                <a:latin typeface="Courier New" pitchFamily="49" charset="0"/>
              </a:rPr>
              <a:t>string</a:t>
            </a:r>
            <a:r>
              <a:rPr lang="en-US" sz="1600">
                <a:latin typeface="Courier New" pitchFamily="49" charset="0"/>
              </a:rPr>
              <a:t> nom)</a:t>
            </a:r>
          </a:p>
          <a:p>
            <a:pPr>
              <a:lnSpc>
                <a:spcPct val="80000"/>
              </a:lnSpc>
              <a:defRPr/>
            </a:pPr>
            <a:r>
              <a:rPr lang="en-US" sz="1600">
                <a:latin typeface="Courier New" pitchFamily="49" charset="0"/>
              </a:rPr>
              <a:t>    {</a:t>
            </a:r>
          </a:p>
          <a:p>
            <a:pPr>
              <a:lnSpc>
                <a:spcPct val="80000"/>
              </a:lnSpc>
              <a:defRPr/>
            </a:pPr>
            <a:r>
              <a:rPr lang="en-US" sz="1600">
                <a:latin typeface="Courier New" pitchFamily="49" charset="0"/>
              </a:rPr>
              <a:t>	</a:t>
            </a:r>
            <a:r>
              <a:rPr lang="en-US" sz="1600" b="1">
                <a:latin typeface="Courier New" pitchFamily="49" charset="0"/>
              </a:rPr>
              <a:t>this</a:t>
            </a:r>
            <a:r>
              <a:rPr lang="en-US" sz="1600">
                <a:latin typeface="Courier New" pitchFamily="49" charset="0"/>
              </a:rPr>
              <a:t>.nom = nom;</a:t>
            </a:r>
          </a:p>
          <a:p>
            <a:pPr>
              <a:lnSpc>
                <a:spcPct val="80000"/>
              </a:lnSpc>
              <a:defRPr/>
            </a:pPr>
            <a:r>
              <a:rPr lang="en-US" sz="1600">
                <a:latin typeface="Courier New" pitchFamily="49" charset="0"/>
              </a:rPr>
              <a:t>    }</a:t>
            </a:r>
          </a:p>
          <a:p>
            <a:pPr>
              <a:lnSpc>
                <a:spcPct val="80000"/>
              </a:lnSpc>
              <a:defRPr/>
            </a:pPr>
            <a:r>
              <a:rPr lang="en-US" sz="1600">
                <a:latin typeface="Courier New" pitchFamily="49" charset="0"/>
              </a:rPr>
              <a:t>}</a:t>
            </a:r>
          </a:p>
        </p:txBody>
      </p:sp>
      <p:sp>
        <p:nvSpPr>
          <p:cNvPr id="34820" name="AutoShape 4"/>
          <p:cNvSpPr>
            <a:spLocks noChangeArrowheads="1"/>
          </p:cNvSpPr>
          <p:nvPr/>
        </p:nvSpPr>
        <p:spPr bwMode="blackWhite">
          <a:xfrm>
            <a:off x="5689600" y="2819400"/>
            <a:ext cx="933450" cy="304800"/>
          </a:xfrm>
          <a:prstGeom prst="wedgeRectCallout">
            <a:avLst>
              <a:gd name="adj1" fmla="val -137583"/>
              <a:gd name="adj2" fmla="val 1042"/>
            </a:avLst>
          </a:prstGeom>
          <a:solidFill>
            <a:schemeClr val="hlink"/>
          </a:solidFill>
          <a:ln w="12700">
            <a:solidFill>
              <a:schemeClr val="tx1"/>
            </a:solidFill>
            <a:miter lim="800000"/>
            <a:headEnd/>
            <a:tailEnd/>
          </a:ln>
        </p:spPr>
        <p:txBody>
          <a:bodyPr/>
          <a:lstStyle/>
          <a:p>
            <a:r>
              <a:rPr lang="en-US" b="1"/>
              <a:t>Champs</a:t>
            </a:r>
          </a:p>
        </p:txBody>
      </p:sp>
      <p:sp>
        <p:nvSpPr>
          <p:cNvPr id="34821" name="AutoShape 5"/>
          <p:cNvSpPr>
            <a:spLocks noChangeArrowheads="1"/>
          </p:cNvSpPr>
          <p:nvPr/>
        </p:nvSpPr>
        <p:spPr bwMode="blackWhite">
          <a:xfrm>
            <a:off x="5006975" y="4329113"/>
            <a:ext cx="1774825" cy="319087"/>
          </a:xfrm>
          <a:prstGeom prst="wedgeRectCallout">
            <a:avLst>
              <a:gd name="adj1" fmla="val -107602"/>
              <a:gd name="adj2" fmla="val -140546"/>
            </a:avLst>
          </a:prstGeom>
          <a:solidFill>
            <a:schemeClr val="hlink"/>
          </a:solidFill>
          <a:ln w="12700">
            <a:solidFill>
              <a:schemeClr val="tx1"/>
            </a:solidFill>
            <a:miter lim="800000"/>
            <a:headEnd/>
            <a:tailEnd/>
          </a:ln>
        </p:spPr>
        <p:txBody>
          <a:bodyPr/>
          <a:lstStyle/>
          <a:p>
            <a:r>
              <a:rPr lang="en-US" b="1"/>
              <a:t>Variables locales</a:t>
            </a:r>
          </a:p>
        </p:txBody>
      </p:sp>
      <p:sp>
        <p:nvSpPr>
          <p:cNvPr id="34822" name="AutoShape 6"/>
          <p:cNvSpPr>
            <a:spLocks noChangeArrowheads="1"/>
          </p:cNvSpPr>
          <p:nvPr/>
        </p:nvSpPr>
        <p:spPr bwMode="blackWhite">
          <a:xfrm>
            <a:off x="6146800" y="3886200"/>
            <a:ext cx="1585913" cy="304800"/>
          </a:xfrm>
          <a:prstGeom prst="wedgeRectCallout">
            <a:avLst>
              <a:gd name="adj1" fmla="val -61412"/>
              <a:gd name="adj2" fmla="val -117190"/>
            </a:avLst>
          </a:prstGeom>
          <a:solidFill>
            <a:schemeClr val="hlink"/>
          </a:solidFill>
          <a:ln w="12700">
            <a:solidFill>
              <a:schemeClr val="tx1"/>
            </a:solidFill>
            <a:miter lim="800000"/>
            <a:headEnd/>
            <a:tailEnd/>
          </a:ln>
        </p:spPr>
        <p:txBody>
          <a:bodyPr/>
          <a:lstStyle/>
          <a:p>
            <a:r>
              <a:rPr lang="en-US" b="1"/>
              <a:t>Paramètre local </a:t>
            </a:r>
          </a:p>
        </p:txBody>
      </p:sp>
      <p:sp>
        <p:nvSpPr>
          <p:cNvPr id="34823" name="AutoShape 7"/>
          <p:cNvSpPr>
            <a:spLocks noChangeArrowheads="1"/>
          </p:cNvSpPr>
          <p:nvPr/>
        </p:nvSpPr>
        <p:spPr bwMode="blackWhite">
          <a:xfrm>
            <a:off x="3519488" y="5703888"/>
            <a:ext cx="3044825" cy="533400"/>
          </a:xfrm>
          <a:prstGeom prst="wedgeRectCallout">
            <a:avLst>
              <a:gd name="adj1" fmla="val -57875"/>
              <a:gd name="adj2" fmla="val -101190"/>
            </a:avLst>
          </a:prstGeom>
          <a:solidFill>
            <a:schemeClr val="hlink"/>
          </a:solidFill>
          <a:ln w="12700">
            <a:solidFill>
              <a:schemeClr val="tx1"/>
            </a:solidFill>
            <a:miter lim="800000"/>
            <a:headEnd/>
            <a:tailEnd/>
          </a:ln>
        </p:spPr>
        <p:txBody>
          <a:bodyPr/>
          <a:lstStyle/>
          <a:p>
            <a:r>
              <a:rPr lang="fr-FR" b="1"/>
              <a:t>Si une confusion est possible, utilisez </a:t>
            </a:r>
            <a:r>
              <a:rPr lang="fr-FR" b="1">
                <a:latin typeface="Courier New" pitchFamily="49" charset="0"/>
              </a:rPr>
              <a:t>this</a:t>
            </a:r>
            <a:r>
              <a:rPr lang="fr-FR" b="1"/>
              <a:t> pour désambiguïser</a:t>
            </a:r>
          </a:p>
        </p:txBody>
      </p:sp>
      <p:sp>
        <p:nvSpPr>
          <p:cNvPr id="445448" name="Rectangle 8"/>
          <p:cNvSpPr>
            <a:spLocks noGrp="1" noChangeArrowheads="1"/>
          </p:cNvSpPr>
          <p:nvPr>
            <p:ph type="title"/>
          </p:nvPr>
        </p:nvSpPr>
        <p:spPr/>
        <p:txBody>
          <a:bodyPr/>
          <a:lstStyle/>
          <a:p>
            <a:pPr>
              <a:defRPr/>
            </a:pPr>
            <a:r>
              <a:rPr lang="fr-FR"/>
              <a:t>Définition des données</a:t>
            </a:r>
          </a:p>
        </p:txBody>
      </p:sp>
      <p:sp>
        <p:nvSpPr>
          <p:cNvPr id="34825" name="Rectangle 9"/>
          <p:cNvSpPr>
            <a:spLocks noGrp="1" noChangeArrowheads="1"/>
          </p:cNvSpPr>
          <p:nvPr>
            <p:ph idx="1"/>
          </p:nvPr>
        </p:nvSpPr>
        <p:spPr>
          <a:xfrm>
            <a:off x="279400" y="1312863"/>
            <a:ext cx="8599488" cy="966787"/>
          </a:xfrm>
        </p:spPr>
        <p:txBody>
          <a:bodyPr/>
          <a:lstStyle/>
          <a:p>
            <a:pPr>
              <a:buFontTx/>
              <a:buChar char="•"/>
            </a:pPr>
            <a:r>
              <a:rPr lang="fr-FR">
                <a:cs typeface="Arial" charset="0"/>
              </a:rPr>
              <a:t>En C#, les données peuvent être définies uniquement comme</a:t>
            </a:r>
          </a:p>
          <a:p>
            <a:pPr lvl="1">
              <a:buFontTx/>
              <a:buChar char="—"/>
            </a:pPr>
            <a:r>
              <a:rPr lang="fr-FR">
                <a:cs typeface="Arial" charset="0"/>
              </a:rPr>
              <a:t>Champs (d’instance ou statiques)</a:t>
            </a:r>
          </a:p>
          <a:p>
            <a:pPr lvl="1">
              <a:buFontTx/>
              <a:buChar char="—"/>
            </a:pPr>
            <a:r>
              <a:rPr lang="fr-FR">
                <a:cs typeface="Arial" charset="0"/>
              </a:rPr>
              <a:t>Variables locales ou paramètres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r>
              <a:rPr lang="en-US" sz="2400" b="1">
                <a:solidFill>
                  <a:schemeClr val="tx2"/>
                </a:solidFill>
              </a:rPr>
              <a:t> </a:t>
            </a:r>
          </a:p>
        </p:txBody>
      </p:sp>
      <p:sp>
        <p:nvSpPr>
          <p:cNvPr id="35843" name="Text Box 3"/>
          <p:cNvSpPr txBox="1">
            <a:spLocks noChangeArrowheads="1"/>
          </p:cNvSpPr>
          <p:nvPr/>
        </p:nvSpPr>
        <p:spPr bwMode="blackWhite">
          <a:xfrm>
            <a:off x="4140200" y="3549650"/>
            <a:ext cx="2873375" cy="1301750"/>
          </a:xfrm>
          <a:prstGeom prst="rect">
            <a:avLst/>
          </a:prstGeom>
          <a:solidFill>
            <a:schemeClr val="accent1"/>
          </a:solidFill>
          <a:ln w="12700">
            <a:solidFill>
              <a:schemeClr val="tx1"/>
            </a:solidFill>
            <a:miter lim="800000"/>
            <a:headEnd/>
            <a:tailEnd/>
          </a:ln>
        </p:spPr>
        <p:txBody>
          <a:bodyPr>
            <a:spAutoFit/>
          </a:bodyPr>
          <a:lstStyle/>
          <a:p>
            <a:pPr>
              <a:spcBef>
                <a:spcPct val="50000"/>
              </a:spcBef>
            </a:pPr>
            <a:endParaRPr lang="en-US" sz="1000" i="1"/>
          </a:p>
          <a:p>
            <a:pPr algn="ctr">
              <a:lnSpc>
                <a:spcPct val="140000"/>
              </a:lnSpc>
              <a:spcBef>
                <a:spcPct val="50000"/>
              </a:spcBef>
            </a:pPr>
            <a:r>
              <a:rPr lang="en-US" sz="1800" i="1"/>
              <a:t>…</a:t>
            </a:r>
            <a:r>
              <a:rPr lang="en-US" sz="1600" i="1"/>
              <a:t> données d’instance</a:t>
            </a:r>
            <a:r>
              <a:rPr lang="en-US" sz="1800" i="1"/>
              <a:t> …</a:t>
            </a:r>
          </a:p>
          <a:p>
            <a:pPr>
              <a:lnSpc>
                <a:spcPct val="140000"/>
              </a:lnSpc>
              <a:spcBef>
                <a:spcPct val="50000"/>
              </a:spcBef>
            </a:pPr>
            <a:endParaRPr lang="en-US" sz="1800" i="1"/>
          </a:p>
        </p:txBody>
      </p:sp>
      <p:sp>
        <p:nvSpPr>
          <p:cNvPr id="35845" name="Text Box 5"/>
          <p:cNvSpPr txBox="1">
            <a:spLocks noChangeArrowheads="1"/>
          </p:cNvSpPr>
          <p:nvPr/>
        </p:nvSpPr>
        <p:spPr bwMode="auto">
          <a:xfrm>
            <a:off x="1493838" y="4022725"/>
            <a:ext cx="869950" cy="366713"/>
          </a:xfrm>
          <a:prstGeom prst="rect">
            <a:avLst/>
          </a:prstGeom>
          <a:noFill/>
          <a:ln w="12700">
            <a:noFill/>
            <a:miter lim="800000"/>
            <a:headEnd/>
            <a:tailEnd/>
          </a:ln>
        </p:spPr>
        <p:txBody>
          <a:bodyPr>
            <a:spAutoFit/>
          </a:bodyPr>
          <a:lstStyle/>
          <a:p>
            <a:pPr>
              <a:spcBef>
                <a:spcPct val="50000"/>
              </a:spcBef>
            </a:pPr>
            <a:r>
              <a:rPr lang="en-US" sz="1800" b="1">
                <a:latin typeface="Courier New" pitchFamily="49" charset="0"/>
              </a:rPr>
              <a:t>this</a:t>
            </a:r>
          </a:p>
        </p:txBody>
      </p:sp>
      <p:sp>
        <p:nvSpPr>
          <p:cNvPr id="35846" name="Text Box 6"/>
          <p:cNvSpPr txBox="1">
            <a:spLocks noChangeArrowheads="1"/>
          </p:cNvSpPr>
          <p:nvPr/>
        </p:nvSpPr>
        <p:spPr bwMode="auto">
          <a:xfrm>
            <a:off x="4829175" y="2884488"/>
            <a:ext cx="1406525" cy="641350"/>
          </a:xfrm>
          <a:prstGeom prst="rect">
            <a:avLst/>
          </a:prstGeom>
          <a:noFill/>
          <a:ln w="12700">
            <a:noFill/>
            <a:miter lim="800000"/>
            <a:headEnd/>
            <a:tailEnd/>
          </a:ln>
        </p:spPr>
        <p:txBody>
          <a:bodyPr>
            <a:spAutoFit/>
          </a:bodyPr>
          <a:lstStyle/>
          <a:p>
            <a:pPr algn="ctr">
              <a:spcBef>
                <a:spcPct val="50000"/>
              </a:spcBef>
            </a:pPr>
            <a:r>
              <a:rPr lang="en-US" sz="1800" i="1">
                <a:latin typeface="Courier New" pitchFamily="49" charset="0"/>
              </a:rPr>
              <a:t>objet courant</a:t>
            </a:r>
          </a:p>
        </p:txBody>
      </p:sp>
      <p:sp>
        <p:nvSpPr>
          <p:cNvPr id="35847" name="Oval 7"/>
          <p:cNvSpPr>
            <a:spLocks noChangeArrowheads="1"/>
          </p:cNvSpPr>
          <p:nvPr/>
        </p:nvSpPr>
        <p:spPr bwMode="auto">
          <a:xfrm>
            <a:off x="2255838" y="4014788"/>
            <a:ext cx="314325" cy="406400"/>
          </a:xfrm>
          <a:prstGeom prst="ellipse">
            <a:avLst/>
          </a:prstGeom>
          <a:solidFill>
            <a:schemeClr val="tx1"/>
          </a:solidFill>
          <a:ln w="12700">
            <a:solidFill>
              <a:schemeClr val="tx1"/>
            </a:solidFill>
            <a:round/>
            <a:headEnd/>
            <a:tailEnd/>
          </a:ln>
        </p:spPr>
        <p:txBody>
          <a:bodyPr anchor="ctr">
            <a:spAutoFit/>
          </a:bodyPr>
          <a:lstStyle/>
          <a:p>
            <a:endParaRPr lang="fr-FR"/>
          </a:p>
        </p:txBody>
      </p:sp>
      <p:sp>
        <p:nvSpPr>
          <p:cNvPr id="35848" name="Line 8"/>
          <p:cNvSpPr>
            <a:spLocks noChangeShapeType="1"/>
          </p:cNvSpPr>
          <p:nvPr/>
        </p:nvSpPr>
        <p:spPr bwMode="auto">
          <a:xfrm>
            <a:off x="2503488" y="4191000"/>
            <a:ext cx="1606550" cy="0"/>
          </a:xfrm>
          <a:prstGeom prst="line">
            <a:avLst/>
          </a:prstGeom>
          <a:noFill/>
          <a:ln w="38100">
            <a:solidFill>
              <a:schemeClr val="tx1"/>
            </a:solidFill>
            <a:round/>
            <a:headEnd/>
            <a:tailEnd type="triangle" w="med" len="med"/>
          </a:ln>
        </p:spPr>
        <p:txBody>
          <a:bodyPr>
            <a:spAutoFit/>
          </a:bodyPr>
          <a:lstStyle/>
          <a:p>
            <a:endParaRPr lang="fr-FR"/>
          </a:p>
        </p:txBody>
      </p:sp>
      <p:sp>
        <p:nvSpPr>
          <p:cNvPr id="447497" name="Rectangle 9"/>
          <p:cNvSpPr>
            <a:spLocks noGrp="1" noChangeArrowheads="1"/>
          </p:cNvSpPr>
          <p:nvPr>
            <p:ph type="title"/>
          </p:nvPr>
        </p:nvSpPr>
        <p:spPr/>
        <p:txBody>
          <a:bodyPr/>
          <a:lstStyle/>
          <a:p>
            <a:pPr>
              <a:defRPr/>
            </a:pPr>
            <a:r>
              <a:rPr lang="fr-FR"/>
              <a:t>La référence </a:t>
            </a:r>
            <a:r>
              <a:rPr lang="fr-FR">
                <a:latin typeface="Courier New" pitchFamily="49" charset="0"/>
              </a:rPr>
              <a:t>this</a:t>
            </a:r>
            <a:r>
              <a:rPr lang="fr-FR"/>
              <a:t> </a:t>
            </a:r>
          </a:p>
        </p:txBody>
      </p:sp>
      <p:sp>
        <p:nvSpPr>
          <p:cNvPr id="35850" name="Rectangle 10"/>
          <p:cNvSpPr>
            <a:spLocks noGrp="1" noChangeArrowheads="1"/>
          </p:cNvSpPr>
          <p:nvPr>
            <p:ph idx="1"/>
          </p:nvPr>
        </p:nvSpPr>
        <p:spPr>
          <a:xfrm>
            <a:off x="279400" y="1312863"/>
            <a:ext cx="8599488" cy="1279525"/>
          </a:xfrm>
        </p:spPr>
        <p:txBody>
          <a:bodyPr/>
          <a:lstStyle/>
          <a:p>
            <a:pPr>
              <a:spcBef>
                <a:spcPts val="1200"/>
              </a:spcBef>
              <a:spcAft>
                <a:spcPts val="300"/>
              </a:spcAft>
              <a:buFontTx/>
              <a:buChar char="•"/>
            </a:pPr>
            <a:r>
              <a:rPr lang="fr-FR">
                <a:cs typeface="Arial" charset="0"/>
              </a:rPr>
              <a:t>Quand une méthode est appelée sur un objet, une référence spéciale, nommée </a:t>
            </a:r>
            <a:r>
              <a:rPr lang="fr-FR">
                <a:latin typeface="Courier New" pitchFamily="49" charset="0"/>
                <a:cs typeface="Courier New" pitchFamily="49" charset="0"/>
              </a:rPr>
              <a:t>this,</a:t>
            </a:r>
            <a:r>
              <a:rPr lang="fr-FR">
                <a:cs typeface="Arial" charset="0"/>
              </a:rPr>
              <a:t> est positionnée pour pointer sur cet objet</a:t>
            </a:r>
          </a:p>
          <a:p>
            <a:pPr lvl="1"/>
            <a:r>
              <a:rPr lang="fr-FR" b="1">
                <a:latin typeface="Courier New" pitchFamily="49" charset="0"/>
                <a:cs typeface="Courier New" pitchFamily="49" charset="0"/>
              </a:rPr>
              <a:t>this</a:t>
            </a:r>
            <a:r>
              <a:rPr lang="fr-FR">
                <a:cs typeface="Arial" charset="0"/>
              </a:rPr>
              <a:t> est un mot-clé</a:t>
            </a:r>
          </a:p>
          <a:p>
            <a:pPr lvl="1">
              <a:buFontTx/>
              <a:buChar char="—"/>
            </a:pPr>
            <a:r>
              <a:rPr lang="fr-FR">
                <a:cs typeface="Arial" charset="0"/>
              </a:rPr>
              <a:t>Il n’a de sens </a:t>
            </a:r>
            <a:r>
              <a:rPr lang="fr-FR" i="1">
                <a:latin typeface="Century Schoolbook" pitchFamily="18" charset="0"/>
                <a:cs typeface="Arial" charset="0"/>
              </a:rPr>
              <a:t>que</a:t>
            </a:r>
            <a:r>
              <a:rPr lang="fr-FR">
                <a:cs typeface="Arial" charset="0"/>
              </a:rPr>
              <a:t> dans le corps des méthodes d’instance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defRPr/>
            </a:pPr>
            <a:r>
              <a:rPr lang="fr-FR"/>
              <a:t>Champs publics ?</a:t>
            </a:r>
          </a:p>
        </p:txBody>
      </p:sp>
      <p:sp>
        <p:nvSpPr>
          <p:cNvPr id="175107" name="Rectangle 3"/>
          <p:cNvSpPr>
            <a:spLocks noGrp="1" noChangeArrowheads="1"/>
          </p:cNvSpPr>
          <p:nvPr>
            <p:ph idx="1"/>
          </p:nvPr>
        </p:nvSpPr>
        <p:spPr>
          <a:xfrm>
            <a:off x="279400" y="1140343"/>
            <a:ext cx="8599488" cy="1266825"/>
          </a:xfrm>
          <a:noFill/>
        </p:spPr>
        <p:txBody>
          <a:bodyPr/>
          <a:lstStyle/>
          <a:p>
            <a:r>
              <a:rPr lang="fr-FR" dirty="0"/>
              <a:t>Pour la qualité de l’encapsulation, les champs publics sont indésirables</a:t>
            </a:r>
          </a:p>
          <a:p>
            <a:pPr>
              <a:spcBef>
                <a:spcPts val="1000"/>
              </a:spcBef>
            </a:pPr>
            <a:r>
              <a:rPr lang="fr-FR" dirty="0"/>
              <a:t>Ce qui signifie dans les langages OO traditionnels, une classe a souvent des méthodes </a:t>
            </a:r>
            <a:r>
              <a:rPr lang="fr-FR" i="1" dirty="0" err="1">
                <a:latin typeface="Century Schoolbook" pitchFamily="18" charset="0"/>
              </a:rPr>
              <a:t>get</a:t>
            </a:r>
            <a:r>
              <a:rPr lang="fr-FR" i="1" dirty="0">
                <a:latin typeface="Century Schoolbook" pitchFamily="18" charset="0"/>
              </a:rPr>
              <a:t>*</a:t>
            </a:r>
            <a:r>
              <a:rPr lang="fr-FR" dirty="0"/>
              <a:t> et </a:t>
            </a:r>
            <a:r>
              <a:rPr lang="fr-FR" i="1" dirty="0">
                <a:latin typeface="Century Schoolbook" pitchFamily="18" charset="0"/>
              </a:rPr>
              <a:t>set*</a:t>
            </a:r>
            <a:r>
              <a:rPr lang="fr-FR" dirty="0"/>
              <a:t> </a:t>
            </a:r>
            <a:endParaRPr lang="fr-FR" dirty="0">
              <a:latin typeface="Century Schoolbook" pitchFamily="18" charset="0"/>
            </a:endParaRPr>
          </a:p>
          <a:p>
            <a:pPr lvl="1"/>
            <a:r>
              <a:rPr lang="fr-FR" dirty="0"/>
              <a:t>Nommées méthodes </a:t>
            </a:r>
            <a:r>
              <a:rPr lang="fr-FR" i="1" dirty="0">
                <a:latin typeface="Century Schoolbook" pitchFamily="18" charset="0"/>
              </a:rPr>
              <a:t>accesseur </a:t>
            </a:r>
            <a:r>
              <a:rPr lang="fr-FR" dirty="0"/>
              <a:t>et </a:t>
            </a:r>
            <a:r>
              <a:rPr lang="fr-FR" i="1" dirty="0">
                <a:latin typeface="Century Schoolbook" pitchFamily="18" charset="0"/>
              </a:rPr>
              <a:t>mutateur</a:t>
            </a:r>
            <a:endParaRPr lang="fr-FR" dirty="0"/>
          </a:p>
          <a:p>
            <a:endParaRPr lang="fr-FR" dirty="0"/>
          </a:p>
          <a:p>
            <a:endParaRPr lang="fr-FR" dirty="0"/>
          </a:p>
          <a:p>
            <a:endParaRPr lang="fr-FR" dirty="0"/>
          </a:p>
          <a:p>
            <a:endParaRPr lang="fr-FR" sz="1600" dirty="0"/>
          </a:p>
          <a:p>
            <a:endParaRPr lang="fr-FR" sz="1600" dirty="0"/>
          </a:p>
          <a:p>
            <a:r>
              <a:rPr lang="fr-FR" dirty="0"/>
              <a:t>Dont l’usage devient rapidement pénible pour l’utilisateur :</a:t>
            </a:r>
            <a:br>
              <a:rPr lang="fr-FR" dirty="0"/>
            </a:br>
            <a:r>
              <a:rPr lang="fr-FR" dirty="0" err="1">
                <a:latin typeface="Courier New" pitchFamily="49" charset="0"/>
              </a:rPr>
              <a:t>truc.SetValeur</a:t>
            </a:r>
            <a:r>
              <a:rPr lang="fr-FR" dirty="0">
                <a:latin typeface="Courier New" pitchFamily="49" charset="0"/>
              </a:rPr>
              <a:t>(</a:t>
            </a:r>
            <a:r>
              <a:rPr lang="fr-FR" dirty="0" err="1">
                <a:latin typeface="Courier New" pitchFamily="49" charset="0"/>
              </a:rPr>
              <a:t>truc.GetValeur</a:t>
            </a:r>
            <a:r>
              <a:rPr lang="fr-FR" dirty="0">
                <a:latin typeface="Courier New" pitchFamily="49" charset="0"/>
              </a:rPr>
              <a:t>() + 100.00);</a:t>
            </a:r>
          </a:p>
          <a:p>
            <a:pPr>
              <a:spcBef>
                <a:spcPts val="1000"/>
              </a:spcBef>
            </a:pPr>
            <a:r>
              <a:rPr lang="fr-FR" dirty="0"/>
              <a:t>Ceci serait bien plus simple :</a:t>
            </a:r>
            <a:br>
              <a:rPr lang="fr-FR" dirty="0"/>
            </a:br>
            <a:r>
              <a:rPr lang="fr-FR" dirty="0" err="1">
                <a:latin typeface="Courier New" pitchFamily="49" charset="0"/>
              </a:rPr>
              <a:t>truc.Valeur</a:t>
            </a:r>
            <a:r>
              <a:rPr lang="fr-FR" dirty="0">
                <a:latin typeface="Courier New" pitchFamily="49" charset="0"/>
              </a:rPr>
              <a:t> += 100.00;</a:t>
            </a:r>
          </a:p>
          <a:p>
            <a:pPr>
              <a:spcBef>
                <a:spcPts val="1000"/>
              </a:spcBef>
            </a:pPr>
            <a:r>
              <a:rPr lang="fr-FR" dirty="0"/>
              <a:t>Les</a:t>
            </a:r>
            <a:r>
              <a:rPr lang="fr-FR" i="1" dirty="0">
                <a:latin typeface="Century Schoolbook" pitchFamily="18" charset="0"/>
              </a:rPr>
              <a:t> propriétés </a:t>
            </a:r>
            <a:r>
              <a:rPr lang="fr-FR" dirty="0"/>
              <a:t>permettent cet usage sans sacrifier l’encapsulation</a:t>
            </a:r>
          </a:p>
        </p:txBody>
      </p:sp>
      <p:sp>
        <p:nvSpPr>
          <p:cNvPr id="477188" name="Rectangle 4"/>
          <p:cNvSpPr>
            <a:spLocks noChangeArrowheads="1"/>
          </p:cNvSpPr>
          <p:nvPr/>
        </p:nvSpPr>
        <p:spPr bwMode="blackWhite">
          <a:xfrm>
            <a:off x="546100" y="2587625"/>
            <a:ext cx="6654800" cy="19589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5000"/>
              </a:lnSpc>
              <a:defRPr/>
            </a:pPr>
            <a:r>
              <a:rPr lang="en-US" sz="1600" b="1">
                <a:latin typeface="Courier New" pitchFamily="49" charset="0"/>
              </a:rPr>
              <a:t>using</a:t>
            </a:r>
            <a:r>
              <a:rPr lang="en-US" sz="1600">
                <a:latin typeface="Courier New" pitchFamily="49" charset="0"/>
              </a:rPr>
              <a:t> System;</a:t>
            </a:r>
          </a:p>
          <a:p>
            <a:pPr>
              <a:lnSpc>
                <a:spcPct val="75000"/>
              </a:lnSpc>
              <a:defRPr/>
            </a:pPr>
            <a:r>
              <a:rPr lang="en-US" sz="1600" b="1">
                <a:latin typeface="Courier New" pitchFamily="49" charset="0"/>
              </a:rPr>
              <a:t>namespace</a:t>
            </a:r>
            <a:r>
              <a:rPr lang="en-US" sz="1600">
                <a:latin typeface="Courier New" pitchFamily="49" charset="0"/>
              </a:rPr>
              <a:t> Banque</a:t>
            </a:r>
          </a:p>
          <a:p>
            <a:pPr>
              <a:lnSpc>
                <a:spcPct val="75000"/>
              </a:lnSpc>
              <a:defRPr/>
            </a:pPr>
            <a:r>
              <a:rPr lang="en-US" sz="1600">
                <a:latin typeface="Courier New" pitchFamily="49" charset="0"/>
              </a:rPr>
              <a:t>{</a:t>
            </a:r>
          </a:p>
          <a:p>
            <a:pPr>
              <a:lnSpc>
                <a:spcPct val="75000"/>
              </a:lnSpc>
              <a:defRPr/>
            </a:pPr>
            <a:r>
              <a:rPr lang="en-US" sz="1600" b="1">
                <a:latin typeface="Courier New" pitchFamily="49" charset="0"/>
              </a:rPr>
              <a:t>  public class</a:t>
            </a:r>
            <a:r>
              <a:rPr lang="en-US" sz="1600">
                <a:latin typeface="Courier New" pitchFamily="49" charset="0"/>
              </a:rPr>
              <a:t> CompteBancaire</a:t>
            </a:r>
          </a:p>
          <a:p>
            <a:pPr>
              <a:lnSpc>
                <a:spcPct val="75000"/>
              </a:lnSpc>
              <a:spcBef>
                <a:spcPct val="5000"/>
              </a:spcBef>
              <a:defRPr/>
            </a:pPr>
            <a:r>
              <a:rPr lang="en-US" sz="1600">
                <a:latin typeface="Courier New" pitchFamily="49" charset="0"/>
              </a:rPr>
              <a:t>  {</a:t>
            </a:r>
          </a:p>
          <a:p>
            <a:pPr>
              <a:lnSpc>
                <a:spcPct val="75000"/>
              </a:lnSpc>
              <a:defRPr/>
            </a:pPr>
            <a:r>
              <a:rPr lang="en-US" sz="1600" b="1">
                <a:latin typeface="Courier New" pitchFamily="49" charset="0"/>
              </a:rPr>
              <a:t>    private decimal</a:t>
            </a:r>
            <a:r>
              <a:rPr lang="en-US" sz="1600">
                <a:latin typeface="Courier New" pitchFamily="49" charset="0"/>
              </a:rPr>
              <a:t> solde;</a:t>
            </a:r>
          </a:p>
          <a:p>
            <a:pPr>
              <a:lnSpc>
                <a:spcPct val="75000"/>
              </a:lnSpc>
              <a:defRPr/>
            </a:pPr>
            <a:r>
              <a:rPr lang="en-US" sz="1600" i="1">
                <a:latin typeface="Courier New" pitchFamily="49" charset="0"/>
              </a:rPr>
              <a:t>    … autres champs …</a:t>
            </a:r>
          </a:p>
          <a:p>
            <a:pPr>
              <a:lnSpc>
                <a:spcPct val="75000"/>
              </a:lnSpc>
              <a:defRPr/>
            </a:pPr>
            <a:r>
              <a:rPr lang="en-US" sz="1600" i="1">
                <a:latin typeface="Courier New" pitchFamily="49" charset="0"/>
              </a:rPr>
              <a:t>    … autres méthodes …</a:t>
            </a:r>
            <a:endParaRPr lang="en-US" sz="1600">
              <a:latin typeface="Courier New" pitchFamily="49" charset="0"/>
            </a:endParaRPr>
          </a:p>
          <a:p>
            <a:pPr>
              <a:lnSpc>
                <a:spcPct val="75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GetSolde() { </a:t>
            </a:r>
            <a:r>
              <a:rPr lang="en-US" sz="1600" b="1">
                <a:latin typeface="Courier New" pitchFamily="49" charset="0"/>
              </a:rPr>
              <a:t>return</a:t>
            </a:r>
            <a:r>
              <a:rPr lang="en-US" sz="1600">
                <a:latin typeface="Courier New" pitchFamily="49" charset="0"/>
              </a:rPr>
              <a:t> solde; }</a:t>
            </a:r>
          </a:p>
          <a:p>
            <a:pPr>
              <a:lnSpc>
                <a:spcPct val="75000"/>
              </a:lnSpc>
              <a:defRPr/>
            </a:pPr>
            <a:r>
              <a:rPr lang="en-US" sz="1600">
                <a:latin typeface="Courier New" pitchFamily="49" charset="0"/>
              </a:rPr>
              <a:t>} }</a:t>
            </a:r>
          </a:p>
        </p:txBody>
      </p:sp>
      <p:sp>
        <p:nvSpPr>
          <p:cNvPr id="477192" name="Rectangle 8"/>
          <p:cNvSpPr>
            <a:spLocks noChangeArrowheads="1"/>
          </p:cNvSpPr>
          <p:nvPr/>
        </p:nvSpPr>
        <p:spPr bwMode="blackWhite">
          <a:xfrm>
            <a:off x="2290763" y="4418013"/>
            <a:ext cx="5837237" cy="2571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wrap="none" lIns="92075" tIns="46038" rIns="92075" bIns="46038" anchor="ctr"/>
          <a:lstStyle/>
          <a:p>
            <a:pPr>
              <a:lnSpc>
                <a:spcPct val="80000"/>
              </a:lnSpc>
              <a:defRPr/>
            </a:pPr>
            <a:r>
              <a:rPr lang="en-US" sz="1600">
                <a:latin typeface="Courier New" pitchFamily="49" charset="0"/>
              </a:rPr>
              <a:t>Console.WriteLine("Solde: " + a2.GetSolde());</a:t>
            </a:r>
          </a:p>
        </p:txBody>
      </p:sp>
      <p:sp>
        <p:nvSpPr>
          <p:cNvPr id="175110" name="AutoShape 9"/>
          <p:cNvSpPr>
            <a:spLocks noChangeArrowheads="1"/>
          </p:cNvSpPr>
          <p:nvPr/>
        </p:nvSpPr>
        <p:spPr bwMode="blackWhite">
          <a:xfrm>
            <a:off x="7102475" y="5140325"/>
            <a:ext cx="1860550" cy="742950"/>
          </a:xfrm>
          <a:prstGeom prst="wedgeRectCallout">
            <a:avLst>
              <a:gd name="adj1" fmla="val -37884"/>
              <a:gd name="adj2" fmla="val -90384"/>
            </a:avLst>
          </a:prstGeom>
          <a:solidFill>
            <a:schemeClr val="hlink"/>
          </a:solidFill>
          <a:ln w="12700">
            <a:solidFill>
              <a:schemeClr val="tx1"/>
            </a:solidFill>
            <a:miter lim="800000"/>
            <a:headEnd/>
            <a:tailEnd/>
          </a:ln>
        </p:spPr>
        <p:txBody>
          <a:bodyPr>
            <a:spAutoFit/>
          </a:bodyPr>
          <a:lstStyle/>
          <a:p>
            <a:r>
              <a:rPr lang="en-US" b="1"/>
              <a:t>Appel de la méthode accesseur nécessaire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a:defRPr/>
            </a:pPr>
            <a:r>
              <a:rPr lang="fr-FR"/>
              <a:t>Qu’est-ce que l’orienté objet ?</a:t>
            </a:r>
          </a:p>
        </p:txBody>
      </p:sp>
      <p:sp>
        <p:nvSpPr>
          <p:cNvPr id="7171" name="Rectangle 3"/>
          <p:cNvSpPr>
            <a:spLocks noGrp="1" noChangeArrowheads="1"/>
          </p:cNvSpPr>
          <p:nvPr>
            <p:ph idx="1"/>
          </p:nvPr>
        </p:nvSpPr>
        <p:spPr>
          <a:xfrm>
            <a:off x="279400" y="1312863"/>
            <a:ext cx="8599488" cy="3646487"/>
          </a:xfrm>
        </p:spPr>
        <p:txBody>
          <a:bodyPr/>
          <a:lstStyle/>
          <a:p>
            <a:r>
              <a:rPr lang="fr-FR" dirty="0"/>
              <a:t>La programmation orientée objet (OO) est un style de programmation</a:t>
            </a:r>
          </a:p>
          <a:p>
            <a:pPr lvl="1"/>
            <a:r>
              <a:rPr lang="fr-FR" dirty="0"/>
              <a:t>Ne nécessite pas un langage de programmation OO mais…</a:t>
            </a:r>
          </a:p>
          <a:p>
            <a:pPr lvl="2"/>
            <a:r>
              <a:rPr lang="fr-FR" dirty="0"/>
              <a:t>En avoir un rend les choses nettement plus faciles</a:t>
            </a:r>
          </a:p>
          <a:p>
            <a:r>
              <a:rPr lang="fr-FR" dirty="0"/>
              <a:t>La programmation OO se résume essentiellement à l’« abstraction de données »</a:t>
            </a:r>
          </a:p>
          <a:p>
            <a:pPr lvl="1"/>
            <a:r>
              <a:rPr lang="fr-FR" dirty="0"/>
              <a:t>C'est-à-dire à « définir de nouveaux types de données »</a:t>
            </a:r>
          </a:p>
          <a:p>
            <a:pPr lvl="1"/>
            <a:r>
              <a:rPr lang="fr-FR" dirty="0"/>
              <a:t>Habituellement en correspondance avec les entités du monde réel</a:t>
            </a:r>
          </a:p>
          <a:p>
            <a:r>
              <a:rPr lang="fr-FR" dirty="0"/>
              <a:t>Les objets du monde réel ont trois caractéristiques importantes</a:t>
            </a:r>
          </a:p>
          <a:p>
            <a:pPr lvl="1"/>
            <a:r>
              <a:rPr lang="fr-FR" dirty="0"/>
              <a:t>Un état</a:t>
            </a:r>
          </a:p>
          <a:p>
            <a:pPr lvl="1"/>
            <a:r>
              <a:rPr lang="fr-FR" dirty="0"/>
              <a:t>Un comportement</a:t>
            </a:r>
          </a:p>
          <a:p>
            <a:pPr lvl="1"/>
            <a:r>
              <a:rPr lang="fr-FR" dirty="0"/>
              <a:t>Une identité</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79400" y="1198563"/>
            <a:ext cx="8599488" cy="5175250"/>
          </a:xfrm>
          <a:prstGeom prst="rect">
            <a:avLst/>
          </a:prstGeom>
          <a:noFill/>
          <a:ln w="9525">
            <a:noFill/>
            <a:miter lim="800000"/>
            <a:headEnd/>
            <a:tailEnd/>
          </a:ln>
        </p:spPr>
        <p:txBody>
          <a:bodyPr>
            <a:spAutoFit/>
          </a:bodyPr>
          <a:lstStyle/>
          <a:p>
            <a:pPr marL="230188" indent="-230188">
              <a:spcBef>
                <a:spcPts val="1200"/>
              </a:spcBef>
              <a:buClr>
                <a:schemeClr val="accent2"/>
              </a:buClr>
              <a:buSzPct val="115000"/>
              <a:buFont typeface="Arial" charset="0"/>
              <a:buChar char="•"/>
            </a:pPr>
            <a:r>
              <a:rPr lang="fr-CA" sz="1800" b="1" dirty="0">
                <a:solidFill>
                  <a:srgbClr val="000080"/>
                </a:solidFill>
              </a:rPr>
              <a:t>La syntaxe générale pour les propriétés en C# est la suivante :</a:t>
            </a:r>
          </a:p>
          <a:p>
            <a:pPr marL="230188" indent="-230188">
              <a:lnSpc>
                <a:spcPct val="70000"/>
              </a:lnSpc>
              <a:spcAft>
                <a:spcPts val="300"/>
              </a:spcAft>
              <a:buClr>
                <a:schemeClr val="accent2"/>
              </a:buClr>
              <a:buSzPct val="115000"/>
              <a:buFont typeface="Arial" charset="0"/>
              <a:buNone/>
            </a:pPr>
            <a:r>
              <a:rPr lang="fr-CA" sz="1800" b="1" dirty="0">
                <a:solidFill>
                  <a:srgbClr val="000080"/>
                </a:solidFill>
              </a:rPr>
              <a:t>	</a:t>
            </a:r>
            <a:r>
              <a:rPr lang="fr-CA" sz="1600" b="1" dirty="0">
                <a:solidFill>
                  <a:srgbClr val="000080"/>
                </a:solidFill>
              </a:rPr>
              <a:t>	</a:t>
            </a:r>
          </a:p>
          <a:p>
            <a:pPr marL="230188" indent="-230188">
              <a:lnSpc>
                <a:spcPct val="80000"/>
              </a:lnSpc>
              <a:buClr>
                <a:schemeClr val="accent2"/>
              </a:buClr>
              <a:buSzPct val="115000"/>
              <a:buFont typeface="Arial" charset="0"/>
              <a:buNone/>
            </a:pPr>
            <a:r>
              <a:rPr lang="fr-CA" sz="1600" b="1" dirty="0">
                <a:solidFill>
                  <a:srgbClr val="000080"/>
                </a:solidFill>
              </a:rPr>
              <a:t>	</a:t>
            </a:r>
            <a:r>
              <a:rPr lang="fr-CA" sz="1800" b="1" i="1" dirty="0">
                <a:solidFill>
                  <a:srgbClr val="000080"/>
                </a:solidFill>
                <a:latin typeface="Courier New" pitchFamily="49" charset="0"/>
              </a:rPr>
              <a:t>visibilité type nom</a:t>
            </a:r>
            <a:br>
              <a:rPr lang="fr-CA" sz="1800" b="1" i="1" dirty="0">
                <a:solidFill>
                  <a:srgbClr val="000080"/>
                </a:solidFill>
                <a:latin typeface="Courier New" pitchFamily="49" charset="0"/>
              </a:rPr>
            </a:br>
            <a:r>
              <a:rPr lang="fr-CA" sz="1800" b="1" dirty="0">
                <a:solidFill>
                  <a:srgbClr val="000080"/>
                </a:solidFill>
                <a:latin typeface="Courier New" pitchFamily="49" charset="0"/>
              </a:rPr>
              <a: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visibilité </a:t>
            </a:r>
            <a:r>
              <a:rPr lang="fr-CA" sz="1800" b="1" dirty="0" err="1">
                <a:solidFill>
                  <a:srgbClr val="000080"/>
                </a:solidFill>
                <a:latin typeface="Courier New" pitchFamily="49" charset="0"/>
              </a:rPr>
              <a:t>get</a:t>
            </a:r>
            <a:endParaRPr lang="fr-CA" sz="1800" b="1" dirty="0">
              <a:solidFill>
                <a:srgbClr val="000080"/>
              </a:solidFill>
              <a:latin typeface="Courier New" pitchFamily="49" charset="0"/>
            </a:endParaRP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 logique</a:t>
            </a: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return </a:t>
            </a:r>
            <a:r>
              <a:rPr lang="fr-CA" sz="1800" b="1" i="1" dirty="0" err="1">
                <a:solidFill>
                  <a:srgbClr val="000080"/>
                </a:solidFill>
                <a:latin typeface="Courier New" pitchFamily="49" charset="0"/>
              </a:rPr>
              <a:t>field</a:t>
            </a:r>
            <a:r>
              <a:rPr lang="fr-CA" sz="1800" b="1" dirty="0">
                <a:solidFill>
                  <a:srgbClr val="000080"/>
                </a:solidFill>
                <a:latin typeface="Courier New" pitchFamily="49" charset="0"/>
              </a:rPr>
              <a: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visibilité </a:t>
            </a:r>
            <a:r>
              <a:rPr lang="fr-CA" sz="1800" b="1" dirty="0">
                <a:solidFill>
                  <a:srgbClr val="000080"/>
                </a:solidFill>
                <a:latin typeface="Courier New" pitchFamily="49" charset="0"/>
              </a:rPr>
              <a:t>set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 logique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err="1">
                <a:solidFill>
                  <a:srgbClr val="000080"/>
                </a:solidFill>
                <a:latin typeface="Courier New" pitchFamily="49" charset="0"/>
              </a:rPr>
              <a:t>field</a:t>
            </a:r>
            <a:r>
              <a:rPr lang="fr-CA" sz="1800" b="1" dirty="0">
                <a:solidFill>
                  <a:srgbClr val="000080"/>
                </a:solidFill>
                <a:latin typeface="Courier New" pitchFamily="49" charset="0"/>
              </a:rPr>
              <a:t> = value</a:t>
            </a:r>
            <a:r>
              <a:rPr lang="fr-CA" sz="1800" b="1" i="1" dirty="0">
                <a:solidFill>
                  <a:srgbClr val="000080"/>
                </a:solidFill>
                <a:latin typeface="Courier New" pitchFamily="49" charset="0"/>
              </a:rPr>
              <a: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endParaRPr lang="fr-CA" sz="1600" b="1" dirty="0">
              <a:solidFill>
                <a:srgbClr val="000080"/>
              </a:solidFill>
            </a:endParaRPr>
          </a:p>
          <a:p>
            <a:pPr marL="230188" indent="-230188">
              <a:lnSpc>
                <a:spcPct val="60000"/>
              </a:lnSpc>
              <a:spcAft>
                <a:spcPts val="300"/>
              </a:spcAft>
              <a:buClr>
                <a:schemeClr val="accent2"/>
              </a:buClr>
              <a:buSzPct val="115000"/>
              <a:buFont typeface="Arial" charset="0"/>
              <a:buNone/>
            </a:pPr>
            <a:r>
              <a:rPr lang="fr-CA" sz="1600" b="1" dirty="0">
                <a:solidFill>
                  <a:srgbClr val="000080"/>
                </a:solidFill>
              </a:rPr>
              <a:t>	</a:t>
            </a:r>
            <a:r>
              <a:rPr lang="fr-CA" sz="1800" b="1" dirty="0">
                <a:solidFill>
                  <a:srgbClr val="000080"/>
                </a:solidFill>
                <a:latin typeface="Courier New" pitchFamily="49" charset="0"/>
              </a:rPr>
              <a:t>} </a:t>
            </a:r>
            <a:br>
              <a:rPr lang="fr-CA" sz="1800" b="1" dirty="0">
                <a:solidFill>
                  <a:srgbClr val="000080"/>
                </a:solidFill>
                <a:latin typeface="Courier New" pitchFamily="49" charset="0"/>
              </a:rPr>
            </a:br>
            <a:endParaRPr lang="fr-CA" sz="1800" b="1" dirty="0">
              <a:solidFill>
                <a:srgbClr val="000080"/>
              </a:solidFill>
            </a:endParaRPr>
          </a:p>
          <a:p>
            <a:pPr marL="685800" lvl="1" indent="-341313">
              <a:lnSpc>
                <a:spcPct val="30000"/>
              </a:lnSpc>
              <a:spcBef>
                <a:spcPts val="1200"/>
              </a:spcBef>
              <a:spcAft>
                <a:spcPts val="300"/>
              </a:spcAft>
              <a:buClr>
                <a:schemeClr val="accent2"/>
              </a:buClr>
              <a:buFont typeface="Arial" charset="0"/>
              <a:buChar char="—"/>
            </a:pPr>
            <a:r>
              <a:rPr lang="fr-CA" sz="1800" b="1" i="1" dirty="0">
                <a:solidFill>
                  <a:srgbClr val="000080"/>
                </a:solidFill>
                <a:latin typeface="Courier New" pitchFamily="49" charset="0"/>
              </a:rPr>
              <a:t>visibilité</a:t>
            </a:r>
            <a:r>
              <a:rPr lang="fr-CA" sz="1800" b="1" dirty="0">
                <a:solidFill>
                  <a:srgbClr val="000080"/>
                </a:solidFill>
              </a:rPr>
              <a:t> </a:t>
            </a:r>
            <a:r>
              <a:rPr lang="fr-CA" sz="1800" dirty="0">
                <a:solidFill>
                  <a:srgbClr val="000080"/>
                </a:solidFill>
              </a:rPr>
              <a:t>est le type d’accès pour la propriété : </a:t>
            </a:r>
            <a:r>
              <a:rPr lang="fr-CA" sz="1800" b="1" dirty="0">
                <a:solidFill>
                  <a:srgbClr val="000080"/>
                </a:solidFill>
                <a:latin typeface="Courier New" pitchFamily="49" charset="0"/>
              </a:rPr>
              <a:t>public, </a:t>
            </a:r>
            <a:r>
              <a:rPr lang="fr-CA" sz="1800" b="1" dirty="0" err="1">
                <a:solidFill>
                  <a:srgbClr val="000080"/>
                </a:solidFill>
                <a:latin typeface="Courier New" pitchFamily="49" charset="0"/>
              </a:rPr>
              <a:t>protected</a:t>
            </a:r>
            <a:endParaRPr lang="fr-CA" sz="1800" b="1" dirty="0">
              <a:solidFill>
                <a:srgbClr val="000080"/>
              </a:solidFill>
              <a:latin typeface="Courier New" pitchFamily="49" charset="0"/>
            </a:endParaRPr>
          </a:p>
          <a:p>
            <a:pPr marL="685800" lvl="1" indent="-341313">
              <a:lnSpc>
                <a:spcPct val="30000"/>
              </a:lnSpc>
              <a:spcBef>
                <a:spcPts val="1200"/>
              </a:spcBef>
              <a:spcAft>
                <a:spcPts val="300"/>
              </a:spcAft>
              <a:buClr>
                <a:schemeClr val="accent2"/>
              </a:buClr>
              <a:buFont typeface="Arial" charset="0"/>
              <a:buChar char="—"/>
            </a:pPr>
            <a:r>
              <a:rPr lang="fr-CA" sz="1800" b="1" i="1" dirty="0">
                <a:solidFill>
                  <a:srgbClr val="000080"/>
                </a:solidFill>
                <a:latin typeface="Courier New" pitchFamily="49" charset="0"/>
              </a:rPr>
              <a:t>type</a:t>
            </a:r>
            <a:r>
              <a:rPr lang="fr-CA" sz="1800" b="1" dirty="0">
                <a:solidFill>
                  <a:srgbClr val="000080"/>
                </a:solidFill>
              </a:rPr>
              <a:t> </a:t>
            </a:r>
            <a:r>
              <a:rPr lang="fr-CA" sz="1800" dirty="0">
                <a:solidFill>
                  <a:srgbClr val="000080"/>
                </a:solidFill>
              </a:rPr>
              <a:t>est le type de données de la propriété</a:t>
            </a:r>
          </a:p>
          <a:p>
            <a:pPr marL="1017588" lvl="2" indent="-217488">
              <a:lnSpc>
                <a:spcPct val="30000"/>
              </a:lnSpc>
              <a:spcBef>
                <a:spcPts val="1200"/>
              </a:spcBef>
              <a:spcAft>
                <a:spcPts val="300"/>
              </a:spcAft>
              <a:buClr>
                <a:schemeClr val="accent2"/>
              </a:buClr>
              <a:buFont typeface="Arial" charset="0"/>
              <a:buChar char="–"/>
            </a:pPr>
            <a:r>
              <a:rPr lang="fr-CA" sz="1800" dirty="0">
                <a:solidFill>
                  <a:srgbClr val="000080"/>
                </a:solidFill>
              </a:rPr>
              <a:t>N’est </a:t>
            </a:r>
            <a:r>
              <a:rPr lang="fr-CA" sz="1800" i="1" dirty="0">
                <a:solidFill>
                  <a:srgbClr val="000080"/>
                </a:solidFill>
                <a:latin typeface="Century Schoolbook" pitchFamily="18" charset="0"/>
              </a:rPr>
              <a:t>pas</a:t>
            </a:r>
            <a:r>
              <a:rPr lang="fr-CA" sz="1800" dirty="0">
                <a:solidFill>
                  <a:srgbClr val="000080"/>
                </a:solidFill>
              </a:rPr>
              <a:t> nécessairement le type du champ</a:t>
            </a:r>
          </a:p>
          <a:p>
            <a:pPr marL="685800" lvl="1" indent="-341313">
              <a:lnSpc>
                <a:spcPct val="30000"/>
              </a:lnSpc>
              <a:spcBef>
                <a:spcPts val="1200"/>
              </a:spcBef>
              <a:spcAft>
                <a:spcPts val="300"/>
              </a:spcAft>
              <a:buClr>
                <a:schemeClr val="accent2"/>
              </a:buClr>
              <a:buFont typeface="Arial" charset="0"/>
              <a:buChar char="—"/>
            </a:pPr>
            <a:r>
              <a:rPr lang="fr-CA" sz="1800" b="1" i="1" dirty="0" err="1">
                <a:solidFill>
                  <a:srgbClr val="000080"/>
                </a:solidFill>
                <a:latin typeface="Courier New" pitchFamily="49" charset="0"/>
              </a:rPr>
              <a:t>field</a:t>
            </a:r>
            <a:r>
              <a:rPr lang="fr-CA" sz="1800" b="1" dirty="0">
                <a:solidFill>
                  <a:srgbClr val="000080"/>
                </a:solidFill>
              </a:rPr>
              <a:t> </a:t>
            </a:r>
            <a:r>
              <a:rPr lang="fr-CA" sz="1800" dirty="0">
                <a:solidFill>
                  <a:srgbClr val="000080"/>
                </a:solidFill>
              </a:rPr>
              <a:t>est le champ apparemment manipulé</a:t>
            </a:r>
          </a:p>
          <a:p>
            <a:pPr marL="685800" lvl="1" indent="-341313">
              <a:lnSpc>
                <a:spcPct val="30000"/>
              </a:lnSpc>
              <a:spcBef>
                <a:spcPts val="1200"/>
              </a:spcBef>
              <a:spcAft>
                <a:spcPts val="300"/>
              </a:spcAft>
              <a:buClr>
                <a:schemeClr val="accent2"/>
              </a:buClr>
              <a:buFont typeface="Arial" charset="0"/>
              <a:buChar char="—"/>
            </a:pPr>
            <a:r>
              <a:rPr lang="fr-CA" sz="1800" b="1" dirty="0">
                <a:solidFill>
                  <a:srgbClr val="000080"/>
                </a:solidFill>
                <a:latin typeface="Courier New" pitchFamily="49" charset="0"/>
              </a:rPr>
              <a:t>value</a:t>
            </a:r>
            <a:r>
              <a:rPr lang="fr-CA" sz="1800" b="1" dirty="0">
                <a:solidFill>
                  <a:srgbClr val="000080"/>
                </a:solidFill>
              </a:rPr>
              <a:t> </a:t>
            </a:r>
            <a:r>
              <a:rPr lang="fr-CA" sz="1800" dirty="0">
                <a:solidFill>
                  <a:srgbClr val="000080"/>
                </a:solidFill>
              </a:rPr>
              <a:t>est un mot-clé représentant la valeur du type fournie</a:t>
            </a:r>
          </a:p>
        </p:txBody>
      </p:sp>
      <p:sp>
        <p:nvSpPr>
          <p:cNvPr id="420867" name="Rectangle 3"/>
          <p:cNvSpPr>
            <a:spLocks noGrp="1" noChangeArrowheads="1"/>
          </p:cNvSpPr>
          <p:nvPr>
            <p:ph type="title"/>
          </p:nvPr>
        </p:nvSpPr>
        <p:spPr/>
        <p:txBody>
          <a:bodyPr/>
          <a:lstStyle/>
          <a:p>
            <a:pPr>
              <a:defRPr/>
            </a:pPr>
            <a:r>
              <a:rPr lang="fr-FR" dirty="0"/>
              <a:t>Implémentation des propriétés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6" name="Rectangle 4"/>
          <p:cNvSpPr>
            <a:spLocks noChangeArrowheads="1"/>
          </p:cNvSpPr>
          <p:nvPr/>
        </p:nvSpPr>
        <p:spPr bwMode="blackWhite">
          <a:xfrm>
            <a:off x="254000" y="1566863"/>
            <a:ext cx="8645525" cy="4276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5000"/>
              </a:lnSpc>
              <a:defRPr/>
            </a:pPr>
            <a:r>
              <a:rPr lang="en-US" sz="1600" b="1">
                <a:latin typeface="Courier New" pitchFamily="49" charset="0"/>
              </a:rPr>
              <a:t>using</a:t>
            </a:r>
            <a:r>
              <a:rPr lang="en-US" sz="1600">
                <a:latin typeface="Courier New" pitchFamily="49" charset="0"/>
              </a:rPr>
              <a:t> System;</a:t>
            </a:r>
          </a:p>
          <a:p>
            <a:pPr>
              <a:lnSpc>
                <a:spcPct val="85000"/>
              </a:lnSpc>
              <a:defRPr/>
            </a:pPr>
            <a:r>
              <a:rPr lang="en-US" sz="1600" b="1">
                <a:latin typeface="Courier New" pitchFamily="49" charset="0"/>
              </a:rPr>
              <a:t>namespace</a:t>
            </a:r>
            <a:r>
              <a:rPr lang="en-US" sz="1600">
                <a:latin typeface="Courier New" pitchFamily="49" charset="0"/>
              </a:rPr>
              <a:t> Banque</a:t>
            </a:r>
          </a:p>
          <a:p>
            <a:pPr>
              <a:lnSpc>
                <a:spcPct val="85000"/>
              </a:lnSpc>
              <a:defRPr/>
            </a:pPr>
            <a:r>
              <a:rPr lang="en-US" sz="1600">
                <a:latin typeface="Courier New" pitchFamily="49" charset="0"/>
              </a:rPr>
              <a:t>{</a:t>
            </a:r>
          </a:p>
          <a:p>
            <a:pPr>
              <a:lnSpc>
                <a:spcPct val="85000"/>
              </a:lnSpc>
              <a:defRPr/>
            </a:pPr>
            <a:r>
              <a:rPr lang="en-US" sz="1600" b="1">
                <a:latin typeface="Courier New" pitchFamily="49" charset="0"/>
              </a:rPr>
              <a:t>  public class</a:t>
            </a:r>
            <a:r>
              <a:rPr lang="en-US" sz="1600">
                <a:latin typeface="Courier New" pitchFamily="49" charset="0"/>
              </a:rPr>
              <a:t> CompteBancaire</a:t>
            </a:r>
          </a:p>
          <a:p>
            <a:pPr>
              <a:lnSpc>
                <a:spcPct val="85000"/>
              </a:lnSpc>
              <a:spcBef>
                <a:spcPct val="5000"/>
              </a:spcBef>
              <a:defRPr/>
            </a:pPr>
            <a:r>
              <a:rPr lang="en-US" sz="1600">
                <a:latin typeface="Courier New" pitchFamily="49" charset="0"/>
              </a:rPr>
              <a:t>  {</a:t>
            </a:r>
          </a:p>
          <a:p>
            <a:pPr>
              <a:lnSpc>
                <a:spcPct val="85000"/>
              </a:lnSpc>
              <a:defRPr/>
            </a:pPr>
            <a:r>
              <a:rPr lang="en-US" sz="1600" b="1">
                <a:latin typeface="Courier New" pitchFamily="49" charset="0"/>
              </a:rPr>
              <a:t>    private decimal</a:t>
            </a:r>
            <a:r>
              <a:rPr lang="en-US" sz="1600">
                <a:latin typeface="Courier New" pitchFamily="49" charset="0"/>
              </a:rPr>
              <a:t> solde;</a:t>
            </a:r>
          </a:p>
          <a:p>
            <a:pPr>
              <a:lnSpc>
                <a:spcPct val="85000"/>
              </a:lnSpc>
              <a:defRPr/>
            </a:pPr>
            <a:r>
              <a:rPr lang="en-US" sz="1600">
                <a:latin typeface="Courier New" pitchFamily="49" charset="0"/>
              </a:rPr>
              <a:t>    </a:t>
            </a:r>
            <a:r>
              <a:rPr lang="en-US" sz="1600" b="1">
                <a:latin typeface="Courier New" pitchFamily="49" charset="0"/>
              </a:rPr>
              <a:t>private string</a:t>
            </a:r>
            <a:r>
              <a:rPr lang="en-US" sz="1600">
                <a:latin typeface="Courier New" pitchFamily="49" charset="0"/>
              </a:rPr>
              <a:t> titulaire;</a:t>
            </a:r>
          </a:p>
          <a:p>
            <a:pPr>
              <a:lnSpc>
                <a:spcPct val="85000"/>
              </a:lnSpc>
              <a:defRPr/>
            </a:pPr>
            <a:r>
              <a:rPr lang="en-US" sz="1600" i="1">
                <a:latin typeface="Courier New" pitchFamily="49" charset="0"/>
              </a:rPr>
              <a:t>    … autres champs et méthodes …</a:t>
            </a:r>
            <a:endParaRPr lang="en-US" sz="1600">
              <a:latin typeface="Courier New" pitchFamily="49" charset="0"/>
            </a:endParaRPr>
          </a:p>
          <a:p>
            <a:pPr>
              <a:lnSpc>
                <a:spcPct val="85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Solde {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solde; } }</a:t>
            </a:r>
          </a:p>
          <a:p>
            <a:pPr>
              <a:lnSpc>
                <a:spcPct val="85000"/>
              </a:lnSpc>
              <a:defRPr/>
            </a:pPr>
            <a:r>
              <a:rPr lang="en-US" sz="1600" b="1">
                <a:latin typeface="Courier New" pitchFamily="49" charset="0"/>
              </a:rPr>
              <a:t>    public string</a:t>
            </a:r>
            <a:r>
              <a:rPr lang="en-US" sz="1600">
                <a:latin typeface="Courier New" pitchFamily="49" charset="0"/>
              </a:rPr>
              <a:t> Titulaire</a:t>
            </a:r>
          </a:p>
          <a:p>
            <a:pPr>
              <a:lnSpc>
                <a:spcPct val="85000"/>
              </a:lnSpc>
              <a:defRPr/>
            </a:pPr>
            <a:r>
              <a:rPr lang="en-US" sz="1600">
                <a:latin typeface="Courier New" pitchFamily="49" charset="0"/>
              </a:rPr>
              <a:t>    {</a:t>
            </a:r>
          </a:p>
          <a:p>
            <a:pPr>
              <a:lnSpc>
                <a:spcPct val="85000"/>
              </a:lnSpc>
              <a:defRPr/>
            </a:pPr>
            <a:r>
              <a:rPr lang="en-US" sz="1600">
                <a:latin typeface="Courier New" pitchFamily="49" charset="0"/>
              </a:rPr>
              <a:t>      </a:t>
            </a:r>
            <a:r>
              <a:rPr lang="en-US" sz="1600" b="1">
                <a:latin typeface="Courier New" pitchFamily="49" charset="0"/>
              </a:rPr>
              <a:t>set</a:t>
            </a:r>
            <a:endParaRPr lang="en-US" sz="1600">
              <a:latin typeface="Courier New" pitchFamily="49" charset="0"/>
            </a:endParaRPr>
          </a:p>
          <a:p>
            <a:pPr>
              <a:lnSpc>
                <a:spcPct val="85000"/>
              </a:lnSpc>
              <a:defRPr/>
            </a:pPr>
            <a:r>
              <a:rPr lang="en-US" sz="1600">
                <a:latin typeface="Courier New" pitchFamily="49" charset="0"/>
              </a:rPr>
              <a:t>      {</a:t>
            </a:r>
          </a:p>
          <a:p>
            <a:pPr>
              <a:lnSpc>
                <a:spcPct val="85000"/>
              </a:lnSpc>
              <a:defRPr/>
            </a:pPr>
            <a:r>
              <a:rPr lang="en-US" sz="1600">
                <a:latin typeface="Courier New" pitchFamily="49" charset="0"/>
              </a:rPr>
              <a:t>        </a:t>
            </a:r>
            <a:r>
              <a:rPr lang="en-US" sz="1600" b="1">
                <a:latin typeface="Courier New" pitchFamily="49" charset="0"/>
              </a:rPr>
              <a:t>if</a:t>
            </a:r>
            <a:r>
              <a:rPr lang="en-US" sz="1600">
                <a:latin typeface="Courier New" pitchFamily="49" charset="0"/>
              </a:rPr>
              <a:t> (</a:t>
            </a:r>
            <a:r>
              <a:rPr lang="en-US" sz="1600" b="1">
                <a:latin typeface="Courier New" pitchFamily="49" charset="0"/>
              </a:rPr>
              <a:t>value</a:t>
            </a:r>
            <a:r>
              <a:rPr lang="en-US" sz="1600">
                <a:latin typeface="Courier New" pitchFamily="49" charset="0"/>
              </a:rPr>
              <a:t>.Length != 0) </a:t>
            </a:r>
          </a:p>
          <a:p>
            <a:pPr>
              <a:lnSpc>
                <a:spcPct val="85000"/>
              </a:lnSpc>
              <a:defRPr/>
            </a:pPr>
            <a:r>
              <a:rPr lang="en-US" sz="1600">
                <a:latin typeface="Courier New" pitchFamily="49" charset="0"/>
              </a:rPr>
              <a:t>          titulaire = </a:t>
            </a:r>
            <a:r>
              <a:rPr lang="en-US" sz="1600" b="1">
                <a:latin typeface="Courier New" pitchFamily="49" charset="0"/>
              </a:rPr>
              <a:t>value</a:t>
            </a:r>
            <a:r>
              <a:rPr lang="en-US" sz="1600">
                <a:latin typeface="Courier New" pitchFamily="49" charset="0"/>
              </a:rPr>
              <a:t>;</a:t>
            </a:r>
          </a:p>
          <a:p>
            <a:pPr>
              <a:lnSpc>
                <a:spcPct val="85000"/>
              </a:lnSpc>
              <a:defRPr/>
            </a:pPr>
            <a:r>
              <a:rPr lang="en-US" sz="1600">
                <a:latin typeface="Courier New" pitchFamily="49" charset="0"/>
              </a:rPr>
              <a:t>        </a:t>
            </a:r>
            <a:r>
              <a:rPr lang="en-US" sz="1600" b="1">
                <a:latin typeface="Courier New" pitchFamily="49" charset="0"/>
              </a:rPr>
              <a:t>else </a:t>
            </a:r>
          </a:p>
          <a:p>
            <a:pPr>
              <a:lnSpc>
                <a:spcPct val="85000"/>
              </a:lnSpc>
              <a:defRPr/>
            </a:pPr>
            <a:r>
              <a:rPr lang="en-US" sz="1600" b="1">
                <a:latin typeface="Courier New" pitchFamily="49" charset="0"/>
              </a:rPr>
              <a:t>          throw new</a:t>
            </a:r>
            <a:r>
              <a:rPr lang="en-US" sz="1600">
                <a:latin typeface="Courier New" pitchFamily="49" charset="0"/>
              </a:rPr>
              <a:t> Exception("Titulaire: chaîne vide inacceptable");</a:t>
            </a:r>
          </a:p>
          <a:p>
            <a:pPr>
              <a:lnSpc>
                <a:spcPct val="85000"/>
              </a:lnSpc>
              <a:defRPr/>
            </a:pPr>
            <a:r>
              <a:rPr lang="en-US" sz="1600">
                <a:latin typeface="Courier New" pitchFamily="49" charset="0"/>
              </a:rPr>
              <a:t>      }</a:t>
            </a:r>
          </a:p>
          <a:p>
            <a:pPr>
              <a:lnSpc>
                <a:spcPct val="85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titulaire; }</a:t>
            </a:r>
          </a:p>
          <a:p>
            <a:pPr>
              <a:lnSpc>
                <a:spcPct val="85000"/>
              </a:lnSpc>
              <a:defRPr/>
            </a:pPr>
            <a:r>
              <a:rPr lang="en-US" sz="1600">
                <a:latin typeface="Courier New" pitchFamily="49" charset="0"/>
              </a:rPr>
              <a:t>} } }</a:t>
            </a:r>
          </a:p>
        </p:txBody>
      </p:sp>
      <p:sp>
        <p:nvSpPr>
          <p:cNvPr id="499722" name="Rectangle 10"/>
          <p:cNvSpPr>
            <a:spLocks noChangeArrowheads="1"/>
          </p:cNvSpPr>
          <p:nvPr/>
        </p:nvSpPr>
        <p:spPr bwMode="blackWhite">
          <a:xfrm>
            <a:off x="1409700" y="5757863"/>
            <a:ext cx="6896100" cy="5207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5000"/>
              </a:lnSpc>
              <a:defRPr/>
            </a:pPr>
            <a:r>
              <a:rPr lang="en-US" sz="1600">
                <a:latin typeface="Courier New" pitchFamily="49" charset="0"/>
              </a:rPr>
              <a:t>c2.Titulaire = "Jean Peuplus";</a:t>
            </a:r>
          </a:p>
          <a:p>
            <a:pPr>
              <a:lnSpc>
                <a:spcPct val="85000"/>
              </a:lnSpc>
              <a:defRPr/>
            </a:pPr>
            <a:r>
              <a:rPr lang="en-US" sz="1600">
                <a:latin typeface="Courier New" pitchFamily="49" charset="0"/>
              </a:rPr>
              <a:t>Console.WriteLine("Solde: " + c2.Solde);</a:t>
            </a:r>
          </a:p>
        </p:txBody>
      </p:sp>
      <p:sp>
        <p:nvSpPr>
          <p:cNvPr id="422914" name="Rectangle 2"/>
          <p:cNvSpPr>
            <a:spLocks noGrp="1" noChangeArrowheads="1"/>
          </p:cNvSpPr>
          <p:nvPr>
            <p:ph type="title"/>
          </p:nvPr>
        </p:nvSpPr>
        <p:spPr/>
        <p:txBody>
          <a:bodyPr/>
          <a:lstStyle/>
          <a:p>
            <a:pPr>
              <a:defRPr/>
            </a:pPr>
            <a:r>
              <a:rPr lang="fr-FR"/>
              <a:t>Implémentation des propriétés </a:t>
            </a:r>
            <a:br>
              <a:rPr lang="fr-FR"/>
            </a:br>
            <a:r>
              <a:rPr lang="fr-FR"/>
              <a:t>(suite)</a:t>
            </a:r>
          </a:p>
        </p:txBody>
      </p:sp>
      <p:sp>
        <p:nvSpPr>
          <p:cNvPr id="179205" name="Rectangle 3"/>
          <p:cNvSpPr>
            <a:spLocks noChangeArrowheads="1"/>
          </p:cNvSpPr>
          <p:nvPr/>
        </p:nvSpPr>
        <p:spPr bwMode="auto">
          <a:xfrm>
            <a:off x="279400" y="1171575"/>
            <a:ext cx="8599488" cy="366713"/>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Exemple :</a:t>
            </a:r>
          </a:p>
        </p:txBody>
      </p:sp>
      <p:sp>
        <p:nvSpPr>
          <p:cNvPr id="179206" name="AutoShape 6"/>
          <p:cNvSpPr>
            <a:spLocks noChangeArrowheads="1"/>
          </p:cNvSpPr>
          <p:nvPr/>
        </p:nvSpPr>
        <p:spPr bwMode="blackWhite">
          <a:xfrm>
            <a:off x="4791075" y="2693988"/>
            <a:ext cx="3744913" cy="317500"/>
          </a:xfrm>
          <a:prstGeom prst="wedgeRectCallout">
            <a:avLst>
              <a:gd name="adj1" fmla="val -73102"/>
              <a:gd name="adj2" fmla="val 45000"/>
            </a:avLst>
          </a:prstGeom>
          <a:solidFill>
            <a:schemeClr val="hlink"/>
          </a:solidFill>
          <a:ln w="12700">
            <a:solidFill>
              <a:schemeClr val="tx1"/>
            </a:solidFill>
            <a:miter lim="800000"/>
            <a:headEnd/>
            <a:tailEnd/>
          </a:ln>
        </p:spPr>
        <p:txBody>
          <a:bodyPr>
            <a:spAutoFit/>
          </a:bodyPr>
          <a:lstStyle/>
          <a:p>
            <a:pPr>
              <a:buFont typeface="Wingdings" pitchFamily="2" charset="2"/>
              <a:buNone/>
            </a:pPr>
            <a:r>
              <a:rPr lang="fr-FR" b="1"/>
              <a:t>Un champ commence par une minuscule</a:t>
            </a:r>
          </a:p>
        </p:txBody>
      </p:sp>
      <p:sp>
        <p:nvSpPr>
          <p:cNvPr id="179207" name="AutoShape 7"/>
          <p:cNvSpPr>
            <a:spLocks noChangeArrowheads="1"/>
          </p:cNvSpPr>
          <p:nvPr/>
        </p:nvSpPr>
        <p:spPr bwMode="blackWhite">
          <a:xfrm>
            <a:off x="5589588" y="3573463"/>
            <a:ext cx="1465262" cy="725487"/>
          </a:xfrm>
          <a:prstGeom prst="wedgeRectCallout">
            <a:avLst>
              <a:gd name="adj1" fmla="val -174593"/>
              <a:gd name="adj2" fmla="val -43218"/>
            </a:avLst>
          </a:prstGeom>
          <a:solidFill>
            <a:schemeClr val="hlink"/>
          </a:solidFill>
          <a:ln w="12700">
            <a:solidFill>
              <a:schemeClr val="tx1"/>
            </a:solidFill>
            <a:miter lim="800000"/>
            <a:headEnd/>
            <a:tailEnd/>
          </a:ln>
        </p:spPr>
        <p:txBody>
          <a:bodyPr/>
          <a:lstStyle/>
          <a:p>
            <a:pPr>
              <a:buFont typeface="Wingdings" pitchFamily="2" charset="2"/>
              <a:buNone/>
            </a:pPr>
            <a:r>
              <a:rPr lang="fr-FR" b="1"/>
              <a:t>Une propriété commence par une majuscule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279400" y="1312863"/>
            <a:ext cx="8599488" cy="3773487"/>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Les propriétés n’ont </a:t>
            </a:r>
            <a:r>
              <a:rPr lang="fr-FR" sz="1800" b="1" i="1">
                <a:solidFill>
                  <a:srgbClr val="000080"/>
                </a:solidFill>
                <a:latin typeface="Century Schoolbook" pitchFamily="18" charset="0"/>
              </a:rPr>
              <a:t>pas</a:t>
            </a:r>
            <a:r>
              <a:rPr lang="fr-FR" sz="1800" i="1">
                <a:solidFill>
                  <a:srgbClr val="000080"/>
                </a:solidFill>
                <a:latin typeface="Century Schoolbook" pitchFamily="18" charset="0"/>
              </a:rPr>
              <a:t> </a:t>
            </a:r>
            <a:r>
              <a:rPr lang="fr-FR" sz="1800" b="1">
                <a:solidFill>
                  <a:srgbClr val="000080"/>
                </a:solidFill>
              </a:rPr>
              <a:t>besoin de correspondre à un champ</a:t>
            </a:r>
          </a:p>
          <a:p>
            <a:pPr marL="230188" indent="-230188">
              <a:spcBef>
                <a:spcPts val="1400"/>
              </a:spcBef>
              <a:buClr>
                <a:schemeClr val="accent2"/>
              </a:buClr>
              <a:buSzPct val="115000"/>
              <a:buFont typeface="Arial" charset="0"/>
              <a:buChar char="•"/>
            </a:pPr>
            <a:r>
              <a:rPr lang="fr-FR" sz="1800" b="1">
                <a:solidFill>
                  <a:srgbClr val="000080"/>
                </a:solidFill>
              </a:rPr>
              <a:t>Pour une propriété, si </a:t>
            </a:r>
            <a:r>
              <a:rPr lang="fr-FR" sz="1800" b="1">
                <a:solidFill>
                  <a:srgbClr val="000080"/>
                </a:solidFill>
                <a:latin typeface="Courier New" pitchFamily="49" charset="0"/>
              </a:rPr>
              <a:t>set</a:t>
            </a:r>
            <a:r>
              <a:rPr lang="fr-FR" sz="1800" b="1">
                <a:solidFill>
                  <a:srgbClr val="000080"/>
                </a:solidFill>
              </a:rPr>
              <a:t> n’est pas fournie, la propriété est read-only</a:t>
            </a:r>
          </a:p>
          <a:p>
            <a:pPr marL="685800" lvl="1" indent="-341313">
              <a:spcBef>
                <a:spcPts val="200"/>
              </a:spcBef>
              <a:buClr>
                <a:schemeClr val="accent2"/>
              </a:buClr>
              <a:buFont typeface="Arial" charset="0"/>
              <a:buChar char="—"/>
            </a:pPr>
            <a:r>
              <a:rPr lang="fr-FR" sz="1800">
                <a:solidFill>
                  <a:srgbClr val="000080"/>
                </a:solidFill>
              </a:rPr>
              <a:t>Vrai aussi pour </a:t>
            </a:r>
            <a:r>
              <a:rPr lang="fr-FR" sz="1800" b="1">
                <a:solidFill>
                  <a:srgbClr val="000080"/>
                </a:solidFill>
                <a:latin typeface="Courier New" pitchFamily="49" charset="0"/>
              </a:rPr>
              <a:t>get</a:t>
            </a:r>
            <a:r>
              <a:rPr lang="fr-FR" sz="1800">
                <a:solidFill>
                  <a:srgbClr val="000080"/>
                </a:solidFill>
              </a:rPr>
              <a:t> - write-only peut être utile</a:t>
            </a:r>
          </a:p>
          <a:p>
            <a:pPr marL="230188" indent="-230188">
              <a:spcBef>
                <a:spcPts val="1400"/>
              </a:spcBef>
              <a:buClr>
                <a:schemeClr val="accent2"/>
              </a:buClr>
              <a:buSzPct val="115000"/>
              <a:buFont typeface="Arial" charset="0"/>
              <a:buChar char="•"/>
            </a:pPr>
            <a:r>
              <a:rPr lang="fr-FR" sz="1800" b="1">
                <a:solidFill>
                  <a:srgbClr val="000080"/>
                </a:solidFill>
              </a:rPr>
              <a:t>Comme les méthodes, les propriétés peuvent être </a:t>
            </a:r>
            <a:r>
              <a:rPr lang="fr-FR" sz="1800" b="1">
                <a:solidFill>
                  <a:srgbClr val="000080"/>
                </a:solidFill>
                <a:latin typeface="Courier New" pitchFamily="49" charset="0"/>
              </a:rPr>
              <a:t>static</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Disponibles au niveau de la classe et non au niveau des instances</a:t>
            </a:r>
          </a:p>
          <a:p>
            <a:pPr marL="230188" indent="-230188">
              <a:spcBef>
                <a:spcPts val="1400"/>
              </a:spcBef>
              <a:buClr>
                <a:schemeClr val="accent2"/>
              </a:buClr>
              <a:buSzPct val="115000"/>
              <a:buFont typeface="Arial" charset="0"/>
              <a:buChar char="•"/>
            </a:pPr>
            <a:r>
              <a:rPr lang="fr-FR" sz="1800" b="1">
                <a:solidFill>
                  <a:srgbClr val="000080"/>
                </a:solidFill>
              </a:rPr>
              <a:t>La convention de nommage des propriétés de Microsoft consiste à  </a:t>
            </a:r>
            <a:r>
              <a:rPr lang="fr-FR" sz="1800" b="1" i="1">
                <a:solidFill>
                  <a:srgbClr val="000080"/>
                </a:solidFill>
                <a:latin typeface="Century Schoolbook" pitchFamily="18" charset="0"/>
              </a:rPr>
              <a:t>commencer par une majuscule</a:t>
            </a:r>
            <a:endParaRPr lang="fr-FR" sz="1800" b="1">
              <a:solidFill>
                <a:srgbClr val="000080"/>
              </a:solidFill>
            </a:endParaRPr>
          </a:p>
          <a:p>
            <a:pPr marL="685800" lvl="1" indent="-341313">
              <a:spcBef>
                <a:spcPts val="200"/>
              </a:spcBef>
              <a:buClr>
                <a:schemeClr val="accent2"/>
              </a:buClr>
              <a:buFont typeface="Arial" charset="0"/>
              <a:buChar char="—"/>
            </a:pPr>
            <a:r>
              <a:rPr lang="fr-FR" sz="1800" b="1">
                <a:latin typeface="Courier New" pitchFamily="49" charset="0"/>
              </a:rPr>
              <a:t>UnNom</a:t>
            </a:r>
            <a:r>
              <a:rPr lang="fr-FR" sz="1800">
                <a:solidFill>
                  <a:srgbClr val="000080"/>
                </a:solidFill>
              </a:rPr>
              <a:t> </a:t>
            </a:r>
            <a:r>
              <a:rPr lang="fr-FR" sz="1800" i="1">
                <a:solidFill>
                  <a:srgbClr val="000080"/>
                </a:solidFill>
                <a:latin typeface="Century Schoolbook" pitchFamily="18" charset="0"/>
              </a:rPr>
              <a:t>et pas </a:t>
            </a:r>
            <a:r>
              <a:rPr lang="fr-FR" sz="1800" b="1" i="1">
                <a:solidFill>
                  <a:srgbClr val="000080"/>
                </a:solidFill>
                <a:latin typeface="Courier New" pitchFamily="49" charset="0"/>
              </a:rPr>
              <a:t>un_nom</a:t>
            </a:r>
            <a:endParaRPr lang="fr-FR" sz="1800" b="1">
              <a:solidFill>
                <a:srgbClr val="000080"/>
              </a:solidFill>
              <a:latin typeface="Courier New" pitchFamily="49" charset="0"/>
            </a:endParaRPr>
          </a:p>
          <a:p>
            <a:pPr marL="230188" indent="-230188">
              <a:spcBef>
                <a:spcPts val="200"/>
              </a:spcBef>
              <a:buClr>
                <a:schemeClr val="accent2"/>
              </a:buClr>
              <a:buFont typeface="Arial" charset="0"/>
              <a:buNone/>
            </a:pPr>
            <a:endParaRPr lang="fr-FR" sz="1800" b="1">
              <a:solidFill>
                <a:srgbClr val="000080"/>
              </a:solidFill>
              <a:latin typeface="Courier New" pitchFamily="49" charset="0"/>
            </a:endParaRPr>
          </a:p>
          <a:p>
            <a:pPr marL="230188" indent="-230188">
              <a:spcBef>
                <a:spcPts val="200"/>
              </a:spcBef>
              <a:buClr>
                <a:schemeClr val="accent2"/>
              </a:buClr>
              <a:buFont typeface="Arial" charset="0"/>
              <a:buNone/>
            </a:pPr>
            <a:r>
              <a:rPr lang="fr-FR" sz="1800" b="1">
                <a:solidFill>
                  <a:srgbClr val="000080"/>
                </a:solidFill>
                <a:latin typeface="Courier New" pitchFamily="49" charset="0"/>
              </a:rPr>
              <a:t>	  </a:t>
            </a:r>
            <a:r>
              <a:rPr lang="fr-FR" sz="1800" b="1">
                <a:solidFill>
                  <a:srgbClr val="000080"/>
                </a:solidFill>
              </a:rPr>
              <a:t>Quand des composants visuels sont écrits en C#, les propriétés</a:t>
            </a:r>
            <a:br>
              <a:rPr lang="fr-FR" sz="1800" b="1">
                <a:solidFill>
                  <a:srgbClr val="000080"/>
                </a:solidFill>
              </a:rPr>
            </a:br>
            <a:r>
              <a:rPr lang="fr-FR" sz="1800" b="1">
                <a:solidFill>
                  <a:srgbClr val="000080"/>
                </a:solidFill>
              </a:rPr>
              <a:t>    apparaissent avec Visual Studio dans les feuilles de propriétés</a:t>
            </a:r>
          </a:p>
        </p:txBody>
      </p:sp>
      <p:grpSp>
        <p:nvGrpSpPr>
          <p:cNvPr id="181251" name="Group 3"/>
          <p:cNvGrpSpPr>
            <a:grpSpLocks/>
          </p:cNvGrpSpPr>
          <p:nvPr/>
        </p:nvGrpSpPr>
        <p:grpSpPr bwMode="auto">
          <a:xfrm>
            <a:off x="400050" y="4454525"/>
            <a:ext cx="407988" cy="563563"/>
            <a:chOff x="175" y="723"/>
            <a:chExt cx="321" cy="443"/>
          </a:xfrm>
        </p:grpSpPr>
        <p:sp>
          <p:nvSpPr>
            <p:cNvPr id="181252" name="Freeform 4"/>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81253" name="Oval 5"/>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81254" name="Freeform 6"/>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81255" name="Freeform 7"/>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424968" name="Rectangle 8"/>
          <p:cNvSpPr>
            <a:spLocks noGrp="1" noChangeArrowheads="1"/>
          </p:cNvSpPr>
          <p:nvPr>
            <p:ph type="title"/>
          </p:nvPr>
        </p:nvSpPr>
        <p:spPr/>
        <p:txBody>
          <a:bodyPr/>
          <a:lstStyle/>
          <a:p>
            <a:pPr>
              <a:defRPr/>
            </a:pPr>
            <a:r>
              <a:rPr lang="fr-FR" dirty="0"/>
              <a:t>À propos des propriétés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a:defRPr/>
            </a:pPr>
            <a:r>
              <a:rPr lang="en-US"/>
              <a:t>Lourdeur des propriétés</a:t>
            </a:r>
          </a:p>
        </p:txBody>
      </p:sp>
      <p:sp>
        <p:nvSpPr>
          <p:cNvPr id="183299" name="Rectangle 3"/>
          <p:cNvSpPr>
            <a:spLocks noGrp="1" noChangeArrowheads="1"/>
          </p:cNvSpPr>
          <p:nvPr>
            <p:ph idx="1"/>
          </p:nvPr>
        </p:nvSpPr>
        <p:spPr>
          <a:xfrm>
            <a:off x="279400" y="1131717"/>
            <a:ext cx="8599488" cy="1266825"/>
          </a:xfrm>
        </p:spPr>
        <p:txBody>
          <a:bodyPr/>
          <a:lstStyle/>
          <a:p>
            <a:r>
              <a:rPr lang="fr-FR" dirty="0"/>
              <a:t>Bien que les propriétés soient pratiques pour les clients, les classes peuvent rapidement devenir délicates à relire en raison du code des propriétés</a:t>
            </a:r>
          </a:p>
          <a:p>
            <a:pPr lvl="1"/>
            <a:r>
              <a:rPr lang="fr-FR" dirty="0"/>
              <a:t>Dans la plupart des cas, elles ne représentent qu’une simple encapsulation sans autre traitement</a:t>
            </a:r>
          </a:p>
          <a:p>
            <a:r>
              <a:rPr lang="fr-FR" dirty="0"/>
              <a:t>Par exemple :</a:t>
            </a:r>
          </a:p>
        </p:txBody>
      </p:sp>
      <p:sp>
        <p:nvSpPr>
          <p:cNvPr id="485380" name="Rectangle 4"/>
          <p:cNvSpPr>
            <a:spLocks noChangeArrowheads="1"/>
          </p:cNvSpPr>
          <p:nvPr/>
        </p:nvSpPr>
        <p:spPr bwMode="blackWhite">
          <a:xfrm>
            <a:off x="2236788" y="2632075"/>
            <a:ext cx="5067300" cy="37052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defRPr/>
            </a:pPr>
            <a:r>
              <a:rPr lang="en-US" sz="1600" b="1">
                <a:latin typeface="Courier New" pitchFamily="49" charset="0"/>
              </a:rPr>
              <a:t>public class</a:t>
            </a:r>
            <a:r>
              <a:rPr lang="en-US" sz="1600">
                <a:latin typeface="Courier New" pitchFamily="49" charset="0"/>
              </a:rPr>
              <a:t> CompteBancaire {</a:t>
            </a:r>
          </a:p>
          <a:p>
            <a:pPr>
              <a:lnSpc>
                <a:spcPct val="70000"/>
              </a:lnSpc>
              <a:defRPr/>
            </a:pPr>
            <a:r>
              <a:rPr lang="en-US" sz="1600">
                <a:latin typeface="Courier New" pitchFamily="49" charset="0"/>
              </a:rPr>
              <a:t>  </a:t>
            </a:r>
            <a:r>
              <a:rPr lang="en-US" sz="1600" b="1">
                <a:latin typeface="Courier New" pitchFamily="49" charset="0"/>
              </a:rPr>
              <a:t>private</a:t>
            </a:r>
            <a:r>
              <a:rPr lang="en-US" sz="1600">
                <a:latin typeface="Courier New" pitchFamily="49" charset="0"/>
              </a:rPr>
              <a:t> </a:t>
            </a:r>
            <a:r>
              <a:rPr lang="en-US" sz="1600" b="1">
                <a:latin typeface="Courier New" pitchFamily="49" charset="0"/>
              </a:rPr>
              <a:t>decimal</a:t>
            </a:r>
            <a:r>
              <a:rPr lang="en-US" sz="1600">
                <a:latin typeface="Courier New" pitchFamily="49" charset="0"/>
              </a:rPr>
              <a:t> solde;</a:t>
            </a:r>
          </a:p>
          <a:p>
            <a:pPr>
              <a:lnSpc>
                <a:spcPct val="70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Solde</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solde; }</a:t>
            </a:r>
          </a:p>
          <a:p>
            <a:pPr>
              <a:lnSpc>
                <a:spcPct val="70000"/>
              </a:lnSpc>
              <a:defRPr/>
            </a:pPr>
            <a:r>
              <a:rPr lang="en-US" sz="1600">
                <a:latin typeface="Courier New" pitchFamily="49" charset="0"/>
              </a:rPr>
              <a:t>  }</a:t>
            </a:r>
          </a:p>
          <a:p>
            <a:pPr>
              <a:lnSpc>
                <a:spcPct val="70000"/>
              </a:lnSpc>
              <a:defRPr/>
            </a:pPr>
            <a:r>
              <a:rPr lang="en-US" sz="1600" b="1">
                <a:latin typeface="Courier New" pitchFamily="49" charset="0"/>
              </a:rPr>
              <a:t>  private</a:t>
            </a:r>
            <a:r>
              <a:rPr lang="en-US" sz="1600">
                <a:latin typeface="Courier New" pitchFamily="49" charset="0"/>
              </a:rPr>
              <a:t> </a:t>
            </a:r>
            <a:r>
              <a:rPr lang="en-US" sz="1600" b="1">
                <a:latin typeface="Courier New" pitchFamily="49" charset="0"/>
              </a:rPr>
              <a:t>ulong</a:t>
            </a:r>
            <a:r>
              <a:rPr lang="en-US" sz="1600">
                <a:latin typeface="Courier New" pitchFamily="49" charset="0"/>
              </a:rPr>
              <a:t> numcpte;</a:t>
            </a:r>
          </a:p>
          <a:p>
            <a:pPr>
              <a:lnSpc>
                <a:spcPct val="70000"/>
              </a:lnSpc>
              <a:defRPr/>
            </a:pPr>
            <a:r>
              <a:rPr lang="en-US" sz="1600">
                <a:latin typeface="Courier New" pitchFamily="49" charset="0"/>
              </a:rPr>
              <a:t>  </a:t>
            </a:r>
            <a:r>
              <a:rPr lang="en-US" sz="1600" b="1">
                <a:latin typeface="Courier New" pitchFamily="49" charset="0"/>
              </a:rPr>
              <a:t>public ulong </a:t>
            </a:r>
            <a:r>
              <a:rPr lang="en-US" sz="1600">
                <a:latin typeface="Courier New" pitchFamily="49" charset="0"/>
              </a:rPr>
              <a:t>Numero</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numcpte; }</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private</a:t>
            </a:r>
            <a:r>
              <a:rPr lang="en-US" sz="1600">
                <a:latin typeface="Courier New" pitchFamily="49" charset="0"/>
              </a:rPr>
              <a:t> </a:t>
            </a:r>
            <a:r>
              <a:rPr lang="en-US" sz="1600" b="1">
                <a:latin typeface="Courier New" pitchFamily="49" charset="0"/>
              </a:rPr>
              <a:t>decimal</a:t>
            </a:r>
            <a:r>
              <a:rPr lang="en-US" sz="1600">
                <a:latin typeface="Courier New" pitchFamily="49" charset="0"/>
              </a:rPr>
              <a:t> tauxInteret;</a:t>
            </a:r>
          </a:p>
          <a:p>
            <a:pPr>
              <a:lnSpc>
                <a:spcPct val="70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Taux</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tauxInteret; }</a:t>
            </a:r>
          </a:p>
          <a:p>
            <a:pPr>
              <a:lnSpc>
                <a:spcPct val="70000"/>
              </a:lnSpc>
              <a:defRPr/>
            </a:pPr>
            <a:r>
              <a:rPr lang="en-US" sz="1600">
                <a:latin typeface="Courier New" pitchFamily="49" charset="0"/>
              </a:rPr>
              <a:t>    </a:t>
            </a:r>
            <a:r>
              <a:rPr lang="en-US" sz="1600" b="1">
                <a:latin typeface="Courier New" pitchFamily="49" charset="0"/>
              </a:rPr>
              <a:t>set</a:t>
            </a:r>
            <a:r>
              <a:rPr lang="en-US" sz="1600">
                <a:latin typeface="Courier New" pitchFamily="49" charset="0"/>
              </a:rPr>
              <a:t> { tauxInteret = </a:t>
            </a:r>
            <a:r>
              <a:rPr lang="en-US" sz="1600" b="1">
                <a:latin typeface="Courier New" pitchFamily="49" charset="0"/>
              </a:rPr>
              <a:t>value</a:t>
            </a:r>
            <a:r>
              <a:rPr lang="en-US" sz="1600">
                <a:latin typeface="Courier New" pitchFamily="49" charset="0"/>
              </a:rPr>
              <a:t>; }</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public void</a:t>
            </a:r>
            <a:r>
              <a:rPr lang="en-US" sz="1600">
                <a:latin typeface="Courier New" pitchFamily="49" charset="0"/>
              </a:rPr>
              <a:t> Deposer(</a:t>
            </a:r>
            <a:r>
              <a:rPr lang="en-US" sz="1600" b="1">
                <a:latin typeface="Courier New" pitchFamily="49" charset="0"/>
              </a:rPr>
              <a:t>decimal</a:t>
            </a:r>
            <a:r>
              <a:rPr lang="en-US" sz="1600">
                <a:latin typeface="Courier New" pitchFamily="49" charset="0"/>
              </a:rPr>
              <a:t> montant)</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solde += montant;</a:t>
            </a:r>
          </a:p>
          <a:p>
            <a:pPr>
              <a:lnSpc>
                <a:spcPct val="70000"/>
              </a:lnSpc>
              <a:defRPr/>
            </a:pPr>
            <a:r>
              <a:rPr lang="en-US" sz="1600">
                <a:latin typeface="Courier New" pitchFamily="49" charset="0"/>
              </a:rPr>
              <a:t>} }</a:t>
            </a:r>
          </a:p>
        </p:txBody>
      </p:sp>
      <p:sp>
        <p:nvSpPr>
          <p:cNvPr id="183301" name="AutoShape 5"/>
          <p:cNvSpPr>
            <a:spLocks noChangeArrowheads="1"/>
          </p:cNvSpPr>
          <p:nvPr/>
        </p:nvSpPr>
        <p:spPr bwMode="blackWhite">
          <a:xfrm>
            <a:off x="355600" y="5383213"/>
            <a:ext cx="1466850" cy="955675"/>
          </a:xfrm>
          <a:prstGeom prst="wedgeRectCallout">
            <a:avLst>
              <a:gd name="adj1" fmla="val 111903"/>
              <a:gd name="adj2" fmla="val 12792"/>
            </a:avLst>
          </a:prstGeom>
          <a:solidFill>
            <a:schemeClr val="hlink"/>
          </a:solidFill>
          <a:ln w="12700">
            <a:solidFill>
              <a:schemeClr val="tx1"/>
            </a:solidFill>
            <a:miter lim="800000"/>
            <a:headEnd/>
            <a:tailEnd/>
          </a:ln>
        </p:spPr>
        <p:txBody>
          <a:bodyPr>
            <a:spAutoFit/>
          </a:bodyPr>
          <a:lstStyle/>
          <a:p>
            <a:pPr>
              <a:buFont typeface="Wingdings" pitchFamily="2" charset="2"/>
              <a:buNone/>
            </a:pPr>
            <a:r>
              <a:rPr lang="fr-FR" b="1"/>
              <a:t>Notez que les méthodes référencent les champs</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a:defRPr/>
            </a:pPr>
            <a:r>
              <a:rPr lang="en-US"/>
              <a:t>Propriétés </a:t>
            </a:r>
            <a:r>
              <a:rPr lang="fr-FR"/>
              <a:t>auto-implémentées</a:t>
            </a:r>
          </a:p>
        </p:txBody>
      </p:sp>
      <p:sp>
        <p:nvSpPr>
          <p:cNvPr id="185347" name="Rectangle 3"/>
          <p:cNvSpPr>
            <a:spLocks noGrp="1" noChangeArrowheads="1"/>
          </p:cNvSpPr>
          <p:nvPr>
            <p:ph idx="1"/>
          </p:nvPr>
        </p:nvSpPr>
        <p:spPr/>
        <p:txBody>
          <a:bodyPr/>
          <a:lstStyle/>
          <a:p>
            <a:r>
              <a:rPr lang="fr-FR"/>
              <a:t>Pour améliorer la lisibilité, les </a:t>
            </a:r>
            <a:r>
              <a:rPr lang="fr-FR" i="1">
                <a:latin typeface="Century Schoolbook" pitchFamily="18" charset="0"/>
              </a:rPr>
              <a:t>propriétés auto-implémentées</a:t>
            </a:r>
            <a:r>
              <a:rPr lang="fr-FR"/>
              <a:t> peuvent être utilisées</a:t>
            </a:r>
          </a:p>
          <a:p>
            <a:r>
              <a:rPr lang="fr-FR"/>
              <a:t>Avec l’intérêt de l’emploi des propriétés sans la lourdeur syntaxique</a:t>
            </a:r>
          </a:p>
          <a:p>
            <a:pPr lvl="1"/>
            <a:r>
              <a:rPr lang="fr-FR"/>
              <a:t>Elles minimisent aussi la frappe !</a:t>
            </a: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eaLnBrk="1" hangingPunct="1"/>
            <a:r>
              <a:rPr lang="fr-FR"/>
              <a:t>Les propriétés auto-implémentées ne sont qu’une syntaxe alternative</a:t>
            </a:r>
          </a:p>
          <a:p>
            <a:pPr lvl="1" eaLnBrk="1" hangingPunct="1"/>
            <a:r>
              <a:rPr lang="fr-FR"/>
              <a:t>Elles peuvent être transformées en propriétés, voire en méthode, si une logique supplémentaire doit être encapsulée</a:t>
            </a:r>
          </a:p>
        </p:txBody>
      </p:sp>
      <p:sp>
        <p:nvSpPr>
          <p:cNvPr id="486405" name="Rectangle 5"/>
          <p:cNvSpPr>
            <a:spLocks noChangeArrowheads="1"/>
          </p:cNvSpPr>
          <p:nvPr/>
        </p:nvSpPr>
        <p:spPr bwMode="blackWhite">
          <a:xfrm>
            <a:off x="1917700" y="2882900"/>
            <a:ext cx="5918200" cy="2057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en-US" sz="1600" b="1">
                <a:latin typeface="Courier New" pitchFamily="49" charset="0"/>
              </a:rPr>
              <a:t>public class</a:t>
            </a:r>
            <a:r>
              <a:rPr lang="en-US" sz="1600">
                <a:latin typeface="Courier New" pitchFamily="49" charset="0"/>
              </a:rPr>
              <a:t> CompteBancaire</a:t>
            </a:r>
          </a:p>
          <a:p>
            <a:pPr>
              <a:lnSpc>
                <a:spcPct val="80000"/>
              </a:lnSpc>
            </a:pPr>
            <a:r>
              <a:rPr lang="en-US" sz="1600">
                <a:latin typeface="Courier New" pitchFamily="49" charset="0"/>
              </a:rPr>
              <a:t>{</a:t>
            </a:r>
          </a:p>
          <a:p>
            <a:pPr>
              <a:lnSpc>
                <a:spcPct val="80000"/>
              </a:lnSpc>
            </a:pPr>
            <a:r>
              <a:rPr lang="en-US" sz="1600" b="1">
                <a:latin typeface="Courier New" pitchFamily="49" charset="0"/>
              </a:rPr>
              <a:t>  public decimal</a:t>
            </a:r>
            <a:r>
              <a:rPr lang="en-US" sz="1600">
                <a:latin typeface="Courier New" pitchFamily="49" charset="0"/>
              </a:rPr>
              <a:t> Solde { </a:t>
            </a:r>
            <a:r>
              <a:rPr lang="en-US" sz="1600" b="1">
                <a:latin typeface="Courier New" pitchFamily="49" charset="0"/>
              </a:rPr>
              <a:t>get; private set;</a:t>
            </a:r>
            <a:r>
              <a:rPr lang="en-US" sz="1600">
                <a:latin typeface="Courier New" pitchFamily="49" charset="0"/>
              </a:rPr>
              <a:t> }</a:t>
            </a:r>
          </a:p>
          <a:p>
            <a:pPr>
              <a:lnSpc>
                <a:spcPct val="80000"/>
              </a:lnSpc>
            </a:pPr>
            <a:r>
              <a:rPr lang="en-US" sz="1600" b="1">
                <a:latin typeface="Courier New" pitchFamily="49" charset="0"/>
              </a:rPr>
              <a:t>  public ulong </a:t>
            </a:r>
            <a:r>
              <a:rPr lang="en-US" sz="1600">
                <a:latin typeface="Courier New" pitchFamily="49" charset="0"/>
              </a:rPr>
              <a:t>Numero { </a:t>
            </a:r>
            <a:r>
              <a:rPr lang="en-US" sz="1600" b="1">
                <a:latin typeface="Courier New" pitchFamily="49" charset="0"/>
              </a:rPr>
              <a:t>get; private set; </a:t>
            </a:r>
            <a:r>
              <a:rPr lang="en-US" sz="1600">
                <a:latin typeface="Courier New" pitchFamily="49" charset="0"/>
              </a:rPr>
              <a:t>}</a:t>
            </a:r>
          </a:p>
          <a:p>
            <a:pPr>
              <a:lnSpc>
                <a:spcPct val="80000"/>
              </a:lnSpc>
            </a:pPr>
            <a:r>
              <a:rPr lang="en-US" sz="1600" b="1">
                <a:latin typeface="Courier New" pitchFamily="49" charset="0"/>
              </a:rPr>
              <a:t>  public decimal</a:t>
            </a:r>
            <a:r>
              <a:rPr lang="en-US" sz="1600">
                <a:latin typeface="Courier New" pitchFamily="49" charset="0"/>
              </a:rPr>
              <a:t> Taux { </a:t>
            </a:r>
            <a:r>
              <a:rPr lang="en-US" sz="1600" b="1">
                <a:latin typeface="Courier New" pitchFamily="49" charset="0"/>
              </a:rPr>
              <a:t>get; set; </a:t>
            </a:r>
            <a:r>
              <a:rPr lang="en-US" sz="1600">
                <a:latin typeface="Courier New" pitchFamily="49" charset="0"/>
              </a:rPr>
              <a:t>}</a:t>
            </a:r>
          </a:p>
          <a:p>
            <a:pPr>
              <a:lnSpc>
                <a:spcPct val="80000"/>
              </a:lnSpc>
            </a:pPr>
            <a:r>
              <a:rPr lang="en-US" sz="1600">
                <a:latin typeface="Courier New" pitchFamily="49" charset="0"/>
              </a:rPr>
              <a:t>  </a:t>
            </a:r>
            <a:r>
              <a:rPr lang="en-US" sz="1600" b="1">
                <a:latin typeface="Courier New" pitchFamily="49" charset="0"/>
              </a:rPr>
              <a:t>public void</a:t>
            </a:r>
            <a:r>
              <a:rPr lang="en-US" sz="1600">
                <a:latin typeface="Courier New" pitchFamily="49" charset="0"/>
              </a:rPr>
              <a:t> Deposer(</a:t>
            </a:r>
            <a:r>
              <a:rPr lang="en-US" sz="1600" b="1">
                <a:latin typeface="Courier New" pitchFamily="49" charset="0"/>
              </a:rPr>
              <a:t>decimal</a:t>
            </a:r>
            <a:r>
              <a:rPr lang="en-US" sz="1600">
                <a:latin typeface="Courier New" pitchFamily="49" charset="0"/>
              </a:rPr>
              <a:t> montant)</a:t>
            </a:r>
          </a:p>
          <a:p>
            <a:pPr>
              <a:lnSpc>
                <a:spcPct val="80000"/>
              </a:lnSpc>
            </a:pPr>
            <a:r>
              <a:rPr lang="en-US" sz="1600">
                <a:latin typeface="Courier New" pitchFamily="49" charset="0"/>
              </a:rPr>
              <a:t>  {</a:t>
            </a:r>
          </a:p>
          <a:p>
            <a:pPr>
              <a:lnSpc>
                <a:spcPct val="80000"/>
              </a:lnSpc>
            </a:pPr>
            <a:r>
              <a:rPr lang="en-US" sz="1600">
                <a:latin typeface="Courier New" pitchFamily="49" charset="0"/>
              </a:rPr>
              <a:t>    Solde += montant;</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
        <p:nvSpPr>
          <p:cNvPr id="185349" name="AutoShape 6"/>
          <p:cNvSpPr>
            <a:spLocks noChangeArrowheads="1"/>
          </p:cNvSpPr>
          <p:nvPr/>
        </p:nvSpPr>
        <p:spPr bwMode="blackWhite">
          <a:xfrm>
            <a:off x="2632075" y="4816475"/>
            <a:ext cx="2436813" cy="541338"/>
          </a:xfrm>
          <a:prstGeom prst="wedgeRectCallout">
            <a:avLst>
              <a:gd name="adj1" fmla="val -46875"/>
              <a:gd name="adj2" fmla="val -104838"/>
            </a:avLst>
          </a:prstGeom>
          <a:solidFill>
            <a:schemeClr val="hlink"/>
          </a:solidFill>
          <a:ln w="12700">
            <a:solidFill>
              <a:schemeClr val="tx1"/>
            </a:solidFill>
            <a:miter lim="800000"/>
            <a:headEnd/>
            <a:tailEnd/>
          </a:ln>
        </p:spPr>
        <p:txBody>
          <a:bodyPr/>
          <a:lstStyle/>
          <a:p>
            <a:pPr>
              <a:buFont typeface="Wingdings" pitchFamily="2" charset="2"/>
              <a:buNone/>
            </a:pPr>
            <a:r>
              <a:rPr lang="fr-FR" b="1"/>
              <a:t>Notez que les méthodes référencent les</a:t>
            </a:r>
            <a:r>
              <a:rPr lang="fr-FR"/>
              <a:t> </a:t>
            </a:r>
            <a:r>
              <a:rPr lang="fr-FR" b="1"/>
              <a:t>propriétés</a:t>
            </a:r>
          </a:p>
        </p:txBody>
      </p:sp>
      <p:sp>
        <p:nvSpPr>
          <p:cNvPr id="185350" name="AutoShape 7"/>
          <p:cNvSpPr>
            <a:spLocks noChangeArrowheads="1"/>
          </p:cNvSpPr>
          <p:nvPr/>
        </p:nvSpPr>
        <p:spPr bwMode="blackWhite">
          <a:xfrm>
            <a:off x="6143625" y="2581275"/>
            <a:ext cx="2030413" cy="517525"/>
          </a:xfrm>
          <a:prstGeom prst="wedgeRectCallout">
            <a:avLst>
              <a:gd name="adj1" fmla="val -38741"/>
              <a:gd name="adj2" fmla="val 87116"/>
            </a:avLst>
          </a:prstGeom>
          <a:solidFill>
            <a:schemeClr val="hlink"/>
          </a:solidFill>
          <a:ln w="12700">
            <a:solidFill>
              <a:schemeClr val="tx1"/>
            </a:solidFill>
            <a:miter lim="800000"/>
            <a:headEnd/>
            <a:tailEnd/>
          </a:ln>
        </p:spPr>
        <p:txBody>
          <a:bodyPr/>
          <a:lstStyle/>
          <a:p>
            <a:pPr>
              <a:buFont typeface="Wingdings" pitchFamily="2" charset="2"/>
              <a:buNone/>
            </a:pPr>
            <a:r>
              <a:rPr lang="fr-FR" b="1">
                <a:latin typeface="Courier New" pitchFamily="49" charset="0"/>
              </a:rPr>
              <a:t>private</a:t>
            </a:r>
            <a:r>
              <a:rPr lang="fr-FR" b="1"/>
              <a:t> indique </a:t>
            </a:r>
            <a:r>
              <a:rPr lang="fr-FR" b="1">
                <a:latin typeface="Courier New" pitchFamily="49" charset="0"/>
              </a:rPr>
              <a:t>get</a:t>
            </a:r>
            <a:r>
              <a:rPr lang="fr-FR" b="1"/>
              <a:t> uniquement</a:t>
            </a:r>
          </a:p>
        </p:txBody>
      </p:sp>
      <p:grpSp>
        <p:nvGrpSpPr>
          <p:cNvPr id="185351" name="Group 165"/>
          <p:cNvGrpSpPr>
            <a:grpSpLocks/>
          </p:cNvGrpSpPr>
          <p:nvPr/>
        </p:nvGrpSpPr>
        <p:grpSpPr bwMode="auto">
          <a:xfrm>
            <a:off x="862013" y="3490913"/>
            <a:ext cx="660400" cy="585787"/>
            <a:chOff x="3169" y="2970"/>
            <a:chExt cx="416" cy="369"/>
          </a:xfrm>
        </p:grpSpPr>
        <p:grpSp>
          <p:nvGrpSpPr>
            <p:cNvPr id="185352" name="Group 166"/>
            <p:cNvGrpSpPr>
              <a:grpSpLocks/>
            </p:cNvGrpSpPr>
            <p:nvPr/>
          </p:nvGrpSpPr>
          <p:grpSpPr bwMode="auto">
            <a:xfrm>
              <a:off x="3169" y="2970"/>
              <a:ext cx="416" cy="369"/>
              <a:chOff x="3083" y="2970"/>
              <a:chExt cx="502" cy="445"/>
            </a:xfrm>
          </p:grpSpPr>
          <p:sp>
            <p:nvSpPr>
              <p:cNvPr id="185353" name="Freeform 167"/>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185354" name="Freeform 168"/>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185355" name="Freeform 169"/>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185356" name="Freeform 170"/>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185357" name="Freeform 171"/>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185358" name="Freeform 172"/>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185359" name="Freeform 173"/>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185360" name="Freeform 174"/>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185361" name="Freeform 175"/>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185362" name="Freeform 176"/>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185363" name="Freeform 177"/>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185364" name="Freeform 178"/>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185365" name="Text Box 179"/>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85366" name="Line 180"/>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85367" name="Line 181"/>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defRPr/>
            </a:pPr>
            <a:r>
              <a:rPr lang="fr-FR"/>
              <a:t>Propriétés vs. méthodes</a:t>
            </a:r>
          </a:p>
        </p:txBody>
      </p:sp>
      <p:sp>
        <p:nvSpPr>
          <p:cNvPr id="187395" name="Rectangle 3"/>
          <p:cNvSpPr>
            <a:spLocks noGrp="1" noChangeArrowheads="1"/>
          </p:cNvSpPr>
          <p:nvPr>
            <p:ph idx="1"/>
          </p:nvPr>
        </p:nvSpPr>
        <p:spPr/>
        <p:txBody>
          <a:bodyPr/>
          <a:lstStyle/>
          <a:p>
            <a:r>
              <a:rPr lang="fr-FR"/>
              <a:t>Quand utiliser une propriété et quand faut-il préférer une méthode ?</a:t>
            </a:r>
          </a:p>
          <a:p>
            <a:pPr lvl="1"/>
            <a:r>
              <a:rPr lang="fr-FR"/>
              <a:t>Les propriétés servent pour des accès simples aux données</a:t>
            </a:r>
          </a:p>
          <a:p>
            <a:pPr lvl="1"/>
            <a:r>
              <a:rPr lang="fr-FR"/>
              <a:t>Les méthodes implémentent la logique métier</a:t>
            </a:r>
          </a:p>
          <a:p>
            <a:r>
              <a:rPr lang="fr-FR"/>
              <a:t>Par exemple, dans notre classe </a:t>
            </a:r>
            <a:r>
              <a:rPr lang="fr-FR">
                <a:latin typeface="Courier New" pitchFamily="49" charset="0"/>
                <a:cs typeface="Courier New" pitchFamily="49" charset="0"/>
              </a:rPr>
              <a:t>CompteBancaire</a:t>
            </a:r>
          </a:p>
          <a:p>
            <a:pPr lvl="1"/>
            <a:r>
              <a:rPr lang="fr-FR">
                <a:latin typeface="Courier New" pitchFamily="49" charset="0"/>
              </a:rPr>
              <a:t>Deposer</a:t>
            </a:r>
            <a:r>
              <a:rPr lang="fr-FR"/>
              <a:t> et </a:t>
            </a:r>
            <a:r>
              <a:rPr lang="fr-FR">
                <a:latin typeface="Courier New" pitchFamily="49" charset="0"/>
              </a:rPr>
              <a:t>Retirer</a:t>
            </a:r>
            <a:r>
              <a:rPr lang="fr-FR"/>
              <a:t> sont des méthodes</a:t>
            </a:r>
          </a:p>
          <a:p>
            <a:pPr lvl="1"/>
            <a:r>
              <a:rPr lang="fr-FR">
                <a:latin typeface="Courier New" pitchFamily="49" charset="0"/>
              </a:rPr>
              <a:t>Solde</a:t>
            </a:r>
            <a:r>
              <a:rPr lang="fr-FR"/>
              <a:t> pourrait être une propriété en lecture seule</a:t>
            </a:r>
          </a:p>
          <a:p>
            <a:r>
              <a:rPr lang="fr-FR"/>
              <a:t>Il n’y a pas de syntaxe UML pour les spécifications de propriétés : nous utiliserons donc </a:t>
            </a:r>
            <a:r>
              <a:rPr lang="fr-FR">
                <a:latin typeface="Courier New" pitchFamily="49" charset="0"/>
              </a:rPr>
              <a:t>{ get, set }</a:t>
            </a:r>
            <a:r>
              <a:rPr lang="fr-FR"/>
              <a:t> dans la zone des méthodes :</a:t>
            </a:r>
          </a:p>
        </p:txBody>
      </p:sp>
      <p:graphicFrame>
        <p:nvGraphicFramePr>
          <p:cNvPr id="187408" name="Group 16"/>
          <p:cNvGraphicFramePr>
            <a:graphicFrameLocks noGrp="1"/>
          </p:cNvGraphicFramePr>
          <p:nvPr/>
        </p:nvGraphicFramePr>
        <p:xfrm>
          <a:off x="2857500" y="4178300"/>
          <a:ext cx="2895600" cy="2017713"/>
        </p:xfrm>
        <a:graphic>
          <a:graphicData uri="http://schemas.openxmlformats.org/drawingml/2006/table">
            <a:tbl>
              <a:tblPr/>
              <a:tblGrid>
                <a:gridCol w="2895600">
                  <a:extLst>
                    <a:ext uri="{9D8B030D-6E8A-4147-A177-3AD203B41FA5}">
                      <a16:colId xmlns:a16="http://schemas.microsoft.com/office/drawing/2014/main" val="20000"/>
                    </a:ext>
                  </a:extLst>
                </a:gridCol>
              </a:tblGrid>
              <a:tr h="4270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CompteBancaire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210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noProof="1">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2985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Deposer(montant : decimal)</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Retirer(montant : decimal)</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Solde { get } : decimal </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Numero { get } : ulong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pPr>
              <a:defRPr/>
            </a:pPr>
            <a:r>
              <a:rPr lang="en-US"/>
              <a:t>Initialiseurs d’objets</a:t>
            </a:r>
          </a:p>
        </p:txBody>
      </p:sp>
      <p:sp>
        <p:nvSpPr>
          <p:cNvPr id="189443" name="Rectangle 3"/>
          <p:cNvSpPr>
            <a:spLocks noGrp="1" noChangeArrowheads="1"/>
          </p:cNvSpPr>
          <p:nvPr>
            <p:ph idx="1"/>
          </p:nvPr>
        </p:nvSpPr>
        <p:spPr/>
        <p:txBody>
          <a:bodyPr/>
          <a:lstStyle/>
          <a:p>
            <a:r>
              <a:rPr lang="en-US"/>
              <a:t>Les </a:t>
            </a:r>
            <a:r>
              <a:rPr lang="en-US" i="1">
                <a:latin typeface="Century Schoolbook" pitchFamily="18" charset="0"/>
              </a:rPr>
              <a:t>initialiseurs d’objets</a:t>
            </a:r>
            <a:r>
              <a:rPr lang="en-US"/>
              <a:t> sont une alternative aux constructeurs</a:t>
            </a:r>
          </a:p>
          <a:p>
            <a:pPr lvl="1"/>
            <a:r>
              <a:rPr lang="en-US"/>
              <a:t>Opèrent avec des propriétés disposant de </a:t>
            </a:r>
            <a:r>
              <a:rPr lang="en-US">
                <a:latin typeface="Courier New" pitchFamily="49" charset="0"/>
                <a:cs typeface="Courier New" pitchFamily="49" charset="0"/>
              </a:rPr>
              <a:t>set</a:t>
            </a:r>
            <a:r>
              <a:rPr lang="en-US"/>
              <a:t> public</a:t>
            </a:r>
          </a:p>
        </p:txBody>
      </p:sp>
      <p:sp>
        <p:nvSpPr>
          <p:cNvPr id="564228" name="Rectangle 4"/>
          <p:cNvSpPr>
            <a:spLocks noChangeArrowheads="1"/>
          </p:cNvSpPr>
          <p:nvPr/>
        </p:nvSpPr>
        <p:spPr bwMode="blackWhite">
          <a:xfrm>
            <a:off x="561975" y="2143125"/>
            <a:ext cx="5002213" cy="118268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en-US" sz="1600" b="1">
                <a:latin typeface="Courier New" pitchFamily="49" charset="0"/>
              </a:rPr>
              <a:t>public class</a:t>
            </a:r>
            <a:r>
              <a:rPr lang="en-US" sz="1600">
                <a:latin typeface="Courier New" pitchFamily="49" charset="0"/>
              </a:rPr>
              <a:t> Instructeur</a:t>
            </a:r>
          </a:p>
          <a:p>
            <a:pPr>
              <a:lnSpc>
                <a:spcPct val="80000"/>
              </a:lnSpc>
              <a:spcBef>
                <a:spcPts val="200"/>
              </a:spcBef>
              <a:buClr>
                <a:schemeClr val="accent2"/>
              </a:buClr>
              <a:buSzPct val="115000"/>
              <a:buFont typeface="Arial" charset="0"/>
              <a:buNone/>
              <a:defRPr/>
            </a:pPr>
            <a:r>
              <a:rPr lang="en-US" sz="1600">
                <a:latin typeface="Courier New" pitchFamily="49" charset="0"/>
              </a:rPr>
              <a:t>{</a:t>
            </a:r>
          </a:p>
          <a:p>
            <a:pPr>
              <a:lnSpc>
                <a:spcPct val="80000"/>
              </a:lnSpc>
              <a:spcBef>
                <a:spcPts val="200"/>
              </a:spcBef>
              <a:buClr>
                <a:schemeClr val="accent2"/>
              </a:buClr>
              <a:buSzPct val="115000"/>
              <a:buFont typeface="Arial" charset="0"/>
              <a:buNone/>
              <a:defRPr/>
            </a:pPr>
            <a:r>
              <a:rPr lang="en-US" sz="1600">
                <a:latin typeface="Courier New" pitchFamily="49" charset="0"/>
              </a:rPr>
              <a:t>   </a:t>
            </a:r>
            <a:r>
              <a:rPr lang="en-US" sz="1600" b="1">
                <a:latin typeface="Courier New" pitchFamily="49" charset="0"/>
              </a:rPr>
              <a:t>public string</a:t>
            </a:r>
            <a:r>
              <a:rPr lang="en-US" sz="1600">
                <a:latin typeface="Courier New" pitchFamily="49" charset="0"/>
              </a:rPr>
              <a:t> Nom { </a:t>
            </a:r>
            <a:r>
              <a:rPr lang="en-US" sz="1600" b="1">
                <a:latin typeface="Courier New" pitchFamily="49" charset="0"/>
              </a:rPr>
              <a:t>get</a:t>
            </a:r>
            <a:r>
              <a:rPr lang="en-US" sz="1600">
                <a:latin typeface="Courier New" pitchFamily="49" charset="0"/>
              </a:rPr>
              <a:t>; </a:t>
            </a:r>
            <a:r>
              <a:rPr lang="en-US" sz="1600" b="1">
                <a:latin typeface="Courier New" pitchFamily="49" charset="0"/>
              </a:rPr>
              <a:t>set</a:t>
            </a:r>
            <a:r>
              <a:rPr lang="en-US" sz="1600">
                <a:latin typeface="Courier New" pitchFamily="49" charset="0"/>
              </a:rPr>
              <a:t>; }</a:t>
            </a:r>
          </a:p>
          <a:p>
            <a:pPr>
              <a:lnSpc>
                <a:spcPct val="80000"/>
              </a:lnSpc>
              <a:spcBef>
                <a:spcPts val="200"/>
              </a:spcBef>
              <a:buClr>
                <a:schemeClr val="accent2"/>
              </a:buClr>
              <a:buSzPct val="115000"/>
              <a:buFont typeface="Arial" charset="0"/>
              <a:buNone/>
              <a:defRPr/>
            </a:pPr>
            <a:r>
              <a:rPr lang="en-US" sz="1600" b="1">
                <a:latin typeface="Courier New" pitchFamily="49" charset="0"/>
              </a:rPr>
              <a:t>   public string</a:t>
            </a:r>
            <a:r>
              <a:rPr lang="en-US" sz="1600">
                <a:latin typeface="Courier New" pitchFamily="49" charset="0"/>
              </a:rPr>
              <a:t> Pays { </a:t>
            </a:r>
            <a:r>
              <a:rPr lang="en-US" sz="1600" b="1">
                <a:latin typeface="Courier New" pitchFamily="49" charset="0"/>
              </a:rPr>
              <a:t>get</a:t>
            </a:r>
            <a:r>
              <a:rPr lang="en-US" sz="1600">
                <a:latin typeface="Courier New" pitchFamily="49" charset="0"/>
              </a:rPr>
              <a:t>; </a:t>
            </a:r>
            <a:r>
              <a:rPr lang="en-US" sz="1600" b="1">
                <a:latin typeface="Courier New" pitchFamily="49" charset="0"/>
              </a:rPr>
              <a:t>set</a:t>
            </a:r>
            <a:r>
              <a:rPr lang="en-US" sz="1600">
                <a:latin typeface="Courier New" pitchFamily="49" charset="0"/>
              </a:rPr>
              <a:t>; }</a:t>
            </a:r>
          </a:p>
          <a:p>
            <a:pPr>
              <a:lnSpc>
                <a:spcPct val="80000"/>
              </a:lnSpc>
              <a:spcBef>
                <a:spcPts val="200"/>
              </a:spcBef>
              <a:buClr>
                <a:schemeClr val="accent2"/>
              </a:buClr>
              <a:buSzPct val="115000"/>
              <a:buFont typeface="Arial" charset="0"/>
              <a:buNone/>
              <a:defRPr/>
            </a:pPr>
            <a:r>
              <a:rPr lang="en-US" sz="1600">
                <a:latin typeface="Courier New" pitchFamily="49" charset="0"/>
              </a:rPr>
              <a:t>}</a:t>
            </a:r>
          </a:p>
        </p:txBody>
      </p:sp>
      <p:sp>
        <p:nvSpPr>
          <p:cNvPr id="564229" name="Rectangle 5"/>
          <p:cNvSpPr>
            <a:spLocks noChangeArrowheads="1"/>
          </p:cNvSpPr>
          <p:nvPr/>
        </p:nvSpPr>
        <p:spPr bwMode="blackWhite">
          <a:xfrm>
            <a:off x="914400" y="3249613"/>
            <a:ext cx="7400925" cy="21209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spcBef>
                <a:spcPts val="200"/>
              </a:spcBef>
              <a:buClr>
                <a:schemeClr val="accent2"/>
              </a:buClr>
              <a:buSzPct val="115000"/>
              <a:buFont typeface="Arial" charset="0"/>
              <a:buNone/>
            </a:pPr>
            <a:r>
              <a:rPr lang="en-US" sz="1600" b="1">
                <a:latin typeface="Courier New" pitchFamily="49" charset="0"/>
              </a:rPr>
              <a:t>public void</a:t>
            </a:r>
            <a:r>
              <a:rPr lang="en-US" sz="1600">
                <a:latin typeface="Courier New" pitchFamily="49" charset="0"/>
              </a:rPr>
              <a:t> UneMethode()</a:t>
            </a:r>
          </a:p>
          <a:p>
            <a:pPr>
              <a:lnSpc>
                <a:spcPct val="70000"/>
              </a:lnSpc>
              <a:spcBef>
                <a:spcPts val="200"/>
              </a:spcBef>
              <a:buClr>
                <a:schemeClr val="accent2"/>
              </a:buClr>
              <a:buSzPct val="115000"/>
              <a:buFont typeface="Arial" charset="0"/>
              <a:buNone/>
            </a:pPr>
            <a:r>
              <a:rPr lang="en-US" sz="1600">
                <a:latin typeface="Courier New" pitchFamily="49" charset="0"/>
              </a:rPr>
              <a:t>{</a:t>
            </a:r>
          </a:p>
          <a:p>
            <a:pPr>
              <a:lnSpc>
                <a:spcPct val="70000"/>
              </a:lnSpc>
              <a:spcBef>
                <a:spcPts val="200"/>
              </a:spcBef>
              <a:buClr>
                <a:schemeClr val="accent2"/>
              </a:buClr>
              <a:buSzPct val="115000"/>
              <a:buFont typeface="Arial" charset="0"/>
              <a:buNone/>
            </a:pPr>
            <a:r>
              <a:rPr lang="en-US" sz="1600">
                <a:latin typeface="Courier New" pitchFamily="49" charset="0"/>
              </a:rPr>
              <a:t>   Instructeur i1 = </a:t>
            </a:r>
            <a:r>
              <a:rPr lang="en-US" sz="1600" b="1">
                <a:latin typeface="Courier New" pitchFamily="49" charset="0"/>
              </a:rPr>
              <a:t>new</a:t>
            </a:r>
            <a:r>
              <a:rPr lang="en-US" sz="1600">
                <a:latin typeface="Courier New" pitchFamily="49" charset="0"/>
              </a:rPr>
              <a:t> Instructeur();</a:t>
            </a:r>
          </a:p>
          <a:p>
            <a:pPr>
              <a:lnSpc>
                <a:spcPct val="70000"/>
              </a:lnSpc>
              <a:spcBef>
                <a:spcPts val="200"/>
              </a:spcBef>
              <a:buClr>
                <a:schemeClr val="accent2"/>
              </a:buClr>
              <a:buSzPct val="115000"/>
              <a:buFont typeface="Arial" charset="0"/>
              <a:buNone/>
            </a:pPr>
            <a:r>
              <a:rPr lang="en-US" sz="1600">
                <a:latin typeface="Courier New" pitchFamily="49" charset="0"/>
              </a:rPr>
              <a:t>   i1.Nom = "</a:t>
            </a:r>
            <a:r>
              <a:rPr lang="en-US" sz="1600">
                <a:solidFill>
                  <a:srgbClr val="000000"/>
                </a:solidFill>
                <a:latin typeface="Courier New" pitchFamily="49" charset="0"/>
              </a:rPr>
              <a:t>Jole Jonikic</a:t>
            </a:r>
            <a:r>
              <a:rPr lang="en-US" sz="1600">
                <a:latin typeface="Courier New" pitchFamily="49" charset="0"/>
              </a:rPr>
              <a:t>";</a:t>
            </a:r>
          </a:p>
          <a:p>
            <a:pPr>
              <a:lnSpc>
                <a:spcPct val="70000"/>
              </a:lnSpc>
              <a:spcBef>
                <a:spcPts val="200"/>
              </a:spcBef>
              <a:buClr>
                <a:schemeClr val="accent2"/>
              </a:buClr>
              <a:buSzPct val="115000"/>
              <a:buFont typeface="Arial" charset="0"/>
              <a:buNone/>
            </a:pPr>
            <a:r>
              <a:rPr lang="en-US" sz="1600">
                <a:latin typeface="Courier New" pitchFamily="49" charset="0"/>
              </a:rPr>
              <a:t>   i1.Pays = "Sweden";</a:t>
            </a:r>
          </a:p>
          <a:p>
            <a:pPr>
              <a:lnSpc>
                <a:spcPct val="70000"/>
              </a:lnSpc>
              <a:spcBef>
                <a:spcPts val="200"/>
              </a:spcBef>
              <a:buClr>
                <a:schemeClr val="accent2"/>
              </a:buClr>
              <a:buSzPct val="115000"/>
              <a:buFont typeface="Arial" charset="0"/>
              <a:buNone/>
            </a:pPr>
            <a:endParaRPr lang="en-US" sz="1600">
              <a:latin typeface="Courier New" pitchFamily="49" charset="0"/>
            </a:endParaRPr>
          </a:p>
          <a:p>
            <a:pPr>
              <a:lnSpc>
                <a:spcPct val="70000"/>
              </a:lnSpc>
              <a:spcBef>
                <a:spcPts val="200"/>
              </a:spcBef>
              <a:buClr>
                <a:schemeClr val="accent2"/>
              </a:buClr>
              <a:buSzPct val="115000"/>
              <a:buFont typeface="Arial" charset="0"/>
              <a:buNone/>
            </a:pPr>
            <a:r>
              <a:rPr lang="en-US" sz="1600">
                <a:latin typeface="Courier New" pitchFamily="49" charset="0"/>
              </a:rPr>
              <a:t>   Instructeur i2 = </a:t>
            </a:r>
            <a:r>
              <a:rPr lang="en-US" sz="1600" b="1">
                <a:latin typeface="Courier New" pitchFamily="49" charset="0"/>
              </a:rPr>
              <a:t>new</a:t>
            </a:r>
            <a:r>
              <a:rPr lang="en-US" sz="1600">
                <a:latin typeface="Courier New" pitchFamily="49" charset="0"/>
              </a:rPr>
              <a:t> Instructeur { Nom  = "</a:t>
            </a:r>
            <a:r>
              <a:rPr lang="en-US" sz="1600">
                <a:solidFill>
                  <a:srgbClr val="000000"/>
                </a:solidFill>
                <a:latin typeface="Courier New" pitchFamily="49" charset="0"/>
              </a:rPr>
              <a:t>Greg Adams</a:t>
            </a:r>
            <a:r>
              <a:rPr lang="en-US" sz="1600">
                <a:latin typeface="Courier New" pitchFamily="49" charset="0"/>
              </a:rPr>
              <a:t>",</a:t>
            </a:r>
          </a:p>
          <a:p>
            <a:pPr>
              <a:lnSpc>
                <a:spcPct val="70000"/>
              </a:lnSpc>
              <a:spcBef>
                <a:spcPts val="200"/>
              </a:spcBef>
              <a:buClr>
                <a:schemeClr val="accent2"/>
              </a:buClr>
              <a:buSzPct val="115000"/>
              <a:buFont typeface="Arial" charset="0"/>
              <a:buNone/>
            </a:pPr>
            <a:r>
              <a:rPr lang="en-US" sz="1600">
                <a:latin typeface="Courier New" pitchFamily="49" charset="0"/>
              </a:rPr>
              <a:t>                                      Pays = "USA" };</a:t>
            </a:r>
          </a:p>
          <a:p>
            <a:pPr>
              <a:spcBef>
                <a:spcPts val="200"/>
              </a:spcBef>
              <a:buClr>
                <a:schemeClr val="accent2"/>
              </a:buClr>
              <a:buSzPct val="115000"/>
              <a:buFont typeface="Arial" charset="0"/>
              <a:buNone/>
            </a:pPr>
            <a:r>
              <a:rPr lang="en-US" sz="1600" i="1">
                <a:latin typeface="Courier New" pitchFamily="49" charset="0"/>
              </a:rPr>
              <a:t>   ...</a:t>
            </a:r>
          </a:p>
          <a:p>
            <a:pPr>
              <a:lnSpc>
                <a:spcPct val="70000"/>
              </a:lnSpc>
              <a:spcBef>
                <a:spcPts val="200"/>
              </a:spcBef>
              <a:buClr>
                <a:schemeClr val="accent2"/>
              </a:buClr>
              <a:buSzPct val="115000"/>
              <a:buFont typeface="Arial" charset="0"/>
              <a:buNone/>
            </a:pPr>
            <a:r>
              <a:rPr lang="en-US" sz="1600">
                <a:latin typeface="Courier New" pitchFamily="49" charset="0"/>
              </a:rPr>
              <a:t>}</a:t>
            </a:r>
          </a:p>
        </p:txBody>
      </p:sp>
      <p:sp>
        <p:nvSpPr>
          <p:cNvPr id="189446" name="Text Box 6"/>
          <p:cNvSpPr txBox="1">
            <a:spLocks noChangeArrowheads="1"/>
          </p:cNvSpPr>
          <p:nvPr/>
        </p:nvSpPr>
        <p:spPr bwMode="auto">
          <a:xfrm>
            <a:off x="708025" y="6145213"/>
            <a:ext cx="4584700" cy="304800"/>
          </a:xfrm>
          <a:prstGeom prst="rect">
            <a:avLst/>
          </a:prstGeom>
          <a:noFill/>
          <a:ln w="12700">
            <a:noFill/>
            <a:miter lim="800000"/>
            <a:headEnd/>
            <a:tailEnd/>
          </a:ln>
        </p:spPr>
        <p:txBody>
          <a:bodyPr>
            <a:spAutoFit/>
          </a:bodyPr>
          <a:lstStyle/>
          <a:p>
            <a:pPr>
              <a:spcBef>
                <a:spcPct val="50000"/>
              </a:spcBef>
            </a:pPr>
            <a:r>
              <a:rPr lang="en-US"/>
              <a:t>\Course\419\Samples\ObjectInitializers</a:t>
            </a:r>
          </a:p>
        </p:txBody>
      </p:sp>
      <p:sp>
        <p:nvSpPr>
          <p:cNvPr id="189447" name="cddrive"/>
          <p:cNvSpPr>
            <a:spLocks noEditPoints="1" noChangeArrowheads="1"/>
          </p:cNvSpPr>
          <p:nvPr/>
        </p:nvSpPr>
        <p:spPr bwMode="auto">
          <a:xfrm>
            <a:off x="315913" y="614362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
        <p:nvSpPr>
          <p:cNvPr id="189448" name="AutoShape 8"/>
          <p:cNvSpPr>
            <a:spLocks noChangeArrowheads="1"/>
          </p:cNvSpPr>
          <p:nvPr/>
        </p:nvSpPr>
        <p:spPr bwMode="blackWhite">
          <a:xfrm>
            <a:off x="5000625" y="3135313"/>
            <a:ext cx="2452688" cy="339725"/>
          </a:xfrm>
          <a:prstGeom prst="wedgeRectCallout">
            <a:avLst>
              <a:gd name="adj1" fmla="val -93366"/>
              <a:gd name="adj2" fmla="val -55606"/>
            </a:avLst>
          </a:prstGeom>
          <a:solidFill>
            <a:schemeClr val="hlink"/>
          </a:solidFill>
          <a:ln w="12700">
            <a:solidFill>
              <a:schemeClr val="tx1"/>
            </a:solidFill>
            <a:miter lim="800000"/>
            <a:headEnd/>
            <a:tailEnd/>
          </a:ln>
        </p:spPr>
        <p:txBody>
          <a:bodyPr/>
          <a:lstStyle/>
          <a:p>
            <a:r>
              <a:rPr lang="en-US" b="1"/>
              <a:t>Note : pas de constructeur</a:t>
            </a:r>
          </a:p>
        </p:txBody>
      </p:sp>
      <p:sp>
        <p:nvSpPr>
          <p:cNvPr id="189449" name="AutoShape 9"/>
          <p:cNvSpPr>
            <a:spLocks noChangeArrowheads="1"/>
          </p:cNvSpPr>
          <p:nvPr/>
        </p:nvSpPr>
        <p:spPr bwMode="blackWhite">
          <a:xfrm>
            <a:off x="1968500" y="5040313"/>
            <a:ext cx="2171700" cy="542925"/>
          </a:xfrm>
          <a:prstGeom prst="wedgeRectCallout">
            <a:avLst>
              <a:gd name="adj1" fmla="val 61694"/>
              <a:gd name="adj2" fmla="val -85380"/>
            </a:avLst>
          </a:prstGeom>
          <a:solidFill>
            <a:schemeClr val="hlink"/>
          </a:solidFill>
          <a:ln w="12700">
            <a:solidFill>
              <a:schemeClr val="tx1"/>
            </a:solidFill>
            <a:miter lim="800000"/>
            <a:headEnd/>
            <a:tailEnd/>
          </a:ln>
        </p:spPr>
        <p:txBody>
          <a:bodyPr/>
          <a:lstStyle/>
          <a:p>
            <a:r>
              <a:rPr lang="en-US" b="1"/>
              <a:t>La syntaxe initialiseur d’objets est plus saine</a:t>
            </a:r>
          </a:p>
        </p:txBody>
      </p:sp>
      <p:sp>
        <p:nvSpPr>
          <p:cNvPr id="189450" name="AutoShape 11"/>
          <p:cNvSpPr>
            <a:spLocks noChangeArrowheads="1"/>
          </p:cNvSpPr>
          <p:nvPr/>
        </p:nvSpPr>
        <p:spPr bwMode="blackWhite">
          <a:xfrm>
            <a:off x="5767388" y="3802063"/>
            <a:ext cx="2836862" cy="530225"/>
          </a:xfrm>
          <a:prstGeom prst="wedgeRectCallout">
            <a:avLst>
              <a:gd name="adj1" fmla="val -102713"/>
              <a:gd name="adj2" fmla="val -898"/>
            </a:avLst>
          </a:prstGeom>
          <a:solidFill>
            <a:schemeClr val="hlink"/>
          </a:solidFill>
          <a:ln w="12700">
            <a:solidFill>
              <a:schemeClr val="tx1"/>
            </a:solidFill>
            <a:miter lim="800000"/>
            <a:headEnd/>
            <a:tailEnd/>
          </a:ln>
        </p:spPr>
        <p:txBody>
          <a:bodyPr rIns="54000">
            <a:spAutoFit/>
          </a:bodyPr>
          <a:lstStyle/>
          <a:p>
            <a:r>
              <a:rPr lang="en-US" b="1"/>
              <a:t>On pourrait fixer manuellement chaque propriété</a:t>
            </a:r>
          </a:p>
        </p:txBody>
      </p:sp>
      <p:grpSp>
        <p:nvGrpSpPr>
          <p:cNvPr id="189451" name="Group 12"/>
          <p:cNvGrpSpPr>
            <a:grpSpLocks/>
          </p:cNvGrpSpPr>
          <p:nvPr/>
        </p:nvGrpSpPr>
        <p:grpSpPr bwMode="auto">
          <a:xfrm>
            <a:off x="6430963" y="2073275"/>
            <a:ext cx="660400" cy="585788"/>
            <a:chOff x="3169" y="2970"/>
            <a:chExt cx="416" cy="369"/>
          </a:xfrm>
        </p:grpSpPr>
        <p:grpSp>
          <p:nvGrpSpPr>
            <p:cNvPr id="189452" name="Group 13"/>
            <p:cNvGrpSpPr>
              <a:grpSpLocks/>
            </p:cNvGrpSpPr>
            <p:nvPr/>
          </p:nvGrpSpPr>
          <p:grpSpPr bwMode="auto">
            <a:xfrm>
              <a:off x="3169" y="2970"/>
              <a:ext cx="416" cy="369"/>
              <a:chOff x="3083" y="2970"/>
              <a:chExt cx="502" cy="445"/>
            </a:xfrm>
          </p:grpSpPr>
          <p:sp>
            <p:nvSpPr>
              <p:cNvPr id="189453" name="Freeform 14"/>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189454" name="Freeform 15"/>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189455" name="Freeform 16"/>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189456" name="Freeform 17"/>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189457" name="Freeform 18"/>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189458" name="Freeform 19"/>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189459" name="Freeform 20"/>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189460" name="Freeform 21"/>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189461" name="Freeform 22"/>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189462" name="Freeform 23"/>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189463" name="Freeform 24"/>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189464" name="Freeform 25"/>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189465" name="Text Box 26"/>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89466" name="Line 27"/>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89467" name="Line 28"/>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defRPr/>
            </a:pPr>
            <a:r>
              <a:rPr lang="fr-FR"/>
              <a:t>Héritage</a:t>
            </a:r>
          </a:p>
        </p:txBody>
      </p:sp>
      <p:sp>
        <p:nvSpPr>
          <p:cNvPr id="45059" name="Rectangle 3"/>
          <p:cNvSpPr>
            <a:spLocks noGrp="1" noChangeArrowheads="1"/>
          </p:cNvSpPr>
          <p:nvPr>
            <p:ph idx="1"/>
          </p:nvPr>
        </p:nvSpPr>
        <p:spPr>
          <a:xfrm>
            <a:off x="127000" y="1312863"/>
            <a:ext cx="8864600" cy="3773487"/>
          </a:xfrm>
        </p:spPr>
        <p:txBody>
          <a:bodyPr/>
          <a:lstStyle/>
          <a:p>
            <a:r>
              <a:rPr lang="fr-FR" dirty="0"/>
              <a:t>L’</a:t>
            </a:r>
            <a:r>
              <a:rPr lang="fr-FR" i="1" dirty="0">
                <a:latin typeface="Century Schoolbook" pitchFamily="18" charset="0"/>
              </a:rPr>
              <a:t>héritage</a:t>
            </a:r>
            <a:r>
              <a:rPr lang="fr-FR" dirty="0"/>
              <a:t> correspond à une façon naturelle de raisonner</a:t>
            </a:r>
          </a:p>
          <a:p>
            <a:pPr lvl="1"/>
            <a:r>
              <a:rPr lang="fr-FR" dirty="0"/>
              <a:t>Il est naturel de définir quelque chose de nouveau par rapport à quelque chose que nous connaissons</a:t>
            </a:r>
          </a:p>
          <a:p>
            <a:pPr lvl="1"/>
            <a:r>
              <a:rPr lang="fr-FR" dirty="0"/>
              <a:t>L’héritage est aussi nommé </a:t>
            </a:r>
            <a:r>
              <a:rPr lang="fr-FR" i="1" dirty="0">
                <a:latin typeface="Century Schoolbook" pitchFamily="18" charset="0"/>
              </a:rPr>
              <a:t>spécialisation</a:t>
            </a:r>
            <a:r>
              <a:rPr lang="fr-FR" dirty="0"/>
              <a:t>, terme technique plus précis</a:t>
            </a:r>
          </a:p>
          <a:p>
            <a:r>
              <a:rPr lang="fr-FR" dirty="0"/>
              <a:t>Par exemple :</a:t>
            </a:r>
          </a:p>
          <a:p>
            <a:pPr lvl="1">
              <a:buFont typeface="Arial" charset="0"/>
              <a:buNone/>
            </a:pPr>
            <a:r>
              <a:rPr lang="fr-FR" i="1" dirty="0">
                <a:latin typeface="Century Schoolbook" pitchFamily="18" charset="0"/>
              </a:rPr>
              <a:t>« Un manager est un employé qui supervise d’autres employés »</a:t>
            </a:r>
          </a:p>
          <a:p>
            <a:pPr lvl="1">
              <a:buFont typeface="Arial" charset="0"/>
              <a:buNone/>
            </a:pPr>
            <a:r>
              <a:rPr lang="fr-FR" i="1" dirty="0">
                <a:latin typeface="Century Schoolbook" pitchFamily="18" charset="0"/>
              </a:rPr>
              <a:t>« Un autobus est une sorte de véhicule conçu pour transporter des passagers »</a:t>
            </a:r>
          </a:p>
          <a:p>
            <a:pPr lvl="1">
              <a:buFont typeface="Arial" charset="0"/>
              <a:buNone/>
            </a:pPr>
            <a:r>
              <a:rPr lang="fr-FR" i="1" dirty="0">
                <a:latin typeface="Century Schoolbook" pitchFamily="18" charset="0"/>
              </a:rPr>
              <a:t>« Un compte épargne est un compte bancaire qui rapporte des intérêts »</a:t>
            </a:r>
          </a:p>
          <a:p>
            <a:r>
              <a:rPr lang="fr-FR" dirty="0"/>
              <a:t>Notez la présence de « est un » ou</a:t>
            </a:r>
            <a:r>
              <a:rPr lang="fr-FR" i="1" dirty="0"/>
              <a:t> « </a:t>
            </a:r>
            <a:r>
              <a:rPr lang="fr-FR" dirty="0"/>
              <a:t>est une sorte de »</a:t>
            </a:r>
            <a:r>
              <a:rPr lang="fr-FR" i="1" dirty="0"/>
              <a:t> </a:t>
            </a:r>
            <a:r>
              <a:rPr lang="fr-FR" dirty="0"/>
              <a:t>dans ces phrases</a:t>
            </a:r>
          </a:p>
          <a:p>
            <a:r>
              <a:rPr lang="fr-FR" dirty="0"/>
              <a:t>Cela favorise la réutilisation du code parce que nous pouvons </a:t>
            </a:r>
            <a:r>
              <a:rPr lang="fr-FR" i="1" dirty="0">
                <a:latin typeface="Century Schoolbook" pitchFamily="18" charset="0"/>
              </a:rPr>
              <a:t>étendre</a:t>
            </a:r>
            <a:r>
              <a:rPr lang="fr-FR" dirty="0"/>
              <a:t> une  classe existante qui fait « presque » ce que nous voulons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6083" name="Text Box 3"/>
          <p:cNvSpPr txBox="1">
            <a:spLocks noChangeArrowheads="1"/>
          </p:cNvSpPr>
          <p:nvPr/>
        </p:nvSpPr>
        <p:spPr bwMode="auto">
          <a:xfrm>
            <a:off x="604838" y="5456238"/>
            <a:ext cx="7764462" cy="304800"/>
          </a:xfrm>
          <a:prstGeom prst="rect">
            <a:avLst/>
          </a:prstGeom>
          <a:noFill/>
          <a:ln w="25400">
            <a:noFill/>
            <a:miter lim="800000"/>
            <a:headEnd/>
            <a:tailEnd/>
          </a:ln>
        </p:spPr>
        <p:txBody>
          <a:bodyPr>
            <a:spAutoFit/>
          </a:bodyPr>
          <a:lstStyle/>
          <a:p>
            <a:pPr algn="ctr">
              <a:spcBef>
                <a:spcPct val="50000"/>
              </a:spcBef>
            </a:pPr>
            <a:r>
              <a:rPr lang="fr-FR" sz="1200"/>
              <a:t>      </a:t>
            </a:r>
            <a:r>
              <a:rPr lang="fr-FR" b="1"/>
              <a:t>Gondole                                          Fourgon                                             Citerne</a:t>
            </a:r>
          </a:p>
        </p:txBody>
      </p:sp>
      <p:sp>
        <p:nvSpPr>
          <p:cNvPr id="291844" name="Rectangle 4"/>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6085" name="Rectangle 5"/>
          <p:cNvSpPr>
            <a:spLocks noChangeArrowheads="1"/>
          </p:cNvSpPr>
          <p:nvPr/>
        </p:nvSpPr>
        <p:spPr bwMode="auto">
          <a:xfrm>
            <a:off x="279400" y="1312863"/>
            <a:ext cx="8599488" cy="199866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None/>
              <a:tabLst>
                <a:tab pos="8232775" algn="l"/>
              </a:tabLst>
            </a:pPr>
            <a:r>
              <a:rPr lang="fr-FR" sz="1800" b="1">
                <a:solidFill>
                  <a:srgbClr val="000080"/>
                </a:solidFill>
              </a:rPr>
              <a:t>	Regardez les exemples de wagons de marchandises ci-dessous. Comment pourriez-vous les définir en termes généraux ?</a:t>
            </a:r>
          </a:p>
          <a:p>
            <a:pPr marL="230188" indent="-230188">
              <a:spcBef>
                <a:spcPts val="1400"/>
              </a:spcBef>
              <a:buClr>
                <a:schemeClr val="accent2"/>
              </a:buClr>
              <a:buSzPct val="115000"/>
              <a:buFont typeface="Arial" charset="0"/>
              <a:buNone/>
              <a:tabLst>
                <a:tab pos="8232775" algn="l"/>
              </a:tabLst>
            </a:pPr>
            <a:r>
              <a:rPr lang="fr-FR" sz="1800" b="1">
                <a:solidFill>
                  <a:srgbClr val="000080"/>
                </a:solidFill>
              </a:rPr>
              <a:t>	</a:t>
            </a:r>
            <a:r>
              <a:rPr lang="fr-FR" sz="1800" b="1" u="sng">
                <a:solidFill>
                  <a:srgbClr val="000080"/>
                </a:solidFill>
              </a:rPr>
              <a:t>	</a:t>
            </a:r>
          </a:p>
          <a:p>
            <a:pPr marL="230188" indent="-230188">
              <a:spcBef>
                <a:spcPts val="1400"/>
              </a:spcBef>
              <a:buClr>
                <a:schemeClr val="accent2"/>
              </a:buClr>
              <a:buSzPct val="115000"/>
              <a:buFont typeface="Arial" charset="0"/>
              <a:buNone/>
              <a:tabLst>
                <a:tab pos="8232775" algn="l"/>
              </a:tabLst>
            </a:pPr>
            <a:r>
              <a:rPr lang="fr-FR" sz="1800" b="1">
                <a:solidFill>
                  <a:srgbClr val="000080"/>
                </a:solidFill>
              </a:rPr>
              <a:t>	Quelles sont les caractéristiques </a:t>
            </a:r>
            <a:r>
              <a:rPr lang="fr-FR" sz="1800" b="1" i="1">
                <a:solidFill>
                  <a:srgbClr val="000080"/>
                </a:solidFill>
                <a:latin typeface="Century Schoolbook" pitchFamily="18" charset="0"/>
              </a:rPr>
              <a:t>générales</a:t>
            </a:r>
            <a:r>
              <a:rPr lang="fr-FR" sz="1800" b="1">
                <a:solidFill>
                  <a:srgbClr val="000080"/>
                </a:solidFill>
              </a:rPr>
              <a:t> et celles qui sont </a:t>
            </a:r>
            <a:r>
              <a:rPr lang="fr-FR" sz="1800" b="1" i="1">
                <a:solidFill>
                  <a:srgbClr val="000080"/>
                </a:solidFill>
                <a:latin typeface="Century Schoolbook" pitchFamily="18" charset="0"/>
              </a:rPr>
              <a:t>uniques</a:t>
            </a:r>
            <a:r>
              <a:rPr lang="fr-FR" sz="1800" b="1">
                <a:solidFill>
                  <a:srgbClr val="000080"/>
                </a:solidFill>
              </a:rPr>
              <a:t> ?</a:t>
            </a:r>
          </a:p>
          <a:p>
            <a:pPr marL="230188" indent="-230188">
              <a:spcBef>
                <a:spcPts val="1400"/>
              </a:spcBef>
              <a:buClr>
                <a:schemeClr val="accent2"/>
              </a:buClr>
              <a:buSzPct val="115000"/>
              <a:buFont typeface="Arial" charset="0"/>
              <a:buNone/>
              <a:tabLst>
                <a:tab pos="8232775" algn="l"/>
              </a:tabLst>
            </a:pPr>
            <a:r>
              <a:rPr lang="fr-FR" sz="1800" b="1">
                <a:solidFill>
                  <a:srgbClr val="000080"/>
                </a:solidFill>
              </a:rPr>
              <a:t>	</a:t>
            </a:r>
            <a:r>
              <a:rPr lang="fr-FR" sz="1800" b="1" u="sng">
                <a:solidFill>
                  <a:srgbClr val="000080"/>
                </a:solidFill>
              </a:rPr>
              <a:t>	</a:t>
            </a:r>
            <a:endParaRPr lang="fr-FR" sz="1800">
              <a:solidFill>
                <a:srgbClr val="000080"/>
              </a:solidFill>
            </a:endParaRPr>
          </a:p>
        </p:txBody>
      </p:sp>
      <p:pic>
        <p:nvPicPr>
          <p:cNvPr id="46086" name="Picture 6" descr="gondola[1]"/>
          <p:cNvPicPr>
            <a:picLocks noChangeAspect="1" noChangeArrowheads="1"/>
          </p:cNvPicPr>
          <p:nvPr/>
        </p:nvPicPr>
        <p:blipFill>
          <a:blip r:embed="rId3"/>
          <a:srcRect/>
          <a:stretch>
            <a:fillRect/>
          </a:stretch>
        </p:blipFill>
        <p:spPr bwMode="auto">
          <a:xfrm>
            <a:off x="493713" y="4338638"/>
            <a:ext cx="2563812" cy="1157287"/>
          </a:xfrm>
          <a:prstGeom prst="rect">
            <a:avLst/>
          </a:prstGeom>
          <a:noFill/>
          <a:ln w="9525">
            <a:noFill/>
            <a:miter lim="800000"/>
            <a:headEnd/>
            <a:tailEnd/>
          </a:ln>
        </p:spPr>
      </p:pic>
      <p:pic>
        <p:nvPicPr>
          <p:cNvPr id="46087" name="Picture 7" descr="rndbox[1]"/>
          <p:cNvPicPr>
            <a:picLocks noChangeAspect="1" noChangeArrowheads="1"/>
          </p:cNvPicPr>
          <p:nvPr/>
        </p:nvPicPr>
        <p:blipFill>
          <a:blip r:embed="rId4"/>
          <a:srcRect/>
          <a:stretch>
            <a:fillRect/>
          </a:stretch>
        </p:blipFill>
        <p:spPr bwMode="auto">
          <a:xfrm>
            <a:off x="3222625" y="4170363"/>
            <a:ext cx="2619375" cy="1192212"/>
          </a:xfrm>
          <a:prstGeom prst="rect">
            <a:avLst/>
          </a:prstGeom>
          <a:noFill/>
          <a:ln w="9525">
            <a:noFill/>
            <a:miter lim="800000"/>
            <a:headEnd/>
            <a:tailEnd/>
          </a:ln>
        </p:spPr>
      </p:pic>
      <p:pic>
        <p:nvPicPr>
          <p:cNvPr id="46088" name="Picture 8" descr="hoacfx86240a[1]"/>
          <p:cNvPicPr>
            <a:picLocks noChangeAspect="1" noChangeArrowheads="1"/>
          </p:cNvPicPr>
          <p:nvPr/>
        </p:nvPicPr>
        <p:blipFill>
          <a:blip r:embed="rId5">
            <a:grayscl/>
          </a:blip>
          <a:srcRect/>
          <a:stretch>
            <a:fillRect/>
          </a:stretch>
        </p:blipFill>
        <p:spPr bwMode="auto">
          <a:xfrm>
            <a:off x="6100763" y="3954463"/>
            <a:ext cx="2224087" cy="1416050"/>
          </a:xfrm>
          <a:prstGeom prst="rect">
            <a:avLst/>
          </a:prstGeom>
          <a:noFill/>
          <a:ln w="9525">
            <a:noFill/>
            <a:miter lim="800000"/>
            <a:headEnd/>
            <a:tailEnd/>
          </a:ln>
        </p:spPr>
      </p:pic>
      <p:grpSp>
        <p:nvGrpSpPr>
          <p:cNvPr id="46089" name="Group 9"/>
          <p:cNvGrpSpPr>
            <a:grpSpLocks/>
          </p:cNvGrpSpPr>
          <p:nvPr/>
        </p:nvGrpSpPr>
        <p:grpSpPr bwMode="auto">
          <a:xfrm>
            <a:off x="136525" y="1341438"/>
            <a:ext cx="374650" cy="269875"/>
            <a:chOff x="590" y="209"/>
            <a:chExt cx="236" cy="170"/>
          </a:xfrm>
        </p:grpSpPr>
        <p:sp>
          <p:nvSpPr>
            <p:cNvPr id="291850"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6097"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6098"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6099"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46090" name="Group 14"/>
          <p:cNvGrpSpPr>
            <a:grpSpLocks/>
          </p:cNvGrpSpPr>
          <p:nvPr/>
        </p:nvGrpSpPr>
        <p:grpSpPr bwMode="auto">
          <a:xfrm>
            <a:off x="134938" y="2524125"/>
            <a:ext cx="374650" cy="269875"/>
            <a:chOff x="590" y="209"/>
            <a:chExt cx="236" cy="170"/>
          </a:xfrm>
        </p:grpSpPr>
        <p:sp>
          <p:nvSpPr>
            <p:cNvPr id="291855" name="Oval 1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6093" name="Freeform 1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6094" name="Oval 1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6095" name="Freeform 1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291859" name="Rectangle 19"/>
          <p:cNvSpPr>
            <a:spLocks noGrp="1" noChangeArrowheads="1"/>
          </p:cNvSpPr>
          <p:nvPr>
            <p:ph type="title"/>
          </p:nvPr>
        </p:nvSpPr>
        <p:spPr/>
        <p:txBody>
          <a:bodyPr/>
          <a:lstStyle/>
          <a:p>
            <a:pPr>
              <a:defRPr/>
            </a:pPr>
            <a:r>
              <a:rPr lang="fr-FR"/>
              <a:t>Analyse des wagons de marchandises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aphicFrame>
        <p:nvGraphicFramePr>
          <p:cNvPr id="47163" name="Group 59"/>
          <p:cNvGraphicFramePr>
            <a:graphicFrameLocks noGrp="1"/>
          </p:cNvGraphicFramePr>
          <p:nvPr/>
        </p:nvGraphicFramePr>
        <p:xfrm>
          <a:off x="333375" y="4795838"/>
          <a:ext cx="1901825" cy="1358202"/>
        </p:xfrm>
        <a:graphic>
          <a:graphicData uri="http://schemas.openxmlformats.org/drawingml/2006/table">
            <a:tbl>
              <a:tblPr/>
              <a:tblGrid>
                <a:gridCol w="1901825">
                  <a:extLst>
                    <a:ext uri="{9D8B030D-6E8A-4147-A177-3AD203B41FA5}">
                      <a16:colId xmlns:a16="http://schemas.microsoft.com/office/drawing/2014/main" val="20000"/>
                    </a:ext>
                  </a:extLst>
                </a:gridCol>
              </a:tblGrid>
              <a:tr h="223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Citerne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rayon</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a:t>
                      </a:r>
                      <a:r>
                        <a:rPr kumimoji="0" lang="fr-FR" sz="1400" b="0" i="0" u="none" strike="noStrike" cap="none" normalizeH="0" baseline="0">
                          <a:ln>
                            <a:noFill/>
                          </a:ln>
                          <a:solidFill>
                            <a:srgbClr val="000080"/>
                          </a:solidFill>
                          <a:effectLst/>
                          <a:latin typeface="Arial" charset="0"/>
                        </a:rPr>
                        <a:t>double</a:t>
                      </a:r>
                      <a:r>
                        <a:rPr kumimoji="0" lang="fr-FR" sz="1400" b="0" i="0" u="none" strike="noStrike" cap="none" normalizeH="0" baseline="0" noProof="1">
                          <a:ln>
                            <a:noFill/>
                          </a:ln>
                          <a:solidFill>
                            <a:srgbClr val="000080"/>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769938">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Rayon { get }</a:t>
                      </a:r>
                      <a:r>
                        <a:rPr kumimoji="0" lang="fr-FR" sz="1400" b="0" i="0" u="none" strike="noStrike" cap="none" normalizeH="0" baseline="0">
                          <a:ln>
                            <a:noFill/>
                          </a:ln>
                          <a:solidFill>
                            <a:srgbClr val="000080"/>
                          </a:solidFill>
                          <a:effectLst/>
                          <a:latin typeface="Arial" charset="0"/>
                        </a:rPr>
                        <a:t> : </a:t>
                      </a:r>
                      <a:r>
                        <a:rPr kumimoji="0" lang="fr-FR" sz="1400" b="0" i="0" u="none" strike="noStrike" cap="none" normalizeH="0" baseline="0" noProof="1">
                          <a:ln>
                            <a:noFill/>
                          </a:ln>
                          <a:solidFill>
                            <a:srgbClr val="000080"/>
                          </a:solidFill>
                          <a:effectLst/>
                          <a:latin typeface="Arial"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graphicFrame>
        <p:nvGraphicFramePr>
          <p:cNvPr id="47162" name="Group 58"/>
          <p:cNvGraphicFramePr>
            <a:graphicFrameLocks noGrp="1"/>
          </p:cNvGraphicFramePr>
          <p:nvPr/>
        </p:nvGraphicFramePr>
        <p:xfrm>
          <a:off x="2455863" y="1717675"/>
          <a:ext cx="1935162" cy="2223708"/>
        </p:xfrm>
        <a:graphic>
          <a:graphicData uri="http://schemas.openxmlformats.org/drawingml/2006/table">
            <a:tbl>
              <a:tblPr/>
              <a:tblGrid>
                <a:gridCol w="1935162">
                  <a:extLst>
                    <a:ext uri="{9D8B030D-6E8A-4147-A177-3AD203B41FA5}">
                      <a16:colId xmlns:a16="http://schemas.microsoft.com/office/drawing/2014/main" val="20000"/>
                    </a:ext>
                  </a:extLst>
                </a:gridCol>
              </a:tblGrid>
              <a:tr h="3444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WagonMarchandise</a:t>
                      </a:r>
                    </a:p>
                  </a:txBody>
                  <a:tcPr marL="90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9715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longueur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int </a:t>
                      </a: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largeur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int</a:t>
                      </a: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hauteur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int </a:t>
                      </a:r>
                      <a:endParaRPr kumimoji="0" lang="fr-FR" sz="1400" b="0" i="0" u="none" strike="noStrike" cap="none" normalizeH="0" baseline="0">
                        <a:ln>
                          <a:noFill/>
                        </a:ln>
                        <a:solidFill>
                          <a:srgbClr val="000080"/>
                        </a:solidFill>
                        <a:effectLst/>
                        <a:latin typeface="Arial" charset="0"/>
                      </a:endParaRPr>
                    </a:p>
                    <a:p>
                      <a:pPr marL="0" marR="0" lvl="0" indent="0" algn="l" defTabSz="914400" rtl="0" eaLnBrk="0" fontAlgn="base" latinLnBrk="0" hangingPunct="0">
                        <a:lnSpc>
                          <a:spcPct val="90000"/>
                        </a:lnSpc>
                        <a:spcBef>
                          <a:spcPct val="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matricule : string</a:t>
                      </a: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 … autres champs …</a:t>
                      </a:r>
                    </a:p>
                  </a:txBody>
                  <a:tcPr marL="90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8255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int  Longueur { get }</a:t>
                      </a:r>
                      <a:br>
                        <a:rPr kumimoji="0" lang="fr-FR" sz="1400" b="0" i="0" u="none" strike="noStrike" cap="none" normalizeH="0" baseline="0">
                          <a:ln>
                            <a:noFill/>
                          </a:ln>
                          <a:solidFill>
                            <a:srgbClr val="000080"/>
                          </a:solidFill>
                          <a:effectLst/>
                          <a:latin typeface="Arial" charset="0"/>
                        </a:rPr>
                      </a:b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 autres méthodes</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a:t>
                      </a:r>
                    </a:p>
                  </a:txBody>
                  <a:tcPr marL="90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300056" name="Rectangle 24"/>
          <p:cNvSpPr>
            <a:spLocks noGrp="1" noChangeArrowheads="1"/>
          </p:cNvSpPr>
          <p:nvPr>
            <p:ph type="title"/>
          </p:nvPr>
        </p:nvSpPr>
        <p:spPr/>
        <p:txBody>
          <a:bodyPr/>
          <a:lstStyle/>
          <a:p>
            <a:pPr>
              <a:defRPr/>
            </a:pPr>
            <a:r>
              <a:rPr lang="fr-FR"/>
              <a:t>Analyse des wagons de marchandises</a:t>
            </a:r>
            <a:r>
              <a:rPr lang="fr-FR">
                <a:cs typeface="Arial" charset="0"/>
              </a:rPr>
              <a:t> </a:t>
            </a:r>
            <a:br>
              <a:rPr lang="fr-FR">
                <a:cs typeface="Arial" charset="0"/>
              </a:rPr>
            </a:br>
            <a:r>
              <a:rPr lang="fr-FR">
                <a:cs typeface="Arial" charset="0"/>
              </a:rPr>
              <a:t>(suite)</a:t>
            </a:r>
          </a:p>
        </p:txBody>
      </p:sp>
      <p:sp>
        <p:nvSpPr>
          <p:cNvPr id="47128" name="Rectangle 25"/>
          <p:cNvSpPr>
            <a:spLocks noGrp="1" noChangeArrowheads="1"/>
          </p:cNvSpPr>
          <p:nvPr>
            <p:ph idx="1"/>
          </p:nvPr>
        </p:nvSpPr>
        <p:spPr>
          <a:xfrm>
            <a:off x="303213" y="1247775"/>
            <a:ext cx="8513762" cy="366713"/>
          </a:xfrm>
        </p:spPr>
        <p:txBody>
          <a:bodyPr/>
          <a:lstStyle/>
          <a:p>
            <a:r>
              <a:rPr lang="fr-FR">
                <a:cs typeface="Arial" charset="0"/>
              </a:rPr>
              <a:t>Nous pouvons créer une hiérarchie d’héritage représentée ici avec UML :</a:t>
            </a:r>
          </a:p>
        </p:txBody>
      </p:sp>
      <p:graphicFrame>
        <p:nvGraphicFramePr>
          <p:cNvPr id="300109" name="Group 77"/>
          <p:cNvGraphicFramePr>
            <a:graphicFrameLocks noGrp="1"/>
          </p:cNvGraphicFramePr>
          <p:nvPr/>
        </p:nvGraphicFramePr>
        <p:xfrm>
          <a:off x="2503488" y="4795838"/>
          <a:ext cx="1901825" cy="1401001"/>
        </p:xfrm>
        <a:graphic>
          <a:graphicData uri="http://schemas.openxmlformats.org/drawingml/2006/table">
            <a:tbl>
              <a:tblPr/>
              <a:tblGrid>
                <a:gridCol w="1901825">
                  <a:extLst>
                    <a:ext uri="{9D8B030D-6E8A-4147-A177-3AD203B41FA5}">
                      <a16:colId xmlns:a16="http://schemas.microsoft.com/office/drawing/2014/main" val="20000"/>
                    </a:ext>
                  </a:extLst>
                </a:gridCol>
              </a:tblGrid>
              <a:tr h="223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a:ln>
                            <a:noFill/>
                          </a:ln>
                          <a:solidFill>
                            <a:srgbClr val="000080"/>
                          </a:solidFill>
                          <a:effectLst/>
                          <a:latin typeface="Arial" charset="0"/>
                        </a:rPr>
                        <a:t>Fourgon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Champs spécifiques à un fourgon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6207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Méthodes spécifiques à un fourgon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graphicFrame>
        <p:nvGraphicFramePr>
          <p:cNvPr id="300107" name="Group 75"/>
          <p:cNvGraphicFramePr>
            <a:graphicFrameLocks noGrp="1"/>
          </p:cNvGraphicFramePr>
          <p:nvPr/>
        </p:nvGraphicFramePr>
        <p:xfrm>
          <a:off x="4600575" y="4783138"/>
          <a:ext cx="1946275" cy="1362901"/>
        </p:xfrm>
        <a:graphic>
          <a:graphicData uri="http://schemas.openxmlformats.org/drawingml/2006/table">
            <a:tbl>
              <a:tblPr/>
              <a:tblGrid>
                <a:gridCol w="1946275">
                  <a:extLst>
                    <a:ext uri="{9D8B030D-6E8A-4147-A177-3AD203B41FA5}">
                      <a16:colId xmlns:a16="http://schemas.microsoft.com/office/drawing/2014/main" val="20000"/>
                    </a:ext>
                  </a:extLst>
                </a:gridCol>
              </a:tblGrid>
              <a:tr h="223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a:ln>
                            <a:noFill/>
                          </a:ln>
                          <a:solidFill>
                            <a:srgbClr val="000080"/>
                          </a:solidFill>
                          <a:effectLst/>
                          <a:latin typeface="Arial" charset="0"/>
                        </a:rPr>
                        <a:t>Gondole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Champs spécifiques à une gondole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5826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Méthodes spécifiques à une gondole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47149" name="Line 46"/>
          <p:cNvSpPr>
            <a:spLocks noChangeShapeType="1"/>
          </p:cNvSpPr>
          <p:nvPr/>
        </p:nvSpPr>
        <p:spPr bwMode="auto">
          <a:xfrm>
            <a:off x="1284288" y="4467225"/>
            <a:ext cx="1587" cy="330200"/>
          </a:xfrm>
          <a:prstGeom prst="line">
            <a:avLst/>
          </a:prstGeom>
          <a:noFill/>
          <a:ln w="25400">
            <a:solidFill>
              <a:schemeClr val="tx1"/>
            </a:solidFill>
            <a:round/>
            <a:headEnd/>
            <a:tailEnd/>
          </a:ln>
        </p:spPr>
        <p:txBody>
          <a:bodyPr>
            <a:spAutoFit/>
          </a:bodyPr>
          <a:lstStyle/>
          <a:p>
            <a:endParaRPr lang="fr-FR"/>
          </a:p>
        </p:txBody>
      </p:sp>
      <p:sp>
        <p:nvSpPr>
          <p:cNvPr id="47150" name="Line 47"/>
          <p:cNvSpPr>
            <a:spLocks noChangeShapeType="1"/>
          </p:cNvSpPr>
          <p:nvPr/>
        </p:nvSpPr>
        <p:spPr bwMode="auto">
          <a:xfrm>
            <a:off x="5618163" y="4445000"/>
            <a:ext cx="1587" cy="342900"/>
          </a:xfrm>
          <a:prstGeom prst="line">
            <a:avLst/>
          </a:prstGeom>
          <a:noFill/>
          <a:ln w="25400">
            <a:solidFill>
              <a:schemeClr val="tx1"/>
            </a:solidFill>
            <a:round/>
            <a:headEnd/>
            <a:tailEnd/>
          </a:ln>
        </p:spPr>
        <p:txBody>
          <a:bodyPr>
            <a:spAutoFit/>
          </a:bodyPr>
          <a:lstStyle/>
          <a:p>
            <a:endParaRPr lang="fr-FR"/>
          </a:p>
        </p:txBody>
      </p:sp>
      <p:sp>
        <p:nvSpPr>
          <p:cNvPr id="47151" name="Line 48"/>
          <p:cNvSpPr>
            <a:spLocks noChangeShapeType="1"/>
          </p:cNvSpPr>
          <p:nvPr/>
        </p:nvSpPr>
        <p:spPr bwMode="auto">
          <a:xfrm>
            <a:off x="1277938" y="4456113"/>
            <a:ext cx="4330700" cy="1587"/>
          </a:xfrm>
          <a:prstGeom prst="line">
            <a:avLst/>
          </a:prstGeom>
          <a:noFill/>
          <a:ln w="28575">
            <a:solidFill>
              <a:schemeClr val="tx1"/>
            </a:solidFill>
            <a:round/>
            <a:headEnd/>
            <a:tailEnd/>
          </a:ln>
        </p:spPr>
        <p:txBody>
          <a:bodyPr>
            <a:spAutoFit/>
          </a:bodyPr>
          <a:lstStyle/>
          <a:p>
            <a:endParaRPr lang="fr-FR"/>
          </a:p>
        </p:txBody>
      </p:sp>
      <p:sp>
        <p:nvSpPr>
          <p:cNvPr id="47152" name="AutoShape 49"/>
          <p:cNvSpPr>
            <a:spLocks noChangeArrowheads="1"/>
          </p:cNvSpPr>
          <p:nvPr/>
        </p:nvSpPr>
        <p:spPr bwMode="blackWhite">
          <a:xfrm>
            <a:off x="3227388" y="3962400"/>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sp>
        <p:nvSpPr>
          <p:cNvPr id="47153" name="Line 50"/>
          <p:cNvSpPr>
            <a:spLocks noChangeShapeType="1"/>
          </p:cNvSpPr>
          <p:nvPr/>
        </p:nvSpPr>
        <p:spPr bwMode="auto">
          <a:xfrm>
            <a:off x="3381375" y="4200525"/>
            <a:ext cx="0" cy="596900"/>
          </a:xfrm>
          <a:prstGeom prst="line">
            <a:avLst/>
          </a:prstGeom>
          <a:noFill/>
          <a:ln w="28575">
            <a:solidFill>
              <a:schemeClr val="tx1"/>
            </a:solidFill>
            <a:round/>
            <a:headEnd/>
            <a:tailEnd/>
          </a:ln>
        </p:spPr>
        <p:txBody>
          <a:bodyPr>
            <a:spAutoFit/>
          </a:bodyPr>
          <a:lstStyle/>
          <a:p>
            <a:endParaRPr lang="fr-FR"/>
          </a:p>
        </p:txBody>
      </p:sp>
      <p:sp>
        <p:nvSpPr>
          <p:cNvPr id="47154" name="AutoShape 52"/>
          <p:cNvSpPr>
            <a:spLocks noChangeArrowheads="1"/>
          </p:cNvSpPr>
          <p:nvPr/>
        </p:nvSpPr>
        <p:spPr bwMode="blackWhite">
          <a:xfrm>
            <a:off x="4894263" y="3811588"/>
            <a:ext cx="2478087" cy="314325"/>
          </a:xfrm>
          <a:prstGeom prst="wedgeRectCallout">
            <a:avLst>
              <a:gd name="adj1" fmla="val -102657"/>
              <a:gd name="adj2" fmla="val 43435"/>
            </a:avLst>
          </a:prstGeom>
          <a:solidFill>
            <a:schemeClr val="hlink"/>
          </a:solidFill>
          <a:ln w="12700">
            <a:solidFill>
              <a:schemeClr val="tx1"/>
            </a:solidFill>
            <a:miter lim="800000"/>
            <a:headEnd/>
            <a:tailEnd/>
          </a:ln>
        </p:spPr>
        <p:txBody>
          <a:bodyPr/>
          <a:lstStyle/>
          <a:p>
            <a:r>
              <a:rPr lang="fr-FR" b="1"/>
              <a:t>Symbole UML de l’héritage</a:t>
            </a:r>
          </a:p>
        </p:txBody>
      </p:sp>
      <p:sp>
        <p:nvSpPr>
          <p:cNvPr id="47155" name="Text Box 53"/>
          <p:cNvSpPr txBox="1">
            <a:spLocks noChangeArrowheads="1"/>
          </p:cNvSpPr>
          <p:nvPr/>
        </p:nvSpPr>
        <p:spPr bwMode="auto">
          <a:xfrm>
            <a:off x="4530725" y="2219325"/>
            <a:ext cx="3522663" cy="825500"/>
          </a:xfrm>
          <a:prstGeom prst="rect">
            <a:avLst/>
          </a:prstGeom>
          <a:noFill/>
          <a:ln w="12700">
            <a:noFill/>
            <a:miter lim="800000"/>
            <a:headEnd/>
            <a:tailEnd/>
          </a:ln>
        </p:spPr>
        <p:txBody>
          <a:bodyPr>
            <a:spAutoFit/>
          </a:bodyPr>
          <a:lstStyle/>
          <a:p>
            <a:pPr>
              <a:buFont typeface="Wingdings" pitchFamily="2" charset="2"/>
              <a:buChar char="ß"/>
            </a:pPr>
            <a:r>
              <a:rPr lang="fr-FR" sz="1600"/>
              <a:t> </a:t>
            </a:r>
            <a:r>
              <a:rPr lang="fr-FR" sz="1600" b="1"/>
              <a:t>Classe de base :</a:t>
            </a:r>
          </a:p>
          <a:p>
            <a:pPr>
              <a:buFont typeface="Wingdings" pitchFamily="2" charset="2"/>
              <a:buNone/>
            </a:pPr>
            <a:r>
              <a:rPr lang="fr-FR" sz="1600" b="1"/>
              <a:t>    Tous les champs et méthodes</a:t>
            </a:r>
            <a:br>
              <a:rPr lang="fr-FR" sz="1600" b="1"/>
            </a:br>
            <a:r>
              <a:rPr lang="fr-FR" sz="1600" b="1"/>
              <a:t>    communs ou généraux sont ici</a:t>
            </a:r>
          </a:p>
        </p:txBody>
      </p:sp>
      <p:sp>
        <p:nvSpPr>
          <p:cNvPr id="47156" name="Text Box 60"/>
          <p:cNvSpPr txBox="1">
            <a:spLocks noChangeArrowheads="1"/>
          </p:cNvSpPr>
          <p:nvPr/>
        </p:nvSpPr>
        <p:spPr bwMode="auto">
          <a:xfrm>
            <a:off x="6573838" y="4986338"/>
            <a:ext cx="2401887" cy="1069975"/>
          </a:xfrm>
          <a:prstGeom prst="rect">
            <a:avLst/>
          </a:prstGeom>
          <a:noFill/>
          <a:ln w="12700">
            <a:noFill/>
            <a:miter lim="800000"/>
            <a:headEnd/>
            <a:tailEnd/>
          </a:ln>
        </p:spPr>
        <p:txBody>
          <a:bodyPr rIns="54000">
            <a:spAutoFit/>
          </a:bodyPr>
          <a:lstStyle/>
          <a:p>
            <a:pPr>
              <a:buFont typeface="Wingdings" pitchFamily="2" charset="2"/>
              <a:buChar char="ß"/>
            </a:pPr>
            <a:r>
              <a:rPr lang="fr-FR" sz="1600" b="1"/>
              <a:t> Classes dérivées :</a:t>
            </a:r>
            <a:endParaRPr lang="fr-FR" sz="1600" b="1">
              <a:sym typeface="Wingdings" pitchFamily="2" charset="2"/>
            </a:endParaRPr>
          </a:p>
          <a:p>
            <a:pPr>
              <a:buFont typeface="Wingdings" pitchFamily="2" charset="2"/>
              <a:buNone/>
            </a:pPr>
            <a:r>
              <a:rPr lang="fr-FR" sz="1600" b="1">
                <a:sym typeface="Wingdings" pitchFamily="2" charset="2"/>
              </a:rPr>
              <a:t>Tous les champs et méthodes particuliers sont ici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050"/>
          <p:cNvSpPr>
            <a:spLocks noGrp="1" noChangeArrowheads="1"/>
          </p:cNvSpPr>
          <p:nvPr>
            <p:ph type="title"/>
          </p:nvPr>
        </p:nvSpPr>
        <p:spPr/>
        <p:txBody>
          <a:bodyPr/>
          <a:lstStyle/>
          <a:p>
            <a:pPr>
              <a:defRPr/>
            </a:pPr>
            <a:r>
              <a:rPr lang="fr-FR" dirty="0"/>
              <a:t>Les trois concepts principaux de l’OO</a:t>
            </a:r>
          </a:p>
        </p:txBody>
      </p:sp>
      <p:sp>
        <p:nvSpPr>
          <p:cNvPr id="8195" name="Rectangle 2051"/>
          <p:cNvSpPr>
            <a:spLocks noGrp="1" noChangeArrowheads="1"/>
          </p:cNvSpPr>
          <p:nvPr>
            <p:ph idx="1"/>
          </p:nvPr>
        </p:nvSpPr>
        <p:spPr>
          <a:xfrm>
            <a:off x="279400" y="1312863"/>
            <a:ext cx="8599488" cy="3900487"/>
          </a:xfrm>
        </p:spPr>
        <p:txBody>
          <a:bodyPr/>
          <a:lstStyle/>
          <a:p>
            <a:pPr>
              <a:tabLst>
                <a:tab pos="8232775" algn="l"/>
              </a:tabLst>
            </a:pPr>
            <a:r>
              <a:rPr lang="fr-FR"/>
              <a:t>C# fournit un support pour les trois concepts principaux de l’OO </a:t>
            </a:r>
            <a:endParaRPr lang="fr-FR" i="1">
              <a:latin typeface="Century Schoolbook" pitchFamily="18" charset="0"/>
            </a:endParaRPr>
          </a:p>
          <a:p>
            <a:pPr lvl="1">
              <a:tabLst>
                <a:tab pos="8232775" algn="l"/>
              </a:tabLst>
            </a:pPr>
            <a:r>
              <a:rPr lang="fr-FR" i="1">
                <a:latin typeface="Century Schoolbook" pitchFamily="18" charset="0"/>
              </a:rPr>
              <a:t>Encapsulation </a:t>
            </a:r>
            <a:r>
              <a:rPr lang="fr-FR"/>
              <a:t>: possibilité de définir une classe en masquant son état derrière son comportement</a:t>
            </a:r>
          </a:p>
          <a:p>
            <a:pPr lvl="1">
              <a:tabLst>
                <a:tab pos="8232775" algn="l"/>
              </a:tabLst>
            </a:pPr>
            <a:r>
              <a:rPr lang="fr-FR" i="1">
                <a:latin typeface="Century Schoolbook" pitchFamily="18" charset="0"/>
              </a:rPr>
              <a:t>Héritage </a:t>
            </a:r>
            <a:r>
              <a:rPr lang="fr-FR"/>
              <a:t>: possibilité de définir une classe qui étend une classe précédemment définie</a:t>
            </a:r>
          </a:p>
          <a:p>
            <a:pPr lvl="1">
              <a:tabLst>
                <a:tab pos="8232775" algn="l"/>
              </a:tabLst>
            </a:pPr>
            <a:r>
              <a:rPr lang="fr-FR" i="1">
                <a:latin typeface="Century Schoolbook" pitchFamily="18" charset="0"/>
              </a:rPr>
              <a:t>Polymorphisme </a:t>
            </a:r>
            <a:r>
              <a:rPr lang="fr-FR"/>
              <a:t>: possibilité d’accéder à des méthodes de classes dérivées en utilisant l’interface de la classe dont elles dérivent</a:t>
            </a:r>
          </a:p>
          <a:p>
            <a:pPr>
              <a:buFont typeface="Arial" charset="0"/>
              <a:buNone/>
              <a:tabLst>
                <a:tab pos="8232775" algn="l"/>
              </a:tabLst>
            </a:pPr>
            <a:endParaRPr lang="fr-FR"/>
          </a:p>
          <a:p>
            <a:pPr>
              <a:buFont typeface="Arial" charset="0"/>
              <a:buNone/>
              <a:tabLst>
                <a:tab pos="8232775" algn="l"/>
              </a:tabLst>
            </a:pPr>
            <a:endParaRPr lang="fr-FR"/>
          </a:p>
          <a:p>
            <a:pPr>
              <a:buFont typeface="Arial" charset="0"/>
              <a:buNone/>
              <a:tabLst>
                <a:tab pos="8232775" algn="l"/>
              </a:tabLst>
            </a:pPr>
            <a:r>
              <a:rPr lang="fr-FR"/>
              <a:t>	   Quels sont les avantages d’une bonne programmation OO ?</a:t>
            </a:r>
          </a:p>
          <a:p>
            <a:pPr>
              <a:buFont typeface="Arial" charset="0"/>
              <a:buNone/>
              <a:tabLst>
                <a:tab pos="8232775" algn="l"/>
              </a:tabLst>
            </a:pPr>
            <a:r>
              <a:rPr lang="fr-FR"/>
              <a:t>	   </a:t>
            </a:r>
            <a:r>
              <a:rPr lang="fr-FR" b="0" u="sng"/>
              <a:t>	</a:t>
            </a:r>
          </a:p>
        </p:txBody>
      </p:sp>
      <p:grpSp>
        <p:nvGrpSpPr>
          <p:cNvPr id="8196" name="Group 2052"/>
          <p:cNvGrpSpPr>
            <a:grpSpLocks/>
          </p:cNvGrpSpPr>
          <p:nvPr/>
        </p:nvGrpSpPr>
        <p:grpSpPr bwMode="auto">
          <a:xfrm>
            <a:off x="342900" y="4406900"/>
            <a:ext cx="374650" cy="269875"/>
            <a:chOff x="590" y="209"/>
            <a:chExt cx="236" cy="170"/>
          </a:xfrm>
        </p:grpSpPr>
        <p:sp>
          <p:nvSpPr>
            <p:cNvPr id="267269" name="Oval 2053"/>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8198" name="Freeform 2054"/>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8199" name="Oval 2055"/>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8200" name="Freeform 2056"/>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295939" name="Rectangle 3"/>
          <p:cNvSpPr>
            <a:spLocks noChangeArrowheads="1"/>
          </p:cNvSpPr>
          <p:nvPr/>
        </p:nvSpPr>
        <p:spPr bwMode="blackWhite">
          <a:xfrm>
            <a:off x="306388" y="1560513"/>
            <a:ext cx="8567737" cy="2752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en-US" sz="1600" b="1">
                <a:latin typeface="Courier New" pitchFamily="49" charset="0"/>
              </a:rPr>
              <a:t>using</a:t>
            </a:r>
            <a:r>
              <a:rPr lang="en-US" sz="1600">
                <a:latin typeface="Courier New" pitchFamily="49" charset="0"/>
              </a:rPr>
              <a:t> System;</a:t>
            </a:r>
          </a:p>
          <a:p>
            <a:pPr>
              <a:lnSpc>
                <a:spcPct val="90000"/>
              </a:lnSpc>
              <a:defRPr/>
            </a:pPr>
            <a:r>
              <a:rPr lang="en-US" sz="1600" b="1">
                <a:latin typeface="Courier New" pitchFamily="49" charset="0"/>
              </a:rPr>
              <a:t>namespace</a:t>
            </a:r>
            <a:r>
              <a:rPr lang="en-US" sz="1600">
                <a:latin typeface="Courier New" pitchFamily="49" charset="0"/>
              </a:rPr>
              <a:t> Trains</a:t>
            </a:r>
          </a:p>
          <a:p>
            <a:pPr>
              <a:lnSpc>
                <a:spcPct val="90000"/>
              </a:lnSpc>
              <a:defRPr/>
            </a:pPr>
            <a:r>
              <a:rPr lang="en-US" sz="1600">
                <a:latin typeface="Courier New" pitchFamily="49" charset="0"/>
              </a:rPr>
              <a:t>{</a:t>
            </a:r>
          </a:p>
          <a:p>
            <a:pPr>
              <a:lnSpc>
                <a:spcPct val="90000"/>
              </a:lnSpc>
              <a:defRPr/>
            </a:pPr>
            <a:r>
              <a:rPr lang="en-US" sz="1600" b="1">
                <a:latin typeface="Courier New" pitchFamily="49" charset="0"/>
              </a:rPr>
              <a:t>    public class</a:t>
            </a:r>
            <a:r>
              <a:rPr lang="en-US" sz="1600">
                <a:latin typeface="Courier New" pitchFamily="49" charset="0"/>
              </a:rPr>
              <a:t> WagonMarchandise</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	</a:t>
            </a:r>
            <a:r>
              <a:rPr lang="en-US" sz="1600" b="1">
                <a:latin typeface="Courier New" pitchFamily="49" charset="0"/>
              </a:rPr>
              <a:t>private int</a:t>
            </a:r>
            <a:r>
              <a:rPr lang="en-US" sz="1600">
                <a:latin typeface="Courier New" pitchFamily="49" charset="0"/>
              </a:rPr>
              <a:t> longueur, largeur, hauteur;</a:t>
            </a:r>
          </a:p>
          <a:p>
            <a:pPr>
              <a:lnSpc>
                <a:spcPct val="90000"/>
              </a:lnSpc>
              <a:defRPr/>
            </a:pPr>
            <a:r>
              <a:rPr lang="en-US" sz="1600">
                <a:latin typeface="Courier New" pitchFamily="49" charset="0"/>
              </a:rPr>
              <a:t>	</a:t>
            </a:r>
            <a:r>
              <a:rPr lang="en-US" sz="1600" b="1">
                <a:latin typeface="Courier New" pitchFamily="49" charset="0"/>
              </a:rPr>
              <a:t>private readonly string </a:t>
            </a:r>
            <a:r>
              <a:rPr lang="en-US" sz="1600">
                <a:latin typeface="Courier New" pitchFamily="49" charset="0"/>
              </a:rPr>
              <a:t>matricule;</a:t>
            </a:r>
          </a:p>
          <a:p>
            <a:pPr>
              <a:lnSpc>
                <a:spcPct val="90000"/>
              </a:lnSpc>
              <a:defRPr/>
            </a:pPr>
            <a:r>
              <a:rPr lang="en-US" sz="1600">
                <a:latin typeface="Courier New" pitchFamily="49" charset="0"/>
              </a:rPr>
              <a:t>	</a:t>
            </a:r>
            <a:r>
              <a:rPr lang="en-US" sz="1600" b="1">
                <a:latin typeface="Courier New" pitchFamily="49" charset="0"/>
              </a:rPr>
              <a:t>public string</a:t>
            </a:r>
            <a:r>
              <a:rPr lang="en-US" sz="1600">
                <a:latin typeface="Courier New" pitchFamily="49" charset="0"/>
              </a:rPr>
              <a:t> Matricule { </a:t>
            </a:r>
            <a:r>
              <a:rPr lang="en-US" sz="1600" b="1">
                <a:latin typeface="Courier New" pitchFamily="49" charset="0"/>
              </a:rPr>
              <a:t>get </a:t>
            </a:r>
            <a:r>
              <a:rPr lang="en-US" sz="1600">
                <a:latin typeface="Courier New" pitchFamily="49" charset="0"/>
              </a:rPr>
              <a:t>{ </a:t>
            </a:r>
            <a:r>
              <a:rPr lang="en-US" sz="1600" b="1">
                <a:latin typeface="Courier New" pitchFamily="49" charset="0"/>
              </a:rPr>
              <a:t>return</a:t>
            </a:r>
            <a:r>
              <a:rPr lang="en-US" sz="1600">
                <a:latin typeface="Courier New" pitchFamily="49" charset="0"/>
              </a:rPr>
              <a:t> matricule; } }</a:t>
            </a:r>
          </a:p>
          <a:p>
            <a:pPr>
              <a:lnSpc>
                <a:spcPct val="90000"/>
              </a:lnSpc>
              <a:defRPr/>
            </a:pPr>
            <a:r>
              <a:rPr lang="en-US" sz="1600">
                <a:latin typeface="Courier New" pitchFamily="49" charset="0"/>
              </a:rPr>
              <a:t>	</a:t>
            </a:r>
            <a:r>
              <a:rPr lang="en-US" sz="1600" b="1">
                <a:latin typeface="Courier New" pitchFamily="49" charset="0"/>
              </a:rPr>
              <a:t>public</a:t>
            </a:r>
            <a:r>
              <a:rPr lang="en-US" sz="1600">
                <a:latin typeface="Courier New" pitchFamily="49" charset="0"/>
              </a:rPr>
              <a:t> WagonMarchandise(</a:t>
            </a:r>
            <a:r>
              <a:rPr lang="en-US" sz="1600" b="1">
                <a:solidFill>
                  <a:srgbClr val="000080"/>
                </a:solidFill>
                <a:latin typeface="Courier New" pitchFamily="49" charset="0"/>
              </a:rPr>
              <a:t>string</a:t>
            </a:r>
            <a:r>
              <a:rPr lang="en-US" sz="1600">
                <a:solidFill>
                  <a:srgbClr val="000080"/>
                </a:solidFill>
                <a:latin typeface="Courier New" pitchFamily="49" charset="0"/>
              </a:rPr>
              <a:t> m, </a:t>
            </a:r>
            <a:r>
              <a:rPr lang="en-US" sz="1600" b="1">
                <a:solidFill>
                  <a:srgbClr val="000080"/>
                </a:solidFill>
                <a:latin typeface="Courier New" pitchFamily="49" charset="0"/>
              </a:rPr>
              <a:t>int</a:t>
            </a:r>
            <a:r>
              <a:rPr lang="en-US" sz="1600">
                <a:solidFill>
                  <a:srgbClr val="000080"/>
                </a:solidFill>
                <a:latin typeface="Courier New" pitchFamily="49" charset="0"/>
              </a:rPr>
              <a:t> l, </a:t>
            </a:r>
            <a:r>
              <a:rPr lang="en-US" sz="1600" b="1">
                <a:solidFill>
                  <a:srgbClr val="000080"/>
                </a:solidFill>
                <a:latin typeface="Courier New" pitchFamily="49" charset="0"/>
              </a:rPr>
              <a:t>int</a:t>
            </a:r>
            <a:r>
              <a:rPr lang="en-US" sz="1600">
                <a:solidFill>
                  <a:srgbClr val="000080"/>
                </a:solidFill>
                <a:latin typeface="Courier New" pitchFamily="49" charset="0"/>
              </a:rPr>
              <a:t> la, </a:t>
            </a:r>
            <a:r>
              <a:rPr lang="en-US" sz="1600" b="1">
                <a:solidFill>
                  <a:srgbClr val="000080"/>
                </a:solidFill>
                <a:latin typeface="Courier New" pitchFamily="49" charset="0"/>
              </a:rPr>
              <a:t>int</a:t>
            </a:r>
            <a:r>
              <a:rPr lang="en-US" sz="1600">
                <a:solidFill>
                  <a:srgbClr val="000080"/>
                </a:solidFill>
                <a:latin typeface="Courier New" pitchFamily="49" charset="0"/>
              </a:rPr>
              <a:t> h</a:t>
            </a:r>
            <a:r>
              <a:rPr lang="en-US" sz="1600">
                <a:latin typeface="Courier New" pitchFamily="49" charset="0"/>
              </a:rPr>
              <a:t>)</a:t>
            </a:r>
          </a:p>
          <a:p>
            <a:pPr>
              <a:lnSpc>
                <a:spcPct val="90000"/>
              </a:lnSpc>
              <a:defRPr/>
            </a:pPr>
            <a:r>
              <a:rPr lang="en-US" sz="1600">
                <a:latin typeface="Courier New" pitchFamily="49" charset="0"/>
              </a:rPr>
              <a:t>       { matricule = m; longueur = l; largeur = la; hauteur = h; }</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a:t>
            </a:r>
          </a:p>
        </p:txBody>
      </p:sp>
      <p:sp>
        <p:nvSpPr>
          <p:cNvPr id="295940" name="Rectangle 4"/>
          <p:cNvSpPr>
            <a:spLocks noChangeArrowheads="1"/>
          </p:cNvSpPr>
          <p:nvPr/>
        </p:nvSpPr>
        <p:spPr bwMode="blackWhite">
          <a:xfrm>
            <a:off x="808038" y="4092575"/>
            <a:ext cx="7143750" cy="2057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en-US" sz="1600" b="1">
                <a:latin typeface="Courier New" pitchFamily="49" charset="0"/>
              </a:rPr>
              <a:t>using</a:t>
            </a:r>
            <a:r>
              <a:rPr lang="en-US" sz="1600">
                <a:latin typeface="Courier New" pitchFamily="49" charset="0"/>
              </a:rPr>
              <a:t> System;</a:t>
            </a:r>
          </a:p>
          <a:p>
            <a:pPr>
              <a:lnSpc>
                <a:spcPct val="80000"/>
              </a:lnSpc>
            </a:pPr>
            <a:r>
              <a:rPr lang="en-US" sz="1600" b="1">
                <a:latin typeface="Courier New" pitchFamily="49" charset="0"/>
              </a:rPr>
              <a:t>namespace</a:t>
            </a:r>
            <a:r>
              <a:rPr lang="en-US" sz="1600">
                <a:latin typeface="Courier New" pitchFamily="49" charset="0"/>
              </a:rPr>
              <a:t> Trains</a:t>
            </a:r>
          </a:p>
          <a:p>
            <a:pPr>
              <a:lnSpc>
                <a:spcPct val="80000"/>
              </a:lnSpc>
            </a:pPr>
            <a:r>
              <a:rPr lang="en-US" sz="1600">
                <a:latin typeface="Courier New" pitchFamily="49" charset="0"/>
              </a:rPr>
              <a:t>{</a:t>
            </a:r>
          </a:p>
          <a:p>
            <a:pPr>
              <a:lnSpc>
                <a:spcPct val="80000"/>
              </a:lnSpc>
            </a:pPr>
            <a:r>
              <a:rPr lang="en-US" sz="1600" b="1">
                <a:latin typeface="Courier New" pitchFamily="49" charset="0"/>
              </a:rPr>
              <a:t>  public class</a:t>
            </a:r>
            <a:r>
              <a:rPr lang="en-US" sz="1600">
                <a:latin typeface="Courier New" pitchFamily="49" charset="0"/>
              </a:rPr>
              <a:t> Citerne : WagonMarchandise</a:t>
            </a:r>
          </a:p>
          <a:p>
            <a:pPr>
              <a:lnSpc>
                <a:spcPct val="80000"/>
              </a:lnSpc>
            </a:pPr>
            <a:r>
              <a:rPr lang="en-US" sz="1600">
                <a:latin typeface="Courier New" pitchFamily="49" charset="0"/>
              </a:rPr>
              <a:t>  {</a:t>
            </a:r>
          </a:p>
          <a:p>
            <a:pPr>
              <a:lnSpc>
                <a:spcPct val="80000"/>
              </a:lnSpc>
            </a:pPr>
            <a:r>
              <a:rPr lang="en-US" sz="1600">
                <a:latin typeface="Courier New" pitchFamily="49" charset="0"/>
              </a:rPr>
              <a:t>    </a:t>
            </a:r>
            <a:r>
              <a:rPr lang="en-US" sz="1600" b="1">
                <a:latin typeface="Courier New" pitchFamily="49" charset="0"/>
              </a:rPr>
              <a:t>private double</a:t>
            </a:r>
            <a:r>
              <a:rPr lang="en-US" sz="1600">
                <a:latin typeface="Courier New" pitchFamily="49" charset="0"/>
              </a:rPr>
              <a:t> rayon;</a:t>
            </a:r>
          </a:p>
          <a:p>
            <a:pPr>
              <a:lnSpc>
                <a:spcPct val="80000"/>
              </a:lnSpc>
            </a:pPr>
            <a:r>
              <a:rPr lang="en-US" sz="1600">
                <a:latin typeface="Courier New" pitchFamily="49" charset="0"/>
              </a:rPr>
              <a:t>    </a:t>
            </a:r>
            <a:r>
              <a:rPr lang="en-US" sz="1600" b="1">
                <a:latin typeface="Courier New" pitchFamily="49" charset="0"/>
              </a:rPr>
              <a:t>public double</a:t>
            </a:r>
            <a:r>
              <a:rPr lang="en-US" sz="1600">
                <a:latin typeface="Courier New" pitchFamily="49" charset="0"/>
              </a:rPr>
              <a:t> Rayon { </a:t>
            </a:r>
            <a:r>
              <a:rPr lang="en-US" sz="1600" b="1">
                <a:latin typeface="Courier New" pitchFamily="49" charset="0"/>
              </a:rPr>
              <a:t>get</a:t>
            </a:r>
            <a:r>
              <a:rPr lang="en-US" sz="1600">
                <a:latin typeface="Courier New" pitchFamily="49" charset="0"/>
              </a:rPr>
              <a:t> { return rayon; }}</a:t>
            </a:r>
          </a:p>
          <a:p>
            <a:pPr>
              <a:lnSpc>
                <a:spcPct val="80000"/>
              </a:lnSpc>
            </a:pPr>
            <a:r>
              <a:rPr lang="en-US" sz="1600" i="1">
                <a:latin typeface="Courier New" pitchFamily="49" charset="0"/>
              </a:rPr>
              <a:t>    … autres champs et méthodes propres à Citerne …</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
        <p:nvSpPr>
          <p:cNvPr id="295941" name="Rectangle 5"/>
          <p:cNvSpPr>
            <a:spLocks noGrp="1" noChangeArrowheads="1"/>
          </p:cNvSpPr>
          <p:nvPr>
            <p:ph type="title"/>
          </p:nvPr>
        </p:nvSpPr>
        <p:spPr/>
        <p:txBody>
          <a:bodyPr/>
          <a:lstStyle/>
          <a:p>
            <a:pPr>
              <a:defRPr/>
            </a:pPr>
            <a:r>
              <a:rPr lang="fr-FR"/>
              <a:t>Exemple d’héritage</a:t>
            </a:r>
          </a:p>
        </p:txBody>
      </p:sp>
      <p:sp>
        <p:nvSpPr>
          <p:cNvPr id="48134" name="Rectangle 6"/>
          <p:cNvSpPr>
            <a:spLocks noGrp="1" noChangeArrowheads="1"/>
          </p:cNvSpPr>
          <p:nvPr>
            <p:ph idx="1"/>
          </p:nvPr>
        </p:nvSpPr>
        <p:spPr>
          <a:xfrm>
            <a:off x="290513" y="1173163"/>
            <a:ext cx="8599487" cy="366712"/>
          </a:xfrm>
        </p:spPr>
        <p:txBody>
          <a:bodyPr/>
          <a:lstStyle/>
          <a:p>
            <a:r>
              <a:rPr lang="fr-FR">
                <a:cs typeface="Arial" charset="0"/>
              </a:rPr>
              <a:t>En C#, nous pouvons faire hériter </a:t>
            </a:r>
            <a:r>
              <a:rPr lang="fr-FR">
                <a:latin typeface="Courier New" pitchFamily="49" charset="0"/>
                <a:cs typeface="Courier New" pitchFamily="49" charset="0"/>
              </a:rPr>
              <a:t>Citerne</a:t>
            </a:r>
            <a:r>
              <a:rPr lang="fr-FR">
                <a:cs typeface="Arial" charset="0"/>
              </a:rPr>
              <a:t> de </a:t>
            </a:r>
            <a:r>
              <a:rPr lang="fr-FR">
                <a:latin typeface="Courier New" pitchFamily="49" charset="0"/>
                <a:cs typeface="Courier New" pitchFamily="49" charset="0"/>
              </a:rPr>
              <a:t>WagonMarchandise </a:t>
            </a:r>
            <a:r>
              <a:rPr lang="fr-FR">
                <a:cs typeface="Arial" charset="0"/>
              </a:rPr>
              <a:t>:</a:t>
            </a:r>
          </a:p>
        </p:txBody>
      </p:sp>
      <p:sp>
        <p:nvSpPr>
          <p:cNvPr id="48135" name="AutoShape 7"/>
          <p:cNvSpPr>
            <a:spLocks noChangeArrowheads="1"/>
          </p:cNvSpPr>
          <p:nvPr/>
        </p:nvSpPr>
        <p:spPr bwMode="blackWhite">
          <a:xfrm>
            <a:off x="4311650" y="4003675"/>
            <a:ext cx="2203450" cy="314325"/>
          </a:xfrm>
          <a:prstGeom prst="wedgeRectCallout">
            <a:avLst>
              <a:gd name="adj1" fmla="val -74065"/>
              <a:gd name="adj2" fmla="val 173231"/>
            </a:avLst>
          </a:prstGeom>
          <a:solidFill>
            <a:schemeClr val="hlink"/>
          </a:solidFill>
          <a:ln w="12700">
            <a:solidFill>
              <a:schemeClr val="tx1"/>
            </a:solidFill>
            <a:miter lim="800000"/>
            <a:headEnd/>
            <a:tailEnd/>
          </a:ln>
        </p:spPr>
        <p:txBody>
          <a:bodyPr/>
          <a:lstStyle/>
          <a:p>
            <a:r>
              <a:rPr lang="en-US" b="1"/>
              <a:t>Syntaxe pour l’héritage</a:t>
            </a:r>
          </a:p>
        </p:txBody>
      </p:sp>
      <p:sp>
        <p:nvSpPr>
          <p:cNvPr id="48136" name="Text Box 8"/>
          <p:cNvSpPr txBox="1">
            <a:spLocks noChangeArrowheads="1"/>
          </p:cNvSpPr>
          <p:nvPr/>
        </p:nvSpPr>
        <p:spPr bwMode="auto">
          <a:xfrm>
            <a:off x="708025" y="6211888"/>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48137" name="cddrive"/>
          <p:cNvSpPr>
            <a:spLocks noEditPoints="1" noChangeArrowheads="1"/>
          </p:cNvSpPr>
          <p:nvPr/>
        </p:nvSpPr>
        <p:spPr bwMode="auto">
          <a:xfrm>
            <a:off x="315913" y="614997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050"/>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297987" name="Rectangle 2051"/>
          <p:cNvSpPr>
            <a:spLocks noChangeArrowheads="1"/>
          </p:cNvSpPr>
          <p:nvPr/>
        </p:nvSpPr>
        <p:spPr bwMode="blackWhite">
          <a:xfrm>
            <a:off x="703263" y="2100263"/>
            <a:ext cx="7645400" cy="297338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en-US" sz="1600" b="1">
                <a:latin typeface="Courier New" pitchFamily="49" charset="0"/>
              </a:rPr>
              <a:t>using</a:t>
            </a:r>
            <a:r>
              <a:rPr lang="en-US" sz="1600">
                <a:latin typeface="Courier New" pitchFamily="49" charset="0"/>
              </a:rPr>
              <a:t> System;</a:t>
            </a:r>
          </a:p>
          <a:p>
            <a:pPr>
              <a:lnSpc>
                <a:spcPct val="90000"/>
              </a:lnSpc>
              <a:defRPr/>
            </a:pPr>
            <a:r>
              <a:rPr lang="en-US" sz="1600" b="1">
                <a:latin typeface="Courier New" pitchFamily="49" charset="0"/>
              </a:rPr>
              <a:t>namespace</a:t>
            </a:r>
            <a:r>
              <a:rPr lang="en-US" sz="1600">
                <a:latin typeface="Courier New" pitchFamily="49" charset="0"/>
              </a:rPr>
              <a:t> Trains</a:t>
            </a:r>
          </a:p>
          <a:p>
            <a:pPr>
              <a:lnSpc>
                <a:spcPct val="90000"/>
              </a:lnSpc>
              <a:defRPr/>
            </a:pPr>
            <a:r>
              <a:rPr lang="en-US" sz="1600">
                <a:latin typeface="Courier New" pitchFamily="49" charset="0"/>
              </a:rPr>
              <a:t>{</a:t>
            </a:r>
          </a:p>
          <a:p>
            <a:pPr>
              <a:lnSpc>
                <a:spcPct val="90000"/>
              </a:lnSpc>
              <a:defRPr/>
            </a:pPr>
            <a:r>
              <a:rPr lang="en-US" sz="1600" b="1">
                <a:latin typeface="Courier New" pitchFamily="49" charset="0"/>
              </a:rPr>
              <a:t>  public class</a:t>
            </a:r>
            <a:r>
              <a:rPr lang="en-US" sz="1600">
                <a:latin typeface="Courier New" pitchFamily="49" charset="0"/>
              </a:rPr>
              <a:t> TrainClient</a:t>
            </a:r>
          </a:p>
          <a:p>
            <a:pPr>
              <a:lnSpc>
                <a:spcPct val="90000"/>
              </a:lnSpc>
              <a:defRPr/>
            </a:pPr>
            <a:r>
              <a:rPr lang="en-US" sz="1600">
                <a:latin typeface="Courier New" pitchFamily="49" charset="0"/>
              </a:rPr>
              <a:t>  {</a:t>
            </a:r>
          </a:p>
          <a:p>
            <a:pPr>
              <a:lnSpc>
                <a:spcPct val="90000"/>
              </a:lnSpc>
              <a:defRPr/>
            </a:pPr>
            <a:r>
              <a:rPr lang="en-US" sz="1600" b="1">
                <a:latin typeface="Courier New" pitchFamily="49" charset="0"/>
              </a:rPr>
              <a:t>    public static void</a:t>
            </a:r>
            <a:r>
              <a:rPr lang="en-US" sz="1600">
                <a:latin typeface="Courier New" pitchFamily="49" charset="0"/>
              </a:rPr>
              <a:t> Main()</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      Citerne car = </a:t>
            </a:r>
            <a:r>
              <a:rPr lang="en-US" sz="1600" b="1">
                <a:latin typeface="Courier New" pitchFamily="49" charset="0"/>
              </a:rPr>
              <a:t>new</a:t>
            </a:r>
            <a:r>
              <a:rPr lang="en-US" sz="1600">
                <a:latin typeface="Courier New" pitchFamily="49" charset="0"/>
              </a:rPr>
              <a:t> Citerne(</a:t>
            </a:r>
            <a:r>
              <a:rPr lang="en-US" sz="1600" i="1">
                <a:latin typeface="Courier New" pitchFamily="49" charset="0"/>
              </a:rPr>
              <a:t>… infos d’initialisation …</a:t>
            </a:r>
            <a:r>
              <a:rPr lang="en-US" sz="1600">
                <a:latin typeface="Courier New" pitchFamily="49" charset="0"/>
              </a:rPr>
              <a:t>);</a:t>
            </a:r>
          </a:p>
          <a:p>
            <a:pPr>
              <a:lnSpc>
                <a:spcPct val="90000"/>
              </a:lnSpc>
              <a:defRPr/>
            </a:pPr>
            <a:r>
              <a:rPr lang="en-US" sz="1600">
                <a:latin typeface="Courier New" pitchFamily="49" charset="0"/>
              </a:rPr>
              <a:t>      </a:t>
            </a:r>
            <a:r>
              <a:rPr lang="en-US" sz="1600" b="1">
                <a:latin typeface="Courier New" pitchFamily="49" charset="0"/>
              </a:rPr>
              <a:t>int</a:t>
            </a:r>
            <a:r>
              <a:rPr lang="en-US" sz="1600">
                <a:latin typeface="Courier New" pitchFamily="49" charset="0"/>
              </a:rPr>
              <a:t> ray = car.Rayon;</a:t>
            </a:r>
          </a:p>
          <a:p>
            <a:pPr>
              <a:lnSpc>
                <a:spcPct val="90000"/>
              </a:lnSpc>
              <a:defRPr/>
            </a:pPr>
            <a:r>
              <a:rPr lang="en-US" sz="1600">
                <a:latin typeface="Courier New" pitchFamily="49" charset="0"/>
              </a:rPr>
              <a:t>      </a:t>
            </a:r>
            <a:r>
              <a:rPr lang="en-US" sz="1600" b="1">
                <a:latin typeface="Courier New" pitchFamily="49" charset="0"/>
              </a:rPr>
              <a:t>string</a:t>
            </a:r>
            <a:r>
              <a:rPr lang="en-US" sz="1600">
                <a:latin typeface="Courier New" pitchFamily="49" charset="0"/>
              </a:rPr>
              <a:t> num = car.Matricule;</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a:t>
            </a:r>
          </a:p>
        </p:txBody>
      </p:sp>
      <p:sp>
        <p:nvSpPr>
          <p:cNvPr id="49156" name="AutoShape 2052"/>
          <p:cNvSpPr>
            <a:spLocks noChangeArrowheads="1"/>
          </p:cNvSpPr>
          <p:nvPr/>
        </p:nvSpPr>
        <p:spPr bwMode="blackWhite">
          <a:xfrm>
            <a:off x="5138738" y="2725738"/>
            <a:ext cx="2371725" cy="561975"/>
          </a:xfrm>
          <a:prstGeom prst="wedgeRectCallout">
            <a:avLst>
              <a:gd name="adj1" fmla="val -86611"/>
              <a:gd name="adj2" fmla="val 118926"/>
            </a:avLst>
          </a:prstGeom>
          <a:solidFill>
            <a:schemeClr val="hlink"/>
          </a:solidFill>
          <a:ln w="12700">
            <a:solidFill>
              <a:schemeClr val="tx1"/>
            </a:solidFill>
            <a:miter lim="800000"/>
            <a:headEnd/>
            <a:tailEnd/>
          </a:ln>
        </p:spPr>
        <p:txBody>
          <a:bodyPr/>
          <a:lstStyle/>
          <a:p>
            <a:r>
              <a:rPr lang="en-US" b="1"/>
              <a:t>Création d’une instance de </a:t>
            </a:r>
            <a:r>
              <a:rPr lang="en-US" b="1">
                <a:latin typeface="Courier New" pitchFamily="49" charset="0"/>
              </a:rPr>
              <a:t>Citerne</a:t>
            </a:r>
          </a:p>
        </p:txBody>
      </p:sp>
      <p:sp>
        <p:nvSpPr>
          <p:cNvPr id="49157" name="AutoShape 2053"/>
          <p:cNvSpPr>
            <a:spLocks noChangeArrowheads="1"/>
          </p:cNvSpPr>
          <p:nvPr/>
        </p:nvSpPr>
        <p:spPr bwMode="blackWhite">
          <a:xfrm>
            <a:off x="5611813" y="4059238"/>
            <a:ext cx="2859087" cy="504825"/>
          </a:xfrm>
          <a:prstGeom prst="wedgeRectCallout">
            <a:avLst>
              <a:gd name="adj1" fmla="val -105523"/>
              <a:gd name="adj2" fmla="val -57861"/>
            </a:avLst>
          </a:prstGeom>
          <a:solidFill>
            <a:schemeClr val="hlink"/>
          </a:solidFill>
          <a:ln w="12700">
            <a:solidFill>
              <a:schemeClr val="tx1"/>
            </a:solidFill>
            <a:miter lim="800000"/>
            <a:headEnd/>
            <a:tailEnd/>
          </a:ln>
        </p:spPr>
        <p:txBody>
          <a:bodyPr/>
          <a:lstStyle/>
          <a:p>
            <a:r>
              <a:rPr lang="en-US" b="1"/>
              <a:t>Utilisation d’un comportement spécifique à la classe </a:t>
            </a:r>
            <a:r>
              <a:rPr lang="en-US" b="1">
                <a:latin typeface="Courier New" pitchFamily="49" charset="0"/>
              </a:rPr>
              <a:t>Citerne</a:t>
            </a:r>
            <a:endParaRPr lang="en-US" b="1"/>
          </a:p>
        </p:txBody>
      </p:sp>
      <p:sp>
        <p:nvSpPr>
          <p:cNvPr id="49158" name="AutoShape 2054"/>
          <p:cNvSpPr>
            <a:spLocks noChangeArrowheads="1"/>
          </p:cNvSpPr>
          <p:nvPr/>
        </p:nvSpPr>
        <p:spPr bwMode="blackWhite">
          <a:xfrm>
            <a:off x="1616075" y="4911725"/>
            <a:ext cx="2206625" cy="750888"/>
          </a:xfrm>
          <a:prstGeom prst="wedgeRectCallout">
            <a:avLst>
              <a:gd name="adj1" fmla="val 42157"/>
              <a:gd name="adj2" fmla="val -119556"/>
            </a:avLst>
          </a:prstGeom>
          <a:solidFill>
            <a:schemeClr val="hlink"/>
          </a:solidFill>
          <a:ln w="12700">
            <a:solidFill>
              <a:schemeClr val="tx1"/>
            </a:solidFill>
            <a:miter lim="800000"/>
            <a:headEnd/>
            <a:tailEnd/>
          </a:ln>
        </p:spPr>
        <p:txBody>
          <a:bodyPr/>
          <a:lstStyle/>
          <a:p>
            <a:r>
              <a:rPr lang="en-US" b="1"/>
              <a:t>Utilisation d’un comportement hérité de </a:t>
            </a:r>
            <a:r>
              <a:rPr lang="en-US" b="1">
                <a:latin typeface="Courier New" pitchFamily="49" charset="0"/>
              </a:rPr>
              <a:t>WagonMarchandise</a:t>
            </a:r>
          </a:p>
        </p:txBody>
      </p:sp>
      <p:sp>
        <p:nvSpPr>
          <p:cNvPr id="297991" name="Rectangle 2055"/>
          <p:cNvSpPr>
            <a:spLocks noGrp="1" noChangeArrowheads="1"/>
          </p:cNvSpPr>
          <p:nvPr>
            <p:ph type="title"/>
          </p:nvPr>
        </p:nvSpPr>
        <p:spPr/>
        <p:txBody>
          <a:bodyPr/>
          <a:lstStyle/>
          <a:p>
            <a:pPr>
              <a:defRPr/>
            </a:pPr>
            <a:r>
              <a:rPr lang="fr-FR"/>
              <a:t>Exemple d’héritage </a:t>
            </a:r>
            <a:br>
              <a:rPr lang="fr-FR"/>
            </a:br>
            <a:r>
              <a:rPr lang="fr-FR"/>
              <a:t>(suite)</a:t>
            </a:r>
          </a:p>
        </p:txBody>
      </p:sp>
      <p:sp>
        <p:nvSpPr>
          <p:cNvPr id="49160" name="Rectangle 2056"/>
          <p:cNvSpPr>
            <a:spLocks noGrp="1" noChangeArrowheads="1"/>
          </p:cNvSpPr>
          <p:nvPr>
            <p:ph idx="1"/>
          </p:nvPr>
        </p:nvSpPr>
        <p:spPr>
          <a:xfrm>
            <a:off x="279400" y="1312863"/>
            <a:ext cx="8599488" cy="366712"/>
          </a:xfrm>
        </p:spPr>
        <p:txBody>
          <a:bodyPr/>
          <a:lstStyle/>
          <a:p>
            <a:pPr>
              <a:spcBef>
                <a:spcPts val="1200"/>
              </a:spcBef>
              <a:spcAft>
                <a:spcPts val="300"/>
              </a:spcAft>
              <a:buFontTx/>
              <a:buChar char="•"/>
            </a:pPr>
            <a:r>
              <a:rPr lang="fr-FR">
                <a:cs typeface="Arial" charset="0"/>
              </a:rPr>
              <a:t>On peut alors créer et utiliser des instances de </a:t>
            </a:r>
            <a:r>
              <a:rPr lang="fr-FR">
                <a:latin typeface="Courier New" pitchFamily="49" charset="0"/>
                <a:cs typeface="Courier New" pitchFamily="49" charset="0"/>
              </a:rPr>
              <a:t>Citerne</a:t>
            </a:r>
            <a:endParaRPr lang="fr-FR">
              <a:cs typeface="Arial" charset="0"/>
            </a:endParaRPr>
          </a:p>
        </p:txBody>
      </p:sp>
      <p:sp>
        <p:nvSpPr>
          <p:cNvPr id="49161" name="Text Box 9"/>
          <p:cNvSpPr txBox="1">
            <a:spLocks noChangeArrowheads="1"/>
          </p:cNvSpPr>
          <p:nvPr/>
        </p:nvSpPr>
        <p:spPr bwMode="auto">
          <a:xfrm>
            <a:off x="708025" y="6142038"/>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49162" name="cddrive"/>
          <p:cNvSpPr>
            <a:spLocks noEditPoints="1" noChangeArrowheads="1"/>
          </p:cNvSpPr>
          <p:nvPr/>
        </p:nvSpPr>
        <p:spPr bwMode="auto">
          <a:xfrm>
            <a:off x="315913" y="61404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50179" name="Group 3"/>
          <p:cNvGrpSpPr>
            <a:grpSpLocks/>
          </p:cNvGrpSpPr>
          <p:nvPr/>
        </p:nvGrpSpPr>
        <p:grpSpPr bwMode="auto">
          <a:xfrm>
            <a:off x="244475" y="1776413"/>
            <a:ext cx="374650" cy="269875"/>
            <a:chOff x="590" y="209"/>
            <a:chExt cx="236" cy="170"/>
          </a:xfrm>
        </p:grpSpPr>
        <p:sp>
          <p:nvSpPr>
            <p:cNvPr id="306180" name="Oval 4"/>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50187" name="Freeform 5"/>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50188" name="Oval 6"/>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50189" name="Freeform 7"/>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06184" name="Rectangle 8"/>
          <p:cNvSpPr>
            <a:spLocks noChangeArrowheads="1"/>
          </p:cNvSpPr>
          <p:nvPr/>
        </p:nvSpPr>
        <p:spPr bwMode="blackWhite">
          <a:xfrm>
            <a:off x="736600" y="2652713"/>
            <a:ext cx="7554913" cy="33702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b="1">
                <a:latin typeface="Courier New" pitchFamily="49" charset="0"/>
              </a:rPr>
              <a:t>using</a:t>
            </a:r>
            <a:r>
              <a:rPr lang="en-US">
                <a:latin typeface="Courier New" pitchFamily="49" charset="0"/>
              </a:rPr>
              <a:t> System;</a:t>
            </a:r>
          </a:p>
          <a:p>
            <a:pPr>
              <a:lnSpc>
                <a:spcPct val="90000"/>
              </a:lnSpc>
            </a:pPr>
            <a:r>
              <a:rPr lang="en-US" b="1">
                <a:latin typeface="Courier New" pitchFamily="49" charset="0"/>
              </a:rPr>
              <a:t>namespace</a:t>
            </a:r>
            <a:r>
              <a:rPr lang="en-US">
                <a:latin typeface="Courier New" pitchFamily="49" charset="0"/>
              </a:rPr>
              <a:t> Trains</a:t>
            </a:r>
          </a:p>
          <a:p>
            <a:pPr>
              <a:lnSpc>
                <a:spcPct val="90000"/>
              </a:lnSpc>
            </a:pPr>
            <a:r>
              <a:rPr lang="en-US">
                <a:latin typeface="Courier New" pitchFamily="49" charset="0"/>
              </a:rPr>
              <a:t>{</a:t>
            </a:r>
          </a:p>
          <a:p>
            <a:pPr>
              <a:lnSpc>
                <a:spcPct val="90000"/>
              </a:lnSpc>
            </a:pPr>
            <a:r>
              <a:rPr lang="en-US" b="1">
                <a:latin typeface="Courier New" pitchFamily="49" charset="0"/>
              </a:rPr>
              <a:t>  public class</a:t>
            </a:r>
            <a:r>
              <a:rPr lang="en-US">
                <a:latin typeface="Courier New" pitchFamily="49" charset="0"/>
              </a:rPr>
              <a:t> Citerne : WagonMarchandise</a:t>
            </a:r>
          </a:p>
          <a:p>
            <a:pPr>
              <a:lnSpc>
                <a:spcPct val="90000"/>
              </a:lnSpc>
            </a:pPr>
            <a:r>
              <a:rPr lang="en-US">
                <a:latin typeface="Courier New" pitchFamily="49" charset="0"/>
              </a:rPr>
              <a:t>  {</a:t>
            </a:r>
          </a:p>
          <a:p>
            <a:pPr>
              <a:lnSpc>
                <a:spcPct val="90000"/>
              </a:lnSpc>
            </a:pPr>
            <a:r>
              <a:rPr lang="en-US" b="1">
                <a:latin typeface="Courier New" pitchFamily="49" charset="0"/>
              </a:rPr>
              <a:t>    private double</a:t>
            </a:r>
            <a:r>
              <a:rPr lang="en-US">
                <a:latin typeface="Courier New" pitchFamily="49" charset="0"/>
              </a:rPr>
              <a:t> rayon;</a:t>
            </a:r>
          </a:p>
          <a:p>
            <a:pPr>
              <a:lnSpc>
                <a:spcPct val="90000"/>
              </a:lnSpc>
            </a:pPr>
            <a:r>
              <a:rPr lang="en-US">
                <a:latin typeface="Courier New" pitchFamily="49" charset="0"/>
              </a:rPr>
              <a:t>    </a:t>
            </a:r>
            <a:r>
              <a:rPr lang="en-US" b="1">
                <a:latin typeface="Courier New" pitchFamily="49" charset="0"/>
              </a:rPr>
              <a:t>public double</a:t>
            </a:r>
            <a:r>
              <a:rPr lang="en-US">
                <a:latin typeface="Courier New" pitchFamily="49" charset="0"/>
              </a:rPr>
              <a:t> Rayon {</a:t>
            </a:r>
            <a:r>
              <a:rPr lang="en-US" b="1">
                <a:latin typeface="Courier New" pitchFamily="49" charset="0"/>
              </a:rPr>
              <a:t>get </a:t>
            </a:r>
            <a:r>
              <a:rPr lang="en-US">
                <a:latin typeface="Courier New" pitchFamily="49" charset="0"/>
              </a:rPr>
              <a:t>{ </a:t>
            </a:r>
            <a:r>
              <a:rPr lang="en-US" b="1">
                <a:latin typeface="Courier New" pitchFamily="49" charset="0"/>
              </a:rPr>
              <a:t>return</a:t>
            </a:r>
            <a:r>
              <a:rPr lang="en-US">
                <a:latin typeface="Courier New" pitchFamily="49" charset="0"/>
              </a:rPr>
              <a:t> rayon; } }</a:t>
            </a:r>
          </a:p>
          <a:p>
            <a:pPr>
              <a:lnSpc>
                <a:spcPct val="90000"/>
              </a:lnSpc>
            </a:pPr>
            <a:r>
              <a:rPr lang="en-US">
                <a:latin typeface="Courier New" pitchFamily="49" charset="0"/>
              </a:rPr>
              <a:t>    </a:t>
            </a:r>
            <a:r>
              <a:rPr lang="en-US" b="1">
                <a:latin typeface="Courier New" pitchFamily="49" charset="0"/>
              </a:rPr>
              <a:t>public</a:t>
            </a:r>
            <a:r>
              <a:rPr lang="en-US">
                <a:latin typeface="Courier New" pitchFamily="49" charset="0"/>
              </a:rPr>
              <a:t> Citerne(</a:t>
            </a:r>
            <a:r>
              <a:rPr lang="en-US" b="1">
                <a:solidFill>
                  <a:srgbClr val="000080"/>
                </a:solidFill>
                <a:latin typeface="Courier New" pitchFamily="49" charset="0"/>
              </a:rPr>
              <a:t>string</a:t>
            </a:r>
            <a:r>
              <a:rPr lang="en-US">
                <a:solidFill>
                  <a:srgbClr val="000080"/>
                </a:solidFill>
                <a:latin typeface="Courier New" pitchFamily="49" charset="0"/>
              </a:rPr>
              <a:t> m, </a:t>
            </a:r>
            <a:r>
              <a:rPr lang="en-US" b="1">
                <a:solidFill>
                  <a:srgbClr val="000080"/>
                </a:solidFill>
                <a:latin typeface="Courier New" pitchFamily="49" charset="0"/>
              </a:rPr>
              <a:t>int</a:t>
            </a:r>
            <a:r>
              <a:rPr lang="en-US">
                <a:solidFill>
                  <a:srgbClr val="000080"/>
                </a:solidFill>
                <a:latin typeface="Courier New" pitchFamily="49" charset="0"/>
              </a:rPr>
              <a:t> l, </a:t>
            </a:r>
            <a:r>
              <a:rPr lang="en-US" b="1">
                <a:solidFill>
                  <a:srgbClr val="000080"/>
                </a:solidFill>
                <a:latin typeface="Courier New" pitchFamily="49" charset="0"/>
              </a:rPr>
              <a:t>int</a:t>
            </a:r>
            <a:r>
              <a:rPr lang="en-US">
                <a:solidFill>
                  <a:srgbClr val="000080"/>
                </a:solidFill>
                <a:latin typeface="Courier New" pitchFamily="49" charset="0"/>
              </a:rPr>
              <a:t> la, </a:t>
            </a:r>
            <a:r>
              <a:rPr lang="en-US" b="1">
                <a:solidFill>
                  <a:srgbClr val="000080"/>
                </a:solidFill>
                <a:latin typeface="Courier New" pitchFamily="49" charset="0"/>
              </a:rPr>
              <a:t>int</a:t>
            </a:r>
            <a:r>
              <a:rPr lang="en-US">
                <a:solidFill>
                  <a:srgbClr val="000080"/>
                </a:solidFill>
                <a:latin typeface="Courier New" pitchFamily="49" charset="0"/>
              </a:rPr>
              <a:t> h, </a:t>
            </a:r>
            <a:r>
              <a:rPr lang="en-US" b="1">
                <a:solidFill>
                  <a:srgbClr val="000080"/>
                </a:solidFill>
                <a:latin typeface="Courier New" pitchFamily="49" charset="0"/>
              </a:rPr>
              <a:t>double</a:t>
            </a:r>
            <a:r>
              <a:rPr lang="en-US">
                <a:solidFill>
                  <a:srgbClr val="000080"/>
                </a:solidFill>
                <a:latin typeface="Courier New" pitchFamily="49" charset="0"/>
              </a:rPr>
              <a:t> r</a:t>
            </a:r>
            <a:r>
              <a:rPr lang="en-US">
                <a:latin typeface="Courier New" pitchFamily="49" charset="0"/>
              </a:rPr>
              <a:t>)</a:t>
            </a:r>
          </a:p>
          <a:p>
            <a:pPr>
              <a:lnSpc>
                <a:spcPct val="90000"/>
              </a:lnSpc>
            </a:pPr>
            <a:r>
              <a:rPr lang="en-US">
                <a:latin typeface="Courier New" pitchFamily="49" charset="0"/>
              </a:rPr>
              <a:t>    {</a:t>
            </a:r>
          </a:p>
          <a:p>
            <a:pPr>
              <a:lnSpc>
                <a:spcPct val="90000"/>
              </a:lnSpc>
            </a:pPr>
            <a:r>
              <a:rPr lang="en-US">
                <a:latin typeface="Courier New" pitchFamily="49" charset="0"/>
              </a:rPr>
              <a:t>      matricule = m;</a:t>
            </a:r>
          </a:p>
          <a:p>
            <a:pPr>
              <a:lnSpc>
                <a:spcPct val="90000"/>
              </a:lnSpc>
            </a:pPr>
            <a:r>
              <a:rPr lang="en-US">
                <a:latin typeface="Courier New" pitchFamily="49" charset="0"/>
              </a:rPr>
              <a:t>      longueur = l;</a:t>
            </a:r>
          </a:p>
          <a:p>
            <a:pPr>
              <a:lnSpc>
                <a:spcPct val="90000"/>
              </a:lnSpc>
            </a:pPr>
            <a:r>
              <a:rPr lang="en-US">
                <a:latin typeface="Courier New" pitchFamily="49" charset="0"/>
              </a:rPr>
              <a:t>      largeur = la;</a:t>
            </a:r>
          </a:p>
          <a:p>
            <a:pPr>
              <a:lnSpc>
                <a:spcPct val="90000"/>
              </a:lnSpc>
            </a:pPr>
            <a:r>
              <a:rPr lang="en-US">
                <a:latin typeface="Courier New" pitchFamily="49" charset="0"/>
              </a:rPr>
              <a:t>      hauteur = h;</a:t>
            </a:r>
          </a:p>
          <a:p>
            <a:pPr>
              <a:lnSpc>
                <a:spcPct val="90000"/>
              </a:lnSpc>
            </a:pPr>
            <a:r>
              <a:rPr lang="en-US">
                <a:latin typeface="Courier New" pitchFamily="49" charset="0"/>
              </a:rPr>
              <a:t>      rayon = r;</a:t>
            </a:r>
          </a:p>
          <a:p>
            <a:pPr>
              <a:lnSpc>
                <a:spcPct val="90000"/>
              </a:lnSpc>
            </a:pPr>
            <a:r>
              <a:rPr lang="en-US">
                <a:latin typeface="Courier New" pitchFamily="49" charset="0"/>
              </a:rPr>
              <a:t>    }</a:t>
            </a:r>
          </a:p>
          <a:p>
            <a:pPr>
              <a:lnSpc>
                <a:spcPct val="90000"/>
              </a:lnSpc>
            </a:pPr>
            <a:r>
              <a:rPr lang="en-US">
                <a:latin typeface="Courier New" pitchFamily="49" charset="0"/>
              </a:rPr>
              <a:t>  }</a:t>
            </a:r>
          </a:p>
          <a:p>
            <a:pPr>
              <a:lnSpc>
                <a:spcPct val="90000"/>
              </a:lnSpc>
            </a:pPr>
            <a:r>
              <a:rPr lang="en-US">
                <a:latin typeface="Courier New" pitchFamily="49" charset="0"/>
              </a:rPr>
              <a:t>}</a:t>
            </a:r>
          </a:p>
        </p:txBody>
      </p:sp>
      <p:sp>
        <p:nvSpPr>
          <p:cNvPr id="306185" name="Rectangle 9"/>
          <p:cNvSpPr>
            <a:spLocks noGrp="1" noChangeArrowheads="1"/>
          </p:cNvSpPr>
          <p:nvPr>
            <p:ph type="title"/>
          </p:nvPr>
        </p:nvSpPr>
        <p:spPr/>
        <p:txBody>
          <a:bodyPr/>
          <a:lstStyle/>
          <a:p>
            <a:pPr>
              <a:defRPr/>
            </a:pPr>
            <a:r>
              <a:rPr lang="fr-FR"/>
              <a:t>Initialisation de la classe de base</a:t>
            </a:r>
          </a:p>
        </p:txBody>
      </p:sp>
      <p:sp>
        <p:nvSpPr>
          <p:cNvPr id="50182" name="Rectangle 10"/>
          <p:cNvSpPr>
            <a:spLocks noGrp="1" noChangeArrowheads="1"/>
          </p:cNvSpPr>
          <p:nvPr>
            <p:ph idx="1"/>
          </p:nvPr>
        </p:nvSpPr>
        <p:spPr>
          <a:xfrm>
            <a:off x="279400" y="1312863"/>
            <a:ext cx="8599488" cy="831850"/>
          </a:xfrm>
        </p:spPr>
        <p:txBody>
          <a:bodyPr/>
          <a:lstStyle/>
          <a:p>
            <a:pPr>
              <a:spcBef>
                <a:spcPts val="1200"/>
              </a:spcBef>
              <a:spcAft>
                <a:spcPts val="300"/>
              </a:spcAft>
              <a:buFontTx/>
              <a:buChar char="•"/>
            </a:pPr>
            <a:r>
              <a:rPr lang="fr-FR">
                <a:cs typeface="Arial" charset="0"/>
              </a:rPr>
              <a:t>Dans l’exemple précédent, nous avons omis les détails de construction</a:t>
            </a:r>
            <a:endParaRPr lang="fr-FR">
              <a:cs typeface="Courier New" pitchFamily="49" charset="0"/>
            </a:endParaRPr>
          </a:p>
          <a:p>
            <a:pPr>
              <a:spcBef>
                <a:spcPts val="1200"/>
              </a:spcBef>
              <a:spcAft>
                <a:spcPts val="300"/>
              </a:spcAft>
              <a:buClrTx/>
              <a:buSzTx/>
              <a:buFontTx/>
              <a:buNone/>
            </a:pPr>
            <a:r>
              <a:rPr lang="fr-FR">
                <a:cs typeface="Arial" charset="0"/>
              </a:rPr>
              <a:t>	  Si nous avions écrit cela, il y aurait eu erreur de compilation. Pourquoi ?</a:t>
            </a:r>
          </a:p>
        </p:txBody>
      </p:sp>
      <p:sp>
        <p:nvSpPr>
          <p:cNvPr id="50183" name="Line 11"/>
          <p:cNvSpPr>
            <a:spLocks noChangeShapeType="1"/>
          </p:cNvSpPr>
          <p:nvPr/>
        </p:nvSpPr>
        <p:spPr bwMode="auto">
          <a:xfrm>
            <a:off x="730250" y="2462213"/>
            <a:ext cx="7561263" cy="0"/>
          </a:xfrm>
          <a:prstGeom prst="line">
            <a:avLst/>
          </a:prstGeom>
          <a:noFill/>
          <a:ln w="12700">
            <a:solidFill>
              <a:schemeClr val="tx1"/>
            </a:solidFill>
            <a:round/>
            <a:headEnd/>
            <a:tailEnd/>
          </a:ln>
        </p:spPr>
        <p:txBody>
          <a:bodyPr>
            <a:spAutoFit/>
          </a:bodyPr>
          <a:lstStyle/>
          <a:p>
            <a:endParaRPr lang="fr-FR"/>
          </a:p>
        </p:txBody>
      </p:sp>
      <p:sp>
        <p:nvSpPr>
          <p:cNvPr id="50184" name="Text Box 12"/>
          <p:cNvSpPr txBox="1">
            <a:spLocks noChangeArrowheads="1"/>
          </p:cNvSpPr>
          <p:nvPr/>
        </p:nvSpPr>
        <p:spPr bwMode="auto">
          <a:xfrm>
            <a:off x="719138" y="6188075"/>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50185" name="cddrive"/>
          <p:cNvSpPr>
            <a:spLocks noEditPoints="1" noChangeArrowheads="1"/>
          </p:cNvSpPr>
          <p:nvPr/>
        </p:nvSpPr>
        <p:spPr bwMode="auto">
          <a:xfrm>
            <a:off x="315913" y="61404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a:defRPr/>
            </a:pPr>
            <a:r>
              <a:rPr lang="fr-FR"/>
              <a:t>Construction « par le haut »</a:t>
            </a:r>
          </a:p>
        </p:txBody>
      </p:sp>
      <p:sp>
        <p:nvSpPr>
          <p:cNvPr id="51203" name="Rectangle 3"/>
          <p:cNvSpPr>
            <a:spLocks noGrp="1" noChangeArrowheads="1"/>
          </p:cNvSpPr>
          <p:nvPr>
            <p:ph idx="1"/>
          </p:nvPr>
        </p:nvSpPr>
        <p:spPr>
          <a:xfrm>
            <a:off x="279400" y="1312863"/>
            <a:ext cx="8599488" cy="3798887"/>
          </a:xfrm>
        </p:spPr>
        <p:txBody>
          <a:bodyPr/>
          <a:lstStyle/>
          <a:p>
            <a:pPr marL="342900" indent="-342900">
              <a:spcBef>
                <a:spcPts val="1200"/>
              </a:spcBef>
              <a:spcAft>
                <a:spcPts val="300"/>
              </a:spcAft>
            </a:pPr>
            <a:r>
              <a:rPr lang="fr-FR"/>
              <a:t>Il n’y a pas de méthodes ou de propriétés permettant d’initialiser les champs de la classe de base ; nous devons donc appeler le constructeur de la classe de base</a:t>
            </a:r>
          </a:p>
          <a:p>
            <a:pPr marL="342900" indent="-342900">
              <a:spcBef>
                <a:spcPts val="1200"/>
              </a:spcBef>
              <a:spcAft>
                <a:spcPts val="300"/>
              </a:spcAft>
              <a:buFont typeface="Arial" charset="0"/>
              <a:buNone/>
            </a:pPr>
            <a:r>
              <a:rPr lang="fr-FR"/>
              <a:t>Mais …</a:t>
            </a:r>
          </a:p>
          <a:p>
            <a:pPr marL="342900" indent="-342900">
              <a:spcBef>
                <a:spcPts val="1200"/>
              </a:spcBef>
              <a:spcAft>
                <a:spcPts val="300"/>
              </a:spcAft>
            </a:pPr>
            <a:r>
              <a:rPr lang="fr-FR"/>
              <a:t>Les objets de classe dérivée doivent être construits « par le haut »</a:t>
            </a:r>
          </a:p>
          <a:p>
            <a:pPr marL="687388" lvl="1" indent="-342900"/>
            <a:r>
              <a:rPr lang="fr-FR"/>
              <a:t>La classe de base </a:t>
            </a:r>
            <a:r>
              <a:rPr lang="fr-FR" i="1">
                <a:latin typeface="Century Schoolbook" pitchFamily="18" charset="0"/>
              </a:rPr>
              <a:t>doit</a:t>
            </a:r>
            <a:r>
              <a:rPr lang="fr-FR"/>
              <a:t> être construite d’abord</a:t>
            </a:r>
          </a:p>
          <a:p>
            <a:pPr marL="687388" lvl="1" indent="-342900"/>
            <a:r>
              <a:rPr lang="fr-FR"/>
              <a:t>Puis les champs de la classe dérivée sont initialisés dans le constructeur </a:t>
            </a:r>
          </a:p>
          <a:p>
            <a:pPr marL="342900" indent="-342900">
              <a:spcBef>
                <a:spcPts val="1200"/>
              </a:spcBef>
              <a:spcAft>
                <a:spcPts val="300"/>
              </a:spcAft>
            </a:pPr>
            <a:r>
              <a:rPr lang="fr-FR"/>
              <a:t>Si le constructeur de la classe dérivée n’appelle </a:t>
            </a:r>
            <a:r>
              <a:rPr lang="fr-FR" i="1">
                <a:latin typeface="Century Schoolbook" pitchFamily="18" charset="0"/>
              </a:rPr>
              <a:t>pas </a:t>
            </a:r>
            <a:r>
              <a:rPr lang="fr-FR"/>
              <a:t>explicitement un constructeur de la classe de base, le constructeur par défaut de la classe de base est utilisé</a:t>
            </a:r>
          </a:p>
          <a:p>
            <a:pPr marL="687388" lvl="1" indent="-342900"/>
            <a:r>
              <a:rPr lang="fr-FR"/>
              <a:t>Et si la classe de base n’a </a:t>
            </a:r>
            <a:r>
              <a:rPr lang="fr-FR" i="1">
                <a:latin typeface="Century Schoolbook" pitchFamily="18" charset="0"/>
              </a:rPr>
              <a:t>pas</a:t>
            </a:r>
            <a:r>
              <a:rPr lang="fr-FR"/>
              <a:t> de constructeur par défaut, c’est une erreur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304132" name="Rectangle 4"/>
          <p:cNvSpPr>
            <a:spLocks noChangeArrowheads="1"/>
          </p:cNvSpPr>
          <p:nvPr/>
        </p:nvSpPr>
        <p:spPr bwMode="blackWhite">
          <a:xfrm>
            <a:off x="501650" y="1930400"/>
            <a:ext cx="8407400" cy="3349625"/>
          </a:xfrm>
          <a:prstGeom prst="rect">
            <a:avLst/>
          </a:prstGeom>
          <a:solidFill>
            <a:schemeClr val="accent1"/>
          </a:solidFill>
          <a:ln w="12700">
            <a:solidFill>
              <a:schemeClr val="tx1"/>
            </a:solidFill>
            <a:miter lim="800000"/>
            <a:headEnd/>
            <a:tailEnd/>
          </a:ln>
          <a:effectLst>
            <a:outerShdw dist="45791" dir="2021404" algn="ctr" rotWithShape="0">
              <a:schemeClr val="tx1"/>
            </a:outerShdw>
          </a:effectLst>
        </p:spPr>
        <p:txBody>
          <a:bodyPr lIns="92075" tIns="46038" rIns="92075" bIns="46038">
            <a:spAutoFit/>
          </a:bodyPr>
          <a:lstStyle/>
          <a:p>
            <a:pPr>
              <a:lnSpc>
                <a:spcPct val="95000"/>
              </a:lnSpc>
            </a:pPr>
            <a:r>
              <a:rPr lang="en-US" sz="1600" b="1">
                <a:latin typeface="Courier New" pitchFamily="49" charset="0"/>
              </a:rPr>
              <a:t>using</a:t>
            </a:r>
            <a:r>
              <a:rPr lang="en-US" sz="1600">
                <a:latin typeface="Courier New" pitchFamily="49" charset="0"/>
              </a:rPr>
              <a:t> System;</a:t>
            </a:r>
          </a:p>
          <a:p>
            <a:pPr>
              <a:lnSpc>
                <a:spcPct val="95000"/>
              </a:lnSpc>
            </a:pPr>
            <a:r>
              <a:rPr lang="en-US" sz="1600" b="1">
                <a:latin typeface="Courier New" pitchFamily="49" charset="0"/>
              </a:rPr>
              <a:t>namespace</a:t>
            </a:r>
            <a:r>
              <a:rPr lang="en-US" sz="1600">
                <a:latin typeface="Courier New" pitchFamily="49" charset="0"/>
              </a:rPr>
              <a:t> Trains</a:t>
            </a:r>
          </a:p>
          <a:p>
            <a:pPr>
              <a:lnSpc>
                <a:spcPct val="95000"/>
              </a:lnSpc>
            </a:pPr>
            <a:r>
              <a:rPr lang="en-US" sz="1600">
                <a:latin typeface="Courier New" pitchFamily="49" charset="0"/>
              </a:rPr>
              <a:t>{</a:t>
            </a:r>
          </a:p>
          <a:p>
            <a:pPr>
              <a:lnSpc>
                <a:spcPct val="95000"/>
              </a:lnSpc>
            </a:pPr>
            <a:r>
              <a:rPr lang="en-US" sz="1600" b="1">
                <a:latin typeface="Courier New" pitchFamily="49" charset="0"/>
              </a:rPr>
              <a:t>  public class</a:t>
            </a:r>
            <a:r>
              <a:rPr lang="en-US" sz="1600">
                <a:latin typeface="Courier New" pitchFamily="49" charset="0"/>
              </a:rPr>
              <a:t> Citerne : WagonMarchandise</a:t>
            </a:r>
          </a:p>
          <a:p>
            <a:pPr>
              <a:lnSpc>
                <a:spcPct val="95000"/>
              </a:lnSpc>
            </a:pPr>
            <a:r>
              <a:rPr lang="en-US" sz="1600">
                <a:latin typeface="Courier New" pitchFamily="49" charset="0"/>
              </a:rPr>
              <a:t>  {</a:t>
            </a:r>
          </a:p>
          <a:p>
            <a:pPr>
              <a:lnSpc>
                <a:spcPct val="95000"/>
              </a:lnSpc>
            </a:pPr>
            <a:r>
              <a:rPr lang="en-US" sz="1600">
                <a:latin typeface="Courier New" pitchFamily="49" charset="0"/>
              </a:rPr>
              <a:t>    </a:t>
            </a:r>
            <a:r>
              <a:rPr lang="en-US" sz="1600" b="1">
                <a:latin typeface="Courier New" pitchFamily="49" charset="0"/>
              </a:rPr>
              <a:t>private double</a:t>
            </a:r>
            <a:r>
              <a:rPr lang="en-US" sz="1600">
                <a:latin typeface="Courier New" pitchFamily="49" charset="0"/>
              </a:rPr>
              <a:t> rayon;</a:t>
            </a:r>
          </a:p>
          <a:p>
            <a:pPr>
              <a:lnSpc>
                <a:spcPct val="95000"/>
              </a:lnSpc>
            </a:pPr>
            <a:r>
              <a:rPr lang="en-US" sz="1600">
                <a:latin typeface="Courier New" pitchFamily="49" charset="0"/>
              </a:rPr>
              <a:t>    </a:t>
            </a:r>
            <a:r>
              <a:rPr lang="en-US" sz="1600" b="1">
                <a:latin typeface="Courier New" pitchFamily="49" charset="0"/>
              </a:rPr>
              <a:t>public double</a:t>
            </a:r>
            <a:r>
              <a:rPr lang="en-US" sz="1600">
                <a:latin typeface="Courier New" pitchFamily="49" charset="0"/>
              </a:rPr>
              <a:t> Rayon { </a:t>
            </a:r>
            <a:r>
              <a:rPr lang="en-US" sz="1600" b="1">
                <a:latin typeface="Courier New" pitchFamily="49" charset="0"/>
              </a:rPr>
              <a:t>get </a:t>
            </a:r>
            <a:r>
              <a:rPr lang="en-US" sz="1600">
                <a:latin typeface="Courier New" pitchFamily="49" charset="0"/>
              </a:rPr>
              <a:t>{ </a:t>
            </a:r>
            <a:r>
              <a:rPr lang="en-US" sz="1600" b="1">
                <a:latin typeface="Courier New" pitchFamily="49" charset="0"/>
              </a:rPr>
              <a:t>return</a:t>
            </a:r>
            <a:r>
              <a:rPr lang="en-US" sz="1600">
                <a:latin typeface="Courier New" pitchFamily="49" charset="0"/>
              </a:rPr>
              <a:t> rayon; } }</a:t>
            </a:r>
          </a:p>
          <a:p>
            <a:pPr>
              <a:lnSpc>
                <a:spcPct val="95000"/>
              </a:lnSpc>
            </a:pPr>
            <a:r>
              <a:rPr lang="en-US" sz="1600">
                <a:latin typeface="Courier New" pitchFamily="49" charset="0"/>
              </a:rPr>
              <a:t>    </a:t>
            </a:r>
            <a:r>
              <a:rPr lang="en-US" sz="1600" b="1">
                <a:latin typeface="Courier New" pitchFamily="49" charset="0"/>
              </a:rPr>
              <a:t>public</a:t>
            </a:r>
            <a:r>
              <a:rPr lang="en-US" sz="1600">
                <a:latin typeface="Courier New" pitchFamily="49" charset="0"/>
              </a:rPr>
              <a:t> Citerne(</a:t>
            </a:r>
            <a:r>
              <a:rPr lang="en-US" sz="1600" b="1">
                <a:solidFill>
                  <a:srgbClr val="000080"/>
                </a:solidFill>
                <a:latin typeface="Courier New" pitchFamily="49" charset="0"/>
              </a:rPr>
              <a:t>string</a:t>
            </a:r>
            <a:r>
              <a:rPr lang="en-US" sz="1600">
                <a:solidFill>
                  <a:srgbClr val="000080"/>
                </a:solidFill>
                <a:latin typeface="Courier New" pitchFamily="49" charset="0"/>
              </a:rPr>
              <a:t> m, </a:t>
            </a:r>
            <a:r>
              <a:rPr lang="en-US" sz="1600" b="1">
                <a:solidFill>
                  <a:srgbClr val="000080"/>
                </a:solidFill>
                <a:latin typeface="Courier New" pitchFamily="49" charset="0"/>
              </a:rPr>
              <a:t>int</a:t>
            </a:r>
            <a:r>
              <a:rPr lang="en-US" sz="1600">
                <a:solidFill>
                  <a:srgbClr val="000080"/>
                </a:solidFill>
                <a:latin typeface="Courier New" pitchFamily="49" charset="0"/>
              </a:rPr>
              <a:t> l, </a:t>
            </a:r>
            <a:r>
              <a:rPr lang="en-US" sz="1600" b="1">
                <a:solidFill>
                  <a:srgbClr val="000080"/>
                </a:solidFill>
                <a:latin typeface="Courier New" pitchFamily="49" charset="0"/>
              </a:rPr>
              <a:t>int</a:t>
            </a:r>
            <a:r>
              <a:rPr lang="en-US" sz="1600">
                <a:solidFill>
                  <a:srgbClr val="000080"/>
                </a:solidFill>
                <a:latin typeface="Courier New" pitchFamily="49" charset="0"/>
              </a:rPr>
              <a:t> la, </a:t>
            </a:r>
            <a:r>
              <a:rPr lang="en-US" sz="1600" b="1">
                <a:solidFill>
                  <a:srgbClr val="000080"/>
                </a:solidFill>
                <a:latin typeface="Courier New" pitchFamily="49" charset="0"/>
              </a:rPr>
              <a:t>int</a:t>
            </a:r>
            <a:r>
              <a:rPr lang="en-US" sz="1600">
                <a:solidFill>
                  <a:srgbClr val="000080"/>
                </a:solidFill>
                <a:latin typeface="Courier New" pitchFamily="49" charset="0"/>
              </a:rPr>
              <a:t> h, </a:t>
            </a:r>
            <a:r>
              <a:rPr lang="en-US" sz="1600" b="1">
                <a:solidFill>
                  <a:srgbClr val="000080"/>
                </a:solidFill>
                <a:latin typeface="Courier New" pitchFamily="49" charset="0"/>
              </a:rPr>
              <a:t>double</a:t>
            </a:r>
            <a:r>
              <a:rPr lang="en-US" sz="1600">
                <a:solidFill>
                  <a:srgbClr val="000080"/>
                </a:solidFill>
                <a:latin typeface="Courier New" pitchFamily="49" charset="0"/>
              </a:rPr>
              <a:t> r</a:t>
            </a:r>
            <a:r>
              <a:rPr lang="en-US" sz="1600">
                <a:latin typeface="Courier New" pitchFamily="49" charset="0"/>
              </a:rPr>
              <a:t>)</a:t>
            </a:r>
          </a:p>
          <a:p>
            <a:pPr>
              <a:lnSpc>
                <a:spcPct val="95000"/>
              </a:lnSpc>
            </a:pPr>
            <a:r>
              <a:rPr lang="en-US" sz="1600">
                <a:latin typeface="Courier New" pitchFamily="49" charset="0"/>
              </a:rPr>
              <a:t>    : </a:t>
            </a:r>
            <a:r>
              <a:rPr lang="en-US" sz="1600" b="1">
                <a:latin typeface="Courier New" pitchFamily="49" charset="0"/>
              </a:rPr>
              <a:t>base</a:t>
            </a:r>
            <a:r>
              <a:rPr lang="en-US" sz="1600">
                <a:latin typeface="Courier New" pitchFamily="49" charset="0"/>
              </a:rPr>
              <a:t>(m, l, la, h)</a:t>
            </a:r>
          </a:p>
          <a:p>
            <a:pPr>
              <a:lnSpc>
                <a:spcPct val="95000"/>
              </a:lnSpc>
            </a:pPr>
            <a:r>
              <a:rPr lang="en-US" sz="1600">
                <a:latin typeface="Courier New" pitchFamily="49" charset="0"/>
              </a:rPr>
              <a:t>    {</a:t>
            </a:r>
          </a:p>
          <a:p>
            <a:pPr>
              <a:lnSpc>
                <a:spcPct val="95000"/>
              </a:lnSpc>
            </a:pPr>
            <a:r>
              <a:rPr lang="en-US" sz="1600">
                <a:latin typeface="Courier New" pitchFamily="49" charset="0"/>
              </a:rPr>
              <a:t>      rayon = r;</a:t>
            </a:r>
          </a:p>
          <a:p>
            <a:pPr>
              <a:lnSpc>
                <a:spcPct val="95000"/>
              </a:lnSpc>
            </a:pPr>
            <a:r>
              <a:rPr lang="en-US" sz="1600">
                <a:latin typeface="Courier New" pitchFamily="49" charset="0"/>
              </a:rPr>
              <a:t>    }</a:t>
            </a:r>
          </a:p>
          <a:p>
            <a:pPr>
              <a:lnSpc>
                <a:spcPct val="95000"/>
              </a:lnSpc>
            </a:pPr>
            <a:r>
              <a:rPr lang="en-US" sz="1600">
                <a:latin typeface="Courier New" pitchFamily="49" charset="0"/>
              </a:rPr>
              <a:t>  }</a:t>
            </a:r>
          </a:p>
          <a:p>
            <a:pPr>
              <a:lnSpc>
                <a:spcPct val="95000"/>
              </a:lnSpc>
            </a:pPr>
            <a:r>
              <a:rPr lang="en-US" sz="1600">
                <a:latin typeface="Courier New" pitchFamily="49" charset="0"/>
              </a:rPr>
              <a:t>}</a:t>
            </a:r>
          </a:p>
        </p:txBody>
      </p:sp>
      <p:sp>
        <p:nvSpPr>
          <p:cNvPr id="52228" name="AutoShape 5"/>
          <p:cNvSpPr>
            <a:spLocks noChangeArrowheads="1"/>
          </p:cNvSpPr>
          <p:nvPr/>
        </p:nvSpPr>
        <p:spPr bwMode="blackWhite">
          <a:xfrm>
            <a:off x="5160963" y="4767263"/>
            <a:ext cx="2651125" cy="708025"/>
          </a:xfrm>
          <a:prstGeom prst="wedgeRectCallout">
            <a:avLst>
              <a:gd name="adj1" fmla="val -104491"/>
              <a:gd name="adj2" fmla="val -158519"/>
            </a:avLst>
          </a:prstGeom>
          <a:solidFill>
            <a:schemeClr val="hlink"/>
          </a:solidFill>
          <a:ln w="12700">
            <a:solidFill>
              <a:schemeClr val="tx1"/>
            </a:solidFill>
            <a:miter lim="800000"/>
            <a:headEnd/>
            <a:tailEnd/>
          </a:ln>
        </p:spPr>
        <p:txBody>
          <a:bodyPr/>
          <a:lstStyle/>
          <a:p>
            <a:r>
              <a:rPr lang="fr-FR" b="1"/>
              <a:t>Appel du constructeur </a:t>
            </a:r>
            <a:r>
              <a:rPr lang="fr-FR" b="1">
                <a:latin typeface="Courier New" pitchFamily="49" charset="0"/>
              </a:rPr>
              <a:t>base</a:t>
            </a:r>
            <a:r>
              <a:rPr lang="fr-FR" b="1"/>
              <a:t> avant d’exécuter le corps du constructeur de </a:t>
            </a:r>
            <a:r>
              <a:rPr lang="fr-FR" b="1">
                <a:latin typeface="Courier New" pitchFamily="49" charset="0"/>
              </a:rPr>
              <a:t>Citerne</a:t>
            </a:r>
            <a:endParaRPr lang="fr-FR" b="1"/>
          </a:p>
        </p:txBody>
      </p:sp>
      <p:sp>
        <p:nvSpPr>
          <p:cNvPr id="304134" name="Rectangle 6"/>
          <p:cNvSpPr>
            <a:spLocks noGrp="1" noChangeArrowheads="1"/>
          </p:cNvSpPr>
          <p:nvPr>
            <p:ph type="title"/>
          </p:nvPr>
        </p:nvSpPr>
        <p:spPr/>
        <p:txBody>
          <a:bodyPr/>
          <a:lstStyle/>
          <a:p>
            <a:pPr>
              <a:defRPr/>
            </a:pPr>
            <a:r>
              <a:rPr lang="fr-FR">
                <a:cs typeface="Arial" charset="0"/>
              </a:rPr>
              <a:t>Syntaxe de constructeur de classe dérivée</a:t>
            </a:r>
          </a:p>
        </p:txBody>
      </p:sp>
      <p:sp>
        <p:nvSpPr>
          <p:cNvPr id="52230" name="Rectangle 7"/>
          <p:cNvSpPr>
            <a:spLocks noGrp="1" noChangeArrowheads="1"/>
          </p:cNvSpPr>
          <p:nvPr>
            <p:ph idx="1"/>
          </p:nvPr>
        </p:nvSpPr>
        <p:spPr>
          <a:xfrm>
            <a:off x="279400" y="1312863"/>
            <a:ext cx="8599488" cy="366712"/>
          </a:xfrm>
        </p:spPr>
        <p:txBody>
          <a:bodyPr/>
          <a:lstStyle/>
          <a:p>
            <a:pPr>
              <a:spcBef>
                <a:spcPts val="1200"/>
              </a:spcBef>
              <a:spcAft>
                <a:spcPts val="300"/>
              </a:spcAft>
              <a:buFontTx/>
              <a:buChar char="•"/>
            </a:pPr>
            <a:r>
              <a:rPr lang="fr-FR">
                <a:cs typeface="Arial" charset="0"/>
              </a:rPr>
              <a:t>La syntaxe correcte pour le constructeur de </a:t>
            </a:r>
            <a:r>
              <a:rPr lang="fr-FR">
                <a:latin typeface="Courier New" pitchFamily="49" charset="0"/>
                <a:cs typeface="Courier New" pitchFamily="49" charset="0"/>
              </a:rPr>
              <a:t>Citerne</a:t>
            </a:r>
            <a:r>
              <a:rPr lang="fr-FR">
                <a:cs typeface="Arial" charset="0"/>
              </a:rPr>
              <a:t> est la suivante :</a:t>
            </a:r>
          </a:p>
        </p:txBody>
      </p:sp>
      <p:sp>
        <p:nvSpPr>
          <p:cNvPr id="52231" name="AutoShape 8"/>
          <p:cNvSpPr>
            <a:spLocks noChangeArrowheads="1"/>
          </p:cNvSpPr>
          <p:nvPr/>
        </p:nvSpPr>
        <p:spPr bwMode="blackWhite">
          <a:xfrm>
            <a:off x="149225" y="3651250"/>
            <a:ext cx="765175" cy="539750"/>
          </a:xfrm>
          <a:prstGeom prst="wedgeRectCallout">
            <a:avLst>
              <a:gd name="adj1" fmla="val 69500"/>
              <a:gd name="adj2" fmla="val 6764"/>
            </a:avLst>
          </a:prstGeom>
          <a:solidFill>
            <a:schemeClr val="hlink"/>
          </a:solidFill>
          <a:ln w="12700">
            <a:solidFill>
              <a:schemeClr val="tx1"/>
            </a:solidFill>
            <a:miter lim="800000"/>
            <a:headEnd/>
            <a:tailEnd/>
          </a:ln>
        </p:spPr>
        <p:txBody>
          <a:bodyPr/>
          <a:lstStyle/>
          <a:p>
            <a:r>
              <a:rPr lang="en-US" b="1"/>
              <a:t>Notez le :</a:t>
            </a:r>
          </a:p>
        </p:txBody>
      </p:sp>
      <p:sp>
        <p:nvSpPr>
          <p:cNvPr id="52232" name="Text Box 9"/>
          <p:cNvSpPr txBox="1">
            <a:spLocks noChangeArrowheads="1"/>
          </p:cNvSpPr>
          <p:nvPr/>
        </p:nvSpPr>
        <p:spPr bwMode="auto">
          <a:xfrm>
            <a:off x="708025" y="6142038"/>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52233" name="cddrive"/>
          <p:cNvSpPr>
            <a:spLocks noEditPoints="1" noChangeArrowheads="1"/>
          </p:cNvSpPr>
          <p:nvPr/>
        </p:nvSpPr>
        <p:spPr bwMode="auto">
          <a:xfrm>
            <a:off x="315913" y="61404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defRPr/>
            </a:pPr>
            <a:r>
              <a:rPr lang="fr-FR"/>
              <a:t>Points particuliers à connaître</a:t>
            </a:r>
          </a:p>
        </p:txBody>
      </p:sp>
      <p:sp>
        <p:nvSpPr>
          <p:cNvPr id="54275" name="Rectangle 3"/>
          <p:cNvSpPr>
            <a:spLocks noGrp="1" noChangeArrowheads="1"/>
          </p:cNvSpPr>
          <p:nvPr>
            <p:ph idx="1"/>
          </p:nvPr>
        </p:nvSpPr>
        <p:spPr>
          <a:xfrm>
            <a:off x="279400" y="1312863"/>
            <a:ext cx="8599488" cy="4897437"/>
          </a:xfrm>
        </p:spPr>
        <p:txBody>
          <a:bodyPr/>
          <a:lstStyle/>
          <a:p>
            <a:r>
              <a:rPr lang="fr-FR"/>
              <a:t>Une référence sur classe de base peut pointer sur un objet dérivé</a:t>
            </a:r>
            <a:br>
              <a:rPr lang="fr-FR"/>
            </a:br>
            <a:r>
              <a:rPr lang="fr-FR">
                <a:latin typeface="Courier New" pitchFamily="49" charset="0"/>
              </a:rPr>
              <a:t>WagonMarchandise wagon = new Citerne();</a:t>
            </a:r>
          </a:p>
          <a:p>
            <a:r>
              <a:rPr lang="fr-FR"/>
              <a:t>Une méthode de la classe dérivée peut </a:t>
            </a:r>
            <a:r>
              <a:rPr lang="fr-FR" i="1">
                <a:latin typeface="Century Schoolbook" pitchFamily="18" charset="0"/>
              </a:rPr>
              <a:t>redéfinir</a:t>
            </a:r>
            <a:r>
              <a:rPr lang="fr-FR"/>
              <a:t> une méthode </a:t>
            </a:r>
            <a:r>
              <a:rPr lang="fr-FR">
                <a:latin typeface="Courier New" pitchFamily="49" charset="0"/>
              </a:rPr>
              <a:t>virtual</a:t>
            </a:r>
            <a:r>
              <a:rPr lang="fr-FR"/>
              <a:t> de la classe de base avec la même signature et le mot-clé </a:t>
            </a:r>
            <a:r>
              <a:rPr lang="fr-FR">
                <a:latin typeface="Courier New" pitchFamily="49" charset="0"/>
              </a:rPr>
              <a:t>override</a:t>
            </a:r>
            <a:br>
              <a:rPr lang="fr-FR">
                <a:latin typeface="Courier New" pitchFamily="49" charset="0"/>
              </a:rPr>
            </a:br>
            <a:r>
              <a:rPr lang="fr-FR">
                <a:latin typeface="Courier New" pitchFamily="49" charset="0"/>
              </a:rPr>
              <a:t>public override void Faire() {…}</a:t>
            </a:r>
          </a:p>
          <a:p>
            <a:r>
              <a:rPr lang="fr-FR"/>
              <a:t>Une méthode de la classe dérivée peut appeler une méthode de la classe de base ayant la même signature en utilisant le mot-clé </a:t>
            </a:r>
            <a:r>
              <a:rPr lang="fr-FR">
                <a:latin typeface="Courier New" pitchFamily="49" charset="0"/>
              </a:rPr>
              <a:t>base</a:t>
            </a:r>
            <a:br>
              <a:rPr lang="fr-FR">
                <a:latin typeface="Courier New" pitchFamily="49" charset="0"/>
              </a:rPr>
            </a:br>
            <a:br>
              <a:rPr lang="fr-FR" sz="1000">
                <a:latin typeface="Courier New" pitchFamily="49" charset="0"/>
              </a:rPr>
            </a:br>
            <a:r>
              <a:rPr lang="fr-FR">
                <a:latin typeface="Courier New" pitchFamily="49" charset="0"/>
              </a:rPr>
              <a:t>public override void Faire()</a:t>
            </a:r>
            <a:br>
              <a:rPr lang="fr-FR">
                <a:latin typeface="Courier New" pitchFamily="49" charset="0"/>
              </a:rPr>
            </a:br>
            <a:r>
              <a:rPr lang="fr-FR">
                <a:latin typeface="Courier New" pitchFamily="49" charset="0"/>
              </a:rPr>
              <a:t>{</a:t>
            </a:r>
          </a:p>
          <a:p>
            <a:pPr marL="577850" lvl="1" indent="-233363">
              <a:buFont typeface="Arial" charset="0"/>
              <a:buNone/>
            </a:pPr>
            <a:r>
              <a:rPr lang="fr-FR" b="1" i="1">
                <a:latin typeface="Courier New" pitchFamily="49" charset="0"/>
              </a:rPr>
              <a:t> … instructions …</a:t>
            </a:r>
          </a:p>
          <a:p>
            <a:pPr marL="577850" lvl="1" indent="-233363">
              <a:buFont typeface="Arial" charset="0"/>
              <a:buNone/>
            </a:pPr>
            <a:r>
              <a:rPr lang="fr-FR" b="1">
                <a:latin typeface="Courier New" pitchFamily="49" charset="0"/>
              </a:rPr>
              <a:t> base.Faire();</a:t>
            </a:r>
          </a:p>
          <a:p>
            <a:pPr marL="577850" lvl="1" indent="-233363">
              <a:buFont typeface="Arial" charset="0"/>
              <a:buNone/>
            </a:pPr>
            <a:r>
              <a:rPr lang="fr-FR" b="1" i="1">
                <a:latin typeface="Courier New" pitchFamily="49" charset="0"/>
              </a:rPr>
              <a:t> … instructions …</a:t>
            </a:r>
            <a:endParaRPr lang="fr-FR" sz="1600" b="1"/>
          </a:p>
          <a:p>
            <a:pPr>
              <a:spcBef>
                <a:spcPts val="800"/>
              </a:spcBef>
              <a:spcAft>
                <a:spcPts val="300"/>
              </a:spcAft>
              <a:buFont typeface="Arial" charset="0"/>
              <a:buNone/>
            </a:pPr>
            <a:r>
              <a:rPr lang="fr-FR" sz="1600"/>
              <a:t>	</a:t>
            </a:r>
            <a:r>
              <a:rPr lang="fr-FR">
                <a:latin typeface="Courier New" pitchFamily="49" charset="0"/>
              </a:rPr>
              <a:t>} </a:t>
            </a:r>
            <a:br>
              <a:rPr lang="fr-FR">
                <a:latin typeface="Courier New" pitchFamily="49" charset="0"/>
              </a:rPr>
            </a:br>
            <a:br>
              <a:rPr lang="fr-FR">
                <a:latin typeface="Courier New" pitchFamily="49" charset="0"/>
              </a:rPr>
            </a:br>
            <a:r>
              <a:rPr lang="fr-FR" b="0">
                <a:latin typeface="Courier New" pitchFamily="49" charset="0"/>
              </a:rPr>
              <a:t>    </a:t>
            </a:r>
            <a:r>
              <a:rPr lang="fr-FR"/>
              <a:t>Nous aborderons ces sujets plus en détail dans la suite du cours</a:t>
            </a:r>
          </a:p>
        </p:txBody>
      </p:sp>
      <p:grpSp>
        <p:nvGrpSpPr>
          <p:cNvPr id="54276" name="Group 4"/>
          <p:cNvGrpSpPr>
            <a:grpSpLocks/>
          </p:cNvGrpSpPr>
          <p:nvPr/>
        </p:nvGrpSpPr>
        <p:grpSpPr bwMode="auto">
          <a:xfrm>
            <a:off x="581025" y="5705475"/>
            <a:ext cx="407988" cy="563563"/>
            <a:chOff x="175" y="723"/>
            <a:chExt cx="321" cy="443"/>
          </a:xfrm>
        </p:grpSpPr>
        <p:sp>
          <p:nvSpPr>
            <p:cNvPr id="54277" name="Freeform 5"/>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54278" name="Oval 6"/>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54279" name="Freeform 7"/>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54280" name="Freeform 8"/>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0" name="Rectangle 4"/>
          <p:cNvSpPr>
            <a:spLocks noGrp="1" noChangeArrowheads="1"/>
          </p:cNvSpPr>
          <p:nvPr>
            <p:ph type="title"/>
          </p:nvPr>
        </p:nvSpPr>
        <p:spPr/>
        <p:txBody>
          <a:bodyPr/>
          <a:lstStyle/>
          <a:p>
            <a:pPr>
              <a:defRPr/>
            </a:pPr>
            <a:r>
              <a:rPr lang="fr-FR"/>
              <a:t>Associations UML pour un </a:t>
            </a:r>
            <a:r>
              <a:rPr lang="fr-FR">
                <a:latin typeface="Courier New" pitchFamily="49" charset="0"/>
                <a:cs typeface="Courier New" pitchFamily="49" charset="0"/>
              </a:rPr>
              <a:t>Train</a:t>
            </a:r>
          </a:p>
        </p:txBody>
      </p:sp>
      <p:sp>
        <p:nvSpPr>
          <p:cNvPr id="21506" name="Rectangle 2"/>
          <p:cNvSpPr>
            <a:spLocks noGrp="1" noChangeArrowheads="1"/>
          </p:cNvSpPr>
          <p:nvPr>
            <p:ph idx="1"/>
          </p:nvPr>
        </p:nvSpPr>
        <p:spPr>
          <a:xfrm>
            <a:off x="279400" y="1160463"/>
            <a:ext cx="8599488" cy="5308600"/>
          </a:xfrm>
        </p:spPr>
        <p:txBody>
          <a:bodyPr/>
          <a:lstStyle/>
          <a:p>
            <a:r>
              <a:rPr lang="fr-FR"/>
              <a:t>En UML, les associations sont représentées par des lignes entre classes</a:t>
            </a:r>
          </a:p>
          <a:p>
            <a:pPr>
              <a:spcBef>
                <a:spcPts val="800"/>
              </a:spcBef>
            </a:pPr>
            <a:r>
              <a:rPr lang="fr-FR"/>
              <a:t>Par exemple, un « train de marchandises » se représente par :</a:t>
            </a:r>
          </a:p>
          <a:p>
            <a:endParaRPr lang="fr-FR"/>
          </a:p>
          <a:p>
            <a:endParaRPr lang="fr-FR"/>
          </a:p>
          <a:p>
            <a:endParaRPr lang="fr-FR"/>
          </a:p>
          <a:p>
            <a:endParaRPr lang="fr-FR"/>
          </a:p>
          <a:p>
            <a:endParaRPr lang="fr-FR"/>
          </a:p>
          <a:p>
            <a:endParaRPr lang="fr-FR"/>
          </a:p>
          <a:p>
            <a:endParaRPr lang="fr-FR"/>
          </a:p>
          <a:p>
            <a:r>
              <a:rPr lang="fr-FR"/>
              <a:t>Le </a:t>
            </a:r>
            <a:r>
              <a:rPr lang="fr-FR" i="1">
                <a:latin typeface="Century Schoolbook" pitchFamily="18" charset="0"/>
              </a:rPr>
              <a:t>groupe verbal de l’association </a:t>
            </a:r>
            <a:r>
              <a:rPr lang="fr-FR"/>
              <a:t>décrit la raison d’être de l’association</a:t>
            </a:r>
          </a:p>
          <a:p>
            <a:pPr>
              <a:lnSpc>
                <a:spcPct val="80000"/>
              </a:lnSpc>
              <a:spcBef>
                <a:spcPts val="1000"/>
              </a:spcBef>
            </a:pPr>
            <a:r>
              <a:rPr lang="fr-FR"/>
              <a:t>La</a:t>
            </a:r>
            <a:r>
              <a:rPr lang="fr-FR" i="1"/>
              <a:t> </a:t>
            </a:r>
            <a:r>
              <a:rPr lang="fr-FR" i="1">
                <a:latin typeface="Century Schoolbook" pitchFamily="18" charset="0"/>
              </a:rPr>
              <a:t>multiplicité </a:t>
            </a:r>
            <a:r>
              <a:rPr lang="fr-FR"/>
              <a:t>décrit le nombre d’objets associés</a:t>
            </a:r>
          </a:p>
          <a:p>
            <a:pPr lvl="1"/>
            <a:r>
              <a:rPr lang="fr-FR"/>
              <a:t>* indique une collection (n)</a:t>
            </a:r>
          </a:p>
          <a:p>
            <a:pPr lvl="1"/>
            <a:r>
              <a:rPr lang="fr-FR"/>
              <a:t>0..1 indique l’optionalité (zéro ou un)</a:t>
            </a:r>
          </a:p>
        </p:txBody>
      </p:sp>
      <p:sp>
        <p:nvSpPr>
          <p:cNvPr id="21507" name="Line 3"/>
          <p:cNvSpPr>
            <a:spLocks noChangeShapeType="1"/>
          </p:cNvSpPr>
          <p:nvPr/>
        </p:nvSpPr>
        <p:spPr bwMode="auto">
          <a:xfrm>
            <a:off x="1990725" y="2835275"/>
            <a:ext cx="2038350" cy="0"/>
          </a:xfrm>
          <a:prstGeom prst="line">
            <a:avLst/>
          </a:prstGeom>
          <a:noFill/>
          <a:ln w="28575">
            <a:solidFill>
              <a:schemeClr val="tx1"/>
            </a:solidFill>
            <a:round/>
            <a:headEnd/>
            <a:tailEnd/>
          </a:ln>
        </p:spPr>
        <p:txBody>
          <a:bodyPr>
            <a:spAutoFit/>
          </a:bodyPr>
          <a:lstStyle/>
          <a:p>
            <a:endParaRPr lang="fr-FR"/>
          </a:p>
        </p:txBody>
      </p:sp>
      <p:graphicFrame>
        <p:nvGraphicFramePr>
          <p:cNvPr id="480312" name="Group 56"/>
          <p:cNvGraphicFramePr>
            <a:graphicFrameLocks noGrp="1"/>
          </p:cNvGraphicFramePr>
          <p:nvPr/>
        </p:nvGraphicFramePr>
        <p:xfrm>
          <a:off x="739775" y="2335213"/>
          <a:ext cx="1239838" cy="994348"/>
        </p:xfrm>
        <a:graphic>
          <a:graphicData uri="http://schemas.openxmlformats.org/drawingml/2006/table">
            <a:tbl>
              <a:tblPr/>
              <a:tblGrid>
                <a:gridCol w="1239838">
                  <a:extLst>
                    <a:ext uri="{9D8B030D-6E8A-4147-A177-3AD203B41FA5}">
                      <a16:colId xmlns:a16="http://schemas.microsoft.com/office/drawing/2014/main" val="20000"/>
                    </a:ext>
                  </a:extLst>
                </a:gridCol>
              </a:tblGrid>
              <a:tr h="2301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Train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4448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1519" name="Text Box 15"/>
          <p:cNvSpPr txBox="1">
            <a:spLocks noChangeArrowheads="1"/>
          </p:cNvSpPr>
          <p:nvPr/>
        </p:nvSpPr>
        <p:spPr bwMode="auto">
          <a:xfrm>
            <a:off x="1898650" y="2492375"/>
            <a:ext cx="2049463" cy="336550"/>
          </a:xfrm>
          <a:prstGeom prst="rect">
            <a:avLst/>
          </a:prstGeom>
          <a:noFill/>
          <a:ln w="12700">
            <a:noFill/>
            <a:miter lim="800000"/>
            <a:headEnd/>
            <a:tailEnd/>
          </a:ln>
        </p:spPr>
        <p:txBody>
          <a:bodyPr>
            <a:spAutoFit/>
          </a:bodyPr>
          <a:lstStyle/>
          <a:p>
            <a:pPr algn="ctr">
              <a:spcBef>
                <a:spcPct val="50000"/>
              </a:spcBef>
            </a:pPr>
            <a:r>
              <a:rPr lang="en-US" sz="1600"/>
              <a:t> </a:t>
            </a:r>
            <a:r>
              <a:rPr lang="en-US" sz="1600" i="1"/>
              <a:t>     Est tiré par   1..2</a:t>
            </a:r>
          </a:p>
        </p:txBody>
      </p:sp>
      <p:graphicFrame>
        <p:nvGraphicFramePr>
          <p:cNvPr id="480313" name="Group 57"/>
          <p:cNvGraphicFramePr>
            <a:graphicFrameLocks noGrp="1"/>
          </p:cNvGraphicFramePr>
          <p:nvPr/>
        </p:nvGraphicFramePr>
        <p:xfrm>
          <a:off x="3997325" y="2341563"/>
          <a:ext cx="1201738" cy="986410"/>
        </p:xfrm>
        <a:graphic>
          <a:graphicData uri="http://schemas.openxmlformats.org/drawingml/2006/table">
            <a:tbl>
              <a:tblPr/>
              <a:tblGrid>
                <a:gridCol w="1201738">
                  <a:extLst>
                    <a:ext uri="{9D8B030D-6E8A-4147-A177-3AD203B41FA5}">
                      <a16:colId xmlns:a16="http://schemas.microsoft.com/office/drawing/2014/main" val="20000"/>
                    </a:ext>
                  </a:extLst>
                </a:gridCol>
              </a:tblGrid>
              <a:tr h="2809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Locomotive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702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24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480315" name="Group 59"/>
          <p:cNvGraphicFramePr>
            <a:graphicFrameLocks noGrp="1"/>
          </p:cNvGraphicFramePr>
          <p:nvPr/>
        </p:nvGraphicFramePr>
        <p:xfrm>
          <a:off x="3994150" y="3665538"/>
          <a:ext cx="1679575" cy="986410"/>
        </p:xfrm>
        <a:graphic>
          <a:graphicData uri="http://schemas.openxmlformats.org/drawingml/2006/table">
            <a:tbl>
              <a:tblPr/>
              <a:tblGrid>
                <a:gridCol w="1679575">
                  <a:extLst>
                    <a:ext uri="{9D8B030D-6E8A-4147-A177-3AD203B41FA5}">
                      <a16:colId xmlns:a16="http://schemas.microsoft.com/office/drawing/2014/main" val="20000"/>
                    </a:ext>
                  </a:extLst>
                </a:gridCol>
              </a:tblGrid>
              <a:tr h="2809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FourgonQueue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702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24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1540" name="Text Box 36"/>
          <p:cNvSpPr txBox="1">
            <a:spLocks noChangeArrowheads="1"/>
          </p:cNvSpPr>
          <p:nvPr/>
        </p:nvSpPr>
        <p:spPr bwMode="auto">
          <a:xfrm>
            <a:off x="1716088" y="3794125"/>
            <a:ext cx="2484437" cy="336550"/>
          </a:xfrm>
          <a:prstGeom prst="rect">
            <a:avLst/>
          </a:prstGeom>
          <a:noFill/>
          <a:ln w="12700">
            <a:noFill/>
            <a:miter lim="800000"/>
            <a:headEnd/>
            <a:tailEnd/>
          </a:ln>
        </p:spPr>
        <p:txBody>
          <a:bodyPr>
            <a:spAutoFit/>
          </a:bodyPr>
          <a:lstStyle/>
          <a:p>
            <a:pPr>
              <a:spcBef>
                <a:spcPct val="50000"/>
              </a:spcBef>
            </a:pPr>
            <a:r>
              <a:rPr lang="en-US" sz="1600" i="1"/>
              <a:t>Possède à la fin    0..1</a:t>
            </a:r>
            <a:endParaRPr lang="en-US" sz="1800" b="1" i="1"/>
          </a:p>
        </p:txBody>
      </p:sp>
      <p:sp>
        <p:nvSpPr>
          <p:cNvPr id="21541" name="Line 37"/>
          <p:cNvSpPr>
            <a:spLocks noChangeShapeType="1"/>
          </p:cNvSpPr>
          <p:nvPr/>
        </p:nvSpPr>
        <p:spPr bwMode="auto">
          <a:xfrm flipV="1">
            <a:off x="1344613" y="4133850"/>
            <a:ext cx="2644775" cy="12700"/>
          </a:xfrm>
          <a:prstGeom prst="line">
            <a:avLst/>
          </a:prstGeom>
          <a:noFill/>
          <a:ln w="28575">
            <a:solidFill>
              <a:schemeClr val="tx1"/>
            </a:solidFill>
            <a:round/>
            <a:headEnd/>
            <a:tailEnd/>
          </a:ln>
        </p:spPr>
        <p:txBody>
          <a:bodyPr>
            <a:spAutoFit/>
          </a:bodyPr>
          <a:lstStyle/>
          <a:p>
            <a:endParaRPr lang="fr-FR"/>
          </a:p>
        </p:txBody>
      </p:sp>
      <p:sp>
        <p:nvSpPr>
          <p:cNvPr id="21542" name="Line 38"/>
          <p:cNvSpPr>
            <a:spLocks noChangeShapeType="1"/>
          </p:cNvSpPr>
          <p:nvPr/>
        </p:nvSpPr>
        <p:spPr bwMode="auto">
          <a:xfrm rot="5400000">
            <a:off x="963613" y="3736975"/>
            <a:ext cx="801688" cy="1587"/>
          </a:xfrm>
          <a:prstGeom prst="line">
            <a:avLst/>
          </a:prstGeom>
          <a:noFill/>
          <a:ln w="28575">
            <a:solidFill>
              <a:schemeClr val="tx1"/>
            </a:solidFill>
            <a:round/>
            <a:headEnd/>
            <a:tailEnd/>
          </a:ln>
        </p:spPr>
        <p:txBody>
          <a:bodyPr>
            <a:spAutoFit/>
          </a:bodyPr>
          <a:lstStyle/>
          <a:p>
            <a:endParaRPr lang="fr-FR"/>
          </a:p>
        </p:txBody>
      </p:sp>
      <p:sp>
        <p:nvSpPr>
          <p:cNvPr id="21543" name="Line 39"/>
          <p:cNvSpPr>
            <a:spLocks noChangeShapeType="1"/>
          </p:cNvSpPr>
          <p:nvPr/>
        </p:nvSpPr>
        <p:spPr bwMode="auto">
          <a:xfrm>
            <a:off x="1628775" y="3489325"/>
            <a:ext cx="4851400" cy="1588"/>
          </a:xfrm>
          <a:prstGeom prst="line">
            <a:avLst/>
          </a:prstGeom>
          <a:noFill/>
          <a:ln w="28575">
            <a:solidFill>
              <a:schemeClr val="tx1"/>
            </a:solidFill>
            <a:round/>
            <a:headEnd/>
            <a:tailEnd/>
          </a:ln>
        </p:spPr>
        <p:txBody>
          <a:bodyPr>
            <a:spAutoFit/>
          </a:bodyPr>
          <a:lstStyle/>
          <a:p>
            <a:endParaRPr lang="fr-FR"/>
          </a:p>
        </p:txBody>
      </p:sp>
      <p:sp>
        <p:nvSpPr>
          <p:cNvPr id="21544" name="Text Box 40"/>
          <p:cNvSpPr txBox="1">
            <a:spLocks noChangeArrowheads="1"/>
          </p:cNvSpPr>
          <p:nvPr/>
        </p:nvSpPr>
        <p:spPr bwMode="auto">
          <a:xfrm>
            <a:off x="1911350" y="3146425"/>
            <a:ext cx="3978275" cy="366713"/>
          </a:xfrm>
          <a:prstGeom prst="rect">
            <a:avLst/>
          </a:prstGeom>
          <a:noFill/>
          <a:ln w="12700">
            <a:noFill/>
            <a:miter lim="800000"/>
            <a:headEnd/>
            <a:tailEnd/>
          </a:ln>
        </p:spPr>
        <p:txBody>
          <a:bodyPr>
            <a:spAutoFit/>
          </a:bodyPr>
          <a:lstStyle/>
          <a:p>
            <a:pPr>
              <a:spcBef>
                <a:spcPct val="50000"/>
              </a:spcBef>
            </a:pPr>
            <a:r>
              <a:rPr lang="en-US" sz="1600"/>
              <a:t> </a:t>
            </a:r>
            <a:r>
              <a:rPr lang="en-US" sz="1600" i="1"/>
              <a:t>      Comporte                                      0..</a:t>
            </a:r>
            <a:r>
              <a:rPr lang="en-US" sz="1800" b="1" i="1"/>
              <a:t>*</a:t>
            </a:r>
          </a:p>
        </p:txBody>
      </p:sp>
      <p:graphicFrame>
        <p:nvGraphicFramePr>
          <p:cNvPr id="480314" name="Group 58"/>
          <p:cNvGraphicFramePr>
            <a:graphicFrameLocks noGrp="1"/>
          </p:cNvGraphicFramePr>
          <p:nvPr/>
        </p:nvGraphicFramePr>
        <p:xfrm>
          <a:off x="5837238" y="2995613"/>
          <a:ext cx="1906587" cy="986410"/>
        </p:xfrm>
        <a:graphic>
          <a:graphicData uri="http://schemas.openxmlformats.org/drawingml/2006/table">
            <a:tbl>
              <a:tblPr/>
              <a:tblGrid>
                <a:gridCol w="1906587">
                  <a:extLst>
                    <a:ext uri="{9D8B030D-6E8A-4147-A177-3AD203B41FA5}">
                      <a16:colId xmlns:a16="http://schemas.microsoft.com/office/drawing/2014/main" val="20000"/>
                    </a:ext>
                  </a:extLst>
                </a:gridCol>
              </a:tblGrid>
              <a:tr h="2809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Wagon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702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24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1555" name="Line 51"/>
          <p:cNvSpPr>
            <a:spLocks noChangeShapeType="1"/>
          </p:cNvSpPr>
          <p:nvPr/>
        </p:nvSpPr>
        <p:spPr bwMode="auto">
          <a:xfrm rot="5400000">
            <a:off x="1556544" y="3413919"/>
            <a:ext cx="168275" cy="14287"/>
          </a:xfrm>
          <a:prstGeom prst="line">
            <a:avLst/>
          </a:prstGeom>
          <a:noFill/>
          <a:ln w="28575">
            <a:solidFill>
              <a:schemeClr val="tx1"/>
            </a:solidFill>
            <a:round/>
            <a:headEnd/>
            <a:tailEnd/>
          </a:ln>
        </p:spPr>
        <p:txBody>
          <a:bodyPr>
            <a:spAutoFit/>
          </a:bodyPr>
          <a:lstStyle/>
          <a:p>
            <a:endParaRPr lang="fr-FR"/>
          </a:p>
        </p:txBody>
      </p:sp>
      <p:pic>
        <p:nvPicPr>
          <p:cNvPr id="21556" name="Picture 54" descr="alcoswr[1]"/>
          <p:cNvPicPr>
            <a:picLocks noChangeAspect="1" noChangeArrowheads="1"/>
          </p:cNvPicPr>
          <p:nvPr/>
        </p:nvPicPr>
        <p:blipFill>
          <a:blip r:embed="rId3"/>
          <a:srcRect/>
          <a:stretch>
            <a:fillRect/>
          </a:stretch>
        </p:blipFill>
        <p:spPr bwMode="auto">
          <a:xfrm>
            <a:off x="5608638" y="1944688"/>
            <a:ext cx="1927225" cy="879475"/>
          </a:xfrm>
          <a:prstGeom prst="rect">
            <a:avLst/>
          </a:prstGeom>
          <a:noFill/>
          <a:ln w="9525">
            <a:noFill/>
            <a:miter lim="800000"/>
            <a:headEnd/>
            <a:tailEnd/>
          </a:ln>
        </p:spPr>
      </p:pic>
      <p:pic>
        <p:nvPicPr>
          <p:cNvPr id="21557" name="Picture 55" descr="caboose"/>
          <p:cNvPicPr>
            <a:picLocks noChangeAspect="1" noChangeArrowheads="1"/>
          </p:cNvPicPr>
          <p:nvPr/>
        </p:nvPicPr>
        <p:blipFill>
          <a:blip r:embed="rId4"/>
          <a:srcRect/>
          <a:stretch>
            <a:fillRect/>
          </a:stretch>
        </p:blipFill>
        <p:spPr bwMode="auto">
          <a:xfrm>
            <a:off x="5800725" y="4208463"/>
            <a:ext cx="1381125" cy="955675"/>
          </a:xfrm>
          <a:prstGeom prst="rect">
            <a:avLst/>
          </a:prstGeom>
          <a:noFill/>
          <a:ln w="9525">
            <a:noFill/>
            <a:miter lim="800000"/>
            <a:headEnd/>
            <a:tailEnd/>
          </a:ln>
        </p:spPr>
      </p:pic>
      <p:sp>
        <p:nvSpPr>
          <p:cNvPr id="21558" name="Rectangle 53"/>
          <p:cNvSpPr>
            <a:spLocks noChangeArrowheads="1"/>
          </p:cNvSpPr>
          <p:nvPr/>
        </p:nvSpPr>
        <p:spPr bwMode="auto">
          <a:xfrm>
            <a:off x="7037388" y="4505325"/>
            <a:ext cx="1501775" cy="304800"/>
          </a:xfrm>
          <a:prstGeom prst="rect">
            <a:avLst/>
          </a:prstGeom>
          <a:noFill/>
          <a:ln w="25400">
            <a:noFill/>
            <a:miter lim="800000"/>
            <a:headEnd/>
            <a:tailEnd/>
          </a:ln>
        </p:spPr>
        <p:txBody>
          <a:bodyPr wrap="none">
            <a:spAutoFit/>
          </a:bodyPr>
          <a:lstStyle/>
          <a:p>
            <a:pPr algn="ctr">
              <a:spcBef>
                <a:spcPct val="50000"/>
              </a:spcBef>
            </a:pPr>
            <a:r>
              <a:rPr lang="en-US" b="1"/>
              <a:t> </a:t>
            </a:r>
            <a:r>
              <a:rPr lang="en-US" b="1">
                <a:solidFill>
                  <a:srgbClr val="000080"/>
                </a:solidFill>
              </a:rPr>
              <a:t>FourgonQueue</a:t>
            </a:r>
          </a:p>
        </p:txBody>
      </p:sp>
      <p:sp>
        <p:nvSpPr>
          <p:cNvPr id="21559" name="Text Box 52"/>
          <p:cNvSpPr txBox="1">
            <a:spLocks noChangeArrowheads="1"/>
          </p:cNvSpPr>
          <p:nvPr/>
        </p:nvSpPr>
        <p:spPr bwMode="auto">
          <a:xfrm>
            <a:off x="7548563" y="2235200"/>
            <a:ext cx="1320800" cy="304800"/>
          </a:xfrm>
          <a:prstGeom prst="rect">
            <a:avLst/>
          </a:prstGeom>
          <a:noFill/>
          <a:ln w="25400">
            <a:noFill/>
            <a:miter lim="800000"/>
            <a:headEnd/>
            <a:tailEnd/>
          </a:ln>
        </p:spPr>
        <p:txBody>
          <a:bodyPr>
            <a:spAutoFit/>
          </a:bodyPr>
          <a:lstStyle/>
          <a:p>
            <a:pPr>
              <a:spcBef>
                <a:spcPct val="50000"/>
              </a:spcBef>
            </a:pPr>
            <a:r>
              <a:rPr lang="en-US" b="1"/>
              <a:t>Locomotive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en-US" sz="2400" b="1">
              <a:solidFill>
                <a:schemeClr val="tx2"/>
              </a:solidFill>
            </a:endParaRPr>
          </a:p>
        </p:txBody>
      </p:sp>
      <p:sp>
        <p:nvSpPr>
          <p:cNvPr id="462851" name="Rectangle 3"/>
          <p:cNvSpPr>
            <a:spLocks noGrp="1" noChangeArrowheads="1"/>
          </p:cNvSpPr>
          <p:nvPr>
            <p:ph type="title"/>
          </p:nvPr>
        </p:nvSpPr>
        <p:spPr/>
        <p:txBody>
          <a:bodyPr/>
          <a:lstStyle/>
          <a:p>
            <a:pPr>
              <a:defRPr/>
            </a:pPr>
            <a:r>
              <a:rPr lang="en-US"/>
              <a:t>Implémentation des associations avec des tableaux </a:t>
            </a:r>
          </a:p>
        </p:txBody>
      </p:sp>
      <p:sp>
        <p:nvSpPr>
          <p:cNvPr id="22532" name="Rectangle 4"/>
          <p:cNvSpPr>
            <a:spLocks noGrp="1" noChangeArrowheads="1"/>
          </p:cNvSpPr>
          <p:nvPr>
            <p:ph idx="1"/>
          </p:nvPr>
        </p:nvSpPr>
        <p:spPr>
          <a:xfrm>
            <a:off x="279400" y="1201738"/>
            <a:ext cx="8599488" cy="1377950"/>
          </a:xfrm>
        </p:spPr>
        <p:txBody>
          <a:bodyPr/>
          <a:lstStyle/>
          <a:p>
            <a:r>
              <a:rPr lang="en-US"/>
              <a:t>Les associations pourraient être implémentées avec des tableaux</a:t>
            </a:r>
          </a:p>
        </p:txBody>
      </p:sp>
      <p:sp>
        <p:nvSpPr>
          <p:cNvPr id="462853" name="Rectangle 5"/>
          <p:cNvSpPr>
            <a:spLocks noChangeArrowheads="1"/>
          </p:cNvSpPr>
          <p:nvPr/>
        </p:nvSpPr>
        <p:spPr bwMode="blackWhite">
          <a:xfrm>
            <a:off x="735013" y="1789113"/>
            <a:ext cx="7848600" cy="41878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nchor="ctr"/>
          <a:lstStyle/>
          <a:p>
            <a:pPr>
              <a:lnSpc>
                <a:spcPct val="90000"/>
              </a:lnSpc>
            </a:pPr>
            <a:r>
              <a:rPr lang="en-US" sz="1500" b="1">
                <a:latin typeface="Courier New" pitchFamily="49" charset="0"/>
              </a:rPr>
              <a:t>public class</a:t>
            </a:r>
            <a:r>
              <a:rPr lang="en-US" sz="1500">
                <a:latin typeface="Courier New" pitchFamily="49" charset="0"/>
              </a:rPr>
              <a:t> TrainMarchandise</a:t>
            </a:r>
          </a:p>
          <a:p>
            <a:pPr>
              <a:lnSpc>
                <a:spcPct val="90000"/>
              </a:lnSpc>
            </a:pPr>
            <a:r>
              <a:rPr lang="en-US" sz="1500">
                <a:latin typeface="Courier New" pitchFamily="49" charset="0"/>
              </a:rPr>
              <a:t>{</a:t>
            </a:r>
          </a:p>
          <a:p>
            <a:pPr>
              <a:lnSpc>
                <a:spcPct val="90000"/>
              </a:lnSpc>
            </a:pPr>
            <a:r>
              <a:rPr lang="en-US" sz="1500" b="1">
                <a:latin typeface="Courier New" pitchFamily="49" charset="0"/>
              </a:rPr>
              <a:t>   private</a:t>
            </a:r>
            <a:r>
              <a:rPr lang="en-US" sz="1500">
                <a:latin typeface="Courier New" pitchFamily="49" charset="0"/>
              </a:rPr>
              <a:t> WagonMarchandise[] wagons = </a:t>
            </a:r>
            <a:r>
              <a:rPr lang="en-US" sz="1500" b="1">
                <a:latin typeface="Courier New" pitchFamily="49" charset="0"/>
              </a:rPr>
              <a:t>new</a:t>
            </a:r>
            <a:r>
              <a:rPr lang="en-US" sz="1500">
                <a:latin typeface="Courier New" pitchFamily="49" charset="0"/>
              </a:rPr>
              <a:t> Wagon[22];</a:t>
            </a:r>
          </a:p>
          <a:p>
            <a:pPr>
              <a:lnSpc>
                <a:spcPct val="90000"/>
              </a:lnSpc>
            </a:pPr>
            <a:r>
              <a:rPr lang="en-US" sz="1500">
                <a:latin typeface="Courier New" pitchFamily="49" charset="0"/>
              </a:rPr>
              <a:t>   </a:t>
            </a:r>
            <a:r>
              <a:rPr lang="en-US" sz="1500" b="1">
                <a:latin typeface="Courier New" pitchFamily="49" charset="0"/>
              </a:rPr>
              <a:t>private </a:t>
            </a:r>
            <a:r>
              <a:rPr lang="en-US" sz="1500">
                <a:latin typeface="Courier New" pitchFamily="49" charset="0"/>
              </a:rPr>
              <a:t>FourgonQueue</a:t>
            </a:r>
            <a:r>
              <a:rPr lang="en-US" sz="1500" b="1">
                <a:latin typeface="Courier New" pitchFamily="49" charset="0"/>
              </a:rPr>
              <a:t> </a:t>
            </a:r>
            <a:r>
              <a:rPr lang="en-US" sz="1500">
                <a:latin typeface="Courier New" pitchFamily="49" charset="0"/>
              </a:rPr>
              <a:t>van;</a:t>
            </a:r>
          </a:p>
          <a:p>
            <a:pPr>
              <a:lnSpc>
                <a:spcPct val="90000"/>
              </a:lnSpc>
            </a:pPr>
            <a:r>
              <a:rPr lang="en-US" sz="1500">
                <a:latin typeface="Courier New" pitchFamily="49" charset="0"/>
              </a:rPr>
              <a:t>   </a:t>
            </a:r>
            <a:r>
              <a:rPr lang="en-US" sz="1500" b="1">
                <a:latin typeface="Courier New" pitchFamily="49" charset="0"/>
              </a:rPr>
              <a:t>private </a:t>
            </a:r>
            <a:r>
              <a:rPr lang="en-US" sz="1500">
                <a:latin typeface="Courier New" pitchFamily="49" charset="0"/>
              </a:rPr>
              <a:t>Locomotive</a:t>
            </a:r>
            <a:r>
              <a:rPr lang="en-US" sz="1500" b="1">
                <a:latin typeface="Courier New" pitchFamily="49" charset="0"/>
              </a:rPr>
              <a:t> </a:t>
            </a:r>
            <a:r>
              <a:rPr lang="en-US" sz="1500">
                <a:latin typeface="Courier New" pitchFamily="49" charset="0"/>
              </a:rPr>
              <a:t>loco1, loco2;</a:t>
            </a:r>
          </a:p>
          <a:p>
            <a:pPr>
              <a:lnSpc>
                <a:spcPct val="90000"/>
              </a:lnSpc>
            </a:pPr>
            <a:r>
              <a:rPr lang="en-US" sz="1500">
                <a:latin typeface="Courier New" pitchFamily="49" charset="0"/>
              </a:rPr>
              <a:t>   </a:t>
            </a:r>
            <a:r>
              <a:rPr lang="en-US" sz="1500" b="1">
                <a:latin typeface="Courier New" pitchFamily="49" charset="0"/>
              </a:rPr>
              <a:t>private</a:t>
            </a:r>
            <a:r>
              <a:rPr lang="en-US" sz="1500">
                <a:latin typeface="Courier New" pitchFamily="49" charset="0"/>
              </a:rPr>
              <a:t> </a:t>
            </a:r>
            <a:r>
              <a:rPr lang="en-US" sz="1500" b="1">
                <a:latin typeface="Courier New" pitchFamily="49" charset="0"/>
              </a:rPr>
              <a:t>int</a:t>
            </a:r>
            <a:r>
              <a:rPr lang="en-US" sz="1500">
                <a:latin typeface="Courier New" pitchFamily="49" charset="0"/>
              </a:rPr>
              <a:t> nombreWagons;</a:t>
            </a:r>
          </a:p>
          <a:p>
            <a:pPr>
              <a:lnSpc>
                <a:spcPct val="90000"/>
              </a:lnSpc>
            </a:pPr>
            <a:endParaRPr lang="en-US" sz="1500">
              <a:latin typeface="Courier New" pitchFamily="49" charset="0"/>
            </a:endParaRPr>
          </a:p>
          <a:p>
            <a:pPr>
              <a:lnSpc>
                <a:spcPct val="90000"/>
              </a:lnSpc>
            </a:pPr>
            <a:r>
              <a:rPr lang="en-US" sz="1500">
                <a:latin typeface="Courier New" pitchFamily="49" charset="0"/>
              </a:rPr>
              <a:t>   </a:t>
            </a:r>
            <a:r>
              <a:rPr lang="en-US" sz="1500" i="1">
                <a:latin typeface="Courier New" pitchFamily="49" charset="0"/>
              </a:rPr>
              <a:t>… autres méthodes et constructeurs …</a:t>
            </a:r>
          </a:p>
          <a:p>
            <a:pPr>
              <a:lnSpc>
                <a:spcPct val="90000"/>
              </a:lnSpc>
            </a:pPr>
            <a:endParaRPr lang="en-US" sz="1500">
              <a:latin typeface="Courier New" pitchFamily="49" charset="0"/>
            </a:endParaRPr>
          </a:p>
          <a:p>
            <a:pPr>
              <a:lnSpc>
                <a:spcPct val="90000"/>
              </a:lnSpc>
            </a:pPr>
            <a:r>
              <a:rPr lang="en-US" sz="1500">
                <a:latin typeface="Courier New" pitchFamily="49" charset="0"/>
              </a:rPr>
              <a:t>   </a:t>
            </a:r>
            <a:r>
              <a:rPr lang="en-US" sz="1500" b="1">
                <a:latin typeface="Courier New" pitchFamily="49" charset="0"/>
              </a:rPr>
              <a:t>public void </a:t>
            </a:r>
            <a:r>
              <a:rPr lang="en-US" sz="1500">
                <a:latin typeface="Courier New" pitchFamily="49" charset="0"/>
              </a:rPr>
              <a:t>AjouterWagon(Wagon w)</a:t>
            </a:r>
          </a:p>
          <a:p>
            <a:pPr>
              <a:lnSpc>
                <a:spcPct val="90000"/>
              </a:lnSpc>
            </a:pPr>
            <a:r>
              <a:rPr lang="en-US" sz="1500">
                <a:latin typeface="Courier New" pitchFamily="49" charset="0"/>
              </a:rPr>
              <a:t>   {</a:t>
            </a:r>
          </a:p>
          <a:p>
            <a:pPr>
              <a:lnSpc>
                <a:spcPct val="90000"/>
              </a:lnSpc>
            </a:pPr>
            <a:r>
              <a:rPr lang="en-US" sz="1500">
                <a:latin typeface="Courier New" pitchFamily="49" charset="0"/>
              </a:rPr>
              <a:t>      … </a:t>
            </a:r>
            <a:r>
              <a:rPr lang="en-US" sz="1500" i="1">
                <a:latin typeface="Courier New" pitchFamily="49" charset="0"/>
              </a:rPr>
              <a:t>encore possible ? expansion et copie sinon</a:t>
            </a:r>
            <a:r>
              <a:rPr lang="en-US" sz="1500">
                <a:latin typeface="Courier New" pitchFamily="49" charset="0"/>
              </a:rPr>
              <a:t> …</a:t>
            </a:r>
          </a:p>
          <a:p>
            <a:pPr>
              <a:lnSpc>
                <a:spcPct val="90000"/>
              </a:lnSpc>
            </a:pPr>
            <a:r>
              <a:rPr lang="en-US" sz="1500">
                <a:latin typeface="Courier New" pitchFamily="49" charset="0"/>
              </a:rPr>
              <a:t>      wagons[nombreWagons++] = w;</a:t>
            </a:r>
          </a:p>
          <a:p>
            <a:pPr>
              <a:lnSpc>
                <a:spcPct val="90000"/>
              </a:lnSpc>
            </a:pPr>
            <a:r>
              <a:rPr lang="en-US" sz="1500">
                <a:latin typeface="Courier New" pitchFamily="49" charset="0"/>
              </a:rPr>
              <a:t>   }</a:t>
            </a:r>
          </a:p>
          <a:p>
            <a:pPr>
              <a:lnSpc>
                <a:spcPct val="90000"/>
              </a:lnSpc>
            </a:pPr>
            <a:endParaRPr lang="en-US" sz="1500">
              <a:latin typeface="Courier New" pitchFamily="49" charset="0"/>
            </a:endParaRPr>
          </a:p>
          <a:p>
            <a:pPr>
              <a:lnSpc>
                <a:spcPct val="80000"/>
              </a:lnSpc>
            </a:pPr>
            <a:r>
              <a:rPr lang="en-US" sz="1500">
                <a:latin typeface="Courier New" pitchFamily="49" charset="0"/>
              </a:rPr>
              <a:t>   </a:t>
            </a:r>
            <a:r>
              <a:rPr lang="en-US" sz="1500" b="1">
                <a:latin typeface="Courier New" pitchFamily="49" charset="0"/>
              </a:rPr>
              <a:t>public void</a:t>
            </a:r>
            <a:r>
              <a:rPr lang="en-US" sz="1500">
                <a:latin typeface="Courier New" pitchFamily="49" charset="0"/>
              </a:rPr>
              <a:t> TraiterTousLesWagons()</a:t>
            </a:r>
          </a:p>
          <a:p>
            <a:pPr>
              <a:lnSpc>
                <a:spcPct val="80000"/>
              </a:lnSpc>
            </a:pPr>
            <a:r>
              <a:rPr lang="en-US" sz="1500">
                <a:latin typeface="Courier New" pitchFamily="49" charset="0"/>
              </a:rPr>
              <a:t>   {</a:t>
            </a:r>
          </a:p>
          <a:p>
            <a:pPr>
              <a:lnSpc>
                <a:spcPct val="80000"/>
              </a:lnSpc>
            </a:pPr>
            <a:r>
              <a:rPr lang="en-US" sz="1500">
                <a:latin typeface="Courier New" pitchFamily="49" charset="0"/>
              </a:rPr>
              <a:t>      </a:t>
            </a:r>
            <a:r>
              <a:rPr lang="en-US" sz="1500" b="1">
                <a:latin typeface="Courier New" pitchFamily="49" charset="0"/>
              </a:rPr>
              <a:t>for</a:t>
            </a:r>
            <a:r>
              <a:rPr lang="en-US" sz="1500">
                <a:latin typeface="Courier New" pitchFamily="49" charset="0"/>
              </a:rPr>
              <a:t> (</a:t>
            </a:r>
            <a:r>
              <a:rPr lang="en-US" sz="1500" b="1">
                <a:latin typeface="Courier New" pitchFamily="49" charset="0"/>
              </a:rPr>
              <a:t>int</a:t>
            </a:r>
            <a:r>
              <a:rPr lang="en-US" sz="1500">
                <a:latin typeface="Courier New" pitchFamily="49" charset="0"/>
              </a:rPr>
              <a:t> i = 0; i &lt; nombreWagons; i++)</a:t>
            </a:r>
            <a:br>
              <a:rPr lang="en-US" sz="1500">
                <a:latin typeface="Courier New" pitchFamily="49" charset="0"/>
              </a:rPr>
            </a:br>
            <a:r>
              <a:rPr lang="en-US" sz="1500">
                <a:latin typeface="Courier New" pitchFamily="49" charset="0"/>
              </a:rPr>
              <a:t>         </a:t>
            </a:r>
            <a:r>
              <a:rPr lang="en-US" sz="1500">
                <a:latin typeface="Courier New" pitchFamily="49" charset="0"/>
                <a:cs typeface="Courier New" pitchFamily="49" charset="0"/>
              </a:rPr>
              <a:t>TraiterWagon (wagons[i]);</a:t>
            </a:r>
          </a:p>
          <a:p>
            <a:pPr>
              <a:lnSpc>
                <a:spcPct val="80000"/>
              </a:lnSpc>
            </a:pPr>
            <a:r>
              <a:rPr lang="en-US" sz="1500">
                <a:latin typeface="Courier New" pitchFamily="49" charset="0"/>
              </a:rPr>
              <a:t>   }</a:t>
            </a:r>
          </a:p>
          <a:p>
            <a:pPr>
              <a:lnSpc>
                <a:spcPct val="90000"/>
              </a:lnSpc>
            </a:pPr>
            <a:r>
              <a:rPr lang="en-US" sz="1500">
                <a:latin typeface="Courier New" pitchFamily="49" charset="0"/>
              </a:rPr>
              <a:t>}</a:t>
            </a:r>
          </a:p>
        </p:txBody>
      </p:sp>
      <p:sp>
        <p:nvSpPr>
          <p:cNvPr id="22534" name="AutoShape 6"/>
          <p:cNvSpPr>
            <a:spLocks noChangeArrowheads="1"/>
          </p:cNvSpPr>
          <p:nvPr/>
        </p:nvSpPr>
        <p:spPr bwMode="blackWhite">
          <a:xfrm>
            <a:off x="966788" y="5902325"/>
            <a:ext cx="3895725" cy="542925"/>
          </a:xfrm>
          <a:prstGeom prst="wedgeRectCallout">
            <a:avLst>
              <a:gd name="adj1" fmla="val -35657"/>
              <a:gd name="adj2" fmla="val -133333"/>
            </a:avLst>
          </a:prstGeom>
          <a:solidFill>
            <a:schemeClr val="hlink"/>
          </a:solidFill>
          <a:ln w="12700">
            <a:solidFill>
              <a:schemeClr val="tx1"/>
            </a:solidFill>
            <a:miter lim="800000"/>
            <a:headEnd/>
            <a:tailEnd/>
          </a:ln>
        </p:spPr>
        <p:txBody>
          <a:bodyPr/>
          <a:lstStyle/>
          <a:p>
            <a:r>
              <a:rPr lang="en-US" b="1"/>
              <a:t>On ne peut pas utiliser </a:t>
            </a:r>
            <a:r>
              <a:rPr lang="en-US" b="1">
                <a:latin typeface="Courier New" pitchFamily="49" charset="0"/>
              </a:rPr>
              <a:t>foreach</a:t>
            </a:r>
            <a:r>
              <a:rPr lang="en-US" b="1"/>
              <a:t> car le tableau peut n’être que partiellement rempli</a:t>
            </a:r>
          </a:p>
        </p:txBody>
      </p:sp>
      <p:sp>
        <p:nvSpPr>
          <p:cNvPr id="22535" name="AutoShape 7"/>
          <p:cNvSpPr>
            <a:spLocks noChangeArrowheads="1"/>
          </p:cNvSpPr>
          <p:nvPr/>
        </p:nvSpPr>
        <p:spPr bwMode="blackWhite">
          <a:xfrm>
            <a:off x="6640513" y="3541713"/>
            <a:ext cx="2119312" cy="542925"/>
          </a:xfrm>
          <a:prstGeom prst="wedgeRectCallout">
            <a:avLst>
              <a:gd name="adj1" fmla="val -170375"/>
              <a:gd name="adj2" fmla="val 35380"/>
            </a:avLst>
          </a:prstGeom>
          <a:solidFill>
            <a:schemeClr val="hlink"/>
          </a:solidFill>
          <a:ln w="12700">
            <a:solidFill>
              <a:schemeClr val="tx1"/>
            </a:solidFill>
            <a:miter lim="800000"/>
            <a:headEnd/>
            <a:tailEnd/>
          </a:ln>
        </p:spPr>
        <p:txBody>
          <a:bodyPr/>
          <a:lstStyle/>
          <a:p>
            <a:r>
              <a:rPr lang="en-US" b="1" dirty="0"/>
              <a:t>On </a:t>
            </a:r>
            <a:r>
              <a:rPr lang="en-US" b="1" dirty="0" err="1"/>
              <a:t>doit</a:t>
            </a:r>
            <a:r>
              <a:rPr lang="en-US" b="1" dirty="0"/>
              <a:t> </a:t>
            </a:r>
            <a:r>
              <a:rPr lang="en-US" b="1" dirty="0" err="1"/>
              <a:t>s’assurer</a:t>
            </a:r>
            <a:r>
              <a:rPr lang="en-US" b="1" dirty="0"/>
              <a:t> </a:t>
            </a:r>
            <a:r>
              <a:rPr lang="en-US" b="1" dirty="0" err="1"/>
              <a:t>qu’il</a:t>
            </a:r>
            <a:r>
              <a:rPr lang="en-US" b="1" dirty="0"/>
              <a:t> </a:t>
            </a:r>
            <a:r>
              <a:rPr lang="en-US" b="1" dirty="0" err="1"/>
              <a:t>reste</a:t>
            </a:r>
            <a:r>
              <a:rPr lang="en-US" b="1" dirty="0"/>
              <a:t> de la place </a:t>
            </a:r>
          </a:p>
        </p:txBody>
      </p:sp>
      <p:sp>
        <p:nvSpPr>
          <p:cNvPr id="22536" name="AutoShape 8"/>
          <p:cNvSpPr>
            <a:spLocks noChangeArrowheads="1"/>
          </p:cNvSpPr>
          <p:nvPr/>
        </p:nvSpPr>
        <p:spPr bwMode="blackWhite">
          <a:xfrm>
            <a:off x="7080250" y="1657350"/>
            <a:ext cx="1562100" cy="515938"/>
          </a:xfrm>
          <a:prstGeom prst="wedgeRectCallout">
            <a:avLst>
              <a:gd name="adj1" fmla="val -83639"/>
              <a:gd name="adj2" fmla="val 48153"/>
            </a:avLst>
          </a:prstGeom>
          <a:solidFill>
            <a:schemeClr val="hlink"/>
          </a:solidFill>
          <a:ln w="12700">
            <a:solidFill>
              <a:schemeClr val="tx1"/>
            </a:solidFill>
            <a:miter lim="800000"/>
            <a:headEnd/>
            <a:tailEnd/>
          </a:ln>
        </p:spPr>
        <p:txBody>
          <a:bodyPr/>
          <a:lstStyle/>
          <a:p>
            <a:r>
              <a:rPr lang="en-US" b="1"/>
              <a:t>Une dimension doit être fixée </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28035" name="Rectangle 3"/>
          <p:cNvSpPr>
            <a:spLocks noGrp="1" noChangeArrowheads="1"/>
          </p:cNvSpPr>
          <p:nvPr>
            <p:ph type="title"/>
          </p:nvPr>
        </p:nvSpPr>
        <p:spPr/>
        <p:txBody>
          <a:bodyPr/>
          <a:lstStyle/>
          <a:p>
            <a:pPr>
              <a:defRPr/>
            </a:pPr>
            <a:r>
              <a:rPr lang="fr-FR"/>
              <a:t>Limitations des tableaux</a:t>
            </a:r>
          </a:p>
        </p:txBody>
      </p:sp>
      <p:sp>
        <p:nvSpPr>
          <p:cNvPr id="23556" name="Rectangle 4"/>
          <p:cNvSpPr>
            <a:spLocks noGrp="1" noChangeArrowheads="1"/>
          </p:cNvSpPr>
          <p:nvPr>
            <p:ph idx="1"/>
          </p:nvPr>
        </p:nvSpPr>
        <p:spPr>
          <a:xfrm>
            <a:off x="279400" y="1312863"/>
            <a:ext cx="8599488" cy="4098925"/>
          </a:xfrm>
        </p:spPr>
        <p:txBody>
          <a:bodyPr/>
          <a:lstStyle/>
          <a:p>
            <a:pPr>
              <a:buFontTx/>
              <a:buChar char="•"/>
            </a:pPr>
            <a:r>
              <a:rPr lang="fr-FR" dirty="0"/>
              <a:t>Les tableaux sont alloués dynamiquement sur le tas </a:t>
            </a:r>
          </a:p>
          <a:p>
            <a:pPr>
              <a:buFontTx/>
              <a:buNone/>
            </a:pPr>
            <a:r>
              <a:rPr lang="fr-FR" dirty="0"/>
              <a:t>Mais… </a:t>
            </a:r>
          </a:p>
          <a:p>
            <a:pPr>
              <a:buFontTx/>
              <a:buChar char="•"/>
            </a:pPr>
            <a:r>
              <a:rPr lang="fr-FR" dirty="0"/>
              <a:t>Leur taille est fixée lors de l’allocation</a:t>
            </a:r>
          </a:p>
          <a:p>
            <a:pPr lvl="1">
              <a:buFontTx/>
              <a:buChar char="–"/>
            </a:pPr>
            <a:r>
              <a:rPr lang="fr-FR" dirty="0"/>
              <a:t>Ce qui a souvent pour conséquence de gaspiller de la mémoire</a:t>
            </a:r>
          </a:p>
          <a:p>
            <a:pPr lvl="1">
              <a:buFontTx/>
              <a:buChar char="–"/>
            </a:pPr>
            <a:r>
              <a:rPr lang="fr-FR" dirty="0"/>
              <a:t>Mais ils peuvent parfois s'avérer trop petits</a:t>
            </a:r>
          </a:p>
          <a:p>
            <a:pPr lvl="2">
              <a:buFontTx/>
              <a:buChar char="–"/>
            </a:pPr>
            <a:r>
              <a:rPr lang="fr-FR" dirty="0"/>
              <a:t>Et il faut écrire du code d’expansion/copie</a:t>
            </a:r>
          </a:p>
          <a:p>
            <a:pPr>
              <a:buFontTx/>
              <a:buChar char="•"/>
            </a:pPr>
            <a:r>
              <a:rPr lang="fr-FR" dirty="0"/>
              <a:t>Le comportement des tableaux ne correspond pas non plus aux collections que l’on trouve dans le monde réel</a:t>
            </a:r>
          </a:p>
          <a:p>
            <a:pPr lvl="1">
              <a:buFontTx/>
              <a:buChar char="—"/>
            </a:pPr>
            <a:r>
              <a:rPr lang="fr-FR" dirty="0"/>
              <a:t>Une file de passagers</a:t>
            </a:r>
          </a:p>
          <a:p>
            <a:pPr lvl="1">
              <a:buFontTx/>
              <a:buChar char="—"/>
            </a:pPr>
            <a:r>
              <a:rPr lang="fr-FR" dirty="0"/>
              <a:t>Une liste de courses</a:t>
            </a:r>
          </a:p>
          <a:p>
            <a:pPr lvl="1">
              <a:buFontTx/>
              <a:buChar char="—"/>
            </a:pPr>
            <a:r>
              <a:rPr lang="fr-FR" dirty="0"/>
              <a:t>Un paquet de cartes</a:t>
            </a:r>
          </a:p>
          <a:p>
            <a:pPr lvl="1">
              <a:buFontTx/>
              <a:buChar char="—"/>
            </a:pPr>
            <a:r>
              <a:rPr lang="fr-FR" dirty="0"/>
              <a:t>Etc.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30083" name="Rectangle 3"/>
          <p:cNvSpPr>
            <a:spLocks noGrp="1" noChangeArrowheads="1"/>
          </p:cNvSpPr>
          <p:nvPr>
            <p:ph type="title"/>
          </p:nvPr>
        </p:nvSpPr>
        <p:spPr/>
        <p:txBody>
          <a:bodyPr/>
          <a:lstStyle/>
          <a:p>
            <a:pPr>
              <a:defRPr/>
            </a:pPr>
            <a:r>
              <a:rPr lang="fr-FR"/>
              <a:t>Présentation des collections .NET</a:t>
            </a:r>
          </a:p>
        </p:txBody>
      </p:sp>
      <p:sp>
        <p:nvSpPr>
          <p:cNvPr id="24580" name="Rectangle 4"/>
          <p:cNvSpPr>
            <a:spLocks noGrp="1" noChangeArrowheads="1"/>
          </p:cNvSpPr>
          <p:nvPr>
            <p:ph idx="1"/>
          </p:nvPr>
        </p:nvSpPr>
        <p:spPr>
          <a:xfrm>
            <a:off x="279400" y="1312863"/>
            <a:ext cx="8599488" cy="4589462"/>
          </a:xfrm>
        </p:spPr>
        <p:txBody>
          <a:bodyPr/>
          <a:lstStyle/>
          <a:p>
            <a:pPr>
              <a:spcBef>
                <a:spcPts val="1200"/>
              </a:spcBef>
              <a:spcAft>
                <a:spcPts val="300"/>
              </a:spcAft>
              <a:buFontTx/>
              <a:buChar char="•"/>
            </a:pPr>
            <a:r>
              <a:rPr lang="fr-FR"/>
              <a:t>Le framework .NET contient un ensemble complet de collections</a:t>
            </a:r>
          </a:p>
          <a:p>
            <a:pPr lvl="1">
              <a:buFontTx/>
              <a:buChar char="—"/>
            </a:pPr>
            <a:r>
              <a:rPr lang="fr-FR"/>
              <a:t>On peut toujours en trouver une qui corresponde au problème à résoudre</a:t>
            </a:r>
          </a:p>
          <a:p>
            <a:pPr>
              <a:buFontTx/>
              <a:buChar char="•"/>
            </a:pPr>
            <a:r>
              <a:rPr lang="fr-FR"/>
              <a:t>Il existe deux types de collections</a:t>
            </a:r>
          </a:p>
          <a:p>
            <a:pPr>
              <a:buFontTx/>
              <a:buChar char="•"/>
            </a:pPr>
            <a:r>
              <a:rPr lang="fr-FR" i="1">
                <a:latin typeface="Century Schoolbook" pitchFamily="18" charset="0"/>
              </a:rPr>
              <a:t>Hétérogènes </a:t>
            </a:r>
            <a:r>
              <a:rPr lang="fr-FR"/>
              <a:t>: mémorisent des références sur des </a:t>
            </a:r>
            <a:r>
              <a:rPr lang="fr-FR">
                <a:latin typeface="Courier New" pitchFamily="49" charset="0"/>
              </a:rPr>
              <a:t>object</a:t>
            </a:r>
            <a:endParaRPr lang="fr-FR"/>
          </a:p>
          <a:p>
            <a:pPr lvl="1">
              <a:buFontTx/>
              <a:buChar char="—"/>
            </a:pPr>
            <a:r>
              <a:rPr lang="fr-FR"/>
              <a:t>On peut donc mettre n’importe quoi dans une collection</a:t>
            </a:r>
          </a:p>
          <a:p>
            <a:pPr lvl="2">
              <a:buFontTx/>
              <a:buChar char="–"/>
            </a:pPr>
            <a:r>
              <a:rPr lang="fr-FR"/>
              <a:t>Les types référence</a:t>
            </a:r>
          </a:p>
          <a:p>
            <a:pPr lvl="2">
              <a:buFontTx/>
              <a:buChar char="–"/>
            </a:pPr>
            <a:r>
              <a:rPr lang="fr-FR"/>
              <a:t>Les types valeur par ce que l’on nomme </a:t>
            </a:r>
            <a:r>
              <a:rPr lang="fr-FR" i="1">
                <a:latin typeface="Century Schoolbook" pitchFamily="18" charset="0"/>
              </a:rPr>
              <a:t>boxing</a:t>
            </a:r>
          </a:p>
          <a:p>
            <a:pPr lvl="2">
              <a:buFontTx/>
              <a:buChar char="–"/>
            </a:pPr>
            <a:r>
              <a:rPr lang="fr-FR"/>
              <a:t>Dans l’espace de noms </a:t>
            </a:r>
            <a:r>
              <a:rPr lang="fr-FR">
                <a:latin typeface="Courier New" pitchFamily="49" charset="0"/>
              </a:rPr>
              <a:t>System.Collections</a:t>
            </a:r>
            <a:endParaRPr lang="fr-FR" i="1">
              <a:latin typeface="Century Schoolbook" pitchFamily="18" charset="0"/>
            </a:endParaRPr>
          </a:p>
          <a:p>
            <a:pPr>
              <a:buFontTx/>
              <a:buChar char="•"/>
            </a:pPr>
            <a:r>
              <a:rPr lang="fr-FR" i="1">
                <a:latin typeface="Century Schoolbook" pitchFamily="18" charset="0"/>
              </a:rPr>
              <a:t>Génériques </a:t>
            </a:r>
            <a:r>
              <a:rPr lang="fr-FR"/>
              <a:t>: mémorisent des références d’un type spécifique</a:t>
            </a:r>
          </a:p>
          <a:p>
            <a:pPr lvl="1">
              <a:buFontTx/>
              <a:buChar char="–"/>
            </a:pPr>
            <a:r>
              <a:rPr lang="fr-FR"/>
              <a:t>Dans l’espace de noms </a:t>
            </a:r>
            <a:r>
              <a:rPr lang="fr-FR">
                <a:latin typeface="Courier New" pitchFamily="49" charset="0"/>
              </a:rPr>
              <a:t>System.Collections.Generic</a:t>
            </a:r>
            <a:endParaRPr lang="fr-FR"/>
          </a:p>
          <a:p>
            <a:pPr>
              <a:buFontTx/>
              <a:buChar char="•"/>
            </a:pPr>
            <a:r>
              <a:rPr lang="fr-FR"/>
              <a:t>Dans tous les cas, le comportement de la collection est indépendant de son contenu</a:t>
            </a:r>
          </a:p>
          <a:p>
            <a:pPr lvl="1">
              <a:buFontTx/>
              <a:buChar char="–"/>
            </a:pPr>
            <a:r>
              <a:rPr lang="fr-FR"/>
              <a:t>Une file d’attente est une file d’attente</a:t>
            </a:r>
          </a:p>
        </p:txBody>
      </p:sp>
      <p:grpSp>
        <p:nvGrpSpPr>
          <p:cNvPr id="24581" name="Group 8"/>
          <p:cNvGrpSpPr>
            <a:grpSpLocks/>
          </p:cNvGrpSpPr>
          <p:nvPr/>
        </p:nvGrpSpPr>
        <p:grpSpPr bwMode="auto">
          <a:xfrm>
            <a:off x="7423150" y="4217988"/>
            <a:ext cx="660400" cy="585787"/>
            <a:chOff x="3169" y="2970"/>
            <a:chExt cx="416" cy="369"/>
          </a:xfrm>
        </p:grpSpPr>
        <p:grpSp>
          <p:nvGrpSpPr>
            <p:cNvPr id="24582" name="Group 9"/>
            <p:cNvGrpSpPr>
              <a:grpSpLocks/>
            </p:cNvGrpSpPr>
            <p:nvPr/>
          </p:nvGrpSpPr>
          <p:grpSpPr bwMode="auto">
            <a:xfrm>
              <a:off x="3169" y="2970"/>
              <a:ext cx="416" cy="369"/>
              <a:chOff x="3083" y="2970"/>
              <a:chExt cx="502" cy="445"/>
            </a:xfrm>
          </p:grpSpPr>
          <p:sp>
            <p:nvSpPr>
              <p:cNvPr id="24586"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4587"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4588"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4589"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4590"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4591"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4592"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4593"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4594"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4595"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4596"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4597"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4583"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4584"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4585"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defRPr/>
            </a:pPr>
            <a:r>
              <a:rPr lang="fr-FR"/>
              <a:t>Définir vos propres types de données</a:t>
            </a:r>
          </a:p>
        </p:txBody>
      </p:sp>
      <p:sp>
        <p:nvSpPr>
          <p:cNvPr id="9219" name="Rectangle 3"/>
          <p:cNvSpPr>
            <a:spLocks noGrp="1" noChangeArrowheads="1"/>
          </p:cNvSpPr>
          <p:nvPr>
            <p:ph idx="1"/>
          </p:nvPr>
        </p:nvSpPr>
        <p:spPr>
          <a:xfrm>
            <a:off x="279400" y="1312863"/>
            <a:ext cx="8599488" cy="3997325"/>
          </a:xfrm>
        </p:spPr>
        <p:txBody>
          <a:bodyPr/>
          <a:lstStyle/>
          <a:p>
            <a:pPr>
              <a:spcBef>
                <a:spcPts val="1200"/>
              </a:spcBef>
              <a:spcAft>
                <a:spcPts val="300"/>
              </a:spcAft>
            </a:pPr>
            <a:r>
              <a:rPr lang="fr-FR"/>
              <a:t>C# possède deux constructions semblables pour définir des types de données (comme un emporte-pièce)</a:t>
            </a:r>
            <a:endParaRPr lang="fr-FR">
              <a:latin typeface="Century Schoolbook" pitchFamily="18" charset="0"/>
            </a:endParaRPr>
          </a:p>
          <a:p>
            <a:pPr lvl="1"/>
            <a:r>
              <a:rPr lang="fr-FR"/>
              <a:t>Une classe si le type va être utilisé par référence</a:t>
            </a:r>
          </a:p>
          <a:p>
            <a:pPr lvl="1"/>
            <a:r>
              <a:rPr lang="fr-FR"/>
              <a:t>Une structure si le type va être utilisé par valeur</a:t>
            </a:r>
          </a:p>
          <a:p>
            <a:pPr lvl="1">
              <a:buFont typeface="Arial" charset="0"/>
              <a:buNone/>
            </a:pPr>
            <a:endParaRPr lang="fr-FR"/>
          </a:p>
          <a:p>
            <a:pPr lvl="1">
              <a:buFont typeface="Arial" charset="0"/>
              <a:buNone/>
            </a:pPr>
            <a:endParaRPr lang="fr-FR"/>
          </a:p>
          <a:p>
            <a:pPr lvl="1"/>
            <a:endParaRPr lang="fr-FR"/>
          </a:p>
          <a:p>
            <a:pPr lvl="1"/>
            <a:endParaRPr lang="fr-FR"/>
          </a:p>
          <a:p>
            <a:pPr>
              <a:spcBef>
                <a:spcPts val="1200"/>
              </a:spcBef>
              <a:spcAft>
                <a:spcPts val="300"/>
              </a:spcAft>
            </a:pPr>
            <a:r>
              <a:rPr lang="fr-FR"/>
              <a:t>Un objet est une </a:t>
            </a:r>
            <a:r>
              <a:rPr lang="fr-FR" i="1">
                <a:latin typeface="Century Schoolbook" pitchFamily="18" charset="0"/>
              </a:rPr>
              <a:t>entité en mémoire</a:t>
            </a:r>
            <a:endParaRPr lang="fr-FR">
              <a:latin typeface="Century Schoolbook" pitchFamily="18" charset="0"/>
            </a:endParaRPr>
          </a:p>
          <a:p>
            <a:pPr lvl="1"/>
            <a:r>
              <a:rPr lang="fr-FR"/>
              <a:t>Les objets de type classe sont créés sur le tas, en utilisant le mot-clé </a:t>
            </a:r>
            <a:r>
              <a:rPr lang="fr-FR" b="1">
                <a:latin typeface="Courier New" pitchFamily="49" charset="0"/>
              </a:rPr>
              <a:t>new</a:t>
            </a:r>
            <a:r>
              <a:rPr lang="fr-FR"/>
              <a:t> </a:t>
            </a:r>
          </a:p>
          <a:p>
            <a:pPr lvl="1"/>
            <a:r>
              <a:rPr lang="fr-FR"/>
              <a:t>Les objets de type structure sont en général créés sur la pile</a:t>
            </a:r>
          </a:p>
          <a:p>
            <a:pPr>
              <a:buFont typeface="Arial" charset="0"/>
              <a:buNone/>
            </a:pPr>
            <a:r>
              <a:rPr lang="fr-FR"/>
              <a:t>	</a:t>
            </a:r>
          </a:p>
        </p:txBody>
      </p:sp>
      <p:grpSp>
        <p:nvGrpSpPr>
          <p:cNvPr id="9220" name="Group 4"/>
          <p:cNvGrpSpPr>
            <a:grpSpLocks/>
          </p:cNvGrpSpPr>
          <p:nvPr/>
        </p:nvGrpSpPr>
        <p:grpSpPr bwMode="auto">
          <a:xfrm>
            <a:off x="2870200" y="2746375"/>
            <a:ext cx="3397250" cy="977900"/>
            <a:chOff x="1808" y="1730"/>
            <a:chExt cx="2140" cy="616"/>
          </a:xfrm>
        </p:grpSpPr>
        <p:sp>
          <p:nvSpPr>
            <p:cNvPr id="9221" name="Rectangle 5"/>
            <p:cNvSpPr>
              <a:spLocks noChangeArrowheads="1"/>
            </p:cNvSpPr>
            <p:nvPr/>
          </p:nvSpPr>
          <p:spPr bwMode="gray">
            <a:xfrm>
              <a:off x="2338" y="1796"/>
              <a:ext cx="1194" cy="14"/>
            </a:xfrm>
            <a:prstGeom prst="rect">
              <a:avLst/>
            </a:prstGeom>
            <a:solidFill>
              <a:srgbClr val="FFFFFF"/>
            </a:solidFill>
            <a:ln w="9525">
              <a:noFill/>
              <a:miter lim="800000"/>
              <a:headEnd/>
              <a:tailEnd/>
            </a:ln>
          </p:spPr>
          <p:txBody>
            <a:bodyPr/>
            <a:lstStyle/>
            <a:p>
              <a:endParaRPr lang="fr-FR"/>
            </a:p>
          </p:txBody>
        </p:sp>
        <p:sp>
          <p:nvSpPr>
            <p:cNvPr id="9222" name="Line 6"/>
            <p:cNvSpPr>
              <a:spLocks noChangeShapeType="1"/>
            </p:cNvSpPr>
            <p:nvPr/>
          </p:nvSpPr>
          <p:spPr bwMode="gray">
            <a:xfrm flipV="1">
              <a:off x="2338" y="1796"/>
              <a:ext cx="2" cy="2"/>
            </a:xfrm>
            <a:prstGeom prst="line">
              <a:avLst/>
            </a:prstGeom>
            <a:noFill/>
            <a:ln w="3175">
              <a:solidFill>
                <a:srgbClr val="000000"/>
              </a:solidFill>
              <a:round/>
              <a:headEnd/>
              <a:tailEnd/>
            </a:ln>
          </p:spPr>
          <p:txBody>
            <a:bodyPr/>
            <a:lstStyle/>
            <a:p>
              <a:endParaRPr lang="fr-FR"/>
            </a:p>
          </p:txBody>
        </p:sp>
        <p:sp>
          <p:nvSpPr>
            <p:cNvPr id="9223" name="Line 7"/>
            <p:cNvSpPr>
              <a:spLocks noChangeShapeType="1"/>
            </p:cNvSpPr>
            <p:nvPr/>
          </p:nvSpPr>
          <p:spPr bwMode="gray">
            <a:xfrm flipH="1">
              <a:off x="2358" y="1796"/>
              <a:ext cx="14" cy="14"/>
            </a:xfrm>
            <a:prstGeom prst="line">
              <a:avLst/>
            </a:prstGeom>
            <a:noFill/>
            <a:ln w="3175">
              <a:solidFill>
                <a:srgbClr val="000000"/>
              </a:solidFill>
              <a:round/>
              <a:headEnd/>
              <a:tailEnd/>
            </a:ln>
          </p:spPr>
          <p:txBody>
            <a:bodyPr/>
            <a:lstStyle/>
            <a:p>
              <a:endParaRPr lang="fr-FR"/>
            </a:p>
          </p:txBody>
        </p:sp>
        <p:sp>
          <p:nvSpPr>
            <p:cNvPr id="9224" name="Line 8"/>
            <p:cNvSpPr>
              <a:spLocks noChangeShapeType="1"/>
            </p:cNvSpPr>
            <p:nvPr/>
          </p:nvSpPr>
          <p:spPr bwMode="gray">
            <a:xfrm flipH="1">
              <a:off x="2390" y="1796"/>
              <a:ext cx="14" cy="14"/>
            </a:xfrm>
            <a:prstGeom prst="line">
              <a:avLst/>
            </a:prstGeom>
            <a:noFill/>
            <a:ln w="3175">
              <a:solidFill>
                <a:srgbClr val="000000"/>
              </a:solidFill>
              <a:round/>
              <a:headEnd/>
              <a:tailEnd/>
            </a:ln>
          </p:spPr>
          <p:txBody>
            <a:bodyPr/>
            <a:lstStyle/>
            <a:p>
              <a:endParaRPr lang="fr-FR"/>
            </a:p>
          </p:txBody>
        </p:sp>
        <p:sp>
          <p:nvSpPr>
            <p:cNvPr id="9225" name="Line 9"/>
            <p:cNvSpPr>
              <a:spLocks noChangeShapeType="1"/>
            </p:cNvSpPr>
            <p:nvPr/>
          </p:nvSpPr>
          <p:spPr bwMode="gray">
            <a:xfrm flipH="1">
              <a:off x="2424" y="1796"/>
              <a:ext cx="14" cy="14"/>
            </a:xfrm>
            <a:prstGeom prst="line">
              <a:avLst/>
            </a:prstGeom>
            <a:noFill/>
            <a:ln w="3175">
              <a:solidFill>
                <a:srgbClr val="000000"/>
              </a:solidFill>
              <a:round/>
              <a:headEnd/>
              <a:tailEnd/>
            </a:ln>
          </p:spPr>
          <p:txBody>
            <a:bodyPr/>
            <a:lstStyle/>
            <a:p>
              <a:endParaRPr lang="fr-FR"/>
            </a:p>
          </p:txBody>
        </p:sp>
        <p:sp>
          <p:nvSpPr>
            <p:cNvPr id="9226" name="Line 10"/>
            <p:cNvSpPr>
              <a:spLocks noChangeShapeType="1"/>
            </p:cNvSpPr>
            <p:nvPr/>
          </p:nvSpPr>
          <p:spPr bwMode="gray">
            <a:xfrm flipH="1">
              <a:off x="2456" y="1796"/>
              <a:ext cx="14" cy="14"/>
            </a:xfrm>
            <a:prstGeom prst="line">
              <a:avLst/>
            </a:prstGeom>
            <a:noFill/>
            <a:ln w="3175">
              <a:solidFill>
                <a:srgbClr val="000000"/>
              </a:solidFill>
              <a:round/>
              <a:headEnd/>
              <a:tailEnd/>
            </a:ln>
          </p:spPr>
          <p:txBody>
            <a:bodyPr/>
            <a:lstStyle/>
            <a:p>
              <a:endParaRPr lang="fr-FR"/>
            </a:p>
          </p:txBody>
        </p:sp>
        <p:sp>
          <p:nvSpPr>
            <p:cNvPr id="9227" name="Line 11"/>
            <p:cNvSpPr>
              <a:spLocks noChangeShapeType="1"/>
            </p:cNvSpPr>
            <p:nvPr/>
          </p:nvSpPr>
          <p:spPr bwMode="gray">
            <a:xfrm flipH="1">
              <a:off x="2488" y="1796"/>
              <a:ext cx="14" cy="14"/>
            </a:xfrm>
            <a:prstGeom prst="line">
              <a:avLst/>
            </a:prstGeom>
            <a:noFill/>
            <a:ln w="3175">
              <a:solidFill>
                <a:srgbClr val="000000"/>
              </a:solidFill>
              <a:round/>
              <a:headEnd/>
              <a:tailEnd/>
            </a:ln>
          </p:spPr>
          <p:txBody>
            <a:bodyPr/>
            <a:lstStyle/>
            <a:p>
              <a:endParaRPr lang="fr-FR"/>
            </a:p>
          </p:txBody>
        </p:sp>
        <p:sp>
          <p:nvSpPr>
            <p:cNvPr id="9228" name="Line 12"/>
            <p:cNvSpPr>
              <a:spLocks noChangeShapeType="1"/>
            </p:cNvSpPr>
            <p:nvPr/>
          </p:nvSpPr>
          <p:spPr bwMode="gray">
            <a:xfrm flipH="1">
              <a:off x="2520" y="1796"/>
              <a:ext cx="14" cy="14"/>
            </a:xfrm>
            <a:prstGeom prst="line">
              <a:avLst/>
            </a:prstGeom>
            <a:noFill/>
            <a:ln w="3175">
              <a:solidFill>
                <a:srgbClr val="000000"/>
              </a:solidFill>
              <a:round/>
              <a:headEnd/>
              <a:tailEnd/>
            </a:ln>
          </p:spPr>
          <p:txBody>
            <a:bodyPr/>
            <a:lstStyle/>
            <a:p>
              <a:endParaRPr lang="fr-FR"/>
            </a:p>
          </p:txBody>
        </p:sp>
        <p:sp>
          <p:nvSpPr>
            <p:cNvPr id="9229" name="Line 13"/>
            <p:cNvSpPr>
              <a:spLocks noChangeShapeType="1"/>
            </p:cNvSpPr>
            <p:nvPr/>
          </p:nvSpPr>
          <p:spPr bwMode="gray">
            <a:xfrm flipH="1">
              <a:off x="2554" y="1796"/>
              <a:ext cx="14" cy="14"/>
            </a:xfrm>
            <a:prstGeom prst="line">
              <a:avLst/>
            </a:prstGeom>
            <a:noFill/>
            <a:ln w="3175">
              <a:solidFill>
                <a:srgbClr val="000000"/>
              </a:solidFill>
              <a:round/>
              <a:headEnd/>
              <a:tailEnd/>
            </a:ln>
          </p:spPr>
          <p:txBody>
            <a:bodyPr/>
            <a:lstStyle/>
            <a:p>
              <a:endParaRPr lang="fr-FR"/>
            </a:p>
          </p:txBody>
        </p:sp>
        <p:sp>
          <p:nvSpPr>
            <p:cNvPr id="9230" name="Line 14"/>
            <p:cNvSpPr>
              <a:spLocks noChangeShapeType="1"/>
            </p:cNvSpPr>
            <p:nvPr/>
          </p:nvSpPr>
          <p:spPr bwMode="gray">
            <a:xfrm flipH="1">
              <a:off x="2586" y="1796"/>
              <a:ext cx="14" cy="14"/>
            </a:xfrm>
            <a:prstGeom prst="line">
              <a:avLst/>
            </a:prstGeom>
            <a:noFill/>
            <a:ln w="3175">
              <a:solidFill>
                <a:srgbClr val="000000"/>
              </a:solidFill>
              <a:round/>
              <a:headEnd/>
              <a:tailEnd/>
            </a:ln>
          </p:spPr>
          <p:txBody>
            <a:bodyPr/>
            <a:lstStyle/>
            <a:p>
              <a:endParaRPr lang="fr-FR"/>
            </a:p>
          </p:txBody>
        </p:sp>
        <p:sp>
          <p:nvSpPr>
            <p:cNvPr id="9231" name="Line 15"/>
            <p:cNvSpPr>
              <a:spLocks noChangeShapeType="1"/>
            </p:cNvSpPr>
            <p:nvPr/>
          </p:nvSpPr>
          <p:spPr bwMode="gray">
            <a:xfrm flipH="1">
              <a:off x="2618" y="1796"/>
              <a:ext cx="14" cy="14"/>
            </a:xfrm>
            <a:prstGeom prst="line">
              <a:avLst/>
            </a:prstGeom>
            <a:noFill/>
            <a:ln w="3175">
              <a:solidFill>
                <a:srgbClr val="000000"/>
              </a:solidFill>
              <a:round/>
              <a:headEnd/>
              <a:tailEnd/>
            </a:ln>
          </p:spPr>
          <p:txBody>
            <a:bodyPr/>
            <a:lstStyle/>
            <a:p>
              <a:endParaRPr lang="fr-FR"/>
            </a:p>
          </p:txBody>
        </p:sp>
        <p:sp>
          <p:nvSpPr>
            <p:cNvPr id="9232" name="Line 16"/>
            <p:cNvSpPr>
              <a:spLocks noChangeShapeType="1"/>
            </p:cNvSpPr>
            <p:nvPr/>
          </p:nvSpPr>
          <p:spPr bwMode="gray">
            <a:xfrm flipH="1">
              <a:off x="2652" y="1796"/>
              <a:ext cx="14" cy="14"/>
            </a:xfrm>
            <a:prstGeom prst="line">
              <a:avLst/>
            </a:prstGeom>
            <a:noFill/>
            <a:ln w="3175">
              <a:solidFill>
                <a:srgbClr val="000000"/>
              </a:solidFill>
              <a:round/>
              <a:headEnd/>
              <a:tailEnd/>
            </a:ln>
          </p:spPr>
          <p:txBody>
            <a:bodyPr/>
            <a:lstStyle/>
            <a:p>
              <a:endParaRPr lang="fr-FR"/>
            </a:p>
          </p:txBody>
        </p:sp>
        <p:sp>
          <p:nvSpPr>
            <p:cNvPr id="9233" name="Line 17"/>
            <p:cNvSpPr>
              <a:spLocks noChangeShapeType="1"/>
            </p:cNvSpPr>
            <p:nvPr/>
          </p:nvSpPr>
          <p:spPr bwMode="gray">
            <a:xfrm flipH="1">
              <a:off x="2684" y="1796"/>
              <a:ext cx="14" cy="14"/>
            </a:xfrm>
            <a:prstGeom prst="line">
              <a:avLst/>
            </a:prstGeom>
            <a:noFill/>
            <a:ln w="3175">
              <a:solidFill>
                <a:srgbClr val="000000"/>
              </a:solidFill>
              <a:round/>
              <a:headEnd/>
              <a:tailEnd/>
            </a:ln>
          </p:spPr>
          <p:txBody>
            <a:bodyPr/>
            <a:lstStyle/>
            <a:p>
              <a:endParaRPr lang="fr-FR"/>
            </a:p>
          </p:txBody>
        </p:sp>
        <p:sp>
          <p:nvSpPr>
            <p:cNvPr id="9234" name="Line 18"/>
            <p:cNvSpPr>
              <a:spLocks noChangeShapeType="1"/>
            </p:cNvSpPr>
            <p:nvPr/>
          </p:nvSpPr>
          <p:spPr bwMode="gray">
            <a:xfrm flipH="1">
              <a:off x="2716" y="1796"/>
              <a:ext cx="14" cy="14"/>
            </a:xfrm>
            <a:prstGeom prst="line">
              <a:avLst/>
            </a:prstGeom>
            <a:noFill/>
            <a:ln w="3175">
              <a:solidFill>
                <a:srgbClr val="000000"/>
              </a:solidFill>
              <a:round/>
              <a:headEnd/>
              <a:tailEnd/>
            </a:ln>
          </p:spPr>
          <p:txBody>
            <a:bodyPr/>
            <a:lstStyle/>
            <a:p>
              <a:endParaRPr lang="fr-FR"/>
            </a:p>
          </p:txBody>
        </p:sp>
        <p:sp>
          <p:nvSpPr>
            <p:cNvPr id="9235" name="Line 19"/>
            <p:cNvSpPr>
              <a:spLocks noChangeShapeType="1"/>
            </p:cNvSpPr>
            <p:nvPr/>
          </p:nvSpPr>
          <p:spPr bwMode="gray">
            <a:xfrm flipH="1">
              <a:off x="2748" y="1796"/>
              <a:ext cx="14" cy="14"/>
            </a:xfrm>
            <a:prstGeom prst="line">
              <a:avLst/>
            </a:prstGeom>
            <a:noFill/>
            <a:ln w="3175">
              <a:solidFill>
                <a:srgbClr val="000000"/>
              </a:solidFill>
              <a:round/>
              <a:headEnd/>
              <a:tailEnd/>
            </a:ln>
          </p:spPr>
          <p:txBody>
            <a:bodyPr/>
            <a:lstStyle/>
            <a:p>
              <a:endParaRPr lang="fr-FR"/>
            </a:p>
          </p:txBody>
        </p:sp>
        <p:sp>
          <p:nvSpPr>
            <p:cNvPr id="9236" name="Line 20"/>
            <p:cNvSpPr>
              <a:spLocks noChangeShapeType="1"/>
            </p:cNvSpPr>
            <p:nvPr/>
          </p:nvSpPr>
          <p:spPr bwMode="gray">
            <a:xfrm flipH="1">
              <a:off x="2782" y="1796"/>
              <a:ext cx="14" cy="14"/>
            </a:xfrm>
            <a:prstGeom prst="line">
              <a:avLst/>
            </a:prstGeom>
            <a:noFill/>
            <a:ln w="3175">
              <a:solidFill>
                <a:srgbClr val="000000"/>
              </a:solidFill>
              <a:round/>
              <a:headEnd/>
              <a:tailEnd/>
            </a:ln>
          </p:spPr>
          <p:txBody>
            <a:bodyPr/>
            <a:lstStyle/>
            <a:p>
              <a:endParaRPr lang="fr-FR"/>
            </a:p>
          </p:txBody>
        </p:sp>
        <p:sp>
          <p:nvSpPr>
            <p:cNvPr id="9237" name="Line 21"/>
            <p:cNvSpPr>
              <a:spLocks noChangeShapeType="1"/>
            </p:cNvSpPr>
            <p:nvPr/>
          </p:nvSpPr>
          <p:spPr bwMode="gray">
            <a:xfrm flipH="1">
              <a:off x="2814" y="1796"/>
              <a:ext cx="14" cy="14"/>
            </a:xfrm>
            <a:prstGeom prst="line">
              <a:avLst/>
            </a:prstGeom>
            <a:noFill/>
            <a:ln w="3175">
              <a:solidFill>
                <a:srgbClr val="000000"/>
              </a:solidFill>
              <a:round/>
              <a:headEnd/>
              <a:tailEnd/>
            </a:ln>
          </p:spPr>
          <p:txBody>
            <a:bodyPr/>
            <a:lstStyle/>
            <a:p>
              <a:endParaRPr lang="fr-FR"/>
            </a:p>
          </p:txBody>
        </p:sp>
        <p:sp>
          <p:nvSpPr>
            <p:cNvPr id="9238" name="Line 22"/>
            <p:cNvSpPr>
              <a:spLocks noChangeShapeType="1"/>
            </p:cNvSpPr>
            <p:nvPr/>
          </p:nvSpPr>
          <p:spPr bwMode="gray">
            <a:xfrm flipH="1">
              <a:off x="2846" y="1796"/>
              <a:ext cx="14" cy="14"/>
            </a:xfrm>
            <a:prstGeom prst="line">
              <a:avLst/>
            </a:prstGeom>
            <a:noFill/>
            <a:ln w="3175">
              <a:solidFill>
                <a:srgbClr val="000000"/>
              </a:solidFill>
              <a:round/>
              <a:headEnd/>
              <a:tailEnd/>
            </a:ln>
          </p:spPr>
          <p:txBody>
            <a:bodyPr/>
            <a:lstStyle/>
            <a:p>
              <a:endParaRPr lang="fr-FR"/>
            </a:p>
          </p:txBody>
        </p:sp>
        <p:sp>
          <p:nvSpPr>
            <p:cNvPr id="9239" name="Line 23"/>
            <p:cNvSpPr>
              <a:spLocks noChangeShapeType="1"/>
            </p:cNvSpPr>
            <p:nvPr/>
          </p:nvSpPr>
          <p:spPr bwMode="gray">
            <a:xfrm flipH="1">
              <a:off x="2880" y="1796"/>
              <a:ext cx="14" cy="14"/>
            </a:xfrm>
            <a:prstGeom prst="line">
              <a:avLst/>
            </a:prstGeom>
            <a:noFill/>
            <a:ln w="3175">
              <a:solidFill>
                <a:srgbClr val="000000"/>
              </a:solidFill>
              <a:round/>
              <a:headEnd/>
              <a:tailEnd/>
            </a:ln>
          </p:spPr>
          <p:txBody>
            <a:bodyPr/>
            <a:lstStyle/>
            <a:p>
              <a:endParaRPr lang="fr-FR"/>
            </a:p>
          </p:txBody>
        </p:sp>
        <p:sp>
          <p:nvSpPr>
            <p:cNvPr id="9240" name="Line 24"/>
            <p:cNvSpPr>
              <a:spLocks noChangeShapeType="1"/>
            </p:cNvSpPr>
            <p:nvPr/>
          </p:nvSpPr>
          <p:spPr bwMode="gray">
            <a:xfrm flipH="1">
              <a:off x="2912" y="1796"/>
              <a:ext cx="14" cy="14"/>
            </a:xfrm>
            <a:prstGeom prst="line">
              <a:avLst/>
            </a:prstGeom>
            <a:noFill/>
            <a:ln w="3175">
              <a:solidFill>
                <a:srgbClr val="000000"/>
              </a:solidFill>
              <a:round/>
              <a:headEnd/>
              <a:tailEnd/>
            </a:ln>
          </p:spPr>
          <p:txBody>
            <a:bodyPr/>
            <a:lstStyle/>
            <a:p>
              <a:endParaRPr lang="fr-FR"/>
            </a:p>
          </p:txBody>
        </p:sp>
        <p:sp>
          <p:nvSpPr>
            <p:cNvPr id="9241" name="Line 25"/>
            <p:cNvSpPr>
              <a:spLocks noChangeShapeType="1"/>
            </p:cNvSpPr>
            <p:nvPr/>
          </p:nvSpPr>
          <p:spPr bwMode="gray">
            <a:xfrm flipH="1">
              <a:off x="2944" y="1796"/>
              <a:ext cx="14" cy="14"/>
            </a:xfrm>
            <a:prstGeom prst="line">
              <a:avLst/>
            </a:prstGeom>
            <a:noFill/>
            <a:ln w="3175">
              <a:solidFill>
                <a:srgbClr val="000000"/>
              </a:solidFill>
              <a:round/>
              <a:headEnd/>
              <a:tailEnd/>
            </a:ln>
          </p:spPr>
          <p:txBody>
            <a:bodyPr/>
            <a:lstStyle/>
            <a:p>
              <a:endParaRPr lang="fr-FR"/>
            </a:p>
          </p:txBody>
        </p:sp>
        <p:sp>
          <p:nvSpPr>
            <p:cNvPr id="9242" name="Line 26"/>
            <p:cNvSpPr>
              <a:spLocks noChangeShapeType="1"/>
            </p:cNvSpPr>
            <p:nvPr/>
          </p:nvSpPr>
          <p:spPr bwMode="gray">
            <a:xfrm flipH="1">
              <a:off x="2976" y="1796"/>
              <a:ext cx="14" cy="14"/>
            </a:xfrm>
            <a:prstGeom prst="line">
              <a:avLst/>
            </a:prstGeom>
            <a:noFill/>
            <a:ln w="3175">
              <a:solidFill>
                <a:srgbClr val="000000"/>
              </a:solidFill>
              <a:round/>
              <a:headEnd/>
              <a:tailEnd/>
            </a:ln>
          </p:spPr>
          <p:txBody>
            <a:bodyPr/>
            <a:lstStyle/>
            <a:p>
              <a:endParaRPr lang="fr-FR"/>
            </a:p>
          </p:txBody>
        </p:sp>
        <p:sp>
          <p:nvSpPr>
            <p:cNvPr id="9243" name="Line 27"/>
            <p:cNvSpPr>
              <a:spLocks noChangeShapeType="1"/>
            </p:cNvSpPr>
            <p:nvPr/>
          </p:nvSpPr>
          <p:spPr bwMode="gray">
            <a:xfrm flipH="1">
              <a:off x="3010" y="1796"/>
              <a:ext cx="14" cy="14"/>
            </a:xfrm>
            <a:prstGeom prst="line">
              <a:avLst/>
            </a:prstGeom>
            <a:noFill/>
            <a:ln w="3175">
              <a:solidFill>
                <a:srgbClr val="000000"/>
              </a:solidFill>
              <a:round/>
              <a:headEnd/>
              <a:tailEnd/>
            </a:ln>
          </p:spPr>
          <p:txBody>
            <a:bodyPr/>
            <a:lstStyle/>
            <a:p>
              <a:endParaRPr lang="fr-FR"/>
            </a:p>
          </p:txBody>
        </p:sp>
        <p:sp>
          <p:nvSpPr>
            <p:cNvPr id="9244" name="Line 28"/>
            <p:cNvSpPr>
              <a:spLocks noChangeShapeType="1"/>
            </p:cNvSpPr>
            <p:nvPr/>
          </p:nvSpPr>
          <p:spPr bwMode="gray">
            <a:xfrm flipH="1">
              <a:off x="3042" y="1796"/>
              <a:ext cx="14" cy="14"/>
            </a:xfrm>
            <a:prstGeom prst="line">
              <a:avLst/>
            </a:prstGeom>
            <a:noFill/>
            <a:ln w="3175">
              <a:solidFill>
                <a:srgbClr val="000000"/>
              </a:solidFill>
              <a:round/>
              <a:headEnd/>
              <a:tailEnd/>
            </a:ln>
          </p:spPr>
          <p:txBody>
            <a:bodyPr/>
            <a:lstStyle/>
            <a:p>
              <a:endParaRPr lang="fr-FR"/>
            </a:p>
          </p:txBody>
        </p:sp>
        <p:sp>
          <p:nvSpPr>
            <p:cNvPr id="9245" name="Line 29"/>
            <p:cNvSpPr>
              <a:spLocks noChangeShapeType="1"/>
            </p:cNvSpPr>
            <p:nvPr/>
          </p:nvSpPr>
          <p:spPr bwMode="gray">
            <a:xfrm flipH="1">
              <a:off x="3074" y="1796"/>
              <a:ext cx="14" cy="14"/>
            </a:xfrm>
            <a:prstGeom prst="line">
              <a:avLst/>
            </a:prstGeom>
            <a:noFill/>
            <a:ln w="3175">
              <a:solidFill>
                <a:srgbClr val="000000"/>
              </a:solidFill>
              <a:round/>
              <a:headEnd/>
              <a:tailEnd/>
            </a:ln>
          </p:spPr>
          <p:txBody>
            <a:bodyPr/>
            <a:lstStyle/>
            <a:p>
              <a:endParaRPr lang="fr-FR"/>
            </a:p>
          </p:txBody>
        </p:sp>
        <p:sp>
          <p:nvSpPr>
            <p:cNvPr id="9246" name="Line 30"/>
            <p:cNvSpPr>
              <a:spLocks noChangeShapeType="1"/>
            </p:cNvSpPr>
            <p:nvPr/>
          </p:nvSpPr>
          <p:spPr bwMode="gray">
            <a:xfrm flipH="1">
              <a:off x="3108" y="1796"/>
              <a:ext cx="14" cy="14"/>
            </a:xfrm>
            <a:prstGeom prst="line">
              <a:avLst/>
            </a:prstGeom>
            <a:noFill/>
            <a:ln w="3175">
              <a:solidFill>
                <a:srgbClr val="000000"/>
              </a:solidFill>
              <a:round/>
              <a:headEnd/>
              <a:tailEnd/>
            </a:ln>
          </p:spPr>
          <p:txBody>
            <a:bodyPr/>
            <a:lstStyle/>
            <a:p>
              <a:endParaRPr lang="fr-FR"/>
            </a:p>
          </p:txBody>
        </p:sp>
        <p:sp>
          <p:nvSpPr>
            <p:cNvPr id="9247" name="Line 31"/>
            <p:cNvSpPr>
              <a:spLocks noChangeShapeType="1"/>
            </p:cNvSpPr>
            <p:nvPr/>
          </p:nvSpPr>
          <p:spPr bwMode="gray">
            <a:xfrm flipH="1">
              <a:off x="3140" y="1796"/>
              <a:ext cx="14" cy="14"/>
            </a:xfrm>
            <a:prstGeom prst="line">
              <a:avLst/>
            </a:prstGeom>
            <a:noFill/>
            <a:ln w="3175">
              <a:solidFill>
                <a:srgbClr val="000000"/>
              </a:solidFill>
              <a:round/>
              <a:headEnd/>
              <a:tailEnd/>
            </a:ln>
          </p:spPr>
          <p:txBody>
            <a:bodyPr/>
            <a:lstStyle/>
            <a:p>
              <a:endParaRPr lang="fr-FR"/>
            </a:p>
          </p:txBody>
        </p:sp>
        <p:sp>
          <p:nvSpPr>
            <p:cNvPr id="9248" name="Line 32"/>
            <p:cNvSpPr>
              <a:spLocks noChangeShapeType="1"/>
            </p:cNvSpPr>
            <p:nvPr/>
          </p:nvSpPr>
          <p:spPr bwMode="gray">
            <a:xfrm flipH="1">
              <a:off x="3172" y="1796"/>
              <a:ext cx="14" cy="14"/>
            </a:xfrm>
            <a:prstGeom prst="line">
              <a:avLst/>
            </a:prstGeom>
            <a:noFill/>
            <a:ln w="3175">
              <a:solidFill>
                <a:srgbClr val="000000"/>
              </a:solidFill>
              <a:round/>
              <a:headEnd/>
              <a:tailEnd/>
            </a:ln>
          </p:spPr>
          <p:txBody>
            <a:bodyPr/>
            <a:lstStyle/>
            <a:p>
              <a:endParaRPr lang="fr-FR"/>
            </a:p>
          </p:txBody>
        </p:sp>
        <p:sp>
          <p:nvSpPr>
            <p:cNvPr id="9249" name="Line 33"/>
            <p:cNvSpPr>
              <a:spLocks noChangeShapeType="1"/>
            </p:cNvSpPr>
            <p:nvPr/>
          </p:nvSpPr>
          <p:spPr bwMode="gray">
            <a:xfrm flipH="1">
              <a:off x="3206" y="1796"/>
              <a:ext cx="14" cy="14"/>
            </a:xfrm>
            <a:prstGeom prst="line">
              <a:avLst/>
            </a:prstGeom>
            <a:noFill/>
            <a:ln w="3175">
              <a:solidFill>
                <a:srgbClr val="000000"/>
              </a:solidFill>
              <a:round/>
              <a:headEnd/>
              <a:tailEnd/>
            </a:ln>
          </p:spPr>
          <p:txBody>
            <a:bodyPr/>
            <a:lstStyle/>
            <a:p>
              <a:endParaRPr lang="fr-FR"/>
            </a:p>
          </p:txBody>
        </p:sp>
        <p:sp>
          <p:nvSpPr>
            <p:cNvPr id="9250" name="Line 34"/>
            <p:cNvSpPr>
              <a:spLocks noChangeShapeType="1"/>
            </p:cNvSpPr>
            <p:nvPr/>
          </p:nvSpPr>
          <p:spPr bwMode="gray">
            <a:xfrm flipH="1">
              <a:off x="3238" y="1796"/>
              <a:ext cx="14" cy="14"/>
            </a:xfrm>
            <a:prstGeom prst="line">
              <a:avLst/>
            </a:prstGeom>
            <a:noFill/>
            <a:ln w="3175">
              <a:solidFill>
                <a:srgbClr val="000000"/>
              </a:solidFill>
              <a:round/>
              <a:headEnd/>
              <a:tailEnd/>
            </a:ln>
          </p:spPr>
          <p:txBody>
            <a:bodyPr/>
            <a:lstStyle/>
            <a:p>
              <a:endParaRPr lang="fr-FR"/>
            </a:p>
          </p:txBody>
        </p:sp>
        <p:sp>
          <p:nvSpPr>
            <p:cNvPr id="9251" name="Line 35"/>
            <p:cNvSpPr>
              <a:spLocks noChangeShapeType="1"/>
            </p:cNvSpPr>
            <p:nvPr/>
          </p:nvSpPr>
          <p:spPr bwMode="gray">
            <a:xfrm flipH="1">
              <a:off x="3270" y="1796"/>
              <a:ext cx="14" cy="14"/>
            </a:xfrm>
            <a:prstGeom prst="line">
              <a:avLst/>
            </a:prstGeom>
            <a:noFill/>
            <a:ln w="3175">
              <a:solidFill>
                <a:srgbClr val="000000"/>
              </a:solidFill>
              <a:round/>
              <a:headEnd/>
              <a:tailEnd/>
            </a:ln>
          </p:spPr>
          <p:txBody>
            <a:bodyPr/>
            <a:lstStyle/>
            <a:p>
              <a:endParaRPr lang="fr-FR"/>
            </a:p>
          </p:txBody>
        </p:sp>
        <p:sp>
          <p:nvSpPr>
            <p:cNvPr id="9252" name="Line 36"/>
            <p:cNvSpPr>
              <a:spLocks noChangeShapeType="1"/>
            </p:cNvSpPr>
            <p:nvPr/>
          </p:nvSpPr>
          <p:spPr bwMode="gray">
            <a:xfrm flipH="1">
              <a:off x="3302" y="1796"/>
              <a:ext cx="14" cy="14"/>
            </a:xfrm>
            <a:prstGeom prst="line">
              <a:avLst/>
            </a:prstGeom>
            <a:noFill/>
            <a:ln w="3175">
              <a:solidFill>
                <a:srgbClr val="000000"/>
              </a:solidFill>
              <a:round/>
              <a:headEnd/>
              <a:tailEnd/>
            </a:ln>
          </p:spPr>
          <p:txBody>
            <a:bodyPr/>
            <a:lstStyle/>
            <a:p>
              <a:endParaRPr lang="fr-FR"/>
            </a:p>
          </p:txBody>
        </p:sp>
        <p:sp>
          <p:nvSpPr>
            <p:cNvPr id="9253" name="Line 37"/>
            <p:cNvSpPr>
              <a:spLocks noChangeShapeType="1"/>
            </p:cNvSpPr>
            <p:nvPr/>
          </p:nvSpPr>
          <p:spPr bwMode="gray">
            <a:xfrm flipH="1">
              <a:off x="3336" y="1796"/>
              <a:ext cx="14" cy="14"/>
            </a:xfrm>
            <a:prstGeom prst="line">
              <a:avLst/>
            </a:prstGeom>
            <a:noFill/>
            <a:ln w="3175">
              <a:solidFill>
                <a:srgbClr val="000000"/>
              </a:solidFill>
              <a:round/>
              <a:headEnd/>
              <a:tailEnd/>
            </a:ln>
          </p:spPr>
          <p:txBody>
            <a:bodyPr/>
            <a:lstStyle/>
            <a:p>
              <a:endParaRPr lang="fr-FR"/>
            </a:p>
          </p:txBody>
        </p:sp>
        <p:sp>
          <p:nvSpPr>
            <p:cNvPr id="9254" name="Line 38"/>
            <p:cNvSpPr>
              <a:spLocks noChangeShapeType="1"/>
            </p:cNvSpPr>
            <p:nvPr/>
          </p:nvSpPr>
          <p:spPr bwMode="gray">
            <a:xfrm flipH="1">
              <a:off x="3368" y="1796"/>
              <a:ext cx="14" cy="14"/>
            </a:xfrm>
            <a:prstGeom prst="line">
              <a:avLst/>
            </a:prstGeom>
            <a:noFill/>
            <a:ln w="3175">
              <a:solidFill>
                <a:srgbClr val="000000"/>
              </a:solidFill>
              <a:round/>
              <a:headEnd/>
              <a:tailEnd/>
            </a:ln>
          </p:spPr>
          <p:txBody>
            <a:bodyPr/>
            <a:lstStyle/>
            <a:p>
              <a:endParaRPr lang="fr-FR"/>
            </a:p>
          </p:txBody>
        </p:sp>
        <p:sp>
          <p:nvSpPr>
            <p:cNvPr id="9255" name="Line 39"/>
            <p:cNvSpPr>
              <a:spLocks noChangeShapeType="1"/>
            </p:cNvSpPr>
            <p:nvPr/>
          </p:nvSpPr>
          <p:spPr bwMode="gray">
            <a:xfrm flipH="1">
              <a:off x="3400" y="1796"/>
              <a:ext cx="14" cy="14"/>
            </a:xfrm>
            <a:prstGeom prst="line">
              <a:avLst/>
            </a:prstGeom>
            <a:noFill/>
            <a:ln w="3175">
              <a:solidFill>
                <a:srgbClr val="000000"/>
              </a:solidFill>
              <a:round/>
              <a:headEnd/>
              <a:tailEnd/>
            </a:ln>
          </p:spPr>
          <p:txBody>
            <a:bodyPr/>
            <a:lstStyle/>
            <a:p>
              <a:endParaRPr lang="fr-FR"/>
            </a:p>
          </p:txBody>
        </p:sp>
        <p:sp>
          <p:nvSpPr>
            <p:cNvPr id="9256" name="Line 40"/>
            <p:cNvSpPr>
              <a:spLocks noChangeShapeType="1"/>
            </p:cNvSpPr>
            <p:nvPr/>
          </p:nvSpPr>
          <p:spPr bwMode="gray">
            <a:xfrm flipH="1">
              <a:off x="3434" y="1796"/>
              <a:ext cx="14" cy="14"/>
            </a:xfrm>
            <a:prstGeom prst="line">
              <a:avLst/>
            </a:prstGeom>
            <a:noFill/>
            <a:ln w="3175">
              <a:solidFill>
                <a:srgbClr val="000000"/>
              </a:solidFill>
              <a:round/>
              <a:headEnd/>
              <a:tailEnd/>
            </a:ln>
          </p:spPr>
          <p:txBody>
            <a:bodyPr/>
            <a:lstStyle/>
            <a:p>
              <a:endParaRPr lang="fr-FR"/>
            </a:p>
          </p:txBody>
        </p:sp>
        <p:sp>
          <p:nvSpPr>
            <p:cNvPr id="9257" name="Line 41"/>
            <p:cNvSpPr>
              <a:spLocks noChangeShapeType="1"/>
            </p:cNvSpPr>
            <p:nvPr/>
          </p:nvSpPr>
          <p:spPr bwMode="gray">
            <a:xfrm flipH="1">
              <a:off x="3466" y="1796"/>
              <a:ext cx="14" cy="14"/>
            </a:xfrm>
            <a:prstGeom prst="line">
              <a:avLst/>
            </a:prstGeom>
            <a:noFill/>
            <a:ln w="3175">
              <a:solidFill>
                <a:srgbClr val="000000"/>
              </a:solidFill>
              <a:round/>
              <a:headEnd/>
              <a:tailEnd/>
            </a:ln>
          </p:spPr>
          <p:txBody>
            <a:bodyPr/>
            <a:lstStyle/>
            <a:p>
              <a:endParaRPr lang="fr-FR"/>
            </a:p>
          </p:txBody>
        </p:sp>
        <p:sp>
          <p:nvSpPr>
            <p:cNvPr id="9258" name="Line 42"/>
            <p:cNvSpPr>
              <a:spLocks noChangeShapeType="1"/>
            </p:cNvSpPr>
            <p:nvPr/>
          </p:nvSpPr>
          <p:spPr bwMode="gray">
            <a:xfrm flipH="1">
              <a:off x="3498" y="1796"/>
              <a:ext cx="14" cy="14"/>
            </a:xfrm>
            <a:prstGeom prst="line">
              <a:avLst/>
            </a:prstGeom>
            <a:noFill/>
            <a:ln w="3175">
              <a:solidFill>
                <a:srgbClr val="000000"/>
              </a:solidFill>
              <a:round/>
              <a:headEnd/>
              <a:tailEnd/>
            </a:ln>
          </p:spPr>
          <p:txBody>
            <a:bodyPr/>
            <a:lstStyle/>
            <a:p>
              <a:endParaRPr lang="fr-FR"/>
            </a:p>
          </p:txBody>
        </p:sp>
        <p:sp>
          <p:nvSpPr>
            <p:cNvPr id="9259" name="Line 43"/>
            <p:cNvSpPr>
              <a:spLocks noChangeShapeType="1"/>
            </p:cNvSpPr>
            <p:nvPr/>
          </p:nvSpPr>
          <p:spPr bwMode="gray">
            <a:xfrm flipH="1">
              <a:off x="3530" y="1810"/>
              <a:ext cx="2" cy="1"/>
            </a:xfrm>
            <a:prstGeom prst="line">
              <a:avLst/>
            </a:prstGeom>
            <a:noFill/>
            <a:ln w="3175">
              <a:solidFill>
                <a:srgbClr val="000000"/>
              </a:solidFill>
              <a:round/>
              <a:headEnd/>
              <a:tailEnd/>
            </a:ln>
          </p:spPr>
          <p:txBody>
            <a:bodyPr/>
            <a:lstStyle/>
            <a:p>
              <a:endParaRPr lang="fr-FR"/>
            </a:p>
          </p:txBody>
        </p:sp>
        <p:sp>
          <p:nvSpPr>
            <p:cNvPr id="9260" name="Rectangle 44"/>
            <p:cNvSpPr>
              <a:spLocks noChangeArrowheads="1"/>
            </p:cNvSpPr>
            <p:nvPr/>
          </p:nvSpPr>
          <p:spPr bwMode="gray">
            <a:xfrm>
              <a:off x="2342" y="1800"/>
              <a:ext cx="1186" cy="6"/>
            </a:xfrm>
            <a:prstGeom prst="rect">
              <a:avLst/>
            </a:prstGeom>
            <a:noFill/>
            <a:ln w="12700">
              <a:solidFill>
                <a:srgbClr val="000000"/>
              </a:solidFill>
              <a:miter lim="800000"/>
              <a:headEnd/>
              <a:tailEnd/>
            </a:ln>
          </p:spPr>
          <p:txBody>
            <a:bodyPr/>
            <a:lstStyle/>
            <a:p>
              <a:endParaRPr lang="fr-FR"/>
            </a:p>
          </p:txBody>
        </p:sp>
        <p:sp>
          <p:nvSpPr>
            <p:cNvPr id="9261" name="Freeform 45"/>
            <p:cNvSpPr>
              <a:spLocks/>
            </p:cNvSpPr>
            <p:nvPr/>
          </p:nvSpPr>
          <p:spPr bwMode="gray">
            <a:xfrm>
              <a:off x="3532" y="1796"/>
              <a:ext cx="416" cy="550"/>
            </a:xfrm>
            <a:custGeom>
              <a:avLst/>
              <a:gdLst>
                <a:gd name="T0" fmla="*/ 0 w 416"/>
                <a:gd name="T1" fmla="*/ 0 h 550"/>
                <a:gd name="T2" fmla="*/ 416 w 416"/>
                <a:gd name="T3" fmla="*/ 536 h 550"/>
                <a:gd name="T4" fmla="*/ 416 w 416"/>
                <a:gd name="T5" fmla="*/ 550 h 550"/>
                <a:gd name="T6" fmla="*/ 0 w 416"/>
                <a:gd name="T7" fmla="*/ 14 h 550"/>
                <a:gd name="T8" fmla="*/ 0 w 416"/>
                <a:gd name="T9" fmla="*/ 0 h 550"/>
                <a:gd name="T10" fmla="*/ 0 60000 65536"/>
                <a:gd name="T11" fmla="*/ 0 60000 65536"/>
                <a:gd name="T12" fmla="*/ 0 60000 65536"/>
                <a:gd name="T13" fmla="*/ 0 60000 65536"/>
                <a:gd name="T14" fmla="*/ 0 60000 65536"/>
                <a:gd name="T15" fmla="*/ 0 w 416"/>
                <a:gd name="T16" fmla="*/ 0 h 550"/>
                <a:gd name="T17" fmla="*/ 416 w 416"/>
                <a:gd name="T18" fmla="*/ 550 h 550"/>
              </a:gdLst>
              <a:ahLst/>
              <a:cxnLst>
                <a:cxn ang="T10">
                  <a:pos x="T0" y="T1"/>
                </a:cxn>
                <a:cxn ang="T11">
                  <a:pos x="T2" y="T3"/>
                </a:cxn>
                <a:cxn ang="T12">
                  <a:pos x="T4" y="T5"/>
                </a:cxn>
                <a:cxn ang="T13">
                  <a:pos x="T6" y="T7"/>
                </a:cxn>
                <a:cxn ang="T14">
                  <a:pos x="T8" y="T9"/>
                </a:cxn>
              </a:cxnLst>
              <a:rect l="T15" t="T16" r="T17" b="T18"/>
              <a:pathLst>
                <a:path w="416" h="550">
                  <a:moveTo>
                    <a:pt x="0" y="0"/>
                  </a:moveTo>
                  <a:lnTo>
                    <a:pt x="416" y="536"/>
                  </a:lnTo>
                  <a:lnTo>
                    <a:pt x="416" y="550"/>
                  </a:lnTo>
                  <a:lnTo>
                    <a:pt x="0" y="14"/>
                  </a:lnTo>
                  <a:lnTo>
                    <a:pt x="0" y="0"/>
                  </a:lnTo>
                  <a:close/>
                </a:path>
              </a:pathLst>
            </a:custGeom>
            <a:solidFill>
              <a:srgbClr val="FFFFFF"/>
            </a:solidFill>
            <a:ln w="9525">
              <a:noFill/>
              <a:round/>
              <a:headEnd/>
              <a:tailEnd/>
            </a:ln>
          </p:spPr>
          <p:txBody>
            <a:bodyPr/>
            <a:lstStyle/>
            <a:p>
              <a:endParaRPr lang="fr-FR"/>
            </a:p>
          </p:txBody>
        </p:sp>
        <p:sp>
          <p:nvSpPr>
            <p:cNvPr id="9262" name="Line 46"/>
            <p:cNvSpPr>
              <a:spLocks noChangeShapeType="1"/>
            </p:cNvSpPr>
            <p:nvPr/>
          </p:nvSpPr>
          <p:spPr bwMode="gray">
            <a:xfrm flipH="1">
              <a:off x="3532" y="1804"/>
              <a:ext cx="6" cy="6"/>
            </a:xfrm>
            <a:prstGeom prst="line">
              <a:avLst/>
            </a:prstGeom>
            <a:noFill/>
            <a:ln w="3175">
              <a:solidFill>
                <a:srgbClr val="000000"/>
              </a:solidFill>
              <a:round/>
              <a:headEnd/>
              <a:tailEnd/>
            </a:ln>
          </p:spPr>
          <p:txBody>
            <a:bodyPr/>
            <a:lstStyle/>
            <a:p>
              <a:endParaRPr lang="fr-FR"/>
            </a:p>
          </p:txBody>
        </p:sp>
        <p:sp>
          <p:nvSpPr>
            <p:cNvPr id="9263" name="Line 47"/>
            <p:cNvSpPr>
              <a:spLocks noChangeShapeType="1"/>
            </p:cNvSpPr>
            <p:nvPr/>
          </p:nvSpPr>
          <p:spPr bwMode="gray">
            <a:xfrm flipH="1">
              <a:off x="3546" y="1822"/>
              <a:ext cx="6" cy="6"/>
            </a:xfrm>
            <a:prstGeom prst="line">
              <a:avLst/>
            </a:prstGeom>
            <a:noFill/>
            <a:ln w="3175">
              <a:solidFill>
                <a:srgbClr val="000000"/>
              </a:solidFill>
              <a:round/>
              <a:headEnd/>
              <a:tailEnd/>
            </a:ln>
          </p:spPr>
          <p:txBody>
            <a:bodyPr/>
            <a:lstStyle/>
            <a:p>
              <a:endParaRPr lang="fr-FR"/>
            </a:p>
          </p:txBody>
        </p:sp>
        <p:sp>
          <p:nvSpPr>
            <p:cNvPr id="9264" name="Line 48"/>
            <p:cNvSpPr>
              <a:spLocks noChangeShapeType="1"/>
            </p:cNvSpPr>
            <p:nvPr/>
          </p:nvSpPr>
          <p:spPr bwMode="gray">
            <a:xfrm flipH="1">
              <a:off x="3560" y="1840"/>
              <a:ext cx="6" cy="6"/>
            </a:xfrm>
            <a:prstGeom prst="line">
              <a:avLst/>
            </a:prstGeom>
            <a:noFill/>
            <a:ln w="3175">
              <a:solidFill>
                <a:srgbClr val="000000"/>
              </a:solidFill>
              <a:round/>
              <a:headEnd/>
              <a:tailEnd/>
            </a:ln>
          </p:spPr>
          <p:txBody>
            <a:bodyPr/>
            <a:lstStyle/>
            <a:p>
              <a:endParaRPr lang="fr-FR"/>
            </a:p>
          </p:txBody>
        </p:sp>
        <p:sp>
          <p:nvSpPr>
            <p:cNvPr id="9265" name="Line 49"/>
            <p:cNvSpPr>
              <a:spLocks noChangeShapeType="1"/>
            </p:cNvSpPr>
            <p:nvPr/>
          </p:nvSpPr>
          <p:spPr bwMode="gray">
            <a:xfrm flipH="1">
              <a:off x="3574" y="1860"/>
              <a:ext cx="6" cy="4"/>
            </a:xfrm>
            <a:prstGeom prst="line">
              <a:avLst/>
            </a:prstGeom>
            <a:noFill/>
            <a:ln w="3175">
              <a:solidFill>
                <a:srgbClr val="000000"/>
              </a:solidFill>
              <a:round/>
              <a:headEnd/>
              <a:tailEnd/>
            </a:ln>
          </p:spPr>
          <p:txBody>
            <a:bodyPr/>
            <a:lstStyle/>
            <a:p>
              <a:endParaRPr lang="fr-FR"/>
            </a:p>
          </p:txBody>
        </p:sp>
        <p:sp>
          <p:nvSpPr>
            <p:cNvPr id="9266" name="Line 50"/>
            <p:cNvSpPr>
              <a:spLocks noChangeShapeType="1"/>
            </p:cNvSpPr>
            <p:nvPr/>
          </p:nvSpPr>
          <p:spPr bwMode="gray">
            <a:xfrm flipH="1">
              <a:off x="3588" y="1878"/>
              <a:ext cx="6" cy="4"/>
            </a:xfrm>
            <a:prstGeom prst="line">
              <a:avLst/>
            </a:prstGeom>
            <a:noFill/>
            <a:ln w="3175">
              <a:solidFill>
                <a:srgbClr val="000000"/>
              </a:solidFill>
              <a:round/>
              <a:headEnd/>
              <a:tailEnd/>
            </a:ln>
          </p:spPr>
          <p:txBody>
            <a:bodyPr/>
            <a:lstStyle/>
            <a:p>
              <a:endParaRPr lang="fr-FR"/>
            </a:p>
          </p:txBody>
        </p:sp>
        <p:sp>
          <p:nvSpPr>
            <p:cNvPr id="9267" name="Line 51"/>
            <p:cNvSpPr>
              <a:spLocks noChangeShapeType="1"/>
            </p:cNvSpPr>
            <p:nvPr/>
          </p:nvSpPr>
          <p:spPr bwMode="gray">
            <a:xfrm flipH="1">
              <a:off x="3602" y="1895"/>
              <a:ext cx="6" cy="6"/>
            </a:xfrm>
            <a:prstGeom prst="line">
              <a:avLst/>
            </a:prstGeom>
            <a:noFill/>
            <a:ln w="3175">
              <a:solidFill>
                <a:srgbClr val="000000"/>
              </a:solidFill>
              <a:round/>
              <a:headEnd/>
              <a:tailEnd/>
            </a:ln>
          </p:spPr>
          <p:txBody>
            <a:bodyPr/>
            <a:lstStyle/>
            <a:p>
              <a:endParaRPr lang="fr-FR"/>
            </a:p>
          </p:txBody>
        </p:sp>
        <p:sp>
          <p:nvSpPr>
            <p:cNvPr id="9268" name="Line 52"/>
            <p:cNvSpPr>
              <a:spLocks noChangeShapeType="1"/>
            </p:cNvSpPr>
            <p:nvPr/>
          </p:nvSpPr>
          <p:spPr bwMode="gray">
            <a:xfrm flipH="1">
              <a:off x="3616" y="1913"/>
              <a:ext cx="6" cy="6"/>
            </a:xfrm>
            <a:prstGeom prst="line">
              <a:avLst/>
            </a:prstGeom>
            <a:noFill/>
            <a:ln w="3175">
              <a:solidFill>
                <a:srgbClr val="000000"/>
              </a:solidFill>
              <a:round/>
              <a:headEnd/>
              <a:tailEnd/>
            </a:ln>
          </p:spPr>
          <p:txBody>
            <a:bodyPr/>
            <a:lstStyle/>
            <a:p>
              <a:endParaRPr lang="fr-FR"/>
            </a:p>
          </p:txBody>
        </p:sp>
        <p:sp>
          <p:nvSpPr>
            <p:cNvPr id="9269" name="Line 53"/>
            <p:cNvSpPr>
              <a:spLocks noChangeShapeType="1"/>
            </p:cNvSpPr>
            <p:nvPr/>
          </p:nvSpPr>
          <p:spPr bwMode="gray">
            <a:xfrm flipH="1">
              <a:off x="3632" y="1931"/>
              <a:ext cx="4" cy="6"/>
            </a:xfrm>
            <a:prstGeom prst="line">
              <a:avLst/>
            </a:prstGeom>
            <a:noFill/>
            <a:ln w="3175">
              <a:solidFill>
                <a:srgbClr val="000000"/>
              </a:solidFill>
              <a:round/>
              <a:headEnd/>
              <a:tailEnd/>
            </a:ln>
          </p:spPr>
          <p:txBody>
            <a:bodyPr/>
            <a:lstStyle/>
            <a:p>
              <a:endParaRPr lang="fr-FR"/>
            </a:p>
          </p:txBody>
        </p:sp>
        <p:sp>
          <p:nvSpPr>
            <p:cNvPr id="9270" name="Freeform 54"/>
            <p:cNvSpPr>
              <a:spLocks/>
            </p:cNvSpPr>
            <p:nvPr/>
          </p:nvSpPr>
          <p:spPr bwMode="gray">
            <a:xfrm>
              <a:off x="3532" y="1796"/>
              <a:ext cx="416" cy="550"/>
            </a:xfrm>
            <a:custGeom>
              <a:avLst/>
              <a:gdLst>
                <a:gd name="T0" fmla="*/ 0 w 416"/>
                <a:gd name="T1" fmla="*/ 0 h 550"/>
                <a:gd name="T2" fmla="*/ 416 w 416"/>
                <a:gd name="T3" fmla="*/ 536 h 550"/>
                <a:gd name="T4" fmla="*/ 416 w 416"/>
                <a:gd name="T5" fmla="*/ 550 h 550"/>
                <a:gd name="T6" fmla="*/ 0 w 416"/>
                <a:gd name="T7" fmla="*/ 14 h 550"/>
                <a:gd name="T8" fmla="*/ 0 w 416"/>
                <a:gd name="T9" fmla="*/ 0 h 550"/>
                <a:gd name="T10" fmla="*/ 0 60000 65536"/>
                <a:gd name="T11" fmla="*/ 0 60000 65536"/>
                <a:gd name="T12" fmla="*/ 0 60000 65536"/>
                <a:gd name="T13" fmla="*/ 0 60000 65536"/>
                <a:gd name="T14" fmla="*/ 0 60000 65536"/>
                <a:gd name="T15" fmla="*/ 0 w 416"/>
                <a:gd name="T16" fmla="*/ 0 h 550"/>
                <a:gd name="T17" fmla="*/ 416 w 416"/>
                <a:gd name="T18" fmla="*/ 550 h 550"/>
              </a:gdLst>
              <a:ahLst/>
              <a:cxnLst>
                <a:cxn ang="T10">
                  <a:pos x="T0" y="T1"/>
                </a:cxn>
                <a:cxn ang="T11">
                  <a:pos x="T2" y="T3"/>
                </a:cxn>
                <a:cxn ang="T12">
                  <a:pos x="T4" y="T5"/>
                </a:cxn>
                <a:cxn ang="T13">
                  <a:pos x="T6" y="T7"/>
                </a:cxn>
                <a:cxn ang="T14">
                  <a:pos x="T8" y="T9"/>
                </a:cxn>
              </a:cxnLst>
              <a:rect l="T15" t="T16" r="T17" b="T18"/>
              <a:pathLst>
                <a:path w="416" h="550">
                  <a:moveTo>
                    <a:pt x="0" y="0"/>
                  </a:moveTo>
                  <a:lnTo>
                    <a:pt x="416" y="536"/>
                  </a:lnTo>
                  <a:lnTo>
                    <a:pt x="416" y="550"/>
                  </a:lnTo>
                  <a:lnTo>
                    <a:pt x="0" y="14"/>
                  </a:lnTo>
                  <a:lnTo>
                    <a:pt x="0" y="0"/>
                  </a:lnTo>
                </a:path>
              </a:pathLst>
            </a:custGeom>
            <a:noFill/>
            <a:ln w="12700">
              <a:solidFill>
                <a:srgbClr val="000000"/>
              </a:solidFill>
              <a:round/>
              <a:headEnd/>
              <a:tailEnd/>
            </a:ln>
          </p:spPr>
          <p:txBody>
            <a:bodyPr/>
            <a:lstStyle/>
            <a:p>
              <a:endParaRPr lang="fr-FR"/>
            </a:p>
          </p:txBody>
        </p:sp>
        <p:sp>
          <p:nvSpPr>
            <p:cNvPr id="9271" name="Freeform 55"/>
            <p:cNvSpPr>
              <a:spLocks/>
            </p:cNvSpPr>
            <p:nvPr/>
          </p:nvSpPr>
          <p:spPr bwMode="gray">
            <a:xfrm>
              <a:off x="1920" y="1796"/>
              <a:ext cx="418" cy="550"/>
            </a:xfrm>
            <a:custGeom>
              <a:avLst/>
              <a:gdLst>
                <a:gd name="T0" fmla="*/ 0 w 418"/>
                <a:gd name="T1" fmla="*/ 536 h 550"/>
                <a:gd name="T2" fmla="*/ 418 w 418"/>
                <a:gd name="T3" fmla="*/ 0 h 550"/>
                <a:gd name="T4" fmla="*/ 418 w 418"/>
                <a:gd name="T5" fmla="*/ 14 h 550"/>
                <a:gd name="T6" fmla="*/ 2 w 418"/>
                <a:gd name="T7" fmla="*/ 550 h 550"/>
                <a:gd name="T8" fmla="*/ 0 w 418"/>
                <a:gd name="T9" fmla="*/ 536 h 550"/>
                <a:gd name="T10" fmla="*/ 0 60000 65536"/>
                <a:gd name="T11" fmla="*/ 0 60000 65536"/>
                <a:gd name="T12" fmla="*/ 0 60000 65536"/>
                <a:gd name="T13" fmla="*/ 0 60000 65536"/>
                <a:gd name="T14" fmla="*/ 0 60000 65536"/>
                <a:gd name="T15" fmla="*/ 0 w 418"/>
                <a:gd name="T16" fmla="*/ 0 h 550"/>
                <a:gd name="T17" fmla="*/ 418 w 418"/>
                <a:gd name="T18" fmla="*/ 550 h 550"/>
              </a:gdLst>
              <a:ahLst/>
              <a:cxnLst>
                <a:cxn ang="T10">
                  <a:pos x="T0" y="T1"/>
                </a:cxn>
                <a:cxn ang="T11">
                  <a:pos x="T2" y="T3"/>
                </a:cxn>
                <a:cxn ang="T12">
                  <a:pos x="T4" y="T5"/>
                </a:cxn>
                <a:cxn ang="T13">
                  <a:pos x="T6" y="T7"/>
                </a:cxn>
                <a:cxn ang="T14">
                  <a:pos x="T8" y="T9"/>
                </a:cxn>
              </a:cxnLst>
              <a:rect l="T15" t="T16" r="T17" b="T18"/>
              <a:pathLst>
                <a:path w="418" h="550">
                  <a:moveTo>
                    <a:pt x="0" y="536"/>
                  </a:moveTo>
                  <a:lnTo>
                    <a:pt x="418" y="0"/>
                  </a:lnTo>
                  <a:lnTo>
                    <a:pt x="418" y="14"/>
                  </a:lnTo>
                  <a:lnTo>
                    <a:pt x="2" y="550"/>
                  </a:lnTo>
                  <a:lnTo>
                    <a:pt x="0" y="536"/>
                  </a:lnTo>
                  <a:close/>
                </a:path>
              </a:pathLst>
            </a:custGeom>
            <a:solidFill>
              <a:srgbClr val="FFFFFF"/>
            </a:solidFill>
            <a:ln w="9525">
              <a:noFill/>
              <a:round/>
              <a:headEnd/>
              <a:tailEnd/>
            </a:ln>
          </p:spPr>
          <p:txBody>
            <a:bodyPr/>
            <a:lstStyle/>
            <a:p>
              <a:endParaRPr lang="fr-FR"/>
            </a:p>
          </p:txBody>
        </p:sp>
        <p:sp>
          <p:nvSpPr>
            <p:cNvPr id="9272" name="Line 56"/>
            <p:cNvSpPr>
              <a:spLocks noChangeShapeType="1"/>
            </p:cNvSpPr>
            <p:nvPr/>
          </p:nvSpPr>
          <p:spPr bwMode="gray">
            <a:xfrm flipH="1">
              <a:off x="2330" y="1798"/>
              <a:ext cx="8" cy="6"/>
            </a:xfrm>
            <a:prstGeom prst="line">
              <a:avLst/>
            </a:prstGeom>
            <a:noFill/>
            <a:ln w="3175">
              <a:solidFill>
                <a:srgbClr val="000000"/>
              </a:solidFill>
              <a:round/>
              <a:headEnd/>
              <a:tailEnd/>
            </a:ln>
          </p:spPr>
          <p:txBody>
            <a:bodyPr/>
            <a:lstStyle/>
            <a:p>
              <a:endParaRPr lang="fr-FR"/>
            </a:p>
          </p:txBody>
        </p:sp>
        <p:sp>
          <p:nvSpPr>
            <p:cNvPr id="9273" name="Line 57"/>
            <p:cNvSpPr>
              <a:spLocks noChangeShapeType="1"/>
            </p:cNvSpPr>
            <p:nvPr/>
          </p:nvSpPr>
          <p:spPr bwMode="gray">
            <a:xfrm flipH="1">
              <a:off x="2218" y="1897"/>
              <a:ext cx="54" cy="52"/>
            </a:xfrm>
            <a:prstGeom prst="line">
              <a:avLst/>
            </a:prstGeom>
            <a:noFill/>
            <a:ln w="3175">
              <a:solidFill>
                <a:srgbClr val="000000"/>
              </a:solidFill>
              <a:round/>
              <a:headEnd/>
              <a:tailEnd/>
            </a:ln>
          </p:spPr>
          <p:txBody>
            <a:bodyPr/>
            <a:lstStyle/>
            <a:p>
              <a:endParaRPr lang="fr-FR"/>
            </a:p>
          </p:txBody>
        </p:sp>
        <p:sp>
          <p:nvSpPr>
            <p:cNvPr id="9274" name="Line 58" descr="Papyrus"/>
            <p:cNvSpPr>
              <a:spLocks noChangeShapeType="1"/>
            </p:cNvSpPr>
            <p:nvPr/>
          </p:nvSpPr>
          <p:spPr bwMode="gray">
            <a:xfrm flipH="1">
              <a:off x="2106" y="2041"/>
              <a:ext cx="52" cy="52"/>
            </a:xfrm>
            <a:prstGeom prst="line">
              <a:avLst/>
            </a:prstGeom>
            <a:noFill/>
            <a:ln w="3175">
              <a:solidFill>
                <a:srgbClr val="000000"/>
              </a:solidFill>
              <a:round/>
              <a:headEnd/>
              <a:tailEnd/>
            </a:ln>
          </p:spPr>
          <p:txBody>
            <a:bodyPr/>
            <a:lstStyle/>
            <a:p>
              <a:endParaRPr lang="fr-FR"/>
            </a:p>
          </p:txBody>
        </p:sp>
        <p:sp>
          <p:nvSpPr>
            <p:cNvPr id="9275" name="Line 59" descr="Papyrus"/>
            <p:cNvSpPr>
              <a:spLocks noChangeShapeType="1"/>
            </p:cNvSpPr>
            <p:nvPr/>
          </p:nvSpPr>
          <p:spPr bwMode="gray">
            <a:xfrm flipH="1">
              <a:off x="1994" y="2187"/>
              <a:ext cx="52" cy="51"/>
            </a:xfrm>
            <a:prstGeom prst="line">
              <a:avLst/>
            </a:prstGeom>
            <a:noFill/>
            <a:ln w="3175">
              <a:solidFill>
                <a:srgbClr val="000000"/>
              </a:solidFill>
              <a:round/>
              <a:headEnd/>
              <a:tailEnd/>
            </a:ln>
          </p:spPr>
          <p:txBody>
            <a:bodyPr/>
            <a:lstStyle/>
            <a:p>
              <a:endParaRPr lang="fr-FR"/>
            </a:p>
          </p:txBody>
        </p:sp>
        <p:sp>
          <p:nvSpPr>
            <p:cNvPr id="9276" name="Freeform 60"/>
            <p:cNvSpPr>
              <a:spLocks/>
            </p:cNvSpPr>
            <p:nvPr/>
          </p:nvSpPr>
          <p:spPr bwMode="gray">
            <a:xfrm>
              <a:off x="1920" y="1796"/>
              <a:ext cx="418" cy="550"/>
            </a:xfrm>
            <a:custGeom>
              <a:avLst/>
              <a:gdLst>
                <a:gd name="T0" fmla="*/ 0 w 418"/>
                <a:gd name="T1" fmla="*/ 536 h 550"/>
                <a:gd name="T2" fmla="*/ 418 w 418"/>
                <a:gd name="T3" fmla="*/ 0 h 550"/>
                <a:gd name="T4" fmla="*/ 418 w 418"/>
                <a:gd name="T5" fmla="*/ 14 h 550"/>
                <a:gd name="T6" fmla="*/ 2 w 418"/>
                <a:gd name="T7" fmla="*/ 550 h 550"/>
                <a:gd name="T8" fmla="*/ 0 w 418"/>
                <a:gd name="T9" fmla="*/ 536 h 550"/>
                <a:gd name="T10" fmla="*/ 0 60000 65536"/>
                <a:gd name="T11" fmla="*/ 0 60000 65536"/>
                <a:gd name="T12" fmla="*/ 0 60000 65536"/>
                <a:gd name="T13" fmla="*/ 0 60000 65536"/>
                <a:gd name="T14" fmla="*/ 0 60000 65536"/>
                <a:gd name="T15" fmla="*/ 0 w 418"/>
                <a:gd name="T16" fmla="*/ 0 h 550"/>
                <a:gd name="T17" fmla="*/ 418 w 418"/>
                <a:gd name="T18" fmla="*/ 550 h 550"/>
              </a:gdLst>
              <a:ahLst/>
              <a:cxnLst>
                <a:cxn ang="T10">
                  <a:pos x="T0" y="T1"/>
                </a:cxn>
                <a:cxn ang="T11">
                  <a:pos x="T2" y="T3"/>
                </a:cxn>
                <a:cxn ang="T12">
                  <a:pos x="T4" y="T5"/>
                </a:cxn>
                <a:cxn ang="T13">
                  <a:pos x="T6" y="T7"/>
                </a:cxn>
                <a:cxn ang="T14">
                  <a:pos x="T8" y="T9"/>
                </a:cxn>
              </a:cxnLst>
              <a:rect l="T15" t="T16" r="T17" b="T18"/>
              <a:pathLst>
                <a:path w="418" h="550">
                  <a:moveTo>
                    <a:pt x="0" y="536"/>
                  </a:moveTo>
                  <a:lnTo>
                    <a:pt x="418" y="0"/>
                  </a:lnTo>
                  <a:lnTo>
                    <a:pt x="418" y="14"/>
                  </a:lnTo>
                  <a:lnTo>
                    <a:pt x="2" y="550"/>
                  </a:lnTo>
                  <a:lnTo>
                    <a:pt x="0" y="536"/>
                  </a:lnTo>
                </a:path>
              </a:pathLst>
            </a:custGeom>
            <a:noFill/>
            <a:ln w="12700">
              <a:solidFill>
                <a:srgbClr val="000000"/>
              </a:solidFill>
              <a:round/>
              <a:headEnd/>
              <a:tailEnd/>
            </a:ln>
          </p:spPr>
          <p:txBody>
            <a:bodyPr/>
            <a:lstStyle/>
            <a:p>
              <a:endParaRPr lang="fr-FR"/>
            </a:p>
          </p:txBody>
        </p:sp>
        <p:sp>
          <p:nvSpPr>
            <p:cNvPr id="9277" name="Freeform 61"/>
            <p:cNvSpPr>
              <a:spLocks/>
            </p:cNvSpPr>
            <p:nvPr/>
          </p:nvSpPr>
          <p:spPr bwMode="gray">
            <a:xfrm>
              <a:off x="1920" y="2332"/>
              <a:ext cx="2028" cy="14"/>
            </a:xfrm>
            <a:custGeom>
              <a:avLst/>
              <a:gdLst>
                <a:gd name="T0" fmla="*/ 2028 w 2028"/>
                <a:gd name="T1" fmla="*/ 0 h 14"/>
                <a:gd name="T2" fmla="*/ 0 w 2028"/>
                <a:gd name="T3" fmla="*/ 0 h 14"/>
                <a:gd name="T4" fmla="*/ 2 w 2028"/>
                <a:gd name="T5" fmla="*/ 14 h 14"/>
                <a:gd name="T6" fmla="*/ 2028 w 2028"/>
                <a:gd name="T7" fmla="*/ 14 h 14"/>
                <a:gd name="T8" fmla="*/ 2028 w 2028"/>
                <a:gd name="T9" fmla="*/ 0 h 14"/>
                <a:gd name="T10" fmla="*/ 0 60000 65536"/>
                <a:gd name="T11" fmla="*/ 0 60000 65536"/>
                <a:gd name="T12" fmla="*/ 0 60000 65536"/>
                <a:gd name="T13" fmla="*/ 0 60000 65536"/>
                <a:gd name="T14" fmla="*/ 0 60000 65536"/>
                <a:gd name="T15" fmla="*/ 0 w 2028"/>
                <a:gd name="T16" fmla="*/ 0 h 14"/>
                <a:gd name="T17" fmla="*/ 2028 w 2028"/>
                <a:gd name="T18" fmla="*/ 14 h 14"/>
              </a:gdLst>
              <a:ahLst/>
              <a:cxnLst>
                <a:cxn ang="T10">
                  <a:pos x="T0" y="T1"/>
                </a:cxn>
                <a:cxn ang="T11">
                  <a:pos x="T2" y="T3"/>
                </a:cxn>
                <a:cxn ang="T12">
                  <a:pos x="T4" y="T5"/>
                </a:cxn>
                <a:cxn ang="T13">
                  <a:pos x="T6" y="T7"/>
                </a:cxn>
                <a:cxn ang="T14">
                  <a:pos x="T8" y="T9"/>
                </a:cxn>
              </a:cxnLst>
              <a:rect l="T15" t="T16" r="T17" b="T18"/>
              <a:pathLst>
                <a:path w="2028" h="14">
                  <a:moveTo>
                    <a:pt x="2028" y="0"/>
                  </a:moveTo>
                  <a:lnTo>
                    <a:pt x="0" y="0"/>
                  </a:lnTo>
                  <a:lnTo>
                    <a:pt x="2" y="14"/>
                  </a:lnTo>
                  <a:lnTo>
                    <a:pt x="2028" y="14"/>
                  </a:lnTo>
                  <a:lnTo>
                    <a:pt x="2028" y="0"/>
                  </a:lnTo>
                  <a:close/>
                </a:path>
              </a:pathLst>
            </a:custGeom>
            <a:solidFill>
              <a:srgbClr val="FFFFFF"/>
            </a:solidFill>
            <a:ln w="9525">
              <a:noFill/>
              <a:round/>
              <a:headEnd/>
              <a:tailEnd/>
            </a:ln>
          </p:spPr>
          <p:txBody>
            <a:bodyPr/>
            <a:lstStyle/>
            <a:p>
              <a:endParaRPr lang="fr-FR"/>
            </a:p>
          </p:txBody>
        </p:sp>
        <p:sp>
          <p:nvSpPr>
            <p:cNvPr id="9278" name="Freeform 62"/>
            <p:cNvSpPr>
              <a:spLocks/>
            </p:cNvSpPr>
            <p:nvPr/>
          </p:nvSpPr>
          <p:spPr bwMode="gray">
            <a:xfrm>
              <a:off x="1920" y="2332"/>
              <a:ext cx="2028" cy="14"/>
            </a:xfrm>
            <a:custGeom>
              <a:avLst/>
              <a:gdLst>
                <a:gd name="T0" fmla="*/ 2028 w 2028"/>
                <a:gd name="T1" fmla="*/ 0 h 14"/>
                <a:gd name="T2" fmla="*/ 0 w 2028"/>
                <a:gd name="T3" fmla="*/ 0 h 14"/>
                <a:gd name="T4" fmla="*/ 2 w 2028"/>
                <a:gd name="T5" fmla="*/ 14 h 14"/>
                <a:gd name="T6" fmla="*/ 2028 w 2028"/>
                <a:gd name="T7" fmla="*/ 14 h 14"/>
                <a:gd name="T8" fmla="*/ 2028 w 2028"/>
                <a:gd name="T9" fmla="*/ 0 h 14"/>
                <a:gd name="T10" fmla="*/ 0 60000 65536"/>
                <a:gd name="T11" fmla="*/ 0 60000 65536"/>
                <a:gd name="T12" fmla="*/ 0 60000 65536"/>
                <a:gd name="T13" fmla="*/ 0 60000 65536"/>
                <a:gd name="T14" fmla="*/ 0 60000 65536"/>
                <a:gd name="T15" fmla="*/ 0 w 2028"/>
                <a:gd name="T16" fmla="*/ 0 h 14"/>
                <a:gd name="T17" fmla="*/ 2028 w 2028"/>
                <a:gd name="T18" fmla="*/ 14 h 14"/>
              </a:gdLst>
              <a:ahLst/>
              <a:cxnLst>
                <a:cxn ang="T10">
                  <a:pos x="T0" y="T1"/>
                </a:cxn>
                <a:cxn ang="T11">
                  <a:pos x="T2" y="T3"/>
                </a:cxn>
                <a:cxn ang="T12">
                  <a:pos x="T4" y="T5"/>
                </a:cxn>
                <a:cxn ang="T13">
                  <a:pos x="T6" y="T7"/>
                </a:cxn>
                <a:cxn ang="T14">
                  <a:pos x="T8" y="T9"/>
                </a:cxn>
              </a:cxnLst>
              <a:rect l="T15" t="T16" r="T17" b="T18"/>
              <a:pathLst>
                <a:path w="2028" h="14">
                  <a:moveTo>
                    <a:pt x="2028" y="0"/>
                  </a:moveTo>
                  <a:lnTo>
                    <a:pt x="0" y="0"/>
                  </a:lnTo>
                  <a:lnTo>
                    <a:pt x="2" y="14"/>
                  </a:lnTo>
                  <a:lnTo>
                    <a:pt x="2028" y="14"/>
                  </a:lnTo>
                  <a:lnTo>
                    <a:pt x="2028" y="0"/>
                  </a:lnTo>
                </a:path>
              </a:pathLst>
            </a:custGeom>
            <a:solidFill>
              <a:srgbClr val="969696"/>
            </a:solidFill>
            <a:ln w="12700">
              <a:solidFill>
                <a:srgbClr val="000000"/>
              </a:solidFill>
              <a:round/>
              <a:headEnd/>
              <a:tailEnd/>
            </a:ln>
          </p:spPr>
          <p:txBody>
            <a:bodyPr/>
            <a:lstStyle/>
            <a:p>
              <a:endParaRPr lang="fr-FR"/>
            </a:p>
          </p:txBody>
        </p:sp>
        <p:sp>
          <p:nvSpPr>
            <p:cNvPr id="9279" name="Freeform 63"/>
            <p:cNvSpPr>
              <a:spLocks/>
            </p:cNvSpPr>
            <p:nvPr/>
          </p:nvSpPr>
          <p:spPr bwMode="gray">
            <a:xfrm>
              <a:off x="1920" y="1796"/>
              <a:ext cx="2028" cy="536"/>
            </a:xfrm>
            <a:custGeom>
              <a:avLst/>
              <a:gdLst>
                <a:gd name="T0" fmla="*/ 418 w 2028"/>
                <a:gd name="T1" fmla="*/ 0 h 536"/>
                <a:gd name="T2" fmla="*/ 1612 w 2028"/>
                <a:gd name="T3" fmla="*/ 0 h 536"/>
                <a:gd name="T4" fmla="*/ 2028 w 2028"/>
                <a:gd name="T5" fmla="*/ 536 h 536"/>
                <a:gd name="T6" fmla="*/ 0 w 2028"/>
                <a:gd name="T7" fmla="*/ 536 h 536"/>
                <a:gd name="T8" fmla="*/ 418 w 2028"/>
                <a:gd name="T9" fmla="*/ 0 h 536"/>
                <a:gd name="T10" fmla="*/ 0 60000 65536"/>
                <a:gd name="T11" fmla="*/ 0 60000 65536"/>
                <a:gd name="T12" fmla="*/ 0 60000 65536"/>
                <a:gd name="T13" fmla="*/ 0 60000 65536"/>
                <a:gd name="T14" fmla="*/ 0 60000 65536"/>
                <a:gd name="T15" fmla="*/ 0 w 2028"/>
                <a:gd name="T16" fmla="*/ 0 h 536"/>
                <a:gd name="T17" fmla="*/ 2028 w 2028"/>
                <a:gd name="T18" fmla="*/ 536 h 536"/>
              </a:gdLst>
              <a:ahLst/>
              <a:cxnLst>
                <a:cxn ang="T10">
                  <a:pos x="T0" y="T1"/>
                </a:cxn>
                <a:cxn ang="T11">
                  <a:pos x="T2" y="T3"/>
                </a:cxn>
                <a:cxn ang="T12">
                  <a:pos x="T4" y="T5"/>
                </a:cxn>
                <a:cxn ang="T13">
                  <a:pos x="T6" y="T7"/>
                </a:cxn>
                <a:cxn ang="T14">
                  <a:pos x="T8" y="T9"/>
                </a:cxn>
              </a:cxnLst>
              <a:rect l="T15" t="T16" r="T17" b="T18"/>
              <a:pathLst>
                <a:path w="2028" h="536">
                  <a:moveTo>
                    <a:pt x="418" y="0"/>
                  </a:moveTo>
                  <a:lnTo>
                    <a:pt x="1612" y="0"/>
                  </a:lnTo>
                  <a:lnTo>
                    <a:pt x="2028" y="536"/>
                  </a:lnTo>
                  <a:lnTo>
                    <a:pt x="0" y="536"/>
                  </a:lnTo>
                  <a:lnTo>
                    <a:pt x="418" y="0"/>
                  </a:lnTo>
                  <a:close/>
                </a:path>
              </a:pathLst>
            </a:custGeom>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n w="9525">
              <a:noFill/>
              <a:round/>
              <a:headEnd/>
              <a:tailEnd/>
            </a:ln>
          </p:spPr>
          <p:txBody>
            <a:bodyPr/>
            <a:lstStyle/>
            <a:p>
              <a:endParaRPr lang="fr-FR"/>
            </a:p>
          </p:txBody>
        </p:sp>
        <p:sp>
          <p:nvSpPr>
            <p:cNvPr id="9280" name="Line 64"/>
            <p:cNvSpPr>
              <a:spLocks noChangeShapeType="1"/>
            </p:cNvSpPr>
            <p:nvPr/>
          </p:nvSpPr>
          <p:spPr bwMode="gray">
            <a:xfrm flipH="1">
              <a:off x="2330" y="1796"/>
              <a:ext cx="10" cy="8"/>
            </a:xfrm>
            <a:prstGeom prst="line">
              <a:avLst/>
            </a:prstGeom>
            <a:noFill/>
            <a:ln w="3175">
              <a:solidFill>
                <a:srgbClr val="000000"/>
              </a:solidFill>
              <a:round/>
              <a:headEnd/>
              <a:tailEnd/>
            </a:ln>
          </p:spPr>
          <p:txBody>
            <a:bodyPr/>
            <a:lstStyle/>
            <a:p>
              <a:endParaRPr lang="fr-FR"/>
            </a:p>
          </p:txBody>
        </p:sp>
        <p:sp>
          <p:nvSpPr>
            <p:cNvPr id="9281" name="Freeform 65"/>
            <p:cNvSpPr>
              <a:spLocks/>
            </p:cNvSpPr>
            <p:nvPr/>
          </p:nvSpPr>
          <p:spPr bwMode="gray">
            <a:xfrm>
              <a:off x="1920" y="1796"/>
              <a:ext cx="2028" cy="536"/>
            </a:xfrm>
            <a:custGeom>
              <a:avLst/>
              <a:gdLst>
                <a:gd name="T0" fmla="*/ 418 w 2028"/>
                <a:gd name="T1" fmla="*/ 0 h 536"/>
                <a:gd name="T2" fmla="*/ 1612 w 2028"/>
                <a:gd name="T3" fmla="*/ 0 h 536"/>
                <a:gd name="T4" fmla="*/ 2028 w 2028"/>
                <a:gd name="T5" fmla="*/ 536 h 536"/>
                <a:gd name="T6" fmla="*/ 0 w 2028"/>
                <a:gd name="T7" fmla="*/ 536 h 536"/>
                <a:gd name="T8" fmla="*/ 418 w 2028"/>
                <a:gd name="T9" fmla="*/ 0 h 536"/>
                <a:gd name="T10" fmla="*/ 0 60000 65536"/>
                <a:gd name="T11" fmla="*/ 0 60000 65536"/>
                <a:gd name="T12" fmla="*/ 0 60000 65536"/>
                <a:gd name="T13" fmla="*/ 0 60000 65536"/>
                <a:gd name="T14" fmla="*/ 0 60000 65536"/>
                <a:gd name="T15" fmla="*/ 0 w 2028"/>
                <a:gd name="T16" fmla="*/ 0 h 536"/>
                <a:gd name="T17" fmla="*/ 2028 w 2028"/>
                <a:gd name="T18" fmla="*/ 536 h 536"/>
              </a:gdLst>
              <a:ahLst/>
              <a:cxnLst>
                <a:cxn ang="T10">
                  <a:pos x="T0" y="T1"/>
                </a:cxn>
                <a:cxn ang="T11">
                  <a:pos x="T2" y="T3"/>
                </a:cxn>
                <a:cxn ang="T12">
                  <a:pos x="T4" y="T5"/>
                </a:cxn>
                <a:cxn ang="T13">
                  <a:pos x="T6" y="T7"/>
                </a:cxn>
                <a:cxn ang="T14">
                  <a:pos x="T8" y="T9"/>
                </a:cxn>
              </a:cxnLst>
              <a:rect l="T15" t="T16" r="T17" b="T18"/>
              <a:pathLst>
                <a:path w="2028" h="536">
                  <a:moveTo>
                    <a:pt x="418" y="0"/>
                  </a:moveTo>
                  <a:lnTo>
                    <a:pt x="1612" y="0"/>
                  </a:lnTo>
                  <a:lnTo>
                    <a:pt x="2028" y="536"/>
                  </a:lnTo>
                  <a:lnTo>
                    <a:pt x="0" y="536"/>
                  </a:lnTo>
                  <a:lnTo>
                    <a:pt x="418" y="0"/>
                  </a:lnTo>
                </a:path>
              </a:pathLst>
            </a:custGeom>
            <a:noFill/>
            <a:ln w="12700">
              <a:solidFill>
                <a:srgbClr val="000000"/>
              </a:solidFill>
              <a:round/>
              <a:headEnd/>
              <a:tailEnd/>
            </a:ln>
          </p:spPr>
          <p:txBody>
            <a:bodyPr/>
            <a:lstStyle/>
            <a:p>
              <a:endParaRPr lang="fr-FR"/>
            </a:p>
          </p:txBody>
        </p:sp>
        <p:sp>
          <p:nvSpPr>
            <p:cNvPr id="9282" name="Freeform 66"/>
            <p:cNvSpPr>
              <a:spLocks/>
            </p:cNvSpPr>
            <p:nvPr/>
          </p:nvSpPr>
          <p:spPr bwMode="gray">
            <a:xfrm>
              <a:off x="2442" y="195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283" name="Freeform 67"/>
            <p:cNvSpPr>
              <a:spLocks/>
            </p:cNvSpPr>
            <p:nvPr/>
          </p:nvSpPr>
          <p:spPr bwMode="gray">
            <a:xfrm>
              <a:off x="2410" y="1925"/>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284" name="Freeform 68" descr="Papyrus"/>
            <p:cNvSpPr>
              <a:spLocks/>
            </p:cNvSpPr>
            <p:nvPr/>
          </p:nvSpPr>
          <p:spPr bwMode="gray">
            <a:xfrm>
              <a:off x="2356" y="198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85" name="Freeform 69" descr="Papyrus"/>
            <p:cNvSpPr>
              <a:spLocks/>
            </p:cNvSpPr>
            <p:nvPr/>
          </p:nvSpPr>
          <p:spPr bwMode="gray">
            <a:xfrm>
              <a:off x="2222" y="2073"/>
              <a:ext cx="40" cy="42"/>
            </a:xfrm>
            <a:custGeom>
              <a:avLst/>
              <a:gdLst>
                <a:gd name="T0" fmla="*/ 2 w 40"/>
                <a:gd name="T1" fmla="*/ 34 h 42"/>
                <a:gd name="T2" fmla="*/ 40 w 40"/>
                <a:gd name="T3" fmla="*/ 0 h 42"/>
                <a:gd name="T4" fmla="*/ 40 w 40"/>
                <a:gd name="T5" fmla="*/ 8 h 42"/>
                <a:gd name="T6" fmla="*/ 0 w 40"/>
                <a:gd name="T7" fmla="*/ 42 h 42"/>
                <a:gd name="T8" fmla="*/ 2 w 40"/>
                <a:gd name="T9" fmla="*/ 34 h 42"/>
                <a:gd name="T10" fmla="*/ 0 60000 65536"/>
                <a:gd name="T11" fmla="*/ 0 60000 65536"/>
                <a:gd name="T12" fmla="*/ 0 60000 65536"/>
                <a:gd name="T13" fmla="*/ 0 60000 65536"/>
                <a:gd name="T14" fmla="*/ 0 60000 65536"/>
                <a:gd name="T15" fmla="*/ 0 w 40"/>
                <a:gd name="T16" fmla="*/ 0 h 42"/>
                <a:gd name="T17" fmla="*/ 40 w 40"/>
                <a:gd name="T18" fmla="*/ 42 h 42"/>
              </a:gdLst>
              <a:ahLst/>
              <a:cxnLst>
                <a:cxn ang="T10">
                  <a:pos x="T0" y="T1"/>
                </a:cxn>
                <a:cxn ang="T11">
                  <a:pos x="T2" y="T3"/>
                </a:cxn>
                <a:cxn ang="T12">
                  <a:pos x="T4" y="T5"/>
                </a:cxn>
                <a:cxn ang="T13">
                  <a:pos x="T6" y="T7"/>
                </a:cxn>
                <a:cxn ang="T14">
                  <a:pos x="T8" y="T9"/>
                </a:cxn>
              </a:cxnLst>
              <a:rect l="T15" t="T16" r="T17" b="T18"/>
              <a:pathLst>
                <a:path w="40" h="42">
                  <a:moveTo>
                    <a:pt x="2" y="34"/>
                  </a:moveTo>
                  <a:lnTo>
                    <a:pt x="40" y="0"/>
                  </a:lnTo>
                  <a:lnTo>
                    <a:pt x="40" y="8"/>
                  </a:lnTo>
                  <a:lnTo>
                    <a:pt x="0" y="42"/>
                  </a:lnTo>
                  <a:lnTo>
                    <a:pt x="2" y="3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86" name="Freeform 70" descr="Papyrus"/>
            <p:cNvSpPr>
              <a:spLocks/>
            </p:cNvSpPr>
            <p:nvPr/>
          </p:nvSpPr>
          <p:spPr bwMode="gray">
            <a:xfrm>
              <a:off x="2392" y="2073"/>
              <a:ext cx="6" cy="42"/>
            </a:xfrm>
            <a:custGeom>
              <a:avLst/>
              <a:gdLst>
                <a:gd name="T0" fmla="*/ 2 w 6"/>
                <a:gd name="T1" fmla="*/ 0 h 42"/>
                <a:gd name="T2" fmla="*/ 6 w 6"/>
                <a:gd name="T3" fmla="*/ 34 h 42"/>
                <a:gd name="T4" fmla="*/ 4 w 6"/>
                <a:gd name="T5" fmla="*/ 42 h 42"/>
                <a:gd name="T6" fmla="*/ 0 w 6"/>
                <a:gd name="T7" fmla="*/ 8 h 42"/>
                <a:gd name="T8" fmla="*/ 2 w 6"/>
                <a:gd name="T9" fmla="*/ 0 h 42"/>
                <a:gd name="T10" fmla="*/ 0 60000 65536"/>
                <a:gd name="T11" fmla="*/ 0 60000 65536"/>
                <a:gd name="T12" fmla="*/ 0 60000 65536"/>
                <a:gd name="T13" fmla="*/ 0 60000 65536"/>
                <a:gd name="T14" fmla="*/ 0 60000 65536"/>
                <a:gd name="T15" fmla="*/ 0 w 6"/>
                <a:gd name="T16" fmla="*/ 0 h 42"/>
                <a:gd name="T17" fmla="*/ 6 w 6"/>
                <a:gd name="T18" fmla="*/ 42 h 42"/>
              </a:gdLst>
              <a:ahLst/>
              <a:cxnLst>
                <a:cxn ang="T10">
                  <a:pos x="T0" y="T1"/>
                </a:cxn>
                <a:cxn ang="T11">
                  <a:pos x="T2" y="T3"/>
                </a:cxn>
                <a:cxn ang="T12">
                  <a:pos x="T4" y="T5"/>
                </a:cxn>
                <a:cxn ang="T13">
                  <a:pos x="T6" y="T7"/>
                </a:cxn>
                <a:cxn ang="T14">
                  <a:pos x="T8" y="T9"/>
                </a:cxn>
              </a:cxnLst>
              <a:rect l="T15" t="T16" r="T17" b="T18"/>
              <a:pathLst>
                <a:path w="6" h="42">
                  <a:moveTo>
                    <a:pt x="2" y="0"/>
                  </a:moveTo>
                  <a:lnTo>
                    <a:pt x="6" y="34"/>
                  </a:lnTo>
                  <a:lnTo>
                    <a:pt x="4" y="4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87" name="Freeform 71"/>
            <p:cNvSpPr>
              <a:spLocks/>
            </p:cNvSpPr>
            <p:nvPr/>
          </p:nvSpPr>
          <p:spPr bwMode="gray">
            <a:xfrm>
              <a:off x="2442" y="1955"/>
              <a:ext cx="2" cy="10"/>
            </a:xfrm>
            <a:custGeom>
              <a:avLst/>
              <a:gdLst>
                <a:gd name="T0" fmla="*/ 0 w 2"/>
                <a:gd name="T1" fmla="*/ 2 h 10"/>
                <a:gd name="T2" fmla="*/ 2 w 2"/>
                <a:gd name="T3" fmla="*/ 0 h 10"/>
                <a:gd name="T4" fmla="*/ 0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288" name="Freeform 72"/>
            <p:cNvSpPr>
              <a:spLocks/>
            </p:cNvSpPr>
            <p:nvPr/>
          </p:nvSpPr>
          <p:spPr bwMode="gray">
            <a:xfrm>
              <a:off x="2416" y="1927"/>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289" name="Freeform 73"/>
            <p:cNvSpPr>
              <a:spLocks/>
            </p:cNvSpPr>
            <p:nvPr/>
          </p:nvSpPr>
          <p:spPr bwMode="gray">
            <a:xfrm>
              <a:off x="2406" y="1925"/>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290" name="Freeform 74" descr="Papyrus"/>
            <p:cNvSpPr>
              <a:spLocks/>
            </p:cNvSpPr>
            <p:nvPr/>
          </p:nvSpPr>
          <p:spPr bwMode="gray">
            <a:xfrm>
              <a:off x="2216" y="2107"/>
              <a:ext cx="8" cy="12"/>
            </a:xfrm>
            <a:custGeom>
              <a:avLst/>
              <a:gdLst>
                <a:gd name="T0" fmla="*/ 0 w 8"/>
                <a:gd name="T1" fmla="*/ 4 h 12"/>
                <a:gd name="T2" fmla="*/ 8 w 8"/>
                <a:gd name="T3" fmla="*/ 0 h 12"/>
                <a:gd name="T4" fmla="*/ 6 w 8"/>
                <a:gd name="T5" fmla="*/ 8 h 12"/>
                <a:gd name="T6" fmla="*/ 0 w 8"/>
                <a:gd name="T7" fmla="*/ 12 h 12"/>
                <a:gd name="T8" fmla="*/ 0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4"/>
                  </a:moveTo>
                  <a:lnTo>
                    <a:pt x="8" y="0"/>
                  </a:lnTo>
                  <a:lnTo>
                    <a:pt x="6"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1" name="Freeform 75" descr="Papyrus"/>
            <p:cNvSpPr>
              <a:spLocks/>
            </p:cNvSpPr>
            <p:nvPr/>
          </p:nvSpPr>
          <p:spPr bwMode="gray">
            <a:xfrm>
              <a:off x="2346" y="2073"/>
              <a:ext cx="48" cy="165"/>
            </a:xfrm>
            <a:custGeom>
              <a:avLst/>
              <a:gdLst>
                <a:gd name="T0" fmla="*/ 2 w 48"/>
                <a:gd name="T1" fmla="*/ 157 h 165"/>
                <a:gd name="T2" fmla="*/ 48 w 48"/>
                <a:gd name="T3" fmla="*/ 0 h 165"/>
                <a:gd name="T4" fmla="*/ 46 w 48"/>
                <a:gd name="T5" fmla="*/ 8 h 165"/>
                <a:gd name="T6" fmla="*/ 0 w 48"/>
                <a:gd name="T7" fmla="*/ 165 h 165"/>
                <a:gd name="T8" fmla="*/ 2 w 48"/>
                <a:gd name="T9" fmla="*/ 157 h 165"/>
                <a:gd name="T10" fmla="*/ 0 60000 65536"/>
                <a:gd name="T11" fmla="*/ 0 60000 65536"/>
                <a:gd name="T12" fmla="*/ 0 60000 65536"/>
                <a:gd name="T13" fmla="*/ 0 60000 65536"/>
                <a:gd name="T14" fmla="*/ 0 60000 65536"/>
                <a:gd name="T15" fmla="*/ 0 w 48"/>
                <a:gd name="T16" fmla="*/ 0 h 165"/>
                <a:gd name="T17" fmla="*/ 48 w 48"/>
                <a:gd name="T18" fmla="*/ 165 h 165"/>
              </a:gdLst>
              <a:ahLst/>
              <a:cxnLst>
                <a:cxn ang="T10">
                  <a:pos x="T0" y="T1"/>
                </a:cxn>
                <a:cxn ang="T11">
                  <a:pos x="T2" y="T3"/>
                </a:cxn>
                <a:cxn ang="T12">
                  <a:pos x="T4" y="T5"/>
                </a:cxn>
                <a:cxn ang="T13">
                  <a:pos x="T6" y="T7"/>
                </a:cxn>
                <a:cxn ang="T14">
                  <a:pos x="T8" y="T9"/>
                </a:cxn>
              </a:cxnLst>
              <a:rect l="T15" t="T16" r="T17" b="T18"/>
              <a:pathLst>
                <a:path w="48" h="165">
                  <a:moveTo>
                    <a:pt x="2" y="157"/>
                  </a:moveTo>
                  <a:lnTo>
                    <a:pt x="48" y="0"/>
                  </a:lnTo>
                  <a:lnTo>
                    <a:pt x="46" y="8"/>
                  </a:lnTo>
                  <a:lnTo>
                    <a:pt x="0" y="165"/>
                  </a:lnTo>
                  <a:lnTo>
                    <a:pt x="2" y="157"/>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2" name="Freeform 76" descr="Papyrus"/>
            <p:cNvSpPr>
              <a:spLocks/>
            </p:cNvSpPr>
            <p:nvPr/>
          </p:nvSpPr>
          <p:spPr bwMode="gray">
            <a:xfrm>
              <a:off x="2396" y="2107"/>
              <a:ext cx="2" cy="14"/>
            </a:xfrm>
            <a:custGeom>
              <a:avLst/>
              <a:gdLst>
                <a:gd name="T0" fmla="*/ 2 w 2"/>
                <a:gd name="T1" fmla="*/ 0 h 14"/>
                <a:gd name="T2" fmla="*/ 2 w 2"/>
                <a:gd name="T3" fmla="*/ 6 h 14"/>
                <a:gd name="T4" fmla="*/ 0 w 2"/>
                <a:gd name="T5" fmla="*/ 14 h 14"/>
                <a:gd name="T6" fmla="*/ 0 w 2"/>
                <a:gd name="T7" fmla="*/ 8 h 14"/>
                <a:gd name="T8" fmla="*/ 2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0"/>
                  </a:moveTo>
                  <a:lnTo>
                    <a:pt x="2" y="6"/>
                  </a:lnTo>
                  <a:lnTo>
                    <a:pt x="0"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3" name="Freeform 77"/>
            <p:cNvSpPr>
              <a:spLocks/>
            </p:cNvSpPr>
            <p:nvPr/>
          </p:nvSpPr>
          <p:spPr bwMode="gray">
            <a:xfrm>
              <a:off x="2438" y="1957"/>
              <a:ext cx="4" cy="12"/>
            </a:xfrm>
            <a:custGeom>
              <a:avLst/>
              <a:gdLst>
                <a:gd name="T0" fmla="*/ 2 w 4"/>
                <a:gd name="T1" fmla="*/ 4 h 12"/>
                <a:gd name="T2" fmla="*/ 4 w 4"/>
                <a:gd name="T3" fmla="*/ 0 h 12"/>
                <a:gd name="T4" fmla="*/ 4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4"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294" name="Freeform 78"/>
            <p:cNvSpPr>
              <a:spLocks/>
            </p:cNvSpPr>
            <p:nvPr/>
          </p:nvSpPr>
          <p:spPr bwMode="gray">
            <a:xfrm>
              <a:off x="2420" y="1927"/>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295" name="Rectangle 79"/>
            <p:cNvSpPr>
              <a:spLocks noChangeArrowheads="1"/>
            </p:cNvSpPr>
            <p:nvPr/>
          </p:nvSpPr>
          <p:spPr bwMode="gray">
            <a:xfrm>
              <a:off x="2404" y="1925"/>
              <a:ext cx="2" cy="8"/>
            </a:xfrm>
            <a:prstGeom prst="rect">
              <a:avLst/>
            </a:prstGeom>
            <a:solidFill>
              <a:srgbClr val="FFFFFF"/>
            </a:solidFill>
            <a:ln w="6350">
              <a:solidFill>
                <a:srgbClr val="000000"/>
              </a:solidFill>
              <a:miter lim="800000"/>
              <a:headEnd/>
              <a:tailEnd/>
            </a:ln>
          </p:spPr>
          <p:txBody>
            <a:bodyPr/>
            <a:lstStyle/>
            <a:p>
              <a:endParaRPr lang="fr-FR"/>
            </a:p>
          </p:txBody>
        </p:sp>
        <p:sp>
          <p:nvSpPr>
            <p:cNvPr id="9296" name="Freeform 80" descr="Papyrus"/>
            <p:cNvSpPr>
              <a:spLocks/>
            </p:cNvSpPr>
            <p:nvPr/>
          </p:nvSpPr>
          <p:spPr bwMode="gray">
            <a:xfrm>
              <a:off x="2206" y="2111"/>
              <a:ext cx="10" cy="12"/>
            </a:xfrm>
            <a:custGeom>
              <a:avLst/>
              <a:gdLst>
                <a:gd name="T0" fmla="*/ 0 w 10"/>
                <a:gd name="T1" fmla="*/ 4 h 12"/>
                <a:gd name="T2" fmla="*/ 10 w 10"/>
                <a:gd name="T3" fmla="*/ 0 h 12"/>
                <a:gd name="T4" fmla="*/ 10 w 10"/>
                <a:gd name="T5" fmla="*/ 8 h 12"/>
                <a:gd name="T6" fmla="*/ 0 w 10"/>
                <a:gd name="T7" fmla="*/ 12 h 12"/>
                <a:gd name="T8" fmla="*/ 0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4"/>
                  </a:moveTo>
                  <a:lnTo>
                    <a:pt x="10" y="0"/>
                  </a:lnTo>
                  <a:lnTo>
                    <a:pt x="10"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7" name="Freeform 81" descr="Papyrus"/>
            <p:cNvSpPr>
              <a:spLocks/>
            </p:cNvSpPr>
            <p:nvPr/>
          </p:nvSpPr>
          <p:spPr bwMode="gray">
            <a:xfrm>
              <a:off x="2332" y="2230"/>
              <a:ext cx="16" cy="12"/>
            </a:xfrm>
            <a:custGeom>
              <a:avLst/>
              <a:gdLst>
                <a:gd name="T0" fmla="*/ 2 w 16"/>
                <a:gd name="T1" fmla="*/ 4 h 12"/>
                <a:gd name="T2" fmla="*/ 16 w 16"/>
                <a:gd name="T3" fmla="*/ 0 h 12"/>
                <a:gd name="T4" fmla="*/ 14 w 16"/>
                <a:gd name="T5" fmla="*/ 8 h 12"/>
                <a:gd name="T6" fmla="*/ 0 w 16"/>
                <a:gd name="T7" fmla="*/ 12 h 12"/>
                <a:gd name="T8" fmla="*/ 2 w 16"/>
                <a:gd name="T9" fmla="*/ 4 h 12"/>
                <a:gd name="T10" fmla="*/ 0 60000 65536"/>
                <a:gd name="T11" fmla="*/ 0 60000 65536"/>
                <a:gd name="T12" fmla="*/ 0 60000 65536"/>
                <a:gd name="T13" fmla="*/ 0 60000 65536"/>
                <a:gd name="T14" fmla="*/ 0 60000 65536"/>
                <a:gd name="T15" fmla="*/ 0 w 16"/>
                <a:gd name="T16" fmla="*/ 0 h 12"/>
                <a:gd name="T17" fmla="*/ 16 w 16"/>
                <a:gd name="T18" fmla="*/ 12 h 12"/>
              </a:gdLst>
              <a:ahLst/>
              <a:cxnLst>
                <a:cxn ang="T10">
                  <a:pos x="T0" y="T1"/>
                </a:cxn>
                <a:cxn ang="T11">
                  <a:pos x="T2" y="T3"/>
                </a:cxn>
                <a:cxn ang="T12">
                  <a:pos x="T4" y="T5"/>
                </a:cxn>
                <a:cxn ang="T13">
                  <a:pos x="T6" y="T7"/>
                </a:cxn>
                <a:cxn ang="T14">
                  <a:pos x="T8" y="T9"/>
                </a:cxn>
              </a:cxnLst>
              <a:rect l="T15" t="T16" r="T17" b="T18"/>
              <a:pathLst>
                <a:path w="16" h="12">
                  <a:moveTo>
                    <a:pt x="2" y="4"/>
                  </a:moveTo>
                  <a:lnTo>
                    <a:pt x="16" y="0"/>
                  </a:lnTo>
                  <a:lnTo>
                    <a:pt x="14"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8" name="Freeform 82" descr="Papyrus"/>
            <p:cNvSpPr>
              <a:spLocks/>
            </p:cNvSpPr>
            <p:nvPr/>
          </p:nvSpPr>
          <p:spPr bwMode="gray">
            <a:xfrm>
              <a:off x="2396" y="2113"/>
              <a:ext cx="10" cy="10"/>
            </a:xfrm>
            <a:custGeom>
              <a:avLst/>
              <a:gdLst>
                <a:gd name="T0" fmla="*/ 2 w 10"/>
                <a:gd name="T1" fmla="*/ 0 h 10"/>
                <a:gd name="T2" fmla="*/ 10 w 10"/>
                <a:gd name="T3" fmla="*/ 2 h 10"/>
                <a:gd name="T4" fmla="*/ 10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9" name="Freeform 83"/>
            <p:cNvSpPr>
              <a:spLocks/>
            </p:cNvSpPr>
            <p:nvPr/>
          </p:nvSpPr>
          <p:spPr bwMode="gray">
            <a:xfrm>
              <a:off x="2436" y="1961"/>
              <a:ext cx="4" cy="10"/>
            </a:xfrm>
            <a:custGeom>
              <a:avLst/>
              <a:gdLst>
                <a:gd name="T0" fmla="*/ 2 w 4"/>
                <a:gd name="T1" fmla="*/ 2 h 10"/>
                <a:gd name="T2" fmla="*/ 4 w 4"/>
                <a:gd name="T3" fmla="*/ 0 h 10"/>
                <a:gd name="T4" fmla="*/ 2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2"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00" name="Freeform 84"/>
            <p:cNvSpPr>
              <a:spLocks/>
            </p:cNvSpPr>
            <p:nvPr/>
          </p:nvSpPr>
          <p:spPr bwMode="gray">
            <a:xfrm>
              <a:off x="2424" y="1929"/>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01" name="Freeform 85"/>
            <p:cNvSpPr>
              <a:spLocks/>
            </p:cNvSpPr>
            <p:nvPr/>
          </p:nvSpPr>
          <p:spPr bwMode="gray">
            <a:xfrm>
              <a:off x="2404" y="1925"/>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02" name="Freeform 86" descr="Papyrus"/>
            <p:cNvSpPr>
              <a:spLocks/>
            </p:cNvSpPr>
            <p:nvPr/>
          </p:nvSpPr>
          <p:spPr bwMode="gray">
            <a:xfrm>
              <a:off x="2314" y="2234"/>
              <a:ext cx="20" cy="10"/>
            </a:xfrm>
            <a:custGeom>
              <a:avLst/>
              <a:gdLst>
                <a:gd name="T0" fmla="*/ 2 w 20"/>
                <a:gd name="T1" fmla="*/ 2 h 10"/>
                <a:gd name="T2" fmla="*/ 20 w 20"/>
                <a:gd name="T3" fmla="*/ 0 h 10"/>
                <a:gd name="T4" fmla="*/ 18 w 20"/>
                <a:gd name="T5" fmla="*/ 8 h 10"/>
                <a:gd name="T6" fmla="*/ 0 w 20"/>
                <a:gd name="T7" fmla="*/ 10 h 10"/>
                <a:gd name="T8" fmla="*/ 2 w 20"/>
                <a:gd name="T9" fmla="*/ 2 h 10"/>
                <a:gd name="T10" fmla="*/ 0 60000 65536"/>
                <a:gd name="T11" fmla="*/ 0 60000 65536"/>
                <a:gd name="T12" fmla="*/ 0 60000 65536"/>
                <a:gd name="T13" fmla="*/ 0 60000 65536"/>
                <a:gd name="T14" fmla="*/ 0 60000 65536"/>
                <a:gd name="T15" fmla="*/ 0 w 20"/>
                <a:gd name="T16" fmla="*/ 0 h 10"/>
                <a:gd name="T17" fmla="*/ 20 w 20"/>
                <a:gd name="T18" fmla="*/ 10 h 10"/>
              </a:gdLst>
              <a:ahLst/>
              <a:cxnLst>
                <a:cxn ang="T10">
                  <a:pos x="T0" y="T1"/>
                </a:cxn>
                <a:cxn ang="T11">
                  <a:pos x="T2" y="T3"/>
                </a:cxn>
                <a:cxn ang="T12">
                  <a:pos x="T4" y="T5"/>
                </a:cxn>
                <a:cxn ang="T13">
                  <a:pos x="T6" y="T7"/>
                </a:cxn>
                <a:cxn ang="T14">
                  <a:pos x="T8" y="T9"/>
                </a:cxn>
              </a:cxnLst>
              <a:rect l="T15" t="T16" r="T17" b="T18"/>
              <a:pathLst>
                <a:path w="20" h="10">
                  <a:moveTo>
                    <a:pt x="2" y="2"/>
                  </a:moveTo>
                  <a:lnTo>
                    <a:pt x="20" y="0"/>
                  </a:lnTo>
                  <a:lnTo>
                    <a:pt x="18"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03" name="Freeform 87"/>
            <p:cNvSpPr>
              <a:spLocks/>
            </p:cNvSpPr>
            <p:nvPr/>
          </p:nvSpPr>
          <p:spPr bwMode="gray">
            <a:xfrm>
              <a:off x="2434" y="1963"/>
              <a:ext cx="4" cy="12"/>
            </a:xfrm>
            <a:custGeom>
              <a:avLst/>
              <a:gdLst>
                <a:gd name="T0" fmla="*/ 0 w 4"/>
                <a:gd name="T1" fmla="*/ 4 h 12"/>
                <a:gd name="T2" fmla="*/ 4 w 4"/>
                <a:gd name="T3" fmla="*/ 0 h 12"/>
                <a:gd name="T4" fmla="*/ 2 w 4"/>
                <a:gd name="T5" fmla="*/ 8 h 12"/>
                <a:gd name="T6" fmla="*/ 0 w 4"/>
                <a:gd name="T7" fmla="*/ 12 h 12"/>
                <a:gd name="T8" fmla="*/ 0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4"/>
                  </a:moveTo>
                  <a:lnTo>
                    <a:pt x="4" y="0"/>
                  </a:lnTo>
                  <a:lnTo>
                    <a:pt x="2"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304" name="Freeform 88"/>
            <p:cNvSpPr>
              <a:spLocks/>
            </p:cNvSpPr>
            <p:nvPr/>
          </p:nvSpPr>
          <p:spPr bwMode="gray">
            <a:xfrm>
              <a:off x="2428" y="1929"/>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305" name="Freeform 89"/>
            <p:cNvSpPr>
              <a:spLocks/>
            </p:cNvSpPr>
            <p:nvPr/>
          </p:nvSpPr>
          <p:spPr bwMode="gray">
            <a:xfrm>
              <a:off x="2394" y="1925"/>
              <a:ext cx="10" cy="8"/>
            </a:xfrm>
            <a:custGeom>
              <a:avLst/>
              <a:gdLst>
                <a:gd name="T0" fmla="*/ 10 w 10"/>
                <a:gd name="T1" fmla="*/ 0 h 8"/>
                <a:gd name="T2" fmla="*/ 2 w 10"/>
                <a:gd name="T3" fmla="*/ 0 h 8"/>
                <a:gd name="T4" fmla="*/ 0 w 10"/>
                <a:gd name="T5" fmla="*/ 8 h 8"/>
                <a:gd name="T6" fmla="*/ 10 w 10"/>
                <a:gd name="T7" fmla="*/ 8 h 8"/>
                <a:gd name="T8" fmla="*/ 10 w 10"/>
                <a:gd name="T9" fmla="*/ 0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10" y="0"/>
                  </a:moveTo>
                  <a:lnTo>
                    <a:pt x="2" y="0"/>
                  </a:lnTo>
                  <a:lnTo>
                    <a:pt x="0" y="8"/>
                  </a:lnTo>
                  <a:lnTo>
                    <a:pt x="10" y="8"/>
                  </a:lnTo>
                  <a:lnTo>
                    <a:pt x="10" y="0"/>
                  </a:lnTo>
                  <a:close/>
                </a:path>
              </a:pathLst>
            </a:custGeom>
            <a:solidFill>
              <a:srgbClr val="FFFFFF"/>
            </a:solidFill>
            <a:ln w="6350">
              <a:solidFill>
                <a:srgbClr val="000000"/>
              </a:solidFill>
              <a:round/>
              <a:headEnd/>
              <a:tailEnd/>
            </a:ln>
          </p:spPr>
          <p:txBody>
            <a:bodyPr/>
            <a:lstStyle/>
            <a:p>
              <a:endParaRPr lang="fr-FR"/>
            </a:p>
          </p:txBody>
        </p:sp>
        <p:sp>
          <p:nvSpPr>
            <p:cNvPr id="9306" name="Freeform 90"/>
            <p:cNvSpPr>
              <a:spLocks/>
            </p:cNvSpPr>
            <p:nvPr/>
          </p:nvSpPr>
          <p:spPr bwMode="gray">
            <a:xfrm>
              <a:off x="2430" y="1967"/>
              <a:ext cx="4" cy="10"/>
            </a:xfrm>
            <a:custGeom>
              <a:avLst/>
              <a:gdLst>
                <a:gd name="T0" fmla="*/ 2 w 4"/>
                <a:gd name="T1" fmla="*/ 2 h 10"/>
                <a:gd name="T2" fmla="*/ 4 w 4"/>
                <a:gd name="T3" fmla="*/ 0 h 10"/>
                <a:gd name="T4" fmla="*/ 4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07" name="Freeform 91"/>
            <p:cNvSpPr>
              <a:spLocks/>
            </p:cNvSpPr>
            <p:nvPr/>
          </p:nvSpPr>
          <p:spPr bwMode="gray">
            <a:xfrm>
              <a:off x="2432" y="1931"/>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308" name="Freeform 92"/>
            <p:cNvSpPr>
              <a:spLocks/>
            </p:cNvSpPr>
            <p:nvPr/>
          </p:nvSpPr>
          <p:spPr bwMode="gray">
            <a:xfrm>
              <a:off x="2390" y="1925"/>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09" name="Freeform 93"/>
            <p:cNvSpPr>
              <a:spLocks/>
            </p:cNvSpPr>
            <p:nvPr/>
          </p:nvSpPr>
          <p:spPr bwMode="gray">
            <a:xfrm>
              <a:off x="2426" y="1969"/>
              <a:ext cx="6" cy="10"/>
            </a:xfrm>
            <a:custGeom>
              <a:avLst/>
              <a:gdLst>
                <a:gd name="T0" fmla="*/ 2 w 6"/>
                <a:gd name="T1" fmla="*/ 2 h 10"/>
                <a:gd name="T2" fmla="*/ 6 w 6"/>
                <a:gd name="T3" fmla="*/ 0 h 10"/>
                <a:gd name="T4" fmla="*/ 4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10" name="Freeform 94"/>
            <p:cNvSpPr>
              <a:spLocks/>
            </p:cNvSpPr>
            <p:nvPr/>
          </p:nvSpPr>
          <p:spPr bwMode="gray">
            <a:xfrm>
              <a:off x="2434" y="1933"/>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311" name="Rectangle 95"/>
            <p:cNvSpPr>
              <a:spLocks noChangeArrowheads="1"/>
            </p:cNvSpPr>
            <p:nvPr/>
          </p:nvSpPr>
          <p:spPr bwMode="gray">
            <a:xfrm>
              <a:off x="2386" y="1929"/>
              <a:ext cx="2" cy="4"/>
            </a:xfrm>
            <a:prstGeom prst="rect">
              <a:avLst/>
            </a:prstGeom>
            <a:solidFill>
              <a:srgbClr val="FFFFFF"/>
            </a:solidFill>
            <a:ln w="6350">
              <a:solidFill>
                <a:srgbClr val="000000"/>
              </a:solidFill>
              <a:miter lim="800000"/>
              <a:headEnd/>
              <a:tailEnd/>
            </a:ln>
          </p:spPr>
          <p:txBody>
            <a:bodyPr/>
            <a:lstStyle/>
            <a:p>
              <a:endParaRPr lang="fr-FR"/>
            </a:p>
          </p:txBody>
        </p:sp>
        <p:sp>
          <p:nvSpPr>
            <p:cNvPr id="9312" name="Freeform 96"/>
            <p:cNvSpPr>
              <a:spLocks/>
            </p:cNvSpPr>
            <p:nvPr/>
          </p:nvSpPr>
          <p:spPr bwMode="gray">
            <a:xfrm>
              <a:off x="2422" y="1971"/>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313" name="Freeform 97"/>
            <p:cNvSpPr>
              <a:spLocks/>
            </p:cNvSpPr>
            <p:nvPr/>
          </p:nvSpPr>
          <p:spPr bwMode="gray">
            <a:xfrm>
              <a:off x="2438" y="1935"/>
              <a:ext cx="2" cy="10"/>
            </a:xfrm>
            <a:custGeom>
              <a:avLst/>
              <a:gdLst>
                <a:gd name="T0" fmla="*/ 2 w 2"/>
                <a:gd name="T1" fmla="*/ 2 h 10"/>
                <a:gd name="T2" fmla="*/ 0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14" name="Freeform 98"/>
            <p:cNvSpPr>
              <a:spLocks/>
            </p:cNvSpPr>
            <p:nvPr/>
          </p:nvSpPr>
          <p:spPr bwMode="gray">
            <a:xfrm>
              <a:off x="2378" y="1927"/>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15" name="Freeform 99"/>
            <p:cNvSpPr>
              <a:spLocks/>
            </p:cNvSpPr>
            <p:nvPr/>
          </p:nvSpPr>
          <p:spPr bwMode="gray">
            <a:xfrm>
              <a:off x="2418" y="1973"/>
              <a:ext cx="4" cy="12"/>
            </a:xfrm>
            <a:custGeom>
              <a:avLst/>
              <a:gdLst>
                <a:gd name="T0" fmla="*/ 0 w 4"/>
                <a:gd name="T1" fmla="*/ 4 h 12"/>
                <a:gd name="T2" fmla="*/ 4 w 4"/>
                <a:gd name="T3" fmla="*/ 0 h 12"/>
                <a:gd name="T4" fmla="*/ 4 w 4"/>
                <a:gd name="T5" fmla="*/ 8 h 12"/>
                <a:gd name="T6" fmla="*/ 0 w 4"/>
                <a:gd name="T7" fmla="*/ 12 h 12"/>
                <a:gd name="T8" fmla="*/ 0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4"/>
                  </a:moveTo>
                  <a:lnTo>
                    <a:pt x="4" y="0"/>
                  </a:lnTo>
                  <a:lnTo>
                    <a:pt x="4"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316" name="Freeform 100"/>
            <p:cNvSpPr>
              <a:spLocks/>
            </p:cNvSpPr>
            <p:nvPr/>
          </p:nvSpPr>
          <p:spPr bwMode="gray">
            <a:xfrm>
              <a:off x="2440" y="1937"/>
              <a:ext cx="2" cy="10"/>
            </a:xfrm>
            <a:custGeom>
              <a:avLst/>
              <a:gdLst>
                <a:gd name="T0" fmla="*/ 2 w 2"/>
                <a:gd name="T1" fmla="*/ 2 h 10"/>
                <a:gd name="T2" fmla="*/ 0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17" name="Freeform 101"/>
            <p:cNvSpPr>
              <a:spLocks/>
            </p:cNvSpPr>
            <p:nvPr/>
          </p:nvSpPr>
          <p:spPr bwMode="gray">
            <a:xfrm>
              <a:off x="2372" y="1929"/>
              <a:ext cx="8" cy="8"/>
            </a:xfrm>
            <a:custGeom>
              <a:avLst/>
              <a:gdLst>
                <a:gd name="T0" fmla="*/ 8 w 8"/>
                <a:gd name="T1" fmla="*/ 0 h 8"/>
                <a:gd name="T2" fmla="*/ 2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2"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318" name="Freeform 102" descr="Papyrus"/>
            <p:cNvSpPr>
              <a:spLocks/>
            </p:cNvSpPr>
            <p:nvPr/>
          </p:nvSpPr>
          <p:spPr bwMode="gray">
            <a:xfrm>
              <a:off x="2412" y="1977"/>
              <a:ext cx="6" cy="10"/>
            </a:xfrm>
            <a:custGeom>
              <a:avLst/>
              <a:gdLst>
                <a:gd name="T0" fmla="*/ 2 w 6"/>
                <a:gd name="T1" fmla="*/ 2 h 10"/>
                <a:gd name="T2" fmla="*/ 6 w 6"/>
                <a:gd name="T3" fmla="*/ 0 h 10"/>
                <a:gd name="T4" fmla="*/ 6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6"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19" name="Freeform 103"/>
            <p:cNvSpPr>
              <a:spLocks/>
            </p:cNvSpPr>
            <p:nvPr/>
          </p:nvSpPr>
          <p:spPr bwMode="gray">
            <a:xfrm>
              <a:off x="2442" y="1939"/>
              <a:ext cx="2" cy="12"/>
            </a:xfrm>
            <a:custGeom>
              <a:avLst/>
              <a:gdLst>
                <a:gd name="T0" fmla="*/ 2 w 2"/>
                <a:gd name="T1" fmla="*/ 4 h 12"/>
                <a:gd name="T2" fmla="*/ 0 w 2"/>
                <a:gd name="T3" fmla="*/ 0 h 12"/>
                <a:gd name="T4" fmla="*/ 0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0" y="0"/>
                  </a:lnTo>
                  <a:lnTo>
                    <a:pt x="0"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320" name="Freeform 104"/>
            <p:cNvSpPr>
              <a:spLocks/>
            </p:cNvSpPr>
            <p:nvPr/>
          </p:nvSpPr>
          <p:spPr bwMode="gray">
            <a:xfrm>
              <a:off x="2368" y="1929"/>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21" name="Freeform 105" descr="Papyrus"/>
            <p:cNvSpPr>
              <a:spLocks/>
            </p:cNvSpPr>
            <p:nvPr/>
          </p:nvSpPr>
          <p:spPr bwMode="gray">
            <a:xfrm>
              <a:off x="2408" y="1979"/>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22" name="Freeform 106"/>
            <p:cNvSpPr>
              <a:spLocks/>
            </p:cNvSpPr>
            <p:nvPr/>
          </p:nvSpPr>
          <p:spPr bwMode="gray">
            <a:xfrm>
              <a:off x="2442" y="1943"/>
              <a:ext cx="2" cy="10"/>
            </a:xfrm>
            <a:custGeom>
              <a:avLst/>
              <a:gdLst>
                <a:gd name="T0" fmla="*/ 2 w 2"/>
                <a:gd name="T1" fmla="*/ 2 h 10"/>
                <a:gd name="T2" fmla="*/ 2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23" name="Freeform 107"/>
            <p:cNvSpPr>
              <a:spLocks/>
            </p:cNvSpPr>
            <p:nvPr/>
          </p:nvSpPr>
          <p:spPr bwMode="gray">
            <a:xfrm>
              <a:off x="2362" y="1931"/>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24" name="Rectangle 108" descr="Papyrus"/>
            <p:cNvSpPr>
              <a:spLocks noChangeArrowheads="1"/>
            </p:cNvSpPr>
            <p:nvPr/>
          </p:nvSpPr>
          <p:spPr bwMode="gray">
            <a:xfrm>
              <a:off x="2404" y="1983"/>
              <a:ext cx="2"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325" name="Freeform 109"/>
            <p:cNvSpPr>
              <a:spLocks/>
            </p:cNvSpPr>
            <p:nvPr/>
          </p:nvSpPr>
          <p:spPr bwMode="gray">
            <a:xfrm>
              <a:off x="2444" y="1945"/>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326" name="Freeform 110"/>
            <p:cNvSpPr>
              <a:spLocks/>
            </p:cNvSpPr>
            <p:nvPr/>
          </p:nvSpPr>
          <p:spPr bwMode="gray">
            <a:xfrm>
              <a:off x="2358" y="1933"/>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27" name="Freeform 111" descr="Papyrus"/>
            <p:cNvSpPr>
              <a:spLocks/>
            </p:cNvSpPr>
            <p:nvPr/>
          </p:nvSpPr>
          <p:spPr bwMode="gray">
            <a:xfrm>
              <a:off x="2396" y="1981"/>
              <a:ext cx="6" cy="10"/>
            </a:xfrm>
            <a:custGeom>
              <a:avLst/>
              <a:gdLst>
                <a:gd name="T0" fmla="*/ 2 w 6"/>
                <a:gd name="T1" fmla="*/ 2 h 10"/>
                <a:gd name="T2" fmla="*/ 6 w 6"/>
                <a:gd name="T3" fmla="*/ 0 h 10"/>
                <a:gd name="T4" fmla="*/ 6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6"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28" name="Freeform 112"/>
            <p:cNvSpPr>
              <a:spLocks/>
            </p:cNvSpPr>
            <p:nvPr/>
          </p:nvSpPr>
          <p:spPr bwMode="gray">
            <a:xfrm>
              <a:off x="2444" y="1949"/>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329" name="Freeform 113"/>
            <p:cNvSpPr>
              <a:spLocks/>
            </p:cNvSpPr>
            <p:nvPr/>
          </p:nvSpPr>
          <p:spPr bwMode="gray">
            <a:xfrm>
              <a:off x="2352" y="1935"/>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0" name="Freeform 114" descr="Papyrus"/>
            <p:cNvSpPr>
              <a:spLocks/>
            </p:cNvSpPr>
            <p:nvPr/>
          </p:nvSpPr>
          <p:spPr bwMode="gray">
            <a:xfrm>
              <a:off x="2392" y="1983"/>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1" name="Freeform 115"/>
            <p:cNvSpPr>
              <a:spLocks/>
            </p:cNvSpPr>
            <p:nvPr/>
          </p:nvSpPr>
          <p:spPr bwMode="gray">
            <a:xfrm>
              <a:off x="2442" y="1951"/>
              <a:ext cx="2" cy="12"/>
            </a:xfrm>
            <a:custGeom>
              <a:avLst/>
              <a:gdLst>
                <a:gd name="T0" fmla="*/ 2 w 2"/>
                <a:gd name="T1" fmla="*/ 4 h 12"/>
                <a:gd name="T2" fmla="*/ 2 w 2"/>
                <a:gd name="T3" fmla="*/ 0 h 12"/>
                <a:gd name="T4" fmla="*/ 2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332" name="Freeform 116"/>
            <p:cNvSpPr>
              <a:spLocks/>
            </p:cNvSpPr>
            <p:nvPr/>
          </p:nvSpPr>
          <p:spPr bwMode="gray">
            <a:xfrm>
              <a:off x="2348" y="1937"/>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3" name="Freeform 117" descr="Papyrus"/>
            <p:cNvSpPr>
              <a:spLocks/>
            </p:cNvSpPr>
            <p:nvPr/>
          </p:nvSpPr>
          <p:spPr bwMode="gray">
            <a:xfrm>
              <a:off x="2398" y="1985"/>
              <a:ext cx="54" cy="20"/>
            </a:xfrm>
            <a:custGeom>
              <a:avLst/>
              <a:gdLst>
                <a:gd name="T0" fmla="*/ 54 w 54"/>
                <a:gd name="T1" fmla="*/ 12 h 20"/>
                <a:gd name="T2" fmla="*/ 2 w 54"/>
                <a:gd name="T3" fmla="*/ 0 h 20"/>
                <a:gd name="T4" fmla="*/ 0 w 54"/>
                <a:gd name="T5" fmla="*/ 8 h 20"/>
                <a:gd name="T6" fmla="*/ 54 w 54"/>
                <a:gd name="T7" fmla="*/ 20 h 20"/>
                <a:gd name="T8" fmla="*/ 54 w 54"/>
                <a:gd name="T9" fmla="*/ 12 h 20"/>
                <a:gd name="T10" fmla="*/ 0 60000 65536"/>
                <a:gd name="T11" fmla="*/ 0 60000 65536"/>
                <a:gd name="T12" fmla="*/ 0 60000 65536"/>
                <a:gd name="T13" fmla="*/ 0 60000 65536"/>
                <a:gd name="T14" fmla="*/ 0 60000 65536"/>
                <a:gd name="T15" fmla="*/ 0 w 54"/>
                <a:gd name="T16" fmla="*/ 0 h 20"/>
                <a:gd name="T17" fmla="*/ 54 w 54"/>
                <a:gd name="T18" fmla="*/ 20 h 20"/>
              </a:gdLst>
              <a:ahLst/>
              <a:cxnLst>
                <a:cxn ang="T10">
                  <a:pos x="T0" y="T1"/>
                </a:cxn>
                <a:cxn ang="T11">
                  <a:pos x="T2" y="T3"/>
                </a:cxn>
                <a:cxn ang="T12">
                  <a:pos x="T4" y="T5"/>
                </a:cxn>
                <a:cxn ang="T13">
                  <a:pos x="T6" y="T7"/>
                </a:cxn>
                <a:cxn ang="T14">
                  <a:pos x="T8" y="T9"/>
                </a:cxn>
              </a:cxnLst>
              <a:rect l="T15" t="T16" r="T17" b="T18"/>
              <a:pathLst>
                <a:path w="54" h="20">
                  <a:moveTo>
                    <a:pt x="54" y="12"/>
                  </a:moveTo>
                  <a:lnTo>
                    <a:pt x="2" y="0"/>
                  </a:lnTo>
                  <a:lnTo>
                    <a:pt x="0" y="8"/>
                  </a:lnTo>
                  <a:lnTo>
                    <a:pt x="54" y="20"/>
                  </a:lnTo>
                  <a:lnTo>
                    <a:pt x="54" y="1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4" name="Freeform 118"/>
            <p:cNvSpPr>
              <a:spLocks/>
            </p:cNvSpPr>
            <p:nvPr/>
          </p:nvSpPr>
          <p:spPr bwMode="gray">
            <a:xfrm>
              <a:off x="2344" y="1939"/>
              <a:ext cx="6" cy="12"/>
            </a:xfrm>
            <a:custGeom>
              <a:avLst/>
              <a:gdLst>
                <a:gd name="T0" fmla="*/ 6 w 6"/>
                <a:gd name="T1" fmla="*/ 0 h 12"/>
                <a:gd name="T2" fmla="*/ 2 w 6"/>
                <a:gd name="T3" fmla="*/ 4 h 12"/>
                <a:gd name="T4" fmla="*/ 0 w 6"/>
                <a:gd name="T5" fmla="*/ 12 h 12"/>
                <a:gd name="T6" fmla="*/ 4 w 6"/>
                <a:gd name="T7" fmla="*/ 8 h 12"/>
                <a:gd name="T8" fmla="*/ 6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6" y="0"/>
                  </a:moveTo>
                  <a:lnTo>
                    <a:pt x="2" y="4"/>
                  </a:lnTo>
                  <a:lnTo>
                    <a:pt x="0" y="12"/>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5" name="Freeform 119" descr="Papyrus"/>
            <p:cNvSpPr>
              <a:spLocks/>
            </p:cNvSpPr>
            <p:nvPr/>
          </p:nvSpPr>
          <p:spPr bwMode="gray">
            <a:xfrm>
              <a:off x="2432" y="1997"/>
              <a:ext cx="20" cy="118"/>
            </a:xfrm>
            <a:custGeom>
              <a:avLst/>
              <a:gdLst>
                <a:gd name="T0" fmla="*/ 2 w 20"/>
                <a:gd name="T1" fmla="*/ 110 h 118"/>
                <a:gd name="T2" fmla="*/ 20 w 20"/>
                <a:gd name="T3" fmla="*/ 0 h 118"/>
                <a:gd name="T4" fmla="*/ 20 w 20"/>
                <a:gd name="T5" fmla="*/ 8 h 118"/>
                <a:gd name="T6" fmla="*/ 0 w 20"/>
                <a:gd name="T7" fmla="*/ 118 h 118"/>
                <a:gd name="T8" fmla="*/ 2 w 20"/>
                <a:gd name="T9" fmla="*/ 110 h 118"/>
                <a:gd name="T10" fmla="*/ 0 60000 65536"/>
                <a:gd name="T11" fmla="*/ 0 60000 65536"/>
                <a:gd name="T12" fmla="*/ 0 60000 65536"/>
                <a:gd name="T13" fmla="*/ 0 60000 65536"/>
                <a:gd name="T14" fmla="*/ 0 60000 65536"/>
                <a:gd name="T15" fmla="*/ 0 w 20"/>
                <a:gd name="T16" fmla="*/ 0 h 118"/>
                <a:gd name="T17" fmla="*/ 20 w 20"/>
                <a:gd name="T18" fmla="*/ 118 h 118"/>
              </a:gdLst>
              <a:ahLst/>
              <a:cxnLst>
                <a:cxn ang="T10">
                  <a:pos x="T0" y="T1"/>
                </a:cxn>
                <a:cxn ang="T11">
                  <a:pos x="T2" y="T3"/>
                </a:cxn>
                <a:cxn ang="T12">
                  <a:pos x="T4" y="T5"/>
                </a:cxn>
                <a:cxn ang="T13">
                  <a:pos x="T6" y="T7"/>
                </a:cxn>
                <a:cxn ang="T14">
                  <a:pos x="T8" y="T9"/>
                </a:cxn>
              </a:cxnLst>
              <a:rect l="T15" t="T16" r="T17" b="T18"/>
              <a:pathLst>
                <a:path w="20" h="118">
                  <a:moveTo>
                    <a:pt x="2" y="110"/>
                  </a:moveTo>
                  <a:lnTo>
                    <a:pt x="20" y="0"/>
                  </a:lnTo>
                  <a:lnTo>
                    <a:pt x="20" y="8"/>
                  </a:lnTo>
                  <a:lnTo>
                    <a:pt x="0" y="118"/>
                  </a:lnTo>
                  <a:lnTo>
                    <a:pt x="2" y="11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6" name="Freeform 120" descr="Papyrus"/>
            <p:cNvSpPr>
              <a:spLocks/>
            </p:cNvSpPr>
            <p:nvPr/>
          </p:nvSpPr>
          <p:spPr bwMode="gray">
            <a:xfrm>
              <a:off x="2392" y="1985"/>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7" name="Freeform 121"/>
            <p:cNvSpPr>
              <a:spLocks/>
            </p:cNvSpPr>
            <p:nvPr/>
          </p:nvSpPr>
          <p:spPr bwMode="gray">
            <a:xfrm>
              <a:off x="2340" y="1943"/>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8" name="Freeform 122" descr="Papyrus"/>
            <p:cNvSpPr>
              <a:spLocks/>
            </p:cNvSpPr>
            <p:nvPr/>
          </p:nvSpPr>
          <p:spPr bwMode="gray">
            <a:xfrm>
              <a:off x="2426" y="2107"/>
              <a:ext cx="8" cy="14"/>
            </a:xfrm>
            <a:custGeom>
              <a:avLst/>
              <a:gdLst>
                <a:gd name="T0" fmla="*/ 2 w 8"/>
                <a:gd name="T1" fmla="*/ 6 h 14"/>
                <a:gd name="T2" fmla="*/ 8 w 8"/>
                <a:gd name="T3" fmla="*/ 0 h 14"/>
                <a:gd name="T4" fmla="*/ 6 w 8"/>
                <a:gd name="T5" fmla="*/ 8 h 14"/>
                <a:gd name="T6" fmla="*/ 0 w 8"/>
                <a:gd name="T7" fmla="*/ 14 h 14"/>
                <a:gd name="T8" fmla="*/ 2 w 8"/>
                <a:gd name="T9" fmla="*/ 6 h 14"/>
                <a:gd name="T10" fmla="*/ 0 60000 65536"/>
                <a:gd name="T11" fmla="*/ 0 60000 65536"/>
                <a:gd name="T12" fmla="*/ 0 60000 65536"/>
                <a:gd name="T13" fmla="*/ 0 60000 65536"/>
                <a:gd name="T14" fmla="*/ 0 60000 65536"/>
                <a:gd name="T15" fmla="*/ 0 w 8"/>
                <a:gd name="T16" fmla="*/ 0 h 14"/>
                <a:gd name="T17" fmla="*/ 8 w 8"/>
                <a:gd name="T18" fmla="*/ 14 h 14"/>
              </a:gdLst>
              <a:ahLst/>
              <a:cxnLst>
                <a:cxn ang="T10">
                  <a:pos x="T0" y="T1"/>
                </a:cxn>
                <a:cxn ang="T11">
                  <a:pos x="T2" y="T3"/>
                </a:cxn>
                <a:cxn ang="T12">
                  <a:pos x="T4" y="T5"/>
                </a:cxn>
                <a:cxn ang="T13">
                  <a:pos x="T6" y="T7"/>
                </a:cxn>
                <a:cxn ang="T14">
                  <a:pos x="T8" y="T9"/>
                </a:cxn>
              </a:cxnLst>
              <a:rect l="T15" t="T16" r="T17" b="T18"/>
              <a:pathLst>
                <a:path w="8" h="14">
                  <a:moveTo>
                    <a:pt x="2" y="6"/>
                  </a:moveTo>
                  <a:lnTo>
                    <a:pt x="8" y="0"/>
                  </a:lnTo>
                  <a:lnTo>
                    <a:pt x="6"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9" name="Freeform 123"/>
            <p:cNvSpPr>
              <a:spLocks/>
            </p:cNvSpPr>
            <p:nvPr/>
          </p:nvSpPr>
          <p:spPr bwMode="gray">
            <a:xfrm>
              <a:off x="2338" y="1945"/>
              <a:ext cx="4" cy="12"/>
            </a:xfrm>
            <a:custGeom>
              <a:avLst/>
              <a:gdLst>
                <a:gd name="T0" fmla="*/ 4 w 4"/>
                <a:gd name="T1" fmla="*/ 0 h 12"/>
                <a:gd name="T2" fmla="*/ 0 w 4"/>
                <a:gd name="T3" fmla="*/ 4 h 12"/>
                <a:gd name="T4" fmla="*/ 0 w 4"/>
                <a:gd name="T5" fmla="*/ 12 h 12"/>
                <a:gd name="T6" fmla="*/ 2 w 4"/>
                <a:gd name="T7" fmla="*/ 8 h 12"/>
                <a:gd name="T8" fmla="*/ 4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0"/>
                  </a:moveTo>
                  <a:lnTo>
                    <a:pt x="0" y="4"/>
                  </a:lnTo>
                  <a:lnTo>
                    <a:pt x="0" y="12"/>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340" name="Freeform 124" descr="Papyrus"/>
            <p:cNvSpPr>
              <a:spLocks/>
            </p:cNvSpPr>
            <p:nvPr/>
          </p:nvSpPr>
          <p:spPr bwMode="gray">
            <a:xfrm>
              <a:off x="2414" y="2113"/>
              <a:ext cx="14" cy="10"/>
            </a:xfrm>
            <a:custGeom>
              <a:avLst/>
              <a:gdLst>
                <a:gd name="T0" fmla="*/ 0 w 14"/>
                <a:gd name="T1" fmla="*/ 2 h 10"/>
                <a:gd name="T2" fmla="*/ 14 w 14"/>
                <a:gd name="T3" fmla="*/ 0 h 10"/>
                <a:gd name="T4" fmla="*/ 12 w 14"/>
                <a:gd name="T5" fmla="*/ 8 h 10"/>
                <a:gd name="T6" fmla="*/ 0 w 14"/>
                <a:gd name="T7" fmla="*/ 10 h 10"/>
                <a:gd name="T8" fmla="*/ 0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2"/>
                  </a:moveTo>
                  <a:lnTo>
                    <a:pt x="14" y="0"/>
                  </a:lnTo>
                  <a:lnTo>
                    <a:pt x="1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41" name="Freeform 125"/>
            <p:cNvSpPr>
              <a:spLocks/>
            </p:cNvSpPr>
            <p:nvPr/>
          </p:nvSpPr>
          <p:spPr bwMode="gray">
            <a:xfrm>
              <a:off x="2334" y="1949"/>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342" name="Rectangle 126" descr="Papyrus"/>
            <p:cNvSpPr>
              <a:spLocks noChangeArrowheads="1"/>
            </p:cNvSpPr>
            <p:nvPr/>
          </p:nvSpPr>
          <p:spPr bwMode="gray">
            <a:xfrm>
              <a:off x="2408" y="2117"/>
              <a:ext cx="4"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343" name="Freeform 127"/>
            <p:cNvSpPr>
              <a:spLocks/>
            </p:cNvSpPr>
            <p:nvPr/>
          </p:nvSpPr>
          <p:spPr bwMode="gray">
            <a:xfrm>
              <a:off x="2332" y="1951"/>
              <a:ext cx="4" cy="12"/>
            </a:xfrm>
            <a:custGeom>
              <a:avLst/>
              <a:gdLst>
                <a:gd name="T0" fmla="*/ 4 w 4"/>
                <a:gd name="T1" fmla="*/ 0 h 12"/>
                <a:gd name="T2" fmla="*/ 2 w 4"/>
                <a:gd name="T3" fmla="*/ 4 h 12"/>
                <a:gd name="T4" fmla="*/ 0 w 4"/>
                <a:gd name="T5" fmla="*/ 12 h 12"/>
                <a:gd name="T6" fmla="*/ 2 w 4"/>
                <a:gd name="T7" fmla="*/ 8 h 12"/>
                <a:gd name="T8" fmla="*/ 4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0"/>
                  </a:moveTo>
                  <a:lnTo>
                    <a:pt x="2" y="4"/>
                  </a:lnTo>
                  <a:lnTo>
                    <a:pt x="0" y="12"/>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344" name="Freeform 128"/>
            <p:cNvSpPr>
              <a:spLocks/>
            </p:cNvSpPr>
            <p:nvPr/>
          </p:nvSpPr>
          <p:spPr bwMode="gray">
            <a:xfrm>
              <a:off x="2332" y="1955"/>
              <a:ext cx="2" cy="8"/>
            </a:xfrm>
            <a:custGeom>
              <a:avLst/>
              <a:gdLst>
                <a:gd name="T0" fmla="*/ 2 w 2"/>
                <a:gd name="T1" fmla="*/ 0 h 8"/>
                <a:gd name="T2" fmla="*/ 0 w 2"/>
                <a:gd name="T3" fmla="*/ 0 h 8"/>
                <a:gd name="T4" fmla="*/ 0 w 2"/>
                <a:gd name="T5" fmla="*/ 8 h 8"/>
                <a:gd name="T6" fmla="*/ 2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2" y="0"/>
                  </a:moveTo>
                  <a:lnTo>
                    <a:pt x="0" y="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5" name="Freeform 129"/>
            <p:cNvSpPr>
              <a:spLocks/>
            </p:cNvSpPr>
            <p:nvPr/>
          </p:nvSpPr>
          <p:spPr bwMode="gray">
            <a:xfrm>
              <a:off x="2332" y="1955"/>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46" name="Freeform 130"/>
            <p:cNvSpPr>
              <a:spLocks/>
            </p:cNvSpPr>
            <p:nvPr/>
          </p:nvSpPr>
          <p:spPr bwMode="gray">
            <a:xfrm>
              <a:off x="2330" y="1955"/>
              <a:ext cx="2" cy="14"/>
            </a:xfrm>
            <a:custGeom>
              <a:avLst/>
              <a:gdLst>
                <a:gd name="T0" fmla="*/ 2 w 2"/>
                <a:gd name="T1" fmla="*/ 0 h 14"/>
                <a:gd name="T2" fmla="*/ 0 w 2"/>
                <a:gd name="T3" fmla="*/ 6 h 14"/>
                <a:gd name="T4" fmla="*/ 0 w 2"/>
                <a:gd name="T5" fmla="*/ 14 h 14"/>
                <a:gd name="T6" fmla="*/ 2 w 2"/>
                <a:gd name="T7" fmla="*/ 8 h 14"/>
                <a:gd name="T8" fmla="*/ 2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0"/>
                  </a:moveTo>
                  <a:lnTo>
                    <a:pt x="0" y="6"/>
                  </a:lnTo>
                  <a:lnTo>
                    <a:pt x="0" y="14"/>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7" name="Freeform 131"/>
            <p:cNvSpPr>
              <a:spLocks/>
            </p:cNvSpPr>
            <p:nvPr/>
          </p:nvSpPr>
          <p:spPr bwMode="gray">
            <a:xfrm>
              <a:off x="2328" y="1961"/>
              <a:ext cx="2" cy="10"/>
            </a:xfrm>
            <a:custGeom>
              <a:avLst/>
              <a:gdLst>
                <a:gd name="T0" fmla="*/ 2 w 2"/>
                <a:gd name="T1" fmla="*/ 0 h 10"/>
                <a:gd name="T2" fmla="*/ 2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8" name="Freeform 132"/>
            <p:cNvSpPr>
              <a:spLocks/>
            </p:cNvSpPr>
            <p:nvPr/>
          </p:nvSpPr>
          <p:spPr bwMode="gray">
            <a:xfrm>
              <a:off x="2328" y="1963"/>
              <a:ext cx="2" cy="12"/>
            </a:xfrm>
            <a:custGeom>
              <a:avLst/>
              <a:gdLst>
                <a:gd name="T0" fmla="*/ 2 w 2"/>
                <a:gd name="T1" fmla="*/ 0 h 12"/>
                <a:gd name="T2" fmla="*/ 2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9" name="Freeform 133"/>
            <p:cNvSpPr>
              <a:spLocks/>
            </p:cNvSpPr>
            <p:nvPr/>
          </p:nvSpPr>
          <p:spPr bwMode="gray">
            <a:xfrm>
              <a:off x="2328" y="1967"/>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50" name="Freeform 134"/>
            <p:cNvSpPr>
              <a:spLocks/>
            </p:cNvSpPr>
            <p:nvPr/>
          </p:nvSpPr>
          <p:spPr bwMode="gray">
            <a:xfrm>
              <a:off x="2328" y="1969"/>
              <a:ext cx="2" cy="10"/>
            </a:xfrm>
            <a:custGeom>
              <a:avLst/>
              <a:gdLst>
                <a:gd name="T0" fmla="*/ 2 w 2"/>
                <a:gd name="T1" fmla="*/ 0 h 10"/>
                <a:gd name="T2" fmla="*/ 2 w 2"/>
                <a:gd name="T3" fmla="*/ 2 h 10"/>
                <a:gd name="T4" fmla="*/ 2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2"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51" name="Freeform 135"/>
            <p:cNvSpPr>
              <a:spLocks/>
            </p:cNvSpPr>
            <p:nvPr/>
          </p:nvSpPr>
          <p:spPr bwMode="gray">
            <a:xfrm>
              <a:off x="2330" y="1971"/>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52" name="Freeform 136"/>
            <p:cNvSpPr>
              <a:spLocks/>
            </p:cNvSpPr>
            <p:nvPr/>
          </p:nvSpPr>
          <p:spPr bwMode="gray">
            <a:xfrm>
              <a:off x="2332" y="1973"/>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53" name="Freeform 137" descr="Papyrus"/>
            <p:cNvSpPr>
              <a:spLocks/>
            </p:cNvSpPr>
            <p:nvPr/>
          </p:nvSpPr>
          <p:spPr bwMode="gray">
            <a:xfrm>
              <a:off x="2334" y="1977"/>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4" name="Freeform 138" descr="Papyrus"/>
            <p:cNvSpPr>
              <a:spLocks/>
            </p:cNvSpPr>
            <p:nvPr/>
          </p:nvSpPr>
          <p:spPr bwMode="gray">
            <a:xfrm>
              <a:off x="2336" y="1979"/>
              <a:ext cx="4" cy="10"/>
            </a:xfrm>
            <a:custGeom>
              <a:avLst/>
              <a:gdLst>
                <a:gd name="T0" fmla="*/ 2 w 4"/>
                <a:gd name="T1" fmla="*/ 0 h 10"/>
                <a:gd name="T2" fmla="*/ 4 w 4"/>
                <a:gd name="T3" fmla="*/ 2 h 10"/>
                <a:gd name="T4" fmla="*/ 4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5" name="Freeform 139" descr="Papyrus"/>
            <p:cNvSpPr>
              <a:spLocks/>
            </p:cNvSpPr>
            <p:nvPr/>
          </p:nvSpPr>
          <p:spPr bwMode="gray">
            <a:xfrm>
              <a:off x="2340" y="1981"/>
              <a:ext cx="4" cy="8"/>
            </a:xfrm>
            <a:custGeom>
              <a:avLst/>
              <a:gdLst>
                <a:gd name="T0" fmla="*/ 0 w 4"/>
                <a:gd name="T1" fmla="*/ 0 h 8"/>
                <a:gd name="T2" fmla="*/ 4 w 4"/>
                <a:gd name="T3" fmla="*/ 0 h 8"/>
                <a:gd name="T4" fmla="*/ 2 w 4"/>
                <a:gd name="T5" fmla="*/ 8 h 8"/>
                <a:gd name="T6" fmla="*/ 0 w 4"/>
                <a:gd name="T7" fmla="*/ 8 h 8"/>
                <a:gd name="T8" fmla="*/ 0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0"/>
                  </a:moveTo>
                  <a:lnTo>
                    <a:pt x="4" y="0"/>
                  </a:lnTo>
                  <a:lnTo>
                    <a:pt x="2"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6" name="Freeform 140" descr="Papyrus"/>
            <p:cNvSpPr>
              <a:spLocks/>
            </p:cNvSpPr>
            <p:nvPr/>
          </p:nvSpPr>
          <p:spPr bwMode="gray">
            <a:xfrm>
              <a:off x="2342" y="1981"/>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7" name="Freeform 141" descr="Papyrus"/>
            <p:cNvSpPr>
              <a:spLocks/>
            </p:cNvSpPr>
            <p:nvPr/>
          </p:nvSpPr>
          <p:spPr bwMode="gray">
            <a:xfrm>
              <a:off x="2348" y="1983"/>
              <a:ext cx="4" cy="10"/>
            </a:xfrm>
            <a:custGeom>
              <a:avLst/>
              <a:gdLst>
                <a:gd name="T0" fmla="*/ 0 w 4"/>
                <a:gd name="T1" fmla="*/ 0 h 10"/>
                <a:gd name="T2" fmla="*/ 4 w 4"/>
                <a:gd name="T3" fmla="*/ 2 h 10"/>
                <a:gd name="T4" fmla="*/ 4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8" name="Freeform 142" descr="Papyrus"/>
            <p:cNvSpPr>
              <a:spLocks/>
            </p:cNvSpPr>
            <p:nvPr/>
          </p:nvSpPr>
          <p:spPr bwMode="gray">
            <a:xfrm>
              <a:off x="2352" y="1985"/>
              <a:ext cx="6" cy="8"/>
            </a:xfrm>
            <a:custGeom>
              <a:avLst/>
              <a:gdLst>
                <a:gd name="T0" fmla="*/ 0 w 6"/>
                <a:gd name="T1" fmla="*/ 0 h 8"/>
                <a:gd name="T2" fmla="*/ 6 w 6"/>
                <a:gd name="T3" fmla="*/ 0 h 8"/>
                <a:gd name="T4" fmla="*/ 4 w 6"/>
                <a:gd name="T5" fmla="*/ 8 h 8"/>
                <a:gd name="T6" fmla="*/ 0 w 6"/>
                <a:gd name="T7" fmla="*/ 8 h 8"/>
                <a:gd name="T8" fmla="*/ 0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0" y="0"/>
                  </a:moveTo>
                  <a:lnTo>
                    <a:pt x="6" y="0"/>
                  </a:lnTo>
                  <a:lnTo>
                    <a:pt x="4"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9" name="Freeform 143" descr="Papyrus"/>
            <p:cNvSpPr>
              <a:spLocks/>
            </p:cNvSpPr>
            <p:nvPr/>
          </p:nvSpPr>
          <p:spPr bwMode="gray">
            <a:xfrm>
              <a:off x="2352" y="1985"/>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0" name="Freeform 144" descr="Papyrus"/>
            <p:cNvSpPr>
              <a:spLocks/>
            </p:cNvSpPr>
            <p:nvPr/>
          </p:nvSpPr>
          <p:spPr bwMode="gray">
            <a:xfrm>
              <a:off x="2274" y="1985"/>
              <a:ext cx="80" cy="24"/>
            </a:xfrm>
            <a:custGeom>
              <a:avLst/>
              <a:gdLst>
                <a:gd name="T0" fmla="*/ 80 w 80"/>
                <a:gd name="T1" fmla="*/ 0 h 24"/>
                <a:gd name="T2" fmla="*/ 2 w 80"/>
                <a:gd name="T3" fmla="*/ 16 h 24"/>
                <a:gd name="T4" fmla="*/ 0 w 80"/>
                <a:gd name="T5" fmla="*/ 24 h 24"/>
                <a:gd name="T6" fmla="*/ 78 w 80"/>
                <a:gd name="T7" fmla="*/ 8 h 24"/>
                <a:gd name="T8" fmla="*/ 80 w 80"/>
                <a:gd name="T9" fmla="*/ 0 h 24"/>
                <a:gd name="T10" fmla="*/ 0 60000 65536"/>
                <a:gd name="T11" fmla="*/ 0 60000 65536"/>
                <a:gd name="T12" fmla="*/ 0 60000 65536"/>
                <a:gd name="T13" fmla="*/ 0 60000 65536"/>
                <a:gd name="T14" fmla="*/ 0 60000 65536"/>
                <a:gd name="T15" fmla="*/ 0 w 80"/>
                <a:gd name="T16" fmla="*/ 0 h 24"/>
                <a:gd name="T17" fmla="*/ 80 w 80"/>
                <a:gd name="T18" fmla="*/ 24 h 24"/>
              </a:gdLst>
              <a:ahLst/>
              <a:cxnLst>
                <a:cxn ang="T10">
                  <a:pos x="T0" y="T1"/>
                </a:cxn>
                <a:cxn ang="T11">
                  <a:pos x="T2" y="T3"/>
                </a:cxn>
                <a:cxn ang="T12">
                  <a:pos x="T4" y="T5"/>
                </a:cxn>
                <a:cxn ang="T13">
                  <a:pos x="T6" y="T7"/>
                </a:cxn>
                <a:cxn ang="T14">
                  <a:pos x="T8" y="T9"/>
                </a:cxn>
              </a:cxnLst>
              <a:rect l="T15" t="T16" r="T17" b="T18"/>
              <a:pathLst>
                <a:path w="80" h="24">
                  <a:moveTo>
                    <a:pt x="80" y="0"/>
                  </a:moveTo>
                  <a:lnTo>
                    <a:pt x="2" y="16"/>
                  </a:lnTo>
                  <a:lnTo>
                    <a:pt x="0" y="24"/>
                  </a:lnTo>
                  <a:lnTo>
                    <a:pt x="78" y="8"/>
                  </a:lnTo>
                  <a:lnTo>
                    <a:pt x="8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1" name="Freeform 145" descr="Papyrus"/>
            <p:cNvSpPr>
              <a:spLocks/>
            </p:cNvSpPr>
            <p:nvPr/>
          </p:nvSpPr>
          <p:spPr bwMode="gray">
            <a:xfrm>
              <a:off x="2182" y="2001"/>
              <a:ext cx="94" cy="114"/>
            </a:xfrm>
            <a:custGeom>
              <a:avLst/>
              <a:gdLst>
                <a:gd name="T0" fmla="*/ 94 w 94"/>
                <a:gd name="T1" fmla="*/ 0 h 114"/>
                <a:gd name="T2" fmla="*/ 0 w 94"/>
                <a:gd name="T3" fmla="*/ 106 h 114"/>
                <a:gd name="T4" fmla="*/ 0 w 94"/>
                <a:gd name="T5" fmla="*/ 114 h 114"/>
                <a:gd name="T6" fmla="*/ 92 w 94"/>
                <a:gd name="T7" fmla="*/ 8 h 114"/>
                <a:gd name="T8" fmla="*/ 94 w 94"/>
                <a:gd name="T9" fmla="*/ 0 h 114"/>
                <a:gd name="T10" fmla="*/ 0 60000 65536"/>
                <a:gd name="T11" fmla="*/ 0 60000 65536"/>
                <a:gd name="T12" fmla="*/ 0 60000 65536"/>
                <a:gd name="T13" fmla="*/ 0 60000 65536"/>
                <a:gd name="T14" fmla="*/ 0 60000 65536"/>
                <a:gd name="T15" fmla="*/ 0 w 94"/>
                <a:gd name="T16" fmla="*/ 0 h 114"/>
                <a:gd name="T17" fmla="*/ 94 w 94"/>
                <a:gd name="T18" fmla="*/ 114 h 114"/>
              </a:gdLst>
              <a:ahLst/>
              <a:cxnLst>
                <a:cxn ang="T10">
                  <a:pos x="T0" y="T1"/>
                </a:cxn>
                <a:cxn ang="T11">
                  <a:pos x="T2" y="T3"/>
                </a:cxn>
                <a:cxn ang="T12">
                  <a:pos x="T4" y="T5"/>
                </a:cxn>
                <a:cxn ang="T13">
                  <a:pos x="T6" y="T7"/>
                </a:cxn>
                <a:cxn ang="T14">
                  <a:pos x="T8" y="T9"/>
                </a:cxn>
              </a:cxnLst>
              <a:rect l="T15" t="T16" r="T17" b="T18"/>
              <a:pathLst>
                <a:path w="94" h="114">
                  <a:moveTo>
                    <a:pt x="94" y="0"/>
                  </a:moveTo>
                  <a:lnTo>
                    <a:pt x="0" y="106"/>
                  </a:lnTo>
                  <a:lnTo>
                    <a:pt x="0" y="114"/>
                  </a:lnTo>
                  <a:lnTo>
                    <a:pt x="92" y="8"/>
                  </a:lnTo>
                  <a:lnTo>
                    <a:pt x="9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2" name="Freeform 146" descr="Papyrus"/>
            <p:cNvSpPr>
              <a:spLocks/>
            </p:cNvSpPr>
            <p:nvPr/>
          </p:nvSpPr>
          <p:spPr bwMode="gray">
            <a:xfrm>
              <a:off x="2182" y="2107"/>
              <a:ext cx="4" cy="12"/>
            </a:xfrm>
            <a:custGeom>
              <a:avLst/>
              <a:gdLst>
                <a:gd name="T0" fmla="*/ 0 w 4"/>
                <a:gd name="T1" fmla="*/ 0 h 12"/>
                <a:gd name="T2" fmla="*/ 4 w 4"/>
                <a:gd name="T3" fmla="*/ 4 h 12"/>
                <a:gd name="T4" fmla="*/ 2 w 4"/>
                <a:gd name="T5" fmla="*/ 12 h 12"/>
                <a:gd name="T6" fmla="*/ 0 w 4"/>
                <a:gd name="T7" fmla="*/ 8 h 12"/>
                <a:gd name="T8" fmla="*/ 0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0"/>
                  </a:moveTo>
                  <a:lnTo>
                    <a:pt x="4" y="4"/>
                  </a:lnTo>
                  <a:lnTo>
                    <a:pt x="2"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3" name="Freeform 147" descr="Papyrus"/>
            <p:cNvSpPr>
              <a:spLocks/>
            </p:cNvSpPr>
            <p:nvPr/>
          </p:nvSpPr>
          <p:spPr bwMode="gray">
            <a:xfrm>
              <a:off x="2184" y="2111"/>
              <a:ext cx="8" cy="12"/>
            </a:xfrm>
            <a:custGeom>
              <a:avLst/>
              <a:gdLst>
                <a:gd name="T0" fmla="*/ 2 w 8"/>
                <a:gd name="T1" fmla="*/ 0 h 12"/>
                <a:gd name="T2" fmla="*/ 8 w 8"/>
                <a:gd name="T3" fmla="*/ 4 h 12"/>
                <a:gd name="T4" fmla="*/ 6 w 8"/>
                <a:gd name="T5" fmla="*/ 12 h 12"/>
                <a:gd name="T6" fmla="*/ 0 w 8"/>
                <a:gd name="T7" fmla="*/ 8 h 12"/>
                <a:gd name="T8" fmla="*/ 2 w 8"/>
                <a:gd name="T9" fmla="*/ 0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0"/>
                  </a:moveTo>
                  <a:lnTo>
                    <a:pt x="8" y="4"/>
                  </a:lnTo>
                  <a:lnTo>
                    <a:pt x="6"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4" name="Freeform 148" descr="Papyrus"/>
            <p:cNvSpPr>
              <a:spLocks/>
            </p:cNvSpPr>
            <p:nvPr/>
          </p:nvSpPr>
          <p:spPr bwMode="gray">
            <a:xfrm>
              <a:off x="2190" y="2115"/>
              <a:ext cx="16" cy="8"/>
            </a:xfrm>
            <a:custGeom>
              <a:avLst/>
              <a:gdLst>
                <a:gd name="T0" fmla="*/ 2 w 16"/>
                <a:gd name="T1" fmla="*/ 0 h 8"/>
                <a:gd name="T2" fmla="*/ 16 w 16"/>
                <a:gd name="T3" fmla="*/ 0 h 8"/>
                <a:gd name="T4" fmla="*/ 16 w 16"/>
                <a:gd name="T5" fmla="*/ 8 h 8"/>
                <a:gd name="T6" fmla="*/ 0 w 16"/>
                <a:gd name="T7" fmla="*/ 8 h 8"/>
                <a:gd name="T8" fmla="*/ 2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2" y="0"/>
                  </a:moveTo>
                  <a:lnTo>
                    <a:pt x="16" y="0"/>
                  </a:lnTo>
                  <a:lnTo>
                    <a:pt x="16"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5" name="Freeform 149" descr="Papyrus"/>
            <p:cNvSpPr>
              <a:spLocks/>
            </p:cNvSpPr>
            <p:nvPr/>
          </p:nvSpPr>
          <p:spPr bwMode="gray">
            <a:xfrm>
              <a:off x="2148" y="2073"/>
              <a:ext cx="114" cy="165"/>
            </a:xfrm>
            <a:custGeom>
              <a:avLst/>
              <a:gdLst>
                <a:gd name="T0" fmla="*/ 114 w 114"/>
                <a:gd name="T1" fmla="*/ 0 h 165"/>
                <a:gd name="T2" fmla="*/ 0 w 114"/>
                <a:gd name="T3" fmla="*/ 157 h 165"/>
                <a:gd name="T4" fmla="*/ 0 w 114"/>
                <a:gd name="T5" fmla="*/ 165 h 165"/>
                <a:gd name="T6" fmla="*/ 114 w 114"/>
                <a:gd name="T7" fmla="*/ 8 h 165"/>
                <a:gd name="T8" fmla="*/ 114 w 114"/>
                <a:gd name="T9" fmla="*/ 0 h 165"/>
                <a:gd name="T10" fmla="*/ 0 60000 65536"/>
                <a:gd name="T11" fmla="*/ 0 60000 65536"/>
                <a:gd name="T12" fmla="*/ 0 60000 65536"/>
                <a:gd name="T13" fmla="*/ 0 60000 65536"/>
                <a:gd name="T14" fmla="*/ 0 60000 65536"/>
                <a:gd name="T15" fmla="*/ 0 w 114"/>
                <a:gd name="T16" fmla="*/ 0 h 165"/>
                <a:gd name="T17" fmla="*/ 114 w 114"/>
                <a:gd name="T18" fmla="*/ 165 h 165"/>
              </a:gdLst>
              <a:ahLst/>
              <a:cxnLst>
                <a:cxn ang="T10">
                  <a:pos x="T0" y="T1"/>
                </a:cxn>
                <a:cxn ang="T11">
                  <a:pos x="T2" y="T3"/>
                </a:cxn>
                <a:cxn ang="T12">
                  <a:pos x="T4" y="T5"/>
                </a:cxn>
                <a:cxn ang="T13">
                  <a:pos x="T6" y="T7"/>
                </a:cxn>
                <a:cxn ang="T14">
                  <a:pos x="T8" y="T9"/>
                </a:cxn>
              </a:cxnLst>
              <a:rect l="T15" t="T16" r="T17" b="T18"/>
              <a:pathLst>
                <a:path w="114" h="165">
                  <a:moveTo>
                    <a:pt x="114" y="0"/>
                  </a:moveTo>
                  <a:lnTo>
                    <a:pt x="0" y="157"/>
                  </a:lnTo>
                  <a:lnTo>
                    <a:pt x="0" y="165"/>
                  </a:lnTo>
                  <a:lnTo>
                    <a:pt x="114" y="8"/>
                  </a:lnTo>
                  <a:lnTo>
                    <a:pt x="11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6" name="Freeform 150" descr="Papyrus"/>
            <p:cNvSpPr>
              <a:spLocks/>
            </p:cNvSpPr>
            <p:nvPr/>
          </p:nvSpPr>
          <p:spPr bwMode="gray">
            <a:xfrm>
              <a:off x="2146" y="2230"/>
              <a:ext cx="2" cy="12"/>
            </a:xfrm>
            <a:custGeom>
              <a:avLst/>
              <a:gdLst>
                <a:gd name="T0" fmla="*/ 2 w 2"/>
                <a:gd name="T1" fmla="*/ 0 h 12"/>
                <a:gd name="T2" fmla="*/ 2 w 2"/>
                <a:gd name="T3" fmla="*/ 4 h 12"/>
                <a:gd name="T4" fmla="*/ 0 w 2"/>
                <a:gd name="T5" fmla="*/ 12 h 12"/>
                <a:gd name="T6" fmla="*/ 2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2"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7" name="Freeform 151" descr="Papyrus"/>
            <p:cNvSpPr>
              <a:spLocks/>
            </p:cNvSpPr>
            <p:nvPr/>
          </p:nvSpPr>
          <p:spPr bwMode="gray">
            <a:xfrm>
              <a:off x="2212" y="2115"/>
              <a:ext cx="100" cy="123"/>
            </a:xfrm>
            <a:custGeom>
              <a:avLst/>
              <a:gdLst>
                <a:gd name="T0" fmla="*/ 0 w 100"/>
                <a:gd name="T1" fmla="*/ 115 h 123"/>
                <a:gd name="T2" fmla="*/ 100 w 100"/>
                <a:gd name="T3" fmla="*/ 0 h 123"/>
                <a:gd name="T4" fmla="*/ 98 w 100"/>
                <a:gd name="T5" fmla="*/ 8 h 123"/>
                <a:gd name="T6" fmla="*/ 0 w 100"/>
                <a:gd name="T7" fmla="*/ 123 h 123"/>
                <a:gd name="T8" fmla="*/ 0 w 100"/>
                <a:gd name="T9" fmla="*/ 115 h 123"/>
                <a:gd name="T10" fmla="*/ 0 60000 65536"/>
                <a:gd name="T11" fmla="*/ 0 60000 65536"/>
                <a:gd name="T12" fmla="*/ 0 60000 65536"/>
                <a:gd name="T13" fmla="*/ 0 60000 65536"/>
                <a:gd name="T14" fmla="*/ 0 60000 65536"/>
                <a:gd name="T15" fmla="*/ 0 w 100"/>
                <a:gd name="T16" fmla="*/ 0 h 123"/>
                <a:gd name="T17" fmla="*/ 100 w 100"/>
                <a:gd name="T18" fmla="*/ 123 h 123"/>
              </a:gdLst>
              <a:ahLst/>
              <a:cxnLst>
                <a:cxn ang="T10">
                  <a:pos x="T0" y="T1"/>
                </a:cxn>
                <a:cxn ang="T11">
                  <a:pos x="T2" y="T3"/>
                </a:cxn>
                <a:cxn ang="T12">
                  <a:pos x="T4" y="T5"/>
                </a:cxn>
                <a:cxn ang="T13">
                  <a:pos x="T6" y="T7"/>
                </a:cxn>
                <a:cxn ang="T14">
                  <a:pos x="T8" y="T9"/>
                </a:cxn>
              </a:cxnLst>
              <a:rect l="T15" t="T16" r="T17" b="T18"/>
              <a:pathLst>
                <a:path w="100" h="123">
                  <a:moveTo>
                    <a:pt x="0" y="115"/>
                  </a:moveTo>
                  <a:lnTo>
                    <a:pt x="100" y="0"/>
                  </a:lnTo>
                  <a:lnTo>
                    <a:pt x="98" y="8"/>
                  </a:lnTo>
                  <a:lnTo>
                    <a:pt x="0" y="123"/>
                  </a:lnTo>
                  <a:lnTo>
                    <a:pt x="0" y="115"/>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8" name="Freeform 152" descr="Papyrus"/>
            <p:cNvSpPr>
              <a:spLocks/>
            </p:cNvSpPr>
            <p:nvPr/>
          </p:nvSpPr>
          <p:spPr bwMode="gray">
            <a:xfrm>
              <a:off x="2200" y="2230"/>
              <a:ext cx="12" cy="12"/>
            </a:xfrm>
            <a:custGeom>
              <a:avLst/>
              <a:gdLst>
                <a:gd name="T0" fmla="*/ 2 w 12"/>
                <a:gd name="T1" fmla="*/ 4 h 12"/>
                <a:gd name="T2" fmla="*/ 12 w 12"/>
                <a:gd name="T3" fmla="*/ 0 h 12"/>
                <a:gd name="T4" fmla="*/ 12 w 12"/>
                <a:gd name="T5" fmla="*/ 8 h 12"/>
                <a:gd name="T6" fmla="*/ 0 w 12"/>
                <a:gd name="T7" fmla="*/ 12 h 12"/>
                <a:gd name="T8" fmla="*/ 2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2" y="4"/>
                  </a:moveTo>
                  <a:lnTo>
                    <a:pt x="12" y="0"/>
                  </a:lnTo>
                  <a:lnTo>
                    <a:pt x="12"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9" name="Freeform 153" descr="Papyrus"/>
            <p:cNvSpPr>
              <a:spLocks/>
            </p:cNvSpPr>
            <p:nvPr/>
          </p:nvSpPr>
          <p:spPr bwMode="gray">
            <a:xfrm>
              <a:off x="2282" y="2115"/>
              <a:ext cx="30" cy="123"/>
            </a:xfrm>
            <a:custGeom>
              <a:avLst/>
              <a:gdLst>
                <a:gd name="T0" fmla="*/ 30 w 30"/>
                <a:gd name="T1" fmla="*/ 0 h 123"/>
                <a:gd name="T2" fmla="*/ 0 w 30"/>
                <a:gd name="T3" fmla="*/ 115 h 123"/>
                <a:gd name="T4" fmla="*/ 0 w 30"/>
                <a:gd name="T5" fmla="*/ 123 h 123"/>
                <a:gd name="T6" fmla="*/ 28 w 30"/>
                <a:gd name="T7" fmla="*/ 8 h 123"/>
                <a:gd name="T8" fmla="*/ 30 w 30"/>
                <a:gd name="T9" fmla="*/ 0 h 123"/>
                <a:gd name="T10" fmla="*/ 0 60000 65536"/>
                <a:gd name="T11" fmla="*/ 0 60000 65536"/>
                <a:gd name="T12" fmla="*/ 0 60000 65536"/>
                <a:gd name="T13" fmla="*/ 0 60000 65536"/>
                <a:gd name="T14" fmla="*/ 0 60000 65536"/>
                <a:gd name="T15" fmla="*/ 0 w 30"/>
                <a:gd name="T16" fmla="*/ 0 h 123"/>
                <a:gd name="T17" fmla="*/ 30 w 30"/>
                <a:gd name="T18" fmla="*/ 123 h 123"/>
              </a:gdLst>
              <a:ahLst/>
              <a:cxnLst>
                <a:cxn ang="T10">
                  <a:pos x="T0" y="T1"/>
                </a:cxn>
                <a:cxn ang="T11">
                  <a:pos x="T2" y="T3"/>
                </a:cxn>
                <a:cxn ang="T12">
                  <a:pos x="T4" y="T5"/>
                </a:cxn>
                <a:cxn ang="T13">
                  <a:pos x="T6" y="T7"/>
                </a:cxn>
                <a:cxn ang="T14">
                  <a:pos x="T8" y="T9"/>
                </a:cxn>
              </a:cxnLst>
              <a:rect l="T15" t="T16" r="T17" b="T18"/>
              <a:pathLst>
                <a:path w="30" h="123">
                  <a:moveTo>
                    <a:pt x="30" y="0"/>
                  </a:moveTo>
                  <a:lnTo>
                    <a:pt x="0" y="115"/>
                  </a:lnTo>
                  <a:lnTo>
                    <a:pt x="0" y="123"/>
                  </a:lnTo>
                  <a:lnTo>
                    <a:pt x="28" y="8"/>
                  </a:lnTo>
                  <a:lnTo>
                    <a:pt x="3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0" name="Freeform 154" descr="Papyrus"/>
            <p:cNvSpPr>
              <a:spLocks/>
            </p:cNvSpPr>
            <p:nvPr/>
          </p:nvSpPr>
          <p:spPr bwMode="gray">
            <a:xfrm>
              <a:off x="2186" y="2234"/>
              <a:ext cx="16" cy="12"/>
            </a:xfrm>
            <a:custGeom>
              <a:avLst/>
              <a:gdLst>
                <a:gd name="T0" fmla="*/ 0 w 16"/>
                <a:gd name="T1" fmla="*/ 4 h 12"/>
                <a:gd name="T2" fmla="*/ 16 w 16"/>
                <a:gd name="T3" fmla="*/ 0 h 12"/>
                <a:gd name="T4" fmla="*/ 14 w 16"/>
                <a:gd name="T5" fmla="*/ 8 h 12"/>
                <a:gd name="T6" fmla="*/ 0 w 16"/>
                <a:gd name="T7" fmla="*/ 12 h 12"/>
                <a:gd name="T8" fmla="*/ 0 w 16"/>
                <a:gd name="T9" fmla="*/ 4 h 12"/>
                <a:gd name="T10" fmla="*/ 0 60000 65536"/>
                <a:gd name="T11" fmla="*/ 0 60000 65536"/>
                <a:gd name="T12" fmla="*/ 0 60000 65536"/>
                <a:gd name="T13" fmla="*/ 0 60000 65536"/>
                <a:gd name="T14" fmla="*/ 0 60000 65536"/>
                <a:gd name="T15" fmla="*/ 0 w 16"/>
                <a:gd name="T16" fmla="*/ 0 h 12"/>
                <a:gd name="T17" fmla="*/ 16 w 16"/>
                <a:gd name="T18" fmla="*/ 12 h 12"/>
              </a:gdLst>
              <a:ahLst/>
              <a:cxnLst>
                <a:cxn ang="T10">
                  <a:pos x="T0" y="T1"/>
                </a:cxn>
                <a:cxn ang="T11">
                  <a:pos x="T2" y="T3"/>
                </a:cxn>
                <a:cxn ang="T12">
                  <a:pos x="T4" y="T5"/>
                </a:cxn>
                <a:cxn ang="T13">
                  <a:pos x="T6" y="T7"/>
                </a:cxn>
                <a:cxn ang="T14">
                  <a:pos x="T8" y="T9"/>
                </a:cxn>
              </a:cxnLst>
              <a:rect l="T15" t="T16" r="T17" b="T18"/>
              <a:pathLst>
                <a:path w="16" h="12">
                  <a:moveTo>
                    <a:pt x="0" y="4"/>
                  </a:moveTo>
                  <a:lnTo>
                    <a:pt x="16" y="0"/>
                  </a:lnTo>
                  <a:lnTo>
                    <a:pt x="14"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1" name="Freeform 155" descr="Papyrus"/>
            <p:cNvSpPr>
              <a:spLocks/>
            </p:cNvSpPr>
            <p:nvPr/>
          </p:nvSpPr>
          <p:spPr bwMode="gray">
            <a:xfrm>
              <a:off x="2282" y="2230"/>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2" name="Freeform 156" descr="Papyrus"/>
            <p:cNvSpPr>
              <a:spLocks/>
            </p:cNvSpPr>
            <p:nvPr/>
          </p:nvSpPr>
          <p:spPr bwMode="gray">
            <a:xfrm>
              <a:off x="2160" y="2236"/>
              <a:ext cx="26" cy="10"/>
            </a:xfrm>
            <a:custGeom>
              <a:avLst/>
              <a:gdLst>
                <a:gd name="T0" fmla="*/ 2 w 26"/>
                <a:gd name="T1" fmla="*/ 0 h 10"/>
                <a:gd name="T2" fmla="*/ 26 w 26"/>
                <a:gd name="T3" fmla="*/ 2 h 10"/>
                <a:gd name="T4" fmla="*/ 26 w 26"/>
                <a:gd name="T5" fmla="*/ 10 h 10"/>
                <a:gd name="T6" fmla="*/ 0 w 26"/>
                <a:gd name="T7" fmla="*/ 8 h 10"/>
                <a:gd name="T8" fmla="*/ 2 w 26"/>
                <a:gd name="T9" fmla="*/ 0 h 10"/>
                <a:gd name="T10" fmla="*/ 0 60000 65536"/>
                <a:gd name="T11" fmla="*/ 0 60000 65536"/>
                <a:gd name="T12" fmla="*/ 0 60000 65536"/>
                <a:gd name="T13" fmla="*/ 0 60000 65536"/>
                <a:gd name="T14" fmla="*/ 0 60000 65536"/>
                <a:gd name="T15" fmla="*/ 0 w 26"/>
                <a:gd name="T16" fmla="*/ 0 h 10"/>
                <a:gd name="T17" fmla="*/ 26 w 26"/>
                <a:gd name="T18" fmla="*/ 10 h 10"/>
              </a:gdLst>
              <a:ahLst/>
              <a:cxnLst>
                <a:cxn ang="T10">
                  <a:pos x="T0" y="T1"/>
                </a:cxn>
                <a:cxn ang="T11">
                  <a:pos x="T2" y="T3"/>
                </a:cxn>
                <a:cxn ang="T12">
                  <a:pos x="T4" y="T5"/>
                </a:cxn>
                <a:cxn ang="T13">
                  <a:pos x="T6" y="T7"/>
                </a:cxn>
                <a:cxn ang="T14">
                  <a:pos x="T8" y="T9"/>
                </a:cxn>
              </a:cxnLst>
              <a:rect l="T15" t="T16" r="T17" b="T18"/>
              <a:pathLst>
                <a:path w="26" h="10">
                  <a:moveTo>
                    <a:pt x="2" y="0"/>
                  </a:moveTo>
                  <a:lnTo>
                    <a:pt x="26" y="2"/>
                  </a:lnTo>
                  <a:lnTo>
                    <a:pt x="2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3" name="Freeform 157" descr="Papyrus"/>
            <p:cNvSpPr>
              <a:spLocks/>
            </p:cNvSpPr>
            <p:nvPr/>
          </p:nvSpPr>
          <p:spPr bwMode="gray">
            <a:xfrm>
              <a:off x="2284" y="2232"/>
              <a:ext cx="10" cy="12"/>
            </a:xfrm>
            <a:custGeom>
              <a:avLst/>
              <a:gdLst>
                <a:gd name="T0" fmla="*/ 0 w 10"/>
                <a:gd name="T1" fmla="*/ 0 h 12"/>
                <a:gd name="T2" fmla="*/ 10 w 10"/>
                <a:gd name="T3" fmla="*/ 4 h 12"/>
                <a:gd name="T4" fmla="*/ 10 w 10"/>
                <a:gd name="T5" fmla="*/ 12 h 12"/>
                <a:gd name="T6" fmla="*/ 0 w 10"/>
                <a:gd name="T7" fmla="*/ 8 h 12"/>
                <a:gd name="T8" fmla="*/ 0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0"/>
                  </a:moveTo>
                  <a:lnTo>
                    <a:pt x="10" y="4"/>
                  </a:lnTo>
                  <a:lnTo>
                    <a:pt x="10"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4" name="Freeform 158" descr="Papyrus"/>
            <p:cNvSpPr>
              <a:spLocks/>
            </p:cNvSpPr>
            <p:nvPr/>
          </p:nvSpPr>
          <p:spPr bwMode="gray">
            <a:xfrm>
              <a:off x="2146" y="2234"/>
              <a:ext cx="16" cy="10"/>
            </a:xfrm>
            <a:custGeom>
              <a:avLst/>
              <a:gdLst>
                <a:gd name="T0" fmla="*/ 2 w 16"/>
                <a:gd name="T1" fmla="*/ 0 h 10"/>
                <a:gd name="T2" fmla="*/ 16 w 16"/>
                <a:gd name="T3" fmla="*/ 2 h 10"/>
                <a:gd name="T4" fmla="*/ 14 w 16"/>
                <a:gd name="T5" fmla="*/ 10 h 10"/>
                <a:gd name="T6" fmla="*/ 0 w 16"/>
                <a:gd name="T7" fmla="*/ 8 h 10"/>
                <a:gd name="T8" fmla="*/ 2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2" y="0"/>
                  </a:moveTo>
                  <a:lnTo>
                    <a:pt x="16" y="2"/>
                  </a:lnTo>
                  <a:lnTo>
                    <a:pt x="1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5" name="Freeform 159" descr="Papyrus"/>
            <p:cNvSpPr>
              <a:spLocks/>
            </p:cNvSpPr>
            <p:nvPr/>
          </p:nvSpPr>
          <p:spPr bwMode="gray">
            <a:xfrm>
              <a:off x="2294" y="2236"/>
              <a:ext cx="22" cy="8"/>
            </a:xfrm>
            <a:custGeom>
              <a:avLst/>
              <a:gdLst>
                <a:gd name="T0" fmla="*/ 0 w 22"/>
                <a:gd name="T1" fmla="*/ 0 h 8"/>
                <a:gd name="T2" fmla="*/ 22 w 22"/>
                <a:gd name="T3" fmla="*/ 0 h 8"/>
                <a:gd name="T4" fmla="*/ 20 w 22"/>
                <a:gd name="T5" fmla="*/ 8 h 8"/>
                <a:gd name="T6" fmla="*/ 0 w 22"/>
                <a:gd name="T7" fmla="*/ 8 h 8"/>
                <a:gd name="T8" fmla="*/ 0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0" y="0"/>
                  </a:moveTo>
                  <a:lnTo>
                    <a:pt x="22" y="0"/>
                  </a:lnTo>
                  <a:lnTo>
                    <a:pt x="20"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6" name="Freeform 160" descr="Stationery"/>
            <p:cNvSpPr>
              <a:spLocks/>
            </p:cNvSpPr>
            <p:nvPr/>
          </p:nvSpPr>
          <p:spPr bwMode="gray">
            <a:xfrm>
              <a:off x="2148" y="1925"/>
              <a:ext cx="304" cy="313"/>
            </a:xfrm>
            <a:custGeom>
              <a:avLst/>
              <a:gdLst>
                <a:gd name="T0" fmla="*/ 250 w 304"/>
                <a:gd name="T1" fmla="*/ 58 h 313"/>
                <a:gd name="T2" fmla="*/ 260 w 304"/>
                <a:gd name="T3" fmla="*/ 56 h 313"/>
                <a:gd name="T4" fmla="*/ 270 w 304"/>
                <a:gd name="T5" fmla="*/ 52 h 313"/>
                <a:gd name="T6" fmla="*/ 280 w 304"/>
                <a:gd name="T7" fmla="*/ 46 h 313"/>
                <a:gd name="T8" fmla="*/ 286 w 304"/>
                <a:gd name="T9" fmla="*/ 42 h 313"/>
                <a:gd name="T10" fmla="*/ 292 w 304"/>
                <a:gd name="T11" fmla="*/ 36 h 313"/>
                <a:gd name="T12" fmla="*/ 296 w 304"/>
                <a:gd name="T13" fmla="*/ 30 h 313"/>
                <a:gd name="T14" fmla="*/ 296 w 304"/>
                <a:gd name="T15" fmla="*/ 26 h 313"/>
                <a:gd name="T16" fmla="*/ 296 w 304"/>
                <a:gd name="T17" fmla="*/ 20 h 313"/>
                <a:gd name="T18" fmla="*/ 294 w 304"/>
                <a:gd name="T19" fmla="*/ 14 h 313"/>
                <a:gd name="T20" fmla="*/ 290 w 304"/>
                <a:gd name="T21" fmla="*/ 10 h 313"/>
                <a:gd name="T22" fmla="*/ 284 w 304"/>
                <a:gd name="T23" fmla="*/ 6 h 313"/>
                <a:gd name="T24" fmla="*/ 278 w 304"/>
                <a:gd name="T25" fmla="*/ 4 h 313"/>
                <a:gd name="T26" fmla="*/ 268 w 304"/>
                <a:gd name="T27" fmla="*/ 2 h 313"/>
                <a:gd name="T28" fmla="*/ 258 w 304"/>
                <a:gd name="T29" fmla="*/ 0 h 313"/>
                <a:gd name="T30" fmla="*/ 256 w 304"/>
                <a:gd name="T31" fmla="*/ 0 h 313"/>
                <a:gd name="T32" fmla="*/ 242 w 304"/>
                <a:gd name="T33" fmla="*/ 2 h 313"/>
                <a:gd name="T34" fmla="*/ 232 w 304"/>
                <a:gd name="T35" fmla="*/ 4 h 313"/>
                <a:gd name="T36" fmla="*/ 220 w 304"/>
                <a:gd name="T37" fmla="*/ 6 h 313"/>
                <a:gd name="T38" fmla="*/ 210 w 304"/>
                <a:gd name="T39" fmla="*/ 10 h 313"/>
                <a:gd name="T40" fmla="*/ 202 w 304"/>
                <a:gd name="T41" fmla="*/ 14 h 313"/>
                <a:gd name="T42" fmla="*/ 194 w 304"/>
                <a:gd name="T43" fmla="*/ 20 h 313"/>
                <a:gd name="T44" fmla="*/ 188 w 304"/>
                <a:gd name="T45" fmla="*/ 26 h 313"/>
                <a:gd name="T46" fmla="*/ 184 w 304"/>
                <a:gd name="T47" fmla="*/ 30 h 313"/>
                <a:gd name="T48" fmla="*/ 182 w 304"/>
                <a:gd name="T49" fmla="*/ 36 h 313"/>
                <a:gd name="T50" fmla="*/ 182 w 304"/>
                <a:gd name="T51" fmla="*/ 42 h 313"/>
                <a:gd name="T52" fmla="*/ 182 w 304"/>
                <a:gd name="T53" fmla="*/ 46 h 313"/>
                <a:gd name="T54" fmla="*/ 186 w 304"/>
                <a:gd name="T55" fmla="*/ 52 h 313"/>
                <a:gd name="T56" fmla="*/ 192 w 304"/>
                <a:gd name="T57" fmla="*/ 56 h 313"/>
                <a:gd name="T58" fmla="*/ 200 w 304"/>
                <a:gd name="T59" fmla="*/ 58 h 313"/>
                <a:gd name="T60" fmla="*/ 210 w 304"/>
                <a:gd name="T61" fmla="*/ 60 h 313"/>
                <a:gd name="T62" fmla="*/ 206 w 304"/>
                <a:gd name="T63" fmla="*/ 60 h 313"/>
                <a:gd name="T64" fmla="*/ 34 w 304"/>
                <a:gd name="T65" fmla="*/ 182 h 313"/>
                <a:gd name="T66" fmla="*/ 44 w 304"/>
                <a:gd name="T67" fmla="*/ 190 h 313"/>
                <a:gd name="T68" fmla="*/ 68 w 304"/>
                <a:gd name="T69" fmla="*/ 186 h 313"/>
                <a:gd name="T70" fmla="*/ 114 w 304"/>
                <a:gd name="T71" fmla="*/ 148 h 313"/>
                <a:gd name="T72" fmla="*/ 0 w 304"/>
                <a:gd name="T73" fmla="*/ 309 h 313"/>
                <a:gd name="T74" fmla="*/ 38 w 304"/>
                <a:gd name="T75" fmla="*/ 313 h 313"/>
                <a:gd name="T76" fmla="*/ 64 w 304"/>
                <a:gd name="T77" fmla="*/ 305 h 313"/>
                <a:gd name="T78" fmla="*/ 134 w 304"/>
                <a:gd name="T79" fmla="*/ 305 h 313"/>
                <a:gd name="T80" fmla="*/ 146 w 304"/>
                <a:gd name="T81" fmla="*/ 311 h 313"/>
                <a:gd name="T82" fmla="*/ 186 w 304"/>
                <a:gd name="T83" fmla="*/ 309 h 313"/>
                <a:gd name="T84" fmla="*/ 246 w 304"/>
                <a:gd name="T85" fmla="*/ 148 h 313"/>
                <a:gd name="T86" fmla="*/ 250 w 304"/>
                <a:gd name="T87" fmla="*/ 188 h 313"/>
                <a:gd name="T88" fmla="*/ 266 w 304"/>
                <a:gd name="T89" fmla="*/ 190 h 313"/>
                <a:gd name="T90" fmla="*/ 286 w 304"/>
                <a:gd name="T91" fmla="*/ 182 h 313"/>
                <a:gd name="T92" fmla="*/ 252 w 304"/>
                <a:gd name="T93" fmla="*/ 60 h 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4"/>
                <a:gd name="T142" fmla="*/ 0 h 313"/>
                <a:gd name="T143" fmla="*/ 304 w 304"/>
                <a:gd name="T144" fmla="*/ 313 h 3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4" h="313">
                  <a:moveTo>
                    <a:pt x="244" y="60"/>
                  </a:moveTo>
                  <a:lnTo>
                    <a:pt x="250" y="58"/>
                  </a:lnTo>
                  <a:lnTo>
                    <a:pt x="254" y="56"/>
                  </a:lnTo>
                  <a:lnTo>
                    <a:pt x="260" y="56"/>
                  </a:lnTo>
                  <a:lnTo>
                    <a:pt x="266" y="54"/>
                  </a:lnTo>
                  <a:lnTo>
                    <a:pt x="270" y="52"/>
                  </a:lnTo>
                  <a:lnTo>
                    <a:pt x="274" y="48"/>
                  </a:lnTo>
                  <a:lnTo>
                    <a:pt x="280" y="46"/>
                  </a:lnTo>
                  <a:lnTo>
                    <a:pt x="284" y="44"/>
                  </a:lnTo>
                  <a:lnTo>
                    <a:pt x="286" y="42"/>
                  </a:lnTo>
                  <a:lnTo>
                    <a:pt x="290" y="38"/>
                  </a:lnTo>
                  <a:lnTo>
                    <a:pt x="292" y="36"/>
                  </a:lnTo>
                  <a:lnTo>
                    <a:pt x="294" y="32"/>
                  </a:lnTo>
                  <a:lnTo>
                    <a:pt x="296" y="30"/>
                  </a:lnTo>
                  <a:lnTo>
                    <a:pt x="296" y="26"/>
                  </a:lnTo>
                  <a:lnTo>
                    <a:pt x="296" y="24"/>
                  </a:lnTo>
                  <a:lnTo>
                    <a:pt x="296" y="20"/>
                  </a:lnTo>
                  <a:lnTo>
                    <a:pt x="296" y="18"/>
                  </a:lnTo>
                  <a:lnTo>
                    <a:pt x="294" y="14"/>
                  </a:lnTo>
                  <a:lnTo>
                    <a:pt x="292" y="12"/>
                  </a:lnTo>
                  <a:lnTo>
                    <a:pt x="290" y="10"/>
                  </a:lnTo>
                  <a:lnTo>
                    <a:pt x="288" y="8"/>
                  </a:lnTo>
                  <a:lnTo>
                    <a:pt x="284" y="6"/>
                  </a:lnTo>
                  <a:lnTo>
                    <a:pt x="282" y="4"/>
                  </a:lnTo>
                  <a:lnTo>
                    <a:pt x="278" y="4"/>
                  </a:lnTo>
                  <a:lnTo>
                    <a:pt x="274" y="2"/>
                  </a:lnTo>
                  <a:lnTo>
                    <a:pt x="268" y="2"/>
                  </a:lnTo>
                  <a:lnTo>
                    <a:pt x="264" y="0"/>
                  </a:lnTo>
                  <a:lnTo>
                    <a:pt x="258" y="0"/>
                  </a:lnTo>
                  <a:lnTo>
                    <a:pt x="256" y="0"/>
                  </a:lnTo>
                  <a:lnTo>
                    <a:pt x="248" y="0"/>
                  </a:lnTo>
                  <a:lnTo>
                    <a:pt x="242" y="2"/>
                  </a:lnTo>
                  <a:lnTo>
                    <a:pt x="236" y="2"/>
                  </a:lnTo>
                  <a:lnTo>
                    <a:pt x="232" y="4"/>
                  </a:lnTo>
                  <a:lnTo>
                    <a:pt x="226" y="4"/>
                  </a:lnTo>
                  <a:lnTo>
                    <a:pt x="220" y="6"/>
                  </a:lnTo>
                  <a:lnTo>
                    <a:pt x="216" y="8"/>
                  </a:lnTo>
                  <a:lnTo>
                    <a:pt x="210" y="10"/>
                  </a:lnTo>
                  <a:lnTo>
                    <a:pt x="206" y="12"/>
                  </a:lnTo>
                  <a:lnTo>
                    <a:pt x="202" y="14"/>
                  </a:lnTo>
                  <a:lnTo>
                    <a:pt x="198" y="18"/>
                  </a:lnTo>
                  <a:lnTo>
                    <a:pt x="194" y="20"/>
                  </a:lnTo>
                  <a:lnTo>
                    <a:pt x="190" y="24"/>
                  </a:lnTo>
                  <a:lnTo>
                    <a:pt x="188" y="26"/>
                  </a:lnTo>
                  <a:lnTo>
                    <a:pt x="186" y="30"/>
                  </a:lnTo>
                  <a:lnTo>
                    <a:pt x="184" y="30"/>
                  </a:lnTo>
                  <a:lnTo>
                    <a:pt x="182" y="36"/>
                  </a:lnTo>
                  <a:lnTo>
                    <a:pt x="182" y="38"/>
                  </a:lnTo>
                  <a:lnTo>
                    <a:pt x="182" y="42"/>
                  </a:lnTo>
                  <a:lnTo>
                    <a:pt x="182" y="44"/>
                  </a:lnTo>
                  <a:lnTo>
                    <a:pt x="182" y="46"/>
                  </a:lnTo>
                  <a:lnTo>
                    <a:pt x="184" y="48"/>
                  </a:lnTo>
                  <a:lnTo>
                    <a:pt x="186" y="52"/>
                  </a:lnTo>
                  <a:lnTo>
                    <a:pt x="190" y="54"/>
                  </a:lnTo>
                  <a:lnTo>
                    <a:pt x="192" y="56"/>
                  </a:lnTo>
                  <a:lnTo>
                    <a:pt x="196" y="56"/>
                  </a:lnTo>
                  <a:lnTo>
                    <a:pt x="200" y="58"/>
                  </a:lnTo>
                  <a:lnTo>
                    <a:pt x="204" y="60"/>
                  </a:lnTo>
                  <a:lnTo>
                    <a:pt x="210" y="60"/>
                  </a:lnTo>
                  <a:lnTo>
                    <a:pt x="206" y="60"/>
                  </a:lnTo>
                  <a:lnTo>
                    <a:pt x="128" y="76"/>
                  </a:lnTo>
                  <a:lnTo>
                    <a:pt x="34" y="182"/>
                  </a:lnTo>
                  <a:lnTo>
                    <a:pt x="38" y="186"/>
                  </a:lnTo>
                  <a:lnTo>
                    <a:pt x="44" y="190"/>
                  </a:lnTo>
                  <a:lnTo>
                    <a:pt x="58" y="190"/>
                  </a:lnTo>
                  <a:lnTo>
                    <a:pt x="68" y="186"/>
                  </a:lnTo>
                  <a:lnTo>
                    <a:pt x="76" y="182"/>
                  </a:lnTo>
                  <a:lnTo>
                    <a:pt x="114" y="148"/>
                  </a:lnTo>
                  <a:lnTo>
                    <a:pt x="0" y="305"/>
                  </a:lnTo>
                  <a:lnTo>
                    <a:pt x="0" y="309"/>
                  </a:lnTo>
                  <a:lnTo>
                    <a:pt x="14" y="311"/>
                  </a:lnTo>
                  <a:lnTo>
                    <a:pt x="38" y="313"/>
                  </a:lnTo>
                  <a:lnTo>
                    <a:pt x="54" y="309"/>
                  </a:lnTo>
                  <a:lnTo>
                    <a:pt x="64" y="305"/>
                  </a:lnTo>
                  <a:lnTo>
                    <a:pt x="164" y="190"/>
                  </a:lnTo>
                  <a:lnTo>
                    <a:pt x="134" y="305"/>
                  </a:lnTo>
                  <a:lnTo>
                    <a:pt x="136" y="307"/>
                  </a:lnTo>
                  <a:lnTo>
                    <a:pt x="146" y="311"/>
                  </a:lnTo>
                  <a:lnTo>
                    <a:pt x="168" y="311"/>
                  </a:lnTo>
                  <a:lnTo>
                    <a:pt x="186" y="309"/>
                  </a:lnTo>
                  <a:lnTo>
                    <a:pt x="200" y="305"/>
                  </a:lnTo>
                  <a:lnTo>
                    <a:pt x="246" y="148"/>
                  </a:lnTo>
                  <a:lnTo>
                    <a:pt x="250" y="182"/>
                  </a:lnTo>
                  <a:lnTo>
                    <a:pt x="250" y="188"/>
                  </a:lnTo>
                  <a:lnTo>
                    <a:pt x="258" y="190"/>
                  </a:lnTo>
                  <a:lnTo>
                    <a:pt x="266" y="190"/>
                  </a:lnTo>
                  <a:lnTo>
                    <a:pt x="280" y="188"/>
                  </a:lnTo>
                  <a:lnTo>
                    <a:pt x="286" y="182"/>
                  </a:lnTo>
                  <a:lnTo>
                    <a:pt x="304" y="72"/>
                  </a:lnTo>
                  <a:lnTo>
                    <a:pt x="252" y="60"/>
                  </a:lnTo>
                  <a:lnTo>
                    <a:pt x="244" y="60"/>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377" name="Freeform 161"/>
            <p:cNvSpPr>
              <a:spLocks/>
            </p:cNvSpPr>
            <p:nvPr/>
          </p:nvSpPr>
          <p:spPr bwMode="gray">
            <a:xfrm>
              <a:off x="3416" y="1860"/>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78" name="Freeform 162"/>
            <p:cNvSpPr>
              <a:spLocks/>
            </p:cNvSpPr>
            <p:nvPr/>
          </p:nvSpPr>
          <p:spPr bwMode="gray">
            <a:xfrm>
              <a:off x="3356" y="1830"/>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79" name="Freeform 163"/>
            <p:cNvSpPr>
              <a:spLocks/>
            </p:cNvSpPr>
            <p:nvPr/>
          </p:nvSpPr>
          <p:spPr bwMode="gray">
            <a:xfrm>
              <a:off x="3370" y="1889"/>
              <a:ext cx="2" cy="8"/>
            </a:xfrm>
            <a:custGeom>
              <a:avLst/>
              <a:gdLst>
                <a:gd name="T0" fmla="*/ 0 w 2"/>
                <a:gd name="T1" fmla="*/ 0 h 8"/>
                <a:gd name="T2" fmla="*/ 2 w 2"/>
                <a:gd name="T3" fmla="*/ 0 h 8"/>
                <a:gd name="T4" fmla="*/ 0 w 2"/>
                <a:gd name="T5" fmla="*/ 8 h 8"/>
                <a:gd name="T6" fmla="*/ 0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0" y="0"/>
                  </a:moveTo>
                  <a:lnTo>
                    <a:pt x="2" y="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80" name="Freeform 164"/>
            <p:cNvSpPr>
              <a:spLocks/>
            </p:cNvSpPr>
            <p:nvPr/>
          </p:nvSpPr>
          <p:spPr bwMode="gray">
            <a:xfrm>
              <a:off x="3376" y="1975"/>
              <a:ext cx="62" cy="166"/>
            </a:xfrm>
            <a:custGeom>
              <a:avLst/>
              <a:gdLst>
                <a:gd name="T0" fmla="*/ 0 w 62"/>
                <a:gd name="T1" fmla="*/ 0 h 166"/>
                <a:gd name="T2" fmla="*/ 62 w 62"/>
                <a:gd name="T3" fmla="*/ 158 h 166"/>
                <a:gd name="T4" fmla="*/ 60 w 62"/>
                <a:gd name="T5" fmla="*/ 166 h 166"/>
                <a:gd name="T6" fmla="*/ 0 w 62"/>
                <a:gd name="T7" fmla="*/ 8 h 166"/>
                <a:gd name="T8" fmla="*/ 0 w 62"/>
                <a:gd name="T9" fmla="*/ 0 h 166"/>
                <a:gd name="T10" fmla="*/ 0 60000 65536"/>
                <a:gd name="T11" fmla="*/ 0 60000 65536"/>
                <a:gd name="T12" fmla="*/ 0 60000 65536"/>
                <a:gd name="T13" fmla="*/ 0 60000 65536"/>
                <a:gd name="T14" fmla="*/ 0 60000 65536"/>
                <a:gd name="T15" fmla="*/ 0 w 62"/>
                <a:gd name="T16" fmla="*/ 0 h 166"/>
                <a:gd name="T17" fmla="*/ 62 w 62"/>
                <a:gd name="T18" fmla="*/ 166 h 166"/>
              </a:gdLst>
              <a:ahLst/>
              <a:cxnLst>
                <a:cxn ang="T10">
                  <a:pos x="T0" y="T1"/>
                </a:cxn>
                <a:cxn ang="T11">
                  <a:pos x="T2" y="T3"/>
                </a:cxn>
                <a:cxn ang="T12">
                  <a:pos x="T4" y="T5"/>
                </a:cxn>
                <a:cxn ang="T13">
                  <a:pos x="T6" y="T7"/>
                </a:cxn>
                <a:cxn ang="T14">
                  <a:pos x="T8" y="T9"/>
                </a:cxn>
              </a:cxnLst>
              <a:rect l="T15" t="T16" r="T17" b="T18"/>
              <a:pathLst>
                <a:path w="62" h="166">
                  <a:moveTo>
                    <a:pt x="0" y="0"/>
                  </a:moveTo>
                  <a:lnTo>
                    <a:pt x="62" y="158"/>
                  </a:lnTo>
                  <a:lnTo>
                    <a:pt x="60" y="166"/>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81" name="Freeform 165"/>
            <p:cNvSpPr>
              <a:spLocks/>
            </p:cNvSpPr>
            <p:nvPr/>
          </p:nvSpPr>
          <p:spPr bwMode="gray">
            <a:xfrm>
              <a:off x="3494" y="1975"/>
              <a:ext cx="40" cy="44"/>
            </a:xfrm>
            <a:custGeom>
              <a:avLst/>
              <a:gdLst>
                <a:gd name="T0" fmla="*/ 2 w 40"/>
                <a:gd name="T1" fmla="*/ 0 h 44"/>
                <a:gd name="T2" fmla="*/ 40 w 40"/>
                <a:gd name="T3" fmla="*/ 36 h 44"/>
                <a:gd name="T4" fmla="*/ 40 w 40"/>
                <a:gd name="T5" fmla="*/ 44 h 44"/>
                <a:gd name="T6" fmla="*/ 0 w 40"/>
                <a:gd name="T7" fmla="*/ 8 h 44"/>
                <a:gd name="T8" fmla="*/ 2 w 40"/>
                <a:gd name="T9" fmla="*/ 0 h 44"/>
                <a:gd name="T10" fmla="*/ 0 60000 65536"/>
                <a:gd name="T11" fmla="*/ 0 60000 65536"/>
                <a:gd name="T12" fmla="*/ 0 60000 65536"/>
                <a:gd name="T13" fmla="*/ 0 60000 65536"/>
                <a:gd name="T14" fmla="*/ 0 60000 65536"/>
                <a:gd name="T15" fmla="*/ 0 w 40"/>
                <a:gd name="T16" fmla="*/ 0 h 44"/>
                <a:gd name="T17" fmla="*/ 40 w 40"/>
                <a:gd name="T18" fmla="*/ 44 h 44"/>
              </a:gdLst>
              <a:ahLst/>
              <a:cxnLst>
                <a:cxn ang="T10">
                  <a:pos x="T0" y="T1"/>
                </a:cxn>
                <a:cxn ang="T11">
                  <a:pos x="T2" y="T3"/>
                </a:cxn>
                <a:cxn ang="T12">
                  <a:pos x="T4" y="T5"/>
                </a:cxn>
                <a:cxn ang="T13">
                  <a:pos x="T6" y="T7"/>
                </a:cxn>
                <a:cxn ang="T14">
                  <a:pos x="T8" y="T9"/>
                </a:cxn>
              </a:cxnLst>
              <a:rect l="T15" t="T16" r="T17" b="T18"/>
              <a:pathLst>
                <a:path w="40" h="44">
                  <a:moveTo>
                    <a:pt x="2" y="0"/>
                  </a:moveTo>
                  <a:lnTo>
                    <a:pt x="40" y="36"/>
                  </a:lnTo>
                  <a:lnTo>
                    <a:pt x="40" y="44"/>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82" name="Freeform 166"/>
            <p:cNvSpPr>
              <a:spLocks/>
            </p:cNvSpPr>
            <p:nvPr/>
          </p:nvSpPr>
          <p:spPr bwMode="gray">
            <a:xfrm>
              <a:off x="3416" y="1860"/>
              <a:ext cx="2" cy="10"/>
            </a:xfrm>
            <a:custGeom>
              <a:avLst/>
              <a:gdLst>
                <a:gd name="T0" fmla="*/ 2 w 2"/>
                <a:gd name="T1" fmla="*/ 2 h 10"/>
                <a:gd name="T2" fmla="*/ 0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83" name="Freeform 167"/>
            <p:cNvSpPr>
              <a:spLocks/>
            </p:cNvSpPr>
            <p:nvPr/>
          </p:nvSpPr>
          <p:spPr bwMode="gray">
            <a:xfrm>
              <a:off x="3362" y="1830"/>
              <a:ext cx="6" cy="10"/>
            </a:xfrm>
            <a:custGeom>
              <a:avLst/>
              <a:gdLst>
                <a:gd name="T0" fmla="*/ 6 w 6"/>
                <a:gd name="T1" fmla="*/ 2 h 10"/>
                <a:gd name="T2" fmla="*/ 0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384" name="Freeform 168"/>
            <p:cNvSpPr>
              <a:spLocks/>
            </p:cNvSpPr>
            <p:nvPr/>
          </p:nvSpPr>
          <p:spPr bwMode="gray">
            <a:xfrm>
              <a:off x="3352" y="1830"/>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85" name="Freeform 169"/>
            <p:cNvSpPr>
              <a:spLocks/>
            </p:cNvSpPr>
            <p:nvPr/>
          </p:nvSpPr>
          <p:spPr bwMode="gray">
            <a:xfrm>
              <a:off x="3376" y="1975"/>
              <a:ext cx="2" cy="44"/>
            </a:xfrm>
            <a:custGeom>
              <a:avLst/>
              <a:gdLst>
                <a:gd name="T0" fmla="*/ 2 w 2"/>
                <a:gd name="T1" fmla="*/ 36 h 44"/>
                <a:gd name="T2" fmla="*/ 0 w 2"/>
                <a:gd name="T3" fmla="*/ 0 h 44"/>
                <a:gd name="T4" fmla="*/ 0 w 2"/>
                <a:gd name="T5" fmla="*/ 8 h 44"/>
                <a:gd name="T6" fmla="*/ 0 w 2"/>
                <a:gd name="T7" fmla="*/ 44 h 44"/>
                <a:gd name="T8" fmla="*/ 2 w 2"/>
                <a:gd name="T9" fmla="*/ 36 h 44"/>
                <a:gd name="T10" fmla="*/ 0 60000 65536"/>
                <a:gd name="T11" fmla="*/ 0 60000 65536"/>
                <a:gd name="T12" fmla="*/ 0 60000 65536"/>
                <a:gd name="T13" fmla="*/ 0 60000 65536"/>
                <a:gd name="T14" fmla="*/ 0 60000 65536"/>
                <a:gd name="T15" fmla="*/ 0 w 2"/>
                <a:gd name="T16" fmla="*/ 0 h 44"/>
                <a:gd name="T17" fmla="*/ 2 w 2"/>
                <a:gd name="T18" fmla="*/ 44 h 44"/>
              </a:gdLst>
              <a:ahLst/>
              <a:cxnLst>
                <a:cxn ang="T10">
                  <a:pos x="T0" y="T1"/>
                </a:cxn>
                <a:cxn ang="T11">
                  <a:pos x="T2" y="T3"/>
                </a:cxn>
                <a:cxn ang="T12">
                  <a:pos x="T4" y="T5"/>
                </a:cxn>
                <a:cxn ang="T13">
                  <a:pos x="T6" y="T7"/>
                </a:cxn>
                <a:cxn ang="T14">
                  <a:pos x="T8" y="T9"/>
                </a:cxn>
              </a:cxnLst>
              <a:rect l="T15" t="T16" r="T17" b="T18"/>
              <a:pathLst>
                <a:path w="2" h="44">
                  <a:moveTo>
                    <a:pt x="2" y="36"/>
                  </a:moveTo>
                  <a:lnTo>
                    <a:pt x="0" y="0"/>
                  </a:lnTo>
                  <a:lnTo>
                    <a:pt x="0" y="8"/>
                  </a:lnTo>
                  <a:lnTo>
                    <a:pt x="0" y="44"/>
                  </a:lnTo>
                  <a:lnTo>
                    <a:pt x="2" y="36"/>
                  </a:lnTo>
                  <a:close/>
                </a:path>
              </a:pathLst>
            </a:custGeom>
            <a:solidFill>
              <a:srgbClr val="FFFFFF"/>
            </a:solidFill>
            <a:ln w="6350">
              <a:solidFill>
                <a:srgbClr val="000000"/>
              </a:solidFill>
              <a:round/>
              <a:headEnd/>
              <a:tailEnd/>
            </a:ln>
          </p:spPr>
          <p:txBody>
            <a:bodyPr/>
            <a:lstStyle/>
            <a:p>
              <a:endParaRPr lang="fr-FR"/>
            </a:p>
          </p:txBody>
        </p:sp>
        <p:sp>
          <p:nvSpPr>
            <p:cNvPr id="9386" name="Freeform 170" descr="Papyrus"/>
            <p:cNvSpPr>
              <a:spLocks/>
            </p:cNvSpPr>
            <p:nvPr/>
          </p:nvSpPr>
          <p:spPr bwMode="gray">
            <a:xfrm>
              <a:off x="3436" y="2133"/>
              <a:ext cx="6" cy="14"/>
            </a:xfrm>
            <a:custGeom>
              <a:avLst/>
              <a:gdLst>
                <a:gd name="T0" fmla="*/ 2 w 6"/>
                <a:gd name="T1" fmla="*/ 0 h 14"/>
                <a:gd name="T2" fmla="*/ 6 w 6"/>
                <a:gd name="T3" fmla="*/ 6 h 14"/>
                <a:gd name="T4" fmla="*/ 6 w 6"/>
                <a:gd name="T5" fmla="*/ 14 h 14"/>
                <a:gd name="T6" fmla="*/ 0 w 6"/>
                <a:gd name="T7" fmla="*/ 8 h 14"/>
                <a:gd name="T8" fmla="*/ 2 w 6"/>
                <a:gd name="T9" fmla="*/ 0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0"/>
                  </a:moveTo>
                  <a:lnTo>
                    <a:pt x="6" y="6"/>
                  </a:lnTo>
                  <a:lnTo>
                    <a:pt x="6"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87" name="Freeform 171" descr="Papyrus"/>
            <p:cNvSpPr>
              <a:spLocks/>
            </p:cNvSpPr>
            <p:nvPr/>
          </p:nvSpPr>
          <p:spPr bwMode="gray">
            <a:xfrm>
              <a:off x="3534" y="2011"/>
              <a:ext cx="8" cy="12"/>
            </a:xfrm>
            <a:custGeom>
              <a:avLst/>
              <a:gdLst>
                <a:gd name="T0" fmla="*/ 0 w 8"/>
                <a:gd name="T1" fmla="*/ 0 h 12"/>
                <a:gd name="T2" fmla="*/ 8 w 8"/>
                <a:gd name="T3" fmla="*/ 4 h 12"/>
                <a:gd name="T4" fmla="*/ 6 w 8"/>
                <a:gd name="T5" fmla="*/ 12 h 12"/>
                <a:gd name="T6" fmla="*/ 0 w 8"/>
                <a:gd name="T7" fmla="*/ 8 h 12"/>
                <a:gd name="T8" fmla="*/ 0 w 8"/>
                <a:gd name="T9" fmla="*/ 0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0"/>
                  </a:moveTo>
                  <a:lnTo>
                    <a:pt x="8" y="4"/>
                  </a:lnTo>
                  <a:lnTo>
                    <a:pt x="6"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88" name="Freeform 172"/>
            <p:cNvSpPr>
              <a:spLocks/>
            </p:cNvSpPr>
            <p:nvPr/>
          </p:nvSpPr>
          <p:spPr bwMode="gray">
            <a:xfrm>
              <a:off x="3416" y="1862"/>
              <a:ext cx="2" cy="10"/>
            </a:xfrm>
            <a:custGeom>
              <a:avLst/>
              <a:gdLst>
                <a:gd name="T0" fmla="*/ 2 w 2"/>
                <a:gd name="T1" fmla="*/ 2 h 10"/>
                <a:gd name="T2" fmla="*/ 2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89" name="Freeform 173"/>
            <p:cNvSpPr>
              <a:spLocks/>
            </p:cNvSpPr>
            <p:nvPr/>
          </p:nvSpPr>
          <p:spPr bwMode="gray">
            <a:xfrm>
              <a:off x="3366" y="1832"/>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90" name="Freeform 174"/>
            <p:cNvSpPr>
              <a:spLocks/>
            </p:cNvSpPr>
            <p:nvPr/>
          </p:nvSpPr>
          <p:spPr bwMode="gray">
            <a:xfrm>
              <a:off x="3348" y="1830"/>
              <a:ext cx="4" cy="8"/>
            </a:xfrm>
            <a:custGeom>
              <a:avLst/>
              <a:gdLst>
                <a:gd name="T0" fmla="*/ 4 w 4"/>
                <a:gd name="T1" fmla="*/ 0 h 8"/>
                <a:gd name="T2" fmla="*/ 2 w 4"/>
                <a:gd name="T3" fmla="*/ 0 h 8"/>
                <a:gd name="T4" fmla="*/ 0 w 4"/>
                <a:gd name="T5" fmla="*/ 8 h 8"/>
                <a:gd name="T6" fmla="*/ 4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2" y="0"/>
                  </a:lnTo>
                  <a:lnTo>
                    <a:pt x="0" y="8"/>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391" name="Freeform 175" descr="Papyrus"/>
            <p:cNvSpPr>
              <a:spLocks/>
            </p:cNvSpPr>
            <p:nvPr/>
          </p:nvSpPr>
          <p:spPr bwMode="gray">
            <a:xfrm>
              <a:off x="3374" y="2011"/>
              <a:ext cx="4" cy="12"/>
            </a:xfrm>
            <a:custGeom>
              <a:avLst/>
              <a:gdLst>
                <a:gd name="T0" fmla="*/ 2 w 4"/>
                <a:gd name="T1" fmla="*/ 4 h 12"/>
                <a:gd name="T2" fmla="*/ 4 w 4"/>
                <a:gd name="T3" fmla="*/ 0 h 12"/>
                <a:gd name="T4" fmla="*/ 2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2"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92" name="Freeform 176" descr="Papyrus"/>
            <p:cNvSpPr>
              <a:spLocks/>
            </p:cNvSpPr>
            <p:nvPr/>
          </p:nvSpPr>
          <p:spPr bwMode="gray">
            <a:xfrm>
              <a:off x="3540" y="2015"/>
              <a:ext cx="12" cy="10"/>
            </a:xfrm>
            <a:custGeom>
              <a:avLst/>
              <a:gdLst>
                <a:gd name="T0" fmla="*/ 2 w 12"/>
                <a:gd name="T1" fmla="*/ 0 h 10"/>
                <a:gd name="T2" fmla="*/ 12 w 12"/>
                <a:gd name="T3" fmla="*/ 2 h 10"/>
                <a:gd name="T4" fmla="*/ 10 w 12"/>
                <a:gd name="T5" fmla="*/ 10 h 10"/>
                <a:gd name="T6" fmla="*/ 0 w 12"/>
                <a:gd name="T7" fmla="*/ 8 h 10"/>
                <a:gd name="T8" fmla="*/ 2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0"/>
                  </a:moveTo>
                  <a:lnTo>
                    <a:pt x="12"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93" name="Freeform 177"/>
            <p:cNvSpPr>
              <a:spLocks/>
            </p:cNvSpPr>
            <p:nvPr/>
          </p:nvSpPr>
          <p:spPr bwMode="gray">
            <a:xfrm>
              <a:off x="3418" y="1864"/>
              <a:ext cx="2" cy="12"/>
            </a:xfrm>
            <a:custGeom>
              <a:avLst/>
              <a:gdLst>
                <a:gd name="T0" fmla="*/ 2 w 2"/>
                <a:gd name="T1" fmla="*/ 4 h 12"/>
                <a:gd name="T2" fmla="*/ 0 w 2"/>
                <a:gd name="T3" fmla="*/ 0 h 12"/>
                <a:gd name="T4" fmla="*/ 0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0" y="0"/>
                  </a:lnTo>
                  <a:lnTo>
                    <a:pt x="0"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394" name="Freeform 178"/>
            <p:cNvSpPr>
              <a:spLocks/>
            </p:cNvSpPr>
            <p:nvPr/>
          </p:nvSpPr>
          <p:spPr bwMode="gray">
            <a:xfrm>
              <a:off x="3370" y="1832"/>
              <a:ext cx="8" cy="10"/>
            </a:xfrm>
            <a:custGeom>
              <a:avLst/>
              <a:gdLst>
                <a:gd name="T0" fmla="*/ 8 w 8"/>
                <a:gd name="T1" fmla="*/ 2 h 10"/>
                <a:gd name="T2" fmla="*/ 2 w 8"/>
                <a:gd name="T3" fmla="*/ 0 h 10"/>
                <a:gd name="T4" fmla="*/ 0 w 8"/>
                <a:gd name="T5" fmla="*/ 8 h 10"/>
                <a:gd name="T6" fmla="*/ 6 w 8"/>
                <a:gd name="T7" fmla="*/ 10 h 10"/>
                <a:gd name="T8" fmla="*/ 8 w 8"/>
                <a:gd name="T9" fmla="*/ 2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8" y="2"/>
                  </a:moveTo>
                  <a:lnTo>
                    <a:pt x="2" y="0"/>
                  </a:lnTo>
                  <a:lnTo>
                    <a:pt x="0" y="8"/>
                  </a:lnTo>
                  <a:lnTo>
                    <a:pt x="6" y="10"/>
                  </a:lnTo>
                  <a:lnTo>
                    <a:pt x="8" y="2"/>
                  </a:lnTo>
                  <a:close/>
                </a:path>
              </a:pathLst>
            </a:custGeom>
            <a:solidFill>
              <a:srgbClr val="FFFFFF"/>
            </a:solidFill>
            <a:ln w="6350">
              <a:solidFill>
                <a:srgbClr val="000000"/>
              </a:solidFill>
              <a:round/>
              <a:headEnd/>
              <a:tailEnd/>
            </a:ln>
          </p:spPr>
          <p:txBody>
            <a:bodyPr/>
            <a:lstStyle/>
            <a:p>
              <a:endParaRPr lang="fr-FR"/>
            </a:p>
          </p:txBody>
        </p:sp>
        <p:sp>
          <p:nvSpPr>
            <p:cNvPr id="9395" name="Freeform 179"/>
            <p:cNvSpPr>
              <a:spLocks/>
            </p:cNvSpPr>
            <p:nvPr/>
          </p:nvSpPr>
          <p:spPr bwMode="gray">
            <a:xfrm>
              <a:off x="3348" y="183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96" name="Freeform 180" descr="Papyrus"/>
            <p:cNvSpPr>
              <a:spLocks/>
            </p:cNvSpPr>
            <p:nvPr/>
          </p:nvSpPr>
          <p:spPr bwMode="gray">
            <a:xfrm>
              <a:off x="3368" y="2015"/>
              <a:ext cx="8" cy="12"/>
            </a:xfrm>
            <a:custGeom>
              <a:avLst/>
              <a:gdLst>
                <a:gd name="T0" fmla="*/ 2 w 8"/>
                <a:gd name="T1" fmla="*/ 4 h 12"/>
                <a:gd name="T2" fmla="*/ 8 w 8"/>
                <a:gd name="T3" fmla="*/ 0 h 12"/>
                <a:gd name="T4" fmla="*/ 6 w 8"/>
                <a:gd name="T5" fmla="*/ 8 h 12"/>
                <a:gd name="T6" fmla="*/ 0 w 8"/>
                <a:gd name="T7" fmla="*/ 12 h 12"/>
                <a:gd name="T8" fmla="*/ 2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4"/>
                  </a:moveTo>
                  <a:lnTo>
                    <a:pt x="8" y="0"/>
                  </a:lnTo>
                  <a:lnTo>
                    <a:pt x="6"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97" name="Freeform 181"/>
            <p:cNvSpPr>
              <a:spLocks/>
            </p:cNvSpPr>
            <p:nvPr/>
          </p:nvSpPr>
          <p:spPr bwMode="gray">
            <a:xfrm>
              <a:off x="3418" y="1868"/>
              <a:ext cx="2" cy="10"/>
            </a:xfrm>
            <a:custGeom>
              <a:avLst/>
              <a:gdLst>
                <a:gd name="T0" fmla="*/ 2 w 2"/>
                <a:gd name="T1" fmla="*/ 2 h 10"/>
                <a:gd name="T2" fmla="*/ 2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98" name="Freeform 182"/>
            <p:cNvSpPr>
              <a:spLocks/>
            </p:cNvSpPr>
            <p:nvPr/>
          </p:nvSpPr>
          <p:spPr bwMode="gray">
            <a:xfrm>
              <a:off x="3376" y="1834"/>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399" name="Freeform 183"/>
            <p:cNvSpPr>
              <a:spLocks/>
            </p:cNvSpPr>
            <p:nvPr/>
          </p:nvSpPr>
          <p:spPr bwMode="gray">
            <a:xfrm>
              <a:off x="3342" y="1830"/>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400" name="Freeform 184"/>
            <p:cNvSpPr>
              <a:spLocks/>
            </p:cNvSpPr>
            <p:nvPr/>
          </p:nvSpPr>
          <p:spPr bwMode="gray">
            <a:xfrm>
              <a:off x="3418" y="1870"/>
              <a:ext cx="2" cy="12"/>
            </a:xfrm>
            <a:custGeom>
              <a:avLst/>
              <a:gdLst>
                <a:gd name="T0" fmla="*/ 2 w 2"/>
                <a:gd name="T1" fmla="*/ 4 h 12"/>
                <a:gd name="T2" fmla="*/ 2 w 2"/>
                <a:gd name="T3" fmla="*/ 0 h 12"/>
                <a:gd name="T4" fmla="*/ 0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0"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401" name="Freeform 185"/>
            <p:cNvSpPr>
              <a:spLocks/>
            </p:cNvSpPr>
            <p:nvPr/>
          </p:nvSpPr>
          <p:spPr bwMode="gray">
            <a:xfrm>
              <a:off x="3380" y="1836"/>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02" name="Rectangle 186"/>
            <p:cNvSpPr>
              <a:spLocks noChangeArrowheads="1"/>
            </p:cNvSpPr>
            <p:nvPr/>
          </p:nvSpPr>
          <p:spPr bwMode="gray">
            <a:xfrm>
              <a:off x="3340" y="1832"/>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403" name="Freeform 187"/>
            <p:cNvSpPr>
              <a:spLocks/>
            </p:cNvSpPr>
            <p:nvPr/>
          </p:nvSpPr>
          <p:spPr bwMode="gray">
            <a:xfrm>
              <a:off x="3418" y="1874"/>
              <a:ext cx="2" cy="10"/>
            </a:xfrm>
            <a:custGeom>
              <a:avLst/>
              <a:gdLst>
                <a:gd name="T0" fmla="*/ 2 w 2"/>
                <a:gd name="T1" fmla="*/ 2 h 10"/>
                <a:gd name="T2" fmla="*/ 2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404" name="Freeform 188"/>
            <p:cNvSpPr>
              <a:spLocks/>
            </p:cNvSpPr>
            <p:nvPr/>
          </p:nvSpPr>
          <p:spPr bwMode="gray">
            <a:xfrm>
              <a:off x="3386" y="1838"/>
              <a:ext cx="6" cy="10"/>
            </a:xfrm>
            <a:custGeom>
              <a:avLst/>
              <a:gdLst>
                <a:gd name="T0" fmla="*/ 6 w 6"/>
                <a:gd name="T1" fmla="*/ 2 h 10"/>
                <a:gd name="T2" fmla="*/ 0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05" name="Freeform 189"/>
            <p:cNvSpPr>
              <a:spLocks/>
            </p:cNvSpPr>
            <p:nvPr/>
          </p:nvSpPr>
          <p:spPr bwMode="gray">
            <a:xfrm>
              <a:off x="3334" y="1830"/>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406" name="Freeform 190"/>
            <p:cNvSpPr>
              <a:spLocks/>
            </p:cNvSpPr>
            <p:nvPr/>
          </p:nvSpPr>
          <p:spPr bwMode="gray">
            <a:xfrm>
              <a:off x="3416" y="1876"/>
              <a:ext cx="4" cy="9"/>
            </a:xfrm>
            <a:custGeom>
              <a:avLst/>
              <a:gdLst>
                <a:gd name="T0" fmla="*/ 2 w 4"/>
                <a:gd name="T1" fmla="*/ 2 h 9"/>
                <a:gd name="T2" fmla="*/ 4 w 4"/>
                <a:gd name="T3" fmla="*/ 0 h 9"/>
                <a:gd name="T4" fmla="*/ 2 w 4"/>
                <a:gd name="T5" fmla="*/ 8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8"/>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07" name="Freeform 191"/>
            <p:cNvSpPr>
              <a:spLocks/>
            </p:cNvSpPr>
            <p:nvPr/>
          </p:nvSpPr>
          <p:spPr bwMode="gray">
            <a:xfrm>
              <a:off x="3390" y="1840"/>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08" name="Rectangle 192"/>
            <p:cNvSpPr>
              <a:spLocks noChangeArrowheads="1"/>
            </p:cNvSpPr>
            <p:nvPr/>
          </p:nvSpPr>
          <p:spPr bwMode="gray">
            <a:xfrm>
              <a:off x="3332" y="1834"/>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409" name="Freeform 193"/>
            <p:cNvSpPr>
              <a:spLocks/>
            </p:cNvSpPr>
            <p:nvPr/>
          </p:nvSpPr>
          <p:spPr bwMode="gray">
            <a:xfrm>
              <a:off x="3414" y="1878"/>
              <a:ext cx="4" cy="9"/>
            </a:xfrm>
            <a:custGeom>
              <a:avLst/>
              <a:gdLst>
                <a:gd name="T0" fmla="*/ 2 w 4"/>
                <a:gd name="T1" fmla="*/ 2 h 9"/>
                <a:gd name="T2" fmla="*/ 4 w 4"/>
                <a:gd name="T3" fmla="*/ 0 h 9"/>
                <a:gd name="T4" fmla="*/ 2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10" name="Freeform 194"/>
            <p:cNvSpPr>
              <a:spLocks/>
            </p:cNvSpPr>
            <p:nvPr/>
          </p:nvSpPr>
          <p:spPr bwMode="gray">
            <a:xfrm>
              <a:off x="3394" y="1842"/>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11" name="Freeform 195"/>
            <p:cNvSpPr>
              <a:spLocks/>
            </p:cNvSpPr>
            <p:nvPr/>
          </p:nvSpPr>
          <p:spPr bwMode="gray">
            <a:xfrm>
              <a:off x="3326" y="1832"/>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412" name="Freeform 196"/>
            <p:cNvSpPr>
              <a:spLocks/>
            </p:cNvSpPr>
            <p:nvPr/>
          </p:nvSpPr>
          <p:spPr bwMode="gray">
            <a:xfrm>
              <a:off x="3412" y="1880"/>
              <a:ext cx="4" cy="9"/>
            </a:xfrm>
            <a:custGeom>
              <a:avLst/>
              <a:gdLst>
                <a:gd name="T0" fmla="*/ 2 w 4"/>
                <a:gd name="T1" fmla="*/ 2 h 9"/>
                <a:gd name="T2" fmla="*/ 4 w 4"/>
                <a:gd name="T3" fmla="*/ 0 h 9"/>
                <a:gd name="T4" fmla="*/ 2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13" name="Freeform 197"/>
            <p:cNvSpPr>
              <a:spLocks/>
            </p:cNvSpPr>
            <p:nvPr/>
          </p:nvSpPr>
          <p:spPr bwMode="gray">
            <a:xfrm>
              <a:off x="3398" y="1844"/>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14" name="Freeform 198"/>
            <p:cNvSpPr>
              <a:spLocks/>
            </p:cNvSpPr>
            <p:nvPr/>
          </p:nvSpPr>
          <p:spPr bwMode="gray">
            <a:xfrm>
              <a:off x="3324" y="1834"/>
              <a:ext cx="4" cy="10"/>
            </a:xfrm>
            <a:custGeom>
              <a:avLst/>
              <a:gdLst>
                <a:gd name="T0" fmla="*/ 4 w 4"/>
                <a:gd name="T1" fmla="*/ 0 h 10"/>
                <a:gd name="T2" fmla="*/ 0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415" name="Freeform 199"/>
            <p:cNvSpPr>
              <a:spLocks/>
            </p:cNvSpPr>
            <p:nvPr/>
          </p:nvSpPr>
          <p:spPr bwMode="gray">
            <a:xfrm>
              <a:off x="3410" y="1882"/>
              <a:ext cx="4" cy="9"/>
            </a:xfrm>
            <a:custGeom>
              <a:avLst/>
              <a:gdLst>
                <a:gd name="T0" fmla="*/ 2 w 4"/>
                <a:gd name="T1" fmla="*/ 2 h 9"/>
                <a:gd name="T2" fmla="*/ 4 w 4"/>
                <a:gd name="T3" fmla="*/ 0 h 9"/>
                <a:gd name="T4" fmla="*/ 2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16" name="Freeform 200"/>
            <p:cNvSpPr>
              <a:spLocks/>
            </p:cNvSpPr>
            <p:nvPr/>
          </p:nvSpPr>
          <p:spPr bwMode="gray">
            <a:xfrm>
              <a:off x="3402" y="1846"/>
              <a:ext cx="6" cy="12"/>
            </a:xfrm>
            <a:custGeom>
              <a:avLst/>
              <a:gdLst>
                <a:gd name="T0" fmla="*/ 6 w 6"/>
                <a:gd name="T1" fmla="*/ 4 h 12"/>
                <a:gd name="T2" fmla="*/ 2 w 6"/>
                <a:gd name="T3" fmla="*/ 0 h 12"/>
                <a:gd name="T4" fmla="*/ 0 w 6"/>
                <a:gd name="T5" fmla="*/ 8 h 12"/>
                <a:gd name="T6" fmla="*/ 4 w 6"/>
                <a:gd name="T7" fmla="*/ 12 h 12"/>
                <a:gd name="T8" fmla="*/ 6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6" y="4"/>
                  </a:moveTo>
                  <a:lnTo>
                    <a:pt x="2" y="0"/>
                  </a:lnTo>
                  <a:lnTo>
                    <a:pt x="0" y="8"/>
                  </a:lnTo>
                  <a:lnTo>
                    <a:pt x="4" y="12"/>
                  </a:lnTo>
                  <a:lnTo>
                    <a:pt x="6" y="4"/>
                  </a:lnTo>
                  <a:close/>
                </a:path>
              </a:pathLst>
            </a:custGeom>
            <a:solidFill>
              <a:srgbClr val="FFFFFF"/>
            </a:solidFill>
            <a:ln w="6350">
              <a:solidFill>
                <a:srgbClr val="000000"/>
              </a:solidFill>
              <a:round/>
              <a:headEnd/>
              <a:tailEnd/>
            </a:ln>
          </p:spPr>
          <p:txBody>
            <a:bodyPr/>
            <a:lstStyle/>
            <a:p>
              <a:endParaRPr lang="fr-FR"/>
            </a:p>
          </p:txBody>
        </p:sp>
        <p:sp>
          <p:nvSpPr>
            <p:cNvPr id="9417" name="Freeform 201"/>
            <p:cNvSpPr>
              <a:spLocks/>
            </p:cNvSpPr>
            <p:nvPr/>
          </p:nvSpPr>
          <p:spPr bwMode="gray">
            <a:xfrm>
              <a:off x="3320" y="1836"/>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418" name="Freeform 202"/>
            <p:cNvSpPr>
              <a:spLocks/>
            </p:cNvSpPr>
            <p:nvPr/>
          </p:nvSpPr>
          <p:spPr bwMode="gray">
            <a:xfrm>
              <a:off x="3406" y="1884"/>
              <a:ext cx="6" cy="9"/>
            </a:xfrm>
            <a:custGeom>
              <a:avLst/>
              <a:gdLst>
                <a:gd name="T0" fmla="*/ 2 w 6"/>
                <a:gd name="T1" fmla="*/ 1 h 9"/>
                <a:gd name="T2" fmla="*/ 6 w 6"/>
                <a:gd name="T3" fmla="*/ 0 h 9"/>
                <a:gd name="T4" fmla="*/ 4 w 6"/>
                <a:gd name="T5" fmla="*/ 7 h 9"/>
                <a:gd name="T6" fmla="*/ 0 w 6"/>
                <a:gd name="T7" fmla="*/ 9 h 9"/>
                <a:gd name="T8" fmla="*/ 2 w 6"/>
                <a:gd name="T9" fmla="*/ 1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1"/>
                  </a:moveTo>
                  <a:lnTo>
                    <a:pt x="6" y="0"/>
                  </a:lnTo>
                  <a:lnTo>
                    <a:pt x="4" y="7"/>
                  </a:lnTo>
                  <a:lnTo>
                    <a:pt x="0" y="9"/>
                  </a:lnTo>
                  <a:lnTo>
                    <a:pt x="2" y="1"/>
                  </a:lnTo>
                  <a:close/>
                </a:path>
              </a:pathLst>
            </a:custGeom>
            <a:solidFill>
              <a:srgbClr val="FFFFFF"/>
            </a:solidFill>
            <a:ln w="6350">
              <a:solidFill>
                <a:srgbClr val="000000"/>
              </a:solidFill>
              <a:round/>
              <a:headEnd/>
              <a:tailEnd/>
            </a:ln>
          </p:spPr>
          <p:txBody>
            <a:bodyPr/>
            <a:lstStyle/>
            <a:p>
              <a:endParaRPr lang="fr-FR"/>
            </a:p>
          </p:txBody>
        </p:sp>
        <p:sp>
          <p:nvSpPr>
            <p:cNvPr id="9419" name="Freeform 203"/>
            <p:cNvSpPr>
              <a:spLocks/>
            </p:cNvSpPr>
            <p:nvPr/>
          </p:nvSpPr>
          <p:spPr bwMode="gray">
            <a:xfrm>
              <a:off x="3406" y="1850"/>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420" name="Freeform 204"/>
            <p:cNvSpPr>
              <a:spLocks/>
            </p:cNvSpPr>
            <p:nvPr/>
          </p:nvSpPr>
          <p:spPr bwMode="gray">
            <a:xfrm>
              <a:off x="3318" y="1838"/>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421" name="Freeform 205"/>
            <p:cNvSpPr>
              <a:spLocks/>
            </p:cNvSpPr>
            <p:nvPr/>
          </p:nvSpPr>
          <p:spPr bwMode="gray">
            <a:xfrm>
              <a:off x="3404" y="1885"/>
              <a:ext cx="4" cy="10"/>
            </a:xfrm>
            <a:custGeom>
              <a:avLst/>
              <a:gdLst>
                <a:gd name="T0" fmla="*/ 0 w 4"/>
                <a:gd name="T1" fmla="*/ 2 h 10"/>
                <a:gd name="T2" fmla="*/ 4 w 4"/>
                <a:gd name="T3" fmla="*/ 0 h 10"/>
                <a:gd name="T4" fmla="*/ 2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2"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422" name="Freeform 206"/>
            <p:cNvSpPr>
              <a:spLocks/>
            </p:cNvSpPr>
            <p:nvPr/>
          </p:nvSpPr>
          <p:spPr bwMode="gray">
            <a:xfrm>
              <a:off x="3410" y="1852"/>
              <a:ext cx="4" cy="12"/>
            </a:xfrm>
            <a:custGeom>
              <a:avLst/>
              <a:gdLst>
                <a:gd name="T0" fmla="*/ 4 w 4"/>
                <a:gd name="T1" fmla="*/ 4 h 12"/>
                <a:gd name="T2" fmla="*/ 0 w 4"/>
                <a:gd name="T3" fmla="*/ 0 h 12"/>
                <a:gd name="T4" fmla="*/ 0 w 4"/>
                <a:gd name="T5" fmla="*/ 8 h 12"/>
                <a:gd name="T6" fmla="*/ 2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0" y="0"/>
                  </a:lnTo>
                  <a:lnTo>
                    <a:pt x="0" y="8"/>
                  </a:lnTo>
                  <a:lnTo>
                    <a:pt x="2" y="12"/>
                  </a:lnTo>
                  <a:lnTo>
                    <a:pt x="4" y="4"/>
                  </a:lnTo>
                  <a:close/>
                </a:path>
              </a:pathLst>
            </a:custGeom>
            <a:solidFill>
              <a:srgbClr val="FFFFFF"/>
            </a:solidFill>
            <a:ln w="6350">
              <a:solidFill>
                <a:srgbClr val="000000"/>
              </a:solidFill>
              <a:round/>
              <a:headEnd/>
              <a:tailEnd/>
            </a:ln>
          </p:spPr>
          <p:txBody>
            <a:bodyPr/>
            <a:lstStyle/>
            <a:p>
              <a:endParaRPr lang="fr-FR"/>
            </a:p>
          </p:txBody>
        </p:sp>
        <p:sp>
          <p:nvSpPr>
            <p:cNvPr id="9423" name="Freeform 207"/>
            <p:cNvSpPr>
              <a:spLocks/>
            </p:cNvSpPr>
            <p:nvPr/>
          </p:nvSpPr>
          <p:spPr bwMode="gray">
            <a:xfrm>
              <a:off x="3316" y="1840"/>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424" name="Rectangle 208"/>
            <p:cNvSpPr>
              <a:spLocks noChangeArrowheads="1"/>
            </p:cNvSpPr>
            <p:nvPr/>
          </p:nvSpPr>
          <p:spPr bwMode="gray">
            <a:xfrm>
              <a:off x="3402" y="1889"/>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425" name="Freeform 209"/>
            <p:cNvSpPr>
              <a:spLocks/>
            </p:cNvSpPr>
            <p:nvPr/>
          </p:nvSpPr>
          <p:spPr bwMode="gray">
            <a:xfrm>
              <a:off x="3412" y="1856"/>
              <a:ext cx="4" cy="12"/>
            </a:xfrm>
            <a:custGeom>
              <a:avLst/>
              <a:gdLst>
                <a:gd name="T0" fmla="*/ 4 w 4"/>
                <a:gd name="T1" fmla="*/ 4 h 12"/>
                <a:gd name="T2" fmla="*/ 2 w 4"/>
                <a:gd name="T3" fmla="*/ 0 h 12"/>
                <a:gd name="T4" fmla="*/ 0 w 4"/>
                <a:gd name="T5" fmla="*/ 8 h 12"/>
                <a:gd name="T6" fmla="*/ 4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2" y="0"/>
                  </a:lnTo>
                  <a:lnTo>
                    <a:pt x="0" y="8"/>
                  </a:lnTo>
                  <a:lnTo>
                    <a:pt x="4" y="12"/>
                  </a:lnTo>
                  <a:lnTo>
                    <a:pt x="4" y="4"/>
                  </a:lnTo>
                  <a:close/>
                </a:path>
              </a:pathLst>
            </a:custGeom>
            <a:solidFill>
              <a:srgbClr val="FFFFFF"/>
            </a:solidFill>
            <a:ln w="6350">
              <a:solidFill>
                <a:srgbClr val="000000"/>
              </a:solidFill>
              <a:round/>
              <a:headEnd/>
              <a:tailEnd/>
            </a:ln>
          </p:spPr>
          <p:txBody>
            <a:bodyPr/>
            <a:lstStyle/>
            <a:p>
              <a:endParaRPr lang="fr-FR"/>
            </a:p>
          </p:txBody>
        </p:sp>
        <p:sp>
          <p:nvSpPr>
            <p:cNvPr id="9426" name="Freeform 210"/>
            <p:cNvSpPr>
              <a:spLocks/>
            </p:cNvSpPr>
            <p:nvPr/>
          </p:nvSpPr>
          <p:spPr bwMode="gray">
            <a:xfrm>
              <a:off x="3316" y="1842"/>
              <a:ext cx="2" cy="10"/>
            </a:xfrm>
            <a:custGeom>
              <a:avLst/>
              <a:gdLst>
                <a:gd name="T0" fmla="*/ 2 w 2"/>
                <a:gd name="T1" fmla="*/ 0 h 10"/>
                <a:gd name="T2" fmla="*/ 0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27" name="Freeform 211"/>
            <p:cNvSpPr>
              <a:spLocks/>
            </p:cNvSpPr>
            <p:nvPr/>
          </p:nvSpPr>
          <p:spPr bwMode="gray">
            <a:xfrm>
              <a:off x="3406" y="1887"/>
              <a:ext cx="64" cy="22"/>
            </a:xfrm>
            <a:custGeom>
              <a:avLst/>
              <a:gdLst>
                <a:gd name="T0" fmla="*/ 64 w 64"/>
                <a:gd name="T1" fmla="*/ 14 h 22"/>
                <a:gd name="T2" fmla="*/ 2 w 64"/>
                <a:gd name="T3" fmla="*/ 0 h 22"/>
                <a:gd name="T4" fmla="*/ 0 w 64"/>
                <a:gd name="T5" fmla="*/ 8 h 22"/>
                <a:gd name="T6" fmla="*/ 62 w 64"/>
                <a:gd name="T7" fmla="*/ 22 h 22"/>
                <a:gd name="T8" fmla="*/ 64 w 64"/>
                <a:gd name="T9" fmla="*/ 14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4"/>
                  </a:moveTo>
                  <a:lnTo>
                    <a:pt x="2" y="0"/>
                  </a:lnTo>
                  <a:lnTo>
                    <a:pt x="0" y="8"/>
                  </a:lnTo>
                  <a:lnTo>
                    <a:pt x="62" y="22"/>
                  </a:lnTo>
                  <a:lnTo>
                    <a:pt x="64" y="14"/>
                  </a:lnTo>
                  <a:close/>
                </a:path>
              </a:pathLst>
            </a:custGeom>
            <a:solidFill>
              <a:srgbClr val="FFFFFF"/>
            </a:solidFill>
            <a:ln w="6350">
              <a:solidFill>
                <a:srgbClr val="000000"/>
              </a:solidFill>
              <a:round/>
              <a:headEnd/>
              <a:tailEnd/>
            </a:ln>
          </p:spPr>
          <p:txBody>
            <a:bodyPr/>
            <a:lstStyle/>
            <a:p>
              <a:endParaRPr lang="fr-FR"/>
            </a:p>
          </p:txBody>
        </p:sp>
        <p:sp>
          <p:nvSpPr>
            <p:cNvPr id="9428" name="Freeform 212"/>
            <p:cNvSpPr>
              <a:spLocks/>
            </p:cNvSpPr>
            <p:nvPr/>
          </p:nvSpPr>
          <p:spPr bwMode="gray">
            <a:xfrm>
              <a:off x="3314" y="1844"/>
              <a:ext cx="2" cy="10"/>
            </a:xfrm>
            <a:custGeom>
              <a:avLst/>
              <a:gdLst>
                <a:gd name="T0" fmla="*/ 2 w 2"/>
                <a:gd name="T1" fmla="*/ 0 h 10"/>
                <a:gd name="T2" fmla="*/ 2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429" name="Freeform 213"/>
            <p:cNvSpPr>
              <a:spLocks/>
            </p:cNvSpPr>
            <p:nvPr/>
          </p:nvSpPr>
          <p:spPr bwMode="gray">
            <a:xfrm>
              <a:off x="3468" y="1901"/>
              <a:ext cx="100" cy="118"/>
            </a:xfrm>
            <a:custGeom>
              <a:avLst/>
              <a:gdLst>
                <a:gd name="T0" fmla="*/ 100 w 100"/>
                <a:gd name="T1" fmla="*/ 110 h 118"/>
                <a:gd name="T2" fmla="*/ 2 w 100"/>
                <a:gd name="T3" fmla="*/ 0 h 118"/>
                <a:gd name="T4" fmla="*/ 0 w 100"/>
                <a:gd name="T5" fmla="*/ 8 h 118"/>
                <a:gd name="T6" fmla="*/ 100 w 100"/>
                <a:gd name="T7" fmla="*/ 118 h 118"/>
                <a:gd name="T8" fmla="*/ 100 w 100"/>
                <a:gd name="T9" fmla="*/ 110 h 118"/>
                <a:gd name="T10" fmla="*/ 0 60000 65536"/>
                <a:gd name="T11" fmla="*/ 0 60000 65536"/>
                <a:gd name="T12" fmla="*/ 0 60000 65536"/>
                <a:gd name="T13" fmla="*/ 0 60000 65536"/>
                <a:gd name="T14" fmla="*/ 0 60000 65536"/>
                <a:gd name="T15" fmla="*/ 0 w 100"/>
                <a:gd name="T16" fmla="*/ 0 h 118"/>
                <a:gd name="T17" fmla="*/ 100 w 100"/>
                <a:gd name="T18" fmla="*/ 118 h 118"/>
              </a:gdLst>
              <a:ahLst/>
              <a:cxnLst>
                <a:cxn ang="T10">
                  <a:pos x="T0" y="T1"/>
                </a:cxn>
                <a:cxn ang="T11">
                  <a:pos x="T2" y="T3"/>
                </a:cxn>
                <a:cxn ang="T12">
                  <a:pos x="T4" y="T5"/>
                </a:cxn>
                <a:cxn ang="T13">
                  <a:pos x="T6" y="T7"/>
                </a:cxn>
                <a:cxn ang="T14">
                  <a:pos x="T8" y="T9"/>
                </a:cxn>
              </a:cxnLst>
              <a:rect l="T15" t="T16" r="T17" b="T18"/>
              <a:pathLst>
                <a:path w="100" h="118">
                  <a:moveTo>
                    <a:pt x="100" y="110"/>
                  </a:moveTo>
                  <a:lnTo>
                    <a:pt x="2" y="0"/>
                  </a:lnTo>
                  <a:lnTo>
                    <a:pt x="0" y="8"/>
                  </a:lnTo>
                  <a:lnTo>
                    <a:pt x="100" y="118"/>
                  </a:lnTo>
                  <a:lnTo>
                    <a:pt x="100" y="110"/>
                  </a:lnTo>
                  <a:close/>
                </a:path>
              </a:pathLst>
            </a:custGeom>
            <a:solidFill>
              <a:srgbClr val="FFFFFF"/>
            </a:solidFill>
            <a:ln w="6350">
              <a:solidFill>
                <a:srgbClr val="000000"/>
              </a:solidFill>
              <a:round/>
              <a:headEnd/>
              <a:tailEnd/>
            </a:ln>
          </p:spPr>
          <p:txBody>
            <a:bodyPr/>
            <a:lstStyle/>
            <a:p>
              <a:endParaRPr lang="fr-FR"/>
            </a:p>
          </p:txBody>
        </p:sp>
        <p:sp>
          <p:nvSpPr>
            <p:cNvPr id="9430" name="Freeform 214"/>
            <p:cNvSpPr>
              <a:spLocks/>
            </p:cNvSpPr>
            <p:nvPr/>
          </p:nvSpPr>
          <p:spPr bwMode="gray">
            <a:xfrm>
              <a:off x="3400" y="1887"/>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431" name="Freeform 215"/>
            <p:cNvSpPr>
              <a:spLocks/>
            </p:cNvSpPr>
            <p:nvPr/>
          </p:nvSpPr>
          <p:spPr bwMode="gray">
            <a:xfrm>
              <a:off x="3314" y="1846"/>
              <a:ext cx="2" cy="12"/>
            </a:xfrm>
            <a:custGeom>
              <a:avLst/>
              <a:gdLst>
                <a:gd name="T0" fmla="*/ 2 w 2"/>
                <a:gd name="T1" fmla="*/ 0 h 12"/>
                <a:gd name="T2" fmla="*/ 0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0"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32" name="Freeform 216" descr="Papyrus"/>
            <p:cNvSpPr>
              <a:spLocks/>
            </p:cNvSpPr>
            <p:nvPr/>
          </p:nvSpPr>
          <p:spPr bwMode="gray">
            <a:xfrm>
              <a:off x="3568" y="2011"/>
              <a:ext cx="2" cy="14"/>
            </a:xfrm>
            <a:custGeom>
              <a:avLst/>
              <a:gdLst>
                <a:gd name="T0" fmla="*/ 2 w 2"/>
                <a:gd name="T1" fmla="*/ 6 h 14"/>
                <a:gd name="T2" fmla="*/ 0 w 2"/>
                <a:gd name="T3" fmla="*/ 0 h 14"/>
                <a:gd name="T4" fmla="*/ 0 w 2"/>
                <a:gd name="T5" fmla="*/ 8 h 14"/>
                <a:gd name="T6" fmla="*/ 0 w 2"/>
                <a:gd name="T7" fmla="*/ 14 h 14"/>
                <a:gd name="T8" fmla="*/ 2 w 2"/>
                <a:gd name="T9" fmla="*/ 6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6"/>
                  </a:moveTo>
                  <a:lnTo>
                    <a:pt x="0" y="0"/>
                  </a:lnTo>
                  <a:lnTo>
                    <a:pt x="0"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3" name="Freeform 217"/>
            <p:cNvSpPr>
              <a:spLocks/>
            </p:cNvSpPr>
            <p:nvPr/>
          </p:nvSpPr>
          <p:spPr bwMode="gray">
            <a:xfrm>
              <a:off x="3314" y="1850"/>
              <a:ext cx="1" cy="10"/>
            </a:xfrm>
            <a:custGeom>
              <a:avLst/>
              <a:gdLst>
                <a:gd name="T0" fmla="*/ 0 w 1"/>
                <a:gd name="T1" fmla="*/ 0 h 10"/>
                <a:gd name="T2" fmla="*/ 0 w 1"/>
                <a:gd name="T3" fmla="*/ 2 h 10"/>
                <a:gd name="T4" fmla="*/ 0 w 1"/>
                <a:gd name="T5" fmla="*/ 10 h 10"/>
                <a:gd name="T6" fmla="*/ 0 w 1"/>
                <a:gd name="T7" fmla="*/ 8 h 10"/>
                <a:gd name="T8" fmla="*/ 0 w 1"/>
                <a:gd name="T9" fmla="*/ 0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0"/>
                  </a:moveTo>
                  <a:lnTo>
                    <a:pt x="0" y="2"/>
                  </a:lnTo>
                  <a:lnTo>
                    <a:pt x="0"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34" name="Freeform 218" descr="Papyrus"/>
            <p:cNvSpPr>
              <a:spLocks/>
            </p:cNvSpPr>
            <p:nvPr/>
          </p:nvSpPr>
          <p:spPr bwMode="gray">
            <a:xfrm>
              <a:off x="3560" y="2017"/>
              <a:ext cx="10" cy="10"/>
            </a:xfrm>
            <a:custGeom>
              <a:avLst/>
              <a:gdLst>
                <a:gd name="T0" fmla="*/ 0 w 10"/>
                <a:gd name="T1" fmla="*/ 2 h 10"/>
                <a:gd name="T2" fmla="*/ 10 w 10"/>
                <a:gd name="T3" fmla="*/ 0 h 10"/>
                <a:gd name="T4" fmla="*/ 8 w 10"/>
                <a:gd name="T5" fmla="*/ 8 h 10"/>
                <a:gd name="T6" fmla="*/ 0 w 10"/>
                <a:gd name="T7" fmla="*/ 10 h 10"/>
                <a:gd name="T8" fmla="*/ 0 w 10"/>
                <a:gd name="T9" fmla="*/ 2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0" y="2"/>
                  </a:moveTo>
                  <a:lnTo>
                    <a:pt x="10" y="0"/>
                  </a:lnTo>
                  <a:lnTo>
                    <a:pt x="8"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5" name="Freeform 219"/>
            <p:cNvSpPr>
              <a:spLocks/>
            </p:cNvSpPr>
            <p:nvPr/>
          </p:nvSpPr>
          <p:spPr bwMode="gray">
            <a:xfrm>
              <a:off x="3314" y="1852"/>
              <a:ext cx="2" cy="12"/>
            </a:xfrm>
            <a:custGeom>
              <a:avLst/>
              <a:gdLst>
                <a:gd name="T0" fmla="*/ 0 w 2"/>
                <a:gd name="T1" fmla="*/ 0 h 12"/>
                <a:gd name="T2" fmla="*/ 2 w 2"/>
                <a:gd name="T3" fmla="*/ 4 h 12"/>
                <a:gd name="T4" fmla="*/ 0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0"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36" name="Freeform 220" descr="Papyrus"/>
            <p:cNvSpPr>
              <a:spLocks/>
            </p:cNvSpPr>
            <p:nvPr/>
          </p:nvSpPr>
          <p:spPr bwMode="gray">
            <a:xfrm>
              <a:off x="3550" y="2017"/>
              <a:ext cx="10" cy="10"/>
            </a:xfrm>
            <a:custGeom>
              <a:avLst/>
              <a:gdLst>
                <a:gd name="T0" fmla="*/ 2 w 10"/>
                <a:gd name="T1" fmla="*/ 0 h 10"/>
                <a:gd name="T2" fmla="*/ 10 w 10"/>
                <a:gd name="T3" fmla="*/ 2 h 10"/>
                <a:gd name="T4" fmla="*/ 10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7" name="Freeform 221"/>
            <p:cNvSpPr>
              <a:spLocks/>
            </p:cNvSpPr>
            <p:nvPr/>
          </p:nvSpPr>
          <p:spPr bwMode="gray">
            <a:xfrm>
              <a:off x="3314" y="1856"/>
              <a:ext cx="2" cy="10"/>
            </a:xfrm>
            <a:custGeom>
              <a:avLst/>
              <a:gdLst>
                <a:gd name="T0" fmla="*/ 2 w 2"/>
                <a:gd name="T1" fmla="*/ 0 h 10"/>
                <a:gd name="T2" fmla="*/ 2 w 2"/>
                <a:gd name="T3" fmla="*/ 2 h 10"/>
                <a:gd name="T4" fmla="*/ 2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2"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38" name="Freeform 222" descr="Papyrus"/>
            <p:cNvSpPr>
              <a:spLocks/>
            </p:cNvSpPr>
            <p:nvPr/>
          </p:nvSpPr>
          <p:spPr bwMode="gray">
            <a:xfrm>
              <a:off x="3464" y="2017"/>
              <a:ext cx="96" cy="124"/>
            </a:xfrm>
            <a:custGeom>
              <a:avLst/>
              <a:gdLst>
                <a:gd name="T0" fmla="*/ 2 w 96"/>
                <a:gd name="T1" fmla="*/ 0 h 124"/>
                <a:gd name="T2" fmla="*/ 96 w 96"/>
                <a:gd name="T3" fmla="*/ 116 h 124"/>
                <a:gd name="T4" fmla="*/ 96 w 96"/>
                <a:gd name="T5" fmla="*/ 124 h 124"/>
                <a:gd name="T6" fmla="*/ 0 w 96"/>
                <a:gd name="T7" fmla="*/ 8 h 124"/>
                <a:gd name="T8" fmla="*/ 2 w 96"/>
                <a:gd name="T9" fmla="*/ 0 h 124"/>
                <a:gd name="T10" fmla="*/ 0 60000 65536"/>
                <a:gd name="T11" fmla="*/ 0 60000 65536"/>
                <a:gd name="T12" fmla="*/ 0 60000 65536"/>
                <a:gd name="T13" fmla="*/ 0 60000 65536"/>
                <a:gd name="T14" fmla="*/ 0 60000 65536"/>
                <a:gd name="T15" fmla="*/ 0 w 96"/>
                <a:gd name="T16" fmla="*/ 0 h 124"/>
                <a:gd name="T17" fmla="*/ 96 w 96"/>
                <a:gd name="T18" fmla="*/ 124 h 124"/>
              </a:gdLst>
              <a:ahLst/>
              <a:cxnLst>
                <a:cxn ang="T10">
                  <a:pos x="T0" y="T1"/>
                </a:cxn>
                <a:cxn ang="T11">
                  <a:pos x="T2" y="T3"/>
                </a:cxn>
                <a:cxn ang="T12">
                  <a:pos x="T4" y="T5"/>
                </a:cxn>
                <a:cxn ang="T13">
                  <a:pos x="T6" y="T7"/>
                </a:cxn>
                <a:cxn ang="T14">
                  <a:pos x="T8" y="T9"/>
                </a:cxn>
              </a:cxnLst>
              <a:rect l="T15" t="T16" r="T17" b="T18"/>
              <a:pathLst>
                <a:path w="96" h="124">
                  <a:moveTo>
                    <a:pt x="2" y="0"/>
                  </a:moveTo>
                  <a:lnTo>
                    <a:pt x="96" y="116"/>
                  </a:lnTo>
                  <a:lnTo>
                    <a:pt x="96" y="12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9" name="Freeform 223"/>
            <p:cNvSpPr>
              <a:spLocks/>
            </p:cNvSpPr>
            <p:nvPr/>
          </p:nvSpPr>
          <p:spPr bwMode="gray">
            <a:xfrm>
              <a:off x="3494" y="1975"/>
              <a:ext cx="126" cy="166"/>
            </a:xfrm>
            <a:custGeom>
              <a:avLst/>
              <a:gdLst>
                <a:gd name="T0" fmla="*/ 126 w 126"/>
                <a:gd name="T1" fmla="*/ 158 h 166"/>
                <a:gd name="T2" fmla="*/ 2 w 126"/>
                <a:gd name="T3" fmla="*/ 0 h 166"/>
                <a:gd name="T4" fmla="*/ 0 w 126"/>
                <a:gd name="T5" fmla="*/ 8 h 166"/>
                <a:gd name="T6" fmla="*/ 126 w 126"/>
                <a:gd name="T7" fmla="*/ 166 h 166"/>
                <a:gd name="T8" fmla="*/ 126 w 126"/>
                <a:gd name="T9" fmla="*/ 158 h 166"/>
                <a:gd name="T10" fmla="*/ 0 60000 65536"/>
                <a:gd name="T11" fmla="*/ 0 60000 65536"/>
                <a:gd name="T12" fmla="*/ 0 60000 65536"/>
                <a:gd name="T13" fmla="*/ 0 60000 65536"/>
                <a:gd name="T14" fmla="*/ 0 60000 65536"/>
                <a:gd name="T15" fmla="*/ 0 w 126"/>
                <a:gd name="T16" fmla="*/ 0 h 166"/>
                <a:gd name="T17" fmla="*/ 126 w 126"/>
                <a:gd name="T18" fmla="*/ 166 h 166"/>
              </a:gdLst>
              <a:ahLst/>
              <a:cxnLst>
                <a:cxn ang="T10">
                  <a:pos x="T0" y="T1"/>
                </a:cxn>
                <a:cxn ang="T11">
                  <a:pos x="T2" y="T3"/>
                </a:cxn>
                <a:cxn ang="T12">
                  <a:pos x="T4" y="T5"/>
                </a:cxn>
                <a:cxn ang="T13">
                  <a:pos x="T6" y="T7"/>
                </a:cxn>
                <a:cxn ang="T14">
                  <a:pos x="T8" y="T9"/>
                </a:cxn>
              </a:cxnLst>
              <a:rect l="T15" t="T16" r="T17" b="T18"/>
              <a:pathLst>
                <a:path w="126" h="166">
                  <a:moveTo>
                    <a:pt x="126" y="158"/>
                  </a:moveTo>
                  <a:lnTo>
                    <a:pt x="2" y="0"/>
                  </a:lnTo>
                  <a:lnTo>
                    <a:pt x="0" y="8"/>
                  </a:lnTo>
                  <a:lnTo>
                    <a:pt x="126" y="166"/>
                  </a:lnTo>
                  <a:lnTo>
                    <a:pt x="126" y="158"/>
                  </a:lnTo>
                  <a:close/>
                </a:path>
              </a:pathLst>
            </a:custGeom>
            <a:solidFill>
              <a:srgbClr val="FFFFFF"/>
            </a:solidFill>
            <a:ln w="6350">
              <a:solidFill>
                <a:srgbClr val="000000"/>
              </a:solidFill>
              <a:round/>
              <a:headEnd/>
              <a:tailEnd/>
            </a:ln>
          </p:spPr>
          <p:txBody>
            <a:bodyPr/>
            <a:lstStyle/>
            <a:p>
              <a:endParaRPr lang="fr-FR"/>
            </a:p>
          </p:txBody>
        </p:sp>
        <p:sp>
          <p:nvSpPr>
            <p:cNvPr id="9440" name="Freeform 224"/>
            <p:cNvSpPr>
              <a:spLocks/>
            </p:cNvSpPr>
            <p:nvPr/>
          </p:nvSpPr>
          <p:spPr bwMode="gray">
            <a:xfrm>
              <a:off x="3316" y="1858"/>
              <a:ext cx="2" cy="10"/>
            </a:xfrm>
            <a:custGeom>
              <a:avLst/>
              <a:gdLst>
                <a:gd name="T0" fmla="*/ 0 w 2"/>
                <a:gd name="T1" fmla="*/ 0 h 10"/>
                <a:gd name="T2" fmla="*/ 2 w 2"/>
                <a:gd name="T3" fmla="*/ 2 h 10"/>
                <a:gd name="T4" fmla="*/ 0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0"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41" name="Freeform 225" descr="Papyrus"/>
            <p:cNvSpPr>
              <a:spLocks/>
            </p:cNvSpPr>
            <p:nvPr/>
          </p:nvSpPr>
          <p:spPr bwMode="gray">
            <a:xfrm>
              <a:off x="3464" y="2017"/>
              <a:ext cx="32" cy="124"/>
            </a:xfrm>
            <a:custGeom>
              <a:avLst/>
              <a:gdLst>
                <a:gd name="T0" fmla="*/ 32 w 32"/>
                <a:gd name="T1" fmla="*/ 116 h 124"/>
                <a:gd name="T2" fmla="*/ 2 w 32"/>
                <a:gd name="T3" fmla="*/ 0 h 124"/>
                <a:gd name="T4" fmla="*/ 0 w 32"/>
                <a:gd name="T5" fmla="*/ 8 h 124"/>
                <a:gd name="T6" fmla="*/ 30 w 32"/>
                <a:gd name="T7" fmla="*/ 124 h 124"/>
                <a:gd name="T8" fmla="*/ 32 w 32"/>
                <a:gd name="T9" fmla="*/ 116 h 124"/>
                <a:gd name="T10" fmla="*/ 0 60000 65536"/>
                <a:gd name="T11" fmla="*/ 0 60000 65536"/>
                <a:gd name="T12" fmla="*/ 0 60000 65536"/>
                <a:gd name="T13" fmla="*/ 0 60000 65536"/>
                <a:gd name="T14" fmla="*/ 0 60000 65536"/>
                <a:gd name="T15" fmla="*/ 0 w 32"/>
                <a:gd name="T16" fmla="*/ 0 h 124"/>
                <a:gd name="T17" fmla="*/ 32 w 32"/>
                <a:gd name="T18" fmla="*/ 124 h 124"/>
              </a:gdLst>
              <a:ahLst/>
              <a:cxnLst>
                <a:cxn ang="T10">
                  <a:pos x="T0" y="T1"/>
                </a:cxn>
                <a:cxn ang="T11">
                  <a:pos x="T2" y="T3"/>
                </a:cxn>
                <a:cxn ang="T12">
                  <a:pos x="T4" y="T5"/>
                </a:cxn>
                <a:cxn ang="T13">
                  <a:pos x="T6" y="T7"/>
                </a:cxn>
                <a:cxn ang="T14">
                  <a:pos x="T8" y="T9"/>
                </a:cxn>
              </a:cxnLst>
              <a:rect l="T15" t="T16" r="T17" b="T18"/>
              <a:pathLst>
                <a:path w="32" h="124">
                  <a:moveTo>
                    <a:pt x="32" y="116"/>
                  </a:moveTo>
                  <a:lnTo>
                    <a:pt x="2" y="0"/>
                  </a:lnTo>
                  <a:lnTo>
                    <a:pt x="0" y="8"/>
                  </a:lnTo>
                  <a:lnTo>
                    <a:pt x="30" y="124"/>
                  </a:lnTo>
                  <a:lnTo>
                    <a:pt x="32" y="11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2" name="Freeform 226" descr="Papyrus"/>
            <p:cNvSpPr>
              <a:spLocks/>
            </p:cNvSpPr>
            <p:nvPr/>
          </p:nvSpPr>
          <p:spPr bwMode="gray">
            <a:xfrm>
              <a:off x="3560" y="2133"/>
              <a:ext cx="6" cy="12"/>
            </a:xfrm>
            <a:custGeom>
              <a:avLst/>
              <a:gdLst>
                <a:gd name="T0" fmla="*/ 0 w 6"/>
                <a:gd name="T1" fmla="*/ 0 h 12"/>
                <a:gd name="T2" fmla="*/ 6 w 6"/>
                <a:gd name="T3" fmla="*/ 4 h 12"/>
                <a:gd name="T4" fmla="*/ 4 w 6"/>
                <a:gd name="T5" fmla="*/ 12 h 12"/>
                <a:gd name="T6" fmla="*/ 0 w 6"/>
                <a:gd name="T7" fmla="*/ 8 h 12"/>
                <a:gd name="T8" fmla="*/ 0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0" y="0"/>
                  </a:moveTo>
                  <a:lnTo>
                    <a:pt x="6" y="4"/>
                  </a:lnTo>
                  <a:lnTo>
                    <a:pt x="4"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3" name="Freeform 227" descr="Papyrus"/>
            <p:cNvSpPr>
              <a:spLocks/>
            </p:cNvSpPr>
            <p:nvPr/>
          </p:nvSpPr>
          <p:spPr bwMode="gray">
            <a:xfrm>
              <a:off x="3612" y="2133"/>
              <a:ext cx="8" cy="14"/>
            </a:xfrm>
            <a:custGeom>
              <a:avLst/>
              <a:gdLst>
                <a:gd name="T0" fmla="*/ 2 w 8"/>
                <a:gd name="T1" fmla="*/ 6 h 14"/>
                <a:gd name="T2" fmla="*/ 8 w 8"/>
                <a:gd name="T3" fmla="*/ 0 h 14"/>
                <a:gd name="T4" fmla="*/ 8 w 8"/>
                <a:gd name="T5" fmla="*/ 8 h 14"/>
                <a:gd name="T6" fmla="*/ 0 w 8"/>
                <a:gd name="T7" fmla="*/ 14 h 14"/>
                <a:gd name="T8" fmla="*/ 2 w 8"/>
                <a:gd name="T9" fmla="*/ 6 h 14"/>
                <a:gd name="T10" fmla="*/ 0 60000 65536"/>
                <a:gd name="T11" fmla="*/ 0 60000 65536"/>
                <a:gd name="T12" fmla="*/ 0 60000 65536"/>
                <a:gd name="T13" fmla="*/ 0 60000 65536"/>
                <a:gd name="T14" fmla="*/ 0 60000 65536"/>
                <a:gd name="T15" fmla="*/ 0 w 8"/>
                <a:gd name="T16" fmla="*/ 0 h 14"/>
                <a:gd name="T17" fmla="*/ 8 w 8"/>
                <a:gd name="T18" fmla="*/ 14 h 14"/>
              </a:gdLst>
              <a:ahLst/>
              <a:cxnLst>
                <a:cxn ang="T10">
                  <a:pos x="T0" y="T1"/>
                </a:cxn>
                <a:cxn ang="T11">
                  <a:pos x="T2" y="T3"/>
                </a:cxn>
                <a:cxn ang="T12">
                  <a:pos x="T4" y="T5"/>
                </a:cxn>
                <a:cxn ang="T13">
                  <a:pos x="T6" y="T7"/>
                </a:cxn>
                <a:cxn ang="T14">
                  <a:pos x="T8" y="T9"/>
                </a:cxn>
              </a:cxnLst>
              <a:rect l="T15" t="T16" r="T17" b="T18"/>
              <a:pathLst>
                <a:path w="8" h="14">
                  <a:moveTo>
                    <a:pt x="2" y="6"/>
                  </a:moveTo>
                  <a:lnTo>
                    <a:pt x="8" y="0"/>
                  </a:lnTo>
                  <a:lnTo>
                    <a:pt x="8"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4" name="Freeform 228"/>
            <p:cNvSpPr>
              <a:spLocks/>
            </p:cNvSpPr>
            <p:nvPr/>
          </p:nvSpPr>
          <p:spPr bwMode="gray">
            <a:xfrm>
              <a:off x="3316" y="186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45" name="Freeform 229" descr="Papyrus"/>
            <p:cNvSpPr>
              <a:spLocks/>
            </p:cNvSpPr>
            <p:nvPr/>
          </p:nvSpPr>
          <p:spPr bwMode="gray">
            <a:xfrm>
              <a:off x="3490" y="2133"/>
              <a:ext cx="6" cy="14"/>
            </a:xfrm>
            <a:custGeom>
              <a:avLst/>
              <a:gdLst>
                <a:gd name="T0" fmla="*/ 2 w 6"/>
                <a:gd name="T1" fmla="*/ 6 h 14"/>
                <a:gd name="T2" fmla="*/ 6 w 6"/>
                <a:gd name="T3" fmla="*/ 0 h 14"/>
                <a:gd name="T4" fmla="*/ 4 w 6"/>
                <a:gd name="T5" fmla="*/ 8 h 14"/>
                <a:gd name="T6" fmla="*/ 0 w 6"/>
                <a:gd name="T7" fmla="*/ 14 h 14"/>
                <a:gd name="T8" fmla="*/ 2 w 6"/>
                <a:gd name="T9" fmla="*/ 6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6"/>
                  </a:moveTo>
                  <a:lnTo>
                    <a:pt x="6" y="0"/>
                  </a:lnTo>
                  <a:lnTo>
                    <a:pt x="4"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6" name="Freeform 230" descr="Papyrus"/>
            <p:cNvSpPr>
              <a:spLocks/>
            </p:cNvSpPr>
            <p:nvPr/>
          </p:nvSpPr>
          <p:spPr bwMode="gray">
            <a:xfrm>
              <a:off x="3598" y="2139"/>
              <a:ext cx="16" cy="8"/>
            </a:xfrm>
            <a:custGeom>
              <a:avLst/>
              <a:gdLst>
                <a:gd name="T0" fmla="*/ 0 w 16"/>
                <a:gd name="T1" fmla="*/ 0 h 8"/>
                <a:gd name="T2" fmla="*/ 16 w 16"/>
                <a:gd name="T3" fmla="*/ 0 h 8"/>
                <a:gd name="T4" fmla="*/ 14 w 16"/>
                <a:gd name="T5" fmla="*/ 8 h 8"/>
                <a:gd name="T6" fmla="*/ 0 w 16"/>
                <a:gd name="T7" fmla="*/ 8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16" y="0"/>
                  </a:lnTo>
                  <a:lnTo>
                    <a:pt x="14"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7" name="Freeform 231"/>
            <p:cNvSpPr>
              <a:spLocks/>
            </p:cNvSpPr>
            <p:nvPr/>
          </p:nvSpPr>
          <p:spPr bwMode="gray">
            <a:xfrm>
              <a:off x="3316" y="1860"/>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48" name="Freeform 232" descr="Papyrus"/>
            <p:cNvSpPr>
              <a:spLocks/>
            </p:cNvSpPr>
            <p:nvPr/>
          </p:nvSpPr>
          <p:spPr bwMode="gray">
            <a:xfrm>
              <a:off x="3480" y="2139"/>
              <a:ext cx="12" cy="10"/>
            </a:xfrm>
            <a:custGeom>
              <a:avLst/>
              <a:gdLst>
                <a:gd name="T0" fmla="*/ 2 w 12"/>
                <a:gd name="T1" fmla="*/ 2 h 10"/>
                <a:gd name="T2" fmla="*/ 12 w 12"/>
                <a:gd name="T3" fmla="*/ 0 h 10"/>
                <a:gd name="T4" fmla="*/ 10 w 12"/>
                <a:gd name="T5" fmla="*/ 8 h 10"/>
                <a:gd name="T6" fmla="*/ 0 w 12"/>
                <a:gd name="T7" fmla="*/ 10 h 10"/>
                <a:gd name="T8" fmla="*/ 2 w 12"/>
                <a:gd name="T9" fmla="*/ 2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2"/>
                  </a:moveTo>
                  <a:lnTo>
                    <a:pt x="12" y="0"/>
                  </a:lnTo>
                  <a:lnTo>
                    <a:pt x="10"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9" name="Rectangle 233" descr="Papyrus"/>
            <p:cNvSpPr>
              <a:spLocks noChangeArrowheads="1"/>
            </p:cNvSpPr>
            <p:nvPr/>
          </p:nvSpPr>
          <p:spPr bwMode="gray">
            <a:xfrm>
              <a:off x="3580" y="2141"/>
              <a:ext cx="16"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450" name="Freeform 234"/>
            <p:cNvSpPr>
              <a:spLocks/>
            </p:cNvSpPr>
            <p:nvPr/>
          </p:nvSpPr>
          <p:spPr bwMode="gray">
            <a:xfrm>
              <a:off x="3320" y="1864"/>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1" name="Freeform 235" descr="Papyrus"/>
            <p:cNvSpPr>
              <a:spLocks/>
            </p:cNvSpPr>
            <p:nvPr/>
          </p:nvSpPr>
          <p:spPr bwMode="gray">
            <a:xfrm>
              <a:off x="3456" y="2141"/>
              <a:ext cx="26" cy="8"/>
            </a:xfrm>
            <a:custGeom>
              <a:avLst/>
              <a:gdLst>
                <a:gd name="T0" fmla="*/ 2 w 26"/>
                <a:gd name="T1" fmla="*/ 0 h 8"/>
                <a:gd name="T2" fmla="*/ 26 w 26"/>
                <a:gd name="T3" fmla="*/ 0 h 8"/>
                <a:gd name="T4" fmla="*/ 24 w 26"/>
                <a:gd name="T5" fmla="*/ 8 h 8"/>
                <a:gd name="T6" fmla="*/ 0 w 26"/>
                <a:gd name="T7" fmla="*/ 8 h 8"/>
                <a:gd name="T8" fmla="*/ 2 w 26"/>
                <a:gd name="T9" fmla="*/ 0 h 8"/>
                <a:gd name="T10" fmla="*/ 0 60000 65536"/>
                <a:gd name="T11" fmla="*/ 0 60000 65536"/>
                <a:gd name="T12" fmla="*/ 0 60000 65536"/>
                <a:gd name="T13" fmla="*/ 0 60000 65536"/>
                <a:gd name="T14" fmla="*/ 0 60000 65536"/>
                <a:gd name="T15" fmla="*/ 0 w 26"/>
                <a:gd name="T16" fmla="*/ 0 h 8"/>
                <a:gd name="T17" fmla="*/ 26 w 26"/>
                <a:gd name="T18" fmla="*/ 8 h 8"/>
              </a:gdLst>
              <a:ahLst/>
              <a:cxnLst>
                <a:cxn ang="T10">
                  <a:pos x="T0" y="T1"/>
                </a:cxn>
                <a:cxn ang="T11">
                  <a:pos x="T2" y="T3"/>
                </a:cxn>
                <a:cxn ang="T12">
                  <a:pos x="T4" y="T5"/>
                </a:cxn>
                <a:cxn ang="T13">
                  <a:pos x="T6" y="T7"/>
                </a:cxn>
                <a:cxn ang="T14">
                  <a:pos x="T8" y="T9"/>
                </a:cxn>
              </a:cxnLst>
              <a:rect l="T15" t="T16" r="T17" b="T18"/>
              <a:pathLst>
                <a:path w="26" h="8">
                  <a:moveTo>
                    <a:pt x="2" y="0"/>
                  </a:moveTo>
                  <a:lnTo>
                    <a:pt x="26" y="0"/>
                  </a:lnTo>
                  <a:lnTo>
                    <a:pt x="24"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52" name="Freeform 236" descr="Papyrus"/>
            <p:cNvSpPr>
              <a:spLocks/>
            </p:cNvSpPr>
            <p:nvPr/>
          </p:nvSpPr>
          <p:spPr bwMode="gray">
            <a:xfrm>
              <a:off x="3564" y="2137"/>
              <a:ext cx="14" cy="10"/>
            </a:xfrm>
            <a:custGeom>
              <a:avLst/>
              <a:gdLst>
                <a:gd name="T0" fmla="*/ 2 w 14"/>
                <a:gd name="T1" fmla="*/ 0 h 10"/>
                <a:gd name="T2" fmla="*/ 14 w 14"/>
                <a:gd name="T3" fmla="*/ 2 h 10"/>
                <a:gd name="T4" fmla="*/ 14 w 14"/>
                <a:gd name="T5" fmla="*/ 10 h 10"/>
                <a:gd name="T6" fmla="*/ 0 w 14"/>
                <a:gd name="T7" fmla="*/ 8 h 10"/>
                <a:gd name="T8" fmla="*/ 2 w 14"/>
                <a:gd name="T9" fmla="*/ 0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2" y="0"/>
                  </a:moveTo>
                  <a:lnTo>
                    <a:pt x="14" y="2"/>
                  </a:lnTo>
                  <a:lnTo>
                    <a:pt x="1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53" name="Freeform 237"/>
            <p:cNvSpPr>
              <a:spLocks/>
            </p:cNvSpPr>
            <p:nvPr/>
          </p:nvSpPr>
          <p:spPr bwMode="gray">
            <a:xfrm>
              <a:off x="3322" y="1868"/>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4" name="Freeform 238" descr="Papyrus"/>
            <p:cNvSpPr>
              <a:spLocks/>
            </p:cNvSpPr>
            <p:nvPr/>
          </p:nvSpPr>
          <p:spPr bwMode="gray">
            <a:xfrm>
              <a:off x="3442" y="2139"/>
              <a:ext cx="16" cy="10"/>
            </a:xfrm>
            <a:custGeom>
              <a:avLst/>
              <a:gdLst>
                <a:gd name="T0" fmla="*/ 0 w 16"/>
                <a:gd name="T1" fmla="*/ 0 h 10"/>
                <a:gd name="T2" fmla="*/ 16 w 16"/>
                <a:gd name="T3" fmla="*/ 2 h 10"/>
                <a:gd name="T4" fmla="*/ 14 w 16"/>
                <a:gd name="T5" fmla="*/ 10 h 10"/>
                <a:gd name="T6" fmla="*/ 0 w 16"/>
                <a:gd name="T7" fmla="*/ 8 h 10"/>
                <a:gd name="T8" fmla="*/ 0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0"/>
                  </a:moveTo>
                  <a:lnTo>
                    <a:pt x="16"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55" name="Freeform 239"/>
            <p:cNvSpPr>
              <a:spLocks/>
            </p:cNvSpPr>
            <p:nvPr/>
          </p:nvSpPr>
          <p:spPr bwMode="gray">
            <a:xfrm>
              <a:off x="3324" y="1870"/>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56" name="Freeform 240"/>
            <p:cNvSpPr>
              <a:spLocks/>
            </p:cNvSpPr>
            <p:nvPr/>
          </p:nvSpPr>
          <p:spPr bwMode="gray">
            <a:xfrm>
              <a:off x="3328" y="1874"/>
              <a:ext cx="4" cy="10"/>
            </a:xfrm>
            <a:custGeom>
              <a:avLst/>
              <a:gdLst>
                <a:gd name="T0" fmla="*/ 0 w 4"/>
                <a:gd name="T1" fmla="*/ 0 h 10"/>
                <a:gd name="T2" fmla="*/ 4 w 4"/>
                <a:gd name="T3" fmla="*/ 2 h 10"/>
                <a:gd name="T4" fmla="*/ 4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4"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7" name="Freeform 241"/>
            <p:cNvSpPr>
              <a:spLocks/>
            </p:cNvSpPr>
            <p:nvPr/>
          </p:nvSpPr>
          <p:spPr bwMode="gray">
            <a:xfrm>
              <a:off x="3332" y="1876"/>
              <a:ext cx="4" cy="9"/>
            </a:xfrm>
            <a:custGeom>
              <a:avLst/>
              <a:gdLst>
                <a:gd name="T0" fmla="*/ 0 w 4"/>
                <a:gd name="T1" fmla="*/ 0 h 9"/>
                <a:gd name="T2" fmla="*/ 4 w 4"/>
                <a:gd name="T3" fmla="*/ 2 h 9"/>
                <a:gd name="T4" fmla="*/ 4 w 4"/>
                <a:gd name="T5" fmla="*/ 9 h 9"/>
                <a:gd name="T6" fmla="*/ 0 w 4"/>
                <a:gd name="T7" fmla="*/ 8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4" y="9"/>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8" name="Freeform 242"/>
            <p:cNvSpPr>
              <a:spLocks/>
            </p:cNvSpPr>
            <p:nvPr/>
          </p:nvSpPr>
          <p:spPr bwMode="gray">
            <a:xfrm>
              <a:off x="3336" y="1878"/>
              <a:ext cx="4" cy="9"/>
            </a:xfrm>
            <a:custGeom>
              <a:avLst/>
              <a:gdLst>
                <a:gd name="T0" fmla="*/ 0 w 4"/>
                <a:gd name="T1" fmla="*/ 0 h 9"/>
                <a:gd name="T2" fmla="*/ 4 w 4"/>
                <a:gd name="T3" fmla="*/ 2 h 9"/>
                <a:gd name="T4" fmla="*/ 4 w 4"/>
                <a:gd name="T5" fmla="*/ 9 h 9"/>
                <a:gd name="T6" fmla="*/ 0 w 4"/>
                <a:gd name="T7" fmla="*/ 7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4"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459" name="Freeform 243"/>
            <p:cNvSpPr>
              <a:spLocks/>
            </p:cNvSpPr>
            <p:nvPr/>
          </p:nvSpPr>
          <p:spPr bwMode="gray">
            <a:xfrm>
              <a:off x="3340" y="1880"/>
              <a:ext cx="6" cy="9"/>
            </a:xfrm>
            <a:custGeom>
              <a:avLst/>
              <a:gdLst>
                <a:gd name="T0" fmla="*/ 0 w 6"/>
                <a:gd name="T1" fmla="*/ 0 h 9"/>
                <a:gd name="T2" fmla="*/ 6 w 6"/>
                <a:gd name="T3" fmla="*/ 2 h 9"/>
                <a:gd name="T4" fmla="*/ 4 w 6"/>
                <a:gd name="T5" fmla="*/ 9 h 9"/>
                <a:gd name="T6" fmla="*/ 0 w 6"/>
                <a:gd name="T7" fmla="*/ 7 h 9"/>
                <a:gd name="T8" fmla="*/ 0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0" y="0"/>
                  </a:moveTo>
                  <a:lnTo>
                    <a:pt x="6" y="2"/>
                  </a:lnTo>
                  <a:lnTo>
                    <a:pt x="4"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460" name="Freeform 244"/>
            <p:cNvSpPr>
              <a:spLocks/>
            </p:cNvSpPr>
            <p:nvPr/>
          </p:nvSpPr>
          <p:spPr bwMode="gray">
            <a:xfrm>
              <a:off x="3344" y="1882"/>
              <a:ext cx="6" cy="9"/>
            </a:xfrm>
            <a:custGeom>
              <a:avLst/>
              <a:gdLst>
                <a:gd name="T0" fmla="*/ 2 w 6"/>
                <a:gd name="T1" fmla="*/ 0 h 9"/>
                <a:gd name="T2" fmla="*/ 6 w 6"/>
                <a:gd name="T3" fmla="*/ 2 h 9"/>
                <a:gd name="T4" fmla="*/ 6 w 6"/>
                <a:gd name="T5" fmla="*/ 9 h 9"/>
                <a:gd name="T6" fmla="*/ 0 w 6"/>
                <a:gd name="T7" fmla="*/ 7 h 9"/>
                <a:gd name="T8" fmla="*/ 2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0"/>
                  </a:moveTo>
                  <a:lnTo>
                    <a:pt x="6" y="2"/>
                  </a:lnTo>
                  <a:lnTo>
                    <a:pt x="6"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461" name="Freeform 245"/>
            <p:cNvSpPr>
              <a:spLocks/>
            </p:cNvSpPr>
            <p:nvPr/>
          </p:nvSpPr>
          <p:spPr bwMode="gray">
            <a:xfrm>
              <a:off x="3350" y="1884"/>
              <a:ext cx="6" cy="9"/>
            </a:xfrm>
            <a:custGeom>
              <a:avLst/>
              <a:gdLst>
                <a:gd name="T0" fmla="*/ 0 w 6"/>
                <a:gd name="T1" fmla="*/ 0 h 9"/>
                <a:gd name="T2" fmla="*/ 6 w 6"/>
                <a:gd name="T3" fmla="*/ 1 h 9"/>
                <a:gd name="T4" fmla="*/ 4 w 6"/>
                <a:gd name="T5" fmla="*/ 9 h 9"/>
                <a:gd name="T6" fmla="*/ 0 w 6"/>
                <a:gd name="T7" fmla="*/ 7 h 9"/>
                <a:gd name="T8" fmla="*/ 0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0" y="0"/>
                  </a:moveTo>
                  <a:lnTo>
                    <a:pt x="6" y="1"/>
                  </a:lnTo>
                  <a:lnTo>
                    <a:pt x="4"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462" name="Freeform 246"/>
            <p:cNvSpPr>
              <a:spLocks/>
            </p:cNvSpPr>
            <p:nvPr/>
          </p:nvSpPr>
          <p:spPr bwMode="gray">
            <a:xfrm>
              <a:off x="3354" y="1885"/>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63" name="Freeform 247"/>
            <p:cNvSpPr>
              <a:spLocks/>
            </p:cNvSpPr>
            <p:nvPr/>
          </p:nvSpPr>
          <p:spPr bwMode="gray">
            <a:xfrm>
              <a:off x="3360" y="1887"/>
              <a:ext cx="6" cy="8"/>
            </a:xfrm>
            <a:custGeom>
              <a:avLst/>
              <a:gdLst>
                <a:gd name="T0" fmla="*/ 0 w 6"/>
                <a:gd name="T1" fmla="*/ 0 h 8"/>
                <a:gd name="T2" fmla="*/ 6 w 6"/>
                <a:gd name="T3" fmla="*/ 0 h 8"/>
                <a:gd name="T4" fmla="*/ 4 w 6"/>
                <a:gd name="T5" fmla="*/ 8 h 8"/>
                <a:gd name="T6" fmla="*/ 0 w 6"/>
                <a:gd name="T7" fmla="*/ 8 h 8"/>
                <a:gd name="T8" fmla="*/ 0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0" y="0"/>
                  </a:moveTo>
                  <a:lnTo>
                    <a:pt x="6" y="0"/>
                  </a:lnTo>
                  <a:lnTo>
                    <a:pt x="4" y="8"/>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64" name="Freeform 248"/>
            <p:cNvSpPr>
              <a:spLocks/>
            </p:cNvSpPr>
            <p:nvPr/>
          </p:nvSpPr>
          <p:spPr bwMode="gray">
            <a:xfrm>
              <a:off x="3364" y="1887"/>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65" name="Freeform 249"/>
            <p:cNvSpPr>
              <a:spLocks/>
            </p:cNvSpPr>
            <p:nvPr/>
          </p:nvSpPr>
          <p:spPr bwMode="gray">
            <a:xfrm>
              <a:off x="3366" y="1889"/>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466" name="Freeform 250"/>
            <p:cNvSpPr>
              <a:spLocks/>
            </p:cNvSpPr>
            <p:nvPr/>
          </p:nvSpPr>
          <p:spPr bwMode="gray">
            <a:xfrm>
              <a:off x="3312" y="1889"/>
              <a:ext cx="56" cy="22"/>
            </a:xfrm>
            <a:custGeom>
              <a:avLst/>
              <a:gdLst>
                <a:gd name="T0" fmla="*/ 56 w 56"/>
                <a:gd name="T1" fmla="*/ 0 h 22"/>
                <a:gd name="T2" fmla="*/ 2 w 56"/>
                <a:gd name="T3" fmla="*/ 14 h 22"/>
                <a:gd name="T4" fmla="*/ 0 w 56"/>
                <a:gd name="T5" fmla="*/ 22 h 22"/>
                <a:gd name="T6" fmla="*/ 54 w 56"/>
                <a:gd name="T7" fmla="*/ 8 h 22"/>
                <a:gd name="T8" fmla="*/ 56 w 56"/>
                <a:gd name="T9" fmla="*/ 0 h 22"/>
                <a:gd name="T10" fmla="*/ 0 60000 65536"/>
                <a:gd name="T11" fmla="*/ 0 60000 65536"/>
                <a:gd name="T12" fmla="*/ 0 60000 65536"/>
                <a:gd name="T13" fmla="*/ 0 60000 65536"/>
                <a:gd name="T14" fmla="*/ 0 60000 65536"/>
                <a:gd name="T15" fmla="*/ 0 w 56"/>
                <a:gd name="T16" fmla="*/ 0 h 22"/>
                <a:gd name="T17" fmla="*/ 56 w 56"/>
                <a:gd name="T18" fmla="*/ 22 h 22"/>
              </a:gdLst>
              <a:ahLst/>
              <a:cxnLst>
                <a:cxn ang="T10">
                  <a:pos x="T0" y="T1"/>
                </a:cxn>
                <a:cxn ang="T11">
                  <a:pos x="T2" y="T3"/>
                </a:cxn>
                <a:cxn ang="T12">
                  <a:pos x="T4" y="T5"/>
                </a:cxn>
                <a:cxn ang="T13">
                  <a:pos x="T6" y="T7"/>
                </a:cxn>
                <a:cxn ang="T14">
                  <a:pos x="T8" y="T9"/>
                </a:cxn>
              </a:cxnLst>
              <a:rect l="T15" t="T16" r="T17" b="T18"/>
              <a:pathLst>
                <a:path w="56" h="22">
                  <a:moveTo>
                    <a:pt x="56" y="0"/>
                  </a:moveTo>
                  <a:lnTo>
                    <a:pt x="2" y="14"/>
                  </a:lnTo>
                  <a:lnTo>
                    <a:pt x="0" y="22"/>
                  </a:lnTo>
                  <a:lnTo>
                    <a:pt x="54" y="8"/>
                  </a:lnTo>
                  <a:lnTo>
                    <a:pt x="56" y="0"/>
                  </a:lnTo>
                  <a:close/>
                </a:path>
              </a:pathLst>
            </a:custGeom>
            <a:solidFill>
              <a:srgbClr val="FFFFFF"/>
            </a:solidFill>
            <a:ln w="6350">
              <a:solidFill>
                <a:srgbClr val="000000"/>
              </a:solidFill>
              <a:round/>
              <a:headEnd/>
              <a:tailEnd/>
            </a:ln>
          </p:spPr>
          <p:txBody>
            <a:bodyPr/>
            <a:lstStyle/>
            <a:p>
              <a:endParaRPr lang="fr-FR"/>
            </a:p>
          </p:txBody>
        </p:sp>
        <p:sp>
          <p:nvSpPr>
            <p:cNvPr id="9467" name="Freeform 251"/>
            <p:cNvSpPr>
              <a:spLocks/>
            </p:cNvSpPr>
            <p:nvPr/>
          </p:nvSpPr>
          <p:spPr bwMode="gray">
            <a:xfrm>
              <a:off x="3312" y="1903"/>
              <a:ext cx="28" cy="116"/>
            </a:xfrm>
            <a:custGeom>
              <a:avLst/>
              <a:gdLst>
                <a:gd name="T0" fmla="*/ 2 w 28"/>
                <a:gd name="T1" fmla="*/ 0 h 116"/>
                <a:gd name="T2" fmla="*/ 28 w 28"/>
                <a:gd name="T3" fmla="*/ 108 h 116"/>
                <a:gd name="T4" fmla="*/ 26 w 28"/>
                <a:gd name="T5" fmla="*/ 116 h 116"/>
                <a:gd name="T6" fmla="*/ 0 w 28"/>
                <a:gd name="T7" fmla="*/ 8 h 116"/>
                <a:gd name="T8" fmla="*/ 2 w 28"/>
                <a:gd name="T9" fmla="*/ 0 h 116"/>
                <a:gd name="T10" fmla="*/ 0 60000 65536"/>
                <a:gd name="T11" fmla="*/ 0 60000 65536"/>
                <a:gd name="T12" fmla="*/ 0 60000 65536"/>
                <a:gd name="T13" fmla="*/ 0 60000 65536"/>
                <a:gd name="T14" fmla="*/ 0 60000 65536"/>
                <a:gd name="T15" fmla="*/ 0 w 28"/>
                <a:gd name="T16" fmla="*/ 0 h 116"/>
                <a:gd name="T17" fmla="*/ 28 w 28"/>
                <a:gd name="T18" fmla="*/ 116 h 116"/>
              </a:gdLst>
              <a:ahLst/>
              <a:cxnLst>
                <a:cxn ang="T10">
                  <a:pos x="T0" y="T1"/>
                </a:cxn>
                <a:cxn ang="T11">
                  <a:pos x="T2" y="T3"/>
                </a:cxn>
                <a:cxn ang="T12">
                  <a:pos x="T4" y="T5"/>
                </a:cxn>
                <a:cxn ang="T13">
                  <a:pos x="T6" y="T7"/>
                </a:cxn>
                <a:cxn ang="T14">
                  <a:pos x="T8" y="T9"/>
                </a:cxn>
              </a:cxnLst>
              <a:rect l="T15" t="T16" r="T17" b="T18"/>
              <a:pathLst>
                <a:path w="28" h="116">
                  <a:moveTo>
                    <a:pt x="2" y="0"/>
                  </a:moveTo>
                  <a:lnTo>
                    <a:pt x="28" y="108"/>
                  </a:lnTo>
                  <a:lnTo>
                    <a:pt x="26" y="116"/>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68" name="Freeform 252" descr="Papyrus"/>
            <p:cNvSpPr>
              <a:spLocks/>
            </p:cNvSpPr>
            <p:nvPr/>
          </p:nvSpPr>
          <p:spPr bwMode="gray">
            <a:xfrm>
              <a:off x="3338" y="2011"/>
              <a:ext cx="8" cy="12"/>
            </a:xfrm>
            <a:custGeom>
              <a:avLst/>
              <a:gdLst>
                <a:gd name="T0" fmla="*/ 2 w 8"/>
                <a:gd name="T1" fmla="*/ 0 h 12"/>
                <a:gd name="T2" fmla="*/ 8 w 8"/>
                <a:gd name="T3" fmla="*/ 4 h 12"/>
                <a:gd name="T4" fmla="*/ 8 w 8"/>
                <a:gd name="T5" fmla="*/ 12 h 12"/>
                <a:gd name="T6" fmla="*/ 0 w 8"/>
                <a:gd name="T7" fmla="*/ 8 h 12"/>
                <a:gd name="T8" fmla="*/ 2 w 8"/>
                <a:gd name="T9" fmla="*/ 0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0"/>
                  </a:moveTo>
                  <a:lnTo>
                    <a:pt x="8" y="4"/>
                  </a:lnTo>
                  <a:lnTo>
                    <a:pt x="8"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69" name="Freeform 253" descr="Papyrus"/>
            <p:cNvSpPr>
              <a:spLocks/>
            </p:cNvSpPr>
            <p:nvPr/>
          </p:nvSpPr>
          <p:spPr bwMode="gray">
            <a:xfrm>
              <a:off x="3346" y="2015"/>
              <a:ext cx="8" cy="10"/>
            </a:xfrm>
            <a:custGeom>
              <a:avLst/>
              <a:gdLst>
                <a:gd name="T0" fmla="*/ 0 w 8"/>
                <a:gd name="T1" fmla="*/ 0 h 10"/>
                <a:gd name="T2" fmla="*/ 8 w 8"/>
                <a:gd name="T3" fmla="*/ 2 h 10"/>
                <a:gd name="T4" fmla="*/ 8 w 8"/>
                <a:gd name="T5" fmla="*/ 10 h 10"/>
                <a:gd name="T6" fmla="*/ 0 w 8"/>
                <a:gd name="T7" fmla="*/ 8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8" y="2"/>
                  </a:lnTo>
                  <a:lnTo>
                    <a:pt x="8"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0" name="Freeform 254" descr="Papyrus"/>
            <p:cNvSpPr>
              <a:spLocks/>
            </p:cNvSpPr>
            <p:nvPr/>
          </p:nvSpPr>
          <p:spPr bwMode="gray">
            <a:xfrm>
              <a:off x="3354" y="2017"/>
              <a:ext cx="16" cy="10"/>
            </a:xfrm>
            <a:custGeom>
              <a:avLst/>
              <a:gdLst>
                <a:gd name="T0" fmla="*/ 0 w 16"/>
                <a:gd name="T1" fmla="*/ 0 h 10"/>
                <a:gd name="T2" fmla="*/ 16 w 16"/>
                <a:gd name="T3" fmla="*/ 2 h 10"/>
                <a:gd name="T4" fmla="*/ 14 w 16"/>
                <a:gd name="T5" fmla="*/ 10 h 10"/>
                <a:gd name="T6" fmla="*/ 0 w 16"/>
                <a:gd name="T7" fmla="*/ 8 h 10"/>
                <a:gd name="T8" fmla="*/ 0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0"/>
                  </a:moveTo>
                  <a:lnTo>
                    <a:pt x="16"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1" name="Freeform 255" descr="Stationery"/>
            <p:cNvSpPr>
              <a:spLocks/>
            </p:cNvSpPr>
            <p:nvPr/>
          </p:nvSpPr>
          <p:spPr bwMode="gray">
            <a:xfrm>
              <a:off x="3314" y="1830"/>
              <a:ext cx="306" cy="311"/>
            </a:xfrm>
            <a:custGeom>
              <a:avLst/>
              <a:gdLst>
                <a:gd name="T0" fmla="*/ 90 w 306"/>
                <a:gd name="T1" fmla="*/ 57 h 311"/>
                <a:gd name="T2" fmla="*/ 98 w 306"/>
                <a:gd name="T3" fmla="*/ 54 h 311"/>
                <a:gd name="T4" fmla="*/ 102 w 306"/>
                <a:gd name="T5" fmla="*/ 50 h 311"/>
                <a:gd name="T6" fmla="*/ 106 w 306"/>
                <a:gd name="T7" fmla="*/ 46 h 311"/>
                <a:gd name="T8" fmla="*/ 106 w 306"/>
                <a:gd name="T9" fmla="*/ 40 h 311"/>
                <a:gd name="T10" fmla="*/ 104 w 306"/>
                <a:gd name="T11" fmla="*/ 34 h 311"/>
                <a:gd name="T12" fmla="*/ 102 w 306"/>
                <a:gd name="T13" fmla="*/ 30 h 311"/>
                <a:gd name="T14" fmla="*/ 100 w 306"/>
                <a:gd name="T15" fmla="*/ 26 h 311"/>
                <a:gd name="T16" fmla="*/ 94 w 306"/>
                <a:gd name="T17" fmla="*/ 20 h 311"/>
                <a:gd name="T18" fmla="*/ 86 w 306"/>
                <a:gd name="T19" fmla="*/ 14 h 311"/>
                <a:gd name="T20" fmla="*/ 78 w 306"/>
                <a:gd name="T21" fmla="*/ 10 h 311"/>
                <a:gd name="T22" fmla="*/ 68 w 306"/>
                <a:gd name="T23" fmla="*/ 6 h 311"/>
                <a:gd name="T24" fmla="*/ 58 w 306"/>
                <a:gd name="T25" fmla="*/ 2 h 311"/>
                <a:gd name="T26" fmla="*/ 48 w 306"/>
                <a:gd name="T27" fmla="*/ 0 h 311"/>
                <a:gd name="T28" fmla="*/ 38 w 306"/>
                <a:gd name="T29" fmla="*/ 0 h 311"/>
                <a:gd name="T30" fmla="*/ 36 w 306"/>
                <a:gd name="T31" fmla="*/ 0 h 311"/>
                <a:gd name="T32" fmla="*/ 24 w 306"/>
                <a:gd name="T33" fmla="*/ 0 h 311"/>
                <a:gd name="T34" fmla="*/ 16 w 306"/>
                <a:gd name="T35" fmla="*/ 2 h 311"/>
                <a:gd name="T36" fmla="*/ 10 w 306"/>
                <a:gd name="T37" fmla="*/ 6 h 311"/>
                <a:gd name="T38" fmla="*/ 6 w 306"/>
                <a:gd name="T39" fmla="*/ 10 h 311"/>
                <a:gd name="T40" fmla="*/ 2 w 306"/>
                <a:gd name="T41" fmla="*/ 14 h 311"/>
                <a:gd name="T42" fmla="*/ 0 w 306"/>
                <a:gd name="T43" fmla="*/ 20 h 311"/>
                <a:gd name="T44" fmla="*/ 2 w 306"/>
                <a:gd name="T45" fmla="*/ 26 h 311"/>
                <a:gd name="T46" fmla="*/ 4 w 306"/>
                <a:gd name="T47" fmla="*/ 30 h 311"/>
                <a:gd name="T48" fmla="*/ 6 w 306"/>
                <a:gd name="T49" fmla="*/ 34 h 311"/>
                <a:gd name="T50" fmla="*/ 12 w 306"/>
                <a:gd name="T51" fmla="*/ 40 h 311"/>
                <a:gd name="T52" fmla="*/ 18 w 306"/>
                <a:gd name="T53" fmla="*/ 46 h 311"/>
                <a:gd name="T54" fmla="*/ 26 w 306"/>
                <a:gd name="T55" fmla="*/ 50 h 311"/>
                <a:gd name="T56" fmla="*/ 36 w 306"/>
                <a:gd name="T57" fmla="*/ 54 h 311"/>
                <a:gd name="T58" fmla="*/ 46 w 306"/>
                <a:gd name="T59" fmla="*/ 57 h 311"/>
                <a:gd name="T60" fmla="*/ 56 w 306"/>
                <a:gd name="T61" fmla="*/ 59 h 311"/>
                <a:gd name="T62" fmla="*/ 54 w 306"/>
                <a:gd name="T63" fmla="*/ 59 h 311"/>
                <a:gd name="T64" fmla="*/ 26 w 306"/>
                <a:gd name="T65" fmla="*/ 181 h 311"/>
                <a:gd name="T66" fmla="*/ 40 w 306"/>
                <a:gd name="T67" fmla="*/ 187 h 311"/>
                <a:gd name="T68" fmla="*/ 62 w 306"/>
                <a:gd name="T69" fmla="*/ 185 h 311"/>
                <a:gd name="T70" fmla="*/ 62 w 306"/>
                <a:gd name="T71" fmla="*/ 145 h 311"/>
                <a:gd name="T72" fmla="*/ 128 w 306"/>
                <a:gd name="T73" fmla="*/ 309 h 311"/>
                <a:gd name="T74" fmla="*/ 168 w 306"/>
                <a:gd name="T75" fmla="*/ 311 h 311"/>
                <a:gd name="T76" fmla="*/ 182 w 306"/>
                <a:gd name="T77" fmla="*/ 303 h 311"/>
                <a:gd name="T78" fmla="*/ 246 w 306"/>
                <a:gd name="T79" fmla="*/ 303 h 311"/>
                <a:gd name="T80" fmla="*/ 264 w 306"/>
                <a:gd name="T81" fmla="*/ 309 h 311"/>
                <a:gd name="T82" fmla="*/ 300 w 306"/>
                <a:gd name="T83" fmla="*/ 309 h 311"/>
                <a:gd name="T84" fmla="*/ 182 w 306"/>
                <a:gd name="T85" fmla="*/ 145 h 311"/>
                <a:gd name="T86" fmla="*/ 228 w 306"/>
                <a:gd name="T87" fmla="*/ 185 h 311"/>
                <a:gd name="T88" fmla="*/ 246 w 306"/>
                <a:gd name="T89" fmla="*/ 189 h 311"/>
                <a:gd name="T90" fmla="*/ 254 w 306"/>
                <a:gd name="T91" fmla="*/ 181 h 311"/>
                <a:gd name="T92" fmla="*/ 94 w 306"/>
                <a:gd name="T93" fmla="*/ 57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311"/>
                <a:gd name="T143" fmla="*/ 306 w 306"/>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311">
                  <a:moveTo>
                    <a:pt x="86" y="57"/>
                  </a:moveTo>
                  <a:lnTo>
                    <a:pt x="90" y="57"/>
                  </a:lnTo>
                  <a:lnTo>
                    <a:pt x="94" y="55"/>
                  </a:lnTo>
                  <a:lnTo>
                    <a:pt x="98" y="54"/>
                  </a:lnTo>
                  <a:lnTo>
                    <a:pt x="100" y="52"/>
                  </a:lnTo>
                  <a:lnTo>
                    <a:pt x="102" y="50"/>
                  </a:lnTo>
                  <a:lnTo>
                    <a:pt x="104" y="48"/>
                  </a:lnTo>
                  <a:lnTo>
                    <a:pt x="106" y="46"/>
                  </a:lnTo>
                  <a:lnTo>
                    <a:pt x="106" y="44"/>
                  </a:lnTo>
                  <a:lnTo>
                    <a:pt x="106" y="40"/>
                  </a:lnTo>
                  <a:lnTo>
                    <a:pt x="106" y="38"/>
                  </a:lnTo>
                  <a:lnTo>
                    <a:pt x="104" y="34"/>
                  </a:lnTo>
                  <a:lnTo>
                    <a:pt x="104" y="32"/>
                  </a:lnTo>
                  <a:lnTo>
                    <a:pt x="102" y="30"/>
                  </a:lnTo>
                  <a:lnTo>
                    <a:pt x="100" y="26"/>
                  </a:lnTo>
                  <a:lnTo>
                    <a:pt x="96" y="22"/>
                  </a:lnTo>
                  <a:lnTo>
                    <a:pt x="94" y="20"/>
                  </a:lnTo>
                  <a:lnTo>
                    <a:pt x="90" y="16"/>
                  </a:lnTo>
                  <a:lnTo>
                    <a:pt x="86" y="14"/>
                  </a:lnTo>
                  <a:lnTo>
                    <a:pt x="82" y="12"/>
                  </a:lnTo>
                  <a:lnTo>
                    <a:pt x="78" y="10"/>
                  </a:lnTo>
                  <a:lnTo>
                    <a:pt x="72" y="8"/>
                  </a:lnTo>
                  <a:lnTo>
                    <a:pt x="68" y="6"/>
                  </a:lnTo>
                  <a:lnTo>
                    <a:pt x="64" y="4"/>
                  </a:lnTo>
                  <a:lnTo>
                    <a:pt x="58" y="2"/>
                  </a:lnTo>
                  <a:lnTo>
                    <a:pt x="54" y="2"/>
                  </a:lnTo>
                  <a:lnTo>
                    <a:pt x="48" y="0"/>
                  </a:lnTo>
                  <a:lnTo>
                    <a:pt x="44" y="0"/>
                  </a:lnTo>
                  <a:lnTo>
                    <a:pt x="38" y="0"/>
                  </a:lnTo>
                  <a:lnTo>
                    <a:pt x="36" y="0"/>
                  </a:lnTo>
                  <a:lnTo>
                    <a:pt x="28" y="0"/>
                  </a:lnTo>
                  <a:lnTo>
                    <a:pt x="24" y="0"/>
                  </a:lnTo>
                  <a:lnTo>
                    <a:pt x="20" y="2"/>
                  </a:lnTo>
                  <a:lnTo>
                    <a:pt x="16" y="2"/>
                  </a:lnTo>
                  <a:lnTo>
                    <a:pt x="14" y="4"/>
                  </a:lnTo>
                  <a:lnTo>
                    <a:pt x="10" y="6"/>
                  </a:lnTo>
                  <a:lnTo>
                    <a:pt x="8" y="8"/>
                  </a:lnTo>
                  <a:lnTo>
                    <a:pt x="6" y="10"/>
                  </a:lnTo>
                  <a:lnTo>
                    <a:pt x="4" y="12"/>
                  </a:lnTo>
                  <a:lnTo>
                    <a:pt x="2" y="14"/>
                  </a:lnTo>
                  <a:lnTo>
                    <a:pt x="2" y="16"/>
                  </a:lnTo>
                  <a:lnTo>
                    <a:pt x="0" y="20"/>
                  </a:lnTo>
                  <a:lnTo>
                    <a:pt x="0" y="22"/>
                  </a:lnTo>
                  <a:lnTo>
                    <a:pt x="2" y="26"/>
                  </a:lnTo>
                  <a:lnTo>
                    <a:pt x="2" y="28"/>
                  </a:lnTo>
                  <a:lnTo>
                    <a:pt x="4" y="30"/>
                  </a:lnTo>
                  <a:lnTo>
                    <a:pt x="6" y="34"/>
                  </a:lnTo>
                  <a:lnTo>
                    <a:pt x="8" y="38"/>
                  </a:lnTo>
                  <a:lnTo>
                    <a:pt x="12" y="40"/>
                  </a:lnTo>
                  <a:lnTo>
                    <a:pt x="14" y="44"/>
                  </a:lnTo>
                  <a:lnTo>
                    <a:pt x="18" y="46"/>
                  </a:lnTo>
                  <a:lnTo>
                    <a:pt x="22" y="48"/>
                  </a:lnTo>
                  <a:lnTo>
                    <a:pt x="26" y="50"/>
                  </a:lnTo>
                  <a:lnTo>
                    <a:pt x="32" y="52"/>
                  </a:lnTo>
                  <a:lnTo>
                    <a:pt x="36" y="54"/>
                  </a:lnTo>
                  <a:lnTo>
                    <a:pt x="42" y="55"/>
                  </a:lnTo>
                  <a:lnTo>
                    <a:pt x="46" y="57"/>
                  </a:lnTo>
                  <a:lnTo>
                    <a:pt x="52" y="57"/>
                  </a:lnTo>
                  <a:lnTo>
                    <a:pt x="56" y="59"/>
                  </a:lnTo>
                  <a:lnTo>
                    <a:pt x="58" y="59"/>
                  </a:lnTo>
                  <a:lnTo>
                    <a:pt x="54" y="59"/>
                  </a:lnTo>
                  <a:lnTo>
                    <a:pt x="0" y="73"/>
                  </a:lnTo>
                  <a:lnTo>
                    <a:pt x="26" y="181"/>
                  </a:lnTo>
                  <a:lnTo>
                    <a:pt x="32" y="185"/>
                  </a:lnTo>
                  <a:lnTo>
                    <a:pt x="40" y="187"/>
                  </a:lnTo>
                  <a:lnTo>
                    <a:pt x="56" y="189"/>
                  </a:lnTo>
                  <a:lnTo>
                    <a:pt x="62" y="185"/>
                  </a:lnTo>
                  <a:lnTo>
                    <a:pt x="64" y="181"/>
                  </a:lnTo>
                  <a:lnTo>
                    <a:pt x="62" y="145"/>
                  </a:lnTo>
                  <a:lnTo>
                    <a:pt x="124" y="303"/>
                  </a:lnTo>
                  <a:lnTo>
                    <a:pt x="128" y="309"/>
                  </a:lnTo>
                  <a:lnTo>
                    <a:pt x="144" y="311"/>
                  </a:lnTo>
                  <a:lnTo>
                    <a:pt x="168" y="311"/>
                  </a:lnTo>
                  <a:lnTo>
                    <a:pt x="178" y="309"/>
                  </a:lnTo>
                  <a:lnTo>
                    <a:pt x="182" y="303"/>
                  </a:lnTo>
                  <a:lnTo>
                    <a:pt x="152" y="187"/>
                  </a:lnTo>
                  <a:lnTo>
                    <a:pt x="246" y="303"/>
                  </a:lnTo>
                  <a:lnTo>
                    <a:pt x="252" y="307"/>
                  </a:lnTo>
                  <a:lnTo>
                    <a:pt x="264" y="309"/>
                  </a:lnTo>
                  <a:lnTo>
                    <a:pt x="284" y="309"/>
                  </a:lnTo>
                  <a:lnTo>
                    <a:pt x="300" y="309"/>
                  </a:lnTo>
                  <a:lnTo>
                    <a:pt x="306" y="303"/>
                  </a:lnTo>
                  <a:lnTo>
                    <a:pt x="182" y="145"/>
                  </a:lnTo>
                  <a:lnTo>
                    <a:pt x="220" y="181"/>
                  </a:lnTo>
                  <a:lnTo>
                    <a:pt x="228" y="185"/>
                  </a:lnTo>
                  <a:lnTo>
                    <a:pt x="238" y="187"/>
                  </a:lnTo>
                  <a:lnTo>
                    <a:pt x="246" y="189"/>
                  </a:lnTo>
                  <a:lnTo>
                    <a:pt x="256" y="187"/>
                  </a:lnTo>
                  <a:lnTo>
                    <a:pt x="254" y="181"/>
                  </a:lnTo>
                  <a:lnTo>
                    <a:pt x="156" y="71"/>
                  </a:lnTo>
                  <a:lnTo>
                    <a:pt x="94" y="57"/>
                  </a:lnTo>
                  <a:lnTo>
                    <a:pt x="86" y="57"/>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472" name="Freeform 256"/>
            <p:cNvSpPr>
              <a:spLocks/>
            </p:cNvSpPr>
            <p:nvPr/>
          </p:nvSpPr>
          <p:spPr bwMode="gray">
            <a:xfrm>
              <a:off x="2738" y="1891"/>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73" name="Freeform 257"/>
            <p:cNvSpPr>
              <a:spLocks/>
            </p:cNvSpPr>
            <p:nvPr/>
          </p:nvSpPr>
          <p:spPr bwMode="gray">
            <a:xfrm>
              <a:off x="2700" y="1862"/>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474" name="Freeform 258"/>
            <p:cNvSpPr>
              <a:spLocks/>
            </p:cNvSpPr>
            <p:nvPr/>
          </p:nvSpPr>
          <p:spPr bwMode="gray">
            <a:xfrm>
              <a:off x="2666" y="1921"/>
              <a:ext cx="2" cy="8"/>
            </a:xfrm>
            <a:custGeom>
              <a:avLst/>
              <a:gdLst>
                <a:gd name="T0" fmla="*/ 0 w 2"/>
                <a:gd name="T1" fmla="*/ 0 h 8"/>
                <a:gd name="T2" fmla="*/ 2 w 2"/>
                <a:gd name="T3" fmla="*/ 0 h 8"/>
                <a:gd name="T4" fmla="*/ 0 w 2"/>
                <a:gd name="T5" fmla="*/ 8 h 8"/>
                <a:gd name="T6" fmla="*/ 0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0" y="0"/>
                  </a:moveTo>
                  <a:lnTo>
                    <a:pt x="2" y="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75" name="Freeform 259" descr="Papyrus"/>
            <p:cNvSpPr>
              <a:spLocks/>
            </p:cNvSpPr>
            <p:nvPr/>
          </p:nvSpPr>
          <p:spPr bwMode="gray">
            <a:xfrm>
              <a:off x="2572" y="2007"/>
              <a:ext cx="30" cy="44"/>
            </a:xfrm>
            <a:custGeom>
              <a:avLst/>
              <a:gdLst>
                <a:gd name="T0" fmla="*/ 2 w 30"/>
                <a:gd name="T1" fmla="*/ 36 h 44"/>
                <a:gd name="T2" fmla="*/ 30 w 30"/>
                <a:gd name="T3" fmla="*/ 0 h 44"/>
                <a:gd name="T4" fmla="*/ 28 w 30"/>
                <a:gd name="T5" fmla="*/ 8 h 44"/>
                <a:gd name="T6" fmla="*/ 0 w 30"/>
                <a:gd name="T7" fmla="*/ 44 h 44"/>
                <a:gd name="T8" fmla="*/ 2 w 30"/>
                <a:gd name="T9" fmla="*/ 36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2" y="36"/>
                  </a:moveTo>
                  <a:lnTo>
                    <a:pt x="30" y="0"/>
                  </a:lnTo>
                  <a:lnTo>
                    <a:pt x="28" y="8"/>
                  </a:lnTo>
                  <a:lnTo>
                    <a:pt x="0" y="44"/>
                  </a:lnTo>
                  <a:lnTo>
                    <a:pt x="2" y="3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6" name="Freeform 260" descr="Papyrus"/>
            <p:cNvSpPr>
              <a:spLocks/>
            </p:cNvSpPr>
            <p:nvPr/>
          </p:nvSpPr>
          <p:spPr bwMode="gray">
            <a:xfrm>
              <a:off x="2596" y="2049"/>
              <a:ext cx="62" cy="124"/>
            </a:xfrm>
            <a:custGeom>
              <a:avLst/>
              <a:gdLst>
                <a:gd name="T0" fmla="*/ 0 w 62"/>
                <a:gd name="T1" fmla="*/ 116 h 124"/>
                <a:gd name="T2" fmla="*/ 62 w 62"/>
                <a:gd name="T3" fmla="*/ 0 h 124"/>
                <a:gd name="T4" fmla="*/ 62 w 62"/>
                <a:gd name="T5" fmla="*/ 8 h 124"/>
                <a:gd name="T6" fmla="*/ 0 w 62"/>
                <a:gd name="T7" fmla="*/ 124 h 124"/>
                <a:gd name="T8" fmla="*/ 0 w 62"/>
                <a:gd name="T9" fmla="*/ 116 h 124"/>
                <a:gd name="T10" fmla="*/ 0 60000 65536"/>
                <a:gd name="T11" fmla="*/ 0 60000 65536"/>
                <a:gd name="T12" fmla="*/ 0 60000 65536"/>
                <a:gd name="T13" fmla="*/ 0 60000 65536"/>
                <a:gd name="T14" fmla="*/ 0 60000 65536"/>
                <a:gd name="T15" fmla="*/ 0 w 62"/>
                <a:gd name="T16" fmla="*/ 0 h 124"/>
                <a:gd name="T17" fmla="*/ 62 w 62"/>
                <a:gd name="T18" fmla="*/ 124 h 124"/>
              </a:gdLst>
              <a:ahLst/>
              <a:cxnLst>
                <a:cxn ang="T10">
                  <a:pos x="T0" y="T1"/>
                </a:cxn>
                <a:cxn ang="T11">
                  <a:pos x="T2" y="T3"/>
                </a:cxn>
                <a:cxn ang="T12">
                  <a:pos x="T4" y="T5"/>
                </a:cxn>
                <a:cxn ang="T13">
                  <a:pos x="T6" y="T7"/>
                </a:cxn>
                <a:cxn ang="T14">
                  <a:pos x="T8" y="T9"/>
                </a:cxn>
              </a:cxnLst>
              <a:rect l="T15" t="T16" r="T17" b="T18"/>
              <a:pathLst>
                <a:path w="62" h="124">
                  <a:moveTo>
                    <a:pt x="0" y="116"/>
                  </a:moveTo>
                  <a:lnTo>
                    <a:pt x="62" y="0"/>
                  </a:lnTo>
                  <a:lnTo>
                    <a:pt x="62" y="8"/>
                  </a:lnTo>
                  <a:lnTo>
                    <a:pt x="0" y="124"/>
                  </a:lnTo>
                  <a:lnTo>
                    <a:pt x="0" y="11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7" name="Freeform 261" descr="Papyrus"/>
            <p:cNvSpPr>
              <a:spLocks/>
            </p:cNvSpPr>
            <p:nvPr/>
          </p:nvSpPr>
          <p:spPr bwMode="gray">
            <a:xfrm>
              <a:off x="2724" y="2007"/>
              <a:ext cx="12" cy="44"/>
            </a:xfrm>
            <a:custGeom>
              <a:avLst/>
              <a:gdLst>
                <a:gd name="T0" fmla="*/ 0 w 12"/>
                <a:gd name="T1" fmla="*/ 0 h 44"/>
                <a:gd name="T2" fmla="*/ 12 w 12"/>
                <a:gd name="T3" fmla="*/ 36 h 44"/>
                <a:gd name="T4" fmla="*/ 12 w 12"/>
                <a:gd name="T5" fmla="*/ 44 h 44"/>
                <a:gd name="T6" fmla="*/ 0 w 12"/>
                <a:gd name="T7" fmla="*/ 8 h 44"/>
                <a:gd name="T8" fmla="*/ 0 w 12"/>
                <a:gd name="T9" fmla="*/ 0 h 44"/>
                <a:gd name="T10" fmla="*/ 0 60000 65536"/>
                <a:gd name="T11" fmla="*/ 0 60000 65536"/>
                <a:gd name="T12" fmla="*/ 0 60000 65536"/>
                <a:gd name="T13" fmla="*/ 0 60000 65536"/>
                <a:gd name="T14" fmla="*/ 0 60000 65536"/>
                <a:gd name="T15" fmla="*/ 0 w 12"/>
                <a:gd name="T16" fmla="*/ 0 h 44"/>
                <a:gd name="T17" fmla="*/ 12 w 12"/>
                <a:gd name="T18" fmla="*/ 44 h 44"/>
              </a:gdLst>
              <a:ahLst/>
              <a:cxnLst>
                <a:cxn ang="T10">
                  <a:pos x="T0" y="T1"/>
                </a:cxn>
                <a:cxn ang="T11">
                  <a:pos x="T2" y="T3"/>
                </a:cxn>
                <a:cxn ang="T12">
                  <a:pos x="T4" y="T5"/>
                </a:cxn>
                <a:cxn ang="T13">
                  <a:pos x="T6" y="T7"/>
                </a:cxn>
                <a:cxn ang="T14">
                  <a:pos x="T8" y="T9"/>
                </a:cxn>
              </a:cxnLst>
              <a:rect l="T15" t="T16" r="T17" b="T18"/>
              <a:pathLst>
                <a:path w="12" h="44">
                  <a:moveTo>
                    <a:pt x="0" y="0"/>
                  </a:moveTo>
                  <a:lnTo>
                    <a:pt x="12" y="36"/>
                  </a:lnTo>
                  <a:lnTo>
                    <a:pt x="12" y="4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8" name="Freeform 262"/>
            <p:cNvSpPr>
              <a:spLocks/>
            </p:cNvSpPr>
            <p:nvPr/>
          </p:nvSpPr>
          <p:spPr bwMode="gray">
            <a:xfrm>
              <a:off x="2738" y="1891"/>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479" name="Freeform 263"/>
            <p:cNvSpPr>
              <a:spLocks/>
            </p:cNvSpPr>
            <p:nvPr/>
          </p:nvSpPr>
          <p:spPr bwMode="gray">
            <a:xfrm>
              <a:off x="2706" y="1862"/>
              <a:ext cx="4" cy="10"/>
            </a:xfrm>
            <a:custGeom>
              <a:avLst/>
              <a:gdLst>
                <a:gd name="T0" fmla="*/ 4 w 4"/>
                <a:gd name="T1" fmla="*/ 2 h 10"/>
                <a:gd name="T2" fmla="*/ 0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480" name="Freeform 264"/>
            <p:cNvSpPr>
              <a:spLocks/>
            </p:cNvSpPr>
            <p:nvPr/>
          </p:nvSpPr>
          <p:spPr bwMode="gray">
            <a:xfrm>
              <a:off x="2696" y="1862"/>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481" name="Freeform 265" descr="Papyrus"/>
            <p:cNvSpPr>
              <a:spLocks/>
            </p:cNvSpPr>
            <p:nvPr/>
          </p:nvSpPr>
          <p:spPr bwMode="gray">
            <a:xfrm>
              <a:off x="2568" y="2043"/>
              <a:ext cx="6" cy="12"/>
            </a:xfrm>
            <a:custGeom>
              <a:avLst/>
              <a:gdLst>
                <a:gd name="T0" fmla="*/ 0 w 6"/>
                <a:gd name="T1" fmla="*/ 4 h 12"/>
                <a:gd name="T2" fmla="*/ 6 w 6"/>
                <a:gd name="T3" fmla="*/ 0 h 12"/>
                <a:gd name="T4" fmla="*/ 4 w 6"/>
                <a:gd name="T5" fmla="*/ 8 h 12"/>
                <a:gd name="T6" fmla="*/ 0 w 6"/>
                <a:gd name="T7" fmla="*/ 12 h 12"/>
                <a:gd name="T8" fmla="*/ 0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0" y="4"/>
                  </a:moveTo>
                  <a:lnTo>
                    <a:pt x="6" y="0"/>
                  </a:lnTo>
                  <a:lnTo>
                    <a:pt x="4"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2" name="Freeform 266" descr="Papyrus"/>
            <p:cNvSpPr>
              <a:spLocks/>
            </p:cNvSpPr>
            <p:nvPr/>
          </p:nvSpPr>
          <p:spPr bwMode="gray">
            <a:xfrm>
              <a:off x="2586" y="2165"/>
              <a:ext cx="10" cy="14"/>
            </a:xfrm>
            <a:custGeom>
              <a:avLst/>
              <a:gdLst>
                <a:gd name="T0" fmla="*/ 2 w 10"/>
                <a:gd name="T1" fmla="*/ 6 h 14"/>
                <a:gd name="T2" fmla="*/ 10 w 10"/>
                <a:gd name="T3" fmla="*/ 0 h 14"/>
                <a:gd name="T4" fmla="*/ 10 w 10"/>
                <a:gd name="T5" fmla="*/ 8 h 14"/>
                <a:gd name="T6" fmla="*/ 0 w 10"/>
                <a:gd name="T7" fmla="*/ 14 h 14"/>
                <a:gd name="T8" fmla="*/ 2 w 10"/>
                <a:gd name="T9" fmla="*/ 6 h 14"/>
                <a:gd name="T10" fmla="*/ 0 60000 65536"/>
                <a:gd name="T11" fmla="*/ 0 60000 65536"/>
                <a:gd name="T12" fmla="*/ 0 60000 65536"/>
                <a:gd name="T13" fmla="*/ 0 60000 65536"/>
                <a:gd name="T14" fmla="*/ 0 60000 65536"/>
                <a:gd name="T15" fmla="*/ 0 w 10"/>
                <a:gd name="T16" fmla="*/ 0 h 14"/>
                <a:gd name="T17" fmla="*/ 10 w 10"/>
                <a:gd name="T18" fmla="*/ 14 h 14"/>
              </a:gdLst>
              <a:ahLst/>
              <a:cxnLst>
                <a:cxn ang="T10">
                  <a:pos x="T0" y="T1"/>
                </a:cxn>
                <a:cxn ang="T11">
                  <a:pos x="T2" y="T3"/>
                </a:cxn>
                <a:cxn ang="T12">
                  <a:pos x="T4" y="T5"/>
                </a:cxn>
                <a:cxn ang="T13">
                  <a:pos x="T6" y="T7"/>
                </a:cxn>
                <a:cxn ang="T14">
                  <a:pos x="T8" y="T9"/>
                </a:cxn>
              </a:cxnLst>
              <a:rect l="T15" t="T16" r="T17" b="T18"/>
              <a:pathLst>
                <a:path w="10" h="14">
                  <a:moveTo>
                    <a:pt x="2" y="6"/>
                  </a:moveTo>
                  <a:lnTo>
                    <a:pt x="10" y="0"/>
                  </a:lnTo>
                  <a:lnTo>
                    <a:pt x="10"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3" name="Freeform 267" descr="Papyrus"/>
            <p:cNvSpPr>
              <a:spLocks/>
            </p:cNvSpPr>
            <p:nvPr/>
          </p:nvSpPr>
          <p:spPr bwMode="gray">
            <a:xfrm>
              <a:off x="2658" y="2049"/>
              <a:ext cx="4" cy="124"/>
            </a:xfrm>
            <a:custGeom>
              <a:avLst/>
              <a:gdLst>
                <a:gd name="T0" fmla="*/ 0 w 4"/>
                <a:gd name="T1" fmla="*/ 0 h 124"/>
                <a:gd name="T2" fmla="*/ 4 w 4"/>
                <a:gd name="T3" fmla="*/ 116 h 124"/>
                <a:gd name="T4" fmla="*/ 4 w 4"/>
                <a:gd name="T5" fmla="*/ 124 h 124"/>
                <a:gd name="T6" fmla="*/ 0 w 4"/>
                <a:gd name="T7" fmla="*/ 8 h 124"/>
                <a:gd name="T8" fmla="*/ 0 w 4"/>
                <a:gd name="T9" fmla="*/ 0 h 124"/>
                <a:gd name="T10" fmla="*/ 0 60000 65536"/>
                <a:gd name="T11" fmla="*/ 0 60000 65536"/>
                <a:gd name="T12" fmla="*/ 0 60000 65536"/>
                <a:gd name="T13" fmla="*/ 0 60000 65536"/>
                <a:gd name="T14" fmla="*/ 0 60000 65536"/>
                <a:gd name="T15" fmla="*/ 0 w 4"/>
                <a:gd name="T16" fmla="*/ 0 h 124"/>
                <a:gd name="T17" fmla="*/ 4 w 4"/>
                <a:gd name="T18" fmla="*/ 124 h 124"/>
              </a:gdLst>
              <a:ahLst/>
              <a:cxnLst>
                <a:cxn ang="T10">
                  <a:pos x="T0" y="T1"/>
                </a:cxn>
                <a:cxn ang="T11">
                  <a:pos x="T2" y="T3"/>
                </a:cxn>
                <a:cxn ang="T12">
                  <a:pos x="T4" y="T5"/>
                </a:cxn>
                <a:cxn ang="T13">
                  <a:pos x="T6" y="T7"/>
                </a:cxn>
                <a:cxn ang="T14">
                  <a:pos x="T8" y="T9"/>
                </a:cxn>
              </a:cxnLst>
              <a:rect l="T15" t="T16" r="T17" b="T18"/>
              <a:pathLst>
                <a:path w="4" h="124">
                  <a:moveTo>
                    <a:pt x="0" y="0"/>
                  </a:moveTo>
                  <a:lnTo>
                    <a:pt x="4" y="116"/>
                  </a:lnTo>
                  <a:lnTo>
                    <a:pt x="4" y="12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4" name="Freeform 268" descr="Papyrus"/>
            <p:cNvSpPr>
              <a:spLocks/>
            </p:cNvSpPr>
            <p:nvPr/>
          </p:nvSpPr>
          <p:spPr bwMode="gray">
            <a:xfrm>
              <a:off x="2736" y="2043"/>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5" name="Freeform 269"/>
            <p:cNvSpPr>
              <a:spLocks/>
            </p:cNvSpPr>
            <p:nvPr/>
          </p:nvSpPr>
          <p:spPr bwMode="gray">
            <a:xfrm>
              <a:off x="2710" y="1864"/>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486" name="Rectangle 270"/>
            <p:cNvSpPr>
              <a:spLocks noChangeArrowheads="1"/>
            </p:cNvSpPr>
            <p:nvPr/>
          </p:nvSpPr>
          <p:spPr bwMode="gray">
            <a:xfrm>
              <a:off x="2694" y="1862"/>
              <a:ext cx="2" cy="8"/>
            </a:xfrm>
            <a:prstGeom prst="rect">
              <a:avLst/>
            </a:prstGeom>
            <a:solidFill>
              <a:srgbClr val="FFFFFF"/>
            </a:solidFill>
            <a:ln w="6350">
              <a:solidFill>
                <a:srgbClr val="000000"/>
              </a:solidFill>
              <a:miter lim="800000"/>
              <a:headEnd/>
              <a:tailEnd/>
            </a:ln>
          </p:spPr>
          <p:txBody>
            <a:bodyPr/>
            <a:lstStyle/>
            <a:p>
              <a:endParaRPr lang="fr-FR"/>
            </a:p>
          </p:txBody>
        </p:sp>
        <p:sp>
          <p:nvSpPr>
            <p:cNvPr id="9487" name="Freeform 271" descr="Papyrus"/>
            <p:cNvSpPr>
              <a:spLocks/>
            </p:cNvSpPr>
            <p:nvPr/>
          </p:nvSpPr>
          <p:spPr bwMode="gray">
            <a:xfrm>
              <a:off x="2558" y="2047"/>
              <a:ext cx="10" cy="12"/>
            </a:xfrm>
            <a:custGeom>
              <a:avLst/>
              <a:gdLst>
                <a:gd name="T0" fmla="*/ 2 w 10"/>
                <a:gd name="T1" fmla="*/ 4 h 12"/>
                <a:gd name="T2" fmla="*/ 10 w 10"/>
                <a:gd name="T3" fmla="*/ 0 h 12"/>
                <a:gd name="T4" fmla="*/ 10 w 10"/>
                <a:gd name="T5" fmla="*/ 8 h 12"/>
                <a:gd name="T6" fmla="*/ 0 w 10"/>
                <a:gd name="T7" fmla="*/ 12 h 12"/>
                <a:gd name="T8" fmla="*/ 2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2" y="4"/>
                  </a:moveTo>
                  <a:lnTo>
                    <a:pt x="10" y="0"/>
                  </a:lnTo>
                  <a:lnTo>
                    <a:pt x="10"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8" name="Freeform 272" descr="Papyrus"/>
            <p:cNvSpPr>
              <a:spLocks/>
            </p:cNvSpPr>
            <p:nvPr/>
          </p:nvSpPr>
          <p:spPr bwMode="gray">
            <a:xfrm>
              <a:off x="2574" y="2171"/>
              <a:ext cx="14" cy="10"/>
            </a:xfrm>
            <a:custGeom>
              <a:avLst/>
              <a:gdLst>
                <a:gd name="T0" fmla="*/ 0 w 14"/>
                <a:gd name="T1" fmla="*/ 2 h 10"/>
                <a:gd name="T2" fmla="*/ 14 w 14"/>
                <a:gd name="T3" fmla="*/ 0 h 10"/>
                <a:gd name="T4" fmla="*/ 12 w 14"/>
                <a:gd name="T5" fmla="*/ 8 h 10"/>
                <a:gd name="T6" fmla="*/ 0 w 14"/>
                <a:gd name="T7" fmla="*/ 10 h 10"/>
                <a:gd name="T8" fmla="*/ 0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2"/>
                  </a:moveTo>
                  <a:lnTo>
                    <a:pt x="14" y="0"/>
                  </a:lnTo>
                  <a:lnTo>
                    <a:pt x="1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9" name="Freeform 273" descr="Papyrus"/>
            <p:cNvSpPr>
              <a:spLocks/>
            </p:cNvSpPr>
            <p:nvPr/>
          </p:nvSpPr>
          <p:spPr bwMode="gray">
            <a:xfrm>
              <a:off x="2662" y="2165"/>
              <a:ext cx="4" cy="12"/>
            </a:xfrm>
            <a:custGeom>
              <a:avLst/>
              <a:gdLst>
                <a:gd name="T0" fmla="*/ 0 w 4"/>
                <a:gd name="T1" fmla="*/ 0 h 12"/>
                <a:gd name="T2" fmla="*/ 4 w 4"/>
                <a:gd name="T3" fmla="*/ 4 h 12"/>
                <a:gd name="T4" fmla="*/ 2 w 4"/>
                <a:gd name="T5" fmla="*/ 12 h 12"/>
                <a:gd name="T6" fmla="*/ 0 w 4"/>
                <a:gd name="T7" fmla="*/ 8 h 12"/>
                <a:gd name="T8" fmla="*/ 0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0"/>
                  </a:moveTo>
                  <a:lnTo>
                    <a:pt x="4" y="4"/>
                  </a:lnTo>
                  <a:lnTo>
                    <a:pt x="2"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0" name="Freeform 274" descr="Papyrus"/>
            <p:cNvSpPr>
              <a:spLocks/>
            </p:cNvSpPr>
            <p:nvPr/>
          </p:nvSpPr>
          <p:spPr bwMode="gray">
            <a:xfrm>
              <a:off x="2738" y="2047"/>
              <a:ext cx="10" cy="10"/>
            </a:xfrm>
            <a:custGeom>
              <a:avLst/>
              <a:gdLst>
                <a:gd name="T0" fmla="*/ 0 w 10"/>
                <a:gd name="T1" fmla="*/ 0 h 10"/>
                <a:gd name="T2" fmla="*/ 10 w 10"/>
                <a:gd name="T3" fmla="*/ 2 h 10"/>
                <a:gd name="T4" fmla="*/ 8 w 10"/>
                <a:gd name="T5" fmla="*/ 10 h 10"/>
                <a:gd name="T6" fmla="*/ 0 w 10"/>
                <a:gd name="T7" fmla="*/ 8 h 10"/>
                <a:gd name="T8" fmla="*/ 0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0" y="0"/>
                  </a:moveTo>
                  <a:lnTo>
                    <a:pt x="10" y="2"/>
                  </a:lnTo>
                  <a:lnTo>
                    <a:pt x="8"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1" name="Freeform 275"/>
            <p:cNvSpPr>
              <a:spLocks/>
            </p:cNvSpPr>
            <p:nvPr/>
          </p:nvSpPr>
          <p:spPr bwMode="gray">
            <a:xfrm>
              <a:off x="2714" y="1864"/>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92" name="Freeform 276"/>
            <p:cNvSpPr>
              <a:spLocks/>
            </p:cNvSpPr>
            <p:nvPr/>
          </p:nvSpPr>
          <p:spPr bwMode="gray">
            <a:xfrm>
              <a:off x="2694" y="1862"/>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93" name="Rectangle 277" descr="Papyrus"/>
            <p:cNvSpPr>
              <a:spLocks noChangeArrowheads="1"/>
            </p:cNvSpPr>
            <p:nvPr/>
          </p:nvSpPr>
          <p:spPr bwMode="gray">
            <a:xfrm>
              <a:off x="2552" y="2175"/>
              <a:ext cx="20"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494" name="Freeform 278" descr="Papyrus"/>
            <p:cNvSpPr>
              <a:spLocks/>
            </p:cNvSpPr>
            <p:nvPr/>
          </p:nvSpPr>
          <p:spPr bwMode="gray">
            <a:xfrm>
              <a:off x="2664" y="2169"/>
              <a:ext cx="12" cy="10"/>
            </a:xfrm>
            <a:custGeom>
              <a:avLst/>
              <a:gdLst>
                <a:gd name="T0" fmla="*/ 2 w 12"/>
                <a:gd name="T1" fmla="*/ 0 h 10"/>
                <a:gd name="T2" fmla="*/ 12 w 12"/>
                <a:gd name="T3" fmla="*/ 2 h 10"/>
                <a:gd name="T4" fmla="*/ 10 w 12"/>
                <a:gd name="T5" fmla="*/ 10 h 10"/>
                <a:gd name="T6" fmla="*/ 0 w 12"/>
                <a:gd name="T7" fmla="*/ 8 h 10"/>
                <a:gd name="T8" fmla="*/ 2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0"/>
                  </a:moveTo>
                  <a:lnTo>
                    <a:pt x="12"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5" name="Freeform 279" descr="Papyrus"/>
            <p:cNvSpPr>
              <a:spLocks/>
            </p:cNvSpPr>
            <p:nvPr/>
          </p:nvSpPr>
          <p:spPr bwMode="gray">
            <a:xfrm>
              <a:off x="2722" y="2007"/>
              <a:ext cx="2" cy="166"/>
            </a:xfrm>
            <a:custGeom>
              <a:avLst/>
              <a:gdLst>
                <a:gd name="T0" fmla="*/ 2 w 2"/>
                <a:gd name="T1" fmla="*/ 160 h 166"/>
                <a:gd name="T2" fmla="*/ 2 w 2"/>
                <a:gd name="T3" fmla="*/ 0 h 166"/>
                <a:gd name="T4" fmla="*/ 2 w 2"/>
                <a:gd name="T5" fmla="*/ 8 h 166"/>
                <a:gd name="T6" fmla="*/ 0 w 2"/>
                <a:gd name="T7" fmla="*/ 166 h 166"/>
                <a:gd name="T8" fmla="*/ 2 w 2"/>
                <a:gd name="T9" fmla="*/ 160 h 166"/>
                <a:gd name="T10" fmla="*/ 0 60000 65536"/>
                <a:gd name="T11" fmla="*/ 0 60000 65536"/>
                <a:gd name="T12" fmla="*/ 0 60000 65536"/>
                <a:gd name="T13" fmla="*/ 0 60000 65536"/>
                <a:gd name="T14" fmla="*/ 0 60000 65536"/>
                <a:gd name="T15" fmla="*/ 0 w 2"/>
                <a:gd name="T16" fmla="*/ 0 h 166"/>
                <a:gd name="T17" fmla="*/ 2 w 2"/>
                <a:gd name="T18" fmla="*/ 166 h 166"/>
              </a:gdLst>
              <a:ahLst/>
              <a:cxnLst>
                <a:cxn ang="T10">
                  <a:pos x="T0" y="T1"/>
                </a:cxn>
                <a:cxn ang="T11">
                  <a:pos x="T2" y="T3"/>
                </a:cxn>
                <a:cxn ang="T12">
                  <a:pos x="T4" y="T5"/>
                </a:cxn>
                <a:cxn ang="T13">
                  <a:pos x="T6" y="T7"/>
                </a:cxn>
                <a:cxn ang="T14">
                  <a:pos x="T8" y="T9"/>
                </a:cxn>
              </a:cxnLst>
              <a:rect l="T15" t="T16" r="T17" b="T18"/>
              <a:pathLst>
                <a:path w="2" h="166">
                  <a:moveTo>
                    <a:pt x="2" y="160"/>
                  </a:moveTo>
                  <a:lnTo>
                    <a:pt x="2" y="0"/>
                  </a:lnTo>
                  <a:lnTo>
                    <a:pt x="2" y="8"/>
                  </a:lnTo>
                  <a:lnTo>
                    <a:pt x="0" y="166"/>
                  </a:lnTo>
                  <a:lnTo>
                    <a:pt x="2" y="16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6" name="Freeform 280"/>
            <p:cNvSpPr>
              <a:spLocks/>
            </p:cNvSpPr>
            <p:nvPr/>
          </p:nvSpPr>
          <p:spPr bwMode="gray">
            <a:xfrm>
              <a:off x="2718" y="1866"/>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497" name="Rectangle 281"/>
            <p:cNvSpPr>
              <a:spLocks noChangeArrowheads="1"/>
            </p:cNvSpPr>
            <p:nvPr/>
          </p:nvSpPr>
          <p:spPr bwMode="gray">
            <a:xfrm>
              <a:off x="2688" y="1864"/>
              <a:ext cx="4" cy="4"/>
            </a:xfrm>
            <a:prstGeom prst="rect">
              <a:avLst/>
            </a:prstGeom>
            <a:solidFill>
              <a:srgbClr val="FFFFFF"/>
            </a:solidFill>
            <a:ln w="6350">
              <a:solidFill>
                <a:srgbClr val="000000"/>
              </a:solidFill>
              <a:miter lim="800000"/>
              <a:headEnd/>
              <a:tailEnd/>
            </a:ln>
          </p:spPr>
          <p:txBody>
            <a:bodyPr/>
            <a:lstStyle/>
            <a:p>
              <a:endParaRPr lang="fr-FR"/>
            </a:p>
          </p:txBody>
        </p:sp>
        <p:sp>
          <p:nvSpPr>
            <p:cNvPr id="9498" name="Freeform 282" descr="Papyrus"/>
            <p:cNvSpPr>
              <a:spLocks/>
            </p:cNvSpPr>
            <p:nvPr/>
          </p:nvSpPr>
          <p:spPr bwMode="gray">
            <a:xfrm>
              <a:off x="2712" y="2167"/>
              <a:ext cx="12" cy="12"/>
            </a:xfrm>
            <a:custGeom>
              <a:avLst/>
              <a:gdLst>
                <a:gd name="T0" fmla="*/ 0 w 12"/>
                <a:gd name="T1" fmla="*/ 4 h 12"/>
                <a:gd name="T2" fmla="*/ 12 w 12"/>
                <a:gd name="T3" fmla="*/ 0 h 12"/>
                <a:gd name="T4" fmla="*/ 10 w 12"/>
                <a:gd name="T5" fmla="*/ 6 h 12"/>
                <a:gd name="T6" fmla="*/ 0 w 12"/>
                <a:gd name="T7" fmla="*/ 12 h 12"/>
                <a:gd name="T8" fmla="*/ 0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4"/>
                  </a:moveTo>
                  <a:lnTo>
                    <a:pt x="12" y="0"/>
                  </a:lnTo>
                  <a:lnTo>
                    <a:pt x="10" y="6"/>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9" name="Freeform 283"/>
            <p:cNvSpPr>
              <a:spLocks/>
            </p:cNvSpPr>
            <p:nvPr/>
          </p:nvSpPr>
          <p:spPr bwMode="gray">
            <a:xfrm>
              <a:off x="2722" y="1868"/>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00" name="Freeform 284"/>
            <p:cNvSpPr>
              <a:spLocks/>
            </p:cNvSpPr>
            <p:nvPr/>
          </p:nvSpPr>
          <p:spPr bwMode="gray">
            <a:xfrm>
              <a:off x="2680" y="1862"/>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1" name="Freeform 285" descr="Papyrus"/>
            <p:cNvSpPr>
              <a:spLocks/>
            </p:cNvSpPr>
            <p:nvPr/>
          </p:nvSpPr>
          <p:spPr bwMode="gray">
            <a:xfrm>
              <a:off x="2696" y="2171"/>
              <a:ext cx="16" cy="8"/>
            </a:xfrm>
            <a:custGeom>
              <a:avLst/>
              <a:gdLst>
                <a:gd name="T0" fmla="*/ 0 w 16"/>
                <a:gd name="T1" fmla="*/ 2 h 8"/>
                <a:gd name="T2" fmla="*/ 16 w 16"/>
                <a:gd name="T3" fmla="*/ 0 h 8"/>
                <a:gd name="T4" fmla="*/ 16 w 16"/>
                <a:gd name="T5" fmla="*/ 8 h 8"/>
                <a:gd name="T6" fmla="*/ 0 w 16"/>
                <a:gd name="T7" fmla="*/ 8 h 8"/>
                <a:gd name="T8" fmla="*/ 0 w 16"/>
                <a:gd name="T9" fmla="*/ 2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2"/>
                  </a:moveTo>
                  <a:lnTo>
                    <a:pt x="16" y="0"/>
                  </a:lnTo>
                  <a:lnTo>
                    <a:pt x="16" y="8"/>
                  </a:lnTo>
                  <a:lnTo>
                    <a:pt x="0" y="8"/>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02" name="Freeform 286"/>
            <p:cNvSpPr>
              <a:spLocks/>
            </p:cNvSpPr>
            <p:nvPr/>
          </p:nvSpPr>
          <p:spPr bwMode="gray">
            <a:xfrm>
              <a:off x="2724" y="1870"/>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03" name="Freeform 287"/>
            <p:cNvSpPr>
              <a:spLocks/>
            </p:cNvSpPr>
            <p:nvPr/>
          </p:nvSpPr>
          <p:spPr bwMode="gray">
            <a:xfrm>
              <a:off x="2676" y="1862"/>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4" name="Freeform 288" descr="Papyrus"/>
            <p:cNvSpPr>
              <a:spLocks/>
            </p:cNvSpPr>
            <p:nvPr/>
          </p:nvSpPr>
          <p:spPr bwMode="gray">
            <a:xfrm>
              <a:off x="2674" y="2171"/>
              <a:ext cx="22" cy="8"/>
            </a:xfrm>
            <a:custGeom>
              <a:avLst/>
              <a:gdLst>
                <a:gd name="T0" fmla="*/ 2 w 22"/>
                <a:gd name="T1" fmla="*/ 0 h 8"/>
                <a:gd name="T2" fmla="*/ 22 w 22"/>
                <a:gd name="T3" fmla="*/ 2 h 8"/>
                <a:gd name="T4" fmla="*/ 22 w 22"/>
                <a:gd name="T5" fmla="*/ 8 h 8"/>
                <a:gd name="T6" fmla="*/ 0 w 22"/>
                <a:gd name="T7" fmla="*/ 8 h 8"/>
                <a:gd name="T8" fmla="*/ 2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2" y="0"/>
                  </a:moveTo>
                  <a:lnTo>
                    <a:pt x="22" y="2"/>
                  </a:lnTo>
                  <a:lnTo>
                    <a:pt x="22"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05" name="Freeform 289"/>
            <p:cNvSpPr>
              <a:spLocks/>
            </p:cNvSpPr>
            <p:nvPr/>
          </p:nvSpPr>
          <p:spPr bwMode="gray">
            <a:xfrm>
              <a:off x="2728" y="1872"/>
              <a:ext cx="4" cy="10"/>
            </a:xfrm>
            <a:custGeom>
              <a:avLst/>
              <a:gdLst>
                <a:gd name="T0" fmla="*/ 4 w 4"/>
                <a:gd name="T1" fmla="*/ 2 h 10"/>
                <a:gd name="T2" fmla="*/ 2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06" name="Freeform 290"/>
            <p:cNvSpPr>
              <a:spLocks/>
            </p:cNvSpPr>
            <p:nvPr/>
          </p:nvSpPr>
          <p:spPr bwMode="gray">
            <a:xfrm>
              <a:off x="2670" y="1864"/>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7" name="Freeform 291"/>
            <p:cNvSpPr>
              <a:spLocks/>
            </p:cNvSpPr>
            <p:nvPr/>
          </p:nvSpPr>
          <p:spPr bwMode="gray">
            <a:xfrm>
              <a:off x="2730" y="1874"/>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08" name="Freeform 292"/>
            <p:cNvSpPr>
              <a:spLocks/>
            </p:cNvSpPr>
            <p:nvPr/>
          </p:nvSpPr>
          <p:spPr bwMode="gray">
            <a:xfrm>
              <a:off x="2666" y="1864"/>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9" name="Freeform 293"/>
            <p:cNvSpPr>
              <a:spLocks/>
            </p:cNvSpPr>
            <p:nvPr/>
          </p:nvSpPr>
          <p:spPr bwMode="gray">
            <a:xfrm>
              <a:off x="2734" y="1876"/>
              <a:ext cx="2" cy="9"/>
            </a:xfrm>
            <a:custGeom>
              <a:avLst/>
              <a:gdLst>
                <a:gd name="T0" fmla="*/ 2 w 2"/>
                <a:gd name="T1" fmla="*/ 2 h 9"/>
                <a:gd name="T2" fmla="*/ 0 w 2"/>
                <a:gd name="T3" fmla="*/ 0 h 9"/>
                <a:gd name="T4" fmla="*/ 0 w 2"/>
                <a:gd name="T5" fmla="*/ 8 h 9"/>
                <a:gd name="T6" fmla="*/ 0 w 2"/>
                <a:gd name="T7" fmla="*/ 9 h 9"/>
                <a:gd name="T8" fmla="*/ 2 w 2"/>
                <a:gd name="T9" fmla="*/ 2 h 9"/>
                <a:gd name="T10" fmla="*/ 0 60000 65536"/>
                <a:gd name="T11" fmla="*/ 0 60000 65536"/>
                <a:gd name="T12" fmla="*/ 0 60000 65536"/>
                <a:gd name="T13" fmla="*/ 0 60000 65536"/>
                <a:gd name="T14" fmla="*/ 0 60000 65536"/>
                <a:gd name="T15" fmla="*/ 0 w 2"/>
                <a:gd name="T16" fmla="*/ 0 h 9"/>
                <a:gd name="T17" fmla="*/ 2 w 2"/>
                <a:gd name="T18" fmla="*/ 9 h 9"/>
              </a:gdLst>
              <a:ahLst/>
              <a:cxnLst>
                <a:cxn ang="T10">
                  <a:pos x="T0" y="T1"/>
                </a:cxn>
                <a:cxn ang="T11">
                  <a:pos x="T2" y="T3"/>
                </a:cxn>
                <a:cxn ang="T12">
                  <a:pos x="T4" y="T5"/>
                </a:cxn>
                <a:cxn ang="T13">
                  <a:pos x="T6" y="T7"/>
                </a:cxn>
                <a:cxn ang="T14">
                  <a:pos x="T8" y="T9"/>
                </a:cxn>
              </a:cxnLst>
              <a:rect l="T15" t="T16" r="T17" b="T18"/>
              <a:pathLst>
                <a:path w="2" h="9">
                  <a:moveTo>
                    <a:pt x="2" y="2"/>
                  </a:moveTo>
                  <a:lnTo>
                    <a:pt x="0" y="0"/>
                  </a:lnTo>
                  <a:lnTo>
                    <a:pt x="0" y="8"/>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510" name="Freeform 294"/>
            <p:cNvSpPr>
              <a:spLocks/>
            </p:cNvSpPr>
            <p:nvPr/>
          </p:nvSpPr>
          <p:spPr bwMode="gray">
            <a:xfrm>
              <a:off x="2662" y="1866"/>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11" name="Freeform 295"/>
            <p:cNvSpPr>
              <a:spLocks/>
            </p:cNvSpPr>
            <p:nvPr/>
          </p:nvSpPr>
          <p:spPr bwMode="gray">
            <a:xfrm>
              <a:off x="2734" y="1878"/>
              <a:ext cx="4" cy="11"/>
            </a:xfrm>
            <a:custGeom>
              <a:avLst/>
              <a:gdLst>
                <a:gd name="T0" fmla="*/ 4 w 4"/>
                <a:gd name="T1" fmla="*/ 4 h 11"/>
                <a:gd name="T2" fmla="*/ 2 w 4"/>
                <a:gd name="T3" fmla="*/ 0 h 11"/>
                <a:gd name="T4" fmla="*/ 0 w 4"/>
                <a:gd name="T5" fmla="*/ 7 h 11"/>
                <a:gd name="T6" fmla="*/ 2 w 4"/>
                <a:gd name="T7" fmla="*/ 11 h 11"/>
                <a:gd name="T8" fmla="*/ 4 w 4"/>
                <a:gd name="T9" fmla="*/ 4 h 11"/>
                <a:gd name="T10" fmla="*/ 0 60000 65536"/>
                <a:gd name="T11" fmla="*/ 0 60000 65536"/>
                <a:gd name="T12" fmla="*/ 0 60000 65536"/>
                <a:gd name="T13" fmla="*/ 0 60000 65536"/>
                <a:gd name="T14" fmla="*/ 0 60000 65536"/>
                <a:gd name="T15" fmla="*/ 0 w 4"/>
                <a:gd name="T16" fmla="*/ 0 h 11"/>
                <a:gd name="T17" fmla="*/ 4 w 4"/>
                <a:gd name="T18" fmla="*/ 11 h 11"/>
              </a:gdLst>
              <a:ahLst/>
              <a:cxnLst>
                <a:cxn ang="T10">
                  <a:pos x="T0" y="T1"/>
                </a:cxn>
                <a:cxn ang="T11">
                  <a:pos x="T2" y="T3"/>
                </a:cxn>
                <a:cxn ang="T12">
                  <a:pos x="T4" y="T5"/>
                </a:cxn>
                <a:cxn ang="T13">
                  <a:pos x="T6" y="T7"/>
                </a:cxn>
                <a:cxn ang="T14">
                  <a:pos x="T8" y="T9"/>
                </a:cxn>
              </a:cxnLst>
              <a:rect l="T15" t="T16" r="T17" b="T18"/>
              <a:pathLst>
                <a:path w="4" h="11">
                  <a:moveTo>
                    <a:pt x="4" y="4"/>
                  </a:moveTo>
                  <a:lnTo>
                    <a:pt x="2" y="0"/>
                  </a:lnTo>
                  <a:lnTo>
                    <a:pt x="0" y="7"/>
                  </a:lnTo>
                  <a:lnTo>
                    <a:pt x="2" y="11"/>
                  </a:lnTo>
                  <a:lnTo>
                    <a:pt x="4" y="4"/>
                  </a:lnTo>
                  <a:close/>
                </a:path>
              </a:pathLst>
            </a:custGeom>
            <a:solidFill>
              <a:srgbClr val="FFFFFF"/>
            </a:solidFill>
            <a:ln w="6350">
              <a:solidFill>
                <a:srgbClr val="000000"/>
              </a:solidFill>
              <a:round/>
              <a:headEnd/>
              <a:tailEnd/>
            </a:ln>
          </p:spPr>
          <p:txBody>
            <a:bodyPr/>
            <a:lstStyle/>
            <a:p>
              <a:endParaRPr lang="fr-FR"/>
            </a:p>
          </p:txBody>
        </p:sp>
        <p:sp>
          <p:nvSpPr>
            <p:cNvPr id="9512" name="Freeform 296"/>
            <p:cNvSpPr>
              <a:spLocks/>
            </p:cNvSpPr>
            <p:nvPr/>
          </p:nvSpPr>
          <p:spPr bwMode="gray">
            <a:xfrm>
              <a:off x="2658" y="1868"/>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513" name="Freeform 297"/>
            <p:cNvSpPr>
              <a:spLocks/>
            </p:cNvSpPr>
            <p:nvPr/>
          </p:nvSpPr>
          <p:spPr bwMode="gray">
            <a:xfrm>
              <a:off x="2736" y="1882"/>
              <a:ext cx="2" cy="9"/>
            </a:xfrm>
            <a:custGeom>
              <a:avLst/>
              <a:gdLst>
                <a:gd name="T0" fmla="*/ 2 w 2"/>
                <a:gd name="T1" fmla="*/ 2 h 9"/>
                <a:gd name="T2" fmla="*/ 2 w 2"/>
                <a:gd name="T3" fmla="*/ 0 h 9"/>
                <a:gd name="T4" fmla="*/ 0 w 2"/>
                <a:gd name="T5" fmla="*/ 7 h 9"/>
                <a:gd name="T6" fmla="*/ 2 w 2"/>
                <a:gd name="T7" fmla="*/ 9 h 9"/>
                <a:gd name="T8" fmla="*/ 2 w 2"/>
                <a:gd name="T9" fmla="*/ 2 h 9"/>
                <a:gd name="T10" fmla="*/ 0 60000 65536"/>
                <a:gd name="T11" fmla="*/ 0 60000 65536"/>
                <a:gd name="T12" fmla="*/ 0 60000 65536"/>
                <a:gd name="T13" fmla="*/ 0 60000 65536"/>
                <a:gd name="T14" fmla="*/ 0 60000 65536"/>
                <a:gd name="T15" fmla="*/ 0 w 2"/>
                <a:gd name="T16" fmla="*/ 0 h 9"/>
                <a:gd name="T17" fmla="*/ 2 w 2"/>
                <a:gd name="T18" fmla="*/ 9 h 9"/>
              </a:gdLst>
              <a:ahLst/>
              <a:cxnLst>
                <a:cxn ang="T10">
                  <a:pos x="T0" y="T1"/>
                </a:cxn>
                <a:cxn ang="T11">
                  <a:pos x="T2" y="T3"/>
                </a:cxn>
                <a:cxn ang="T12">
                  <a:pos x="T4" y="T5"/>
                </a:cxn>
                <a:cxn ang="T13">
                  <a:pos x="T6" y="T7"/>
                </a:cxn>
                <a:cxn ang="T14">
                  <a:pos x="T8" y="T9"/>
                </a:cxn>
              </a:cxnLst>
              <a:rect l="T15" t="T16" r="T17" b="T18"/>
              <a:pathLst>
                <a:path w="2" h="9">
                  <a:moveTo>
                    <a:pt x="2" y="2"/>
                  </a:moveTo>
                  <a:lnTo>
                    <a:pt x="2" y="0"/>
                  </a:lnTo>
                  <a:lnTo>
                    <a:pt x="0" y="7"/>
                  </a:lnTo>
                  <a:lnTo>
                    <a:pt x="2" y="9"/>
                  </a:lnTo>
                  <a:lnTo>
                    <a:pt x="2" y="2"/>
                  </a:lnTo>
                  <a:close/>
                </a:path>
              </a:pathLst>
            </a:custGeom>
            <a:solidFill>
              <a:srgbClr val="FFFFFF"/>
            </a:solidFill>
            <a:ln w="6350">
              <a:solidFill>
                <a:srgbClr val="000000"/>
              </a:solidFill>
              <a:round/>
              <a:headEnd/>
              <a:tailEnd/>
            </a:ln>
          </p:spPr>
          <p:txBody>
            <a:bodyPr/>
            <a:lstStyle/>
            <a:p>
              <a:endParaRPr lang="fr-FR"/>
            </a:p>
          </p:txBody>
        </p:sp>
        <p:sp>
          <p:nvSpPr>
            <p:cNvPr id="9514" name="Freeform 298"/>
            <p:cNvSpPr>
              <a:spLocks/>
            </p:cNvSpPr>
            <p:nvPr/>
          </p:nvSpPr>
          <p:spPr bwMode="gray">
            <a:xfrm>
              <a:off x="2654" y="1870"/>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515" name="Freeform 299"/>
            <p:cNvSpPr>
              <a:spLocks/>
            </p:cNvSpPr>
            <p:nvPr/>
          </p:nvSpPr>
          <p:spPr bwMode="gray">
            <a:xfrm>
              <a:off x="2738" y="1884"/>
              <a:ext cx="1" cy="11"/>
            </a:xfrm>
            <a:custGeom>
              <a:avLst/>
              <a:gdLst>
                <a:gd name="T0" fmla="*/ 0 w 1"/>
                <a:gd name="T1" fmla="*/ 3 h 11"/>
                <a:gd name="T2" fmla="*/ 0 w 1"/>
                <a:gd name="T3" fmla="*/ 0 h 11"/>
                <a:gd name="T4" fmla="*/ 0 w 1"/>
                <a:gd name="T5" fmla="*/ 7 h 11"/>
                <a:gd name="T6" fmla="*/ 0 w 1"/>
                <a:gd name="T7" fmla="*/ 11 h 11"/>
                <a:gd name="T8" fmla="*/ 0 w 1"/>
                <a:gd name="T9" fmla="*/ 3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3"/>
                  </a:moveTo>
                  <a:lnTo>
                    <a:pt x="0" y="0"/>
                  </a:lnTo>
                  <a:lnTo>
                    <a:pt x="0" y="7"/>
                  </a:lnTo>
                  <a:lnTo>
                    <a:pt x="0" y="11"/>
                  </a:lnTo>
                  <a:lnTo>
                    <a:pt x="0" y="3"/>
                  </a:lnTo>
                  <a:close/>
                </a:path>
              </a:pathLst>
            </a:custGeom>
            <a:solidFill>
              <a:srgbClr val="FFFFFF"/>
            </a:solidFill>
            <a:ln w="6350">
              <a:solidFill>
                <a:srgbClr val="000000"/>
              </a:solidFill>
              <a:round/>
              <a:headEnd/>
              <a:tailEnd/>
            </a:ln>
          </p:spPr>
          <p:txBody>
            <a:bodyPr/>
            <a:lstStyle/>
            <a:p>
              <a:endParaRPr lang="fr-FR"/>
            </a:p>
          </p:txBody>
        </p:sp>
        <p:sp>
          <p:nvSpPr>
            <p:cNvPr id="9516" name="Freeform 300"/>
            <p:cNvSpPr>
              <a:spLocks/>
            </p:cNvSpPr>
            <p:nvPr/>
          </p:nvSpPr>
          <p:spPr bwMode="gray">
            <a:xfrm>
              <a:off x="2650" y="1872"/>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517" name="Freeform 301"/>
            <p:cNvSpPr>
              <a:spLocks/>
            </p:cNvSpPr>
            <p:nvPr/>
          </p:nvSpPr>
          <p:spPr bwMode="gray">
            <a:xfrm>
              <a:off x="2738" y="1887"/>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518" name="Freeform 302"/>
            <p:cNvSpPr>
              <a:spLocks/>
            </p:cNvSpPr>
            <p:nvPr/>
          </p:nvSpPr>
          <p:spPr bwMode="gray">
            <a:xfrm>
              <a:off x="2646" y="1874"/>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19" name="Freeform 303"/>
            <p:cNvSpPr>
              <a:spLocks/>
            </p:cNvSpPr>
            <p:nvPr/>
          </p:nvSpPr>
          <p:spPr bwMode="gray">
            <a:xfrm>
              <a:off x="2736" y="1893"/>
              <a:ext cx="2" cy="10"/>
            </a:xfrm>
            <a:custGeom>
              <a:avLst/>
              <a:gdLst>
                <a:gd name="T0" fmla="*/ 2 w 2"/>
                <a:gd name="T1" fmla="*/ 2 h 10"/>
                <a:gd name="T2" fmla="*/ 2 w 2"/>
                <a:gd name="T3" fmla="*/ 0 h 10"/>
                <a:gd name="T4" fmla="*/ 2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2"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20" name="Freeform 304"/>
            <p:cNvSpPr>
              <a:spLocks/>
            </p:cNvSpPr>
            <p:nvPr/>
          </p:nvSpPr>
          <p:spPr bwMode="gray">
            <a:xfrm>
              <a:off x="2644" y="1876"/>
              <a:ext cx="4" cy="9"/>
            </a:xfrm>
            <a:custGeom>
              <a:avLst/>
              <a:gdLst>
                <a:gd name="T0" fmla="*/ 4 w 4"/>
                <a:gd name="T1" fmla="*/ 0 h 9"/>
                <a:gd name="T2" fmla="*/ 0 w 4"/>
                <a:gd name="T3" fmla="*/ 2 h 9"/>
                <a:gd name="T4" fmla="*/ 0 w 4"/>
                <a:gd name="T5" fmla="*/ 9 h 9"/>
                <a:gd name="T6" fmla="*/ 2 w 4"/>
                <a:gd name="T7" fmla="*/ 8 h 9"/>
                <a:gd name="T8" fmla="*/ 4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4" y="0"/>
                  </a:moveTo>
                  <a:lnTo>
                    <a:pt x="0" y="2"/>
                  </a:lnTo>
                  <a:lnTo>
                    <a:pt x="0" y="9"/>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521" name="Freeform 305"/>
            <p:cNvSpPr>
              <a:spLocks/>
            </p:cNvSpPr>
            <p:nvPr/>
          </p:nvSpPr>
          <p:spPr bwMode="gray">
            <a:xfrm>
              <a:off x="2734" y="1895"/>
              <a:ext cx="4" cy="12"/>
            </a:xfrm>
            <a:custGeom>
              <a:avLst/>
              <a:gdLst>
                <a:gd name="T0" fmla="*/ 2 w 4"/>
                <a:gd name="T1" fmla="*/ 4 h 12"/>
                <a:gd name="T2" fmla="*/ 4 w 4"/>
                <a:gd name="T3" fmla="*/ 0 h 12"/>
                <a:gd name="T4" fmla="*/ 2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522" name="Freeform 306"/>
            <p:cNvSpPr>
              <a:spLocks/>
            </p:cNvSpPr>
            <p:nvPr/>
          </p:nvSpPr>
          <p:spPr bwMode="gray">
            <a:xfrm>
              <a:off x="2640" y="1878"/>
              <a:ext cx="4" cy="11"/>
            </a:xfrm>
            <a:custGeom>
              <a:avLst/>
              <a:gdLst>
                <a:gd name="T0" fmla="*/ 4 w 4"/>
                <a:gd name="T1" fmla="*/ 0 h 11"/>
                <a:gd name="T2" fmla="*/ 2 w 4"/>
                <a:gd name="T3" fmla="*/ 4 h 11"/>
                <a:gd name="T4" fmla="*/ 0 w 4"/>
                <a:gd name="T5" fmla="*/ 11 h 11"/>
                <a:gd name="T6" fmla="*/ 4 w 4"/>
                <a:gd name="T7" fmla="*/ 7 h 11"/>
                <a:gd name="T8" fmla="*/ 4 w 4"/>
                <a:gd name="T9" fmla="*/ 0 h 11"/>
                <a:gd name="T10" fmla="*/ 0 60000 65536"/>
                <a:gd name="T11" fmla="*/ 0 60000 65536"/>
                <a:gd name="T12" fmla="*/ 0 60000 65536"/>
                <a:gd name="T13" fmla="*/ 0 60000 65536"/>
                <a:gd name="T14" fmla="*/ 0 60000 65536"/>
                <a:gd name="T15" fmla="*/ 0 w 4"/>
                <a:gd name="T16" fmla="*/ 0 h 11"/>
                <a:gd name="T17" fmla="*/ 4 w 4"/>
                <a:gd name="T18" fmla="*/ 11 h 11"/>
              </a:gdLst>
              <a:ahLst/>
              <a:cxnLst>
                <a:cxn ang="T10">
                  <a:pos x="T0" y="T1"/>
                </a:cxn>
                <a:cxn ang="T11">
                  <a:pos x="T2" y="T3"/>
                </a:cxn>
                <a:cxn ang="T12">
                  <a:pos x="T4" y="T5"/>
                </a:cxn>
                <a:cxn ang="T13">
                  <a:pos x="T6" y="T7"/>
                </a:cxn>
                <a:cxn ang="T14">
                  <a:pos x="T8" y="T9"/>
                </a:cxn>
              </a:cxnLst>
              <a:rect l="T15" t="T16" r="T17" b="T18"/>
              <a:pathLst>
                <a:path w="4" h="11">
                  <a:moveTo>
                    <a:pt x="4" y="0"/>
                  </a:moveTo>
                  <a:lnTo>
                    <a:pt x="2" y="4"/>
                  </a:lnTo>
                  <a:lnTo>
                    <a:pt x="0" y="11"/>
                  </a:lnTo>
                  <a:lnTo>
                    <a:pt x="4" y="7"/>
                  </a:lnTo>
                  <a:lnTo>
                    <a:pt x="4" y="0"/>
                  </a:lnTo>
                  <a:close/>
                </a:path>
              </a:pathLst>
            </a:custGeom>
            <a:solidFill>
              <a:srgbClr val="FFFFFF"/>
            </a:solidFill>
            <a:ln w="6350">
              <a:solidFill>
                <a:srgbClr val="000000"/>
              </a:solidFill>
              <a:round/>
              <a:headEnd/>
              <a:tailEnd/>
            </a:ln>
          </p:spPr>
          <p:txBody>
            <a:bodyPr/>
            <a:lstStyle/>
            <a:p>
              <a:endParaRPr lang="fr-FR"/>
            </a:p>
          </p:txBody>
        </p:sp>
        <p:sp>
          <p:nvSpPr>
            <p:cNvPr id="9523" name="Freeform 307"/>
            <p:cNvSpPr>
              <a:spLocks/>
            </p:cNvSpPr>
            <p:nvPr/>
          </p:nvSpPr>
          <p:spPr bwMode="gray">
            <a:xfrm>
              <a:off x="2732" y="1899"/>
              <a:ext cx="4" cy="10"/>
            </a:xfrm>
            <a:custGeom>
              <a:avLst/>
              <a:gdLst>
                <a:gd name="T0" fmla="*/ 2 w 4"/>
                <a:gd name="T1" fmla="*/ 2 h 10"/>
                <a:gd name="T2" fmla="*/ 4 w 4"/>
                <a:gd name="T3" fmla="*/ 0 h 10"/>
                <a:gd name="T4" fmla="*/ 2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2"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24" name="Freeform 308"/>
            <p:cNvSpPr>
              <a:spLocks/>
            </p:cNvSpPr>
            <p:nvPr/>
          </p:nvSpPr>
          <p:spPr bwMode="gray">
            <a:xfrm>
              <a:off x="2638" y="1882"/>
              <a:ext cx="4" cy="9"/>
            </a:xfrm>
            <a:custGeom>
              <a:avLst/>
              <a:gdLst>
                <a:gd name="T0" fmla="*/ 4 w 4"/>
                <a:gd name="T1" fmla="*/ 0 h 9"/>
                <a:gd name="T2" fmla="*/ 2 w 4"/>
                <a:gd name="T3" fmla="*/ 2 h 9"/>
                <a:gd name="T4" fmla="*/ 0 w 4"/>
                <a:gd name="T5" fmla="*/ 9 h 9"/>
                <a:gd name="T6" fmla="*/ 2 w 4"/>
                <a:gd name="T7" fmla="*/ 7 h 9"/>
                <a:gd name="T8" fmla="*/ 4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4" y="0"/>
                  </a:moveTo>
                  <a:lnTo>
                    <a:pt x="2" y="2"/>
                  </a:lnTo>
                  <a:lnTo>
                    <a:pt x="0" y="9"/>
                  </a:lnTo>
                  <a:lnTo>
                    <a:pt x="2" y="7"/>
                  </a:lnTo>
                  <a:lnTo>
                    <a:pt x="4" y="0"/>
                  </a:lnTo>
                  <a:close/>
                </a:path>
              </a:pathLst>
            </a:custGeom>
            <a:solidFill>
              <a:srgbClr val="FFFFFF"/>
            </a:solidFill>
            <a:ln w="6350">
              <a:solidFill>
                <a:srgbClr val="000000"/>
              </a:solidFill>
              <a:round/>
              <a:headEnd/>
              <a:tailEnd/>
            </a:ln>
          </p:spPr>
          <p:txBody>
            <a:bodyPr/>
            <a:lstStyle/>
            <a:p>
              <a:endParaRPr lang="fr-FR"/>
            </a:p>
          </p:txBody>
        </p:sp>
        <p:sp>
          <p:nvSpPr>
            <p:cNvPr id="9525" name="Freeform 309"/>
            <p:cNvSpPr>
              <a:spLocks/>
            </p:cNvSpPr>
            <p:nvPr/>
          </p:nvSpPr>
          <p:spPr bwMode="gray">
            <a:xfrm>
              <a:off x="2730" y="1901"/>
              <a:ext cx="4" cy="12"/>
            </a:xfrm>
            <a:custGeom>
              <a:avLst/>
              <a:gdLst>
                <a:gd name="T0" fmla="*/ 2 w 4"/>
                <a:gd name="T1" fmla="*/ 4 h 12"/>
                <a:gd name="T2" fmla="*/ 4 w 4"/>
                <a:gd name="T3" fmla="*/ 0 h 12"/>
                <a:gd name="T4" fmla="*/ 2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526" name="Freeform 310"/>
            <p:cNvSpPr>
              <a:spLocks/>
            </p:cNvSpPr>
            <p:nvPr/>
          </p:nvSpPr>
          <p:spPr bwMode="gray">
            <a:xfrm>
              <a:off x="2636" y="1884"/>
              <a:ext cx="4" cy="11"/>
            </a:xfrm>
            <a:custGeom>
              <a:avLst/>
              <a:gdLst>
                <a:gd name="T0" fmla="*/ 4 w 4"/>
                <a:gd name="T1" fmla="*/ 0 h 11"/>
                <a:gd name="T2" fmla="*/ 2 w 4"/>
                <a:gd name="T3" fmla="*/ 3 h 11"/>
                <a:gd name="T4" fmla="*/ 0 w 4"/>
                <a:gd name="T5" fmla="*/ 11 h 11"/>
                <a:gd name="T6" fmla="*/ 2 w 4"/>
                <a:gd name="T7" fmla="*/ 7 h 11"/>
                <a:gd name="T8" fmla="*/ 4 w 4"/>
                <a:gd name="T9" fmla="*/ 0 h 11"/>
                <a:gd name="T10" fmla="*/ 0 60000 65536"/>
                <a:gd name="T11" fmla="*/ 0 60000 65536"/>
                <a:gd name="T12" fmla="*/ 0 60000 65536"/>
                <a:gd name="T13" fmla="*/ 0 60000 65536"/>
                <a:gd name="T14" fmla="*/ 0 60000 65536"/>
                <a:gd name="T15" fmla="*/ 0 w 4"/>
                <a:gd name="T16" fmla="*/ 0 h 11"/>
                <a:gd name="T17" fmla="*/ 4 w 4"/>
                <a:gd name="T18" fmla="*/ 11 h 11"/>
              </a:gdLst>
              <a:ahLst/>
              <a:cxnLst>
                <a:cxn ang="T10">
                  <a:pos x="T0" y="T1"/>
                </a:cxn>
                <a:cxn ang="T11">
                  <a:pos x="T2" y="T3"/>
                </a:cxn>
                <a:cxn ang="T12">
                  <a:pos x="T4" y="T5"/>
                </a:cxn>
                <a:cxn ang="T13">
                  <a:pos x="T6" y="T7"/>
                </a:cxn>
                <a:cxn ang="T14">
                  <a:pos x="T8" y="T9"/>
                </a:cxn>
              </a:cxnLst>
              <a:rect l="T15" t="T16" r="T17" b="T18"/>
              <a:pathLst>
                <a:path w="4" h="11">
                  <a:moveTo>
                    <a:pt x="4" y="0"/>
                  </a:moveTo>
                  <a:lnTo>
                    <a:pt x="2" y="3"/>
                  </a:lnTo>
                  <a:lnTo>
                    <a:pt x="0" y="11"/>
                  </a:lnTo>
                  <a:lnTo>
                    <a:pt x="2" y="7"/>
                  </a:lnTo>
                  <a:lnTo>
                    <a:pt x="4" y="0"/>
                  </a:lnTo>
                  <a:close/>
                </a:path>
              </a:pathLst>
            </a:custGeom>
            <a:solidFill>
              <a:srgbClr val="FFFFFF"/>
            </a:solidFill>
            <a:ln w="6350">
              <a:solidFill>
                <a:srgbClr val="000000"/>
              </a:solidFill>
              <a:round/>
              <a:headEnd/>
              <a:tailEnd/>
            </a:ln>
          </p:spPr>
          <p:txBody>
            <a:bodyPr/>
            <a:lstStyle/>
            <a:p>
              <a:endParaRPr lang="fr-FR"/>
            </a:p>
          </p:txBody>
        </p:sp>
        <p:sp>
          <p:nvSpPr>
            <p:cNvPr id="9527" name="Freeform 311"/>
            <p:cNvSpPr>
              <a:spLocks/>
            </p:cNvSpPr>
            <p:nvPr/>
          </p:nvSpPr>
          <p:spPr bwMode="gray">
            <a:xfrm>
              <a:off x="2728" y="1905"/>
              <a:ext cx="4" cy="10"/>
            </a:xfrm>
            <a:custGeom>
              <a:avLst/>
              <a:gdLst>
                <a:gd name="T0" fmla="*/ 0 w 4"/>
                <a:gd name="T1" fmla="*/ 2 h 10"/>
                <a:gd name="T2" fmla="*/ 4 w 4"/>
                <a:gd name="T3" fmla="*/ 0 h 10"/>
                <a:gd name="T4" fmla="*/ 2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2"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28" name="Freeform 312"/>
            <p:cNvSpPr>
              <a:spLocks/>
            </p:cNvSpPr>
            <p:nvPr/>
          </p:nvSpPr>
          <p:spPr bwMode="gray">
            <a:xfrm>
              <a:off x="2634" y="1887"/>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529" name="Freeform 313"/>
            <p:cNvSpPr>
              <a:spLocks/>
            </p:cNvSpPr>
            <p:nvPr/>
          </p:nvSpPr>
          <p:spPr bwMode="gray">
            <a:xfrm>
              <a:off x="2724" y="1907"/>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30" name="Freeform 314"/>
            <p:cNvSpPr>
              <a:spLocks/>
            </p:cNvSpPr>
            <p:nvPr/>
          </p:nvSpPr>
          <p:spPr bwMode="gray">
            <a:xfrm>
              <a:off x="2634" y="1889"/>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31" name="Freeform 315"/>
            <p:cNvSpPr>
              <a:spLocks/>
            </p:cNvSpPr>
            <p:nvPr/>
          </p:nvSpPr>
          <p:spPr bwMode="gray">
            <a:xfrm>
              <a:off x="2720" y="1909"/>
              <a:ext cx="4" cy="10"/>
            </a:xfrm>
            <a:custGeom>
              <a:avLst/>
              <a:gdLst>
                <a:gd name="T0" fmla="*/ 2 w 4"/>
                <a:gd name="T1" fmla="*/ 2 h 10"/>
                <a:gd name="T2" fmla="*/ 4 w 4"/>
                <a:gd name="T3" fmla="*/ 0 h 10"/>
                <a:gd name="T4" fmla="*/ 4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32" name="Freeform 316"/>
            <p:cNvSpPr>
              <a:spLocks/>
            </p:cNvSpPr>
            <p:nvPr/>
          </p:nvSpPr>
          <p:spPr bwMode="gray">
            <a:xfrm>
              <a:off x="2634" y="1891"/>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33" name="Freeform 317"/>
            <p:cNvSpPr>
              <a:spLocks/>
            </p:cNvSpPr>
            <p:nvPr/>
          </p:nvSpPr>
          <p:spPr bwMode="gray">
            <a:xfrm>
              <a:off x="2716" y="1911"/>
              <a:ext cx="6" cy="10"/>
            </a:xfrm>
            <a:custGeom>
              <a:avLst/>
              <a:gdLst>
                <a:gd name="T0" fmla="*/ 2 w 6"/>
                <a:gd name="T1" fmla="*/ 2 h 10"/>
                <a:gd name="T2" fmla="*/ 6 w 6"/>
                <a:gd name="T3" fmla="*/ 0 h 10"/>
                <a:gd name="T4" fmla="*/ 4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34" name="Freeform 318"/>
            <p:cNvSpPr>
              <a:spLocks/>
            </p:cNvSpPr>
            <p:nvPr/>
          </p:nvSpPr>
          <p:spPr bwMode="gray">
            <a:xfrm>
              <a:off x="2634" y="1891"/>
              <a:ext cx="2" cy="12"/>
            </a:xfrm>
            <a:custGeom>
              <a:avLst/>
              <a:gdLst>
                <a:gd name="T0" fmla="*/ 2 w 2"/>
                <a:gd name="T1" fmla="*/ 0 h 12"/>
                <a:gd name="T2" fmla="*/ 0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0"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35" name="Freeform 319"/>
            <p:cNvSpPr>
              <a:spLocks/>
            </p:cNvSpPr>
            <p:nvPr/>
          </p:nvSpPr>
          <p:spPr bwMode="gray">
            <a:xfrm>
              <a:off x="2712" y="1913"/>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36" name="Freeform 320"/>
            <p:cNvSpPr>
              <a:spLocks/>
            </p:cNvSpPr>
            <p:nvPr/>
          </p:nvSpPr>
          <p:spPr bwMode="gray">
            <a:xfrm>
              <a:off x="2634" y="1895"/>
              <a:ext cx="1" cy="12"/>
            </a:xfrm>
            <a:custGeom>
              <a:avLst/>
              <a:gdLst>
                <a:gd name="T0" fmla="*/ 0 w 1"/>
                <a:gd name="T1" fmla="*/ 0 h 12"/>
                <a:gd name="T2" fmla="*/ 0 w 1"/>
                <a:gd name="T3" fmla="*/ 4 h 12"/>
                <a:gd name="T4" fmla="*/ 0 w 1"/>
                <a:gd name="T5" fmla="*/ 12 h 12"/>
                <a:gd name="T6" fmla="*/ 0 w 1"/>
                <a:gd name="T7" fmla="*/ 8 h 12"/>
                <a:gd name="T8" fmla="*/ 0 w 1"/>
                <a:gd name="T9" fmla="*/ 0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0"/>
                  </a:moveTo>
                  <a:lnTo>
                    <a:pt x="0" y="4"/>
                  </a:lnTo>
                  <a:lnTo>
                    <a:pt x="0"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37" name="Freeform 321"/>
            <p:cNvSpPr>
              <a:spLocks/>
            </p:cNvSpPr>
            <p:nvPr/>
          </p:nvSpPr>
          <p:spPr bwMode="gray">
            <a:xfrm>
              <a:off x="2708" y="1915"/>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38" name="Freeform 322"/>
            <p:cNvSpPr>
              <a:spLocks/>
            </p:cNvSpPr>
            <p:nvPr/>
          </p:nvSpPr>
          <p:spPr bwMode="gray">
            <a:xfrm>
              <a:off x="2634" y="1899"/>
              <a:ext cx="2" cy="10"/>
            </a:xfrm>
            <a:custGeom>
              <a:avLst/>
              <a:gdLst>
                <a:gd name="T0" fmla="*/ 0 w 2"/>
                <a:gd name="T1" fmla="*/ 0 h 10"/>
                <a:gd name="T2" fmla="*/ 2 w 2"/>
                <a:gd name="T3" fmla="*/ 2 h 10"/>
                <a:gd name="T4" fmla="*/ 0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0"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39" name="Freeform 323"/>
            <p:cNvSpPr>
              <a:spLocks/>
            </p:cNvSpPr>
            <p:nvPr/>
          </p:nvSpPr>
          <p:spPr bwMode="gray">
            <a:xfrm>
              <a:off x="2702" y="1917"/>
              <a:ext cx="6" cy="10"/>
            </a:xfrm>
            <a:custGeom>
              <a:avLst/>
              <a:gdLst>
                <a:gd name="T0" fmla="*/ 2 w 6"/>
                <a:gd name="T1" fmla="*/ 2 h 10"/>
                <a:gd name="T2" fmla="*/ 6 w 6"/>
                <a:gd name="T3" fmla="*/ 0 h 10"/>
                <a:gd name="T4" fmla="*/ 6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6"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40" name="Freeform 324"/>
            <p:cNvSpPr>
              <a:spLocks/>
            </p:cNvSpPr>
            <p:nvPr/>
          </p:nvSpPr>
          <p:spPr bwMode="gray">
            <a:xfrm>
              <a:off x="2634" y="1901"/>
              <a:ext cx="2" cy="12"/>
            </a:xfrm>
            <a:custGeom>
              <a:avLst/>
              <a:gdLst>
                <a:gd name="T0" fmla="*/ 2 w 2"/>
                <a:gd name="T1" fmla="*/ 0 h 12"/>
                <a:gd name="T2" fmla="*/ 2 w 2"/>
                <a:gd name="T3" fmla="*/ 4 h 12"/>
                <a:gd name="T4" fmla="*/ 2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2"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41" name="Freeform 325"/>
            <p:cNvSpPr>
              <a:spLocks/>
            </p:cNvSpPr>
            <p:nvPr/>
          </p:nvSpPr>
          <p:spPr bwMode="gray">
            <a:xfrm>
              <a:off x="2698" y="1919"/>
              <a:ext cx="6" cy="8"/>
            </a:xfrm>
            <a:custGeom>
              <a:avLst/>
              <a:gdLst>
                <a:gd name="T0" fmla="*/ 0 w 6"/>
                <a:gd name="T1" fmla="*/ 0 h 8"/>
                <a:gd name="T2" fmla="*/ 6 w 6"/>
                <a:gd name="T3" fmla="*/ 0 h 8"/>
                <a:gd name="T4" fmla="*/ 4 w 6"/>
                <a:gd name="T5" fmla="*/ 8 h 8"/>
                <a:gd name="T6" fmla="*/ 0 w 6"/>
                <a:gd name="T7" fmla="*/ 8 h 8"/>
                <a:gd name="T8" fmla="*/ 0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0" y="0"/>
                  </a:moveTo>
                  <a:lnTo>
                    <a:pt x="6" y="0"/>
                  </a:lnTo>
                  <a:lnTo>
                    <a:pt x="4" y="8"/>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2" name="Freeform 326"/>
            <p:cNvSpPr>
              <a:spLocks/>
            </p:cNvSpPr>
            <p:nvPr/>
          </p:nvSpPr>
          <p:spPr bwMode="gray">
            <a:xfrm>
              <a:off x="2636" y="1905"/>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3" name="Freeform 327"/>
            <p:cNvSpPr>
              <a:spLocks/>
            </p:cNvSpPr>
            <p:nvPr/>
          </p:nvSpPr>
          <p:spPr bwMode="gray">
            <a:xfrm>
              <a:off x="2704" y="1919"/>
              <a:ext cx="54" cy="22"/>
            </a:xfrm>
            <a:custGeom>
              <a:avLst/>
              <a:gdLst>
                <a:gd name="T0" fmla="*/ 54 w 54"/>
                <a:gd name="T1" fmla="*/ 14 h 22"/>
                <a:gd name="T2" fmla="*/ 2 w 54"/>
                <a:gd name="T3" fmla="*/ 0 h 22"/>
                <a:gd name="T4" fmla="*/ 0 w 54"/>
                <a:gd name="T5" fmla="*/ 8 h 22"/>
                <a:gd name="T6" fmla="*/ 54 w 54"/>
                <a:gd name="T7" fmla="*/ 22 h 22"/>
                <a:gd name="T8" fmla="*/ 54 w 54"/>
                <a:gd name="T9" fmla="*/ 14 h 22"/>
                <a:gd name="T10" fmla="*/ 0 60000 65536"/>
                <a:gd name="T11" fmla="*/ 0 60000 65536"/>
                <a:gd name="T12" fmla="*/ 0 60000 65536"/>
                <a:gd name="T13" fmla="*/ 0 60000 65536"/>
                <a:gd name="T14" fmla="*/ 0 60000 65536"/>
                <a:gd name="T15" fmla="*/ 0 w 54"/>
                <a:gd name="T16" fmla="*/ 0 h 22"/>
                <a:gd name="T17" fmla="*/ 54 w 54"/>
                <a:gd name="T18" fmla="*/ 22 h 22"/>
              </a:gdLst>
              <a:ahLst/>
              <a:cxnLst>
                <a:cxn ang="T10">
                  <a:pos x="T0" y="T1"/>
                </a:cxn>
                <a:cxn ang="T11">
                  <a:pos x="T2" y="T3"/>
                </a:cxn>
                <a:cxn ang="T12">
                  <a:pos x="T4" y="T5"/>
                </a:cxn>
                <a:cxn ang="T13">
                  <a:pos x="T6" y="T7"/>
                </a:cxn>
                <a:cxn ang="T14">
                  <a:pos x="T8" y="T9"/>
                </a:cxn>
              </a:cxnLst>
              <a:rect l="T15" t="T16" r="T17" b="T18"/>
              <a:pathLst>
                <a:path w="54" h="22">
                  <a:moveTo>
                    <a:pt x="54" y="14"/>
                  </a:moveTo>
                  <a:lnTo>
                    <a:pt x="2" y="0"/>
                  </a:lnTo>
                  <a:lnTo>
                    <a:pt x="0" y="8"/>
                  </a:lnTo>
                  <a:lnTo>
                    <a:pt x="54" y="22"/>
                  </a:lnTo>
                  <a:lnTo>
                    <a:pt x="54" y="14"/>
                  </a:lnTo>
                  <a:close/>
                </a:path>
              </a:pathLst>
            </a:custGeom>
            <a:solidFill>
              <a:srgbClr val="FFFFFF"/>
            </a:solidFill>
            <a:ln w="6350">
              <a:solidFill>
                <a:srgbClr val="000000"/>
              </a:solidFill>
              <a:round/>
              <a:headEnd/>
              <a:tailEnd/>
            </a:ln>
          </p:spPr>
          <p:txBody>
            <a:bodyPr/>
            <a:lstStyle/>
            <a:p>
              <a:endParaRPr lang="fr-FR"/>
            </a:p>
          </p:txBody>
        </p:sp>
        <p:sp>
          <p:nvSpPr>
            <p:cNvPr id="9544" name="Freeform 328"/>
            <p:cNvSpPr>
              <a:spLocks/>
            </p:cNvSpPr>
            <p:nvPr/>
          </p:nvSpPr>
          <p:spPr bwMode="gray">
            <a:xfrm>
              <a:off x="2638" y="1907"/>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5" name="Freeform 329"/>
            <p:cNvSpPr>
              <a:spLocks/>
            </p:cNvSpPr>
            <p:nvPr/>
          </p:nvSpPr>
          <p:spPr bwMode="gray">
            <a:xfrm>
              <a:off x="2758" y="1933"/>
              <a:ext cx="14" cy="118"/>
            </a:xfrm>
            <a:custGeom>
              <a:avLst/>
              <a:gdLst>
                <a:gd name="T0" fmla="*/ 14 w 14"/>
                <a:gd name="T1" fmla="*/ 110 h 118"/>
                <a:gd name="T2" fmla="*/ 0 w 14"/>
                <a:gd name="T3" fmla="*/ 0 h 118"/>
                <a:gd name="T4" fmla="*/ 0 w 14"/>
                <a:gd name="T5" fmla="*/ 8 h 118"/>
                <a:gd name="T6" fmla="*/ 12 w 14"/>
                <a:gd name="T7" fmla="*/ 118 h 118"/>
                <a:gd name="T8" fmla="*/ 14 w 14"/>
                <a:gd name="T9" fmla="*/ 110 h 118"/>
                <a:gd name="T10" fmla="*/ 0 60000 65536"/>
                <a:gd name="T11" fmla="*/ 0 60000 65536"/>
                <a:gd name="T12" fmla="*/ 0 60000 65536"/>
                <a:gd name="T13" fmla="*/ 0 60000 65536"/>
                <a:gd name="T14" fmla="*/ 0 60000 65536"/>
                <a:gd name="T15" fmla="*/ 0 w 14"/>
                <a:gd name="T16" fmla="*/ 0 h 118"/>
                <a:gd name="T17" fmla="*/ 14 w 14"/>
                <a:gd name="T18" fmla="*/ 118 h 118"/>
              </a:gdLst>
              <a:ahLst/>
              <a:cxnLst>
                <a:cxn ang="T10">
                  <a:pos x="T0" y="T1"/>
                </a:cxn>
                <a:cxn ang="T11">
                  <a:pos x="T2" y="T3"/>
                </a:cxn>
                <a:cxn ang="T12">
                  <a:pos x="T4" y="T5"/>
                </a:cxn>
                <a:cxn ang="T13">
                  <a:pos x="T6" y="T7"/>
                </a:cxn>
                <a:cxn ang="T14">
                  <a:pos x="T8" y="T9"/>
                </a:cxn>
              </a:cxnLst>
              <a:rect l="T15" t="T16" r="T17" b="T18"/>
              <a:pathLst>
                <a:path w="14" h="118">
                  <a:moveTo>
                    <a:pt x="14" y="110"/>
                  </a:moveTo>
                  <a:lnTo>
                    <a:pt x="0" y="0"/>
                  </a:lnTo>
                  <a:lnTo>
                    <a:pt x="0" y="8"/>
                  </a:lnTo>
                  <a:lnTo>
                    <a:pt x="12" y="118"/>
                  </a:lnTo>
                  <a:lnTo>
                    <a:pt x="14" y="110"/>
                  </a:lnTo>
                  <a:close/>
                </a:path>
              </a:pathLst>
            </a:custGeom>
            <a:solidFill>
              <a:srgbClr val="FFFFFF"/>
            </a:solidFill>
            <a:ln w="6350">
              <a:solidFill>
                <a:srgbClr val="000000"/>
              </a:solidFill>
              <a:round/>
              <a:headEnd/>
              <a:tailEnd/>
            </a:ln>
          </p:spPr>
          <p:txBody>
            <a:bodyPr/>
            <a:lstStyle/>
            <a:p>
              <a:endParaRPr lang="fr-FR"/>
            </a:p>
          </p:txBody>
        </p:sp>
        <p:sp>
          <p:nvSpPr>
            <p:cNvPr id="9546" name="Freeform 330"/>
            <p:cNvSpPr>
              <a:spLocks/>
            </p:cNvSpPr>
            <p:nvPr/>
          </p:nvSpPr>
          <p:spPr bwMode="gray">
            <a:xfrm>
              <a:off x="2698" y="1919"/>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547" name="Freeform 331"/>
            <p:cNvSpPr>
              <a:spLocks/>
            </p:cNvSpPr>
            <p:nvPr/>
          </p:nvSpPr>
          <p:spPr bwMode="gray">
            <a:xfrm>
              <a:off x="2640" y="1909"/>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8" name="Freeform 332" descr="Papyrus"/>
            <p:cNvSpPr>
              <a:spLocks/>
            </p:cNvSpPr>
            <p:nvPr/>
          </p:nvSpPr>
          <p:spPr bwMode="gray">
            <a:xfrm>
              <a:off x="2766" y="2043"/>
              <a:ext cx="6" cy="14"/>
            </a:xfrm>
            <a:custGeom>
              <a:avLst/>
              <a:gdLst>
                <a:gd name="T0" fmla="*/ 2 w 6"/>
                <a:gd name="T1" fmla="*/ 6 h 14"/>
                <a:gd name="T2" fmla="*/ 6 w 6"/>
                <a:gd name="T3" fmla="*/ 0 h 14"/>
                <a:gd name="T4" fmla="*/ 4 w 6"/>
                <a:gd name="T5" fmla="*/ 8 h 14"/>
                <a:gd name="T6" fmla="*/ 0 w 6"/>
                <a:gd name="T7" fmla="*/ 14 h 14"/>
                <a:gd name="T8" fmla="*/ 2 w 6"/>
                <a:gd name="T9" fmla="*/ 6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6"/>
                  </a:moveTo>
                  <a:lnTo>
                    <a:pt x="6" y="0"/>
                  </a:lnTo>
                  <a:lnTo>
                    <a:pt x="4"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49" name="Freeform 333"/>
            <p:cNvSpPr>
              <a:spLocks/>
            </p:cNvSpPr>
            <p:nvPr/>
          </p:nvSpPr>
          <p:spPr bwMode="gray">
            <a:xfrm>
              <a:off x="2642" y="1911"/>
              <a:ext cx="4" cy="10"/>
            </a:xfrm>
            <a:custGeom>
              <a:avLst/>
              <a:gdLst>
                <a:gd name="T0" fmla="*/ 2 w 4"/>
                <a:gd name="T1" fmla="*/ 0 h 10"/>
                <a:gd name="T2" fmla="*/ 4 w 4"/>
                <a:gd name="T3" fmla="*/ 2 h 10"/>
                <a:gd name="T4" fmla="*/ 4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0" name="Freeform 334" descr="Papyrus"/>
            <p:cNvSpPr>
              <a:spLocks/>
            </p:cNvSpPr>
            <p:nvPr/>
          </p:nvSpPr>
          <p:spPr bwMode="gray">
            <a:xfrm>
              <a:off x="2754" y="2049"/>
              <a:ext cx="14" cy="10"/>
            </a:xfrm>
            <a:custGeom>
              <a:avLst/>
              <a:gdLst>
                <a:gd name="T0" fmla="*/ 2 w 14"/>
                <a:gd name="T1" fmla="*/ 2 h 10"/>
                <a:gd name="T2" fmla="*/ 14 w 14"/>
                <a:gd name="T3" fmla="*/ 0 h 10"/>
                <a:gd name="T4" fmla="*/ 12 w 14"/>
                <a:gd name="T5" fmla="*/ 8 h 10"/>
                <a:gd name="T6" fmla="*/ 0 w 14"/>
                <a:gd name="T7" fmla="*/ 10 h 10"/>
                <a:gd name="T8" fmla="*/ 2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2" y="2"/>
                  </a:moveTo>
                  <a:lnTo>
                    <a:pt x="14" y="0"/>
                  </a:lnTo>
                  <a:lnTo>
                    <a:pt x="12"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51" name="Freeform 335"/>
            <p:cNvSpPr>
              <a:spLocks/>
            </p:cNvSpPr>
            <p:nvPr/>
          </p:nvSpPr>
          <p:spPr bwMode="gray">
            <a:xfrm>
              <a:off x="2646" y="1913"/>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52" name="Freeform 336" descr="Papyrus"/>
            <p:cNvSpPr>
              <a:spLocks/>
            </p:cNvSpPr>
            <p:nvPr/>
          </p:nvSpPr>
          <p:spPr bwMode="gray">
            <a:xfrm>
              <a:off x="2746" y="2049"/>
              <a:ext cx="10" cy="10"/>
            </a:xfrm>
            <a:custGeom>
              <a:avLst/>
              <a:gdLst>
                <a:gd name="T0" fmla="*/ 2 w 10"/>
                <a:gd name="T1" fmla="*/ 0 h 10"/>
                <a:gd name="T2" fmla="*/ 10 w 10"/>
                <a:gd name="T3" fmla="*/ 2 h 10"/>
                <a:gd name="T4" fmla="*/ 8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8"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53" name="Freeform 337"/>
            <p:cNvSpPr>
              <a:spLocks/>
            </p:cNvSpPr>
            <p:nvPr/>
          </p:nvSpPr>
          <p:spPr bwMode="gray">
            <a:xfrm>
              <a:off x="2648" y="1915"/>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4" name="Freeform 338"/>
            <p:cNvSpPr>
              <a:spLocks/>
            </p:cNvSpPr>
            <p:nvPr/>
          </p:nvSpPr>
          <p:spPr bwMode="gray">
            <a:xfrm>
              <a:off x="2652" y="1917"/>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5" name="Freeform 339"/>
            <p:cNvSpPr>
              <a:spLocks/>
            </p:cNvSpPr>
            <p:nvPr/>
          </p:nvSpPr>
          <p:spPr bwMode="gray">
            <a:xfrm>
              <a:off x="2656" y="1919"/>
              <a:ext cx="6" cy="8"/>
            </a:xfrm>
            <a:custGeom>
              <a:avLst/>
              <a:gdLst>
                <a:gd name="T0" fmla="*/ 2 w 6"/>
                <a:gd name="T1" fmla="*/ 0 h 8"/>
                <a:gd name="T2" fmla="*/ 6 w 6"/>
                <a:gd name="T3" fmla="*/ 0 h 8"/>
                <a:gd name="T4" fmla="*/ 4 w 6"/>
                <a:gd name="T5" fmla="*/ 8 h 8"/>
                <a:gd name="T6" fmla="*/ 0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6" y="0"/>
                  </a:lnTo>
                  <a:lnTo>
                    <a:pt x="4" y="8"/>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6" name="Freeform 340"/>
            <p:cNvSpPr>
              <a:spLocks/>
            </p:cNvSpPr>
            <p:nvPr/>
          </p:nvSpPr>
          <p:spPr bwMode="gray">
            <a:xfrm>
              <a:off x="2660" y="1919"/>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7" name="Freeform 341"/>
            <p:cNvSpPr>
              <a:spLocks/>
            </p:cNvSpPr>
            <p:nvPr/>
          </p:nvSpPr>
          <p:spPr bwMode="gray">
            <a:xfrm>
              <a:off x="2662" y="1921"/>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58" name="Freeform 342"/>
            <p:cNvSpPr>
              <a:spLocks/>
            </p:cNvSpPr>
            <p:nvPr/>
          </p:nvSpPr>
          <p:spPr bwMode="gray">
            <a:xfrm>
              <a:off x="2594" y="1921"/>
              <a:ext cx="70" cy="24"/>
            </a:xfrm>
            <a:custGeom>
              <a:avLst/>
              <a:gdLst>
                <a:gd name="T0" fmla="*/ 70 w 70"/>
                <a:gd name="T1" fmla="*/ 0 h 24"/>
                <a:gd name="T2" fmla="*/ 0 w 70"/>
                <a:gd name="T3" fmla="*/ 16 h 24"/>
                <a:gd name="T4" fmla="*/ 0 w 70"/>
                <a:gd name="T5" fmla="*/ 24 h 24"/>
                <a:gd name="T6" fmla="*/ 68 w 70"/>
                <a:gd name="T7" fmla="*/ 8 h 24"/>
                <a:gd name="T8" fmla="*/ 70 w 70"/>
                <a:gd name="T9" fmla="*/ 0 h 24"/>
                <a:gd name="T10" fmla="*/ 0 60000 65536"/>
                <a:gd name="T11" fmla="*/ 0 60000 65536"/>
                <a:gd name="T12" fmla="*/ 0 60000 65536"/>
                <a:gd name="T13" fmla="*/ 0 60000 65536"/>
                <a:gd name="T14" fmla="*/ 0 60000 65536"/>
                <a:gd name="T15" fmla="*/ 0 w 70"/>
                <a:gd name="T16" fmla="*/ 0 h 24"/>
                <a:gd name="T17" fmla="*/ 70 w 70"/>
                <a:gd name="T18" fmla="*/ 24 h 24"/>
              </a:gdLst>
              <a:ahLst/>
              <a:cxnLst>
                <a:cxn ang="T10">
                  <a:pos x="T0" y="T1"/>
                </a:cxn>
                <a:cxn ang="T11">
                  <a:pos x="T2" y="T3"/>
                </a:cxn>
                <a:cxn ang="T12">
                  <a:pos x="T4" y="T5"/>
                </a:cxn>
                <a:cxn ang="T13">
                  <a:pos x="T6" y="T7"/>
                </a:cxn>
                <a:cxn ang="T14">
                  <a:pos x="T8" y="T9"/>
                </a:cxn>
              </a:cxnLst>
              <a:rect l="T15" t="T16" r="T17" b="T18"/>
              <a:pathLst>
                <a:path w="70" h="24">
                  <a:moveTo>
                    <a:pt x="70" y="0"/>
                  </a:moveTo>
                  <a:lnTo>
                    <a:pt x="0" y="16"/>
                  </a:lnTo>
                  <a:lnTo>
                    <a:pt x="0" y="24"/>
                  </a:lnTo>
                  <a:lnTo>
                    <a:pt x="68" y="8"/>
                  </a:lnTo>
                  <a:lnTo>
                    <a:pt x="70" y="0"/>
                  </a:lnTo>
                  <a:close/>
                </a:path>
              </a:pathLst>
            </a:custGeom>
            <a:solidFill>
              <a:srgbClr val="FFFFFF"/>
            </a:solidFill>
            <a:ln w="6350">
              <a:solidFill>
                <a:srgbClr val="000000"/>
              </a:solidFill>
              <a:round/>
              <a:headEnd/>
              <a:tailEnd/>
            </a:ln>
          </p:spPr>
          <p:txBody>
            <a:bodyPr/>
            <a:lstStyle/>
            <a:p>
              <a:endParaRPr lang="fr-FR"/>
            </a:p>
          </p:txBody>
        </p:sp>
        <p:sp>
          <p:nvSpPr>
            <p:cNvPr id="9559" name="Freeform 343"/>
            <p:cNvSpPr>
              <a:spLocks/>
            </p:cNvSpPr>
            <p:nvPr/>
          </p:nvSpPr>
          <p:spPr bwMode="gray">
            <a:xfrm>
              <a:off x="2534" y="1937"/>
              <a:ext cx="60" cy="114"/>
            </a:xfrm>
            <a:custGeom>
              <a:avLst/>
              <a:gdLst>
                <a:gd name="T0" fmla="*/ 60 w 60"/>
                <a:gd name="T1" fmla="*/ 0 h 114"/>
                <a:gd name="T2" fmla="*/ 2 w 60"/>
                <a:gd name="T3" fmla="*/ 106 h 114"/>
                <a:gd name="T4" fmla="*/ 0 w 60"/>
                <a:gd name="T5" fmla="*/ 114 h 114"/>
                <a:gd name="T6" fmla="*/ 60 w 60"/>
                <a:gd name="T7" fmla="*/ 8 h 114"/>
                <a:gd name="T8" fmla="*/ 60 w 60"/>
                <a:gd name="T9" fmla="*/ 0 h 114"/>
                <a:gd name="T10" fmla="*/ 0 60000 65536"/>
                <a:gd name="T11" fmla="*/ 0 60000 65536"/>
                <a:gd name="T12" fmla="*/ 0 60000 65536"/>
                <a:gd name="T13" fmla="*/ 0 60000 65536"/>
                <a:gd name="T14" fmla="*/ 0 60000 65536"/>
                <a:gd name="T15" fmla="*/ 0 w 60"/>
                <a:gd name="T16" fmla="*/ 0 h 114"/>
                <a:gd name="T17" fmla="*/ 60 w 60"/>
                <a:gd name="T18" fmla="*/ 114 h 114"/>
              </a:gdLst>
              <a:ahLst/>
              <a:cxnLst>
                <a:cxn ang="T10">
                  <a:pos x="T0" y="T1"/>
                </a:cxn>
                <a:cxn ang="T11">
                  <a:pos x="T2" y="T3"/>
                </a:cxn>
                <a:cxn ang="T12">
                  <a:pos x="T4" y="T5"/>
                </a:cxn>
                <a:cxn ang="T13">
                  <a:pos x="T6" y="T7"/>
                </a:cxn>
                <a:cxn ang="T14">
                  <a:pos x="T8" y="T9"/>
                </a:cxn>
              </a:cxnLst>
              <a:rect l="T15" t="T16" r="T17" b="T18"/>
              <a:pathLst>
                <a:path w="60" h="114">
                  <a:moveTo>
                    <a:pt x="60" y="0"/>
                  </a:moveTo>
                  <a:lnTo>
                    <a:pt x="2" y="106"/>
                  </a:lnTo>
                  <a:lnTo>
                    <a:pt x="0" y="114"/>
                  </a:lnTo>
                  <a:lnTo>
                    <a:pt x="60" y="8"/>
                  </a:lnTo>
                  <a:lnTo>
                    <a:pt x="60" y="0"/>
                  </a:lnTo>
                  <a:close/>
                </a:path>
              </a:pathLst>
            </a:custGeom>
            <a:solidFill>
              <a:srgbClr val="FFFFFF"/>
            </a:solidFill>
            <a:ln w="6350">
              <a:solidFill>
                <a:srgbClr val="000000"/>
              </a:solidFill>
              <a:round/>
              <a:headEnd/>
              <a:tailEnd/>
            </a:ln>
          </p:spPr>
          <p:txBody>
            <a:bodyPr/>
            <a:lstStyle/>
            <a:p>
              <a:endParaRPr lang="fr-FR"/>
            </a:p>
          </p:txBody>
        </p:sp>
        <p:sp>
          <p:nvSpPr>
            <p:cNvPr id="9560" name="Freeform 344" descr="Papyrus"/>
            <p:cNvSpPr>
              <a:spLocks/>
            </p:cNvSpPr>
            <p:nvPr/>
          </p:nvSpPr>
          <p:spPr bwMode="gray">
            <a:xfrm>
              <a:off x="2534" y="2043"/>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1" name="Freeform 345" descr="Papyrus"/>
            <p:cNvSpPr>
              <a:spLocks/>
            </p:cNvSpPr>
            <p:nvPr/>
          </p:nvSpPr>
          <p:spPr bwMode="gray">
            <a:xfrm>
              <a:off x="2538" y="2047"/>
              <a:ext cx="8" cy="10"/>
            </a:xfrm>
            <a:custGeom>
              <a:avLst/>
              <a:gdLst>
                <a:gd name="T0" fmla="*/ 0 w 8"/>
                <a:gd name="T1" fmla="*/ 0 h 10"/>
                <a:gd name="T2" fmla="*/ 8 w 8"/>
                <a:gd name="T3" fmla="*/ 2 h 10"/>
                <a:gd name="T4" fmla="*/ 6 w 8"/>
                <a:gd name="T5" fmla="*/ 10 h 10"/>
                <a:gd name="T6" fmla="*/ 0 w 8"/>
                <a:gd name="T7" fmla="*/ 8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8" y="2"/>
                  </a:lnTo>
                  <a:lnTo>
                    <a:pt x="6"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2" name="Freeform 346" descr="Papyrus"/>
            <p:cNvSpPr>
              <a:spLocks/>
            </p:cNvSpPr>
            <p:nvPr/>
          </p:nvSpPr>
          <p:spPr bwMode="gray">
            <a:xfrm>
              <a:off x="2544" y="2049"/>
              <a:ext cx="16" cy="10"/>
            </a:xfrm>
            <a:custGeom>
              <a:avLst/>
              <a:gdLst>
                <a:gd name="T0" fmla="*/ 2 w 16"/>
                <a:gd name="T1" fmla="*/ 0 h 10"/>
                <a:gd name="T2" fmla="*/ 16 w 16"/>
                <a:gd name="T3" fmla="*/ 2 h 10"/>
                <a:gd name="T4" fmla="*/ 14 w 16"/>
                <a:gd name="T5" fmla="*/ 10 h 10"/>
                <a:gd name="T6" fmla="*/ 0 w 16"/>
                <a:gd name="T7" fmla="*/ 8 h 10"/>
                <a:gd name="T8" fmla="*/ 2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2" y="0"/>
                  </a:moveTo>
                  <a:lnTo>
                    <a:pt x="16" y="2"/>
                  </a:lnTo>
                  <a:lnTo>
                    <a:pt x="1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3" name="Freeform 347" descr="Papyrus"/>
            <p:cNvSpPr>
              <a:spLocks/>
            </p:cNvSpPr>
            <p:nvPr/>
          </p:nvSpPr>
          <p:spPr bwMode="gray">
            <a:xfrm>
              <a:off x="2534" y="2007"/>
              <a:ext cx="68" cy="166"/>
            </a:xfrm>
            <a:custGeom>
              <a:avLst/>
              <a:gdLst>
                <a:gd name="T0" fmla="*/ 68 w 68"/>
                <a:gd name="T1" fmla="*/ 0 h 166"/>
                <a:gd name="T2" fmla="*/ 2 w 68"/>
                <a:gd name="T3" fmla="*/ 158 h 166"/>
                <a:gd name="T4" fmla="*/ 0 w 68"/>
                <a:gd name="T5" fmla="*/ 166 h 166"/>
                <a:gd name="T6" fmla="*/ 66 w 68"/>
                <a:gd name="T7" fmla="*/ 8 h 166"/>
                <a:gd name="T8" fmla="*/ 68 w 68"/>
                <a:gd name="T9" fmla="*/ 0 h 166"/>
                <a:gd name="T10" fmla="*/ 0 60000 65536"/>
                <a:gd name="T11" fmla="*/ 0 60000 65536"/>
                <a:gd name="T12" fmla="*/ 0 60000 65536"/>
                <a:gd name="T13" fmla="*/ 0 60000 65536"/>
                <a:gd name="T14" fmla="*/ 0 60000 65536"/>
                <a:gd name="T15" fmla="*/ 0 w 68"/>
                <a:gd name="T16" fmla="*/ 0 h 166"/>
                <a:gd name="T17" fmla="*/ 68 w 68"/>
                <a:gd name="T18" fmla="*/ 166 h 166"/>
              </a:gdLst>
              <a:ahLst/>
              <a:cxnLst>
                <a:cxn ang="T10">
                  <a:pos x="T0" y="T1"/>
                </a:cxn>
                <a:cxn ang="T11">
                  <a:pos x="T2" y="T3"/>
                </a:cxn>
                <a:cxn ang="T12">
                  <a:pos x="T4" y="T5"/>
                </a:cxn>
                <a:cxn ang="T13">
                  <a:pos x="T6" y="T7"/>
                </a:cxn>
                <a:cxn ang="T14">
                  <a:pos x="T8" y="T9"/>
                </a:cxn>
              </a:cxnLst>
              <a:rect l="T15" t="T16" r="T17" b="T18"/>
              <a:pathLst>
                <a:path w="68" h="166">
                  <a:moveTo>
                    <a:pt x="68" y="0"/>
                  </a:moveTo>
                  <a:lnTo>
                    <a:pt x="2" y="158"/>
                  </a:lnTo>
                  <a:lnTo>
                    <a:pt x="0" y="166"/>
                  </a:lnTo>
                  <a:lnTo>
                    <a:pt x="66" y="8"/>
                  </a:lnTo>
                  <a:lnTo>
                    <a:pt x="68"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4" name="Freeform 348" descr="Papyrus"/>
            <p:cNvSpPr>
              <a:spLocks/>
            </p:cNvSpPr>
            <p:nvPr/>
          </p:nvSpPr>
          <p:spPr bwMode="gray">
            <a:xfrm>
              <a:off x="2534" y="2165"/>
              <a:ext cx="2" cy="14"/>
            </a:xfrm>
            <a:custGeom>
              <a:avLst/>
              <a:gdLst>
                <a:gd name="T0" fmla="*/ 2 w 2"/>
                <a:gd name="T1" fmla="*/ 0 h 14"/>
                <a:gd name="T2" fmla="*/ 2 w 2"/>
                <a:gd name="T3" fmla="*/ 6 h 14"/>
                <a:gd name="T4" fmla="*/ 2 w 2"/>
                <a:gd name="T5" fmla="*/ 14 h 14"/>
                <a:gd name="T6" fmla="*/ 0 w 2"/>
                <a:gd name="T7" fmla="*/ 8 h 14"/>
                <a:gd name="T8" fmla="*/ 2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0"/>
                  </a:moveTo>
                  <a:lnTo>
                    <a:pt x="2" y="6"/>
                  </a:lnTo>
                  <a:lnTo>
                    <a:pt x="2"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5" name="Freeform 349" descr="Papyrus"/>
            <p:cNvSpPr>
              <a:spLocks/>
            </p:cNvSpPr>
            <p:nvPr/>
          </p:nvSpPr>
          <p:spPr bwMode="gray">
            <a:xfrm>
              <a:off x="2536" y="2171"/>
              <a:ext cx="14" cy="10"/>
            </a:xfrm>
            <a:custGeom>
              <a:avLst/>
              <a:gdLst>
                <a:gd name="T0" fmla="*/ 0 w 14"/>
                <a:gd name="T1" fmla="*/ 0 h 10"/>
                <a:gd name="T2" fmla="*/ 14 w 14"/>
                <a:gd name="T3" fmla="*/ 2 h 10"/>
                <a:gd name="T4" fmla="*/ 14 w 14"/>
                <a:gd name="T5" fmla="*/ 10 h 10"/>
                <a:gd name="T6" fmla="*/ 0 w 14"/>
                <a:gd name="T7" fmla="*/ 8 h 10"/>
                <a:gd name="T8" fmla="*/ 0 w 14"/>
                <a:gd name="T9" fmla="*/ 0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0"/>
                  </a:moveTo>
                  <a:lnTo>
                    <a:pt x="14"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6" name="Freeform 350" descr="Stationery"/>
            <p:cNvSpPr>
              <a:spLocks/>
            </p:cNvSpPr>
            <p:nvPr/>
          </p:nvSpPr>
          <p:spPr bwMode="gray">
            <a:xfrm>
              <a:off x="2536" y="1862"/>
              <a:ext cx="236" cy="311"/>
            </a:xfrm>
            <a:custGeom>
              <a:avLst/>
              <a:gdLst>
                <a:gd name="T0" fmla="*/ 168 w 236"/>
                <a:gd name="T1" fmla="*/ 57 h 311"/>
                <a:gd name="T2" fmla="*/ 176 w 236"/>
                <a:gd name="T3" fmla="*/ 53 h 311"/>
                <a:gd name="T4" fmla="*/ 186 w 236"/>
                <a:gd name="T5" fmla="*/ 49 h 311"/>
                <a:gd name="T6" fmla="*/ 192 w 236"/>
                <a:gd name="T7" fmla="*/ 45 h 311"/>
                <a:gd name="T8" fmla="*/ 198 w 236"/>
                <a:gd name="T9" fmla="*/ 39 h 311"/>
                <a:gd name="T10" fmla="*/ 202 w 236"/>
                <a:gd name="T11" fmla="*/ 33 h 311"/>
                <a:gd name="T12" fmla="*/ 202 w 236"/>
                <a:gd name="T13" fmla="*/ 29 h 311"/>
                <a:gd name="T14" fmla="*/ 202 w 236"/>
                <a:gd name="T15" fmla="*/ 25 h 311"/>
                <a:gd name="T16" fmla="*/ 202 w 236"/>
                <a:gd name="T17" fmla="*/ 20 h 311"/>
                <a:gd name="T18" fmla="*/ 198 w 236"/>
                <a:gd name="T19" fmla="*/ 14 h 311"/>
                <a:gd name="T20" fmla="*/ 194 w 236"/>
                <a:gd name="T21" fmla="*/ 10 h 311"/>
                <a:gd name="T22" fmla="*/ 186 w 236"/>
                <a:gd name="T23" fmla="*/ 6 h 311"/>
                <a:gd name="T24" fmla="*/ 180 w 236"/>
                <a:gd name="T25" fmla="*/ 2 h 311"/>
                <a:gd name="T26" fmla="*/ 170 w 236"/>
                <a:gd name="T27" fmla="*/ 0 h 311"/>
                <a:gd name="T28" fmla="*/ 160 w 236"/>
                <a:gd name="T29" fmla="*/ 0 h 311"/>
                <a:gd name="T30" fmla="*/ 158 w 236"/>
                <a:gd name="T31" fmla="*/ 0 h 311"/>
                <a:gd name="T32" fmla="*/ 146 w 236"/>
                <a:gd name="T33" fmla="*/ 0 h 311"/>
                <a:gd name="T34" fmla="*/ 136 w 236"/>
                <a:gd name="T35" fmla="*/ 2 h 311"/>
                <a:gd name="T36" fmla="*/ 126 w 236"/>
                <a:gd name="T37" fmla="*/ 6 h 311"/>
                <a:gd name="T38" fmla="*/ 118 w 236"/>
                <a:gd name="T39" fmla="*/ 10 h 311"/>
                <a:gd name="T40" fmla="*/ 112 w 236"/>
                <a:gd name="T41" fmla="*/ 14 h 311"/>
                <a:gd name="T42" fmla="*/ 106 w 236"/>
                <a:gd name="T43" fmla="*/ 20 h 311"/>
                <a:gd name="T44" fmla="*/ 102 w 236"/>
                <a:gd name="T45" fmla="*/ 25 h 311"/>
                <a:gd name="T46" fmla="*/ 100 w 236"/>
                <a:gd name="T47" fmla="*/ 29 h 311"/>
                <a:gd name="T48" fmla="*/ 98 w 236"/>
                <a:gd name="T49" fmla="*/ 33 h 311"/>
                <a:gd name="T50" fmla="*/ 100 w 236"/>
                <a:gd name="T51" fmla="*/ 39 h 311"/>
                <a:gd name="T52" fmla="*/ 102 w 236"/>
                <a:gd name="T53" fmla="*/ 45 h 311"/>
                <a:gd name="T54" fmla="*/ 108 w 236"/>
                <a:gd name="T55" fmla="*/ 49 h 311"/>
                <a:gd name="T56" fmla="*/ 114 w 236"/>
                <a:gd name="T57" fmla="*/ 53 h 311"/>
                <a:gd name="T58" fmla="*/ 122 w 236"/>
                <a:gd name="T59" fmla="*/ 57 h 311"/>
                <a:gd name="T60" fmla="*/ 130 w 236"/>
                <a:gd name="T61" fmla="*/ 59 h 311"/>
                <a:gd name="T62" fmla="*/ 128 w 236"/>
                <a:gd name="T63" fmla="*/ 59 h 311"/>
                <a:gd name="T64" fmla="*/ 0 w 236"/>
                <a:gd name="T65" fmla="*/ 181 h 311"/>
                <a:gd name="T66" fmla="*/ 10 w 236"/>
                <a:gd name="T67" fmla="*/ 187 h 311"/>
                <a:gd name="T68" fmla="*/ 32 w 236"/>
                <a:gd name="T69" fmla="*/ 185 h 311"/>
                <a:gd name="T70" fmla="*/ 66 w 236"/>
                <a:gd name="T71" fmla="*/ 145 h 311"/>
                <a:gd name="T72" fmla="*/ 0 w 236"/>
                <a:gd name="T73" fmla="*/ 309 h 311"/>
                <a:gd name="T74" fmla="*/ 38 w 236"/>
                <a:gd name="T75" fmla="*/ 311 h 311"/>
                <a:gd name="T76" fmla="*/ 60 w 236"/>
                <a:gd name="T77" fmla="*/ 303 h 311"/>
                <a:gd name="T78" fmla="*/ 126 w 236"/>
                <a:gd name="T79" fmla="*/ 303 h 311"/>
                <a:gd name="T80" fmla="*/ 140 w 236"/>
                <a:gd name="T81" fmla="*/ 309 h 311"/>
                <a:gd name="T82" fmla="*/ 176 w 236"/>
                <a:gd name="T83" fmla="*/ 309 h 311"/>
                <a:gd name="T84" fmla="*/ 188 w 236"/>
                <a:gd name="T85" fmla="*/ 145 h 311"/>
                <a:gd name="T86" fmla="*/ 202 w 236"/>
                <a:gd name="T87" fmla="*/ 185 h 311"/>
                <a:gd name="T88" fmla="*/ 220 w 236"/>
                <a:gd name="T89" fmla="*/ 189 h 311"/>
                <a:gd name="T90" fmla="*/ 236 w 236"/>
                <a:gd name="T91" fmla="*/ 181 h 311"/>
                <a:gd name="T92" fmla="*/ 170 w 236"/>
                <a:gd name="T93" fmla="*/ 57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6"/>
                <a:gd name="T142" fmla="*/ 0 h 311"/>
                <a:gd name="T143" fmla="*/ 236 w 236"/>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6" h="311">
                  <a:moveTo>
                    <a:pt x="162" y="57"/>
                  </a:moveTo>
                  <a:lnTo>
                    <a:pt x="168" y="57"/>
                  </a:lnTo>
                  <a:lnTo>
                    <a:pt x="172" y="55"/>
                  </a:lnTo>
                  <a:lnTo>
                    <a:pt x="176" y="53"/>
                  </a:lnTo>
                  <a:lnTo>
                    <a:pt x="182" y="51"/>
                  </a:lnTo>
                  <a:lnTo>
                    <a:pt x="186" y="49"/>
                  </a:lnTo>
                  <a:lnTo>
                    <a:pt x="188" y="47"/>
                  </a:lnTo>
                  <a:lnTo>
                    <a:pt x="192" y="45"/>
                  </a:lnTo>
                  <a:lnTo>
                    <a:pt x="196" y="43"/>
                  </a:lnTo>
                  <a:lnTo>
                    <a:pt x="198" y="39"/>
                  </a:lnTo>
                  <a:lnTo>
                    <a:pt x="200" y="37"/>
                  </a:lnTo>
                  <a:lnTo>
                    <a:pt x="202" y="33"/>
                  </a:lnTo>
                  <a:lnTo>
                    <a:pt x="202" y="31"/>
                  </a:lnTo>
                  <a:lnTo>
                    <a:pt x="202" y="29"/>
                  </a:lnTo>
                  <a:lnTo>
                    <a:pt x="202" y="25"/>
                  </a:lnTo>
                  <a:lnTo>
                    <a:pt x="202" y="22"/>
                  </a:lnTo>
                  <a:lnTo>
                    <a:pt x="202" y="20"/>
                  </a:lnTo>
                  <a:lnTo>
                    <a:pt x="200" y="16"/>
                  </a:lnTo>
                  <a:lnTo>
                    <a:pt x="198" y="14"/>
                  </a:lnTo>
                  <a:lnTo>
                    <a:pt x="196" y="12"/>
                  </a:lnTo>
                  <a:lnTo>
                    <a:pt x="194" y="10"/>
                  </a:lnTo>
                  <a:lnTo>
                    <a:pt x="190" y="8"/>
                  </a:lnTo>
                  <a:lnTo>
                    <a:pt x="186" y="6"/>
                  </a:lnTo>
                  <a:lnTo>
                    <a:pt x="184" y="4"/>
                  </a:lnTo>
                  <a:lnTo>
                    <a:pt x="180" y="2"/>
                  </a:lnTo>
                  <a:lnTo>
                    <a:pt x="174" y="2"/>
                  </a:lnTo>
                  <a:lnTo>
                    <a:pt x="170" y="0"/>
                  </a:lnTo>
                  <a:lnTo>
                    <a:pt x="166" y="0"/>
                  </a:lnTo>
                  <a:lnTo>
                    <a:pt x="160" y="0"/>
                  </a:lnTo>
                  <a:lnTo>
                    <a:pt x="158" y="0"/>
                  </a:lnTo>
                  <a:lnTo>
                    <a:pt x="150" y="0"/>
                  </a:lnTo>
                  <a:lnTo>
                    <a:pt x="146" y="0"/>
                  </a:lnTo>
                  <a:lnTo>
                    <a:pt x="140" y="2"/>
                  </a:lnTo>
                  <a:lnTo>
                    <a:pt x="136" y="2"/>
                  </a:lnTo>
                  <a:lnTo>
                    <a:pt x="132" y="4"/>
                  </a:lnTo>
                  <a:lnTo>
                    <a:pt x="126" y="6"/>
                  </a:lnTo>
                  <a:lnTo>
                    <a:pt x="122" y="8"/>
                  </a:lnTo>
                  <a:lnTo>
                    <a:pt x="118" y="10"/>
                  </a:lnTo>
                  <a:lnTo>
                    <a:pt x="116" y="12"/>
                  </a:lnTo>
                  <a:lnTo>
                    <a:pt x="112" y="14"/>
                  </a:lnTo>
                  <a:lnTo>
                    <a:pt x="108" y="16"/>
                  </a:lnTo>
                  <a:lnTo>
                    <a:pt x="106" y="20"/>
                  </a:lnTo>
                  <a:lnTo>
                    <a:pt x="104" y="22"/>
                  </a:lnTo>
                  <a:lnTo>
                    <a:pt x="102" y="25"/>
                  </a:lnTo>
                  <a:lnTo>
                    <a:pt x="100" y="27"/>
                  </a:lnTo>
                  <a:lnTo>
                    <a:pt x="100" y="29"/>
                  </a:lnTo>
                  <a:lnTo>
                    <a:pt x="98" y="33"/>
                  </a:lnTo>
                  <a:lnTo>
                    <a:pt x="98" y="37"/>
                  </a:lnTo>
                  <a:lnTo>
                    <a:pt x="100" y="39"/>
                  </a:lnTo>
                  <a:lnTo>
                    <a:pt x="100" y="43"/>
                  </a:lnTo>
                  <a:lnTo>
                    <a:pt x="102" y="45"/>
                  </a:lnTo>
                  <a:lnTo>
                    <a:pt x="104" y="47"/>
                  </a:lnTo>
                  <a:lnTo>
                    <a:pt x="108" y="49"/>
                  </a:lnTo>
                  <a:lnTo>
                    <a:pt x="110" y="51"/>
                  </a:lnTo>
                  <a:lnTo>
                    <a:pt x="114" y="53"/>
                  </a:lnTo>
                  <a:lnTo>
                    <a:pt x="118" y="55"/>
                  </a:lnTo>
                  <a:lnTo>
                    <a:pt x="122" y="57"/>
                  </a:lnTo>
                  <a:lnTo>
                    <a:pt x="126" y="57"/>
                  </a:lnTo>
                  <a:lnTo>
                    <a:pt x="130" y="59"/>
                  </a:lnTo>
                  <a:lnTo>
                    <a:pt x="132" y="59"/>
                  </a:lnTo>
                  <a:lnTo>
                    <a:pt x="128" y="59"/>
                  </a:lnTo>
                  <a:lnTo>
                    <a:pt x="58" y="75"/>
                  </a:lnTo>
                  <a:lnTo>
                    <a:pt x="0" y="181"/>
                  </a:lnTo>
                  <a:lnTo>
                    <a:pt x="2" y="185"/>
                  </a:lnTo>
                  <a:lnTo>
                    <a:pt x="10" y="187"/>
                  </a:lnTo>
                  <a:lnTo>
                    <a:pt x="24" y="189"/>
                  </a:lnTo>
                  <a:lnTo>
                    <a:pt x="32" y="185"/>
                  </a:lnTo>
                  <a:lnTo>
                    <a:pt x="38" y="181"/>
                  </a:lnTo>
                  <a:lnTo>
                    <a:pt x="66" y="145"/>
                  </a:lnTo>
                  <a:lnTo>
                    <a:pt x="0" y="303"/>
                  </a:lnTo>
                  <a:lnTo>
                    <a:pt x="0" y="309"/>
                  </a:lnTo>
                  <a:lnTo>
                    <a:pt x="14" y="311"/>
                  </a:lnTo>
                  <a:lnTo>
                    <a:pt x="38" y="311"/>
                  </a:lnTo>
                  <a:lnTo>
                    <a:pt x="52" y="309"/>
                  </a:lnTo>
                  <a:lnTo>
                    <a:pt x="60" y="303"/>
                  </a:lnTo>
                  <a:lnTo>
                    <a:pt x="122" y="187"/>
                  </a:lnTo>
                  <a:lnTo>
                    <a:pt x="126" y="303"/>
                  </a:lnTo>
                  <a:lnTo>
                    <a:pt x="130" y="307"/>
                  </a:lnTo>
                  <a:lnTo>
                    <a:pt x="140" y="309"/>
                  </a:lnTo>
                  <a:lnTo>
                    <a:pt x="160" y="311"/>
                  </a:lnTo>
                  <a:lnTo>
                    <a:pt x="176" y="309"/>
                  </a:lnTo>
                  <a:lnTo>
                    <a:pt x="188" y="305"/>
                  </a:lnTo>
                  <a:lnTo>
                    <a:pt x="188" y="145"/>
                  </a:lnTo>
                  <a:lnTo>
                    <a:pt x="200" y="181"/>
                  </a:lnTo>
                  <a:lnTo>
                    <a:pt x="202" y="185"/>
                  </a:lnTo>
                  <a:lnTo>
                    <a:pt x="212" y="187"/>
                  </a:lnTo>
                  <a:lnTo>
                    <a:pt x="220" y="189"/>
                  </a:lnTo>
                  <a:lnTo>
                    <a:pt x="232" y="187"/>
                  </a:lnTo>
                  <a:lnTo>
                    <a:pt x="236" y="181"/>
                  </a:lnTo>
                  <a:lnTo>
                    <a:pt x="222" y="71"/>
                  </a:lnTo>
                  <a:lnTo>
                    <a:pt x="170" y="57"/>
                  </a:lnTo>
                  <a:lnTo>
                    <a:pt x="162" y="57"/>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567" name="Freeform 351"/>
            <p:cNvSpPr>
              <a:spLocks/>
            </p:cNvSpPr>
            <p:nvPr/>
          </p:nvSpPr>
          <p:spPr bwMode="gray">
            <a:xfrm>
              <a:off x="2990" y="1860"/>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68" name="Freeform 352"/>
            <p:cNvSpPr>
              <a:spLocks/>
            </p:cNvSpPr>
            <p:nvPr/>
          </p:nvSpPr>
          <p:spPr bwMode="gray">
            <a:xfrm>
              <a:off x="2946" y="1830"/>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69" name="Freeform 353"/>
            <p:cNvSpPr>
              <a:spLocks/>
            </p:cNvSpPr>
            <p:nvPr/>
          </p:nvSpPr>
          <p:spPr bwMode="gray">
            <a:xfrm>
              <a:off x="2928" y="1889"/>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70" name="Freeform 354"/>
            <p:cNvSpPr>
              <a:spLocks/>
            </p:cNvSpPr>
            <p:nvPr/>
          </p:nvSpPr>
          <p:spPr bwMode="gray">
            <a:xfrm>
              <a:off x="2872" y="1975"/>
              <a:ext cx="18" cy="44"/>
            </a:xfrm>
            <a:custGeom>
              <a:avLst/>
              <a:gdLst>
                <a:gd name="T0" fmla="*/ 2 w 18"/>
                <a:gd name="T1" fmla="*/ 36 h 44"/>
                <a:gd name="T2" fmla="*/ 18 w 18"/>
                <a:gd name="T3" fmla="*/ 0 h 44"/>
                <a:gd name="T4" fmla="*/ 18 w 18"/>
                <a:gd name="T5" fmla="*/ 8 h 44"/>
                <a:gd name="T6" fmla="*/ 0 w 18"/>
                <a:gd name="T7" fmla="*/ 44 h 44"/>
                <a:gd name="T8" fmla="*/ 2 w 18"/>
                <a:gd name="T9" fmla="*/ 36 h 44"/>
                <a:gd name="T10" fmla="*/ 0 60000 65536"/>
                <a:gd name="T11" fmla="*/ 0 60000 65536"/>
                <a:gd name="T12" fmla="*/ 0 60000 65536"/>
                <a:gd name="T13" fmla="*/ 0 60000 65536"/>
                <a:gd name="T14" fmla="*/ 0 60000 65536"/>
                <a:gd name="T15" fmla="*/ 0 w 18"/>
                <a:gd name="T16" fmla="*/ 0 h 44"/>
                <a:gd name="T17" fmla="*/ 18 w 18"/>
                <a:gd name="T18" fmla="*/ 44 h 44"/>
              </a:gdLst>
              <a:ahLst/>
              <a:cxnLst>
                <a:cxn ang="T10">
                  <a:pos x="T0" y="T1"/>
                </a:cxn>
                <a:cxn ang="T11">
                  <a:pos x="T2" y="T3"/>
                </a:cxn>
                <a:cxn ang="T12">
                  <a:pos x="T4" y="T5"/>
                </a:cxn>
                <a:cxn ang="T13">
                  <a:pos x="T6" y="T7"/>
                </a:cxn>
                <a:cxn ang="T14">
                  <a:pos x="T8" y="T9"/>
                </a:cxn>
              </a:cxnLst>
              <a:rect l="T15" t="T16" r="T17" b="T18"/>
              <a:pathLst>
                <a:path w="18" h="44">
                  <a:moveTo>
                    <a:pt x="2" y="36"/>
                  </a:moveTo>
                  <a:lnTo>
                    <a:pt x="18" y="0"/>
                  </a:lnTo>
                  <a:lnTo>
                    <a:pt x="18" y="8"/>
                  </a:lnTo>
                  <a:lnTo>
                    <a:pt x="0" y="44"/>
                  </a:lnTo>
                  <a:lnTo>
                    <a:pt x="2" y="36"/>
                  </a:lnTo>
                  <a:close/>
                </a:path>
              </a:pathLst>
            </a:custGeom>
            <a:solidFill>
              <a:srgbClr val="FFFFFF"/>
            </a:solidFill>
            <a:ln w="6350">
              <a:solidFill>
                <a:srgbClr val="000000"/>
              </a:solidFill>
              <a:round/>
              <a:headEnd/>
              <a:tailEnd/>
            </a:ln>
          </p:spPr>
          <p:txBody>
            <a:bodyPr/>
            <a:lstStyle/>
            <a:p>
              <a:endParaRPr lang="fr-FR"/>
            </a:p>
          </p:txBody>
        </p:sp>
        <p:sp>
          <p:nvSpPr>
            <p:cNvPr id="9571" name="Freeform 355" descr="Papyrus"/>
            <p:cNvSpPr>
              <a:spLocks/>
            </p:cNvSpPr>
            <p:nvPr/>
          </p:nvSpPr>
          <p:spPr bwMode="gray">
            <a:xfrm>
              <a:off x="2958" y="2017"/>
              <a:ext cx="38" cy="124"/>
            </a:xfrm>
            <a:custGeom>
              <a:avLst/>
              <a:gdLst>
                <a:gd name="T0" fmla="*/ 0 w 38"/>
                <a:gd name="T1" fmla="*/ 0 h 124"/>
                <a:gd name="T2" fmla="*/ 38 w 38"/>
                <a:gd name="T3" fmla="*/ 116 h 124"/>
                <a:gd name="T4" fmla="*/ 36 w 38"/>
                <a:gd name="T5" fmla="*/ 124 h 124"/>
                <a:gd name="T6" fmla="*/ 0 w 38"/>
                <a:gd name="T7" fmla="*/ 8 h 124"/>
                <a:gd name="T8" fmla="*/ 0 w 38"/>
                <a:gd name="T9" fmla="*/ 0 h 124"/>
                <a:gd name="T10" fmla="*/ 0 60000 65536"/>
                <a:gd name="T11" fmla="*/ 0 60000 65536"/>
                <a:gd name="T12" fmla="*/ 0 60000 65536"/>
                <a:gd name="T13" fmla="*/ 0 60000 65536"/>
                <a:gd name="T14" fmla="*/ 0 60000 65536"/>
                <a:gd name="T15" fmla="*/ 0 w 38"/>
                <a:gd name="T16" fmla="*/ 0 h 124"/>
                <a:gd name="T17" fmla="*/ 38 w 38"/>
                <a:gd name="T18" fmla="*/ 124 h 124"/>
              </a:gdLst>
              <a:ahLst/>
              <a:cxnLst>
                <a:cxn ang="T10">
                  <a:pos x="T0" y="T1"/>
                </a:cxn>
                <a:cxn ang="T11">
                  <a:pos x="T2" y="T3"/>
                </a:cxn>
                <a:cxn ang="T12">
                  <a:pos x="T4" y="T5"/>
                </a:cxn>
                <a:cxn ang="T13">
                  <a:pos x="T6" y="T7"/>
                </a:cxn>
                <a:cxn ang="T14">
                  <a:pos x="T8" y="T9"/>
                </a:cxn>
              </a:cxnLst>
              <a:rect l="T15" t="T16" r="T17" b="T18"/>
              <a:pathLst>
                <a:path w="38" h="124">
                  <a:moveTo>
                    <a:pt x="0" y="0"/>
                  </a:moveTo>
                  <a:lnTo>
                    <a:pt x="38" y="116"/>
                  </a:lnTo>
                  <a:lnTo>
                    <a:pt x="36" y="12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72" name="Freeform 356"/>
            <p:cNvSpPr>
              <a:spLocks/>
            </p:cNvSpPr>
            <p:nvPr/>
          </p:nvSpPr>
          <p:spPr bwMode="gray">
            <a:xfrm>
              <a:off x="3010" y="1975"/>
              <a:ext cx="22" cy="44"/>
            </a:xfrm>
            <a:custGeom>
              <a:avLst/>
              <a:gdLst>
                <a:gd name="T0" fmla="*/ 0 w 22"/>
                <a:gd name="T1" fmla="*/ 0 h 44"/>
                <a:gd name="T2" fmla="*/ 22 w 22"/>
                <a:gd name="T3" fmla="*/ 36 h 44"/>
                <a:gd name="T4" fmla="*/ 20 w 22"/>
                <a:gd name="T5" fmla="*/ 44 h 44"/>
                <a:gd name="T6" fmla="*/ 0 w 22"/>
                <a:gd name="T7" fmla="*/ 8 h 44"/>
                <a:gd name="T8" fmla="*/ 0 w 22"/>
                <a:gd name="T9" fmla="*/ 0 h 44"/>
                <a:gd name="T10" fmla="*/ 0 60000 65536"/>
                <a:gd name="T11" fmla="*/ 0 60000 65536"/>
                <a:gd name="T12" fmla="*/ 0 60000 65536"/>
                <a:gd name="T13" fmla="*/ 0 60000 65536"/>
                <a:gd name="T14" fmla="*/ 0 60000 65536"/>
                <a:gd name="T15" fmla="*/ 0 w 22"/>
                <a:gd name="T16" fmla="*/ 0 h 44"/>
                <a:gd name="T17" fmla="*/ 22 w 22"/>
                <a:gd name="T18" fmla="*/ 44 h 44"/>
              </a:gdLst>
              <a:ahLst/>
              <a:cxnLst>
                <a:cxn ang="T10">
                  <a:pos x="T0" y="T1"/>
                </a:cxn>
                <a:cxn ang="T11">
                  <a:pos x="T2" y="T3"/>
                </a:cxn>
                <a:cxn ang="T12">
                  <a:pos x="T4" y="T5"/>
                </a:cxn>
                <a:cxn ang="T13">
                  <a:pos x="T6" y="T7"/>
                </a:cxn>
                <a:cxn ang="T14">
                  <a:pos x="T8" y="T9"/>
                </a:cxn>
              </a:cxnLst>
              <a:rect l="T15" t="T16" r="T17" b="T18"/>
              <a:pathLst>
                <a:path w="22" h="44">
                  <a:moveTo>
                    <a:pt x="0" y="0"/>
                  </a:moveTo>
                  <a:lnTo>
                    <a:pt x="22" y="36"/>
                  </a:lnTo>
                  <a:lnTo>
                    <a:pt x="20" y="44"/>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73" name="Freeform 357"/>
            <p:cNvSpPr>
              <a:spLocks/>
            </p:cNvSpPr>
            <p:nvPr/>
          </p:nvSpPr>
          <p:spPr bwMode="gray">
            <a:xfrm>
              <a:off x="2990" y="1860"/>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74" name="Freeform 358"/>
            <p:cNvSpPr>
              <a:spLocks/>
            </p:cNvSpPr>
            <p:nvPr/>
          </p:nvSpPr>
          <p:spPr bwMode="gray">
            <a:xfrm>
              <a:off x="2950" y="1830"/>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75" name="Freeform 359"/>
            <p:cNvSpPr>
              <a:spLocks/>
            </p:cNvSpPr>
            <p:nvPr/>
          </p:nvSpPr>
          <p:spPr bwMode="gray">
            <a:xfrm>
              <a:off x="2940" y="1830"/>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576" name="Freeform 360" descr="Papyrus"/>
            <p:cNvSpPr>
              <a:spLocks/>
            </p:cNvSpPr>
            <p:nvPr/>
          </p:nvSpPr>
          <p:spPr bwMode="gray">
            <a:xfrm>
              <a:off x="2868" y="2011"/>
              <a:ext cx="6" cy="12"/>
            </a:xfrm>
            <a:custGeom>
              <a:avLst/>
              <a:gdLst>
                <a:gd name="T0" fmla="*/ 2 w 6"/>
                <a:gd name="T1" fmla="*/ 4 h 12"/>
                <a:gd name="T2" fmla="*/ 6 w 6"/>
                <a:gd name="T3" fmla="*/ 0 h 12"/>
                <a:gd name="T4" fmla="*/ 4 w 6"/>
                <a:gd name="T5" fmla="*/ 8 h 12"/>
                <a:gd name="T6" fmla="*/ 0 w 6"/>
                <a:gd name="T7" fmla="*/ 12 h 12"/>
                <a:gd name="T8" fmla="*/ 2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2" y="4"/>
                  </a:moveTo>
                  <a:lnTo>
                    <a:pt x="6" y="0"/>
                  </a:lnTo>
                  <a:lnTo>
                    <a:pt x="4"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77" name="Freeform 361"/>
            <p:cNvSpPr>
              <a:spLocks/>
            </p:cNvSpPr>
            <p:nvPr/>
          </p:nvSpPr>
          <p:spPr bwMode="gray">
            <a:xfrm>
              <a:off x="2872" y="1975"/>
              <a:ext cx="18" cy="166"/>
            </a:xfrm>
            <a:custGeom>
              <a:avLst/>
              <a:gdLst>
                <a:gd name="T0" fmla="*/ 18 w 18"/>
                <a:gd name="T1" fmla="*/ 0 h 166"/>
                <a:gd name="T2" fmla="*/ 0 w 18"/>
                <a:gd name="T3" fmla="*/ 158 h 166"/>
                <a:gd name="T4" fmla="*/ 0 w 18"/>
                <a:gd name="T5" fmla="*/ 166 h 166"/>
                <a:gd name="T6" fmla="*/ 18 w 18"/>
                <a:gd name="T7" fmla="*/ 8 h 166"/>
                <a:gd name="T8" fmla="*/ 18 w 18"/>
                <a:gd name="T9" fmla="*/ 0 h 166"/>
                <a:gd name="T10" fmla="*/ 0 60000 65536"/>
                <a:gd name="T11" fmla="*/ 0 60000 65536"/>
                <a:gd name="T12" fmla="*/ 0 60000 65536"/>
                <a:gd name="T13" fmla="*/ 0 60000 65536"/>
                <a:gd name="T14" fmla="*/ 0 60000 65536"/>
                <a:gd name="T15" fmla="*/ 0 w 18"/>
                <a:gd name="T16" fmla="*/ 0 h 166"/>
                <a:gd name="T17" fmla="*/ 18 w 18"/>
                <a:gd name="T18" fmla="*/ 166 h 166"/>
              </a:gdLst>
              <a:ahLst/>
              <a:cxnLst>
                <a:cxn ang="T10">
                  <a:pos x="T0" y="T1"/>
                </a:cxn>
                <a:cxn ang="T11">
                  <a:pos x="T2" y="T3"/>
                </a:cxn>
                <a:cxn ang="T12">
                  <a:pos x="T4" y="T5"/>
                </a:cxn>
                <a:cxn ang="T13">
                  <a:pos x="T6" y="T7"/>
                </a:cxn>
                <a:cxn ang="T14">
                  <a:pos x="T8" y="T9"/>
                </a:cxn>
              </a:cxnLst>
              <a:rect l="T15" t="T16" r="T17" b="T18"/>
              <a:pathLst>
                <a:path w="18" h="166">
                  <a:moveTo>
                    <a:pt x="18" y="0"/>
                  </a:moveTo>
                  <a:lnTo>
                    <a:pt x="0" y="158"/>
                  </a:lnTo>
                  <a:lnTo>
                    <a:pt x="0" y="166"/>
                  </a:lnTo>
                  <a:lnTo>
                    <a:pt x="18" y="8"/>
                  </a:lnTo>
                  <a:lnTo>
                    <a:pt x="18" y="0"/>
                  </a:lnTo>
                  <a:close/>
                </a:path>
              </a:pathLst>
            </a:custGeom>
            <a:solidFill>
              <a:srgbClr val="FFFFFF"/>
            </a:solidFill>
            <a:ln w="6350">
              <a:solidFill>
                <a:srgbClr val="000000"/>
              </a:solidFill>
              <a:round/>
              <a:headEnd/>
              <a:tailEnd/>
            </a:ln>
          </p:spPr>
          <p:txBody>
            <a:bodyPr/>
            <a:lstStyle/>
            <a:p>
              <a:endParaRPr lang="fr-FR"/>
            </a:p>
          </p:txBody>
        </p:sp>
        <p:sp>
          <p:nvSpPr>
            <p:cNvPr id="9578" name="Freeform 362" descr="Papyrus"/>
            <p:cNvSpPr>
              <a:spLocks/>
            </p:cNvSpPr>
            <p:nvPr/>
          </p:nvSpPr>
          <p:spPr bwMode="gray">
            <a:xfrm>
              <a:off x="2930" y="2017"/>
              <a:ext cx="28" cy="124"/>
            </a:xfrm>
            <a:custGeom>
              <a:avLst/>
              <a:gdLst>
                <a:gd name="T0" fmla="*/ 0 w 28"/>
                <a:gd name="T1" fmla="*/ 116 h 124"/>
                <a:gd name="T2" fmla="*/ 28 w 28"/>
                <a:gd name="T3" fmla="*/ 0 h 124"/>
                <a:gd name="T4" fmla="*/ 28 w 28"/>
                <a:gd name="T5" fmla="*/ 8 h 124"/>
                <a:gd name="T6" fmla="*/ 0 w 28"/>
                <a:gd name="T7" fmla="*/ 124 h 124"/>
                <a:gd name="T8" fmla="*/ 0 w 28"/>
                <a:gd name="T9" fmla="*/ 116 h 124"/>
                <a:gd name="T10" fmla="*/ 0 60000 65536"/>
                <a:gd name="T11" fmla="*/ 0 60000 65536"/>
                <a:gd name="T12" fmla="*/ 0 60000 65536"/>
                <a:gd name="T13" fmla="*/ 0 60000 65536"/>
                <a:gd name="T14" fmla="*/ 0 60000 65536"/>
                <a:gd name="T15" fmla="*/ 0 w 28"/>
                <a:gd name="T16" fmla="*/ 0 h 124"/>
                <a:gd name="T17" fmla="*/ 28 w 28"/>
                <a:gd name="T18" fmla="*/ 124 h 124"/>
              </a:gdLst>
              <a:ahLst/>
              <a:cxnLst>
                <a:cxn ang="T10">
                  <a:pos x="T0" y="T1"/>
                </a:cxn>
                <a:cxn ang="T11">
                  <a:pos x="T2" y="T3"/>
                </a:cxn>
                <a:cxn ang="T12">
                  <a:pos x="T4" y="T5"/>
                </a:cxn>
                <a:cxn ang="T13">
                  <a:pos x="T6" y="T7"/>
                </a:cxn>
                <a:cxn ang="T14">
                  <a:pos x="T8" y="T9"/>
                </a:cxn>
              </a:cxnLst>
              <a:rect l="T15" t="T16" r="T17" b="T18"/>
              <a:pathLst>
                <a:path w="28" h="124">
                  <a:moveTo>
                    <a:pt x="0" y="116"/>
                  </a:moveTo>
                  <a:lnTo>
                    <a:pt x="28" y="0"/>
                  </a:lnTo>
                  <a:lnTo>
                    <a:pt x="28" y="8"/>
                  </a:lnTo>
                  <a:lnTo>
                    <a:pt x="0" y="124"/>
                  </a:lnTo>
                  <a:lnTo>
                    <a:pt x="0" y="11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79" name="Freeform 363" descr="Papyrus"/>
            <p:cNvSpPr>
              <a:spLocks/>
            </p:cNvSpPr>
            <p:nvPr/>
          </p:nvSpPr>
          <p:spPr bwMode="gray">
            <a:xfrm>
              <a:off x="2994" y="2133"/>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0" name="Freeform 364" descr="Papyrus"/>
            <p:cNvSpPr>
              <a:spLocks/>
            </p:cNvSpPr>
            <p:nvPr/>
          </p:nvSpPr>
          <p:spPr bwMode="gray">
            <a:xfrm>
              <a:off x="3030" y="2011"/>
              <a:ext cx="6" cy="12"/>
            </a:xfrm>
            <a:custGeom>
              <a:avLst/>
              <a:gdLst>
                <a:gd name="T0" fmla="*/ 2 w 6"/>
                <a:gd name="T1" fmla="*/ 0 h 12"/>
                <a:gd name="T2" fmla="*/ 6 w 6"/>
                <a:gd name="T3" fmla="*/ 4 h 12"/>
                <a:gd name="T4" fmla="*/ 4 w 6"/>
                <a:gd name="T5" fmla="*/ 12 h 12"/>
                <a:gd name="T6" fmla="*/ 0 w 6"/>
                <a:gd name="T7" fmla="*/ 8 h 12"/>
                <a:gd name="T8" fmla="*/ 2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2" y="0"/>
                  </a:moveTo>
                  <a:lnTo>
                    <a:pt x="6"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1" name="Freeform 365"/>
            <p:cNvSpPr>
              <a:spLocks/>
            </p:cNvSpPr>
            <p:nvPr/>
          </p:nvSpPr>
          <p:spPr bwMode="gray">
            <a:xfrm>
              <a:off x="2990" y="1862"/>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82" name="Freeform 366"/>
            <p:cNvSpPr>
              <a:spLocks/>
            </p:cNvSpPr>
            <p:nvPr/>
          </p:nvSpPr>
          <p:spPr bwMode="gray">
            <a:xfrm>
              <a:off x="2954" y="1832"/>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83" name="Freeform 367"/>
            <p:cNvSpPr>
              <a:spLocks/>
            </p:cNvSpPr>
            <p:nvPr/>
          </p:nvSpPr>
          <p:spPr bwMode="gray">
            <a:xfrm>
              <a:off x="2938" y="1830"/>
              <a:ext cx="4" cy="8"/>
            </a:xfrm>
            <a:custGeom>
              <a:avLst/>
              <a:gdLst>
                <a:gd name="T0" fmla="*/ 4 w 4"/>
                <a:gd name="T1" fmla="*/ 0 h 8"/>
                <a:gd name="T2" fmla="*/ 2 w 4"/>
                <a:gd name="T3" fmla="*/ 0 h 8"/>
                <a:gd name="T4" fmla="*/ 0 w 4"/>
                <a:gd name="T5" fmla="*/ 8 h 8"/>
                <a:gd name="T6" fmla="*/ 2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2" y="0"/>
                  </a:lnTo>
                  <a:lnTo>
                    <a:pt x="0" y="8"/>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584" name="Freeform 368" descr="Papyrus"/>
            <p:cNvSpPr>
              <a:spLocks/>
            </p:cNvSpPr>
            <p:nvPr/>
          </p:nvSpPr>
          <p:spPr bwMode="gray">
            <a:xfrm>
              <a:off x="2862" y="2015"/>
              <a:ext cx="8" cy="12"/>
            </a:xfrm>
            <a:custGeom>
              <a:avLst/>
              <a:gdLst>
                <a:gd name="T0" fmla="*/ 2 w 8"/>
                <a:gd name="T1" fmla="*/ 4 h 12"/>
                <a:gd name="T2" fmla="*/ 8 w 8"/>
                <a:gd name="T3" fmla="*/ 0 h 12"/>
                <a:gd name="T4" fmla="*/ 6 w 8"/>
                <a:gd name="T5" fmla="*/ 8 h 12"/>
                <a:gd name="T6" fmla="*/ 0 w 8"/>
                <a:gd name="T7" fmla="*/ 12 h 12"/>
                <a:gd name="T8" fmla="*/ 2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4"/>
                  </a:moveTo>
                  <a:lnTo>
                    <a:pt x="8" y="0"/>
                  </a:lnTo>
                  <a:lnTo>
                    <a:pt x="6"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5" name="Freeform 369" descr="Papyrus"/>
            <p:cNvSpPr>
              <a:spLocks/>
            </p:cNvSpPr>
            <p:nvPr/>
          </p:nvSpPr>
          <p:spPr bwMode="gray">
            <a:xfrm>
              <a:off x="2872" y="2133"/>
              <a:ext cx="2" cy="14"/>
            </a:xfrm>
            <a:custGeom>
              <a:avLst/>
              <a:gdLst>
                <a:gd name="T0" fmla="*/ 0 w 2"/>
                <a:gd name="T1" fmla="*/ 0 h 14"/>
                <a:gd name="T2" fmla="*/ 2 w 2"/>
                <a:gd name="T3" fmla="*/ 6 h 14"/>
                <a:gd name="T4" fmla="*/ 2 w 2"/>
                <a:gd name="T5" fmla="*/ 14 h 14"/>
                <a:gd name="T6" fmla="*/ 0 w 2"/>
                <a:gd name="T7" fmla="*/ 8 h 14"/>
                <a:gd name="T8" fmla="*/ 0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0" y="0"/>
                  </a:moveTo>
                  <a:lnTo>
                    <a:pt x="2" y="6"/>
                  </a:lnTo>
                  <a:lnTo>
                    <a:pt x="2" y="1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6" name="Freeform 370" descr="Papyrus"/>
            <p:cNvSpPr>
              <a:spLocks/>
            </p:cNvSpPr>
            <p:nvPr/>
          </p:nvSpPr>
          <p:spPr bwMode="gray">
            <a:xfrm>
              <a:off x="2922" y="2133"/>
              <a:ext cx="8" cy="14"/>
            </a:xfrm>
            <a:custGeom>
              <a:avLst/>
              <a:gdLst>
                <a:gd name="T0" fmla="*/ 2 w 8"/>
                <a:gd name="T1" fmla="*/ 6 h 14"/>
                <a:gd name="T2" fmla="*/ 8 w 8"/>
                <a:gd name="T3" fmla="*/ 0 h 14"/>
                <a:gd name="T4" fmla="*/ 8 w 8"/>
                <a:gd name="T5" fmla="*/ 8 h 14"/>
                <a:gd name="T6" fmla="*/ 0 w 8"/>
                <a:gd name="T7" fmla="*/ 14 h 14"/>
                <a:gd name="T8" fmla="*/ 2 w 8"/>
                <a:gd name="T9" fmla="*/ 6 h 14"/>
                <a:gd name="T10" fmla="*/ 0 60000 65536"/>
                <a:gd name="T11" fmla="*/ 0 60000 65536"/>
                <a:gd name="T12" fmla="*/ 0 60000 65536"/>
                <a:gd name="T13" fmla="*/ 0 60000 65536"/>
                <a:gd name="T14" fmla="*/ 0 60000 65536"/>
                <a:gd name="T15" fmla="*/ 0 w 8"/>
                <a:gd name="T16" fmla="*/ 0 h 14"/>
                <a:gd name="T17" fmla="*/ 8 w 8"/>
                <a:gd name="T18" fmla="*/ 14 h 14"/>
              </a:gdLst>
              <a:ahLst/>
              <a:cxnLst>
                <a:cxn ang="T10">
                  <a:pos x="T0" y="T1"/>
                </a:cxn>
                <a:cxn ang="T11">
                  <a:pos x="T2" y="T3"/>
                </a:cxn>
                <a:cxn ang="T12">
                  <a:pos x="T4" y="T5"/>
                </a:cxn>
                <a:cxn ang="T13">
                  <a:pos x="T6" y="T7"/>
                </a:cxn>
                <a:cxn ang="T14">
                  <a:pos x="T8" y="T9"/>
                </a:cxn>
              </a:cxnLst>
              <a:rect l="T15" t="T16" r="T17" b="T18"/>
              <a:pathLst>
                <a:path w="8" h="14">
                  <a:moveTo>
                    <a:pt x="2" y="6"/>
                  </a:moveTo>
                  <a:lnTo>
                    <a:pt x="8" y="0"/>
                  </a:lnTo>
                  <a:lnTo>
                    <a:pt x="8"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7" name="Freeform 371" descr="Papyrus"/>
            <p:cNvSpPr>
              <a:spLocks/>
            </p:cNvSpPr>
            <p:nvPr/>
          </p:nvSpPr>
          <p:spPr bwMode="gray">
            <a:xfrm>
              <a:off x="2998" y="2137"/>
              <a:ext cx="12" cy="10"/>
            </a:xfrm>
            <a:custGeom>
              <a:avLst/>
              <a:gdLst>
                <a:gd name="T0" fmla="*/ 0 w 12"/>
                <a:gd name="T1" fmla="*/ 0 h 10"/>
                <a:gd name="T2" fmla="*/ 12 w 12"/>
                <a:gd name="T3" fmla="*/ 2 h 10"/>
                <a:gd name="T4" fmla="*/ 12 w 12"/>
                <a:gd name="T5" fmla="*/ 10 h 10"/>
                <a:gd name="T6" fmla="*/ 0 w 12"/>
                <a:gd name="T7" fmla="*/ 8 h 10"/>
                <a:gd name="T8" fmla="*/ 0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0" y="0"/>
                  </a:moveTo>
                  <a:lnTo>
                    <a:pt x="12" y="2"/>
                  </a:lnTo>
                  <a:lnTo>
                    <a:pt x="1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8" name="Freeform 372" descr="Papyrus"/>
            <p:cNvSpPr>
              <a:spLocks/>
            </p:cNvSpPr>
            <p:nvPr/>
          </p:nvSpPr>
          <p:spPr bwMode="gray">
            <a:xfrm>
              <a:off x="3034" y="2015"/>
              <a:ext cx="12" cy="10"/>
            </a:xfrm>
            <a:custGeom>
              <a:avLst/>
              <a:gdLst>
                <a:gd name="T0" fmla="*/ 2 w 12"/>
                <a:gd name="T1" fmla="*/ 0 h 10"/>
                <a:gd name="T2" fmla="*/ 12 w 12"/>
                <a:gd name="T3" fmla="*/ 2 h 10"/>
                <a:gd name="T4" fmla="*/ 10 w 12"/>
                <a:gd name="T5" fmla="*/ 10 h 10"/>
                <a:gd name="T6" fmla="*/ 0 w 12"/>
                <a:gd name="T7" fmla="*/ 8 h 10"/>
                <a:gd name="T8" fmla="*/ 2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0"/>
                  </a:moveTo>
                  <a:lnTo>
                    <a:pt x="12"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9" name="Freeform 373"/>
            <p:cNvSpPr>
              <a:spLocks/>
            </p:cNvSpPr>
            <p:nvPr/>
          </p:nvSpPr>
          <p:spPr bwMode="gray">
            <a:xfrm>
              <a:off x="2988" y="1864"/>
              <a:ext cx="2" cy="12"/>
            </a:xfrm>
            <a:custGeom>
              <a:avLst/>
              <a:gdLst>
                <a:gd name="T0" fmla="*/ 2 w 2"/>
                <a:gd name="T1" fmla="*/ 4 h 12"/>
                <a:gd name="T2" fmla="*/ 2 w 2"/>
                <a:gd name="T3" fmla="*/ 0 h 12"/>
                <a:gd name="T4" fmla="*/ 2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590" name="Freeform 374"/>
            <p:cNvSpPr>
              <a:spLocks/>
            </p:cNvSpPr>
            <p:nvPr/>
          </p:nvSpPr>
          <p:spPr bwMode="gray">
            <a:xfrm>
              <a:off x="2958" y="1832"/>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91" name="Freeform 375"/>
            <p:cNvSpPr>
              <a:spLocks/>
            </p:cNvSpPr>
            <p:nvPr/>
          </p:nvSpPr>
          <p:spPr bwMode="gray">
            <a:xfrm>
              <a:off x="2938" y="183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92" name="Freeform 376" descr="Papyrus"/>
            <p:cNvSpPr>
              <a:spLocks/>
            </p:cNvSpPr>
            <p:nvPr/>
          </p:nvSpPr>
          <p:spPr bwMode="gray">
            <a:xfrm>
              <a:off x="2910" y="2139"/>
              <a:ext cx="14" cy="10"/>
            </a:xfrm>
            <a:custGeom>
              <a:avLst/>
              <a:gdLst>
                <a:gd name="T0" fmla="*/ 2 w 14"/>
                <a:gd name="T1" fmla="*/ 2 h 10"/>
                <a:gd name="T2" fmla="*/ 14 w 14"/>
                <a:gd name="T3" fmla="*/ 0 h 10"/>
                <a:gd name="T4" fmla="*/ 12 w 14"/>
                <a:gd name="T5" fmla="*/ 8 h 10"/>
                <a:gd name="T6" fmla="*/ 0 w 14"/>
                <a:gd name="T7" fmla="*/ 10 h 10"/>
                <a:gd name="T8" fmla="*/ 2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2" y="2"/>
                  </a:moveTo>
                  <a:lnTo>
                    <a:pt x="14" y="0"/>
                  </a:lnTo>
                  <a:lnTo>
                    <a:pt x="12"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93" name="Freeform 377"/>
            <p:cNvSpPr>
              <a:spLocks/>
            </p:cNvSpPr>
            <p:nvPr/>
          </p:nvSpPr>
          <p:spPr bwMode="gray">
            <a:xfrm>
              <a:off x="2964" y="1834"/>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94" name="Freeform 378"/>
            <p:cNvSpPr>
              <a:spLocks/>
            </p:cNvSpPr>
            <p:nvPr/>
          </p:nvSpPr>
          <p:spPr bwMode="gray">
            <a:xfrm>
              <a:off x="2930" y="1830"/>
              <a:ext cx="10" cy="8"/>
            </a:xfrm>
            <a:custGeom>
              <a:avLst/>
              <a:gdLst>
                <a:gd name="T0" fmla="*/ 10 w 10"/>
                <a:gd name="T1" fmla="*/ 0 h 8"/>
                <a:gd name="T2" fmla="*/ 2 w 10"/>
                <a:gd name="T3" fmla="*/ 0 h 8"/>
                <a:gd name="T4" fmla="*/ 0 w 10"/>
                <a:gd name="T5" fmla="*/ 8 h 8"/>
                <a:gd name="T6" fmla="*/ 8 w 10"/>
                <a:gd name="T7" fmla="*/ 8 h 8"/>
                <a:gd name="T8" fmla="*/ 10 w 10"/>
                <a:gd name="T9" fmla="*/ 0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10" y="0"/>
                  </a:moveTo>
                  <a:lnTo>
                    <a:pt x="2" y="0"/>
                  </a:lnTo>
                  <a:lnTo>
                    <a:pt x="0" y="8"/>
                  </a:lnTo>
                  <a:lnTo>
                    <a:pt x="8" y="8"/>
                  </a:lnTo>
                  <a:lnTo>
                    <a:pt x="10" y="0"/>
                  </a:lnTo>
                  <a:close/>
                </a:path>
              </a:pathLst>
            </a:custGeom>
            <a:solidFill>
              <a:srgbClr val="FFFFFF"/>
            </a:solidFill>
            <a:ln w="6350">
              <a:solidFill>
                <a:srgbClr val="000000"/>
              </a:solidFill>
              <a:round/>
              <a:headEnd/>
              <a:tailEnd/>
            </a:ln>
          </p:spPr>
          <p:txBody>
            <a:bodyPr/>
            <a:lstStyle/>
            <a:p>
              <a:endParaRPr lang="fr-FR"/>
            </a:p>
          </p:txBody>
        </p:sp>
        <p:sp>
          <p:nvSpPr>
            <p:cNvPr id="9595" name="Freeform 379" descr="Papyrus"/>
            <p:cNvSpPr>
              <a:spLocks/>
            </p:cNvSpPr>
            <p:nvPr/>
          </p:nvSpPr>
          <p:spPr bwMode="gray">
            <a:xfrm>
              <a:off x="2888" y="2141"/>
              <a:ext cx="24" cy="8"/>
            </a:xfrm>
            <a:custGeom>
              <a:avLst/>
              <a:gdLst>
                <a:gd name="T0" fmla="*/ 0 w 24"/>
                <a:gd name="T1" fmla="*/ 0 h 8"/>
                <a:gd name="T2" fmla="*/ 24 w 24"/>
                <a:gd name="T3" fmla="*/ 0 h 8"/>
                <a:gd name="T4" fmla="*/ 22 w 24"/>
                <a:gd name="T5" fmla="*/ 8 h 8"/>
                <a:gd name="T6" fmla="*/ 0 w 24"/>
                <a:gd name="T7" fmla="*/ 8 h 8"/>
                <a:gd name="T8" fmla="*/ 0 w 24"/>
                <a:gd name="T9" fmla="*/ 0 h 8"/>
                <a:gd name="T10" fmla="*/ 0 60000 65536"/>
                <a:gd name="T11" fmla="*/ 0 60000 65536"/>
                <a:gd name="T12" fmla="*/ 0 60000 65536"/>
                <a:gd name="T13" fmla="*/ 0 60000 65536"/>
                <a:gd name="T14" fmla="*/ 0 60000 65536"/>
                <a:gd name="T15" fmla="*/ 0 w 24"/>
                <a:gd name="T16" fmla="*/ 0 h 8"/>
                <a:gd name="T17" fmla="*/ 24 w 24"/>
                <a:gd name="T18" fmla="*/ 8 h 8"/>
              </a:gdLst>
              <a:ahLst/>
              <a:cxnLst>
                <a:cxn ang="T10">
                  <a:pos x="T0" y="T1"/>
                </a:cxn>
                <a:cxn ang="T11">
                  <a:pos x="T2" y="T3"/>
                </a:cxn>
                <a:cxn ang="T12">
                  <a:pos x="T4" y="T5"/>
                </a:cxn>
                <a:cxn ang="T13">
                  <a:pos x="T6" y="T7"/>
                </a:cxn>
                <a:cxn ang="T14">
                  <a:pos x="T8" y="T9"/>
                </a:cxn>
              </a:cxnLst>
              <a:rect l="T15" t="T16" r="T17" b="T18"/>
              <a:pathLst>
                <a:path w="24" h="8">
                  <a:moveTo>
                    <a:pt x="0" y="0"/>
                  </a:moveTo>
                  <a:lnTo>
                    <a:pt x="24" y="0"/>
                  </a:lnTo>
                  <a:lnTo>
                    <a:pt x="22"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96" name="Freeform 380"/>
            <p:cNvSpPr>
              <a:spLocks/>
            </p:cNvSpPr>
            <p:nvPr/>
          </p:nvSpPr>
          <p:spPr bwMode="gray">
            <a:xfrm>
              <a:off x="2966" y="1836"/>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97" name="Freeform 381"/>
            <p:cNvSpPr>
              <a:spLocks/>
            </p:cNvSpPr>
            <p:nvPr/>
          </p:nvSpPr>
          <p:spPr bwMode="gray">
            <a:xfrm>
              <a:off x="2926" y="1830"/>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98" name="Freeform 382" descr="Papyrus"/>
            <p:cNvSpPr>
              <a:spLocks/>
            </p:cNvSpPr>
            <p:nvPr/>
          </p:nvSpPr>
          <p:spPr bwMode="gray">
            <a:xfrm>
              <a:off x="2874" y="2139"/>
              <a:ext cx="14" cy="10"/>
            </a:xfrm>
            <a:custGeom>
              <a:avLst/>
              <a:gdLst>
                <a:gd name="T0" fmla="*/ 0 w 14"/>
                <a:gd name="T1" fmla="*/ 0 h 10"/>
                <a:gd name="T2" fmla="*/ 14 w 14"/>
                <a:gd name="T3" fmla="*/ 2 h 10"/>
                <a:gd name="T4" fmla="*/ 14 w 14"/>
                <a:gd name="T5" fmla="*/ 10 h 10"/>
                <a:gd name="T6" fmla="*/ 0 w 14"/>
                <a:gd name="T7" fmla="*/ 8 h 10"/>
                <a:gd name="T8" fmla="*/ 0 w 14"/>
                <a:gd name="T9" fmla="*/ 0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0"/>
                  </a:moveTo>
                  <a:lnTo>
                    <a:pt x="14"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99" name="Freeform 383"/>
            <p:cNvSpPr>
              <a:spLocks/>
            </p:cNvSpPr>
            <p:nvPr/>
          </p:nvSpPr>
          <p:spPr bwMode="gray">
            <a:xfrm>
              <a:off x="2970" y="1838"/>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600" name="Freeform 384"/>
            <p:cNvSpPr>
              <a:spLocks/>
            </p:cNvSpPr>
            <p:nvPr/>
          </p:nvSpPr>
          <p:spPr bwMode="gray">
            <a:xfrm>
              <a:off x="2922" y="1830"/>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601" name="Freeform 385"/>
            <p:cNvSpPr>
              <a:spLocks/>
            </p:cNvSpPr>
            <p:nvPr/>
          </p:nvSpPr>
          <p:spPr bwMode="gray">
            <a:xfrm>
              <a:off x="2974" y="1840"/>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602" name="Rectangle 386"/>
            <p:cNvSpPr>
              <a:spLocks noChangeArrowheads="1"/>
            </p:cNvSpPr>
            <p:nvPr/>
          </p:nvSpPr>
          <p:spPr bwMode="gray">
            <a:xfrm>
              <a:off x="2920" y="1834"/>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603" name="Freeform 387"/>
            <p:cNvSpPr>
              <a:spLocks/>
            </p:cNvSpPr>
            <p:nvPr/>
          </p:nvSpPr>
          <p:spPr bwMode="gray">
            <a:xfrm>
              <a:off x="2978" y="1842"/>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604" name="Freeform 388"/>
            <p:cNvSpPr>
              <a:spLocks/>
            </p:cNvSpPr>
            <p:nvPr/>
          </p:nvSpPr>
          <p:spPr bwMode="gray">
            <a:xfrm>
              <a:off x="2914" y="1832"/>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05" name="Freeform 389"/>
            <p:cNvSpPr>
              <a:spLocks/>
            </p:cNvSpPr>
            <p:nvPr/>
          </p:nvSpPr>
          <p:spPr bwMode="gray">
            <a:xfrm>
              <a:off x="2980" y="1844"/>
              <a:ext cx="4" cy="10"/>
            </a:xfrm>
            <a:custGeom>
              <a:avLst/>
              <a:gdLst>
                <a:gd name="T0" fmla="*/ 4 w 4"/>
                <a:gd name="T1" fmla="*/ 2 h 10"/>
                <a:gd name="T2" fmla="*/ 2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606" name="Freeform 390"/>
            <p:cNvSpPr>
              <a:spLocks/>
            </p:cNvSpPr>
            <p:nvPr/>
          </p:nvSpPr>
          <p:spPr bwMode="gray">
            <a:xfrm>
              <a:off x="2910" y="1834"/>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07" name="Freeform 391"/>
            <p:cNvSpPr>
              <a:spLocks/>
            </p:cNvSpPr>
            <p:nvPr/>
          </p:nvSpPr>
          <p:spPr bwMode="gray">
            <a:xfrm>
              <a:off x="2982" y="1846"/>
              <a:ext cx="4" cy="12"/>
            </a:xfrm>
            <a:custGeom>
              <a:avLst/>
              <a:gdLst>
                <a:gd name="T0" fmla="*/ 4 w 4"/>
                <a:gd name="T1" fmla="*/ 4 h 12"/>
                <a:gd name="T2" fmla="*/ 2 w 4"/>
                <a:gd name="T3" fmla="*/ 0 h 12"/>
                <a:gd name="T4" fmla="*/ 0 w 4"/>
                <a:gd name="T5" fmla="*/ 8 h 12"/>
                <a:gd name="T6" fmla="*/ 4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2" y="0"/>
                  </a:lnTo>
                  <a:lnTo>
                    <a:pt x="0" y="8"/>
                  </a:lnTo>
                  <a:lnTo>
                    <a:pt x="4" y="12"/>
                  </a:lnTo>
                  <a:lnTo>
                    <a:pt x="4" y="4"/>
                  </a:lnTo>
                  <a:close/>
                </a:path>
              </a:pathLst>
            </a:custGeom>
            <a:solidFill>
              <a:srgbClr val="FFFFFF"/>
            </a:solidFill>
            <a:ln w="6350">
              <a:solidFill>
                <a:srgbClr val="000000"/>
              </a:solidFill>
              <a:round/>
              <a:headEnd/>
              <a:tailEnd/>
            </a:ln>
          </p:spPr>
          <p:txBody>
            <a:bodyPr/>
            <a:lstStyle/>
            <a:p>
              <a:endParaRPr lang="fr-FR"/>
            </a:p>
          </p:txBody>
        </p:sp>
        <p:sp>
          <p:nvSpPr>
            <p:cNvPr id="9608" name="Freeform 392"/>
            <p:cNvSpPr>
              <a:spLocks/>
            </p:cNvSpPr>
            <p:nvPr/>
          </p:nvSpPr>
          <p:spPr bwMode="gray">
            <a:xfrm>
              <a:off x="2906" y="1836"/>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09" name="Freeform 393"/>
            <p:cNvSpPr>
              <a:spLocks/>
            </p:cNvSpPr>
            <p:nvPr/>
          </p:nvSpPr>
          <p:spPr bwMode="gray">
            <a:xfrm>
              <a:off x="2986" y="1850"/>
              <a:ext cx="2" cy="10"/>
            </a:xfrm>
            <a:custGeom>
              <a:avLst/>
              <a:gdLst>
                <a:gd name="T0" fmla="*/ 2 w 2"/>
                <a:gd name="T1" fmla="*/ 2 h 10"/>
                <a:gd name="T2" fmla="*/ 0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610" name="Freeform 394"/>
            <p:cNvSpPr>
              <a:spLocks/>
            </p:cNvSpPr>
            <p:nvPr/>
          </p:nvSpPr>
          <p:spPr bwMode="gray">
            <a:xfrm>
              <a:off x="2902" y="1838"/>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611" name="Freeform 395"/>
            <p:cNvSpPr>
              <a:spLocks/>
            </p:cNvSpPr>
            <p:nvPr/>
          </p:nvSpPr>
          <p:spPr bwMode="gray">
            <a:xfrm>
              <a:off x="2986" y="1852"/>
              <a:ext cx="4" cy="12"/>
            </a:xfrm>
            <a:custGeom>
              <a:avLst/>
              <a:gdLst>
                <a:gd name="T0" fmla="*/ 4 w 4"/>
                <a:gd name="T1" fmla="*/ 4 h 12"/>
                <a:gd name="T2" fmla="*/ 2 w 4"/>
                <a:gd name="T3" fmla="*/ 0 h 12"/>
                <a:gd name="T4" fmla="*/ 0 w 4"/>
                <a:gd name="T5" fmla="*/ 8 h 12"/>
                <a:gd name="T6" fmla="*/ 2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2" y="0"/>
                  </a:lnTo>
                  <a:lnTo>
                    <a:pt x="0" y="8"/>
                  </a:lnTo>
                  <a:lnTo>
                    <a:pt x="2" y="12"/>
                  </a:lnTo>
                  <a:lnTo>
                    <a:pt x="4" y="4"/>
                  </a:lnTo>
                  <a:close/>
                </a:path>
              </a:pathLst>
            </a:custGeom>
            <a:solidFill>
              <a:srgbClr val="FFFFFF"/>
            </a:solidFill>
            <a:ln w="6350">
              <a:solidFill>
                <a:srgbClr val="000000"/>
              </a:solidFill>
              <a:round/>
              <a:headEnd/>
              <a:tailEnd/>
            </a:ln>
          </p:spPr>
          <p:txBody>
            <a:bodyPr/>
            <a:lstStyle/>
            <a:p>
              <a:endParaRPr lang="fr-FR"/>
            </a:p>
          </p:txBody>
        </p:sp>
        <p:sp>
          <p:nvSpPr>
            <p:cNvPr id="9612" name="Freeform 396"/>
            <p:cNvSpPr>
              <a:spLocks/>
            </p:cNvSpPr>
            <p:nvPr/>
          </p:nvSpPr>
          <p:spPr bwMode="gray">
            <a:xfrm>
              <a:off x="2900" y="1840"/>
              <a:ext cx="4" cy="10"/>
            </a:xfrm>
            <a:custGeom>
              <a:avLst/>
              <a:gdLst>
                <a:gd name="T0" fmla="*/ 4 w 4"/>
                <a:gd name="T1" fmla="*/ 0 h 10"/>
                <a:gd name="T2" fmla="*/ 0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613" name="Freeform 397"/>
            <p:cNvSpPr>
              <a:spLocks/>
            </p:cNvSpPr>
            <p:nvPr/>
          </p:nvSpPr>
          <p:spPr bwMode="gray">
            <a:xfrm>
              <a:off x="2988" y="1856"/>
              <a:ext cx="2" cy="12"/>
            </a:xfrm>
            <a:custGeom>
              <a:avLst/>
              <a:gdLst>
                <a:gd name="T0" fmla="*/ 2 w 2"/>
                <a:gd name="T1" fmla="*/ 4 h 12"/>
                <a:gd name="T2" fmla="*/ 2 w 2"/>
                <a:gd name="T3" fmla="*/ 0 h 12"/>
                <a:gd name="T4" fmla="*/ 0 w 2"/>
                <a:gd name="T5" fmla="*/ 8 h 12"/>
                <a:gd name="T6" fmla="*/ 2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0" y="8"/>
                  </a:lnTo>
                  <a:lnTo>
                    <a:pt x="2" y="12"/>
                  </a:lnTo>
                  <a:lnTo>
                    <a:pt x="2" y="4"/>
                  </a:lnTo>
                  <a:close/>
                </a:path>
              </a:pathLst>
            </a:custGeom>
            <a:solidFill>
              <a:srgbClr val="FFFFFF"/>
            </a:solidFill>
            <a:ln w="6350">
              <a:solidFill>
                <a:srgbClr val="000000"/>
              </a:solidFill>
              <a:round/>
              <a:headEnd/>
              <a:tailEnd/>
            </a:ln>
          </p:spPr>
          <p:txBody>
            <a:bodyPr/>
            <a:lstStyle/>
            <a:p>
              <a:endParaRPr lang="fr-FR"/>
            </a:p>
          </p:txBody>
        </p:sp>
        <p:sp>
          <p:nvSpPr>
            <p:cNvPr id="9614" name="Freeform 398"/>
            <p:cNvSpPr>
              <a:spLocks/>
            </p:cNvSpPr>
            <p:nvPr/>
          </p:nvSpPr>
          <p:spPr bwMode="gray">
            <a:xfrm>
              <a:off x="2898" y="1842"/>
              <a:ext cx="2" cy="10"/>
            </a:xfrm>
            <a:custGeom>
              <a:avLst/>
              <a:gdLst>
                <a:gd name="T0" fmla="*/ 2 w 2"/>
                <a:gd name="T1" fmla="*/ 0 h 10"/>
                <a:gd name="T2" fmla="*/ 0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615" name="Freeform 399"/>
            <p:cNvSpPr>
              <a:spLocks/>
            </p:cNvSpPr>
            <p:nvPr/>
          </p:nvSpPr>
          <p:spPr bwMode="gray">
            <a:xfrm>
              <a:off x="2988" y="1868"/>
              <a:ext cx="2" cy="10"/>
            </a:xfrm>
            <a:custGeom>
              <a:avLst/>
              <a:gdLst>
                <a:gd name="T0" fmla="*/ 0 w 2"/>
                <a:gd name="T1" fmla="*/ 2 h 10"/>
                <a:gd name="T2" fmla="*/ 2 w 2"/>
                <a:gd name="T3" fmla="*/ 0 h 10"/>
                <a:gd name="T4" fmla="*/ 0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616" name="Freeform 400"/>
            <p:cNvSpPr>
              <a:spLocks/>
            </p:cNvSpPr>
            <p:nvPr/>
          </p:nvSpPr>
          <p:spPr bwMode="gray">
            <a:xfrm>
              <a:off x="2894" y="1844"/>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17" name="Freeform 401"/>
            <p:cNvSpPr>
              <a:spLocks/>
            </p:cNvSpPr>
            <p:nvPr/>
          </p:nvSpPr>
          <p:spPr bwMode="gray">
            <a:xfrm>
              <a:off x="2986" y="1870"/>
              <a:ext cx="2" cy="12"/>
            </a:xfrm>
            <a:custGeom>
              <a:avLst/>
              <a:gdLst>
                <a:gd name="T0" fmla="*/ 0 w 2"/>
                <a:gd name="T1" fmla="*/ 4 h 12"/>
                <a:gd name="T2" fmla="*/ 2 w 2"/>
                <a:gd name="T3" fmla="*/ 0 h 12"/>
                <a:gd name="T4" fmla="*/ 2 w 2"/>
                <a:gd name="T5" fmla="*/ 8 h 12"/>
                <a:gd name="T6" fmla="*/ 0 w 2"/>
                <a:gd name="T7" fmla="*/ 12 h 12"/>
                <a:gd name="T8" fmla="*/ 0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4"/>
                  </a:moveTo>
                  <a:lnTo>
                    <a:pt x="2" y="0"/>
                  </a:lnTo>
                  <a:lnTo>
                    <a:pt x="2"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618" name="Freeform 402"/>
            <p:cNvSpPr>
              <a:spLocks/>
            </p:cNvSpPr>
            <p:nvPr/>
          </p:nvSpPr>
          <p:spPr bwMode="gray">
            <a:xfrm>
              <a:off x="2894" y="1846"/>
              <a:ext cx="2" cy="12"/>
            </a:xfrm>
            <a:custGeom>
              <a:avLst/>
              <a:gdLst>
                <a:gd name="T0" fmla="*/ 2 w 2"/>
                <a:gd name="T1" fmla="*/ 0 h 12"/>
                <a:gd name="T2" fmla="*/ 0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0"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19" name="Freeform 403"/>
            <p:cNvSpPr>
              <a:spLocks/>
            </p:cNvSpPr>
            <p:nvPr/>
          </p:nvSpPr>
          <p:spPr bwMode="gray">
            <a:xfrm>
              <a:off x="2984" y="1874"/>
              <a:ext cx="2" cy="10"/>
            </a:xfrm>
            <a:custGeom>
              <a:avLst/>
              <a:gdLst>
                <a:gd name="T0" fmla="*/ 0 w 2"/>
                <a:gd name="T1" fmla="*/ 2 h 10"/>
                <a:gd name="T2" fmla="*/ 2 w 2"/>
                <a:gd name="T3" fmla="*/ 0 h 10"/>
                <a:gd name="T4" fmla="*/ 2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2"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620" name="Freeform 404"/>
            <p:cNvSpPr>
              <a:spLocks/>
            </p:cNvSpPr>
            <p:nvPr/>
          </p:nvSpPr>
          <p:spPr bwMode="gray">
            <a:xfrm>
              <a:off x="2892" y="1850"/>
              <a:ext cx="2" cy="10"/>
            </a:xfrm>
            <a:custGeom>
              <a:avLst/>
              <a:gdLst>
                <a:gd name="T0" fmla="*/ 2 w 2"/>
                <a:gd name="T1" fmla="*/ 0 h 10"/>
                <a:gd name="T2" fmla="*/ 0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1" name="Freeform 405"/>
            <p:cNvSpPr>
              <a:spLocks/>
            </p:cNvSpPr>
            <p:nvPr/>
          </p:nvSpPr>
          <p:spPr bwMode="gray">
            <a:xfrm>
              <a:off x="2982" y="1876"/>
              <a:ext cx="2" cy="9"/>
            </a:xfrm>
            <a:custGeom>
              <a:avLst/>
              <a:gdLst>
                <a:gd name="T0" fmla="*/ 0 w 2"/>
                <a:gd name="T1" fmla="*/ 2 h 9"/>
                <a:gd name="T2" fmla="*/ 2 w 2"/>
                <a:gd name="T3" fmla="*/ 0 h 9"/>
                <a:gd name="T4" fmla="*/ 2 w 2"/>
                <a:gd name="T5" fmla="*/ 8 h 9"/>
                <a:gd name="T6" fmla="*/ 0 w 2"/>
                <a:gd name="T7" fmla="*/ 9 h 9"/>
                <a:gd name="T8" fmla="*/ 0 w 2"/>
                <a:gd name="T9" fmla="*/ 2 h 9"/>
                <a:gd name="T10" fmla="*/ 0 60000 65536"/>
                <a:gd name="T11" fmla="*/ 0 60000 65536"/>
                <a:gd name="T12" fmla="*/ 0 60000 65536"/>
                <a:gd name="T13" fmla="*/ 0 60000 65536"/>
                <a:gd name="T14" fmla="*/ 0 60000 65536"/>
                <a:gd name="T15" fmla="*/ 0 w 2"/>
                <a:gd name="T16" fmla="*/ 0 h 9"/>
                <a:gd name="T17" fmla="*/ 2 w 2"/>
                <a:gd name="T18" fmla="*/ 9 h 9"/>
              </a:gdLst>
              <a:ahLst/>
              <a:cxnLst>
                <a:cxn ang="T10">
                  <a:pos x="T0" y="T1"/>
                </a:cxn>
                <a:cxn ang="T11">
                  <a:pos x="T2" y="T3"/>
                </a:cxn>
                <a:cxn ang="T12">
                  <a:pos x="T4" y="T5"/>
                </a:cxn>
                <a:cxn ang="T13">
                  <a:pos x="T6" y="T7"/>
                </a:cxn>
                <a:cxn ang="T14">
                  <a:pos x="T8" y="T9"/>
                </a:cxn>
              </a:cxnLst>
              <a:rect l="T15" t="T16" r="T17" b="T18"/>
              <a:pathLst>
                <a:path w="2" h="9">
                  <a:moveTo>
                    <a:pt x="0" y="2"/>
                  </a:moveTo>
                  <a:lnTo>
                    <a:pt x="2" y="0"/>
                  </a:lnTo>
                  <a:lnTo>
                    <a:pt x="2" y="8"/>
                  </a:lnTo>
                  <a:lnTo>
                    <a:pt x="0" y="9"/>
                  </a:lnTo>
                  <a:lnTo>
                    <a:pt x="0" y="2"/>
                  </a:lnTo>
                  <a:close/>
                </a:path>
              </a:pathLst>
            </a:custGeom>
            <a:solidFill>
              <a:srgbClr val="FFFFFF"/>
            </a:solidFill>
            <a:ln w="6350">
              <a:solidFill>
                <a:srgbClr val="000000"/>
              </a:solidFill>
              <a:round/>
              <a:headEnd/>
              <a:tailEnd/>
            </a:ln>
          </p:spPr>
          <p:txBody>
            <a:bodyPr/>
            <a:lstStyle/>
            <a:p>
              <a:endParaRPr lang="fr-FR"/>
            </a:p>
          </p:txBody>
        </p:sp>
        <p:sp>
          <p:nvSpPr>
            <p:cNvPr id="9622" name="Freeform 406"/>
            <p:cNvSpPr>
              <a:spLocks/>
            </p:cNvSpPr>
            <p:nvPr/>
          </p:nvSpPr>
          <p:spPr bwMode="gray">
            <a:xfrm>
              <a:off x="2890" y="1852"/>
              <a:ext cx="2" cy="12"/>
            </a:xfrm>
            <a:custGeom>
              <a:avLst/>
              <a:gdLst>
                <a:gd name="T0" fmla="*/ 2 w 2"/>
                <a:gd name="T1" fmla="*/ 0 h 12"/>
                <a:gd name="T2" fmla="*/ 2 w 2"/>
                <a:gd name="T3" fmla="*/ 4 h 12"/>
                <a:gd name="T4" fmla="*/ 0 w 2"/>
                <a:gd name="T5" fmla="*/ 12 h 12"/>
                <a:gd name="T6" fmla="*/ 2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3" name="Freeform 407"/>
            <p:cNvSpPr>
              <a:spLocks/>
            </p:cNvSpPr>
            <p:nvPr/>
          </p:nvSpPr>
          <p:spPr bwMode="gray">
            <a:xfrm>
              <a:off x="2978" y="1878"/>
              <a:ext cx="4" cy="9"/>
            </a:xfrm>
            <a:custGeom>
              <a:avLst/>
              <a:gdLst>
                <a:gd name="T0" fmla="*/ 2 w 4"/>
                <a:gd name="T1" fmla="*/ 2 h 9"/>
                <a:gd name="T2" fmla="*/ 4 w 4"/>
                <a:gd name="T3" fmla="*/ 0 h 9"/>
                <a:gd name="T4" fmla="*/ 4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4"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624" name="Freeform 408"/>
            <p:cNvSpPr>
              <a:spLocks/>
            </p:cNvSpPr>
            <p:nvPr/>
          </p:nvSpPr>
          <p:spPr bwMode="gray">
            <a:xfrm>
              <a:off x="2890" y="1856"/>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5" name="Freeform 409"/>
            <p:cNvSpPr>
              <a:spLocks/>
            </p:cNvSpPr>
            <p:nvPr/>
          </p:nvSpPr>
          <p:spPr bwMode="gray">
            <a:xfrm>
              <a:off x="2976" y="1880"/>
              <a:ext cx="4" cy="9"/>
            </a:xfrm>
            <a:custGeom>
              <a:avLst/>
              <a:gdLst>
                <a:gd name="T0" fmla="*/ 0 w 4"/>
                <a:gd name="T1" fmla="*/ 2 h 9"/>
                <a:gd name="T2" fmla="*/ 4 w 4"/>
                <a:gd name="T3" fmla="*/ 0 h 9"/>
                <a:gd name="T4" fmla="*/ 2 w 4"/>
                <a:gd name="T5" fmla="*/ 7 h 9"/>
                <a:gd name="T6" fmla="*/ 0 w 4"/>
                <a:gd name="T7" fmla="*/ 9 h 9"/>
                <a:gd name="T8" fmla="*/ 0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2"/>
                  </a:moveTo>
                  <a:lnTo>
                    <a:pt x="4" y="0"/>
                  </a:lnTo>
                  <a:lnTo>
                    <a:pt x="2" y="7"/>
                  </a:lnTo>
                  <a:lnTo>
                    <a:pt x="0" y="9"/>
                  </a:lnTo>
                  <a:lnTo>
                    <a:pt x="0" y="2"/>
                  </a:lnTo>
                  <a:close/>
                </a:path>
              </a:pathLst>
            </a:custGeom>
            <a:solidFill>
              <a:srgbClr val="FFFFFF"/>
            </a:solidFill>
            <a:ln w="6350">
              <a:solidFill>
                <a:srgbClr val="000000"/>
              </a:solidFill>
              <a:round/>
              <a:headEnd/>
              <a:tailEnd/>
            </a:ln>
          </p:spPr>
          <p:txBody>
            <a:bodyPr/>
            <a:lstStyle/>
            <a:p>
              <a:endParaRPr lang="fr-FR"/>
            </a:p>
          </p:txBody>
        </p:sp>
        <p:sp>
          <p:nvSpPr>
            <p:cNvPr id="9626" name="Freeform 410"/>
            <p:cNvSpPr>
              <a:spLocks/>
            </p:cNvSpPr>
            <p:nvPr/>
          </p:nvSpPr>
          <p:spPr bwMode="gray">
            <a:xfrm>
              <a:off x="2890" y="1858"/>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7" name="Freeform 411"/>
            <p:cNvSpPr>
              <a:spLocks/>
            </p:cNvSpPr>
            <p:nvPr/>
          </p:nvSpPr>
          <p:spPr bwMode="gray">
            <a:xfrm>
              <a:off x="2972" y="1882"/>
              <a:ext cx="4" cy="9"/>
            </a:xfrm>
            <a:custGeom>
              <a:avLst/>
              <a:gdLst>
                <a:gd name="T0" fmla="*/ 0 w 4"/>
                <a:gd name="T1" fmla="*/ 2 h 9"/>
                <a:gd name="T2" fmla="*/ 4 w 4"/>
                <a:gd name="T3" fmla="*/ 0 h 9"/>
                <a:gd name="T4" fmla="*/ 4 w 4"/>
                <a:gd name="T5" fmla="*/ 7 h 9"/>
                <a:gd name="T6" fmla="*/ 0 w 4"/>
                <a:gd name="T7" fmla="*/ 9 h 9"/>
                <a:gd name="T8" fmla="*/ 0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2"/>
                  </a:moveTo>
                  <a:lnTo>
                    <a:pt x="4" y="0"/>
                  </a:lnTo>
                  <a:lnTo>
                    <a:pt x="4" y="7"/>
                  </a:lnTo>
                  <a:lnTo>
                    <a:pt x="0" y="9"/>
                  </a:lnTo>
                  <a:lnTo>
                    <a:pt x="0" y="2"/>
                  </a:lnTo>
                  <a:close/>
                </a:path>
              </a:pathLst>
            </a:custGeom>
            <a:solidFill>
              <a:srgbClr val="FFFFFF"/>
            </a:solidFill>
            <a:ln w="6350">
              <a:solidFill>
                <a:srgbClr val="000000"/>
              </a:solidFill>
              <a:round/>
              <a:headEnd/>
              <a:tailEnd/>
            </a:ln>
          </p:spPr>
          <p:txBody>
            <a:bodyPr/>
            <a:lstStyle/>
            <a:p>
              <a:endParaRPr lang="fr-FR"/>
            </a:p>
          </p:txBody>
        </p:sp>
        <p:sp>
          <p:nvSpPr>
            <p:cNvPr id="9628" name="Freeform 412"/>
            <p:cNvSpPr>
              <a:spLocks/>
            </p:cNvSpPr>
            <p:nvPr/>
          </p:nvSpPr>
          <p:spPr bwMode="gray">
            <a:xfrm>
              <a:off x="2890" y="186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9" name="Freeform 413"/>
            <p:cNvSpPr>
              <a:spLocks/>
            </p:cNvSpPr>
            <p:nvPr/>
          </p:nvSpPr>
          <p:spPr bwMode="gray">
            <a:xfrm>
              <a:off x="2968" y="1884"/>
              <a:ext cx="4" cy="9"/>
            </a:xfrm>
            <a:custGeom>
              <a:avLst/>
              <a:gdLst>
                <a:gd name="T0" fmla="*/ 0 w 4"/>
                <a:gd name="T1" fmla="*/ 1 h 9"/>
                <a:gd name="T2" fmla="*/ 4 w 4"/>
                <a:gd name="T3" fmla="*/ 0 h 9"/>
                <a:gd name="T4" fmla="*/ 4 w 4"/>
                <a:gd name="T5" fmla="*/ 7 h 9"/>
                <a:gd name="T6" fmla="*/ 0 w 4"/>
                <a:gd name="T7" fmla="*/ 9 h 9"/>
                <a:gd name="T8" fmla="*/ 0 w 4"/>
                <a:gd name="T9" fmla="*/ 1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1"/>
                  </a:moveTo>
                  <a:lnTo>
                    <a:pt x="4" y="0"/>
                  </a:lnTo>
                  <a:lnTo>
                    <a:pt x="4" y="7"/>
                  </a:lnTo>
                  <a:lnTo>
                    <a:pt x="0" y="9"/>
                  </a:lnTo>
                  <a:lnTo>
                    <a:pt x="0" y="1"/>
                  </a:lnTo>
                  <a:close/>
                </a:path>
              </a:pathLst>
            </a:custGeom>
            <a:solidFill>
              <a:srgbClr val="FFFFFF"/>
            </a:solidFill>
            <a:ln w="6350">
              <a:solidFill>
                <a:srgbClr val="000000"/>
              </a:solidFill>
              <a:round/>
              <a:headEnd/>
              <a:tailEnd/>
            </a:ln>
          </p:spPr>
          <p:txBody>
            <a:bodyPr/>
            <a:lstStyle/>
            <a:p>
              <a:endParaRPr lang="fr-FR"/>
            </a:p>
          </p:txBody>
        </p:sp>
        <p:sp>
          <p:nvSpPr>
            <p:cNvPr id="9630" name="Freeform 414"/>
            <p:cNvSpPr>
              <a:spLocks/>
            </p:cNvSpPr>
            <p:nvPr/>
          </p:nvSpPr>
          <p:spPr bwMode="gray">
            <a:xfrm>
              <a:off x="2890" y="1860"/>
              <a:ext cx="2" cy="12"/>
            </a:xfrm>
            <a:custGeom>
              <a:avLst/>
              <a:gdLst>
                <a:gd name="T0" fmla="*/ 2 w 2"/>
                <a:gd name="T1" fmla="*/ 0 h 12"/>
                <a:gd name="T2" fmla="*/ 2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31" name="Freeform 415"/>
            <p:cNvSpPr>
              <a:spLocks/>
            </p:cNvSpPr>
            <p:nvPr/>
          </p:nvSpPr>
          <p:spPr bwMode="gray">
            <a:xfrm>
              <a:off x="2964" y="1885"/>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632" name="Freeform 416"/>
            <p:cNvSpPr>
              <a:spLocks/>
            </p:cNvSpPr>
            <p:nvPr/>
          </p:nvSpPr>
          <p:spPr bwMode="gray">
            <a:xfrm>
              <a:off x="2890" y="1864"/>
              <a:ext cx="2" cy="12"/>
            </a:xfrm>
            <a:custGeom>
              <a:avLst/>
              <a:gdLst>
                <a:gd name="T0" fmla="*/ 2 w 2"/>
                <a:gd name="T1" fmla="*/ 0 h 12"/>
                <a:gd name="T2" fmla="*/ 2 w 2"/>
                <a:gd name="T3" fmla="*/ 4 h 12"/>
                <a:gd name="T4" fmla="*/ 2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2"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33" name="Rectangle 417"/>
            <p:cNvSpPr>
              <a:spLocks noChangeArrowheads="1"/>
            </p:cNvSpPr>
            <p:nvPr/>
          </p:nvSpPr>
          <p:spPr bwMode="gray">
            <a:xfrm>
              <a:off x="2962" y="1889"/>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634" name="Freeform 418"/>
            <p:cNvSpPr>
              <a:spLocks/>
            </p:cNvSpPr>
            <p:nvPr/>
          </p:nvSpPr>
          <p:spPr bwMode="gray">
            <a:xfrm>
              <a:off x="2892" y="1868"/>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35" name="Freeform 419"/>
            <p:cNvSpPr>
              <a:spLocks/>
            </p:cNvSpPr>
            <p:nvPr/>
          </p:nvSpPr>
          <p:spPr bwMode="gray">
            <a:xfrm>
              <a:off x="2966" y="1887"/>
              <a:ext cx="56" cy="22"/>
            </a:xfrm>
            <a:custGeom>
              <a:avLst/>
              <a:gdLst>
                <a:gd name="T0" fmla="*/ 56 w 56"/>
                <a:gd name="T1" fmla="*/ 14 h 22"/>
                <a:gd name="T2" fmla="*/ 0 w 56"/>
                <a:gd name="T3" fmla="*/ 0 h 22"/>
                <a:gd name="T4" fmla="*/ 0 w 56"/>
                <a:gd name="T5" fmla="*/ 8 h 22"/>
                <a:gd name="T6" fmla="*/ 54 w 56"/>
                <a:gd name="T7" fmla="*/ 22 h 22"/>
                <a:gd name="T8" fmla="*/ 56 w 56"/>
                <a:gd name="T9" fmla="*/ 14 h 22"/>
                <a:gd name="T10" fmla="*/ 0 60000 65536"/>
                <a:gd name="T11" fmla="*/ 0 60000 65536"/>
                <a:gd name="T12" fmla="*/ 0 60000 65536"/>
                <a:gd name="T13" fmla="*/ 0 60000 65536"/>
                <a:gd name="T14" fmla="*/ 0 60000 65536"/>
                <a:gd name="T15" fmla="*/ 0 w 56"/>
                <a:gd name="T16" fmla="*/ 0 h 22"/>
                <a:gd name="T17" fmla="*/ 56 w 56"/>
                <a:gd name="T18" fmla="*/ 22 h 22"/>
              </a:gdLst>
              <a:ahLst/>
              <a:cxnLst>
                <a:cxn ang="T10">
                  <a:pos x="T0" y="T1"/>
                </a:cxn>
                <a:cxn ang="T11">
                  <a:pos x="T2" y="T3"/>
                </a:cxn>
                <a:cxn ang="T12">
                  <a:pos x="T4" y="T5"/>
                </a:cxn>
                <a:cxn ang="T13">
                  <a:pos x="T6" y="T7"/>
                </a:cxn>
                <a:cxn ang="T14">
                  <a:pos x="T8" y="T9"/>
                </a:cxn>
              </a:cxnLst>
              <a:rect l="T15" t="T16" r="T17" b="T18"/>
              <a:pathLst>
                <a:path w="56" h="22">
                  <a:moveTo>
                    <a:pt x="56" y="14"/>
                  </a:moveTo>
                  <a:lnTo>
                    <a:pt x="0" y="0"/>
                  </a:lnTo>
                  <a:lnTo>
                    <a:pt x="0" y="8"/>
                  </a:lnTo>
                  <a:lnTo>
                    <a:pt x="54" y="22"/>
                  </a:lnTo>
                  <a:lnTo>
                    <a:pt x="56" y="14"/>
                  </a:lnTo>
                  <a:close/>
                </a:path>
              </a:pathLst>
            </a:custGeom>
            <a:solidFill>
              <a:srgbClr val="FFFFFF"/>
            </a:solidFill>
            <a:ln w="6350">
              <a:solidFill>
                <a:srgbClr val="000000"/>
              </a:solidFill>
              <a:round/>
              <a:headEnd/>
              <a:tailEnd/>
            </a:ln>
          </p:spPr>
          <p:txBody>
            <a:bodyPr/>
            <a:lstStyle/>
            <a:p>
              <a:endParaRPr lang="fr-FR"/>
            </a:p>
          </p:txBody>
        </p:sp>
        <p:sp>
          <p:nvSpPr>
            <p:cNvPr id="9636" name="Freeform 420"/>
            <p:cNvSpPr>
              <a:spLocks/>
            </p:cNvSpPr>
            <p:nvPr/>
          </p:nvSpPr>
          <p:spPr bwMode="gray">
            <a:xfrm>
              <a:off x="2894" y="1870"/>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37" name="Freeform 421"/>
            <p:cNvSpPr>
              <a:spLocks/>
            </p:cNvSpPr>
            <p:nvPr/>
          </p:nvSpPr>
          <p:spPr bwMode="gray">
            <a:xfrm>
              <a:off x="3020" y="1901"/>
              <a:ext cx="46" cy="118"/>
            </a:xfrm>
            <a:custGeom>
              <a:avLst/>
              <a:gdLst>
                <a:gd name="T0" fmla="*/ 46 w 46"/>
                <a:gd name="T1" fmla="*/ 110 h 118"/>
                <a:gd name="T2" fmla="*/ 2 w 46"/>
                <a:gd name="T3" fmla="*/ 0 h 118"/>
                <a:gd name="T4" fmla="*/ 0 w 46"/>
                <a:gd name="T5" fmla="*/ 8 h 118"/>
                <a:gd name="T6" fmla="*/ 44 w 46"/>
                <a:gd name="T7" fmla="*/ 118 h 118"/>
                <a:gd name="T8" fmla="*/ 46 w 46"/>
                <a:gd name="T9" fmla="*/ 110 h 118"/>
                <a:gd name="T10" fmla="*/ 0 60000 65536"/>
                <a:gd name="T11" fmla="*/ 0 60000 65536"/>
                <a:gd name="T12" fmla="*/ 0 60000 65536"/>
                <a:gd name="T13" fmla="*/ 0 60000 65536"/>
                <a:gd name="T14" fmla="*/ 0 60000 65536"/>
                <a:gd name="T15" fmla="*/ 0 w 46"/>
                <a:gd name="T16" fmla="*/ 0 h 118"/>
                <a:gd name="T17" fmla="*/ 46 w 46"/>
                <a:gd name="T18" fmla="*/ 118 h 118"/>
              </a:gdLst>
              <a:ahLst/>
              <a:cxnLst>
                <a:cxn ang="T10">
                  <a:pos x="T0" y="T1"/>
                </a:cxn>
                <a:cxn ang="T11">
                  <a:pos x="T2" y="T3"/>
                </a:cxn>
                <a:cxn ang="T12">
                  <a:pos x="T4" y="T5"/>
                </a:cxn>
                <a:cxn ang="T13">
                  <a:pos x="T6" y="T7"/>
                </a:cxn>
                <a:cxn ang="T14">
                  <a:pos x="T8" y="T9"/>
                </a:cxn>
              </a:cxnLst>
              <a:rect l="T15" t="T16" r="T17" b="T18"/>
              <a:pathLst>
                <a:path w="46" h="118">
                  <a:moveTo>
                    <a:pt x="46" y="110"/>
                  </a:moveTo>
                  <a:lnTo>
                    <a:pt x="2" y="0"/>
                  </a:lnTo>
                  <a:lnTo>
                    <a:pt x="0" y="8"/>
                  </a:lnTo>
                  <a:lnTo>
                    <a:pt x="44" y="118"/>
                  </a:lnTo>
                  <a:lnTo>
                    <a:pt x="46" y="110"/>
                  </a:lnTo>
                  <a:close/>
                </a:path>
              </a:pathLst>
            </a:custGeom>
            <a:solidFill>
              <a:srgbClr val="FFFFFF"/>
            </a:solidFill>
            <a:ln w="6350">
              <a:solidFill>
                <a:srgbClr val="000000"/>
              </a:solidFill>
              <a:round/>
              <a:headEnd/>
              <a:tailEnd/>
            </a:ln>
          </p:spPr>
          <p:txBody>
            <a:bodyPr/>
            <a:lstStyle/>
            <a:p>
              <a:endParaRPr lang="fr-FR"/>
            </a:p>
          </p:txBody>
        </p:sp>
        <p:sp>
          <p:nvSpPr>
            <p:cNvPr id="9638" name="Rectangle 422"/>
            <p:cNvSpPr>
              <a:spLocks noChangeArrowheads="1"/>
            </p:cNvSpPr>
            <p:nvPr/>
          </p:nvSpPr>
          <p:spPr bwMode="gray">
            <a:xfrm>
              <a:off x="2962" y="1889"/>
              <a:ext cx="2" cy="4"/>
            </a:xfrm>
            <a:prstGeom prst="rect">
              <a:avLst/>
            </a:prstGeom>
            <a:solidFill>
              <a:srgbClr val="FFFFFF"/>
            </a:solidFill>
            <a:ln w="6350">
              <a:solidFill>
                <a:srgbClr val="000000"/>
              </a:solidFill>
              <a:miter lim="800000"/>
              <a:headEnd/>
              <a:tailEnd/>
            </a:ln>
          </p:spPr>
          <p:txBody>
            <a:bodyPr/>
            <a:lstStyle/>
            <a:p>
              <a:endParaRPr lang="fr-FR"/>
            </a:p>
          </p:txBody>
        </p:sp>
        <p:sp>
          <p:nvSpPr>
            <p:cNvPr id="9639" name="Freeform 423"/>
            <p:cNvSpPr>
              <a:spLocks/>
            </p:cNvSpPr>
            <p:nvPr/>
          </p:nvSpPr>
          <p:spPr bwMode="gray">
            <a:xfrm>
              <a:off x="2896" y="1874"/>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40" name="Freeform 424" descr="Papyrus"/>
            <p:cNvSpPr>
              <a:spLocks/>
            </p:cNvSpPr>
            <p:nvPr/>
          </p:nvSpPr>
          <p:spPr bwMode="gray">
            <a:xfrm>
              <a:off x="3062" y="2011"/>
              <a:ext cx="4" cy="14"/>
            </a:xfrm>
            <a:custGeom>
              <a:avLst/>
              <a:gdLst>
                <a:gd name="T0" fmla="*/ 2 w 4"/>
                <a:gd name="T1" fmla="*/ 6 h 14"/>
                <a:gd name="T2" fmla="*/ 4 w 4"/>
                <a:gd name="T3" fmla="*/ 0 h 14"/>
                <a:gd name="T4" fmla="*/ 2 w 4"/>
                <a:gd name="T5" fmla="*/ 8 h 14"/>
                <a:gd name="T6" fmla="*/ 0 w 4"/>
                <a:gd name="T7" fmla="*/ 14 h 14"/>
                <a:gd name="T8" fmla="*/ 2 w 4"/>
                <a:gd name="T9" fmla="*/ 6 h 14"/>
                <a:gd name="T10" fmla="*/ 0 60000 65536"/>
                <a:gd name="T11" fmla="*/ 0 60000 65536"/>
                <a:gd name="T12" fmla="*/ 0 60000 65536"/>
                <a:gd name="T13" fmla="*/ 0 60000 65536"/>
                <a:gd name="T14" fmla="*/ 0 60000 65536"/>
                <a:gd name="T15" fmla="*/ 0 w 4"/>
                <a:gd name="T16" fmla="*/ 0 h 14"/>
                <a:gd name="T17" fmla="*/ 4 w 4"/>
                <a:gd name="T18" fmla="*/ 14 h 14"/>
              </a:gdLst>
              <a:ahLst/>
              <a:cxnLst>
                <a:cxn ang="T10">
                  <a:pos x="T0" y="T1"/>
                </a:cxn>
                <a:cxn ang="T11">
                  <a:pos x="T2" y="T3"/>
                </a:cxn>
                <a:cxn ang="T12">
                  <a:pos x="T4" y="T5"/>
                </a:cxn>
                <a:cxn ang="T13">
                  <a:pos x="T6" y="T7"/>
                </a:cxn>
                <a:cxn ang="T14">
                  <a:pos x="T8" y="T9"/>
                </a:cxn>
              </a:cxnLst>
              <a:rect l="T15" t="T16" r="T17" b="T18"/>
              <a:pathLst>
                <a:path w="4" h="14">
                  <a:moveTo>
                    <a:pt x="2" y="6"/>
                  </a:moveTo>
                  <a:lnTo>
                    <a:pt x="4" y="0"/>
                  </a:lnTo>
                  <a:lnTo>
                    <a:pt x="2"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1" name="Freeform 425"/>
            <p:cNvSpPr>
              <a:spLocks/>
            </p:cNvSpPr>
            <p:nvPr/>
          </p:nvSpPr>
          <p:spPr bwMode="gray">
            <a:xfrm>
              <a:off x="2898" y="1876"/>
              <a:ext cx="4" cy="9"/>
            </a:xfrm>
            <a:custGeom>
              <a:avLst/>
              <a:gdLst>
                <a:gd name="T0" fmla="*/ 0 w 4"/>
                <a:gd name="T1" fmla="*/ 0 h 9"/>
                <a:gd name="T2" fmla="*/ 4 w 4"/>
                <a:gd name="T3" fmla="*/ 2 h 9"/>
                <a:gd name="T4" fmla="*/ 2 w 4"/>
                <a:gd name="T5" fmla="*/ 9 h 9"/>
                <a:gd name="T6" fmla="*/ 0 w 4"/>
                <a:gd name="T7" fmla="*/ 8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2" y="9"/>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42" name="Freeform 426" descr="Papyrus"/>
            <p:cNvSpPr>
              <a:spLocks/>
            </p:cNvSpPr>
            <p:nvPr/>
          </p:nvSpPr>
          <p:spPr bwMode="gray">
            <a:xfrm>
              <a:off x="3052" y="2017"/>
              <a:ext cx="12" cy="10"/>
            </a:xfrm>
            <a:custGeom>
              <a:avLst/>
              <a:gdLst>
                <a:gd name="T0" fmla="*/ 2 w 12"/>
                <a:gd name="T1" fmla="*/ 2 h 10"/>
                <a:gd name="T2" fmla="*/ 12 w 12"/>
                <a:gd name="T3" fmla="*/ 0 h 10"/>
                <a:gd name="T4" fmla="*/ 10 w 12"/>
                <a:gd name="T5" fmla="*/ 8 h 10"/>
                <a:gd name="T6" fmla="*/ 0 w 12"/>
                <a:gd name="T7" fmla="*/ 10 h 10"/>
                <a:gd name="T8" fmla="*/ 2 w 12"/>
                <a:gd name="T9" fmla="*/ 2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2"/>
                  </a:moveTo>
                  <a:lnTo>
                    <a:pt x="12" y="0"/>
                  </a:lnTo>
                  <a:lnTo>
                    <a:pt x="10"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3" name="Freeform 427"/>
            <p:cNvSpPr>
              <a:spLocks/>
            </p:cNvSpPr>
            <p:nvPr/>
          </p:nvSpPr>
          <p:spPr bwMode="gray">
            <a:xfrm>
              <a:off x="2900" y="1878"/>
              <a:ext cx="4" cy="9"/>
            </a:xfrm>
            <a:custGeom>
              <a:avLst/>
              <a:gdLst>
                <a:gd name="T0" fmla="*/ 2 w 4"/>
                <a:gd name="T1" fmla="*/ 0 h 9"/>
                <a:gd name="T2" fmla="*/ 4 w 4"/>
                <a:gd name="T3" fmla="*/ 2 h 9"/>
                <a:gd name="T4" fmla="*/ 4 w 4"/>
                <a:gd name="T5" fmla="*/ 9 h 9"/>
                <a:gd name="T6" fmla="*/ 0 w 4"/>
                <a:gd name="T7" fmla="*/ 7 h 9"/>
                <a:gd name="T8" fmla="*/ 2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0"/>
                  </a:moveTo>
                  <a:lnTo>
                    <a:pt x="4" y="2"/>
                  </a:lnTo>
                  <a:lnTo>
                    <a:pt x="4"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644" name="Freeform 428" descr="Papyrus"/>
            <p:cNvSpPr>
              <a:spLocks/>
            </p:cNvSpPr>
            <p:nvPr/>
          </p:nvSpPr>
          <p:spPr bwMode="gray">
            <a:xfrm>
              <a:off x="3044" y="2017"/>
              <a:ext cx="10" cy="10"/>
            </a:xfrm>
            <a:custGeom>
              <a:avLst/>
              <a:gdLst>
                <a:gd name="T0" fmla="*/ 2 w 10"/>
                <a:gd name="T1" fmla="*/ 0 h 10"/>
                <a:gd name="T2" fmla="*/ 10 w 10"/>
                <a:gd name="T3" fmla="*/ 2 h 10"/>
                <a:gd name="T4" fmla="*/ 8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8"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5" name="Freeform 429"/>
            <p:cNvSpPr>
              <a:spLocks/>
            </p:cNvSpPr>
            <p:nvPr/>
          </p:nvSpPr>
          <p:spPr bwMode="gray">
            <a:xfrm>
              <a:off x="2904" y="1880"/>
              <a:ext cx="4" cy="9"/>
            </a:xfrm>
            <a:custGeom>
              <a:avLst/>
              <a:gdLst>
                <a:gd name="T0" fmla="*/ 0 w 4"/>
                <a:gd name="T1" fmla="*/ 0 h 9"/>
                <a:gd name="T2" fmla="*/ 4 w 4"/>
                <a:gd name="T3" fmla="*/ 2 h 9"/>
                <a:gd name="T4" fmla="*/ 2 w 4"/>
                <a:gd name="T5" fmla="*/ 9 h 9"/>
                <a:gd name="T6" fmla="*/ 0 w 4"/>
                <a:gd name="T7" fmla="*/ 7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2"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646" name="Freeform 430"/>
            <p:cNvSpPr>
              <a:spLocks/>
            </p:cNvSpPr>
            <p:nvPr/>
          </p:nvSpPr>
          <p:spPr bwMode="gray">
            <a:xfrm>
              <a:off x="3010" y="1975"/>
              <a:ext cx="46" cy="166"/>
            </a:xfrm>
            <a:custGeom>
              <a:avLst/>
              <a:gdLst>
                <a:gd name="T0" fmla="*/ 46 w 46"/>
                <a:gd name="T1" fmla="*/ 158 h 166"/>
                <a:gd name="T2" fmla="*/ 0 w 46"/>
                <a:gd name="T3" fmla="*/ 0 h 166"/>
                <a:gd name="T4" fmla="*/ 0 w 46"/>
                <a:gd name="T5" fmla="*/ 8 h 166"/>
                <a:gd name="T6" fmla="*/ 44 w 46"/>
                <a:gd name="T7" fmla="*/ 166 h 166"/>
                <a:gd name="T8" fmla="*/ 46 w 46"/>
                <a:gd name="T9" fmla="*/ 158 h 166"/>
                <a:gd name="T10" fmla="*/ 0 60000 65536"/>
                <a:gd name="T11" fmla="*/ 0 60000 65536"/>
                <a:gd name="T12" fmla="*/ 0 60000 65536"/>
                <a:gd name="T13" fmla="*/ 0 60000 65536"/>
                <a:gd name="T14" fmla="*/ 0 60000 65536"/>
                <a:gd name="T15" fmla="*/ 0 w 46"/>
                <a:gd name="T16" fmla="*/ 0 h 166"/>
                <a:gd name="T17" fmla="*/ 46 w 46"/>
                <a:gd name="T18" fmla="*/ 166 h 166"/>
              </a:gdLst>
              <a:ahLst/>
              <a:cxnLst>
                <a:cxn ang="T10">
                  <a:pos x="T0" y="T1"/>
                </a:cxn>
                <a:cxn ang="T11">
                  <a:pos x="T2" y="T3"/>
                </a:cxn>
                <a:cxn ang="T12">
                  <a:pos x="T4" y="T5"/>
                </a:cxn>
                <a:cxn ang="T13">
                  <a:pos x="T6" y="T7"/>
                </a:cxn>
                <a:cxn ang="T14">
                  <a:pos x="T8" y="T9"/>
                </a:cxn>
              </a:cxnLst>
              <a:rect l="T15" t="T16" r="T17" b="T18"/>
              <a:pathLst>
                <a:path w="46" h="166">
                  <a:moveTo>
                    <a:pt x="46" y="158"/>
                  </a:moveTo>
                  <a:lnTo>
                    <a:pt x="0" y="0"/>
                  </a:lnTo>
                  <a:lnTo>
                    <a:pt x="0" y="8"/>
                  </a:lnTo>
                  <a:lnTo>
                    <a:pt x="44" y="166"/>
                  </a:lnTo>
                  <a:lnTo>
                    <a:pt x="46" y="158"/>
                  </a:lnTo>
                  <a:close/>
                </a:path>
              </a:pathLst>
            </a:custGeom>
            <a:solidFill>
              <a:srgbClr val="FFFFFF"/>
            </a:solidFill>
            <a:ln w="6350">
              <a:solidFill>
                <a:srgbClr val="000000"/>
              </a:solidFill>
              <a:round/>
              <a:headEnd/>
              <a:tailEnd/>
            </a:ln>
          </p:spPr>
          <p:txBody>
            <a:bodyPr/>
            <a:lstStyle/>
            <a:p>
              <a:endParaRPr lang="fr-FR"/>
            </a:p>
          </p:txBody>
        </p:sp>
        <p:sp>
          <p:nvSpPr>
            <p:cNvPr id="9647" name="Freeform 431"/>
            <p:cNvSpPr>
              <a:spLocks/>
            </p:cNvSpPr>
            <p:nvPr/>
          </p:nvSpPr>
          <p:spPr bwMode="gray">
            <a:xfrm>
              <a:off x="2906" y="1882"/>
              <a:ext cx="6" cy="9"/>
            </a:xfrm>
            <a:custGeom>
              <a:avLst/>
              <a:gdLst>
                <a:gd name="T0" fmla="*/ 2 w 6"/>
                <a:gd name="T1" fmla="*/ 0 h 9"/>
                <a:gd name="T2" fmla="*/ 6 w 6"/>
                <a:gd name="T3" fmla="*/ 2 h 9"/>
                <a:gd name="T4" fmla="*/ 4 w 6"/>
                <a:gd name="T5" fmla="*/ 9 h 9"/>
                <a:gd name="T6" fmla="*/ 0 w 6"/>
                <a:gd name="T7" fmla="*/ 7 h 9"/>
                <a:gd name="T8" fmla="*/ 2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0"/>
                  </a:moveTo>
                  <a:lnTo>
                    <a:pt x="6" y="2"/>
                  </a:lnTo>
                  <a:lnTo>
                    <a:pt x="4"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648" name="Freeform 432" descr="Papyrus"/>
            <p:cNvSpPr>
              <a:spLocks/>
            </p:cNvSpPr>
            <p:nvPr/>
          </p:nvSpPr>
          <p:spPr bwMode="gray">
            <a:xfrm>
              <a:off x="3044" y="2133"/>
              <a:ext cx="12" cy="14"/>
            </a:xfrm>
            <a:custGeom>
              <a:avLst/>
              <a:gdLst>
                <a:gd name="T0" fmla="*/ 2 w 12"/>
                <a:gd name="T1" fmla="*/ 6 h 14"/>
                <a:gd name="T2" fmla="*/ 12 w 12"/>
                <a:gd name="T3" fmla="*/ 0 h 14"/>
                <a:gd name="T4" fmla="*/ 10 w 12"/>
                <a:gd name="T5" fmla="*/ 8 h 14"/>
                <a:gd name="T6" fmla="*/ 0 w 12"/>
                <a:gd name="T7" fmla="*/ 14 h 14"/>
                <a:gd name="T8" fmla="*/ 2 w 12"/>
                <a:gd name="T9" fmla="*/ 6 h 14"/>
                <a:gd name="T10" fmla="*/ 0 60000 65536"/>
                <a:gd name="T11" fmla="*/ 0 60000 65536"/>
                <a:gd name="T12" fmla="*/ 0 60000 65536"/>
                <a:gd name="T13" fmla="*/ 0 60000 65536"/>
                <a:gd name="T14" fmla="*/ 0 60000 65536"/>
                <a:gd name="T15" fmla="*/ 0 w 12"/>
                <a:gd name="T16" fmla="*/ 0 h 14"/>
                <a:gd name="T17" fmla="*/ 12 w 12"/>
                <a:gd name="T18" fmla="*/ 14 h 14"/>
              </a:gdLst>
              <a:ahLst/>
              <a:cxnLst>
                <a:cxn ang="T10">
                  <a:pos x="T0" y="T1"/>
                </a:cxn>
                <a:cxn ang="T11">
                  <a:pos x="T2" y="T3"/>
                </a:cxn>
                <a:cxn ang="T12">
                  <a:pos x="T4" y="T5"/>
                </a:cxn>
                <a:cxn ang="T13">
                  <a:pos x="T6" y="T7"/>
                </a:cxn>
                <a:cxn ang="T14">
                  <a:pos x="T8" y="T9"/>
                </a:cxn>
              </a:cxnLst>
              <a:rect l="T15" t="T16" r="T17" b="T18"/>
              <a:pathLst>
                <a:path w="12" h="14">
                  <a:moveTo>
                    <a:pt x="2" y="6"/>
                  </a:moveTo>
                  <a:lnTo>
                    <a:pt x="12" y="0"/>
                  </a:lnTo>
                  <a:lnTo>
                    <a:pt x="10"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9" name="Freeform 433"/>
            <p:cNvSpPr>
              <a:spLocks/>
            </p:cNvSpPr>
            <p:nvPr/>
          </p:nvSpPr>
          <p:spPr bwMode="gray">
            <a:xfrm>
              <a:off x="2910" y="1884"/>
              <a:ext cx="6" cy="9"/>
            </a:xfrm>
            <a:custGeom>
              <a:avLst/>
              <a:gdLst>
                <a:gd name="T0" fmla="*/ 2 w 6"/>
                <a:gd name="T1" fmla="*/ 0 h 9"/>
                <a:gd name="T2" fmla="*/ 6 w 6"/>
                <a:gd name="T3" fmla="*/ 1 h 9"/>
                <a:gd name="T4" fmla="*/ 4 w 6"/>
                <a:gd name="T5" fmla="*/ 9 h 9"/>
                <a:gd name="T6" fmla="*/ 0 w 6"/>
                <a:gd name="T7" fmla="*/ 7 h 9"/>
                <a:gd name="T8" fmla="*/ 2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0"/>
                  </a:moveTo>
                  <a:lnTo>
                    <a:pt x="6" y="1"/>
                  </a:lnTo>
                  <a:lnTo>
                    <a:pt x="4"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650" name="Freeform 434" descr="Papyrus"/>
            <p:cNvSpPr>
              <a:spLocks/>
            </p:cNvSpPr>
            <p:nvPr/>
          </p:nvSpPr>
          <p:spPr bwMode="gray">
            <a:xfrm>
              <a:off x="3028" y="2139"/>
              <a:ext cx="18" cy="8"/>
            </a:xfrm>
            <a:custGeom>
              <a:avLst/>
              <a:gdLst>
                <a:gd name="T0" fmla="*/ 2 w 18"/>
                <a:gd name="T1" fmla="*/ 0 h 8"/>
                <a:gd name="T2" fmla="*/ 18 w 18"/>
                <a:gd name="T3" fmla="*/ 0 h 8"/>
                <a:gd name="T4" fmla="*/ 16 w 18"/>
                <a:gd name="T5" fmla="*/ 8 h 8"/>
                <a:gd name="T6" fmla="*/ 0 w 18"/>
                <a:gd name="T7" fmla="*/ 8 h 8"/>
                <a:gd name="T8" fmla="*/ 2 w 18"/>
                <a:gd name="T9" fmla="*/ 0 h 8"/>
                <a:gd name="T10" fmla="*/ 0 60000 65536"/>
                <a:gd name="T11" fmla="*/ 0 60000 65536"/>
                <a:gd name="T12" fmla="*/ 0 60000 65536"/>
                <a:gd name="T13" fmla="*/ 0 60000 65536"/>
                <a:gd name="T14" fmla="*/ 0 60000 65536"/>
                <a:gd name="T15" fmla="*/ 0 w 18"/>
                <a:gd name="T16" fmla="*/ 0 h 8"/>
                <a:gd name="T17" fmla="*/ 18 w 18"/>
                <a:gd name="T18" fmla="*/ 8 h 8"/>
              </a:gdLst>
              <a:ahLst/>
              <a:cxnLst>
                <a:cxn ang="T10">
                  <a:pos x="T0" y="T1"/>
                </a:cxn>
                <a:cxn ang="T11">
                  <a:pos x="T2" y="T3"/>
                </a:cxn>
                <a:cxn ang="T12">
                  <a:pos x="T4" y="T5"/>
                </a:cxn>
                <a:cxn ang="T13">
                  <a:pos x="T6" y="T7"/>
                </a:cxn>
                <a:cxn ang="T14">
                  <a:pos x="T8" y="T9"/>
                </a:cxn>
              </a:cxnLst>
              <a:rect l="T15" t="T16" r="T17" b="T18"/>
              <a:pathLst>
                <a:path w="18" h="8">
                  <a:moveTo>
                    <a:pt x="2" y="0"/>
                  </a:moveTo>
                  <a:lnTo>
                    <a:pt x="18" y="0"/>
                  </a:lnTo>
                  <a:lnTo>
                    <a:pt x="16"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51" name="Freeform 435"/>
            <p:cNvSpPr>
              <a:spLocks/>
            </p:cNvSpPr>
            <p:nvPr/>
          </p:nvSpPr>
          <p:spPr bwMode="gray">
            <a:xfrm>
              <a:off x="2914" y="1885"/>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52" name="Freeform 436" descr="Papyrus"/>
            <p:cNvSpPr>
              <a:spLocks/>
            </p:cNvSpPr>
            <p:nvPr/>
          </p:nvSpPr>
          <p:spPr bwMode="gray">
            <a:xfrm>
              <a:off x="3010" y="2139"/>
              <a:ext cx="20" cy="8"/>
            </a:xfrm>
            <a:custGeom>
              <a:avLst/>
              <a:gdLst>
                <a:gd name="T0" fmla="*/ 0 w 20"/>
                <a:gd name="T1" fmla="*/ 0 h 8"/>
                <a:gd name="T2" fmla="*/ 20 w 20"/>
                <a:gd name="T3" fmla="*/ 0 h 8"/>
                <a:gd name="T4" fmla="*/ 18 w 20"/>
                <a:gd name="T5" fmla="*/ 8 h 8"/>
                <a:gd name="T6" fmla="*/ 0 w 20"/>
                <a:gd name="T7" fmla="*/ 8 h 8"/>
                <a:gd name="T8" fmla="*/ 0 w 20"/>
                <a:gd name="T9" fmla="*/ 0 h 8"/>
                <a:gd name="T10" fmla="*/ 0 60000 65536"/>
                <a:gd name="T11" fmla="*/ 0 60000 65536"/>
                <a:gd name="T12" fmla="*/ 0 60000 65536"/>
                <a:gd name="T13" fmla="*/ 0 60000 65536"/>
                <a:gd name="T14" fmla="*/ 0 60000 65536"/>
                <a:gd name="T15" fmla="*/ 0 w 20"/>
                <a:gd name="T16" fmla="*/ 0 h 8"/>
                <a:gd name="T17" fmla="*/ 20 w 20"/>
                <a:gd name="T18" fmla="*/ 8 h 8"/>
              </a:gdLst>
              <a:ahLst/>
              <a:cxnLst>
                <a:cxn ang="T10">
                  <a:pos x="T0" y="T1"/>
                </a:cxn>
                <a:cxn ang="T11">
                  <a:pos x="T2" y="T3"/>
                </a:cxn>
                <a:cxn ang="T12">
                  <a:pos x="T4" y="T5"/>
                </a:cxn>
                <a:cxn ang="T13">
                  <a:pos x="T6" y="T7"/>
                </a:cxn>
                <a:cxn ang="T14">
                  <a:pos x="T8" y="T9"/>
                </a:cxn>
              </a:cxnLst>
              <a:rect l="T15" t="T16" r="T17" b="T18"/>
              <a:pathLst>
                <a:path w="20" h="8">
                  <a:moveTo>
                    <a:pt x="0" y="0"/>
                  </a:moveTo>
                  <a:lnTo>
                    <a:pt x="20" y="0"/>
                  </a:lnTo>
                  <a:lnTo>
                    <a:pt x="18"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53" name="Freeform 437"/>
            <p:cNvSpPr>
              <a:spLocks/>
            </p:cNvSpPr>
            <p:nvPr/>
          </p:nvSpPr>
          <p:spPr bwMode="gray">
            <a:xfrm>
              <a:off x="2918" y="1887"/>
              <a:ext cx="6" cy="8"/>
            </a:xfrm>
            <a:custGeom>
              <a:avLst/>
              <a:gdLst>
                <a:gd name="T0" fmla="*/ 2 w 6"/>
                <a:gd name="T1" fmla="*/ 0 h 8"/>
                <a:gd name="T2" fmla="*/ 6 w 6"/>
                <a:gd name="T3" fmla="*/ 0 h 8"/>
                <a:gd name="T4" fmla="*/ 6 w 6"/>
                <a:gd name="T5" fmla="*/ 8 h 8"/>
                <a:gd name="T6" fmla="*/ 0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6" y="0"/>
                  </a:lnTo>
                  <a:lnTo>
                    <a:pt x="6" y="8"/>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54" name="Freeform 438"/>
            <p:cNvSpPr>
              <a:spLocks/>
            </p:cNvSpPr>
            <p:nvPr/>
          </p:nvSpPr>
          <p:spPr bwMode="gray">
            <a:xfrm>
              <a:off x="2924" y="1887"/>
              <a:ext cx="6" cy="10"/>
            </a:xfrm>
            <a:custGeom>
              <a:avLst/>
              <a:gdLst>
                <a:gd name="T0" fmla="*/ 0 w 6"/>
                <a:gd name="T1" fmla="*/ 0 h 10"/>
                <a:gd name="T2" fmla="*/ 6 w 6"/>
                <a:gd name="T3" fmla="*/ 2 h 10"/>
                <a:gd name="T4" fmla="*/ 4 w 6"/>
                <a:gd name="T5" fmla="*/ 10 h 10"/>
                <a:gd name="T6" fmla="*/ 0 w 6"/>
                <a:gd name="T7" fmla="*/ 8 h 10"/>
                <a:gd name="T8" fmla="*/ 0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0"/>
                  </a:moveTo>
                  <a:lnTo>
                    <a:pt x="6" y="2"/>
                  </a:lnTo>
                  <a:lnTo>
                    <a:pt x="4"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55" name="Freeform 439"/>
            <p:cNvSpPr>
              <a:spLocks/>
            </p:cNvSpPr>
            <p:nvPr/>
          </p:nvSpPr>
          <p:spPr bwMode="gray">
            <a:xfrm>
              <a:off x="2926" y="1889"/>
              <a:ext cx="4" cy="8"/>
            </a:xfrm>
            <a:custGeom>
              <a:avLst/>
              <a:gdLst>
                <a:gd name="T0" fmla="*/ 4 w 4"/>
                <a:gd name="T1" fmla="*/ 0 h 8"/>
                <a:gd name="T2" fmla="*/ 0 w 4"/>
                <a:gd name="T3" fmla="*/ 0 h 8"/>
                <a:gd name="T4" fmla="*/ 0 w 4"/>
                <a:gd name="T5" fmla="*/ 8 h 8"/>
                <a:gd name="T6" fmla="*/ 2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0" y="0"/>
                  </a:lnTo>
                  <a:lnTo>
                    <a:pt x="0" y="8"/>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656" name="Freeform 440"/>
            <p:cNvSpPr>
              <a:spLocks/>
            </p:cNvSpPr>
            <p:nvPr/>
          </p:nvSpPr>
          <p:spPr bwMode="gray">
            <a:xfrm>
              <a:off x="2864" y="1889"/>
              <a:ext cx="62" cy="22"/>
            </a:xfrm>
            <a:custGeom>
              <a:avLst/>
              <a:gdLst>
                <a:gd name="T0" fmla="*/ 62 w 62"/>
                <a:gd name="T1" fmla="*/ 0 h 22"/>
                <a:gd name="T2" fmla="*/ 0 w 62"/>
                <a:gd name="T3" fmla="*/ 14 h 22"/>
                <a:gd name="T4" fmla="*/ 0 w 62"/>
                <a:gd name="T5" fmla="*/ 22 h 22"/>
                <a:gd name="T6" fmla="*/ 62 w 62"/>
                <a:gd name="T7" fmla="*/ 8 h 22"/>
                <a:gd name="T8" fmla="*/ 62 w 62"/>
                <a:gd name="T9" fmla="*/ 0 h 22"/>
                <a:gd name="T10" fmla="*/ 0 60000 65536"/>
                <a:gd name="T11" fmla="*/ 0 60000 65536"/>
                <a:gd name="T12" fmla="*/ 0 60000 65536"/>
                <a:gd name="T13" fmla="*/ 0 60000 65536"/>
                <a:gd name="T14" fmla="*/ 0 60000 65536"/>
                <a:gd name="T15" fmla="*/ 0 w 62"/>
                <a:gd name="T16" fmla="*/ 0 h 22"/>
                <a:gd name="T17" fmla="*/ 62 w 62"/>
                <a:gd name="T18" fmla="*/ 22 h 22"/>
              </a:gdLst>
              <a:ahLst/>
              <a:cxnLst>
                <a:cxn ang="T10">
                  <a:pos x="T0" y="T1"/>
                </a:cxn>
                <a:cxn ang="T11">
                  <a:pos x="T2" y="T3"/>
                </a:cxn>
                <a:cxn ang="T12">
                  <a:pos x="T4" y="T5"/>
                </a:cxn>
                <a:cxn ang="T13">
                  <a:pos x="T6" y="T7"/>
                </a:cxn>
                <a:cxn ang="T14">
                  <a:pos x="T8" y="T9"/>
                </a:cxn>
              </a:cxnLst>
              <a:rect l="T15" t="T16" r="T17" b="T18"/>
              <a:pathLst>
                <a:path w="62" h="22">
                  <a:moveTo>
                    <a:pt x="62" y="0"/>
                  </a:moveTo>
                  <a:lnTo>
                    <a:pt x="0" y="14"/>
                  </a:lnTo>
                  <a:lnTo>
                    <a:pt x="0" y="22"/>
                  </a:lnTo>
                  <a:lnTo>
                    <a:pt x="62" y="8"/>
                  </a:lnTo>
                  <a:lnTo>
                    <a:pt x="62" y="0"/>
                  </a:lnTo>
                  <a:close/>
                </a:path>
              </a:pathLst>
            </a:custGeom>
            <a:solidFill>
              <a:srgbClr val="FFFFFF"/>
            </a:solidFill>
            <a:ln w="6350">
              <a:solidFill>
                <a:srgbClr val="000000"/>
              </a:solidFill>
              <a:round/>
              <a:headEnd/>
              <a:tailEnd/>
            </a:ln>
          </p:spPr>
          <p:txBody>
            <a:bodyPr/>
            <a:lstStyle/>
            <a:p>
              <a:endParaRPr lang="fr-FR"/>
            </a:p>
          </p:txBody>
        </p:sp>
        <p:sp>
          <p:nvSpPr>
            <p:cNvPr id="9657" name="Freeform 441"/>
            <p:cNvSpPr>
              <a:spLocks/>
            </p:cNvSpPr>
            <p:nvPr/>
          </p:nvSpPr>
          <p:spPr bwMode="gray">
            <a:xfrm>
              <a:off x="2836" y="1903"/>
              <a:ext cx="28" cy="116"/>
            </a:xfrm>
            <a:custGeom>
              <a:avLst/>
              <a:gdLst>
                <a:gd name="T0" fmla="*/ 28 w 28"/>
                <a:gd name="T1" fmla="*/ 0 h 116"/>
                <a:gd name="T2" fmla="*/ 0 w 28"/>
                <a:gd name="T3" fmla="*/ 108 h 116"/>
                <a:gd name="T4" fmla="*/ 0 w 28"/>
                <a:gd name="T5" fmla="*/ 116 h 116"/>
                <a:gd name="T6" fmla="*/ 28 w 28"/>
                <a:gd name="T7" fmla="*/ 8 h 116"/>
                <a:gd name="T8" fmla="*/ 28 w 28"/>
                <a:gd name="T9" fmla="*/ 0 h 116"/>
                <a:gd name="T10" fmla="*/ 0 60000 65536"/>
                <a:gd name="T11" fmla="*/ 0 60000 65536"/>
                <a:gd name="T12" fmla="*/ 0 60000 65536"/>
                <a:gd name="T13" fmla="*/ 0 60000 65536"/>
                <a:gd name="T14" fmla="*/ 0 60000 65536"/>
                <a:gd name="T15" fmla="*/ 0 w 28"/>
                <a:gd name="T16" fmla="*/ 0 h 116"/>
                <a:gd name="T17" fmla="*/ 28 w 28"/>
                <a:gd name="T18" fmla="*/ 116 h 116"/>
              </a:gdLst>
              <a:ahLst/>
              <a:cxnLst>
                <a:cxn ang="T10">
                  <a:pos x="T0" y="T1"/>
                </a:cxn>
                <a:cxn ang="T11">
                  <a:pos x="T2" y="T3"/>
                </a:cxn>
                <a:cxn ang="T12">
                  <a:pos x="T4" y="T5"/>
                </a:cxn>
                <a:cxn ang="T13">
                  <a:pos x="T6" y="T7"/>
                </a:cxn>
                <a:cxn ang="T14">
                  <a:pos x="T8" y="T9"/>
                </a:cxn>
              </a:cxnLst>
              <a:rect l="T15" t="T16" r="T17" b="T18"/>
              <a:pathLst>
                <a:path w="28" h="116">
                  <a:moveTo>
                    <a:pt x="28" y="0"/>
                  </a:moveTo>
                  <a:lnTo>
                    <a:pt x="0" y="108"/>
                  </a:lnTo>
                  <a:lnTo>
                    <a:pt x="0" y="116"/>
                  </a:lnTo>
                  <a:lnTo>
                    <a:pt x="28" y="8"/>
                  </a:lnTo>
                  <a:lnTo>
                    <a:pt x="28" y="0"/>
                  </a:lnTo>
                  <a:close/>
                </a:path>
              </a:pathLst>
            </a:custGeom>
            <a:solidFill>
              <a:srgbClr val="FFFFFF"/>
            </a:solidFill>
            <a:ln w="6350">
              <a:solidFill>
                <a:srgbClr val="000000"/>
              </a:solidFill>
              <a:round/>
              <a:headEnd/>
              <a:tailEnd/>
            </a:ln>
          </p:spPr>
          <p:txBody>
            <a:bodyPr/>
            <a:lstStyle/>
            <a:p>
              <a:endParaRPr lang="fr-FR"/>
            </a:p>
          </p:txBody>
        </p:sp>
        <p:sp>
          <p:nvSpPr>
            <p:cNvPr id="9658" name="Freeform 442" descr="Papyrus"/>
            <p:cNvSpPr>
              <a:spLocks/>
            </p:cNvSpPr>
            <p:nvPr/>
          </p:nvSpPr>
          <p:spPr bwMode="gray">
            <a:xfrm>
              <a:off x="2836" y="2011"/>
              <a:ext cx="6" cy="12"/>
            </a:xfrm>
            <a:custGeom>
              <a:avLst/>
              <a:gdLst>
                <a:gd name="T0" fmla="*/ 0 w 6"/>
                <a:gd name="T1" fmla="*/ 0 h 12"/>
                <a:gd name="T2" fmla="*/ 6 w 6"/>
                <a:gd name="T3" fmla="*/ 4 h 12"/>
                <a:gd name="T4" fmla="*/ 4 w 6"/>
                <a:gd name="T5" fmla="*/ 12 h 12"/>
                <a:gd name="T6" fmla="*/ 0 w 6"/>
                <a:gd name="T7" fmla="*/ 8 h 12"/>
                <a:gd name="T8" fmla="*/ 0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0" y="0"/>
                  </a:moveTo>
                  <a:lnTo>
                    <a:pt x="6" y="4"/>
                  </a:lnTo>
                  <a:lnTo>
                    <a:pt x="4"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59" name="Freeform 443" descr="Papyrus"/>
            <p:cNvSpPr>
              <a:spLocks/>
            </p:cNvSpPr>
            <p:nvPr/>
          </p:nvSpPr>
          <p:spPr bwMode="gray">
            <a:xfrm>
              <a:off x="2840" y="2015"/>
              <a:ext cx="8" cy="10"/>
            </a:xfrm>
            <a:custGeom>
              <a:avLst/>
              <a:gdLst>
                <a:gd name="T0" fmla="*/ 2 w 8"/>
                <a:gd name="T1" fmla="*/ 0 h 10"/>
                <a:gd name="T2" fmla="*/ 8 w 8"/>
                <a:gd name="T3" fmla="*/ 2 h 10"/>
                <a:gd name="T4" fmla="*/ 8 w 8"/>
                <a:gd name="T5" fmla="*/ 10 h 10"/>
                <a:gd name="T6" fmla="*/ 0 w 8"/>
                <a:gd name="T7" fmla="*/ 8 h 10"/>
                <a:gd name="T8" fmla="*/ 2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2" y="0"/>
                  </a:moveTo>
                  <a:lnTo>
                    <a:pt x="8" y="2"/>
                  </a:lnTo>
                  <a:lnTo>
                    <a:pt x="8"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0" name="Freeform 444" descr="Papyrus"/>
            <p:cNvSpPr>
              <a:spLocks/>
            </p:cNvSpPr>
            <p:nvPr/>
          </p:nvSpPr>
          <p:spPr bwMode="gray">
            <a:xfrm>
              <a:off x="2848" y="2017"/>
              <a:ext cx="16" cy="10"/>
            </a:xfrm>
            <a:custGeom>
              <a:avLst/>
              <a:gdLst>
                <a:gd name="T0" fmla="*/ 0 w 16"/>
                <a:gd name="T1" fmla="*/ 0 h 10"/>
                <a:gd name="T2" fmla="*/ 16 w 16"/>
                <a:gd name="T3" fmla="*/ 2 h 10"/>
                <a:gd name="T4" fmla="*/ 14 w 16"/>
                <a:gd name="T5" fmla="*/ 10 h 10"/>
                <a:gd name="T6" fmla="*/ 0 w 16"/>
                <a:gd name="T7" fmla="*/ 8 h 10"/>
                <a:gd name="T8" fmla="*/ 0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0"/>
                  </a:moveTo>
                  <a:lnTo>
                    <a:pt x="16"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1" name="Freeform 445" descr="Stationery"/>
            <p:cNvSpPr>
              <a:spLocks/>
            </p:cNvSpPr>
            <p:nvPr/>
          </p:nvSpPr>
          <p:spPr bwMode="gray">
            <a:xfrm>
              <a:off x="2836" y="1830"/>
              <a:ext cx="230" cy="311"/>
            </a:xfrm>
            <a:custGeom>
              <a:avLst/>
              <a:gdLst>
                <a:gd name="T0" fmla="*/ 128 w 230"/>
                <a:gd name="T1" fmla="*/ 57 h 311"/>
                <a:gd name="T2" fmla="*/ 136 w 230"/>
                <a:gd name="T3" fmla="*/ 54 h 311"/>
                <a:gd name="T4" fmla="*/ 144 w 230"/>
                <a:gd name="T5" fmla="*/ 50 h 311"/>
                <a:gd name="T6" fmla="*/ 148 w 230"/>
                <a:gd name="T7" fmla="*/ 46 h 311"/>
                <a:gd name="T8" fmla="*/ 152 w 230"/>
                <a:gd name="T9" fmla="*/ 40 h 311"/>
                <a:gd name="T10" fmla="*/ 154 w 230"/>
                <a:gd name="T11" fmla="*/ 34 h 311"/>
                <a:gd name="T12" fmla="*/ 154 w 230"/>
                <a:gd name="T13" fmla="*/ 30 h 311"/>
                <a:gd name="T14" fmla="*/ 154 w 230"/>
                <a:gd name="T15" fmla="*/ 26 h 311"/>
                <a:gd name="T16" fmla="*/ 150 w 230"/>
                <a:gd name="T17" fmla="*/ 20 h 311"/>
                <a:gd name="T18" fmla="*/ 146 w 230"/>
                <a:gd name="T19" fmla="*/ 14 h 311"/>
                <a:gd name="T20" fmla="*/ 140 w 230"/>
                <a:gd name="T21" fmla="*/ 10 h 311"/>
                <a:gd name="T22" fmla="*/ 132 w 230"/>
                <a:gd name="T23" fmla="*/ 6 h 311"/>
                <a:gd name="T24" fmla="*/ 124 w 230"/>
                <a:gd name="T25" fmla="*/ 2 h 311"/>
                <a:gd name="T26" fmla="*/ 116 w 230"/>
                <a:gd name="T27" fmla="*/ 0 h 311"/>
                <a:gd name="T28" fmla="*/ 106 w 230"/>
                <a:gd name="T29" fmla="*/ 0 h 311"/>
                <a:gd name="T30" fmla="*/ 104 w 230"/>
                <a:gd name="T31" fmla="*/ 0 h 311"/>
                <a:gd name="T32" fmla="*/ 92 w 230"/>
                <a:gd name="T33" fmla="*/ 0 h 311"/>
                <a:gd name="T34" fmla="*/ 82 w 230"/>
                <a:gd name="T35" fmla="*/ 2 h 311"/>
                <a:gd name="T36" fmla="*/ 74 w 230"/>
                <a:gd name="T37" fmla="*/ 6 h 311"/>
                <a:gd name="T38" fmla="*/ 68 w 230"/>
                <a:gd name="T39" fmla="*/ 10 h 311"/>
                <a:gd name="T40" fmla="*/ 62 w 230"/>
                <a:gd name="T41" fmla="*/ 14 h 311"/>
                <a:gd name="T42" fmla="*/ 58 w 230"/>
                <a:gd name="T43" fmla="*/ 20 h 311"/>
                <a:gd name="T44" fmla="*/ 56 w 230"/>
                <a:gd name="T45" fmla="*/ 26 h 311"/>
                <a:gd name="T46" fmla="*/ 56 w 230"/>
                <a:gd name="T47" fmla="*/ 30 h 311"/>
                <a:gd name="T48" fmla="*/ 56 w 230"/>
                <a:gd name="T49" fmla="*/ 34 h 311"/>
                <a:gd name="T50" fmla="*/ 58 w 230"/>
                <a:gd name="T51" fmla="*/ 40 h 311"/>
                <a:gd name="T52" fmla="*/ 62 w 230"/>
                <a:gd name="T53" fmla="*/ 46 h 311"/>
                <a:gd name="T54" fmla="*/ 68 w 230"/>
                <a:gd name="T55" fmla="*/ 50 h 311"/>
                <a:gd name="T56" fmla="*/ 76 w 230"/>
                <a:gd name="T57" fmla="*/ 54 h 311"/>
                <a:gd name="T58" fmla="*/ 84 w 230"/>
                <a:gd name="T59" fmla="*/ 57 h 311"/>
                <a:gd name="T60" fmla="*/ 94 w 230"/>
                <a:gd name="T61" fmla="*/ 59 h 311"/>
                <a:gd name="T62" fmla="*/ 90 w 230"/>
                <a:gd name="T63" fmla="*/ 59 h 311"/>
                <a:gd name="T64" fmla="*/ 0 w 230"/>
                <a:gd name="T65" fmla="*/ 181 h 311"/>
                <a:gd name="T66" fmla="*/ 12 w 230"/>
                <a:gd name="T67" fmla="*/ 187 h 311"/>
                <a:gd name="T68" fmla="*/ 34 w 230"/>
                <a:gd name="T69" fmla="*/ 185 h 311"/>
                <a:gd name="T70" fmla="*/ 54 w 230"/>
                <a:gd name="T71" fmla="*/ 145 h 311"/>
                <a:gd name="T72" fmla="*/ 38 w 230"/>
                <a:gd name="T73" fmla="*/ 309 h 311"/>
                <a:gd name="T74" fmla="*/ 76 w 230"/>
                <a:gd name="T75" fmla="*/ 311 h 311"/>
                <a:gd name="T76" fmla="*/ 94 w 230"/>
                <a:gd name="T77" fmla="*/ 303 h 311"/>
                <a:gd name="T78" fmla="*/ 160 w 230"/>
                <a:gd name="T79" fmla="*/ 303 h 311"/>
                <a:gd name="T80" fmla="*/ 174 w 230"/>
                <a:gd name="T81" fmla="*/ 309 h 311"/>
                <a:gd name="T82" fmla="*/ 210 w 230"/>
                <a:gd name="T83" fmla="*/ 309 h 311"/>
                <a:gd name="T84" fmla="*/ 174 w 230"/>
                <a:gd name="T85" fmla="*/ 145 h 311"/>
                <a:gd name="T86" fmla="*/ 200 w 230"/>
                <a:gd name="T87" fmla="*/ 185 h 311"/>
                <a:gd name="T88" fmla="*/ 218 w 230"/>
                <a:gd name="T89" fmla="*/ 189 h 311"/>
                <a:gd name="T90" fmla="*/ 230 w 230"/>
                <a:gd name="T91" fmla="*/ 181 h 311"/>
                <a:gd name="T92" fmla="*/ 130 w 230"/>
                <a:gd name="T93" fmla="*/ 57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0"/>
                <a:gd name="T142" fmla="*/ 0 h 311"/>
                <a:gd name="T143" fmla="*/ 230 w 230"/>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0" h="311">
                  <a:moveTo>
                    <a:pt x="124" y="57"/>
                  </a:moveTo>
                  <a:lnTo>
                    <a:pt x="128" y="57"/>
                  </a:lnTo>
                  <a:lnTo>
                    <a:pt x="132" y="55"/>
                  </a:lnTo>
                  <a:lnTo>
                    <a:pt x="136" y="54"/>
                  </a:lnTo>
                  <a:lnTo>
                    <a:pt x="140" y="52"/>
                  </a:lnTo>
                  <a:lnTo>
                    <a:pt x="144" y="50"/>
                  </a:lnTo>
                  <a:lnTo>
                    <a:pt x="146" y="48"/>
                  </a:lnTo>
                  <a:lnTo>
                    <a:pt x="148" y="46"/>
                  </a:lnTo>
                  <a:lnTo>
                    <a:pt x="150" y="44"/>
                  </a:lnTo>
                  <a:lnTo>
                    <a:pt x="152" y="40"/>
                  </a:lnTo>
                  <a:lnTo>
                    <a:pt x="154" y="38"/>
                  </a:lnTo>
                  <a:lnTo>
                    <a:pt x="154" y="34"/>
                  </a:lnTo>
                  <a:lnTo>
                    <a:pt x="154" y="32"/>
                  </a:lnTo>
                  <a:lnTo>
                    <a:pt x="154" y="30"/>
                  </a:lnTo>
                  <a:lnTo>
                    <a:pt x="154" y="26"/>
                  </a:lnTo>
                  <a:lnTo>
                    <a:pt x="152" y="22"/>
                  </a:lnTo>
                  <a:lnTo>
                    <a:pt x="150" y="20"/>
                  </a:lnTo>
                  <a:lnTo>
                    <a:pt x="148" y="16"/>
                  </a:lnTo>
                  <a:lnTo>
                    <a:pt x="146" y="14"/>
                  </a:lnTo>
                  <a:lnTo>
                    <a:pt x="142" y="12"/>
                  </a:lnTo>
                  <a:lnTo>
                    <a:pt x="140" y="10"/>
                  </a:lnTo>
                  <a:lnTo>
                    <a:pt x="136" y="8"/>
                  </a:lnTo>
                  <a:lnTo>
                    <a:pt x="132" y="6"/>
                  </a:lnTo>
                  <a:lnTo>
                    <a:pt x="128" y="4"/>
                  </a:lnTo>
                  <a:lnTo>
                    <a:pt x="124" y="2"/>
                  </a:lnTo>
                  <a:lnTo>
                    <a:pt x="120" y="2"/>
                  </a:lnTo>
                  <a:lnTo>
                    <a:pt x="116" y="0"/>
                  </a:lnTo>
                  <a:lnTo>
                    <a:pt x="110" y="0"/>
                  </a:lnTo>
                  <a:lnTo>
                    <a:pt x="106" y="0"/>
                  </a:lnTo>
                  <a:lnTo>
                    <a:pt x="104" y="0"/>
                  </a:lnTo>
                  <a:lnTo>
                    <a:pt x="96" y="0"/>
                  </a:lnTo>
                  <a:lnTo>
                    <a:pt x="92" y="0"/>
                  </a:lnTo>
                  <a:lnTo>
                    <a:pt x="86" y="2"/>
                  </a:lnTo>
                  <a:lnTo>
                    <a:pt x="82" y="2"/>
                  </a:lnTo>
                  <a:lnTo>
                    <a:pt x="78" y="4"/>
                  </a:lnTo>
                  <a:lnTo>
                    <a:pt x="74" y="6"/>
                  </a:lnTo>
                  <a:lnTo>
                    <a:pt x="72" y="8"/>
                  </a:lnTo>
                  <a:lnTo>
                    <a:pt x="68" y="10"/>
                  </a:lnTo>
                  <a:lnTo>
                    <a:pt x="64" y="12"/>
                  </a:lnTo>
                  <a:lnTo>
                    <a:pt x="62" y="14"/>
                  </a:lnTo>
                  <a:lnTo>
                    <a:pt x="60" y="16"/>
                  </a:lnTo>
                  <a:lnTo>
                    <a:pt x="58" y="20"/>
                  </a:lnTo>
                  <a:lnTo>
                    <a:pt x="56" y="22"/>
                  </a:lnTo>
                  <a:lnTo>
                    <a:pt x="56" y="26"/>
                  </a:lnTo>
                  <a:lnTo>
                    <a:pt x="56" y="28"/>
                  </a:lnTo>
                  <a:lnTo>
                    <a:pt x="56" y="30"/>
                  </a:lnTo>
                  <a:lnTo>
                    <a:pt x="56" y="34"/>
                  </a:lnTo>
                  <a:lnTo>
                    <a:pt x="56" y="38"/>
                  </a:lnTo>
                  <a:lnTo>
                    <a:pt x="58" y="40"/>
                  </a:lnTo>
                  <a:lnTo>
                    <a:pt x="60" y="44"/>
                  </a:lnTo>
                  <a:lnTo>
                    <a:pt x="62" y="46"/>
                  </a:lnTo>
                  <a:lnTo>
                    <a:pt x="66" y="48"/>
                  </a:lnTo>
                  <a:lnTo>
                    <a:pt x="68" y="50"/>
                  </a:lnTo>
                  <a:lnTo>
                    <a:pt x="72" y="52"/>
                  </a:lnTo>
                  <a:lnTo>
                    <a:pt x="76" y="54"/>
                  </a:lnTo>
                  <a:lnTo>
                    <a:pt x="80" y="55"/>
                  </a:lnTo>
                  <a:lnTo>
                    <a:pt x="84" y="57"/>
                  </a:lnTo>
                  <a:lnTo>
                    <a:pt x="88" y="57"/>
                  </a:lnTo>
                  <a:lnTo>
                    <a:pt x="94" y="59"/>
                  </a:lnTo>
                  <a:lnTo>
                    <a:pt x="90" y="59"/>
                  </a:lnTo>
                  <a:lnTo>
                    <a:pt x="28" y="73"/>
                  </a:lnTo>
                  <a:lnTo>
                    <a:pt x="0" y="181"/>
                  </a:lnTo>
                  <a:lnTo>
                    <a:pt x="6" y="185"/>
                  </a:lnTo>
                  <a:lnTo>
                    <a:pt x="12" y="187"/>
                  </a:lnTo>
                  <a:lnTo>
                    <a:pt x="28" y="189"/>
                  </a:lnTo>
                  <a:lnTo>
                    <a:pt x="34" y="185"/>
                  </a:lnTo>
                  <a:lnTo>
                    <a:pt x="38" y="181"/>
                  </a:lnTo>
                  <a:lnTo>
                    <a:pt x="54" y="145"/>
                  </a:lnTo>
                  <a:lnTo>
                    <a:pt x="36" y="303"/>
                  </a:lnTo>
                  <a:lnTo>
                    <a:pt x="38" y="309"/>
                  </a:lnTo>
                  <a:lnTo>
                    <a:pt x="52" y="311"/>
                  </a:lnTo>
                  <a:lnTo>
                    <a:pt x="76" y="311"/>
                  </a:lnTo>
                  <a:lnTo>
                    <a:pt x="88" y="309"/>
                  </a:lnTo>
                  <a:lnTo>
                    <a:pt x="94" y="303"/>
                  </a:lnTo>
                  <a:lnTo>
                    <a:pt x="122" y="187"/>
                  </a:lnTo>
                  <a:lnTo>
                    <a:pt x="160" y="303"/>
                  </a:lnTo>
                  <a:lnTo>
                    <a:pt x="162" y="307"/>
                  </a:lnTo>
                  <a:lnTo>
                    <a:pt x="174" y="309"/>
                  </a:lnTo>
                  <a:lnTo>
                    <a:pt x="194" y="309"/>
                  </a:lnTo>
                  <a:lnTo>
                    <a:pt x="210" y="309"/>
                  </a:lnTo>
                  <a:lnTo>
                    <a:pt x="220" y="303"/>
                  </a:lnTo>
                  <a:lnTo>
                    <a:pt x="174" y="145"/>
                  </a:lnTo>
                  <a:lnTo>
                    <a:pt x="196" y="181"/>
                  </a:lnTo>
                  <a:lnTo>
                    <a:pt x="200" y="185"/>
                  </a:lnTo>
                  <a:lnTo>
                    <a:pt x="210" y="187"/>
                  </a:lnTo>
                  <a:lnTo>
                    <a:pt x="218" y="189"/>
                  </a:lnTo>
                  <a:lnTo>
                    <a:pt x="228" y="187"/>
                  </a:lnTo>
                  <a:lnTo>
                    <a:pt x="230" y="181"/>
                  </a:lnTo>
                  <a:lnTo>
                    <a:pt x="186" y="71"/>
                  </a:lnTo>
                  <a:lnTo>
                    <a:pt x="130" y="57"/>
                  </a:lnTo>
                  <a:lnTo>
                    <a:pt x="124" y="57"/>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662" name="Freeform 446" descr="Papyrus"/>
            <p:cNvSpPr>
              <a:spLocks/>
            </p:cNvSpPr>
            <p:nvPr/>
          </p:nvSpPr>
          <p:spPr bwMode="gray">
            <a:xfrm>
              <a:off x="3268" y="200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3" name="Freeform 447"/>
            <p:cNvSpPr>
              <a:spLocks/>
            </p:cNvSpPr>
            <p:nvPr/>
          </p:nvSpPr>
          <p:spPr bwMode="gray">
            <a:xfrm>
              <a:off x="3214" y="1975"/>
              <a:ext cx="8" cy="8"/>
            </a:xfrm>
            <a:custGeom>
              <a:avLst/>
              <a:gdLst>
                <a:gd name="T0" fmla="*/ 8 w 8"/>
                <a:gd name="T1" fmla="*/ 0 h 8"/>
                <a:gd name="T2" fmla="*/ 2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2"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664" name="Freeform 448" descr="Papyrus"/>
            <p:cNvSpPr>
              <a:spLocks/>
            </p:cNvSpPr>
            <p:nvPr/>
          </p:nvSpPr>
          <p:spPr bwMode="gray">
            <a:xfrm>
              <a:off x="3206" y="2033"/>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5" name="Freeform 449" descr="Papyrus"/>
            <p:cNvSpPr>
              <a:spLocks/>
            </p:cNvSpPr>
            <p:nvPr/>
          </p:nvSpPr>
          <p:spPr bwMode="gray">
            <a:xfrm>
              <a:off x="3184" y="2121"/>
              <a:ext cx="22" cy="165"/>
            </a:xfrm>
            <a:custGeom>
              <a:avLst/>
              <a:gdLst>
                <a:gd name="T0" fmla="*/ 0 w 22"/>
                <a:gd name="T1" fmla="*/ 0 h 165"/>
                <a:gd name="T2" fmla="*/ 22 w 22"/>
                <a:gd name="T3" fmla="*/ 157 h 165"/>
                <a:gd name="T4" fmla="*/ 20 w 22"/>
                <a:gd name="T5" fmla="*/ 165 h 165"/>
                <a:gd name="T6" fmla="*/ 0 w 22"/>
                <a:gd name="T7" fmla="*/ 8 h 165"/>
                <a:gd name="T8" fmla="*/ 0 w 22"/>
                <a:gd name="T9" fmla="*/ 0 h 165"/>
                <a:gd name="T10" fmla="*/ 0 60000 65536"/>
                <a:gd name="T11" fmla="*/ 0 60000 65536"/>
                <a:gd name="T12" fmla="*/ 0 60000 65536"/>
                <a:gd name="T13" fmla="*/ 0 60000 65536"/>
                <a:gd name="T14" fmla="*/ 0 60000 65536"/>
                <a:gd name="T15" fmla="*/ 0 w 22"/>
                <a:gd name="T16" fmla="*/ 0 h 165"/>
                <a:gd name="T17" fmla="*/ 22 w 22"/>
                <a:gd name="T18" fmla="*/ 165 h 165"/>
              </a:gdLst>
              <a:ahLst/>
              <a:cxnLst>
                <a:cxn ang="T10">
                  <a:pos x="T0" y="T1"/>
                </a:cxn>
                <a:cxn ang="T11">
                  <a:pos x="T2" y="T3"/>
                </a:cxn>
                <a:cxn ang="T12">
                  <a:pos x="T4" y="T5"/>
                </a:cxn>
                <a:cxn ang="T13">
                  <a:pos x="T6" y="T7"/>
                </a:cxn>
                <a:cxn ang="T14">
                  <a:pos x="T8" y="T9"/>
                </a:cxn>
              </a:cxnLst>
              <a:rect l="T15" t="T16" r="T17" b="T18"/>
              <a:pathLst>
                <a:path w="22" h="165">
                  <a:moveTo>
                    <a:pt x="0" y="0"/>
                  </a:moveTo>
                  <a:lnTo>
                    <a:pt x="22" y="157"/>
                  </a:lnTo>
                  <a:lnTo>
                    <a:pt x="20" y="165"/>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6" name="Freeform 450" descr="Papyrus"/>
            <p:cNvSpPr>
              <a:spLocks/>
            </p:cNvSpPr>
            <p:nvPr/>
          </p:nvSpPr>
          <p:spPr bwMode="gray">
            <a:xfrm>
              <a:off x="3272" y="2163"/>
              <a:ext cx="72" cy="123"/>
            </a:xfrm>
            <a:custGeom>
              <a:avLst/>
              <a:gdLst>
                <a:gd name="T0" fmla="*/ 2 w 72"/>
                <a:gd name="T1" fmla="*/ 0 h 123"/>
                <a:gd name="T2" fmla="*/ 72 w 72"/>
                <a:gd name="T3" fmla="*/ 115 h 123"/>
                <a:gd name="T4" fmla="*/ 72 w 72"/>
                <a:gd name="T5" fmla="*/ 123 h 123"/>
                <a:gd name="T6" fmla="*/ 0 w 72"/>
                <a:gd name="T7" fmla="*/ 8 h 123"/>
                <a:gd name="T8" fmla="*/ 2 w 72"/>
                <a:gd name="T9" fmla="*/ 0 h 123"/>
                <a:gd name="T10" fmla="*/ 0 60000 65536"/>
                <a:gd name="T11" fmla="*/ 0 60000 65536"/>
                <a:gd name="T12" fmla="*/ 0 60000 65536"/>
                <a:gd name="T13" fmla="*/ 0 60000 65536"/>
                <a:gd name="T14" fmla="*/ 0 60000 65536"/>
                <a:gd name="T15" fmla="*/ 0 w 72"/>
                <a:gd name="T16" fmla="*/ 0 h 123"/>
                <a:gd name="T17" fmla="*/ 72 w 72"/>
                <a:gd name="T18" fmla="*/ 123 h 123"/>
              </a:gdLst>
              <a:ahLst/>
              <a:cxnLst>
                <a:cxn ang="T10">
                  <a:pos x="T0" y="T1"/>
                </a:cxn>
                <a:cxn ang="T11">
                  <a:pos x="T2" y="T3"/>
                </a:cxn>
                <a:cxn ang="T12">
                  <a:pos x="T4" y="T5"/>
                </a:cxn>
                <a:cxn ang="T13">
                  <a:pos x="T6" y="T7"/>
                </a:cxn>
                <a:cxn ang="T14">
                  <a:pos x="T8" y="T9"/>
                </a:cxn>
              </a:cxnLst>
              <a:rect l="T15" t="T16" r="T17" b="T18"/>
              <a:pathLst>
                <a:path w="72" h="123">
                  <a:moveTo>
                    <a:pt x="2" y="0"/>
                  </a:moveTo>
                  <a:lnTo>
                    <a:pt x="72" y="115"/>
                  </a:lnTo>
                  <a:lnTo>
                    <a:pt x="72" y="123"/>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7" name="Freeform 451" descr="Papyrus"/>
            <p:cNvSpPr>
              <a:spLocks/>
            </p:cNvSpPr>
            <p:nvPr/>
          </p:nvSpPr>
          <p:spPr bwMode="gray">
            <a:xfrm>
              <a:off x="3320" y="2121"/>
              <a:ext cx="36" cy="42"/>
            </a:xfrm>
            <a:custGeom>
              <a:avLst/>
              <a:gdLst>
                <a:gd name="T0" fmla="*/ 2 w 36"/>
                <a:gd name="T1" fmla="*/ 0 h 42"/>
                <a:gd name="T2" fmla="*/ 36 w 36"/>
                <a:gd name="T3" fmla="*/ 34 h 42"/>
                <a:gd name="T4" fmla="*/ 34 w 36"/>
                <a:gd name="T5" fmla="*/ 42 h 42"/>
                <a:gd name="T6" fmla="*/ 0 w 36"/>
                <a:gd name="T7" fmla="*/ 8 h 42"/>
                <a:gd name="T8" fmla="*/ 2 w 36"/>
                <a:gd name="T9" fmla="*/ 0 h 42"/>
                <a:gd name="T10" fmla="*/ 0 60000 65536"/>
                <a:gd name="T11" fmla="*/ 0 60000 65536"/>
                <a:gd name="T12" fmla="*/ 0 60000 65536"/>
                <a:gd name="T13" fmla="*/ 0 60000 65536"/>
                <a:gd name="T14" fmla="*/ 0 60000 65536"/>
                <a:gd name="T15" fmla="*/ 0 w 36"/>
                <a:gd name="T16" fmla="*/ 0 h 42"/>
                <a:gd name="T17" fmla="*/ 36 w 36"/>
                <a:gd name="T18" fmla="*/ 42 h 42"/>
              </a:gdLst>
              <a:ahLst/>
              <a:cxnLst>
                <a:cxn ang="T10">
                  <a:pos x="T0" y="T1"/>
                </a:cxn>
                <a:cxn ang="T11">
                  <a:pos x="T2" y="T3"/>
                </a:cxn>
                <a:cxn ang="T12">
                  <a:pos x="T4" y="T5"/>
                </a:cxn>
                <a:cxn ang="T13">
                  <a:pos x="T6" y="T7"/>
                </a:cxn>
                <a:cxn ang="T14">
                  <a:pos x="T8" y="T9"/>
                </a:cxn>
              </a:cxnLst>
              <a:rect l="T15" t="T16" r="T17" b="T18"/>
              <a:pathLst>
                <a:path w="36" h="42">
                  <a:moveTo>
                    <a:pt x="2" y="0"/>
                  </a:moveTo>
                  <a:lnTo>
                    <a:pt x="36" y="34"/>
                  </a:lnTo>
                  <a:lnTo>
                    <a:pt x="34" y="4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8" name="Freeform 452" descr="Papyrus"/>
            <p:cNvSpPr>
              <a:spLocks/>
            </p:cNvSpPr>
            <p:nvPr/>
          </p:nvSpPr>
          <p:spPr bwMode="gray">
            <a:xfrm>
              <a:off x="3268" y="2005"/>
              <a:ext cx="2" cy="8"/>
            </a:xfrm>
            <a:custGeom>
              <a:avLst/>
              <a:gdLst>
                <a:gd name="T0" fmla="*/ 2 w 2"/>
                <a:gd name="T1" fmla="*/ 0 h 8"/>
                <a:gd name="T2" fmla="*/ 0 w 2"/>
                <a:gd name="T3" fmla="*/ 8 h 8"/>
                <a:gd name="T4" fmla="*/ 2 w 2"/>
                <a:gd name="T5" fmla="*/ 8 h 8"/>
                <a:gd name="T6" fmla="*/ 2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2" y="0"/>
                  </a:moveTo>
                  <a:lnTo>
                    <a:pt x="0" y="8"/>
                  </a:lnTo>
                  <a:lnTo>
                    <a:pt x="2"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9" name="Freeform 453"/>
            <p:cNvSpPr>
              <a:spLocks/>
            </p:cNvSpPr>
            <p:nvPr/>
          </p:nvSpPr>
          <p:spPr bwMode="gray">
            <a:xfrm>
              <a:off x="3220" y="1975"/>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670" name="Freeform 454"/>
            <p:cNvSpPr>
              <a:spLocks/>
            </p:cNvSpPr>
            <p:nvPr/>
          </p:nvSpPr>
          <p:spPr bwMode="gray">
            <a:xfrm>
              <a:off x="3210" y="1975"/>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671" name="Freeform 455" descr="Papyrus"/>
            <p:cNvSpPr>
              <a:spLocks/>
            </p:cNvSpPr>
            <p:nvPr/>
          </p:nvSpPr>
          <p:spPr bwMode="gray">
            <a:xfrm>
              <a:off x="3174" y="2121"/>
              <a:ext cx="10" cy="44"/>
            </a:xfrm>
            <a:custGeom>
              <a:avLst/>
              <a:gdLst>
                <a:gd name="T0" fmla="*/ 0 w 10"/>
                <a:gd name="T1" fmla="*/ 36 h 44"/>
                <a:gd name="T2" fmla="*/ 10 w 10"/>
                <a:gd name="T3" fmla="*/ 0 h 44"/>
                <a:gd name="T4" fmla="*/ 10 w 10"/>
                <a:gd name="T5" fmla="*/ 8 h 44"/>
                <a:gd name="T6" fmla="*/ 0 w 10"/>
                <a:gd name="T7" fmla="*/ 44 h 44"/>
                <a:gd name="T8" fmla="*/ 0 w 10"/>
                <a:gd name="T9" fmla="*/ 36 h 44"/>
                <a:gd name="T10" fmla="*/ 0 60000 65536"/>
                <a:gd name="T11" fmla="*/ 0 60000 65536"/>
                <a:gd name="T12" fmla="*/ 0 60000 65536"/>
                <a:gd name="T13" fmla="*/ 0 60000 65536"/>
                <a:gd name="T14" fmla="*/ 0 60000 65536"/>
                <a:gd name="T15" fmla="*/ 0 w 10"/>
                <a:gd name="T16" fmla="*/ 0 h 44"/>
                <a:gd name="T17" fmla="*/ 10 w 10"/>
                <a:gd name="T18" fmla="*/ 44 h 44"/>
              </a:gdLst>
              <a:ahLst/>
              <a:cxnLst>
                <a:cxn ang="T10">
                  <a:pos x="T0" y="T1"/>
                </a:cxn>
                <a:cxn ang="T11">
                  <a:pos x="T2" y="T3"/>
                </a:cxn>
                <a:cxn ang="T12">
                  <a:pos x="T4" y="T5"/>
                </a:cxn>
                <a:cxn ang="T13">
                  <a:pos x="T6" y="T7"/>
                </a:cxn>
                <a:cxn ang="T14">
                  <a:pos x="T8" y="T9"/>
                </a:cxn>
              </a:cxnLst>
              <a:rect l="T15" t="T16" r="T17" b="T18"/>
              <a:pathLst>
                <a:path w="10" h="44">
                  <a:moveTo>
                    <a:pt x="0" y="36"/>
                  </a:moveTo>
                  <a:lnTo>
                    <a:pt x="10" y="0"/>
                  </a:lnTo>
                  <a:lnTo>
                    <a:pt x="10" y="8"/>
                  </a:lnTo>
                  <a:lnTo>
                    <a:pt x="0" y="44"/>
                  </a:lnTo>
                  <a:lnTo>
                    <a:pt x="0" y="3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2" name="Freeform 456" descr="Papyrus"/>
            <p:cNvSpPr>
              <a:spLocks/>
            </p:cNvSpPr>
            <p:nvPr/>
          </p:nvSpPr>
          <p:spPr bwMode="gray">
            <a:xfrm>
              <a:off x="3204" y="2278"/>
              <a:ext cx="4" cy="14"/>
            </a:xfrm>
            <a:custGeom>
              <a:avLst/>
              <a:gdLst>
                <a:gd name="T0" fmla="*/ 2 w 4"/>
                <a:gd name="T1" fmla="*/ 0 h 14"/>
                <a:gd name="T2" fmla="*/ 4 w 4"/>
                <a:gd name="T3" fmla="*/ 6 h 14"/>
                <a:gd name="T4" fmla="*/ 4 w 4"/>
                <a:gd name="T5" fmla="*/ 14 h 14"/>
                <a:gd name="T6" fmla="*/ 0 w 4"/>
                <a:gd name="T7" fmla="*/ 8 h 14"/>
                <a:gd name="T8" fmla="*/ 2 w 4"/>
                <a:gd name="T9" fmla="*/ 0 h 14"/>
                <a:gd name="T10" fmla="*/ 0 60000 65536"/>
                <a:gd name="T11" fmla="*/ 0 60000 65536"/>
                <a:gd name="T12" fmla="*/ 0 60000 65536"/>
                <a:gd name="T13" fmla="*/ 0 60000 65536"/>
                <a:gd name="T14" fmla="*/ 0 60000 65536"/>
                <a:gd name="T15" fmla="*/ 0 w 4"/>
                <a:gd name="T16" fmla="*/ 0 h 14"/>
                <a:gd name="T17" fmla="*/ 4 w 4"/>
                <a:gd name="T18" fmla="*/ 14 h 14"/>
              </a:gdLst>
              <a:ahLst/>
              <a:cxnLst>
                <a:cxn ang="T10">
                  <a:pos x="T0" y="T1"/>
                </a:cxn>
                <a:cxn ang="T11">
                  <a:pos x="T2" y="T3"/>
                </a:cxn>
                <a:cxn ang="T12">
                  <a:pos x="T4" y="T5"/>
                </a:cxn>
                <a:cxn ang="T13">
                  <a:pos x="T6" y="T7"/>
                </a:cxn>
                <a:cxn ang="T14">
                  <a:pos x="T8" y="T9"/>
                </a:cxn>
              </a:cxnLst>
              <a:rect l="T15" t="T16" r="T17" b="T18"/>
              <a:pathLst>
                <a:path w="4" h="14">
                  <a:moveTo>
                    <a:pt x="2" y="0"/>
                  </a:moveTo>
                  <a:lnTo>
                    <a:pt x="4" y="6"/>
                  </a:lnTo>
                  <a:lnTo>
                    <a:pt x="4"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3" name="Freeform 457" descr="Papyrus"/>
            <p:cNvSpPr>
              <a:spLocks/>
            </p:cNvSpPr>
            <p:nvPr/>
          </p:nvSpPr>
          <p:spPr bwMode="gray">
            <a:xfrm>
              <a:off x="3270" y="2163"/>
              <a:ext cx="4" cy="123"/>
            </a:xfrm>
            <a:custGeom>
              <a:avLst/>
              <a:gdLst>
                <a:gd name="T0" fmla="*/ 2 w 4"/>
                <a:gd name="T1" fmla="*/ 115 h 123"/>
                <a:gd name="T2" fmla="*/ 4 w 4"/>
                <a:gd name="T3" fmla="*/ 0 h 123"/>
                <a:gd name="T4" fmla="*/ 2 w 4"/>
                <a:gd name="T5" fmla="*/ 8 h 123"/>
                <a:gd name="T6" fmla="*/ 0 w 4"/>
                <a:gd name="T7" fmla="*/ 123 h 123"/>
                <a:gd name="T8" fmla="*/ 2 w 4"/>
                <a:gd name="T9" fmla="*/ 115 h 123"/>
                <a:gd name="T10" fmla="*/ 0 60000 65536"/>
                <a:gd name="T11" fmla="*/ 0 60000 65536"/>
                <a:gd name="T12" fmla="*/ 0 60000 65536"/>
                <a:gd name="T13" fmla="*/ 0 60000 65536"/>
                <a:gd name="T14" fmla="*/ 0 60000 65536"/>
                <a:gd name="T15" fmla="*/ 0 w 4"/>
                <a:gd name="T16" fmla="*/ 0 h 123"/>
                <a:gd name="T17" fmla="*/ 4 w 4"/>
                <a:gd name="T18" fmla="*/ 123 h 123"/>
              </a:gdLst>
              <a:ahLst/>
              <a:cxnLst>
                <a:cxn ang="T10">
                  <a:pos x="T0" y="T1"/>
                </a:cxn>
                <a:cxn ang="T11">
                  <a:pos x="T2" y="T3"/>
                </a:cxn>
                <a:cxn ang="T12">
                  <a:pos x="T4" y="T5"/>
                </a:cxn>
                <a:cxn ang="T13">
                  <a:pos x="T6" y="T7"/>
                </a:cxn>
                <a:cxn ang="T14">
                  <a:pos x="T8" y="T9"/>
                </a:cxn>
              </a:cxnLst>
              <a:rect l="T15" t="T16" r="T17" b="T18"/>
              <a:pathLst>
                <a:path w="4" h="123">
                  <a:moveTo>
                    <a:pt x="2" y="115"/>
                  </a:moveTo>
                  <a:lnTo>
                    <a:pt x="4" y="0"/>
                  </a:lnTo>
                  <a:lnTo>
                    <a:pt x="2" y="8"/>
                  </a:lnTo>
                  <a:lnTo>
                    <a:pt x="0" y="123"/>
                  </a:lnTo>
                  <a:lnTo>
                    <a:pt x="2" y="115"/>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4" name="Freeform 458" descr="Papyrus"/>
            <p:cNvSpPr>
              <a:spLocks/>
            </p:cNvSpPr>
            <p:nvPr/>
          </p:nvSpPr>
          <p:spPr bwMode="gray">
            <a:xfrm>
              <a:off x="3344" y="2278"/>
              <a:ext cx="4" cy="10"/>
            </a:xfrm>
            <a:custGeom>
              <a:avLst/>
              <a:gdLst>
                <a:gd name="T0" fmla="*/ 0 w 4"/>
                <a:gd name="T1" fmla="*/ 0 h 10"/>
                <a:gd name="T2" fmla="*/ 4 w 4"/>
                <a:gd name="T3" fmla="*/ 2 h 10"/>
                <a:gd name="T4" fmla="*/ 4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5" name="Freeform 459" descr="Papyrus"/>
            <p:cNvSpPr>
              <a:spLocks/>
            </p:cNvSpPr>
            <p:nvPr/>
          </p:nvSpPr>
          <p:spPr bwMode="gray">
            <a:xfrm>
              <a:off x="3354" y="2155"/>
              <a:ext cx="6" cy="14"/>
            </a:xfrm>
            <a:custGeom>
              <a:avLst/>
              <a:gdLst>
                <a:gd name="T0" fmla="*/ 2 w 6"/>
                <a:gd name="T1" fmla="*/ 0 h 14"/>
                <a:gd name="T2" fmla="*/ 6 w 6"/>
                <a:gd name="T3" fmla="*/ 6 h 14"/>
                <a:gd name="T4" fmla="*/ 6 w 6"/>
                <a:gd name="T5" fmla="*/ 14 h 14"/>
                <a:gd name="T6" fmla="*/ 0 w 6"/>
                <a:gd name="T7" fmla="*/ 8 h 14"/>
                <a:gd name="T8" fmla="*/ 2 w 6"/>
                <a:gd name="T9" fmla="*/ 0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0"/>
                  </a:moveTo>
                  <a:lnTo>
                    <a:pt x="6" y="6"/>
                  </a:lnTo>
                  <a:lnTo>
                    <a:pt x="6"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6" name="Freeform 460" descr="Papyrus"/>
            <p:cNvSpPr>
              <a:spLocks/>
            </p:cNvSpPr>
            <p:nvPr/>
          </p:nvSpPr>
          <p:spPr bwMode="gray">
            <a:xfrm>
              <a:off x="3270" y="2005"/>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7" name="Freeform 461" descr="Papyrus"/>
            <p:cNvSpPr>
              <a:spLocks/>
            </p:cNvSpPr>
            <p:nvPr/>
          </p:nvSpPr>
          <p:spPr bwMode="gray">
            <a:xfrm>
              <a:off x="3226" y="1977"/>
              <a:ext cx="6" cy="10"/>
            </a:xfrm>
            <a:custGeom>
              <a:avLst/>
              <a:gdLst>
                <a:gd name="T0" fmla="*/ 6 w 6"/>
                <a:gd name="T1" fmla="*/ 2 h 10"/>
                <a:gd name="T2" fmla="*/ 0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6" y="10"/>
                  </a:lnTo>
                  <a:lnTo>
                    <a:pt x="6"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8" name="Freeform 462"/>
            <p:cNvSpPr>
              <a:spLocks/>
            </p:cNvSpPr>
            <p:nvPr/>
          </p:nvSpPr>
          <p:spPr bwMode="gray">
            <a:xfrm>
              <a:off x="3204" y="1973"/>
              <a:ext cx="6" cy="10"/>
            </a:xfrm>
            <a:custGeom>
              <a:avLst/>
              <a:gdLst>
                <a:gd name="T0" fmla="*/ 6 w 6"/>
                <a:gd name="T1" fmla="*/ 2 h 10"/>
                <a:gd name="T2" fmla="*/ 0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679" name="Freeform 463" descr="Papyrus"/>
            <p:cNvSpPr>
              <a:spLocks/>
            </p:cNvSpPr>
            <p:nvPr/>
          </p:nvSpPr>
          <p:spPr bwMode="gray">
            <a:xfrm>
              <a:off x="3170" y="2157"/>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0" name="Freeform 464" descr="Papyrus"/>
            <p:cNvSpPr>
              <a:spLocks/>
            </p:cNvSpPr>
            <p:nvPr/>
          </p:nvSpPr>
          <p:spPr bwMode="gray">
            <a:xfrm>
              <a:off x="3264" y="2278"/>
              <a:ext cx="8" cy="12"/>
            </a:xfrm>
            <a:custGeom>
              <a:avLst/>
              <a:gdLst>
                <a:gd name="T0" fmla="*/ 0 w 8"/>
                <a:gd name="T1" fmla="*/ 4 h 12"/>
                <a:gd name="T2" fmla="*/ 8 w 8"/>
                <a:gd name="T3" fmla="*/ 0 h 12"/>
                <a:gd name="T4" fmla="*/ 6 w 8"/>
                <a:gd name="T5" fmla="*/ 8 h 12"/>
                <a:gd name="T6" fmla="*/ 0 w 8"/>
                <a:gd name="T7" fmla="*/ 12 h 12"/>
                <a:gd name="T8" fmla="*/ 0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4"/>
                  </a:moveTo>
                  <a:lnTo>
                    <a:pt x="8" y="0"/>
                  </a:lnTo>
                  <a:lnTo>
                    <a:pt x="6"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1" name="Freeform 465" descr="Papyrus"/>
            <p:cNvSpPr>
              <a:spLocks/>
            </p:cNvSpPr>
            <p:nvPr/>
          </p:nvSpPr>
          <p:spPr bwMode="gray">
            <a:xfrm>
              <a:off x="3360" y="2161"/>
              <a:ext cx="12" cy="10"/>
            </a:xfrm>
            <a:custGeom>
              <a:avLst/>
              <a:gdLst>
                <a:gd name="T0" fmla="*/ 0 w 12"/>
                <a:gd name="T1" fmla="*/ 0 h 10"/>
                <a:gd name="T2" fmla="*/ 12 w 12"/>
                <a:gd name="T3" fmla="*/ 2 h 10"/>
                <a:gd name="T4" fmla="*/ 10 w 12"/>
                <a:gd name="T5" fmla="*/ 10 h 10"/>
                <a:gd name="T6" fmla="*/ 0 w 12"/>
                <a:gd name="T7" fmla="*/ 8 h 10"/>
                <a:gd name="T8" fmla="*/ 0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0" y="0"/>
                  </a:moveTo>
                  <a:lnTo>
                    <a:pt x="12" y="2"/>
                  </a:lnTo>
                  <a:lnTo>
                    <a:pt x="10"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2" name="Freeform 466" descr="Papyrus"/>
            <p:cNvSpPr>
              <a:spLocks/>
            </p:cNvSpPr>
            <p:nvPr/>
          </p:nvSpPr>
          <p:spPr bwMode="gray">
            <a:xfrm>
              <a:off x="3270" y="2009"/>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3" name="Freeform 467" descr="Papyrus"/>
            <p:cNvSpPr>
              <a:spLocks/>
            </p:cNvSpPr>
            <p:nvPr/>
          </p:nvSpPr>
          <p:spPr bwMode="gray">
            <a:xfrm>
              <a:off x="3232" y="1979"/>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4" name="Freeform 468"/>
            <p:cNvSpPr>
              <a:spLocks/>
            </p:cNvSpPr>
            <p:nvPr/>
          </p:nvSpPr>
          <p:spPr bwMode="gray">
            <a:xfrm>
              <a:off x="3200" y="1973"/>
              <a:ext cx="4" cy="8"/>
            </a:xfrm>
            <a:custGeom>
              <a:avLst/>
              <a:gdLst>
                <a:gd name="T0" fmla="*/ 4 w 4"/>
                <a:gd name="T1" fmla="*/ 0 h 8"/>
                <a:gd name="T2" fmla="*/ 2 w 4"/>
                <a:gd name="T3" fmla="*/ 0 h 8"/>
                <a:gd name="T4" fmla="*/ 0 w 4"/>
                <a:gd name="T5" fmla="*/ 8 h 8"/>
                <a:gd name="T6" fmla="*/ 4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2" y="0"/>
                  </a:lnTo>
                  <a:lnTo>
                    <a:pt x="0" y="8"/>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85" name="Freeform 469" descr="Papyrus"/>
            <p:cNvSpPr>
              <a:spLocks/>
            </p:cNvSpPr>
            <p:nvPr/>
          </p:nvSpPr>
          <p:spPr bwMode="gray">
            <a:xfrm>
              <a:off x="3162" y="2159"/>
              <a:ext cx="8" cy="12"/>
            </a:xfrm>
            <a:custGeom>
              <a:avLst/>
              <a:gdLst>
                <a:gd name="T0" fmla="*/ 2 w 8"/>
                <a:gd name="T1" fmla="*/ 4 h 12"/>
                <a:gd name="T2" fmla="*/ 8 w 8"/>
                <a:gd name="T3" fmla="*/ 0 h 12"/>
                <a:gd name="T4" fmla="*/ 8 w 8"/>
                <a:gd name="T5" fmla="*/ 8 h 12"/>
                <a:gd name="T6" fmla="*/ 0 w 8"/>
                <a:gd name="T7" fmla="*/ 12 h 12"/>
                <a:gd name="T8" fmla="*/ 2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4"/>
                  </a:moveTo>
                  <a:lnTo>
                    <a:pt x="8" y="0"/>
                  </a:lnTo>
                  <a:lnTo>
                    <a:pt x="8"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6" name="Freeform 470" descr="Papyrus"/>
            <p:cNvSpPr>
              <a:spLocks/>
            </p:cNvSpPr>
            <p:nvPr/>
          </p:nvSpPr>
          <p:spPr bwMode="gray">
            <a:xfrm>
              <a:off x="3250" y="2282"/>
              <a:ext cx="14" cy="12"/>
            </a:xfrm>
            <a:custGeom>
              <a:avLst/>
              <a:gdLst>
                <a:gd name="T0" fmla="*/ 2 w 14"/>
                <a:gd name="T1" fmla="*/ 4 h 12"/>
                <a:gd name="T2" fmla="*/ 14 w 14"/>
                <a:gd name="T3" fmla="*/ 0 h 12"/>
                <a:gd name="T4" fmla="*/ 14 w 14"/>
                <a:gd name="T5" fmla="*/ 8 h 12"/>
                <a:gd name="T6" fmla="*/ 0 w 14"/>
                <a:gd name="T7" fmla="*/ 12 h 12"/>
                <a:gd name="T8" fmla="*/ 2 w 14"/>
                <a:gd name="T9" fmla="*/ 4 h 12"/>
                <a:gd name="T10" fmla="*/ 0 60000 65536"/>
                <a:gd name="T11" fmla="*/ 0 60000 65536"/>
                <a:gd name="T12" fmla="*/ 0 60000 65536"/>
                <a:gd name="T13" fmla="*/ 0 60000 65536"/>
                <a:gd name="T14" fmla="*/ 0 60000 65536"/>
                <a:gd name="T15" fmla="*/ 0 w 14"/>
                <a:gd name="T16" fmla="*/ 0 h 12"/>
                <a:gd name="T17" fmla="*/ 14 w 14"/>
                <a:gd name="T18" fmla="*/ 12 h 12"/>
              </a:gdLst>
              <a:ahLst/>
              <a:cxnLst>
                <a:cxn ang="T10">
                  <a:pos x="T0" y="T1"/>
                </a:cxn>
                <a:cxn ang="T11">
                  <a:pos x="T2" y="T3"/>
                </a:cxn>
                <a:cxn ang="T12">
                  <a:pos x="T4" y="T5"/>
                </a:cxn>
                <a:cxn ang="T13">
                  <a:pos x="T6" y="T7"/>
                </a:cxn>
                <a:cxn ang="T14">
                  <a:pos x="T8" y="T9"/>
                </a:cxn>
              </a:cxnLst>
              <a:rect l="T15" t="T16" r="T17" b="T18"/>
              <a:pathLst>
                <a:path w="14" h="12">
                  <a:moveTo>
                    <a:pt x="2" y="4"/>
                  </a:moveTo>
                  <a:lnTo>
                    <a:pt x="14" y="0"/>
                  </a:lnTo>
                  <a:lnTo>
                    <a:pt x="14"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7" name="Freeform 471" descr="Papyrus"/>
            <p:cNvSpPr>
              <a:spLocks/>
            </p:cNvSpPr>
            <p:nvPr/>
          </p:nvSpPr>
          <p:spPr bwMode="gray">
            <a:xfrm>
              <a:off x="3270" y="2011"/>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8" name="Freeform 472" descr="Papyrus"/>
            <p:cNvSpPr>
              <a:spLocks/>
            </p:cNvSpPr>
            <p:nvPr/>
          </p:nvSpPr>
          <p:spPr bwMode="gray">
            <a:xfrm>
              <a:off x="3236" y="1979"/>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9" name="Freeform 473"/>
            <p:cNvSpPr>
              <a:spLocks/>
            </p:cNvSpPr>
            <p:nvPr/>
          </p:nvSpPr>
          <p:spPr bwMode="gray">
            <a:xfrm>
              <a:off x="3200" y="1973"/>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90" name="Freeform 474" descr="Papyrus"/>
            <p:cNvSpPr>
              <a:spLocks/>
            </p:cNvSpPr>
            <p:nvPr/>
          </p:nvSpPr>
          <p:spPr bwMode="gray">
            <a:xfrm>
              <a:off x="3224" y="2284"/>
              <a:ext cx="28" cy="10"/>
            </a:xfrm>
            <a:custGeom>
              <a:avLst/>
              <a:gdLst>
                <a:gd name="T0" fmla="*/ 2 w 28"/>
                <a:gd name="T1" fmla="*/ 0 h 10"/>
                <a:gd name="T2" fmla="*/ 28 w 28"/>
                <a:gd name="T3" fmla="*/ 2 h 10"/>
                <a:gd name="T4" fmla="*/ 26 w 28"/>
                <a:gd name="T5" fmla="*/ 10 h 10"/>
                <a:gd name="T6" fmla="*/ 0 w 28"/>
                <a:gd name="T7" fmla="*/ 8 h 10"/>
                <a:gd name="T8" fmla="*/ 2 w 28"/>
                <a:gd name="T9" fmla="*/ 0 h 10"/>
                <a:gd name="T10" fmla="*/ 0 60000 65536"/>
                <a:gd name="T11" fmla="*/ 0 60000 65536"/>
                <a:gd name="T12" fmla="*/ 0 60000 65536"/>
                <a:gd name="T13" fmla="*/ 0 60000 65536"/>
                <a:gd name="T14" fmla="*/ 0 60000 65536"/>
                <a:gd name="T15" fmla="*/ 0 w 28"/>
                <a:gd name="T16" fmla="*/ 0 h 10"/>
                <a:gd name="T17" fmla="*/ 28 w 28"/>
                <a:gd name="T18" fmla="*/ 10 h 10"/>
              </a:gdLst>
              <a:ahLst/>
              <a:cxnLst>
                <a:cxn ang="T10">
                  <a:pos x="T0" y="T1"/>
                </a:cxn>
                <a:cxn ang="T11">
                  <a:pos x="T2" y="T3"/>
                </a:cxn>
                <a:cxn ang="T12">
                  <a:pos x="T4" y="T5"/>
                </a:cxn>
                <a:cxn ang="T13">
                  <a:pos x="T6" y="T7"/>
                </a:cxn>
                <a:cxn ang="T14">
                  <a:pos x="T8" y="T9"/>
                </a:cxn>
              </a:cxnLst>
              <a:rect l="T15" t="T16" r="T17" b="T18"/>
              <a:pathLst>
                <a:path w="28" h="10">
                  <a:moveTo>
                    <a:pt x="2" y="0"/>
                  </a:moveTo>
                  <a:lnTo>
                    <a:pt x="28" y="2"/>
                  </a:lnTo>
                  <a:lnTo>
                    <a:pt x="2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1" name="Freeform 475" descr="Papyrus"/>
            <p:cNvSpPr>
              <a:spLocks/>
            </p:cNvSpPr>
            <p:nvPr/>
          </p:nvSpPr>
          <p:spPr bwMode="gray">
            <a:xfrm>
              <a:off x="3268" y="2015"/>
              <a:ext cx="2" cy="10"/>
            </a:xfrm>
            <a:custGeom>
              <a:avLst/>
              <a:gdLst>
                <a:gd name="T0" fmla="*/ 0 w 2"/>
                <a:gd name="T1" fmla="*/ 2 h 10"/>
                <a:gd name="T2" fmla="*/ 2 w 2"/>
                <a:gd name="T3" fmla="*/ 0 h 10"/>
                <a:gd name="T4" fmla="*/ 2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2" name="Freeform 476" descr="Papyrus"/>
            <p:cNvSpPr>
              <a:spLocks/>
            </p:cNvSpPr>
            <p:nvPr/>
          </p:nvSpPr>
          <p:spPr bwMode="gray">
            <a:xfrm>
              <a:off x="3242" y="1981"/>
              <a:ext cx="4" cy="10"/>
            </a:xfrm>
            <a:custGeom>
              <a:avLst/>
              <a:gdLst>
                <a:gd name="T0" fmla="*/ 4 w 4"/>
                <a:gd name="T1" fmla="*/ 2 h 10"/>
                <a:gd name="T2" fmla="*/ 0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4"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3" name="Freeform 477"/>
            <p:cNvSpPr>
              <a:spLocks/>
            </p:cNvSpPr>
            <p:nvPr/>
          </p:nvSpPr>
          <p:spPr bwMode="gray">
            <a:xfrm>
              <a:off x="3192" y="1973"/>
              <a:ext cx="10" cy="10"/>
            </a:xfrm>
            <a:custGeom>
              <a:avLst/>
              <a:gdLst>
                <a:gd name="T0" fmla="*/ 10 w 10"/>
                <a:gd name="T1" fmla="*/ 0 h 10"/>
                <a:gd name="T2" fmla="*/ 2 w 10"/>
                <a:gd name="T3" fmla="*/ 2 h 10"/>
                <a:gd name="T4" fmla="*/ 0 w 10"/>
                <a:gd name="T5" fmla="*/ 10 h 10"/>
                <a:gd name="T6" fmla="*/ 8 w 10"/>
                <a:gd name="T7" fmla="*/ 8 h 10"/>
                <a:gd name="T8" fmla="*/ 10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10" y="0"/>
                  </a:moveTo>
                  <a:lnTo>
                    <a:pt x="2" y="2"/>
                  </a:lnTo>
                  <a:lnTo>
                    <a:pt x="0" y="10"/>
                  </a:lnTo>
                  <a:lnTo>
                    <a:pt x="8" y="8"/>
                  </a:lnTo>
                  <a:lnTo>
                    <a:pt x="10" y="0"/>
                  </a:lnTo>
                  <a:close/>
                </a:path>
              </a:pathLst>
            </a:custGeom>
            <a:solidFill>
              <a:srgbClr val="FFFFFF"/>
            </a:solidFill>
            <a:ln w="6350">
              <a:solidFill>
                <a:srgbClr val="000000"/>
              </a:solidFill>
              <a:round/>
              <a:headEnd/>
              <a:tailEnd/>
            </a:ln>
          </p:spPr>
          <p:txBody>
            <a:bodyPr/>
            <a:lstStyle/>
            <a:p>
              <a:endParaRPr lang="fr-FR"/>
            </a:p>
          </p:txBody>
        </p:sp>
        <p:sp>
          <p:nvSpPr>
            <p:cNvPr id="9694" name="Freeform 478" descr="Papyrus"/>
            <p:cNvSpPr>
              <a:spLocks/>
            </p:cNvSpPr>
            <p:nvPr/>
          </p:nvSpPr>
          <p:spPr bwMode="gray">
            <a:xfrm>
              <a:off x="3208" y="2284"/>
              <a:ext cx="18" cy="8"/>
            </a:xfrm>
            <a:custGeom>
              <a:avLst/>
              <a:gdLst>
                <a:gd name="T0" fmla="*/ 0 w 18"/>
                <a:gd name="T1" fmla="*/ 0 h 8"/>
                <a:gd name="T2" fmla="*/ 18 w 18"/>
                <a:gd name="T3" fmla="*/ 0 h 8"/>
                <a:gd name="T4" fmla="*/ 16 w 18"/>
                <a:gd name="T5" fmla="*/ 8 h 8"/>
                <a:gd name="T6" fmla="*/ 0 w 18"/>
                <a:gd name="T7" fmla="*/ 8 h 8"/>
                <a:gd name="T8" fmla="*/ 0 w 18"/>
                <a:gd name="T9" fmla="*/ 0 h 8"/>
                <a:gd name="T10" fmla="*/ 0 60000 65536"/>
                <a:gd name="T11" fmla="*/ 0 60000 65536"/>
                <a:gd name="T12" fmla="*/ 0 60000 65536"/>
                <a:gd name="T13" fmla="*/ 0 60000 65536"/>
                <a:gd name="T14" fmla="*/ 0 60000 65536"/>
                <a:gd name="T15" fmla="*/ 0 w 18"/>
                <a:gd name="T16" fmla="*/ 0 h 8"/>
                <a:gd name="T17" fmla="*/ 18 w 18"/>
                <a:gd name="T18" fmla="*/ 8 h 8"/>
              </a:gdLst>
              <a:ahLst/>
              <a:cxnLst>
                <a:cxn ang="T10">
                  <a:pos x="T0" y="T1"/>
                </a:cxn>
                <a:cxn ang="T11">
                  <a:pos x="T2" y="T3"/>
                </a:cxn>
                <a:cxn ang="T12">
                  <a:pos x="T4" y="T5"/>
                </a:cxn>
                <a:cxn ang="T13">
                  <a:pos x="T6" y="T7"/>
                </a:cxn>
                <a:cxn ang="T14">
                  <a:pos x="T8" y="T9"/>
                </a:cxn>
              </a:cxnLst>
              <a:rect l="T15" t="T16" r="T17" b="T18"/>
              <a:pathLst>
                <a:path w="18" h="8">
                  <a:moveTo>
                    <a:pt x="0" y="0"/>
                  </a:moveTo>
                  <a:lnTo>
                    <a:pt x="18" y="0"/>
                  </a:lnTo>
                  <a:lnTo>
                    <a:pt x="16"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5" name="Freeform 479" descr="Papyrus"/>
            <p:cNvSpPr>
              <a:spLocks/>
            </p:cNvSpPr>
            <p:nvPr/>
          </p:nvSpPr>
          <p:spPr bwMode="gray">
            <a:xfrm>
              <a:off x="3266" y="2017"/>
              <a:ext cx="2" cy="10"/>
            </a:xfrm>
            <a:custGeom>
              <a:avLst/>
              <a:gdLst>
                <a:gd name="T0" fmla="*/ 2 w 2"/>
                <a:gd name="T1" fmla="*/ 2 h 10"/>
                <a:gd name="T2" fmla="*/ 2 w 2"/>
                <a:gd name="T3" fmla="*/ 0 h 10"/>
                <a:gd name="T4" fmla="*/ 2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2"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6" name="Freeform 480" descr="Papyrus"/>
            <p:cNvSpPr>
              <a:spLocks/>
            </p:cNvSpPr>
            <p:nvPr/>
          </p:nvSpPr>
          <p:spPr bwMode="gray">
            <a:xfrm>
              <a:off x="3246" y="1983"/>
              <a:ext cx="6" cy="10"/>
            </a:xfrm>
            <a:custGeom>
              <a:avLst/>
              <a:gdLst>
                <a:gd name="T0" fmla="*/ 6 w 6"/>
                <a:gd name="T1" fmla="*/ 2 h 10"/>
                <a:gd name="T2" fmla="*/ 0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4" y="10"/>
                  </a:lnTo>
                  <a:lnTo>
                    <a:pt x="6"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7" name="Freeform 481"/>
            <p:cNvSpPr>
              <a:spLocks/>
            </p:cNvSpPr>
            <p:nvPr/>
          </p:nvSpPr>
          <p:spPr bwMode="gray">
            <a:xfrm>
              <a:off x="3186" y="1975"/>
              <a:ext cx="8" cy="8"/>
            </a:xfrm>
            <a:custGeom>
              <a:avLst/>
              <a:gdLst>
                <a:gd name="T0" fmla="*/ 8 w 8"/>
                <a:gd name="T1" fmla="*/ 0 h 8"/>
                <a:gd name="T2" fmla="*/ 2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2"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698" name="Freeform 482" descr="Papyrus"/>
            <p:cNvSpPr>
              <a:spLocks/>
            </p:cNvSpPr>
            <p:nvPr/>
          </p:nvSpPr>
          <p:spPr bwMode="gray">
            <a:xfrm>
              <a:off x="3264" y="2019"/>
              <a:ext cx="4" cy="12"/>
            </a:xfrm>
            <a:custGeom>
              <a:avLst/>
              <a:gdLst>
                <a:gd name="T0" fmla="*/ 0 w 4"/>
                <a:gd name="T1" fmla="*/ 4 h 12"/>
                <a:gd name="T2" fmla="*/ 4 w 4"/>
                <a:gd name="T3" fmla="*/ 0 h 12"/>
                <a:gd name="T4" fmla="*/ 2 w 4"/>
                <a:gd name="T5" fmla="*/ 8 h 12"/>
                <a:gd name="T6" fmla="*/ 0 w 4"/>
                <a:gd name="T7" fmla="*/ 12 h 12"/>
                <a:gd name="T8" fmla="*/ 0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4"/>
                  </a:moveTo>
                  <a:lnTo>
                    <a:pt x="4" y="0"/>
                  </a:lnTo>
                  <a:lnTo>
                    <a:pt x="2"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9" name="Freeform 483" descr="Papyrus"/>
            <p:cNvSpPr>
              <a:spLocks/>
            </p:cNvSpPr>
            <p:nvPr/>
          </p:nvSpPr>
          <p:spPr bwMode="gray">
            <a:xfrm>
              <a:off x="3250" y="1985"/>
              <a:ext cx="6" cy="12"/>
            </a:xfrm>
            <a:custGeom>
              <a:avLst/>
              <a:gdLst>
                <a:gd name="T0" fmla="*/ 6 w 6"/>
                <a:gd name="T1" fmla="*/ 4 h 12"/>
                <a:gd name="T2" fmla="*/ 2 w 6"/>
                <a:gd name="T3" fmla="*/ 0 h 12"/>
                <a:gd name="T4" fmla="*/ 0 w 6"/>
                <a:gd name="T5" fmla="*/ 8 h 12"/>
                <a:gd name="T6" fmla="*/ 4 w 6"/>
                <a:gd name="T7" fmla="*/ 12 h 12"/>
                <a:gd name="T8" fmla="*/ 6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6" y="4"/>
                  </a:moveTo>
                  <a:lnTo>
                    <a:pt x="2" y="0"/>
                  </a:lnTo>
                  <a:lnTo>
                    <a:pt x="0" y="8"/>
                  </a:lnTo>
                  <a:lnTo>
                    <a:pt x="4" y="12"/>
                  </a:lnTo>
                  <a:lnTo>
                    <a:pt x="6"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0" name="Freeform 484"/>
            <p:cNvSpPr>
              <a:spLocks/>
            </p:cNvSpPr>
            <p:nvPr/>
          </p:nvSpPr>
          <p:spPr bwMode="gray">
            <a:xfrm>
              <a:off x="3182" y="1975"/>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701" name="Freeform 485" descr="Papyrus"/>
            <p:cNvSpPr>
              <a:spLocks/>
            </p:cNvSpPr>
            <p:nvPr/>
          </p:nvSpPr>
          <p:spPr bwMode="gray">
            <a:xfrm>
              <a:off x="3260" y="2023"/>
              <a:ext cx="4" cy="10"/>
            </a:xfrm>
            <a:custGeom>
              <a:avLst/>
              <a:gdLst>
                <a:gd name="T0" fmla="*/ 2 w 4"/>
                <a:gd name="T1" fmla="*/ 2 h 10"/>
                <a:gd name="T2" fmla="*/ 4 w 4"/>
                <a:gd name="T3" fmla="*/ 0 h 10"/>
                <a:gd name="T4" fmla="*/ 4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4"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2" name="Freeform 486" descr="Papyrus"/>
            <p:cNvSpPr>
              <a:spLocks/>
            </p:cNvSpPr>
            <p:nvPr/>
          </p:nvSpPr>
          <p:spPr bwMode="gray">
            <a:xfrm>
              <a:off x="3254" y="1989"/>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3" name="Freeform 487"/>
            <p:cNvSpPr>
              <a:spLocks/>
            </p:cNvSpPr>
            <p:nvPr/>
          </p:nvSpPr>
          <p:spPr bwMode="gray">
            <a:xfrm>
              <a:off x="3178" y="1975"/>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704" name="Freeform 488" descr="Papyrus"/>
            <p:cNvSpPr>
              <a:spLocks/>
            </p:cNvSpPr>
            <p:nvPr/>
          </p:nvSpPr>
          <p:spPr bwMode="gray">
            <a:xfrm>
              <a:off x="3258" y="2025"/>
              <a:ext cx="4" cy="10"/>
            </a:xfrm>
            <a:custGeom>
              <a:avLst/>
              <a:gdLst>
                <a:gd name="T0" fmla="*/ 0 w 4"/>
                <a:gd name="T1" fmla="*/ 2 h 10"/>
                <a:gd name="T2" fmla="*/ 4 w 4"/>
                <a:gd name="T3" fmla="*/ 0 h 10"/>
                <a:gd name="T4" fmla="*/ 2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5" name="Freeform 489" descr="Papyrus"/>
            <p:cNvSpPr>
              <a:spLocks/>
            </p:cNvSpPr>
            <p:nvPr/>
          </p:nvSpPr>
          <p:spPr bwMode="gray">
            <a:xfrm>
              <a:off x="3258" y="1991"/>
              <a:ext cx="4" cy="10"/>
            </a:xfrm>
            <a:custGeom>
              <a:avLst/>
              <a:gdLst>
                <a:gd name="T0" fmla="*/ 4 w 4"/>
                <a:gd name="T1" fmla="*/ 2 h 10"/>
                <a:gd name="T2" fmla="*/ 0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4"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6" name="Freeform 490" descr="Papyrus"/>
            <p:cNvSpPr>
              <a:spLocks/>
            </p:cNvSpPr>
            <p:nvPr/>
          </p:nvSpPr>
          <p:spPr bwMode="gray">
            <a:xfrm>
              <a:off x="3172" y="1977"/>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7" name="Freeform 491" descr="Papyrus"/>
            <p:cNvSpPr>
              <a:spLocks/>
            </p:cNvSpPr>
            <p:nvPr/>
          </p:nvSpPr>
          <p:spPr bwMode="gray">
            <a:xfrm>
              <a:off x="3254" y="2027"/>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8" name="Freeform 492" descr="Papyrus"/>
            <p:cNvSpPr>
              <a:spLocks/>
            </p:cNvSpPr>
            <p:nvPr/>
          </p:nvSpPr>
          <p:spPr bwMode="gray">
            <a:xfrm>
              <a:off x="3262" y="1993"/>
              <a:ext cx="2" cy="12"/>
            </a:xfrm>
            <a:custGeom>
              <a:avLst/>
              <a:gdLst>
                <a:gd name="T0" fmla="*/ 2 w 2"/>
                <a:gd name="T1" fmla="*/ 4 h 12"/>
                <a:gd name="T2" fmla="*/ 0 w 2"/>
                <a:gd name="T3" fmla="*/ 0 h 12"/>
                <a:gd name="T4" fmla="*/ 0 w 2"/>
                <a:gd name="T5" fmla="*/ 8 h 12"/>
                <a:gd name="T6" fmla="*/ 2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0" y="0"/>
                  </a:lnTo>
                  <a:lnTo>
                    <a:pt x="0" y="8"/>
                  </a:lnTo>
                  <a:lnTo>
                    <a:pt x="2"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9" name="Freeform 493" descr="Papyrus"/>
            <p:cNvSpPr>
              <a:spLocks/>
            </p:cNvSpPr>
            <p:nvPr/>
          </p:nvSpPr>
          <p:spPr bwMode="gray">
            <a:xfrm>
              <a:off x="3168" y="1979"/>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0" name="Freeform 494" descr="Papyrus"/>
            <p:cNvSpPr>
              <a:spLocks/>
            </p:cNvSpPr>
            <p:nvPr/>
          </p:nvSpPr>
          <p:spPr bwMode="gray">
            <a:xfrm>
              <a:off x="3250" y="2029"/>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1" name="Freeform 495" descr="Papyrus"/>
            <p:cNvSpPr>
              <a:spLocks/>
            </p:cNvSpPr>
            <p:nvPr/>
          </p:nvSpPr>
          <p:spPr bwMode="gray">
            <a:xfrm>
              <a:off x="3264" y="1997"/>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2" name="Freeform 496" descr="Papyrus"/>
            <p:cNvSpPr>
              <a:spLocks/>
            </p:cNvSpPr>
            <p:nvPr/>
          </p:nvSpPr>
          <p:spPr bwMode="gray">
            <a:xfrm>
              <a:off x="3166" y="1979"/>
              <a:ext cx="4" cy="10"/>
            </a:xfrm>
            <a:custGeom>
              <a:avLst/>
              <a:gdLst>
                <a:gd name="T0" fmla="*/ 4 w 4"/>
                <a:gd name="T1" fmla="*/ 0 h 10"/>
                <a:gd name="T2" fmla="*/ 0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3" name="Freeform 497" descr="Papyrus"/>
            <p:cNvSpPr>
              <a:spLocks/>
            </p:cNvSpPr>
            <p:nvPr/>
          </p:nvSpPr>
          <p:spPr bwMode="gray">
            <a:xfrm>
              <a:off x="3244" y="2031"/>
              <a:ext cx="6" cy="8"/>
            </a:xfrm>
            <a:custGeom>
              <a:avLst/>
              <a:gdLst>
                <a:gd name="T0" fmla="*/ 2 w 6"/>
                <a:gd name="T1" fmla="*/ 0 h 8"/>
                <a:gd name="T2" fmla="*/ 6 w 6"/>
                <a:gd name="T3" fmla="*/ 0 h 8"/>
                <a:gd name="T4" fmla="*/ 6 w 6"/>
                <a:gd name="T5" fmla="*/ 8 h 8"/>
                <a:gd name="T6" fmla="*/ 0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6" y="0"/>
                  </a:lnTo>
                  <a:lnTo>
                    <a:pt x="6"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4" name="Freeform 498" descr="Papyrus"/>
            <p:cNvSpPr>
              <a:spLocks/>
            </p:cNvSpPr>
            <p:nvPr/>
          </p:nvSpPr>
          <p:spPr bwMode="gray">
            <a:xfrm>
              <a:off x="3266" y="1999"/>
              <a:ext cx="4" cy="14"/>
            </a:xfrm>
            <a:custGeom>
              <a:avLst/>
              <a:gdLst>
                <a:gd name="T0" fmla="*/ 4 w 4"/>
                <a:gd name="T1" fmla="*/ 6 h 14"/>
                <a:gd name="T2" fmla="*/ 2 w 4"/>
                <a:gd name="T3" fmla="*/ 0 h 14"/>
                <a:gd name="T4" fmla="*/ 0 w 4"/>
                <a:gd name="T5" fmla="*/ 8 h 14"/>
                <a:gd name="T6" fmla="*/ 2 w 4"/>
                <a:gd name="T7" fmla="*/ 14 h 14"/>
                <a:gd name="T8" fmla="*/ 4 w 4"/>
                <a:gd name="T9" fmla="*/ 6 h 14"/>
                <a:gd name="T10" fmla="*/ 0 60000 65536"/>
                <a:gd name="T11" fmla="*/ 0 60000 65536"/>
                <a:gd name="T12" fmla="*/ 0 60000 65536"/>
                <a:gd name="T13" fmla="*/ 0 60000 65536"/>
                <a:gd name="T14" fmla="*/ 0 60000 65536"/>
                <a:gd name="T15" fmla="*/ 0 w 4"/>
                <a:gd name="T16" fmla="*/ 0 h 14"/>
                <a:gd name="T17" fmla="*/ 4 w 4"/>
                <a:gd name="T18" fmla="*/ 14 h 14"/>
              </a:gdLst>
              <a:ahLst/>
              <a:cxnLst>
                <a:cxn ang="T10">
                  <a:pos x="T0" y="T1"/>
                </a:cxn>
                <a:cxn ang="T11">
                  <a:pos x="T2" y="T3"/>
                </a:cxn>
                <a:cxn ang="T12">
                  <a:pos x="T4" y="T5"/>
                </a:cxn>
                <a:cxn ang="T13">
                  <a:pos x="T6" y="T7"/>
                </a:cxn>
                <a:cxn ang="T14">
                  <a:pos x="T8" y="T9"/>
                </a:cxn>
              </a:cxnLst>
              <a:rect l="T15" t="T16" r="T17" b="T18"/>
              <a:pathLst>
                <a:path w="4" h="14">
                  <a:moveTo>
                    <a:pt x="4" y="6"/>
                  </a:moveTo>
                  <a:lnTo>
                    <a:pt x="2" y="0"/>
                  </a:lnTo>
                  <a:lnTo>
                    <a:pt x="0" y="8"/>
                  </a:lnTo>
                  <a:lnTo>
                    <a:pt x="2" y="14"/>
                  </a:lnTo>
                  <a:lnTo>
                    <a:pt x="4"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5" name="Freeform 499" descr="Papyrus"/>
            <p:cNvSpPr>
              <a:spLocks/>
            </p:cNvSpPr>
            <p:nvPr/>
          </p:nvSpPr>
          <p:spPr bwMode="gray">
            <a:xfrm>
              <a:off x="3162" y="1981"/>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6" name="Freeform 500" descr="Papyrus"/>
            <p:cNvSpPr>
              <a:spLocks/>
            </p:cNvSpPr>
            <p:nvPr/>
          </p:nvSpPr>
          <p:spPr bwMode="gray">
            <a:xfrm>
              <a:off x="3240" y="2031"/>
              <a:ext cx="6" cy="10"/>
            </a:xfrm>
            <a:custGeom>
              <a:avLst/>
              <a:gdLst>
                <a:gd name="T0" fmla="*/ 2 w 6"/>
                <a:gd name="T1" fmla="*/ 2 h 10"/>
                <a:gd name="T2" fmla="*/ 6 w 6"/>
                <a:gd name="T3" fmla="*/ 0 h 10"/>
                <a:gd name="T4" fmla="*/ 4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4"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7" name="Freeform 501" descr="Papyrus"/>
            <p:cNvSpPr>
              <a:spLocks/>
            </p:cNvSpPr>
            <p:nvPr/>
          </p:nvSpPr>
          <p:spPr bwMode="gray">
            <a:xfrm>
              <a:off x="3158" y="1983"/>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8" name="Freeform 502" descr="Papyrus"/>
            <p:cNvSpPr>
              <a:spLocks/>
            </p:cNvSpPr>
            <p:nvPr/>
          </p:nvSpPr>
          <p:spPr bwMode="gray">
            <a:xfrm>
              <a:off x="3248" y="2033"/>
              <a:ext cx="68" cy="20"/>
            </a:xfrm>
            <a:custGeom>
              <a:avLst/>
              <a:gdLst>
                <a:gd name="T0" fmla="*/ 68 w 68"/>
                <a:gd name="T1" fmla="*/ 12 h 20"/>
                <a:gd name="T2" fmla="*/ 2 w 68"/>
                <a:gd name="T3" fmla="*/ 0 h 20"/>
                <a:gd name="T4" fmla="*/ 0 w 68"/>
                <a:gd name="T5" fmla="*/ 8 h 20"/>
                <a:gd name="T6" fmla="*/ 68 w 68"/>
                <a:gd name="T7" fmla="*/ 20 h 20"/>
                <a:gd name="T8" fmla="*/ 68 w 68"/>
                <a:gd name="T9" fmla="*/ 12 h 20"/>
                <a:gd name="T10" fmla="*/ 0 60000 65536"/>
                <a:gd name="T11" fmla="*/ 0 60000 65536"/>
                <a:gd name="T12" fmla="*/ 0 60000 65536"/>
                <a:gd name="T13" fmla="*/ 0 60000 65536"/>
                <a:gd name="T14" fmla="*/ 0 60000 65536"/>
                <a:gd name="T15" fmla="*/ 0 w 68"/>
                <a:gd name="T16" fmla="*/ 0 h 20"/>
                <a:gd name="T17" fmla="*/ 68 w 68"/>
                <a:gd name="T18" fmla="*/ 20 h 20"/>
              </a:gdLst>
              <a:ahLst/>
              <a:cxnLst>
                <a:cxn ang="T10">
                  <a:pos x="T0" y="T1"/>
                </a:cxn>
                <a:cxn ang="T11">
                  <a:pos x="T2" y="T3"/>
                </a:cxn>
                <a:cxn ang="T12">
                  <a:pos x="T4" y="T5"/>
                </a:cxn>
                <a:cxn ang="T13">
                  <a:pos x="T6" y="T7"/>
                </a:cxn>
                <a:cxn ang="T14">
                  <a:pos x="T8" y="T9"/>
                </a:cxn>
              </a:cxnLst>
              <a:rect l="T15" t="T16" r="T17" b="T18"/>
              <a:pathLst>
                <a:path w="68" h="20">
                  <a:moveTo>
                    <a:pt x="68" y="12"/>
                  </a:moveTo>
                  <a:lnTo>
                    <a:pt x="2" y="0"/>
                  </a:lnTo>
                  <a:lnTo>
                    <a:pt x="0" y="8"/>
                  </a:lnTo>
                  <a:lnTo>
                    <a:pt x="68" y="20"/>
                  </a:lnTo>
                  <a:lnTo>
                    <a:pt x="68" y="1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9" name="Freeform 503" descr="Papyrus"/>
            <p:cNvSpPr>
              <a:spLocks/>
            </p:cNvSpPr>
            <p:nvPr/>
          </p:nvSpPr>
          <p:spPr bwMode="gray">
            <a:xfrm>
              <a:off x="3156" y="1985"/>
              <a:ext cx="4" cy="12"/>
            </a:xfrm>
            <a:custGeom>
              <a:avLst/>
              <a:gdLst>
                <a:gd name="T0" fmla="*/ 4 w 4"/>
                <a:gd name="T1" fmla="*/ 0 h 12"/>
                <a:gd name="T2" fmla="*/ 2 w 4"/>
                <a:gd name="T3" fmla="*/ 4 h 12"/>
                <a:gd name="T4" fmla="*/ 0 w 4"/>
                <a:gd name="T5" fmla="*/ 12 h 12"/>
                <a:gd name="T6" fmla="*/ 2 w 4"/>
                <a:gd name="T7" fmla="*/ 8 h 12"/>
                <a:gd name="T8" fmla="*/ 4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0"/>
                  </a:moveTo>
                  <a:lnTo>
                    <a:pt x="2" y="4"/>
                  </a:lnTo>
                  <a:lnTo>
                    <a:pt x="0" y="12"/>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0" name="Freeform 504" descr="Papyrus"/>
            <p:cNvSpPr>
              <a:spLocks/>
            </p:cNvSpPr>
            <p:nvPr/>
          </p:nvSpPr>
          <p:spPr bwMode="gray">
            <a:xfrm>
              <a:off x="3316" y="2045"/>
              <a:ext cx="78" cy="118"/>
            </a:xfrm>
            <a:custGeom>
              <a:avLst/>
              <a:gdLst>
                <a:gd name="T0" fmla="*/ 78 w 78"/>
                <a:gd name="T1" fmla="*/ 110 h 118"/>
                <a:gd name="T2" fmla="*/ 0 w 78"/>
                <a:gd name="T3" fmla="*/ 0 h 118"/>
                <a:gd name="T4" fmla="*/ 0 w 78"/>
                <a:gd name="T5" fmla="*/ 8 h 118"/>
                <a:gd name="T6" fmla="*/ 76 w 78"/>
                <a:gd name="T7" fmla="*/ 118 h 118"/>
                <a:gd name="T8" fmla="*/ 78 w 78"/>
                <a:gd name="T9" fmla="*/ 110 h 118"/>
                <a:gd name="T10" fmla="*/ 0 60000 65536"/>
                <a:gd name="T11" fmla="*/ 0 60000 65536"/>
                <a:gd name="T12" fmla="*/ 0 60000 65536"/>
                <a:gd name="T13" fmla="*/ 0 60000 65536"/>
                <a:gd name="T14" fmla="*/ 0 60000 65536"/>
                <a:gd name="T15" fmla="*/ 0 w 78"/>
                <a:gd name="T16" fmla="*/ 0 h 118"/>
                <a:gd name="T17" fmla="*/ 78 w 78"/>
                <a:gd name="T18" fmla="*/ 118 h 118"/>
              </a:gdLst>
              <a:ahLst/>
              <a:cxnLst>
                <a:cxn ang="T10">
                  <a:pos x="T0" y="T1"/>
                </a:cxn>
                <a:cxn ang="T11">
                  <a:pos x="T2" y="T3"/>
                </a:cxn>
                <a:cxn ang="T12">
                  <a:pos x="T4" y="T5"/>
                </a:cxn>
                <a:cxn ang="T13">
                  <a:pos x="T6" y="T7"/>
                </a:cxn>
                <a:cxn ang="T14">
                  <a:pos x="T8" y="T9"/>
                </a:cxn>
              </a:cxnLst>
              <a:rect l="T15" t="T16" r="T17" b="T18"/>
              <a:pathLst>
                <a:path w="78" h="118">
                  <a:moveTo>
                    <a:pt x="78" y="110"/>
                  </a:moveTo>
                  <a:lnTo>
                    <a:pt x="0" y="0"/>
                  </a:lnTo>
                  <a:lnTo>
                    <a:pt x="0" y="8"/>
                  </a:lnTo>
                  <a:lnTo>
                    <a:pt x="76" y="118"/>
                  </a:lnTo>
                  <a:lnTo>
                    <a:pt x="78" y="11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1" name="Freeform 505" descr="Papyrus"/>
            <p:cNvSpPr>
              <a:spLocks/>
            </p:cNvSpPr>
            <p:nvPr/>
          </p:nvSpPr>
          <p:spPr bwMode="gray">
            <a:xfrm>
              <a:off x="3240" y="2033"/>
              <a:ext cx="10" cy="8"/>
            </a:xfrm>
            <a:custGeom>
              <a:avLst/>
              <a:gdLst>
                <a:gd name="T0" fmla="*/ 10 w 10"/>
                <a:gd name="T1" fmla="*/ 0 h 8"/>
                <a:gd name="T2" fmla="*/ 2 w 10"/>
                <a:gd name="T3" fmla="*/ 0 h 8"/>
                <a:gd name="T4" fmla="*/ 0 w 10"/>
                <a:gd name="T5" fmla="*/ 8 h 8"/>
                <a:gd name="T6" fmla="*/ 8 w 10"/>
                <a:gd name="T7" fmla="*/ 8 h 8"/>
                <a:gd name="T8" fmla="*/ 10 w 10"/>
                <a:gd name="T9" fmla="*/ 0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10" y="0"/>
                  </a:moveTo>
                  <a:lnTo>
                    <a:pt x="2" y="0"/>
                  </a:lnTo>
                  <a:lnTo>
                    <a:pt x="0" y="8"/>
                  </a:lnTo>
                  <a:lnTo>
                    <a:pt x="8" y="8"/>
                  </a:lnTo>
                  <a:lnTo>
                    <a:pt x="1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2" name="Freeform 506" descr="Papyrus"/>
            <p:cNvSpPr>
              <a:spLocks/>
            </p:cNvSpPr>
            <p:nvPr/>
          </p:nvSpPr>
          <p:spPr bwMode="gray">
            <a:xfrm>
              <a:off x="3154" y="1989"/>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3" name="Freeform 507" descr="Papyrus"/>
            <p:cNvSpPr>
              <a:spLocks/>
            </p:cNvSpPr>
            <p:nvPr/>
          </p:nvSpPr>
          <p:spPr bwMode="gray">
            <a:xfrm>
              <a:off x="3392" y="2155"/>
              <a:ext cx="2" cy="14"/>
            </a:xfrm>
            <a:custGeom>
              <a:avLst/>
              <a:gdLst>
                <a:gd name="T0" fmla="*/ 0 w 2"/>
                <a:gd name="T1" fmla="*/ 6 h 14"/>
                <a:gd name="T2" fmla="*/ 2 w 2"/>
                <a:gd name="T3" fmla="*/ 0 h 14"/>
                <a:gd name="T4" fmla="*/ 0 w 2"/>
                <a:gd name="T5" fmla="*/ 8 h 14"/>
                <a:gd name="T6" fmla="*/ 0 w 2"/>
                <a:gd name="T7" fmla="*/ 14 h 14"/>
                <a:gd name="T8" fmla="*/ 0 w 2"/>
                <a:gd name="T9" fmla="*/ 6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0" y="6"/>
                  </a:moveTo>
                  <a:lnTo>
                    <a:pt x="2" y="0"/>
                  </a:lnTo>
                  <a:lnTo>
                    <a:pt x="0" y="8"/>
                  </a:lnTo>
                  <a:lnTo>
                    <a:pt x="0" y="14"/>
                  </a:lnTo>
                  <a:lnTo>
                    <a:pt x="0"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4" name="Freeform 508" descr="Papyrus"/>
            <p:cNvSpPr>
              <a:spLocks/>
            </p:cNvSpPr>
            <p:nvPr/>
          </p:nvSpPr>
          <p:spPr bwMode="gray">
            <a:xfrm>
              <a:off x="3152" y="1991"/>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5" name="Freeform 509" descr="Papyrus"/>
            <p:cNvSpPr>
              <a:spLocks/>
            </p:cNvSpPr>
            <p:nvPr/>
          </p:nvSpPr>
          <p:spPr bwMode="gray">
            <a:xfrm>
              <a:off x="3380" y="2161"/>
              <a:ext cx="12" cy="10"/>
            </a:xfrm>
            <a:custGeom>
              <a:avLst/>
              <a:gdLst>
                <a:gd name="T0" fmla="*/ 2 w 12"/>
                <a:gd name="T1" fmla="*/ 4 h 10"/>
                <a:gd name="T2" fmla="*/ 12 w 12"/>
                <a:gd name="T3" fmla="*/ 0 h 10"/>
                <a:gd name="T4" fmla="*/ 12 w 12"/>
                <a:gd name="T5" fmla="*/ 8 h 10"/>
                <a:gd name="T6" fmla="*/ 0 w 12"/>
                <a:gd name="T7" fmla="*/ 10 h 10"/>
                <a:gd name="T8" fmla="*/ 2 w 12"/>
                <a:gd name="T9" fmla="*/ 4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4"/>
                  </a:moveTo>
                  <a:lnTo>
                    <a:pt x="12" y="0"/>
                  </a:lnTo>
                  <a:lnTo>
                    <a:pt x="12" y="8"/>
                  </a:lnTo>
                  <a:lnTo>
                    <a:pt x="0" y="10"/>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6" name="Freeform 510" descr="Papyrus"/>
            <p:cNvSpPr>
              <a:spLocks/>
            </p:cNvSpPr>
            <p:nvPr/>
          </p:nvSpPr>
          <p:spPr bwMode="gray">
            <a:xfrm>
              <a:off x="3152" y="1993"/>
              <a:ext cx="2" cy="12"/>
            </a:xfrm>
            <a:custGeom>
              <a:avLst/>
              <a:gdLst>
                <a:gd name="T0" fmla="*/ 2 w 2"/>
                <a:gd name="T1" fmla="*/ 0 h 12"/>
                <a:gd name="T2" fmla="*/ 2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7" name="Freeform 511" descr="Papyrus"/>
            <p:cNvSpPr>
              <a:spLocks/>
            </p:cNvSpPr>
            <p:nvPr/>
          </p:nvSpPr>
          <p:spPr bwMode="gray">
            <a:xfrm>
              <a:off x="3370" y="2163"/>
              <a:ext cx="12" cy="8"/>
            </a:xfrm>
            <a:custGeom>
              <a:avLst/>
              <a:gdLst>
                <a:gd name="T0" fmla="*/ 2 w 12"/>
                <a:gd name="T1" fmla="*/ 0 h 8"/>
                <a:gd name="T2" fmla="*/ 12 w 12"/>
                <a:gd name="T3" fmla="*/ 2 h 8"/>
                <a:gd name="T4" fmla="*/ 10 w 12"/>
                <a:gd name="T5" fmla="*/ 8 h 8"/>
                <a:gd name="T6" fmla="*/ 0 w 12"/>
                <a:gd name="T7" fmla="*/ 8 h 8"/>
                <a:gd name="T8" fmla="*/ 2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2" y="0"/>
                  </a:moveTo>
                  <a:lnTo>
                    <a:pt x="12" y="2"/>
                  </a:lnTo>
                  <a:lnTo>
                    <a:pt x="10"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8" name="Freeform 512" descr="Papyrus"/>
            <p:cNvSpPr>
              <a:spLocks/>
            </p:cNvSpPr>
            <p:nvPr/>
          </p:nvSpPr>
          <p:spPr bwMode="gray">
            <a:xfrm>
              <a:off x="3152" y="1997"/>
              <a:ext cx="2" cy="10"/>
            </a:xfrm>
            <a:custGeom>
              <a:avLst/>
              <a:gdLst>
                <a:gd name="T0" fmla="*/ 2 w 2"/>
                <a:gd name="T1" fmla="*/ 0 h 10"/>
                <a:gd name="T2" fmla="*/ 0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9" name="Freeform 513" descr="Papyrus"/>
            <p:cNvSpPr>
              <a:spLocks/>
            </p:cNvSpPr>
            <p:nvPr/>
          </p:nvSpPr>
          <p:spPr bwMode="gray">
            <a:xfrm>
              <a:off x="3320" y="2121"/>
              <a:ext cx="92" cy="165"/>
            </a:xfrm>
            <a:custGeom>
              <a:avLst/>
              <a:gdLst>
                <a:gd name="T0" fmla="*/ 92 w 92"/>
                <a:gd name="T1" fmla="*/ 157 h 165"/>
                <a:gd name="T2" fmla="*/ 2 w 92"/>
                <a:gd name="T3" fmla="*/ 0 h 165"/>
                <a:gd name="T4" fmla="*/ 0 w 92"/>
                <a:gd name="T5" fmla="*/ 8 h 165"/>
                <a:gd name="T6" fmla="*/ 90 w 92"/>
                <a:gd name="T7" fmla="*/ 165 h 165"/>
                <a:gd name="T8" fmla="*/ 92 w 92"/>
                <a:gd name="T9" fmla="*/ 157 h 165"/>
                <a:gd name="T10" fmla="*/ 0 60000 65536"/>
                <a:gd name="T11" fmla="*/ 0 60000 65536"/>
                <a:gd name="T12" fmla="*/ 0 60000 65536"/>
                <a:gd name="T13" fmla="*/ 0 60000 65536"/>
                <a:gd name="T14" fmla="*/ 0 60000 65536"/>
                <a:gd name="T15" fmla="*/ 0 w 92"/>
                <a:gd name="T16" fmla="*/ 0 h 165"/>
                <a:gd name="T17" fmla="*/ 92 w 92"/>
                <a:gd name="T18" fmla="*/ 165 h 165"/>
              </a:gdLst>
              <a:ahLst/>
              <a:cxnLst>
                <a:cxn ang="T10">
                  <a:pos x="T0" y="T1"/>
                </a:cxn>
                <a:cxn ang="T11">
                  <a:pos x="T2" y="T3"/>
                </a:cxn>
                <a:cxn ang="T12">
                  <a:pos x="T4" y="T5"/>
                </a:cxn>
                <a:cxn ang="T13">
                  <a:pos x="T6" y="T7"/>
                </a:cxn>
                <a:cxn ang="T14">
                  <a:pos x="T8" y="T9"/>
                </a:cxn>
              </a:cxnLst>
              <a:rect l="T15" t="T16" r="T17" b="T18"/>
              <a:pathLst>
                <a:path w="92" h="165">
                  <a:moveTo>
                    <a:pt x="92" y="157"/>
                  </a:moveTo>
                  <a:lnTo>
                    <a:pt x="2" y="0"/>
                  </a:lnTo>
                  <a:lnTo>
                    <a:pt x="0" y="8"/>
                  </a:lnTo>
                  <a:lnTo>
                    <a:pt x="90" y="165"/>
                  </a:lnTo>
                  <a:lnTo>
                    <a:pt x="92" y="157"/>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0" name="Freeform 514" descr="Papyrus"/>
            <p:cNvSpPr>
              <a:spLocks/>
            </p:cNvSpPr>
            <p:nvPr/>
          </p:nvSpPr>
          <p:spPr bwMode="gray">
            <a:xfrm>
              <a:off x="3152" y="1999"/>
              <a:ext cx="1" cy="12"/>
            </a:xfrm>
            <a:custGeom>
              <a:avLst/>
              <a:gdLst>
                <a:gd name="T0" fmla="*/ 0 w 1"/>
                <a:gd name="T1" fmla="*/ 0 h 12"/>
                <a:gd name="T2" fmla="*/ 0 w 1"/>
                <a:gd name="T3" fmla="*/ 4 h 12"/>
                <a:gd name="T4" fmla="*/ 0 w 1"/>
                <a:gd name="T5" fmla="*/ 12 h 12"/>
                <a:gd name="T6" fmla="*/ 0 w 1"/>
                <a:gd name="T7" fmla="*/ 8 h 12"/>
                <a:gd name="T8" fmla="*/ 0 w 1"/>
                <a:gd name="T9" fmla="*/ 0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0"/>
                  </a:moveTo>
                  <a:lnTo>
                    <a:pt x="0" y="4"/>
                  </a:lnTo>
                  <a:lnTo>
                    <a:pt x="0"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1" name="Freeform 515" descr="Papyrus"/>
            <p:cNvSpPr>
              <a:spLocks/>
            </p:cNvSpPr>
            <p:nvPr/>
          </p:nvSpPr>
          <p:spPr bwMode="gray">
            <a:xfrm>
              <a:off x="3402" y="2278"/>
              <a:ext cx="10" cy="12"/>
            </a:xfrm>
            <a:custGeom>
              <a:avLst/>
              <a:gdLst>
                <a:gd name="T0" fmla="*/ 0 w 10"/>
                <a:gd name="T1" fmla="*/ 4 h 12"/>
                <a:gd name="T2" fmla="*/ 10 w 10"/>
                <a:gd name="T3" fmla="*/ 0 h 12"/>
                <a:gd name="T4" fmla="*/ 8 w 10"/>
                <a:gd name="T5" fmla="*/ 8 h 12"/>
                <a:gd name="T6" fmla="*/ 0 w 10"/>
                <a:gd name="T7" fmla="*/ 12 h 12"/>
                <a:gd name="T8" fmla="*/ 0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4"/>
                  </a:moveTo>
                  <a:lnTo>
                    <a:pt x="10" y="0"/>
                  </a:lnTo>
                  <a:lnTo>
                    <a:pt x="8"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2" name="Freeform 516" descr="Papyrus"/>
            <p:cNvSpPr>
              <a:spLocks/>
            </p:cNvSpPr>
            <p:nvPr/>
          </p:nvSpPr>
          <p:spPr bwMode="gray">
            <a:xfrm>
              <a:off x="3152" y="2003"/>
              <a:ext cx="2" cy="10"/>
            </a:xfrm>
            <a:custGeom>
              <a:avLst/>
              <a:gdLst>
                <a:gd name="T0" fmla="*/ 0 w 2"/>
                <a:gd name="T1" fmla="*/ 0 h 10"/>
                <a:gd name="T2" fmla="*/ 2 w 2"/>
                <a:gd name="T3" fmla="*/ 2 h 10"/>
                <a:gd name="T4" fmla="*/ 0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0"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3" name="Freeform 517" descr="Papyrus"/>
            <p:cNvSpPr>
              <a:spLocks/>
            </p:cNvSpPr>
            <p:nvPr/>
          </p:nvSpPr>
          <p:spPr bwMode="gray">
            <a:xfrm>
              <a:off x="3384" y="2282"/>
              <a:ext cx="18" cy="10"/>
            </a:xfrm>
            <a:custGeom>
              <a:avLst/>
              <a:gdLst>
                <a:gd name="T0" fmla="*/ 0 w 18"/>
                <a:gd name="T1" fmla="*/ 2 h 10"/>
                <a:gd name="T2" fmla="*/ 18 w 18"/>
                <a:gd name="T3" fmla="*/ 0 h 10"/>
                <a:gd name="T4" fmla="*/ 18 w 18"/>
                <a:gd name="T5" fmla="*/ 8 h 10"/>
                <a:gd name="T6" fmla="*/ 0 w 18"/>
                <a:gd name="T7" fmla="*/ 10 h 10"/>
                <a:gd name="T8" fmla="*/ 0 w 18"/>
                <a:gd name="T9" fmla="*/ 2 h 10"/>
                <a:gd name="T10" fmla="*/ 0 60000 65536"/>
                <a:gd name="T11" fmla="*/ 0 60000 65536"/>
                <a:gd name="T12" fmla="*/ 0 60000 65536"/>
                <a:gd name="T13" fmla="*/ 0 60000 65536"/>
                <a:gd name="T14" fmla="*/ 0 60000 65536"/>
                <a:gd name="T15" fmla="*/ 0 w 18"/>
                <a:gd name="T16" fmla="*/ 0 h 10"/>
                <a:gd name="T17" fmla="*/ 18 w 18"/>
                <a:gd name="T18" fmla="*/ 10 h 10"/>
              </a:gdLst>
              <a:ahLst/>
              <a:cxnLst>
                <a:cxn ang="T10">
                  <a:pos x="T0" y="T1"/>
                </a:cxn>
                <a:cxn ang="T11">
                  <a:pos x="T2" y="T3"/>
                </a:cxn>
                <a:cxn ang="T12">
                  <a:pos x="T4" y="T5"/>
                </a:cxn>
                <a:cxn ang="T13">
                  <a:pos x="T6" y="T7"/>
                </a:cxn>
                <a:cxn ang="T14">
                  <a:pos x="T8" y="T9"/>
                </a:cxn>
              </a:cxnLst>
              <a:rect l="T15" t="T16" r="T17" b="T18"/>
              <a:pathLst>
                <a:path w="18" h="10">
                  <a:moveTo>
                    <a:pt x="0" y="2"/>
                  </a:moveTo>
                  <a:lnTo>
                    <a:pt x="18" y="0"/>
                  </a:lnTo>
                  <a:lnTo>
                    <a:pt x="18"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4" name="Freeform 518" descr="Papyrus"/>
            <p:cNvSpPr>
              <a:spLocks/>
            </p:cNvSpPr>
            <p:nvPr/>
          </p:nvSpPr>
          <p:spPr bwMode="gray">
            <a:xfrm>
              <a:off x="3152" y="200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5" name="Rectangle 519" descr="Papyrus"/>
            <p:cNvSpPr>
              <a:spLocks noChangeArrowheads="1"/>
            </p:cNvSpPr>
            <p:nvPr/>
          </p:nvSpPr>
          <p:spPr bwMode="gray">
            <a:xfrm>
              <a:off x="3364" y="2286"/>
              <a:ext cx="18"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736" name="Freeform 520" descr="Papyrus"/>
            <p:cNvSpPr>
              <a:spLocks/>
            </p:cNvSpPr>
            <p:nvPr/>
          </p:nvSpPr>
          <p:spPr bwMode="gray">
            <a:xfrm>
              <a:off x="3152" y="2005"/>
              <a:ext cx="4" cy="12"/>
            </a:xfrm>
            <a:custGeom>
              <a:avLst/>
              <a:gdLst>
                <a:gd name="T0" fmla="*/ 2 w 4"/>
                <a:gd name="T1" fmla="*/ 0 h 12"/>
                <a:gd name="T2" fmla="*/ 4 w 4"/>
                <a:gd name="T3" fmla="*/ 4 h 12"/>
                <a:gd name="T4" fmla="*/ 2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2"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7" name="Freeform 521" descr="Papyrus"/>
            <p:cNvSpPr>
              <a:spLocks/>
            </p:cNvSpPr>
            <p:nvPr/>
          </p:nvSpPr>
          <p:spPr bwMode="gray">
            <a:xfrm>
              <a:off x="3348" y="2280"/>
              <a:ext cx="14" cy="12"/>
            </a:xfrm>
            <a:custGeom>
              <a:avLst/>
              <a:gdLst>
                <a:gd name="T0" fmla="*/ 0 w 14"/>
                <a:gd name="T1" fmla="*/ 0 h 12"/>
                <a:gd name="T2" fmla="*/ 14 w 14"/>
                <a:gd name="T3" fmla="*/ 4 h 12"/>
                <a:gd name="T4" fmla="*/ 14 w 14"/>
                <a:gd name="T5" fmla="*/ 12 h 12"/>
                <a:gd name="T6" fmla="*/ 0 w 14"/>
                <a:gd name="T7" fmla="*/ 8 h 12"/>
                <a:gd name="T8" fmla="*/ 0 w 14"/>
                <a:gd name="T9" fmla="*/ 0 h 12"/>
                <a:gd name="T10" fmla="*/ 0 60000 65536"/>
                <a:gd name="T11" fmla="*/ 0 60000 65536"/>
                <a:gd name="T12" fmla="*/ 0 60000 65536"/>
                <a:gd name="T13" fmla="*/ 0 60000 65536"/>
                <a:gd name="T14" fmla="*/ 0 60000 65536"/>
                <a:gd name="T15" fmla="*/ 0 w 14"/>
                <a:gd name="T16" fmla="*/ 0 h 12"/>
                <a:gd name="T17" fmla="*/ 14 w 14"/>
                <a:gd name="T18" fmla="*/ 12 h 12"/>
              </a:gdLst>
              <a:ahLst/>
              <a:cxnLst>
                <a:cxn ang="T10">
                  <a:pos x="T0" y="T1"/>
                </a:cxn>
                <a:cxn ang="T11">
                  <a:pos x="T2" y="T3"/>
                </a:cxn>
                <a:cxn ang="T12">
                  <a:pos x="T4" y="T5"/>
                </a:cxn>
                <a:cxn ang="T13">
                  <a:pos x="T6" y="T7"/>
                </a:cxn>
                <a:cxn ang="T14">
                  <a:pos x="T8" y="T9"/>
                </a:cxn>
              </a:cxnLst>
              <a:rect l="T15" t="T16" r="T17" b="T18"/>
              <a:pathLst>
                <a:path w="14" h="12">
                  <a:moveTo>
                    <a:pt x="0" y="0"/>
                  </a:moveTo>
                  <a:lnTo>
                    <a:pt x="14" y="4"/>
                  </a:lnTo>
                  <a:lnTo>
                    <a:pt x="14"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8" name="Freeform 522" descr="Papyrus"/>
            <p:cNvSpPr>
              <a:spLocks/>
            </p:cNvSpPr>
            <p:nvPr/>
          </p:nvSpPr>
          <p:spPr bwMode="gray">
            <a:xfrm>
              <a:off x="3154" y="2009"/>
              <a:ext cx="4" cy="10"/>
            </a:xfrm>
            <a:custGeom>
              <a:avLst/>
              <a:gdLst>
                <a:gd name="T0" fmla="*/ 2 w 4"/>
                <a:gd name="T1" fmla="*/ 0 h 10"/>
                <a:gd name="T2" fmla="*/ 4 w 4"/>
                <a:gd name="T3" fmla="*/ 2 h 10"/>
                <a:gd name="T4" fmla="*/ 2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2"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9" name="Freeform 523" descr="Papyrus"/>
            <p:cNvSpPr>
              <a:spLocks/>
            </p:cNvSpPr>
            <p:nvPr/>
          </p:nvSpPr>
          <p:spPr bwMode="gray">
            <a:xfrm>
              <a:off x="3156" y="2011"/>
              <a:ext cx="4" cy="12"/>
            </a:xfrm>
            <a:custGeom>
              <a:avLst/>
              <a:gdLst>
                <a:gd name="T0" fmla="*/ 2 w 4"/>
                <a:gd name="T1" fmla="*/ 0 h 12"/>
                <a:gd name="T2" fmla="*/ 4 w 4"/>
                <a:gd name="T3" fmla="*/ 4 h 12"/>
                <a:gd name="T4" fmla="*/ 2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2"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0" name="Freeform 524" descr="Papyrus"/>
            <p:cNvSpPr>
              <a:spLocks/>
            </p:cNvSpPr>
            <p:nvPr/>
          </p:nvSpPr>
          <p:spPr bwMode="gray">
            <a:xfrm>
              <a:off x="3158" y="2015"/>
              <a:ext cx="4" cy="10"/>
            </a:xfrm>
            <a:custGeom>
              <a:avLst/>
              <a:gdLst>
                <a:gd name="T0" fmla="*/ 2 w 4"/>
                <a:gd name="T1" fmla="*/ 0 h 10"/>
                <a:gd name="T2" fmla="*/ 4 w 4"/>
                <a:gd name="T3" fmla="*/ 2 h 10"/>
                <a:gd name="T4" fmla="*/ 4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1" name="Freeform 525" descr="Papyrus"/>
            <p:cNvSpPr>
              <a:spLocks/>
            </p:cNvSpPr>
            <p:nvPr/>
          </p:nvSpPr>
          <p:spPr bwMode="gray">
            <a:xfrm>
              <a:off x="3162" y="2017"/>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2" name="Freeform 526" descr="Papyrus"/>
            <p:cNvSpPr>
              <a:spLocks/>
            </p:cNvSpPr>
            <p:nvPr/>
          </p:nvSpPr>
          <p:spPr bwMode="gray">
            <a:xfrm>
              <a:off x="3164" y="2019"/>
              <a:ext cx="6" cy="12"/>
            </a:xfrm>
            <a:custGeom>
              <a:avLst/>
              <a:gdLst>
                <a:gd name="T0" fmla="*/ 2 w 6"/>
                <a:gd name="T1" fmla="*/ 0 h 12"/>
                <a:gd name="T2" fmla="*/ 6 w 6"/>
                <a:gd name="T3" fmla="*/ 4 h 12"/>
                <a:gd name="T4" fmla="*/ 4 w 6"/>
                <a:gd name="T5" fmla="*/ 12 h 12"/>
                <a:gd name="T6" fmla="*/ 0 w 6"/>
                <a:gd name="T7" fmla="*/ 8 h 12"/>
                <a:gd name="T8" fmla="*/ 2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2" y="0"/>
                  </a:moveTo>
                  <a:lnTo>
                    <a:pt x="6"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3" name="Freeform 527" descr="Papyrus"/>
            <p:cNvSpPr>
              <a:spLocks/>
            </p:cNvSpPr>
            <p:nvPr/>
          </p:nvSpPr>
          <p:spPr bwMode="gray">
            <a:xfrm>
              <a:off x="3168" y="2023"/>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4" name="Freeform 528" descr="Papyrus"/>
            <p:cNvSpPr>
              <a:spLocks/>
            </p:cNvSpPr>
            <p:nvPr/>
          </p:nvSpPr>
          <p:spPr bwMode="gray">
            <a:xfrm>
              <a:off x="3172" y="2025"/>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5" name="Freeform 529" descr="Papyrus"/>
            <p:cNvSpPr>
              <a:spLocks/>
            </p:cNvSpPr>
            <p:nvPr/>
          </p:nvSpPr>
          <p:spPr bwMode="gray">
            <a:xfrm>
              <a:off x="3178" y="2027"/>
              <a:ext cx="6" cy="10"/>
            </a:xfrm>
            <a:custGeom>
              <a:avLst/>
              <a:gdLst>
                <a:gd name="T0" fmla="*/ 0 w 6"/>
                <a:gd name="T1" fmla="*/ 0 h 10"/>
                <a:gd name="T2" fmla="*/ 6 w 6"/>
                <a:gd name="T3" fmla="*/ 2 h 10"/>
                <a:gd name="T4" fmla="*/ 4 w 6"/>
                <a:gd name="T5" fmla="*/ 10 h 10"/>
                <a:gd name="T6" fmla="*/ 0 w 6"/>
                <a:gd name="T7" fmla="*/ 8 h 10"/>
                <a:gd name="T8" fmla="*/ 0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0"/>
                  </a:moveTo>
                  <a:lnTo>
                    <a:pt x="6"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6" name="Freeform 530" descr="Papyrus"/>
            <p:cNvSpPr>
              <a:spLocks/>
            </p:cNvSpPr>
            <p:nvPr/>
          </p:nvSpPr>
          <p:spPr bwMode="gray">
            <a:xfrm>
              <a:off x="3182" y="2029"/>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7" name="Rectangle 531" descr="Papyrus"/>
            <p:cNvSpPr>
              <a:spLocks noChangeArrowheads="1"/>
            </p:cNvSpPr>
            <p:nvPr/>
          </p:nvSpPr>
          <p:spPr bwMode="gray">
            <a:xfrm>
              <a:off x="3190" y="2033"/>
              <a:ext cx="2"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748" name="Freeform 532" descr="Papyrus"/>
            <p:cNvSpPr>
              <a:spLocks/>
            </p:cNvSpPr>
            <p:nvPr/>
          </p:nvSpPr>
          <p:spPr bwMode="gray">
            <a:xfrm>
              <a:off x="3194" y="2031"/>
              <a:ext cx="6" cy="10"/>
            </a:xfrm>
            <a:custGeom>
              <a:avLst/>
              <a:gdLst>
                <a:gd name="T0" fmla="*/ 0 w 6"/>
                <a:gd name="T1" fmla="*/ 0 h 10"/>
                <a:gd name="T2" fmla="*/ 6 w 6"/>
                <a:gd name="T3" fmla="*/ 2 h 10"/>
                <a:gd name="T4" fmla="*/ 4 w 6"/>
                <a:gd name="T5" fmla="*/ 10 h 10"/>
                <a:gd name="T6" fmla="*/ 0 w 6"/>
                <a:gd name="T7" fmla="*/ 8 h 10"/>
                <a:gd name="T8" fmla="*/ 0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0"/>
                  </a:moveTo>
                  <a:lnTo>
                    <a:pt x="6"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9" name="Freeform 533" descr="Papyrus"/>
            <p:cNvSpPr>
              <a:spLocks/>
            </p:cNvSpPr>
            <p:nvPr/>
          </p:nvSpPr>
          <p:spPr bwMode="gray">
            <a:xfrm>
              <a:off x="3198" y="2033"/>
              <a:ext cx="8" cy="8"/>
            </a:xfrm>
            <a:custGeom>
              <a:avLst/>
              <a:gdLst>
                <a:gd name="T0" fmla="*/ 2 w 8"/>
                <a:gd name="T1" fmla="*/ 0 h 8"/>
                <a:gd name="T2" fmla="*/ 8 w 8"/>
                <a:gd name="T3" fmla="*/ 0 h 8"/>
                <a:gd name="T4" fmla="*/ 8 w 8"/>
                <a:gd name="T5" fmla="*/ 8 h 8"/>
                <a:gd name="T6" fmla="*/ 0 w 8"/>
                <a:gd name="T7" fmla="*/ 8 h 8"/>
                <a:gd name="T8" fmla="*/ 2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2" y="0"/>
                  </a:moveTo>
                  <a:lnTo>
                    <a:pt x="8" y="0"/>
                  </a:lnTo>
                  <a:lnTo>
                    <a:pt x="8"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0" name="Rectangle 534" descr="Papyrus"/>
            <p:cNvSpPr>
              <a:spLocks noChangeArrowheads="1"/>
            </p:cNvSpPr>
            <p:nvPr/>
          </p:nvSpPr>
          <p:spPr bwMode="gray">
            <a:xfrm>
              <a:off x="3204" y="2035"/>
              <a:ext cx="0"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751" name="Freeform 535" descr="Papyrus"/>
            <p:cNvSpPr>
              <a:spLocks/>
            </p:cNvSpPr>
            <p:nvPr/>
          </p:nvSpPr>
          <p:spPr bwMode="gray">
            <a:xfrm>
              <a:off x="3134" y="2033"/>
              <a:ext cx="68" cy="24"/>
            </a:xfrm>
            <a:custGeom>
              <a:avLst/>
              <a:gdLst>
                <a:gd name="T0" fmla="*/ 68 w 68"/>
                <a:gd name="T1" fmla="*/ 0 h 24"/>
                <a:gd name="T2" fmla="*/ 0 w 68"/>
                <a:gd name="T3" fmla="*/ 16 h 24"/>
                <a:gd name="T4" fmla="*/ 0 w 68"/>
                <a:gd name="T5" fmla="*/ 24 h 24"/>
                <a:gd name="T6" fmla="*/ 68 w 68"/>
                <a:gd name="T7" fmla="*/ 8 h 24"/>
                <a:gd name="T8" fmla="*/ 68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68" y="0"/>
                  </a:moveTo>
                  <a:lnTo>
                    <a:pt x="0" y="16"/>
                  </a:lnTo>
                  <a:lnTo>
                    <a:pt x="0" y="24"/>
                  </a:lnTo>
                  <a:lnTo>
                    <a:pt x="68" y="8"/>
                  </a:lnTo>
                  <a:lnTo>
                    <a:pt x="68"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2" name="Freeform 536" descr="Papyrus"/>
            <p:cNvSpPr>
              <a:spLocks/>
            </p:cNvSpPr>
            <p:nvPr/>
          </p:nvSpPr>
          <p:spPr bwMode="gray">
            <a:xfrm>
              <a:off x="3130" y="2049"/>
              <a:ext cx="4" cy="116"/>
            </a:xfrm>
            <a:custGeom>
              <a:avLst/>
              <a:gdLst>
                <a:gd name="T0" fmla="*/ 4 w 4"/>
                <a:gd name="T1" fmla="*/ 0 h 116"/>
                <a:gd name="T2" fmla="*/ 2 w 4"/>
                <a:gd name="T3" fmla="*/ 108 h 116"/>
                <a:gd name="T4" fmla="*/ 0 w 4"/>
                <a:gd name="T5" fmla="*/ 116 h 116"/>
                <a:gd name="T6" fmla="*/ 4 w 4"/>
                <a:gd name="T7" fmla="*/ 8 h 116"/>
                <a:gd name="T8" fmla="*/ 4 w 4"/>
                <a:gd name="T9" fmla="*/ 0 h 116"/>
                <a:gd name="T10" fmla="*/ 0 60000 65536"/>
                <a:gd name="T11" fmla="*/ 0 60000 65536"/>
                <a:gd name="T12" fmla="*/ 0 60000 65536"/>
                <a:gd name="T13" fmla="*/ 0 60000 65536"/>
                <a:gd name="T14" fmla="*/ 0 60000 65536"/>
                <a:gd name="T15" fmla="*/ 0 w 4"/>
                <a:gd name="T16" fmla="*/ 0 h 116"/>
                <a:gd name="T17" fmla="*/ 4 w 4"/>
                <a:gd name="T18" fmla="*/ 116 h 116"/>
              </a:gdLst>
              <a:ahLst/>
              <a:cxnLst>
                <a:cxn ang="T10">
                  <a:pos x="T0" y="T1"/>
                </a:cxn>
                <a:cxn ang="T11">
                  <a:pos x="T2" y="T3"/>
                </a:cxn>
                <a:cxn ang="T12">
                  <a:pos x="T4" y="T5"/>
                </a:cxn>
                <a:cxn ang="T13">
                  <a:pos x="T6" y="T7"/>
                </a:cxn>
                <a:cxn ang="T14">
                  <a:pos x="T8" y="T9"/>
                </a:cxn>
              </a:cxnLst>
              <a:rect l="T15" t="T16" r="T17" b="T18"/>
              <a:pathLst>
                <a:path w="4" h="116">
                  <a:moveTo>
                    <a:pt x="4" y="0"/>
                  </a:moveTo>
                  <a:lnTo>
                    <a:pt x="2" y="108"/>
                  </a:lnTo>
                  <a:lnTo>
                    <a:pt x="0" y="116"/>
                  </a:lnTo>
                  <a:lnTo>
                    <a:pt x="4"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3" name="Freeform 537" descr="Papyrus"/>
            <p:cNvSpPr>
              <a:spLocks/>
            </p:cNvSpPr>
            <p:nvPr/>
          </p:nvSpPr>
          <p:spPr bwMode="gray">
            <a:xfrm>
              <a:off x="3130" y="2157"/>
              <a:ext cx="8" cy="10"/>
            </a:xfrm>
            <a:custGeom>
              <a:avLst/>
              <a:gdLst>
                <a:gd name="T0" fmla="*/ 2 w 8"/>
                <a:gd name="T1" fmla="*/ 0 h 10"/>
                <a:gd name="T2" fmla="*/ 8 w 8"/>
                <a:gd name="T3" fmla="*/ 2 h 10"/>
                <a:gd name="T4" fmla="*/ 6 w 8"/>
                <a:gd name="T5" fmla="*/ 10 h 10"/>
                <a:gd name="T6" fmla="*/ 0 w 8"/>
                <a:gd name="T7" fmla="*/ 8 h 10"/>
                <a:gd name="T8" fmla="*/ 2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2" y="0"/>
                  </a:moveTo>
                  <a:lnTo>
                    <a:pt x="8"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4" name="Freeform 538" descr="Papyrus"/>
            <p:cNvSpPr>
              <a:spLocks/>
            </p:cNvSpPr>
            <p:nvPr/>
          </p:nvSpPr>
          <p:spPr bwMode="gray">
            <a:xfrm>
              <a:off x="3136" y="2159"/>
              <a:ext cx="10" cy="12"/>
            </a:xfrm>
            <a:custGeom>
              <a:avLst/>
              <a:gdLst>
                <a:gd name="T0" fmla="*/ 2 w 10"/>
                <a:gd name="T1" fmla="*/ 0 h 12"/>
                <a:gd name="T2" fmla="*/ 10 w 10"/>
                <a:gd name="T3" fmla="*/ 4 h 12"/>
                <a:gd name="T4" fmla="*/ 10 w 10"/>
                <a:gd name="T5" fmla="*/ 12 h 12"/>
                <a:gd name="T6" fmla="*/ 0 w 10"/>
                <a:gd name="T7" fmla="*/ 8 h 12"/>
                <a:gd name="T8" fmla="*/ 2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2" y="0"/>
                  </a:moveTo>
                  <a:lnTo>
                    <a:pt x="10" y="4"/>
                  </a:lnTo>
                  <a:lnTo>
                    <a:pt x="10"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5" name="Freeform 539" descr="Papyrus"/>
            <p:cNvSpPr>
              <a:spLocks/>
            </p:cNvSpPr>
            <p:nvPr/>
          </p:nvSpPr>
          <p:spPr bwMode="gray">
            <a:xfrm>
              <a:off x="3146" y="2163"/>
              <a:ext cx="18" cy="8"/>
            </a:xfrm>
            <a:custGeom>
              <a:avLst/>
              <a:gdLst>
                <a:gd name="T0" fmla="*/ 0 w 18"/>
                <a:gd name="T1" fmla="*/ 0 h 8"/>
                <a:gd name="T2" fmla="*/ 18 w 18"/>
                <a:gd name="T3" fmla="*/ 0 h 8"/>
                <a:gd name="T4" fmla="*/ 16 w 18"/>
                <a:gd name="T5" fmla="*/ 8 h 8"/>
                <a:gd name="T6" fmla="*/ 0 w 18"/>
                <a:gd name="T7" fmla="*/ 8 h 8"/>
                <a:gd name="T8" fmla="*/ 0 w 18"/>
                <a:gd name="T9" fmla="*/ 0 h 8"/>
                <a:gd name="T10" fmla="*/ 0 60000 65536"/>
                <a:gd name="T11" fmla="*/ 0 60000 65536"/>
                <a:gd name="T12" fmla="*/ 0 60000 65536"/>
                <a:gd name="T13" fmla="*/ 0 60000 65536"/>
                <a:gd name="T14" fmla="*/ 0 60000 65536"/>
                <a:gd name="T15" fmla="*/ 0 w 18"/>
                <a:gd name="T16" fmla="*/ 0 h 8"/>
                <a:gd name="T17" fmla="*/ 18 w 18"/>
                <a:gd name="T18" fmla="*/ 8 h 8"/>
              </a:gdLst>
              <a:ahLst/>
              <a:cxnLst>
                <a:cxn ang="T10">
                  <a:pos x="T0" y="T1"/>
                </a:cxn>
                <a:cxn ang="T11">
                  <a:pos x="T2" y="T3"/>
                </a:cxn>
                <a:cxn ang="T12">
                  <a:pos x="T4" y="T5"/>
                </a:cxn>
                <a:cxn ang="T13">
                  <a:pos x="T6" y="T7"/>
                </a:cxn>
                <a:cxn ang="T14">
                  <a:pos x="T8" y="T9"/>
                </a:cxn>
              </a:cxnLst>
              <a:rect l="T15" t="T16" r="T17" b="T18"/>
              <a:pathLst>
                <a:path w="18" h="8">
                  <a:moveTo>
                    <a:pt x="0" y="0"/>
                  </a:moveTo>
                  <a:lnTo>
                    <a:pt x="18" y="0"/>
                  </a:lnTo>
                  <a:lnTo>
                    <a:pt x="16"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6" name="Freeform 540" descr="Stationery"/>
            <p:cNvSpPr>
              <a:spLocks/>
            </p:cNvSpPr>
            <p:nvPr/>
          </p:nvSpPr>
          <p:spPr bwMode="gray">
            <a:xfrm>
              <a:off x="3132" y="1973"/>
              <a:ext cx="280" cy="313"/>
            </a:xfrm>
            <a:custGeom>
              <a:avLst/>
              <a:gdLst>
                <a:gd name="T0" fmla="*/ 114 w 280"/>
                <a:gd name="T1" fmla="*/ 58 h 313"/>
                <a:gd name="T2" fmla="*/ 122 w 280"/>
                <a:gd name="T3" fmla="*/ 56 h 313"/>
                <a:gd name="T4" fmla="*/ 130 w 280"/>
                <a:gd name="T5" fmla="*/ 52 h 313"/>
                <a:gd name="T6" fmla="*/ 136 w 280"/>
                <a:gd name="T7" fmla="*/ 46 h 313"/>
                <a:gd name="T8" fmla="*/ 138 w 280"/>
                <a:gd name="T9" fmla="*/ 42 h 313"/>
                <a:gd name="T10" fmla="*/ 138 w 280"/>
                <a:gd name="T11" fmla="*/ 36 h 313"/>
                <a:gd name="T12" fmla="*/ 138 w 280"/>
                <a:gd name="T13" fmla="*/ 32 h 313"/>
                <a:gd name="T14" fmla="*/ 136 w 280"/>
                <a:gd name="T15" fmla="*/ 26 h 313"/>
                <a:gd name="T16" fmla="*/ 130 w 280"/>
                <a:gd name="T17" fmla="*/ 20 h 313"/>
                <a:gd name="T18" fmla="*/ 124 w 280"/>
                <a:gd name="T19" fmla="*/ 16 h 313"/>
                <a:gd name="T20" fmla="*/ 114 w 280"/>
                <a:gd name="T21" fmla="*/ 10 h 313"/>
                <a:gd name="T22" fmla="*/ 106 w 280"/>
                <a:gd name="T23" fmla="*/ 6 h 313"/>
                <a:gd name="T24" fmla="*/ 94 w 280"/>
                <a:gd name="T25" fmla="*/ 4 h 313"/>
                <a:gd name="T26" fmla="*/ 84 w 280"/>
                <a:gd name="T27" fmla="*/ 2 h 313"/>
                <a:gd name="T28" fmla="*/ 72 w 280"/>
                <a:gd name="T29" fmla="*/ 0 h 313"/>
                <a:gd name="T30" fmla="*/ 70 w 280"/>
                <a:gd name="T31" fmla="*/ 0 h 313"/>
                <a:gd name="T32" fmla="*/ 56 w 280"/>
                <a:gd name="T33" fmla="*/ 2 h 313"/>
                <a:gd name="T34" fmla="*/ 46 w 280"/>
                <a:gd name="T35" fmla="*/ 4 h 313"/>
                <a:gd name="T36" fmla="*/ 38 w 280"/>
                <a:gd name="T37" fmla="*/ 6 h 313"/>
                <a:gd name="T38" fmla="*/ 30 w 280"/>
                <a:gd name="T39" fmla="*/ 10 h 313"/>
                <a:gd name="T40" fmla="*/ 26 w 280"/>
                <a:gd name="T41" fmla="*/ 16 h 313"/>
                <a:gd name="T42" fmla="*/ 22 w 280"/>
                <a:gd name="T43" fmla="*/ 20 h 313"/>
                <a:gd name="T44" fmla="*/ 20 w 280"/>
                <a:gd name="T45" fmla="*/ 26 h 313"/>
                <a:gd name="T46" fmla="*/ 22 w 280"/>
                <a:gd name="T47" fmla="*/ 32 h 313"/>
                <a:gd name="T48" fmla="*/ 24 w 280"/>
                <a:gd name="T49" fmla="*/ 36 h 313"/>
                <a:gd name="T50" fmla="*/ 28 w 280"/>
                <a:gd name="T51" fmla="*/ 42 h 313"/>
                <a:gd name="T52" fmla="*/ 34 w 280"/>
                <a:gd name="T53" fmla="*/ 46 h 313"/>
                <a:gd name="T54" fmla="*/ 42 w 280"/>
                <a:gd name="T55" fmla="*/ 52 h 313"/>
                <a:gd name="T56" fmla="*/ 52 w 280"/>
                <a:gd name="T57" fmla="*/ 56 h 313"/>
                <a:gd name="T58" fmla="*/ 62 w 280"/>
                <a:gd name="T59" fmla="*/ 58 h 313"/>
                <a:gd name="T60" fmla="*/ 74 w 280"/>
                <a:gd name="T61" fmla="*/ 60 h 313"/>
                <a:gd name="T62" fmla="*/ 70 w 280"/>
                <a:gd name="T63" fmla="*/ 60 h 313"/>
                <a:gd name="T64" fmla="*/ 0 w 280"/>
                <a:gd name="T65" fmla="*/ 184 h 313"/>
                <a:gd name="T66" fmla="*/ 14 w 280"/>
                <a:gd name="T67" fmla="*/ 190 h 313"/>
                <a:gd name="T68" fmla="*/ 38 w 280"/>
                <a:gd name="T69" fmla="*/ 186 h 313"/>
                <a:gd name="T70" fmla="*/ 52 w 280"/>
                <a:gd name="T71" fmla="*/ 148 h 313"/>
                <a:gd name="T72" fmla="*/ 76 w 280"/>
                <a:gd name="T73" fmla="*/ 311 h 313"/>
                <a:gd name="T74" fmla="*/ 120 w 280"/>
                <a:gd name="T75" fmla="*/ 313 h 313"/>
                <a:gd name="T76" fmla="*/ 140 w 280"/>
                <a:gd name="T77" fmla="*/ 305 h 313"/>
                <a:gd name="T78" fmla="*/ 212 w 280"/>
                <a:gd name="T79" fmla="*/ 305 h 313"/>
                <a:gd name="T80" fmla="*/ 230 w 280"/>
                <a:gd name="T81" fmla="*/ 311 h 313"/>
                <a:gd name="T82" fmla="*/ 270 w 280"/>
                <a:gd name="T83" fmla="*/ 309 h 313"/>
                <a:gd name="T84" fmla="*/ 190 w 280"/>
                <a:gd name="T85" fmla="*/ 148 h 313"/>
                <a:gd name="T86" fmla="*/ 228 w 280"/>
                <a:gd name="T87" fmla="*/ 188 h 313"/>
                <a:gd name="T88" fmla="*/ 250 w 280"/>
                <a:gd name="T89" fmla="*/ 192 h 313"/>
                <a:gd name="T90" fmla="*/ 262 w 280"/>
                <a:gd name="T91" fmla="*/ 182 h 313"/>
                <a:gd name="T92" fmla="*/ 118 w 280"/>
                <a:gd name="T93" fmla="*/ 60 h 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80"/>
                <a:gd name="T142" fmla="*/ 0 h 313"/>
                <a:gd name="T143" fmla="*/ 280 w 280"/>
                <a:gd name="T144" fmla="*/ 313 h 3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80" h="313">
                  <a:moveTo>
                    <a:pt x="110" y="60"/>
                  </a:moveTo>
                  <a:lnTo>
                    <a:pt x="114" y="58"/>
                  </a:lnTo>
                  <a:lnTo>
                    <a:pt x="118" y="58"/>
                  </a:lnTo>
                  <a:lnTo>
                    <a:pt x="122" y="56"/>
                  </a:lnTo>
                  <a:lnTo>
                    <a:pt x="126" y="54"/>
                  </a:lnTo>
                  <a:lnTo>
                    <a:pt x="130" y="52"/>
                  </a:lnTo>
                  <a:lnTo>
                    <a:pt x="132" y="50"/>
                  </a:lnTo>
                  <a:lnTo>
                    <a:pt x="136" y="46"/>
                  </a:lnTo>
                  <a:lnTo>
                    <a:pt x="136" y="44"/>
                  </a:lnTo>
                  <a:lnTo>
                    <a:pt x="138" y="42"/>
                  </a:lnTo>
                  <a:lnTo>
                    <a:pt x="138" y="38"/>
                  </a:lnTo>
                  <a:lnTo>
                    <a:pt x="138" y="36"/>
                  </a:lnTo>
                  <a:lnTo>
                    <a:pt x="138" y="32"/>
                  </a:lnTo>
                  <a:lnTo>
                    <a:pt x="136" y="26"/>
                  </a:lnTo>
                  <a:lnTo>
                    <a:pt x="132" y="24"/>
                  </a:lnTo>
                  <a:lnTo>
                    <a:pt x="130" y="20"/>
                  </a:lnTo>
                  <a:lnTo>
                    <a:pt x="126" y="18"/>
                  </a:lnTo>
                  <a:lnTo>
                    <a:pt x="124" y="16"/>
                  </a:lnTo>
                  <a:lnTo>
                    <a:pt x="120" y="12"/>
                  </a:lnTo>
                  <a:lnTo>
                    <a:pt x="114" y="10"/>
                  </a:lnTo>
                  <a:lnTo>
                    <a:pt x="110" y="8"/>
                  </a:lnTo>
                  <a:lnTo>
                    <a:pt x="106" y="6"/>
                  </a:lnTo>
                  <a:lnTo>
                    <a:pt x="100" y="6"/>
                  </a:lnTo>
                  <a:lnTo>
                    <a:pt x="94" y="4"/>
                  </a:lnTo>
                  <a:lnTo>
                    <a:pt x="90" y="2"/>
                  </a:lnTo>
                  <a:lnTo>
                    <a:pt x="84" y="2"/>
                  </a:lnTo>
                  <a:lnTo>
                    <a:pt x="78" y="2"/>
                  </a:lnTo>
                  <a:lnTo>
                    <a:pt x="72" y="0"/>
                  </a:lnTo>
                  <a:lnTo>
                    <a:pt x="70" y="0"/>
                  </a:lnTo>
                  <a:lnTo>
                    <a:pt x="62" y="2"/>
                  </a:lnTo>
                  <a:lnTo>
                    <a:pt x="56" y="2"/>
                  </a:lnTo>
                  <a:lnTo>
                    <a:pt x="50" y="2"/>
                  </a:lnTo>
                  <a:lnTo>
                    <a:pt x="46" y="4"/>
                  </a:lnTo>
                  <a:lnTo>
                    <a:pt x="42" y="6"/>
                  </a:lnTo>
                  <a:lnTo>
                    <a:pt x="38" y="6"/>
                  </a:lnTo>
                  <a:lnTo>
                    <a:pt x="34" y="8"/>
                  </a:lnTo>
                  <a:lnTo>
                    <a:pt x="30" y="10"/>
                  </a:lnTo>
                  <a:lnTo>
                    <a:pt x="28" y="12"/>
                  </a:lnTo>
                  <a:lnTo>
                    <a:pt x="26" y="16"/>
                  </a:lnTo>
                  <a:lnTo>
                    <a:pt x="24" y="18"/>
                  </a:lnTo>
                  <a:lnTo>
                    <a:pt x="22" y="20"/>
                  </a:lnTo>
                  <a:lnTo>
                    <a:pt x="22" y="24"/>
                  </a:lnTo>
                  <a:lnTo>
                    <a:pt x="20" y="26"/>
                  </a:lnTo>
                  <a:lnTo>
                    <a:pt x="20" y="30"/>
                  </a:lnTo>
                  <a:lnTo>
                    <a:pt x="22" y="32"/>
                  </a:lnTo>
                  <a:lnTo>
                    <a:pt x="24" y="36"/>
                  </a:lnTo>
                  <a:lnTo>
                    <a:pt x="26" y="38"/>
                  </a:lnTo>
                  <a:lnTo>
                    <a:pt x="28" y="42"/>
                  </a:lnTo>
                  <a:lnTo>
                    <a:pt x="30" y="44"/>
                  </a:lnTo>
                  <a:lnTo>
                    <a:pt x="34" y="46"/>
                  </a:lnTo>
                  <a:lnTo>
                    <a:pt x="38" y="50"/>
                  </a:lnTo>
                  <a:lnTo>
                    <a:pt x="42" y="52"/>
                  </a:lnTo>
                  <a:lnTo>
                    <a:pt x="46" y="54"/>
                  </a:lnTo>
                  <a:lnTo>
                    <a:pt x="52" y="56"/>
                  </a:lnTo>
                  <a:lnTo>
                    <a:pt x="56" y="58"/>
                  </a:lnTo>
                  <a:lnTo>
                    <a:pt x="62" y="58"/>
                  </a:lnTo>
                  <a:lnTo>
                    <a:pt x="68" y="60"/>
                  </a:lnTo>
                  <a:lnTo>
                    <a:pt x="74" y="60"/>
                  </a:lnTo>
                  <a:lnTo>
                    <a:pt x="70" y="60"/>
                  </a:lnTo>
                  <a:lnTo>
                    <a:pt x="2" y="76"/>
                  </a:lnTo>
                  <a:lnTo>
                    <a:pt x="0" y="184"/>
                  </a:lnTo>
                  <a:lnTo>
                    <a:pt x="6" y="186"/>
                  </a:lnTo>
                  <a:lnTo>
                    <a:pt x="14" y="190"/>
                  </a:lnTo>
                  <a:lnTo>
                    <a:pt x="32" y="190"/>
                  </a:lnTo>
                  <a:lnTo>
                    <a:pt x="38" y="186"/>
                  </a:lnTo>
                  <a:lnTo>
                    <a:pt x="42" y="184"/>
                  </a:lnTo>
                  <a:lnTo>
                    <a:pt x="52" y="148"/>
                  </a:lnTo>
                  <a:lnTo>
                    <a:pt x="74" y="305"/>
                  </a:lnTo>
                  <a:lnTo>
                    <a:pt x="76" y="311"/>
                  </a:lnTo>
                  <a:lnTo>
                    <a:pt x="94" y="311"/>
                  </a:lnTo>
                  <a:lnTo>
                    <a:pt x="120" y="313"/>
                  </a:lnTo>
                  <a:lnTo>
                    <a:pt x="132" y="309"/>
                  </a:lnTo>
                  <a:lnTo>
                    <a:pt x="140" y="305"/>
                  </a:lnTo>
                  <a:lnTo>
                    <a:pt x="142" y="190"/>
                  </a:lnTo>
                  <a:lnTo>
                    <a:pt x="212" y="305"/>
                  </a:lnTo>
                  <a:lnTo>
                    <a:pt x="216" y="307"/>
                  </a:lnTo>
                  <a:lnTo>
                    <a:pt x="230" y="311"/>
                  </a:lnTo>
                  <a:lnTo>
                    <a:pt x="252" y="311"/>
                  </a:lnTo>
                  <a:lnTo>
                    <a:pt x="270" y="309"/>
                  </a:lnTo>
                  <a:lnTo>
                    <a:pt x="280" y="305"/>
                  </a:lnTo>
                  <a:lnTo>
                    <a:pt x="190" y="148"/>
                  </a:lnTo>
                  <a:lnTo>
                    <a:pt x="224" y="182"/>
                  </a:lnTo>
                  <a:lnTo>
                    <a:pt x="228" y="188"/>
                  </a:lnTo>
                  <a:lnTo>
                    <a:pt x="240" y="190"/>
                  </a:lnTo>
                  <a:lnTo>
                    <a:pt x="250" y="192"/>
                  </a:lnTo>
                  <a:lnTo>
                    <a:pt x="260" y="188"/>
                  </a:lnTo>
                  <a:lnTo>
                    <a:pt x="262" y="182"/>
                  </a:lnTo>
                  <a:lnTo>
                    <a:pt x="184" y="72"/>
                  </a:lnTo>
                  <a:lnTo>
                    <a:pt x="118" y="60"/>
                  </a:lnTo>
                  <a:lnTo>
                    <a:pt x="110" y="60"/>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757" name="Freeform 541"/>
            <p:cNvSpPr>
              <a:spLocks/>
            </p:cNvSpPr>
            <p:nvPr/>
          </p:nvSpPr>
          <p:spPr bwMode="gray">
            <a:xfrm>
              <a:off x="1992" y="1730"/>
              <a:ext cx="74" cy="72"/>
            </a:xfrm>
            <a:custGeom>
              <a:avLst/>
              <a:gdLst>
                <a:gd name="T0" fmla="*/ 70 w 74"/>
                <a:gd name="T1" fmla="*/ 0 h 72"/>
                <a:gd name="T2" fmla="*/ 64 w 74"/>
                <a:gd name="T3" fmla="*/ 0 h 72"/>
                <a:gd name="T4" fmla="*/ 60 w 74"/>
                <a:gd name="T5" fmla="*/ 2 h 72"/>
                <a:gd name="T6" fmla="*/ 54 w 74"/>
                <a:gd name="T7" fmla="*/ 2 h 72"/>
                <a:gd name="T8" fmla="*/ 48 w 74"/>
                <a:gd name="T9" fmla="*/ 4 h 72"/>
                <a:gd name="T10" fmla="*/ 42 w 74"/>
                <a:gd name="T11" fmla="*/ 4 h 72"/>
                <a:gd name="T12" fmla="*/ 38 w 74"/>
                <a:gd name="T13" fmla="*/ 6 h 72"/>
                <a:gd name="T14" fmla="*/ 32 w 74"/>
                <a:gd name="T15" fmla="*/ 8 h 72"/>
                <a:gd name="T16" fmla="*/ 28 w 74"/>
                <a:gd name="T17" fmla="*/ 10 h 72"/>
                <a:gd name="T18" fmla="*/ 22 w 74"/>
                <a:gd name="T19" fmla="*/ 12 h 72"/>
                <a:gd name="T20" fmla="*/ 18 w 74"/>
                <a:gd name="T21" fmla="*/ 16 h 72"/>
                <a:gd name="T22" fmla="*/ 14 w 74"/>
                <a:gd name="T23" fmla="*/ 18 h 72"/>
                <a:gd name="T24" fmla="*/ 10 w 74"/>
                <a:gd name="T25" fmla="*/ 20 h 72"/>
                <a:gd name="T26" fmla="*/ 6 w 74"/>
                <a:gd name="T27" fmla="*/ 24 h 72"/>
                <a:gd name="T28" fmla="*/ 2 w 74"/>
                <a:gd name="T29" fmla="*/ 28 h 72"/>
                <a:gd name="T30" fmla="*/ 0 w 74"/>
                <a:gd name="T31" fmla="*/ 30 h 72"/>
                <a:gd name="T32" fmla="*/ 4 w 74"/>
                <a:gd name="T33" fmla="*/ 70 h 72"/>
                <a:gd name="T34" fmla="*/ 6 w 74"/>
                <a:gd name="T35" fmla="*/ 66 h 72"/>
                <a:gd name="T36" fmla="*/ 10 w 74"/>
                <a:gd name="T37" fmla="*/ 64 h 72"/>
                <a:gd name="T38" fmla="*/ 14 w 74"/>
                <a:gd name="T39" fmla="*/ 60 h 72"/>
                <a:gd name="T40" fmla="*/ 18 w 74"/>
                <a:gd name="T41" fmla="*/ 58 h 72"/>
                <a:gd name="T42" fmla="*/ 22 w 74"/>
                <a:gd name="T43" fmla="*/ 56 h 72"/>
                <a:gd name="T44" fmla="*/ 26 w 74"/>
                <a:gd name="T45" fmla="*/ 52 h 72"/>
                <a:gd name="T46" fmla="*/ 30 w 74"/>
                <a:gd name="T47" fmla="*/ 50 h 72"/>
                <a:gd name="T48" fmla="*/ 36 w 74"/>
                <a:gd name="T49" fmla="*/ 48 h 72"/>
                <a:gd name="T50" fmla="*/ 40 w 74"/>
                <a:gd name="T51" fmla="*/ 48 h 72"/>
                <a:gd name="T52" fmla="*/ 46 w 74"/>
                <a:gd name="T53" fmla="*/ 46 h 72"/>
                <a:gd name="T54" fmla="*/ 52 w 74"/>
                <a:gd name="T55" fmla="*/ 44 h 72"/>
                <a:gd name="T56" fmla="*/ 56 w 74"/>
                <a:gd name="T57" fmla="*/ 44 h 72"/>
                <a:gd name="T58" fmla="*/ 62 w 74"/>
                <a:gd name="T59" fmla="*/ 42 h 72"/>
                <a:gd name="T60" fmla="*/ 70 w 74"/>
                <a:gd name="T61" fmla="*/ 42 h 72"/>
                <a:gd name="T62" fmla="*/ 74 w 74"/>
                <a:gd name="T63" fmla="*/ 42 h 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72"/>
                <a:gd name="T98" fmla="*/ 74 w 74"/>
                <a:gd name="T99" fmla="*/ 72 h 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72">
                  <a:moveTo>
                    <a:pt x="72" y="0"/>
                  </a:moveTo>
                  <a:lnTo>
                    <a:pt x="70" y="0"/>
                  </a:lnTo>
                  <a:lnTo>
                    <a:pt x="68" y="0"/>
                  </a:lnTo>
                  <a:lnTo>
                    <a:pt x="64" y="0"/>
                  </a:lnTo>
                  <a:lnTo>
                    <a:pt x="62" y="0"/>
                  </a:lnTo>
                  <a:lnTo>
                    <a:pt x="60" y="2"/>
                  </a:lnTo>
                  <a:lnTo>
                    <a:pt x="56" y="2"/>
                  </a:lnTo>
                  <a:lnTo>
                    <a:pt x="54" y="2"/>
                  </a:lnTo>
                  <a:lnTo>
                    <a:pt x="50" y="2"/>
                  </a:lnTo>
                  <a:lnTo>
                    <a:pt x="48" y="4"/>
                  </a:lnTo>
                  <a:lnTo>
                    <a:pt x="44" y="4"/>
                  </a:lnTo>
                  <a:lnTo>
                    <a:pt x="42" y="4"/>
                  </a:lnTo>
                  <a:lnTo>
                    <a:pt x="40" y="6"/>
                  </a:lnTo>
                  <a:lnTo>
                    <a:pt x="38" y="6"/>
                  </a:lnTo>
                  <a:lnTo>
                    <a:pt x="34" y="8"/>
                  </a:lnTo>
                  <a:lnTo>
                    <a:pt x="32" y="8"/>
                  </a:lnTo>
                  <a:lnTo>
                    <a:pt x="30" y="10"/>
                  </a:lnTo>
                  <a:lnTo>
                    <a:pt x="28" y="10"/>
                  </a:lnTo>
                  <a:lnTo>
                    <a:pt x="24" y="12"/>
                  </a:lnTo>
                  <a:lnTo>
                    <a:pt x="22" y="12"/>
                  </a:lnTo>
                  <a:lnTo>
                    <a:pt x="20" y="14"/>
                  </a:lnTo>
                  <a:lnTo>
                    <a:pt x="18" y="16"/>
                  </a:lnTo>
                  <a:lnTo>
                    <a:pt x="16" y="16"/>
                  </a:lnTo>
                  <a:lnTo>
                    <a:pt x="14" y="18"/>
                  </a:lnTo>
                  <a:lnTo>
                    <a:pt x="12" y="18"/>
                  </a:lnTo>
                  <a:lnTo>
                    <a:pt x="10" y="20"/>
                  </a:lnTo>
                  <a:lnTo>
                    <a:pt x="8" y="22"/>
                  </a:lnTo>
                  <a:lnTo>
                    <a:pt x="6" y="24"/>
                  </a:lnTo>
                  <a:lnTo>
                    <a:pt x="4" y="26"/>
                  </a:lnTo>
                  <a:lnTo>
                    <a:pt x="2" y="28"/>
                  </a:lnTo>
                  <a:lnTo>
                    <a:pt x="2" y="30"/>
                  </a:lnTo>
                  <a:lnTo>
                    <a:pt x="0" y="30"/>
                  </a:lnTo>
                  <a:lnTo>
                    <a:pt x="2" y="72"/>
                  </a:lnTo>
                  <a:lnTo>
                    <a:pt x="4" y="70"/>
                  </a:lnTo>
                  <a:lnTo>
                    <a:pt x="6" y="68"/>
                  </a:lnTo>
                  <a:lnTo>
                    <a:pt x="6" y="66"/>
                  </a:lnTo>
                  <a:lnTo>
                    <a:pt x="8" y="66"/>
                  </a:lnTo>
                  <a:lnTo>
                    <a:pt x="10" y="64"/>
                  </a:lnTo>
                  <a:lnTo>
                    <a:pt x="12" y="62"/>
                  </a:lnTo>
                  <a:lnTo>
                    <a:pt x="14" y="60"/>
                  </a:lnTo>
                  <a:lnTo>
                    <a:pt x="16" y="60"/>
                  </a:lnTo>
                  <a:lnTo>
                    <a:pt x="18" y="58"/>
                  </a:lnTo>
                  <a:lnTo>
                    <a:pt x="20" y="56"/>
                  </a:lnTo>
                  <a:lnTo>
                    <a:pt x="22" y="56"/>
                  </a:lnTo>
                  <a:lnTo>
                    <a:pt x="24" y="54"/>
                  </a:lnTo>
                  <a:lnTo>
                    <a:pt x="26" y="52"/>
                  </a:lnTo>
                  <a:lnTo>
                    <a:pt x="28" y="52"/>
                  </a:lnTo>
                  <a:lnTo>
                    <a:pt x="30" y="50"/>
                  </a:lnTo>
                  <a:lnTo>
                    <a:pt x="34" y="50"/>
                  </a:lnTo>
                  <a:lnTo>
                    <a:pt x="36" y="48"/>
                  </a:lnTo>
                  <a:lnTo>
                    <a:pt x="38" y="48"/>
                  </a:lnTo>
                  <a:lnTo>
                    <a:pt x="40" y="48"/>
                  </a:lnTo>
                  <a:lnTo>
                    <a:pt x="44" y="46"/>
                  </a:lnTo>
                  <a:lnTo>
                    <a:pt x="46" y="46"/>
                  </a:lnTo>
                  <a:lnTo>
                    <a:pt x="50" y="44"/>
                  </a:lnTo>
                  <a:lnTo>
                    <a:pt x="52" y="44"/>
                  </a:lnTo>
                  <a:lnTo>
                    <a:pt x="54" y="44"/>
                  </a:lnTo>
                  <a:lnTo>
                    <a:pt x="56" y="44"/>
                  </a:lnTo>
                  <a:lnTo>
                    <a:pt x="60" y="42"/>
                  </a:lnTo>
                  <a:lnTo>
                    <a:pt x="62" y="42"/>
                  </a:lnTo>
                  <a:lnTo>
                    <a:pt x="66" y="42"/>
                  </a:lnTo>
                  <a:lnTo>
                    <a:pt x="70" y="42"/>
                  </a:lnTo>
                  <a:lnTo>
                    <a:pt x="72" y="42"/>
                  </a:lnTo>
                  <a:lnTo>
                    <a:pt x="74" y="42"/>
                  </a:lnTo>
                  <a:lnTo>
                    <a:pt x="72" y="0"/>
                  </a:lnTo>
                  <a:close/>
                </a:path>
              </a:pathLst>
            </a:custGeom>
            <a:solidFill>
              <a:srgbClr val="C0C0C0"/>
            </a:solidFill>
            <a:ln w="6350">
              <a:solidFill>
                <a:srgbClr val="000000"/>
              </a:solidFill>
              <a:round/>
              <a:headEnd/>
              <a:tailEnd/>
            </a:ln>
          </p:spPr>
          <p:txBody>
            <a:bodyPr/>
            <a:lstStyle/>
            <a:p>
              <a:endParaRPr lang="fr-FR"/>
            </a:p>
          </p:txBody>
        </p:sp>
        <p:sp>
          <p:nvSpPr>
            <p:cNvPr id="9758" name="Freeform 542"/>
            <p:cNvSpPr>
              <a:spLocks/>
            </p:cNvSpPr>
            <p:nvPr/>
          </p:nvSpPr>
          <p:spPr bwMode="gray">
            <a:xfrm>
              <a:off x="1876" y="1878"/>
              <a:ext cx="48" cy="79"/>
            </a:xfrm>
            <a:custGeom>
              <a:avLst/>
              <a:gdLst>
                <a:gd name="T0" fmla="*/ 0 w 48"/>
                <a:gd name="T1" fmla="*/ 37 h 79"/>
                <a:gd name="T2" fmla="*/ 2 w 48"/>
                <a:gd name="T3" fmla="*/ 37 h 79"/>
                <a:gd name="T4" fmla="*/ 4 w 48"/>
                <a:gd name="T5" fmla="*/ 35 h 79"/>
                <a:gd name="T6" fmla="*/ 6 w 48"/>
                <a:gd name="T7" fmla="*/ 33 h 79"/>
                <a:gd name="T8" fmla="*/ 12 w 48"/>
                <a:gd name="T9" fmla="*/ 29 h 79"/>
                <a:gd name="T10" fmla="*/ 18 w 48"/>
                <a:gd name="T11" fmla="*/ 23 h 79"/>
                <a:gd name="T12" fmla="*/ 28 w 48"/>
                <a:gd name="T13" fmla="*/ 15 h 79"/>
                <a:gd name="T14" fmla="*/ 36 w 48"/>
                <a:gd name="T15" fmla="*/ 9 h 79"/>
                <a:gd name="T16" fmla="*/ 42 w 48"/>
                <a:gd name="T17" fmla="*/ 4 h 79"/>
                <a:gd name="T18" fmla="*/ 44 w 48"/>
                <a:gd name="T19" fmla="*/ 2 h 79"/>
                <a:gd name="T20" fmla="*/ 46 w 48"/>
                <a:gd name="T21" fmla="*/ 0 h 79"/>
                <a:gd name="T22" fmla="*/ 48 w 48"/>
                <a:gd name="T23" fmla="*/ 39 h 79"/>
                <a:gd name="T24" fmla="*/ 46 w 48"/>
                <a:gd name="T25" fmla="*/ 41 h 79"/>
                <a:gd name="T26" fmla="*/ 44 w 48"/>
                <a:gd name="T27" fmla="*/ 43 h 79"/>
                <a:gd name="T28" fmla="*/ 38 w 48"/>
                <a:gd name="T29" fmla="*/ 49 h 79"/>
                <a:gd name="T30" fmla="*/ 28 w 48"/>
                <a:gd name="T31" fmla="*/ 57 h 79"/>
                <a:gd name="T32" fmla="*/ 20 w 48"/>
                <a:gd name="T33" fmla="*/ 65 h 79"/>
                <a:gd name="T34" fmla="*/ 14 w 48"/>
                <a:gd name="T35" fmla="*/ 71 h 79"/>
                <a:gd name="T36" fmla="*/ 8 w 48"/>
                <a:gd name="T37" fmla="*/ 75 h 79"/>
                <a:gd name="T38" fmla="*/ 6 w 48"/>
                <a:gd name="T39" fmla="*/ 77 h 79"/>
                <a:gd name="T40" fmla="*/ 4 w 48"/>
                <a:gd name="T41" fmla="*/ 79 h 79"/>
                <a:gd name="T42" fmla="*/ 2 w 48"/>
                <a:gd name="T43" fmla="*/ 79 h 79"/>
                <a:gd name="T44" fmla="*/ 0 w 48"/>
                <a:gd name="T45" fmla="*/ 37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
                <a:gd name="T70" fmla="*/ 0 h 79"/>
                <a:gd name="T71" fmla="*/ 48 w 48"/>
                <a:gd name="T72" fmla="*/ 79 h 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 h="79">
                  <a:moveTo>
                    <a:pt x="0" y="37"/>
                  </a:moveTo>
                  <a:lnTo>
                    <a:pt x="2" y="37"/>
                  </a:lnTo>
                  <a:lnTo>
                    <a:pt x="4" y="35"/>
                  </a:lnTo>
                  <a:lnTo>
                    <a:pt x="6" y="33"/>
                  </a:lnTo>
                  <a:lnTo>
                    <a:pt x="12" y="29"/>
                  </a:lnTo>
                  <a:lnTo>
                    <a:pt x="18" y="23"/>
                  </a:lnTo>
                  <a:lnTo>
                    <a:pt x="28" y="15"/>
                  </a:lnTo>
                  <a:lnTo>
                    <a:pt x="36" y="9"/>
                  </a:lnTo>
                  <a:lnTo>
                    <a:pt x="42" y="4"/>
                  </a:lnTo>
                  <a:lnTo>
                    <a:pt x="44" y="2"/>
                  </a:lnTo>
                  <a:lnTo>
                    <a:pt x="46" y="0"/>
                  </a:lnTo>
                  <a:lnTo>
                    <a:pt x="48" y="39"/>
                  </a:lnTo>
                  <a:lnTo>
                    <a:pt x="46" y="41"/>
                  </a:lnTo>
                  <a:lnTo>
                    <a:pt x="44" y="43"/>
                  </a:lnTo>
                  <a:lnTo>
                    <a:pt x="38" y="49"/>
                  </a:lnTo>
                  <a:lnTo>
                    <a:pt x="28" y="57"/>
                  </a:lnTo>
                  <a:lnTo>
                    <a:pt x="20" y="65"/>
                  </a:lnTo>
                  <a:lnTo>
                    <a:pt x="14" y="71"/>
                  </a:lnTo>
                  <a:lnTo>
                    <a:pt x="8" y="75"/>
                  </a:lnTo>
                  <a:lnTo>
                    <a:pt x="6" y="77"/>
                  </a:lnTo>
                  <a:lnTo>
                    <a:pt x="4" y="79"/>
                  </a:lnTo>
                  <a:lnTo>
                    <a:pt x="2" y="79"/>
                  </a:lnTo>
                  <a:lnTo>
                    <a:pt x="0" y="37"/>
                  </a:lnTo>
                  <a:close/>
                </a:path>
              </a:pathLst>
            </a:custGeom>
            <a:solidFill>
              <a:srgbClr val="FFFFFF"/>
            </a:solidFill>
            <a:ln w="6350">
              <a:solidFill>
                <a:srgbClr val="000000"/>
              </a:solidFill>
              <a:round/>
              <a:headEnd/>
              <a:tailEnd/>
            </a:ln>
          </p:spPr>
          <p:txBody>
            <a:bodyPr/>
            <a:lstStyle/>
            <a:p>
              <a:endParaRPr lang="fr-FR"/>
            </a:p>
          </p:txBody>
        </p:sp>
        <p:sp>
          <p:nvSpPr>
            <p:cNvPr id="9759" name="Freeform 543"/>
            <p:cNvSpPr>
              <a:spLocks/>
            </p:cNvSpPr>
            <p:nvPr/>
          </p:nvSpPr>
          <p:spPr bwMode="gray">
            <a:xfrm>
              <a:off x="2008" y="1878"/>
              <a:ext cx="48" cy="197"/>
            </a:xfrm>
            <a:custGeom>
              <a:avLst/>
              <a:gdLst>
                <a:gd name="T0" fmla="*/ 0 w 48"/>
                <a:gd name="T1" fmla="*/ 157 h 197"/>
                <a:gd name="T2" fmla="*/ 0 w 48"/>
                <a:gd name="T3" fmla="*/ 155 h 197"/>
                <a:gd name="T4" fmla="*/ 2 w 48"/>
                <a:gd name="T5" fmla="*/ 153 h 197"/>
                <a:gd name="T6" fmla="*/ 2 w 48"/>
                <a:gd name="T7" fmla="*/ 145 h 197"/>
                <a:gd name="T8" fmla="*/ 6 w 48"/>
                <a:gd name="T9" fmla="*/ 137 h 197"/>
                <a:gd name="T10" fmla="*/ 8 w 48"/>
                <a:gd name="T11" fmla="*/ 127 h 197"/>
                <a:gd name="T12" fmla="*/ 12 w 48"/>
                <a:gd name="T13" fmla="*/ 113 h 197"/>
                <a:gd name="T14" fmla="*/ 16 w 48"/>
                <a:gd name="T15" fmla="*/ 95 h 197"/>
                <a:gd name="T16" fmla="*/ 22 w 48"/>
                <a:gd name="T17" fmla="*/ 77 h 197"/>
                <a:gd name="T18" fmla="*/ 28 w 48"/>
                <a:gd name="T19" fmla="*/ 59 h 197"/>
                <a:gd name="T20" fmla="*/ 32 w 48"/>
                <a:gd name="T21" fmla="*/ 43 h 197"/>
                <a:gd name="T22" fmla="*/ 36 w 48"/>
                <a:gd name="T23" fmla="*/ 29 h 197"/>
                <a:gd name="T24" fmla="*/ 40 w 48"/>
                <a:gd name="T25" fmla="*/ 19 h 197"/>
                <a:gd name="T26" fmla="*/ 42 w 48"/>
                <a:gd name="T27" fmla="*/ 9 h 197"/>
                <a:gd name="T28" fmla="*/ 44 w 48"/>
                <a:gd name="T29" fmla="*/ 4 h 197"/>
                <a:gd name="T30" fmla="*/ 46 w 48"/>
                <a:gd name="T31" fmla="*/ 2 h 197"/>
                <a:gd name="T32" fmla="*/ 46 w 48"/>
                <a:gd name="T33" fmla="*/ 0 h 197"/>
                <a:gd name="T34" fmla="*/ 48 w 48"/>
                <a:gd name="T35" fmla="*/ 39 h 197"/>
                <a:gd name="T36" fmla="*/ 48 w 48"/>
                <a:gd name="T37" fmla="*/ 41 h 197"/>
                <a:gd name="T38" fmla="*/ 46 w 48"/>
                <a:gd name="T39" fmla="*/ 43 h 197"/>
                <a:gd name="T40" fmla="*/ 44 w 48"/>
                <a:gd name="T41" fmla="*/ 51 h 197"/>
                <a:gd name="T42" fmla="*/ 42 w 48"/>
                <a:gd name="T43" fmla="*/ 59 h 197"/>
                <a:gd name="T44" fmla="*/ 38 w 48"/>
                <a:gd name="T45" fmla="*/ 69 h 197"/>
                <a:gd name="T46" fmla="*/ 34 w 48"/>
                <a:gd name="T47" fmla="*/ 83 h 197"/>
                <a:gd name="T48" fmla="*/ 30 w 48"/>
                <a:gd name="T49" fmla="*/ 101 h 197"/>
                <a:gd name="T50" fmla="*/ 24 w 48"/>
                <a:gd name="T51" fmla="*/ 119 h 197"/>
                <a:gd name="T52" fmla="*/ 18 w 48"/>
                <a:gd name="T53" fmla="*/ 137 h 197"/>
                <a:gd name="T54" fmla="*/ 14 w 48"/>
                <a:gd name="T55" fmla="*/ 153 h 197"/>
                <a:gd name="T56" fmla="*/ 10 w 48"/>
                <a:gd name="T57" fmla="*/ 167 h 197"/>
                <a:gd name="T58" fmla="*/ 6 w 48"/>
                <a:gd name="T59" fmla="*/ 179 h 197"/>
                <a:gd name="T60" fmla="*/ 4 w 48"/>
                <a:gd name="T61" fmla="*/ 187 h 197"/>
                <a:gd name="T62" fmla="*/ 2 w 48"/>
                <a:gd name="T63" fmla="*/ 193 h 197"/>
                <a:gd name="T64" fmla="*/ 0 w 48"/>
                <a:gd name="T65" fmla="*/ 195 h 197"/>
                <a:gd name="T66" fmla="*/ 0 w 48"/>
                <a:gd name="T67" fmla="*/ 197 h 197"/>
                <a:gd name="T68" fmla="*/ 0 w 48"/>
                <a:gd name="T69" fmla="*/ 157 h 1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
                <a:gd name="T106" fmla="*/ 0 h 197"/>
                <a:gd name="T107" fmla="*/ 48 w 48"/>
                <a:gd name="T108" fmla="*/ 197 h 1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 h="197">
                  <a:moveTo>
                    <a:pt x="0" y="157"/>
                  </a:moveTo>
                  <a:lnTo>
                    <a:pt x="0" y="155"/>
                  </a:lnTo>
                  <a:lnTo>
                    <a:pt x="2" y="153"/>
                  </a:lnTo>
                  <a:lnTo>
                    <a:pt x="2" y="145"/>
                  </a:lnTo>
                  <a:lnTo>
                    <a:pt x="6" y="137"/>
                  </a:lnTo>
                  <a:lnTo>
                    <a:pt x="8" y="127"/>
                  </a:lnTo>
                  <a:lnTo>
                    <a:pt x="12" y="113"/>
                  </a:lnTo>
                  <a:lnTo>
                    <a:pt x="16" y="95"/>
                  </a:lnTo>
                  <a:lnTo>
                    <a:pt x="22" y="77"/>
                  </a:lnTo>
                  <a:lnTo>
                    <a:pt x="28" y="59"/>
                  </a:lnTo>
                  <a:lnTo>
                    <a:pt x="32" y="43"/>
                  </a:lnTo>
                  <a:lnTo>
                    <a:pt x="36" y="29"/>
                  </a:lnTo>
                  <a:lnTo>
                    <a:pt x="40" y="19"/>
                  </a:lnTo>
                  <a:lnTo>
                    <a:pt x="42" y="9"/>
                  </a:lnTo>
                  <a:lnTo>
                    <a:pt x="44" y="4"/>
                  </a:lnTo>
                  <a:lnTo>
                    <a:pt x="46" y="2"/>
                  </a:lnTo>
                  <a:lnTo>
                    <a:pt x="46" y="0"/>
                  </a:lnTo>
                  <a:lnTo>
                    <a:pt x="48" y="39"/>
                  </a:lnTo>
                  <a:lnTo>
                    <a:pt x="48" y="41"/>
                  </a:lnTo>
                  <a:lnTo>
                    <a:pt x="46" y="43"/>
                  </a:lnTo>
                  <a:lnTo>
                    <a:pt x="44" y="51"/>
                  </a:lnTo>
                  <a:lnTo>
                    <a:pt x="42" y="59"/>
                  </a:lnTo>
                  <a:lnTo>
                    <a:pt x="38" y="69"/>
                  </a:lnTo>
                  <a:lnTo>
                    <a:pt x="34" y="83"/>
                  </a:lnTo>
                  <a:lnTo>
                    <a:pt x="30" y="101"/>
                  </a:lnTo>
                  <a:lnTo>
                    <a:pt x="24" y="119"/>
                  </a:lnTo>
                  <a:lnTo>
                    <a:pt x="18" y="137"/>
                  </a:lnTo>
                  <a:lnTo>
                    <a:pt x="14" y="153"/>
                  </a:lnTo>
                  <a:lnTo>
                    <a:pt x="10" y="167"/>
                  </a:lnTo>
                  <a:lnTo>
                    <a:pt x="6" y="179"/>
                  </a:lnTo>
                  <a:lnTo>
                    <a:pt x="4" y="187"/>
                  </a:lnTo>
                  <a:lnTo>
                    <a:pt x="2" y="193"/>
                  </a:lnTo>
                  <a:lnTo>
                    <a:pt x="0" y="195"/>
                  </a:lnTo>
                  <a:lnTo>
                    <a:pt x="0" y="197"/>
                  </a:lnTo>
                  <a:lnTo>
                    <a:pt x="0" y="157"/>
                  </a:lnTo>
                  <a:close/>
                </a:path>
              </a:pathLst>
            </a:custGeom>
            <a:solidFill>
              <a:srgbClr val="C0C0C0"/>
            </a:solidFill>
            <a:ln w="6350">
              <a:solidFill>
                <a:srgbClr val="000000"/>
              </a:solidFill>
              <a:round/>
              <a:headEnd/>
              <a:tailEnd/>
            </a:ln>
          </p:spPr>
          <p:txBody>
            <a:bodyPr/>
            <a:lstStyle/>
            <a:p>
              <a:endParaRPr lang="fr-FR"/>
            </a:p>
          </p:txBody>
        </p:sp>
        <p:sp>
          <p:nvSpPr>
            <p:cNvPr id="9760" name="Freeform 544"/>
            <p:cNvSpPr>
              <a:spLocks/>
            </p:cNvSpPr>
            <p:nvPr/>
          </p:nvSpPr>
          <p:spPr bwMode="gray">
            <a:xfrm>
              <a:off x="2064" y="1730"/>
              <a:ext cx="2" cy="42"/>
            </a:xfrm>
            <a:custGeom>
              <a:avLst/>
              <a:gdLst>
                <a:gd name="T0" fmla="*/ 2 w 2"/>
                <a:gd name="T1" fmla="*/ 0 h 42"/>
                <a:gd name="T2" fmla="*/ 0 w 2"/>
                <a:gd name="T3" fmla="*/ 0 h 42"/>
                <a:gd name="T4" fmla="*/ 2 w 2"/>
                <a:gd name="T5" fmla="*/ 42 h 42"/>
                <a:gd name="T6" fmla="*/ 2 w 2"/>
                <a:gd name="T7" fmla="*/ 0 h 42"/>
                <a:gd name="T8" fmla="*/ 0 60000 65536"/>
                <a:gd name="T9" fmla="*/ 0 60000 65536"/>
                <a:gd name="T10" fmla="*/ 0 60000 65536"/>
                <a:gd name="T11" fmla="*/ 0 60000 65536"/>
                <a:gd name="T12" fmla="*/ 0 w 2"/>
                <a:gd name="T13" fmla="*/ 0 h 42"/>
                <a:gd name="T14" fmla="*/ 2 w 2"/>
                <a:gd name="T15" fmla="*/ 42 h 42"/>
              </a:gdLst>
              <a:ahLst/>
              <a:cxnLst>
                <a:cxn ang="T8">
                  <a:pos x="T0" y="T1"/>
                </a:cxn>
                <a:cxn ang="T9">
                  <a:pos x="T2" y="T3"/>
                </a:cxn>
                <a:cxn ang="T10">
                  <a:pos x="T4" y="T5"/>
                </a:cxn>
                <a:cxn ang="T11">
                  <a:pos x="T6" y="T7"/>
                </a:cxn>
              </a:cxnLst>
              <a:rect l="T12" t="T13" r="T14" b="T15"/>
              <a:pathLst>
                <a:path w="2" h="42">
                  <a:moveTo>
                    <a:pt x="2" y="0"/>
                  </a:moveTo>
                  <a:lnTo>
                    <a:pt x="0" y="0"/>
                  </a:lnTo>
                  <a:lnTo>
                    <a:pt x="2" y="42"/>
                  </a:lnTo>
                  <a:lnTo>
                    <a:pt x="2" y="0"/>
                  </a:lnTo>
                  <a:close/>
                </a:path>
              </a:pathLst>
            </a:custGeom>
            <a:solidFill>
              <a:srgbClr val="FFFFFF"/>
            </a:solidFill>
            <a:ln w="6350">
              <a:solidFill>
                <a:srgbClr val="000000"/>
              </a:solidFill>
              <a:round/>
              <a:headEnd/>
              <a:tailEnd/>
            </a:ln>
          </p:spPr>
          <p:txBody>
            <a:bodyPr/>
            <a:lstStyle/>
            <a:p>
              <a:endParaRPr lang="fr-FR"/>
            </a:p>
          </p:txBody>
        </p:sp>
        <p:sp>
          <p:nvSpPr>
            <p:cNvPr id="9761" name="Freeform 545"/>
            <p:cNvSpPr>
              <a:spLocks/>
            </p:cNvSpPr>
            <p:nvPr/>
          </p:nvSpPr>
          <p:spPr bwMode="gray">
            <a:xfrm>
              <a:off x="1992" y="1760"/>
              <a:ext cx="2" cy="42"/>
            </a:xfrm>
            <a:custGeom>
              <a:avLst/>
              <a:gdLst>
                <a:gd name="T0" fmla="*/ 0 w 2"/>
                <a:gd name="T1" fmla="*/ 0 h 42"/>
                <a:gd name="T2" fmla="*/ 2 w 2"/>
                <a:gd name="T3" fmla="*/ 42 h 42"/>
                <a:gd name="T4" fmla="*/ 0 w 2"/>
                <a:gd name="T5" fmla="*/ 0 h 42"/>
                <a:gd name="T6" fmla="*/ 0 60000 65536"/>
                <a:gd name="T7" fmla="*/ 0 60000 65536"/>
                <a:gd name="T8" fmla="*/ 0 60000 65536"/>
                <a:gd name="T9" fmla="*/ 0 w 2"/>
                <a:gd name="T10" fmla="*/ 0 h 42"/>
                <a:gd name="T11" fmla="*/ 2 w 2"/>
                <a:gd name="T12" fmla="*/ 42 h 42"/>
              </a:gdLst>
              <a:ahLst/>
              <a:cxnLst>
                <a:cxn ang="T6">
                  <a:pos x="T0" y="T1"/>
                </a:cxn>
                <a:cxn ang="T7">
                  <a:pos x="T2" y="T3"/>
                </a:cxn>
                <a:cxn ang="T8">
                  <a:pos x="T4" y="T5"/>
                </a:cxn>
              </a:cxnLst>
              <a:rect l="T9" t="T10" r="T11" b="T12"/>
              <a:pathLst>
                <a:path w="2" h="42">
                  <a:moveTo>
                    <a:pt x="0" y="0"/>
                  </a:move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62" name="Freeform 546"/>
            <p:cNvSpPr>
              <a:spLocks/>
            </p:cNvSpPr>
            <p:nvPr/>
          </p:nvSpPr>
          <p:spPr bwMode="gray">
            <a:xfrm>
              <a:off x="2054" y="1878"/>
              <a:ext cx="6" cy="79"/>
            </a:xfrm>
            <a:custGeom>
              <a:avLst/>
              <a:gdLst>
                <a:gd name="T0" fmla="*/ 0 w 6"/>
                <a:gd name="T1" fmla="*/ 0 h 79"/>
                <a:gd name="T2" fmla="*/ 0 w 6"/>
                <a:gd name="T3" fmla="*/ 2 h 79"/>
                <a:gd name="T4" fmla="*/ 0 w 6"/>
                <a:gd name="T5" fmla="*/ 4 h 79"/>
                <a:gd name="T6" fmla="*/ 0 w 6"/>
                <a:gd name="T7" fmla="*/ 9 h 79"/>
                <a:gd name="T8" fmla="*/ 2 w 6"/>
                <a:gd name="T9" fmla="*/ 15 h 79"/>
                <a:gd name="T10" fmla="*/ 2 w 6"/>
                <a:gd name="T11" fmla="*/ 23 h 79"/>
                <a:gd name="T12" fmla="*/ 4 w 6"/>
                <a:gd name="T13" fmla="*/ 29 h 79"/>
                <a:gd name="T14" fmla="*/ 4 w 6"/>
                <a:gd name="T15" fmla="*/ 33 h 79"/>
                <a:gd name="T16" fmla="*/ 4 w 6"/>
                <a:gd name="T17" fmla="*/ 35 h 79"/>
                <a:gd name="T18" fmla="*/ 4 w 6"/>
                <a:gd name="T19" fmla="*/ 37 h 79"/>
                <a:gd name="T20" fmla="*/ 4 w 6"/>
                <a:gd name="T21" fmla="*/ 39 h 79"/>
                <a:gd name="T22" fmla="*/ 6 w 6"/>
                <a:gd name="T23" fmla="*/ 79 h 79"/>
                <a:gd name="T24" fmla="*/ 4 w 6"/>
                <a:gd name="T25" fmla="*/ 77 h 79"/>
                <a:gd name="T26" fmla="*/ 4 w 6"/>
                <a:gd name="T27" fmla="*/ 75 h 79"/>
                <a:gd name="T28" fmla="*/ 4 w 6"/>
                <a:gd name="T29" fmla="*/ 71 h 79"/>
                <a:gd name="T30" fmla="*/ 4 w 6"/>
                <a:gd name="T31" fmla="*/ 65 h 79"/>
                <a:gd name="T32" fmla="*/ 4 w 6"/>
                <a:gd name="T33" fmla="*/ 57 h 79"/>
                <a:gd name="T34" fmla="*/ 2 w 6"/>
                <a:gd name="T35" fmla="*/ 49 h 79"/>
                <a:gd name="T36" fmla="*/ 2 w 6"/>
                <a:gd name="T37" fmla="*/ 43 h 79"/>
                <a:gd name="T38" fmla="*/ 2 w 6"/>
                <a:gd name="T39" fmla="*/ 41 h 79"/>
                <a:gd name="T40" fmla="*/ 2 w 6"/>
                <a:gd name="T41" fmla="*/ 39 h 79"/>
                <a:gd name="T42" fmla="*/ 0 w 6"/>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
                <a:gd name="T67" fmla="*/ 0 h 79"/>
                <a:gd name="T68" fmla="*/ 6 w 6"/>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 h="79">
                  <a:moveTo>
                    <a:pt x="0" y="0"/>
                  </a:moveTo>
                  <a:lnTo>
                    <a:pt x="0" y="2"/>
                  </a:lnTo>
                  <a:lnTo>
                    <a:pt x="0" y="4"/>
                  </a:lnTo>
                  <a:lnTo>
                    <a:pt x="0" y="9"/>
                  </a:lnTo>
                  <a:lnTo>
                    <a:pt x="2" y="15"/>
                  </a:lnTo>
                  <a:lnTo>
                    <a:pt x="2" y="23"/>
                  </a:lnTo>
                  <a:lnTo>
                    <a:pt x="4" y="29"/>
                  </a:lnTo>
                  <a:lnTo>
                    <a:pt x="4" y="33"/>
                  </a:lnTo>
                  <a:lnTo>
                    <a:pt x="4" y="35"/>
                  </a:lnTo>
                  <a:lnTo>
                    <a:pt x="4" y="37"/>
                  </a:lnTo>
                  <a:lnTo>
                    <a:pt x="4" y="39"/>
                  </a:lnTo>
                  <a:lnTo>
                    <a:pt x="6" y="79"/>
                  </a:lnTo>
                  <a:lnTo>
                    <a:pt x="4" y="77"/>
                  </a:lnTo>
                  <a:lnTo>
                    <a:pt x="4" y="75"/>
                  </a:lnTo>
                  <a:lnTo>
                    <a:pt x="4" y="71"/>
                  </a:lnTo>
                  <a:lnTo>
                    <a:pt x="4" y="65"/>
                  </a:lnTo>
                  <a:lnTo>
                    <a:pt x="4" y="57"/>
                  </a:lnTo>
                  <a:lnTo>
                    <a:pt x="2" y="49"/>
                  </a:lnTo>
                  <a:lnTo>
                    <a:pt x="2" y="43"/>
                  </a:lnTo>
                  <a:lnTo>
                    <a:pt x="2" y="41"/>
                  </a:lnTo>
                  <a:lnTo>
                    <a:pt x="2" y="39"/>
                  </a:lnTo>
                  <a:lnTo>
                    <a:pt x="0" y="0"/>
                  </a:lnTo>
                  <a:close/>
                </a:path>
              </a:pathLst>
            </a:custGeom>
            <a:solidFill>
              <a:srgbClr val="FFFFFF"/>
            </a:solidFill>
            <a:ln w="6350">
              <a:solidFill>
                <a:srgbClr val="000000"/>
              </a:solidFill>
              <a:round/>
              <a:headEnd/>
              <a:tailEnd/>
            </a:ln>
          </p:spPr>
          <p:txBody>
            <a:bodyPr/>
            <a:lstStyle/>
            <a:p>
              <a:endParaRPr lang="fr-FR"/>
            </a:p>
          </p:txBody>
        </p:sp>
        <p:sp>
          <p:nvSpPr>
            <p:cNvPr id="9763" name="Freeform 547"/>
            <p:cNvSpPr>
              <a:spLocks/>
            </p:cNvSpPr>
            <p:nvPr/>
          </p:nvSpPr>
          <p:spPr bwMode="gray">
            <a:xfrm>
              <a:off x="2066" y="1730"/>
              <a:ext cx="32" cy="50"/>
            </a:xfrm>
            <a:custGeom>
              <a:avLst/>
              <a:gdLst>
                <a:gd name="T0" fmla="*/ 32 w 32"/>
                <a:gd name="T1" fmla="*/ 10 h 50"/>
                <a:gd name="T2" fmla="*/ 30 w 32"/>
                <a:gd name="T3" fmla="*/ 8 h 50"/>
                <a:gd name="T4" fmla="*/ 28 w 32"/>
                <a:gd name="T5" fmla="*/ 8 h 50"/>
                <a:gd name="T6" fmla="*/ 28 w 32"/>
                <a:gd name="T7" fmla="*/ 6 h 50"/>
                <a:gd name="T8" fmla="*/ 26 w 32"/>
                <a:gd name="T9" fmla="*/ 6 h 50"/>
                <a:gd name="T10" fmla="*/ 24 w 32"/>
                <a:gd name="T11" fmla="*/ 4 h 50"/>
                <a:gd name="T12" fmla="*/ 22 w 32"/>
                <a:gd name="T13" fmla="*/ 4 h 50"/>
                <a:gd name="T14" fmla="*/ 20 w 32"/>
                <a:gd name="T15" fmla="*/ 4 h 50"/>
                <a:gd name="T16" fmla="*/ 18 w 32"/>
                <a:gd name="T17" fmla="*/ 2 h 50"/>
                <a:gd name="T18" fmla="*/ 16 w 32"/>
                <a:gd name="T19" fmla="*/ 2 h 50"/>
                <a:gd name="T20" fmla="*/ 14 w 32"/>
                <a:gd name="T21" fmla="*/ 2 h 50"/>
                <a:gd name="T22" fmla="*/ 12 w 32"/>
                <a:gd name="T23" fmla="*/ 2 h 50"/>
                <a:gd name="T24" fmla="*/ 8 w 32"/>
                <a:gd name="T25" fmla="*/ 0 h 50"/>
                <a:gd name="T26" fmla="*/ 6 w 32"/>
                <a:gd name="T27" fmla="*/ 0 h 50"/>
                <a:gd name="T28" fmla="*/ 4 w 32"/>
                <a:gd name="T29" fmla="*/ 0 h 50"/>
                <a:gd name="T30" fmla="*/ 2 w 32"/>
                <a:gd name="T31" fmla="*/ 0 h 50"/>
                <a:gd name="T32" fmla="*/ 0 w 32"/>
                <a:gd name="T33" fmla="*/ 0 h 50"/>
                <a:gd name="T34" fmla="*/ 0 w 32"/>
                <a:gd name="T35" fmla="*/ 42 h 50"/>
                <a:gd name="T36" fmla="*/ 2 w 32"/>
                <a:gd name="T37" fmla="*/ 42 h 50"/>
                <a:gd name="T38" fmla="*/ 4 w 32"/>
                <a:gd name="T39" fmla="*/ 42 h 50"/>
                <a:gd name="T40" fmla="*/ 8 w 32"/>
                <a:gd name="T41" fmla="*/ 42 h 50"/>
                <a:gd name="T42" fmla="*/ 10 w 32"/>
                <a:gd name="T43" fmla="*/ 42 h 50"/>
                <a:gd name="T44" fmla="*/ 12 w 32"/>
                <a:gd name="T45" fmla="*/ 42 h 50"/>
                <a:gd name="T46" fmla="*/ 14 w 32"/>
                <a:gd name="T47" fmla="*/ 44 h 50"/>
                <a:gd name="T48" fmla="*/ 16 w 32"/>
                <a:gd name="T49" fmla="*/ 44 h 50"/>
                <a:gd name="T50" fmla="*/ 18 w 32"/>
                <a:gd name="T51" fmla="*/ 44 h 50"/>
                <a:gd name="T52" fmla="*/ 20 w 32"/>
                <a:gd name="T53" fmla="*/ 44 h 50"/>
                <a:gd name="T54" fmla="*/ 22 w 32"/>
                <a:gd name="T55" fmla="*/ 46 h 50"/>
                <a:gd name="T56" fmla="*/ 24 w 32"/>
                <a:gd name="T57" fmla="*/ 46 h 50"/>
                <a:gd name="T58" fmla="*/ 26 w 32"/>
                <a:gd name="T59" fmla="*/ 48 h 50"/>
                <a:gd name="T60" fmla="*/ 28 w 32"/>
                <a:gd name="T61" fmla="*/ 48 h 50"/>
                <a:gd name="T62" fmla="*/ 30 w 32"/>
                <a:gd name="T63" fmla="*/ 48 h 50"/>
                <a:gd name="T64" fmla="*/ 32 w 32"/>
                <a:gd name="T65" fmla="*/ 50 h 50"/>
                <a:gd name="T66" fmla="*/ 32 w 32"/>
                <a:gd name="T67" fmla="*/ 10 h 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
                <a:gd name="T103" fmla="*/ 0 h 50"/>
                <a:gd name="T104" fmla="*/ 32 w 32"/>
                <a:gd name="T105" fmla="*/ 50 h 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 h="50">
                  <a:moveTo>
                    <a:pt x="32" y="10"/>
                  </a:moveTo>
                  <a:lnTo>
                    <a:pt x="30" y="8"/>
                  </a:lnTo>
                  <a:lnTo>
                    <a:pt x="28" y="8"/>
                  </a:lnTo>
                  <a:lnTo>
                    <a:pt x="28" y="6"/>
                  </a:lnTo>
                  <a:lnTo>
                    <a:pt x="26" y="6"/>
                  </a:lnTo>
                  <a:lnTo>
                    <a:pt x="24" y="4"/>
                  </a:lnTo>
                  <a:lnTo>
                    <a:pt x="22" y="4"/>
                  </a:lnTo>
                  <a:lnTo>
                    <a:pt x="20" y="4"/>
                  </a:lnTo>
                  <a:lnTo>
                    <a:pt x="18" y="2"/>
                  </a:lnTo>
                  <a:lnTo>
                    <a:pt x="16" y="2"/>
                  </a:lnTo>
                  <a:lnTo>
                    <a:pt x="14" y="2"/>
                  </a:lnTo>
                  <a:lnTo>
                    <a:pt x="12" y="2"/>
                  </a:lnTo>
                  <a:lnTo>
                    <a:pt x="8" y="0"/>
                  </a:lnTo>
                  <a:lnTo>
                    <a:pt x="6" y="0"/>
                  </a:lnTo>
                  <a:lnTo>
                    <a:pt x="4" y="0"/>
                  </a:lnTo>
                  <a:lnTo>
                    <a:pt x="2" y="0"/>
                  </a:lnTo>
                  <a:lnTo>
                    <a:pt x="0" y="0"/>
                  </a:lnTo>
                  <a:lnTo>
                    <a:pt x="0" y="42"/>
                  </a:lnTo>
                  <a:lnTo>
                    <a:pt x="2" y="42"/>
                  </a:lnTo>
                  <a:lnTo>
                    <a:pt x="4" y="42"/>
                  </a:lnTo>
                  <a:lnTo>
                    <a:pt x="8" y="42"/>
                  </a:lnTo>
                  <a:lnTo>
                    <a:pt x="10" y="42"/>
                  </a:lnTo>
                  <a:lnTo>
                    <a:pt x="12" y="42"/>
                  </a:lnTo>
                  <a:lnTo>
                    <a:pt x="14" y="44"/>
                  </a:lnTo>
                  <a:lnTo>
                    <a:pt x="16" y="44"/>
                  </a:lnTo>
                  <a:lnTo>
                    <a:pt x="18" y="44"/>
                  </a:lnTo>
                  <a:lnTo>
                    <a:pt x="20" y="44"/>
                  </a:lnTo>
                  <a:lnTo>
                    <a:pt x="22" y="46"/>
                  </a:lnTo>
                  <a:lnTo>
                    <a:pt x="24" y="46"/>
                  </a:lnTo>
                  <a:lnTo>
                    <a:pt x="26" y="48"/>
                  </a:lnTo>
                  <a:lnTo>
                    <a:pt x="28" y="48"/>
                  </a:lnTo>
                  <a:lnTo>
                    <a:pt x="30" y="48"/>
                  </a:lnTo>
                  <a:lnTo>
                    <a:pt x="32" y="50"/>
                  </a:lnTo>
                  <a:lnTo>
                    <a:pt x="32" y="10"/>
                  </a:lnTo>
                  <a:close/>
                </a:path>
              </a:pathLst>
            </a:custGeom>
            <a:solidFill>
              <a:srgbClr val="EAEAEA"/>
            </a:solidFill>
            <a:ln w="6350">
              <a:solidFill>
                <a:srgbClr val="000000"/>
              </a:solidFill>
              <a:round/>
              <a:headEnd/>
              <a:tailEnd/>
            </a:ln>
          </p:spPr>
          <p:txBody>
            <a:bodyPr/>
            <a:lstStyle/>
            <a:p>
              <a:endParaRPr lang="fr-FR"/>
            </a:p>
          </p:txBody>
        </p:sp>
        <p:sp>
          <p:nvSpPr>
            <p:cNvPr id="9764" name="Freeform 548"/>
            <p:cNvSpPr>
              <a:spLocks/>
            </p:cNvSpPr>
            <p:nvPr/>
          </p:nvSpPr>
          <p:spPr bwMode="gray">
            <a:xfrm>
              <a:off x="1990" y="1760"/>
              <a:ext cx="4" cy="52"/>
            </a:xfrm>
            <a:custGeom>
              <a:avLst/>
              <a:gdLst>
                <a:gd name="T0" fmla="*/ 2 w 4"/>
                <a:gd name="T1" fmla="*/ 0 h 52"/>
                <a:gd name="T2" fmla="*/ 2 w 4"/>
                <a:gd name="T3" fmla="*/ 2 h 52"/>
                <a:gd name="T4" fmla="*/ 2 w 4"/>
                <a:gd name="T5" fmla="*/ 4 h 52"/>
                <a:gd name="T6" fmla="*/ 0 w 4"/>
                <a:gd name="T7" fmla="*/ 6 h 52"/>
                <a:gd name="T8" fmla="*/ 0 w 4"/>
                <a:gd name="T9" fmla="*/ 8 h 52"/>
                <a:gd name="T10" fmla="*/ 0 w 4"/>
                <a:gd name="T11" fmla="*/ 10 h 52"/>
                <a:gd name="T12" fmla="*/ 0 w 4"/>
                <a:gd name="T13" fmla="*/ 52 h 52"/>
                <a:gd name="T14" fmla="*/ 2 w 4"/>
                <a:gd name="T15" fmla="*/ 50 h 52"/>
                <a:gd name="T16" fmla="*/ 2 w 4"/>
                <a:gd name="T17" fmla="*/ 48 h 52"/>
                <a:gd name="T18" fmla="*/ 2 w 4"/>
                <a:gd name="T19" fmla="*/ 46 h 52"/>
                <a:gd name="T20" fmla="*/ 2 w 4"/>
                <a:gd name="T21" fmla="*/ 44 h 52"/>
                <a:gd name="T22" fmla="*/ 4 w 4"/>
                <a:gd name="T23" fmla="*/ 42 h 52"/>
                <a:gd name="T24" fmla="*/ 2 w 4"/>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52"/>
                <a:gd name="T41" fmla="*/ 4 w 4"/>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52">
                  <a:moveTo>
                    <a:pt x="2" y="0"/>
                  </a:moveTo>
                  <a:lnTo>
                    <a:pt x="2" y="2"/>
                  </a:lnTo>
                  <a:lnTo>
                    <a:pt x="2" y="4"/>
                  </a:lnTo>
                  <a:lnTo>
                    <a:pt x="0" y="6"/>
                  </a:lnTo>
                  <a:lnTo>
                    <a:pt x="0" y="8"/>
                  </a:lnTo>
                  <a:lnTo>
                    <a:pt x="0" y="10"/>
                  </a:lnTo>
                  <a:lnTo>
                    <a:pt x="0" y="52"/>
                  </a:lnTo>
                  <a:lnTo>
                    <a:pt x="2" y="50"/>
                  </a:lnTo>
                  <a:lnTo>
                    <a:pt x="2" y="48"/>
                  </a:lnTo>
                  <a:lnTo>
                    <a:pt x="2" y="46"/>
                  </a:lnTo>
                  <a:lnTo>
                    <a:pt x="2" y="44"/>
                  </a:lnTo>
                  <a:lnTo>
                    <a:pt x="4" y="42"/>
                  </a:lnTo>
                  <a:lnTo>
                    <a:pt x="2" y="0"/>
                  </a:lnTo>
                  <a:close/>
                </a:path>
              </a:pathLst>
            </a:custGeom>
            <a:solidFill>
              <a:srgbClr val="FFFFFF"/>
            </a:solidFill>
            <a:ln w="6350">
              <a:solidFill>
                <a:srgbClr val="000000"/>
              </a:solidFill>
              <a:round/>
              <a:headEnd/>
              <a:tailEnd/>
            </a:ln>
          </p:spPr>
          <p:txBody>
            <a:bodyPr/>
            <a:lstStyle/>
            <a:p>
              <a:endParaRPr lang="fr-FR"/>
            </a:p>
          </p:txBody>
        </p:sp>
        <p:sp>
          <p:nvSpPr>
            <p:cNvPr id="9765" name="Freeform 549"/>
            <p:cNvSpPr>
              <a:spLocks/>
            </p:cNvSpPr>
            <p:nvPr/>
          </p:nvSpPr>
          <p:spPr bwMode="gray">
            <a:xfrm>
              <a:off x="2098" y="1740"/>
              <a:ext cx="4" cy="42"/>
            </a:xfrm>
            <a:custGeom>
              <a:avLst/>
              <a:gdLst>
                <a:gd name="T0" fmla="*/ 2 w 4"/>
                <a:gd name="T1" fmla="*/ 2 h 42"/>
                <a:gd name="T2" fmla="*/ 2 w 4"/>
                <a:gd name="T3" fmla="*/ 0 h 42"/>
                <a:gd name="T4" fmla="*/ 0 w 4"/>
                <a:gd name="T5" fmla="*/ 0 h 42"/>
                <a:gd name="T6" fmla="*/ 0 w 4"/>
                <a:gd name="T7" fmla="*/ 40 h 42"/>
                <a:gd name="T8" fmla="*/ 2 w 4"/>
                <a:gd name="T9" fmla="*/ 42 h 42"/>
                <a:gd name="T10" fmla="*/ 4 w 4"/>
                <a:gd name="T11" fmla="*/ 42 h 42"/>
                <a:gd name="T12" fmla="*/ 2 w 4"/>
                <a:gd name="T13" fmla="*/ 2 h 42"/>
                <a:gd name="T14" fmla="*/ 0 60000 65536"/>
                <a:gd name="T15" fmla="*/ 0 60000 65536"/>
                <a:gd name="T16" fmla="*/ 0 60000 65536"/>
                <a:gd name="T17" fmla="*/ 0 60000 65536"/>
                <a:gd name="T18" fmla="*/ 0 60000 65536"/>
                <a:gd name="T19" fmla="*/ 0 60000 65536"/>
                <a:gd name="T20" fmla="*/ 0 60000 65536"/>
                <a:gd name="T21" fmla="*/ 0 w 4"/>
                <a:gd name="T22" fmla="*/ 0 h 42"/>
                <a:gd name="T23" fmla="*/ 4 w 4"/>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2">
                  <a:moveTo>
                    <a:pt x="2" y="2"/>
                  </a:moveTo>
                  <a:lnTo>
                    <a:pt x="2" y="0"/>
                  </a:lnTo>
                  <a:lnTo>
                    <a:pt x="0" y="0"/>
                  </a:lnTo>
                  <a:lnTo>
                    <a:pt x="0" y="40"/>
                  </a:lnTo>
                  <a:lnTo>
                    <a:pt x="2" y="42"/>
                  </a:lnTo>
                  <a:lnTo>
                    <a:pt x="4" y="42"/>
                  </a:lnTo>
                  <a:lnTo>
                    <a:pt x="2" y="2"/>
                  </a:lnTo>
                  <a:close/>
                </a:path>
              </a:pathLst>
            </a:custGeom>
            <a:solidFill>
              <a:srgbClr val="FFFFFF"/>
            </a:solidFill>
            <a:ln w="6350">
              <a:solidFill>
                <a:srgbClr val="000000"/>
              </a:solidFill>
              <a:round/>
              <a:headEnd/>
              <a:tailEnd/>
            </a:ln>
          </p:spPr>
          <p:txBody>
            <a:bodyPr/>
            <a:lstStyle/>
            <a:p>
              <a:endParaRPr lang="fr-FR"/>
            </a:p>
          </p:txBody>
        </p:sp>
        <p:sp>
          <p:nvSpPr>
            <p:cNvPr id="9766" name="Freeform 550"/>
            <p:cNvSpPr>
              <a:spLocks/>
            </p:cNvSpPr>
            <p:nvPr/>
          </p:nvSpPr>
          <p:spPr bwMode="gray">
            <a:xfrm>
              <a:off x="1990" y="1770"/>
              <a:ext cx="1" cy="42"/>
            </a:xfrm>
            <a:custGeom>
              <a:avLst/>
              <a:gdLst>
                <a:gd name="T0" fmla="*/ 0 w 1"/>
                <a:gd name="T1" fmla="*/ 0 h 42"/>
                <a:gd name="T2" fmla="*/ 0 w 1"/>
                <a:gd name="T3" fmla="*/ 42 h 42"/>
                <a:gd name="T4" fmla="*/ 0 w 1"/>
                <a:gd name="T5" fmla="*/ 0 h 42"/>
                <a:gd name="T6" fmla="*/ 0 60000 65536"/>
                <a:gd name="T7" fmla="*/ 0 60000 65536"/>
                <a:gd name="T8" fmla="*/ 0 60000 65536"/>
                <a:gd name="T9" fmla="*/ 0 w 1"/>
                <a:gd name="T10" fmla="*/ 0 h 42"/>
                <a:gd name="T11" fmla="*/ 1 w 1"/>
                <a:gd name="T12" fmla="*/ 42 h 42"/>
              </a:gdLst>
              <a:ahLst/>
              <a:cxnLst>
                <a:cxn ang="T6">
                  <a:pos x="T0" y="T1"/>
                </a:cxn>
                <a:cxn ang="T7">
                  <a:pos x="T2" y="T3"/>
                </a:cxn>
                <a:cxn ang="T8">
                  <a:pos x="T4" y="T5"/>
                </a:cxn>
              </a:cxnLst>
              <a:rect l="T9" t="T10" r="T11" b="T12"/>
              <a:pathLst>
                <a:path w="1" h="42">
                  <a:moveTo>
                    <a:pt x="0" y="0"/>
                  </a:moveTo>
                  <a:lnTo>
                    <a:pt x="0"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67" name="Freeform 551"/>
            <p:cNvSpPr>
              <a:spLocks/>
            </p:cNvSpPr>
            <p:nvPr/>
          </p:nvSpPr>
          <p:spPr bwMode="gray">
            <a:xfrm>
              <a:off x="2100" y="1742"/>
              <a:ext cx="4" cy="44"/>
            </a:xfrm>
            <a:custGeom>
              <a:avLst/>
              <a:gdLst>
                <a:gd name="T0" fmla="*/ 2 w 4"/>
                <a:gd name="T1" fmla="*/ 2 h 44"/>
                <a:gd name="T2" fmla="*/ 2 w 4"/>
                <a:gd name="T3" fmla="*/ 0 h 44"/>
                <a:gd name="T4" fmla="*/ 0 w 4"/>
                <a:gd name="T5" fmla="*/ 0 h 44"/>
                <a:gd name="T6" fmla="*/ 2 w 4"/>
                <a:gd name="T7" fmla="*/ 40 h 44"/>
                <a:gd name="T8" fmla="*/ 2 w 4"/>
                <a:gd name="T9" fmla="*/ 42 h 44"/>
                <a:gd name="T10" fmla="*/ 4 w 4"/>
                <a:gd name="T11" fmla="*/ 44 h 44"/>
                <a:gd name="T12" fmla="*/ 2 w 4"/>
                <a:gd name="T13" fmla="*/ 2 h 44"/>
                <a:gd name="T14" fmla="*/ 0 60000 65536"/>
                <a:gd name="T15" fmla="*/ 0 60000 65536"/>
                <a:gd name="T16" fmla="*/ 0 60000 65536"/>
                <a:gd name="T17" fmla="*/ 0 60000 65536"/>
                <a:gd name="T18" fmla="*/ 0 60000 65536"/>
                <a:gd name="T19" fmla="*/ 0 60000 65536"/>
                <a:gd name="T20" fmla="*/ 0 60000 65536"/>
                <a:gd name="T21" fmla="*/ 0 w 4"/>
                <a:gd name="T22" fmla="*/ 0 h 44"/>
                <a:gd name="T23" fmla="*/ 4 w 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4">
                  <a:moveTo>
                    <a:pt x="2" y="2"/>
                  </a:moveTo>
                  <a:lnTo>
                    <a:pt x="2" y="0"/>
                  </a:lnTo>
                  <a:lnTo>
                    <a:pt x="0" y="0"/>
                  </a:lnTo>
                  <a:lnTo>
                    <a:pt x="2" y="40"/>
                  </a:lnTo>
                  <a:lnTo>
                    <a:pt x="2" y="42"/>
                  </a:lnTo>
                  <a:lnTo>
                    <a:pt x="4" y="44"/>
                  </a:lnTo>
                  <a:lnTo>
                    <a:pt x="2" y="2"/>
                  </a:lnTo>
                  <a:close/>
                </a:path>
              </a:pathLst>
            </a:custGeom>
            <a:solidFill>
              <a:srgbClr val="FFFFFF"/>
            </a:solidFill>
            <a:ln w="6350">
              <a:solidFill>
                <a:srgbClr val="000000"/>
              </a:solidFill>
              <a:round/>
              <a:headEnd/>
              <a:tailEnd/>
            </a:ln>
          </p:spPr>
          <p:txBody>
            <a:bodyPr/>
            <a:lstStyle/>
            <a:p>
              <a:endParaRPr lang="fr-FR"/>
            </a:p>
          </p:txBody>
        </p:sp>
        <p:sp>
          <p:nvSpPr>
            <p:cNvPr id="9768" name="Freeform 552"/>
            <p:cNvSpPr>
              <a:spLocks/>
            </p:cNvSpPr>
            <p:nvPr/>
          </p:nvSpPr>
          <p:spPr bwMode="gray">
            <a:xfrm>
              <a:off x="1990" y="1770"/>
              <a:ext cx="2" cy="44"/>
            </a:xfrm>
            <a:custGeom>
              <a:avLst/>
              <a:gdLst>
                <a:gd name="T0" fmla="*/ 0 w 2"/>
                <a:gd name="T1" fmla="*/ 0 h 44"/>
                <a:gd name="T2" fmla="*/ 0 w 2"/>
                <a:gd name="T3" fmla="*/ 2 h 44"/>
                <a:gd name="T4" fmla="*/ 2 w 2"/>
                <a:gd name="T5" fmla="*/ 44 h 44"/>
                <a:gd name="T6" fmla="*/ 0 w 2"/>
                <a:gd name="T7" fmla="*/ 42 h 44"/>
                <a:gd name="T8" fmla="*/ 0 w 2"/>
                <a:gd name="T9" fmla="*/ 0 h 44"/>
                <a:gd name="T10" fmla="*/ 0 60000 65536"/>
                <a:gd name="T11" fmla="*/ 0 60000 65536"/>
                <a:gd name="T12" fmla="*/ 0 60000 65536"/>
                <a:gd name="T13" fmla="*/ 0 60000 65536"/>
                <a:gd name="T14" fmla="*/ 0 60000 65536"/>
                <a:gd name="T15" fmla="*/ 0 w 2"/>
                <a:gd name="T16" fmla="*/ 0 h 44"/>
                <a:gd name="T17" fmla="*/ 2 w 2"/>
                <a:gd name="T18" fmla="*/ 44 h 44"/>
              </a:gdLst>
              <a:ahLst/>
              <a:cxnLst>
                <a:cxn ang="T10">
                  <a:pos x="T0" y="T1"/>
                </a:cxn>
                <a:cxn ang="T11">
                  <a:pos x="T2" y="T3"/>
                </a:cxn>
                <a:cxn ang="T12">
                  <a:pos x="T4" y="T5"/>
                </a:cxn>
                <a:cxn ang="T13">
                  <a:pos x="T6" y="T7"/>
                </a:cxn>
                <a:cxn ang="T14">
                  <a:pos x="T8" y="T9"/>
                </a:cxn>
              </a:cxnLst>
              <a:rect l="T15" t="T16" r="T17" b="T18"/>
              <a:pathLst>
                <a:path w="2" h="44">
                  <a:moveTo>
                    <a:pt x="0" y="0"/>
                  </a:moveTo>
                  <a:lnTo>
                    <a:pt x="0" y="2"/>
                  </a:lnTo>
                  <a:lnTo>
                    <a:pt x="2" y="44"/>
                  </a:lnTo>
                  <a:lnTo>
                    <a:pt x="0"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69" name="Freeform 553"/>
            <p:cNvSpPr>
              <a:spLocks/>
            </p:cNvSpPr>
            <p:nvPr/>
          </p:nvSpPr>
          <p:spPr bwMode="gray">
            <a:xfrm>
              <a:off x="2102" y="1744"/>
              <a:ext cx="2" cy="44"/>
            </a:xfrm>
            <a:custGeom>
              <a:avLst/>
              <a:gdLst>
                <a:gd name="T0" fmla="*/ 2 w 2"/>
                <a:gd name="T1" fmla="*/ 2 h 44"/>
                <a:gd name="T2" fmla="*/ 0 w 2"/>
                <a:gd name="T3" fmla="*/ 2 h 44"/>
                <a:gd name="T4" fmla="*/ 0 w 2"/>
                <a:gd name="T5" fmla="*/ 0 h 44"/>
                <a:gd name="T6" fmla="*/ 2 w 2"/>
                <a:gd name="T7" fmla="*/ 42 h 44"/>
                <a:gd name="T8" fmla="*/ 2 w 2"/>
                <a:gd name="T9" fmla="*/ 44 h 44"/>
                <a:gd name="T10" fmla="*/ 2 w 2"/>
                <a:gd name="T11" fmla="*/ 2 h 44"/>
                <a:gd name="T12" fmla="*/ 0 60000 65536"/>
                <a:gd name="T13" fmla="*/ 0 60000 65536"/>
                <a:gd name="T14" fmla="*/ 0 60000 65536"/>
                <a:gd name="T15" fmla="*/ 0 60000 65536"/>
                <a:gd name="T16" fmla="*/ 0 60000 65536"/>
                <a:gd name="T17" fmla="*/ 0 60000 65536"/>
                <a:gd name="T18" fmla="*/ 0 w 2"/>
                <a:gd name="T19" fmla="*/ 0 h 44"/>
                <a:gd name="T20" fmla="*/ 2 w 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 h="44">
                  <a:moveTo>
                    <a:pt x="2" y="2"/>
                  </a:moveTo>
                  <a:lnTo>
                    <a:pt x="0" y="2"/>
                  </a:lnTo>
                  <a:lnTo>
                    <a:pt x="0" y="0"/>
                  </a:lnTo>
                  <a:lnTo>
                    <a:pt x="2" y="42"/>
                  </a:lnTo>
                  <a:lnTo>
                    <a:pt x="2" y="44"/>
                  </a:lnTo>
                  <a:lnTo>
                    <a:pt x="2" y="2"/>
                  </a:lnTo>
                  <a:close/>
                </a:path>
              </a:pathLst>
            </a:custGeom>
            <a:solidFill>
              <a:srgbClr val="FFFFFF"/>
            </a:solidFill>
            <a:ln w="6350">
              <a:solidFill>
                <a:srgbClr val="000000"/>
              </a:solidFill>
              <a:round/>
              <a:headEnd/>
              <a:tailEnd/>
            </a:ln>
          </p:spPr>
          <p:txBody>
            <a:bodyPr/>
            <a:lstStyle/>
            <a:p>
              <a:endParaRPr lang="fr-FR"/>
            </a:p>
          </p:txBody>
        </p:sp>
        <p:sp>
          <p:nvSpPr>
            <p:cNvPr id="9770" name="Freeform 554"/>
            <p:cNvSpPr>
              <a:spLocks/>
            </p:cNvSpPr>
            <p:nvPr/>
          </p:nvSpPr>
          <p:spPr bwMode="gray">
            <a:xfrm>
              <a:off x="1990" y="1772"/>
              <a:ext cx="2" cy="44"/>
            </a:xfrm>
            <a:custGeom>
              <a:avLst/>
              <a:gdLst>
                <a:gd name="T0" fmla="*/ 0 w 2"/>
                <a:gd name="T1" fmla="*/ 0 h 44"/>
                <a:gd name="T2" fmla="*/ 0 w 2"/>
                <a:gd name="T3" fmla="*/ 2 h 44"/>
                <a:gd name="T4" fmla="*/ 0 w 2"/>
                <a:gd name="T5" fmla="*/ 4 h 44"/>
                <a:gd name="T6" fmla="*/ 2 w 2"/>
                <a:gd name="T7" fmla="*/ 44 h 44"/>
                <a:gd name="T8" fmla="*/ 2 w 2"/>
                <a:gd name="T9" fmla="*/ 42 h 44"/>
                <a:gd name="T10" fmla="*/ 0 w 2"/>
                <a:gd name="T11" fmla="*/ 0 h 44"/>
                <a:gd name="T12" fmla="*/ 0 60000 65536"/>
                <a:gd name="T13" fmla="*/ 0 60000 65536"/>
                <a:gd name="T14" fmla="*/ 0 60000 65536"/>
                <a:gd name="T15" fmla="*/ 0 60000 65536"/>
                <a:gd name="T16" fmla="*/ 0 60000 65536"/>
                <a:gd name="T17" fmla="*/ 0 60000 65536"/>
                <a:gd name="T18" fmla="*/ 0 w 2"/>
                <a:gd name="T19" fmla="*/ 0 h 44"/>
                <a:gd name="T20" fmla="*/ 2 w 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 h="44">
                  <a:moveTo>
                    <a:pt x="0" y="0"/>
                  </a:moveTo>
                  <a:lnTo>
                    <a:pt x="0" y="2"/>
                  </a:lnTo>
                  <a:lnTo>
                    <a:pt x="0" y="4"/>
                  </a:lnTo>
                  <a:lnTo>
                    <a:pt x="2" y="44"/>
                  </a:ln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71" name="Freeform 555"/>
            <p:cNvSpPr>
              <a:spLocks/>
            </p:cNvSpPr>
            <p:nvPr/>
          </p:nvSpPr>
          <p:spPr bwMode="gray">
            <a:xfrm>
              <a:off x="2104" y="1746"/>
              <a:ext cx="2" cy="44"/>
            </a:xfrm>
            <a:custGeom>
              <a:avLst/>
              <a:gdLst>
                <a:gd name="T0" fmla="*/ 0 w 2"/>
                <a:gd name="T1" fmla="*/ 2 h 44"/>
                <a:gd name="T2" fmla="*/ 0 w 2"/>
                <a:gd name="T3" fmla="*/ 0 h 44"/>
                <a:gd name="T4" fmla="*/ 0 w 2"/>
                <a:gd name="T5" fmla="*/ 42 h 44"/>
                <a:gd name="T6" fmla="*/ 2 w 2"/>
                <a:gd name="T7" fmla="*/ 44 h 44"/>
                <a:gd name="T8" fmla="*/ 0 w 2"/>
                <a:gd name="T9" fmla="*/ 2 h 44"/>
                <a:gd name="T10" fmla="*/ 0 60000 65536"/>
                <a:gd name="T11" fmla="*/ 0 60000 65536"/>
                <a:gd name="T12" fmla="*/ 0 60000 65536"/>
                <a:gd name="T13" fmla="*/ 0 60000 65536"/>
                <a:gd name="T14" fmla="*/ 0 60000 65536"/>
                <a:gd name="T15" fmla="*/ 0 w 2"/>
                <a:gd name="T16" fmla="*/ 0 h 44"/>
                <a:gd name="T17" fmla="*/ 2 w 2"/>
                <a:gd name="T18" fmla="*/ 44 h 44"/>
              </a:gdLst>
              <a:ahLst/>
              <a:cxnLst>
                <a:cxn ang="T10">
                  <a:pos x="T0" y="T1"/>
                </a:cxn>
                <a:cxn ang="T11">
                  <a:pos x="T2" y="T3"/>
                </a:cxn>
                <a:cxn ang="T12">
                  <a:pos x="T4" y="T5"/>
                </a:cxn>
                <a:cxn ang="T13">
                  <a:pos x="T6" y="T7"/>
                </a:cxn>
                <a:cxn ang="T14">
                  <a:pos x="T8" y="T9"/>
                </a:cxn>
              </a:cxnLst>
              <a:rect l="T15" t="T16" r="T17" b="T18"/>
              <a:pathLst>
                <a:path w="2" h="44">
                  <a:moveTo>
                    <a:pt x="0" y="2"/>
                  </a:moveTo>
                  <a:lnTo>
                    <a:pt x="0" y="0"/>
                  </a:lnTo>
                  <a:lnTo>
                    <a:pt x="0" y="42"/>
                  </a:lnTo>
                  <a:lnTo>
                    <a:pt x="2" y="44"/>
                  </a:lnTo>
                  <a:lnTo>
                    <a:pt x="0" y="2"/>
                  </a:lnTo>
                  <a:close/>
                </a:path>
              </a:pathLst>
            </a:custGeom>
            <a:solidFill>
              <a:srgbClr val="FFFFFF"/>
            </a:solidFill>
            <a:ln w="6350">
              <a:solidFill>
                <a:srgbClr val="000000"/>
              </a:solidFill>
              <a:round/>
              <a:headEnd/>
              <a:tailEnd/>
            </a:ln>
          </p:spPr>
          <p:txBody>
            <a:bodyPr/>
            <a:lstStyle/>
            <a:p>
              <a:endParaRPr lang="fr-FR"/>
            </a:p>
          </p:txBody>
        </p:sp>
        <p:sp>
          <p:nvSpPr>
            <p:cNvPr id="9772" name="Freeform 556"/>
            <p:cNvSpPr>
              <a:spLocks/>
            </p:cNvSpPr>
            <p:nvPr/>
          </p:nvSpPr>
          <p:spPr bwMode="gray">
            <a:xfrm>
              <a:off x="1990" y="1776"/>
              <a:ext cx="4" cy="44"/>
            </a:xfrm>
            <a:custGeom>
              <a:avLst/>
              <a:gdLst>
                <a:gd name="T0" fmla="*/ 0 w 4"/>
                <a:gd name="T1" fmla="*/ 0 h 44"/>
                <a:gd name="T2" fmla="*/ 2 w 4"/>
                <a:gd name="T3" fmla="*/ 0 h 44"/>
                <a:gd name="T4" fmla="*/ 2 w 4"/>
                <a:gd name="T5" fmla="*/ 2 h 44"/>
                <a:gd name="T6" fmla="*/ 4 w 4"/>
                <a:gd name="T7" fmla="*/ 44 h 44"/>
                <a:gd name="T8" fmla="*/ 2 w 4"/>
                <a:gd name="T9" fmla="*/ 42 h 44"/>
                <a:gd name="T10" fmla="*/ 2 w 4"/>
                <a:gd name="T11" fmla="*/ 40 h 44"/>
                <a:gd name="T12" fmla="*/ 0 w 4"/>
                <a:gd name="T13" fmla="*/ 0 h 44"/>
                <a:gd name="T14" fmla="*/ 0 60000 65536"/>
                <a:gd name="T15" fmla="*/ 0 60000 65536"/>
                <a:gd name="T16" fmla="*/ 0 60000 65536"/>
                <a:gd name="T17" fmla="*/ 0 60000 65536"/>
                <a:gd name="T18" fmla="*/ 0 60000 65536"/>
                <a:gd name="T19" fmla="*/ 0 60000 65536"/>
                <a:gd name="T20" fmla="*/ 0 60000 65536"/>
                <a:gd name="T21" fmla="*/ 0 w 4"/>
                <a:gd name="T22" fmla="*/ 0 h 44"/>
                <a:gd name="T23" fmla="*/ 4 w 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4">
                  <a:moveTo>
                    <a:pt x="0" y="0"/>
                  </a:moveTo>
                  <a:lnTo>
                    <a:pt x="2" y="0"/>
                  </a:lnTo>
                  <a:lnTo>
                    <a:pt x="2" y="2"/>
                  </a:lnTo>
                  <a:lnTo>
                    <a:pt x="4" y="44"/>
                  </a:lnTo>
                  <a:lnTo>
                    <a:pt x="2" y="42"/>
                  </a:lnTo>
                  <a:lnTo>
                    <a:pt x="2" y="40"/>
                  </a:lnTo>
                  <a:lnTo>
                    <a:pt x="0" y="0"/>
                  </a:lnTo>
                  <a:close/>
                </a:path>
              </a:pathLst>
            </a:custGeom>
            <a:solidFill>
              <a:srgbClr val="FFFFFF"/>
            </a:solidFill>
            <a:ln w="6350">
              <a:solidFill>
                <a:srgbClr val="000000"/>
              </a:solidFill>
              <a:round/>
              <a:headEnd/>
              <a:tailEnd/>
            </a:ln>
          </p:spPr>
          <p:txBody>
            <a:bodyPr/>
            <a:lstStyle/>
            <a:p>
              <a:endParaRPr lang="fr-FR"/>
            </a:p>
          </p:txBody>
        </p:sp>
        <p:sp>
          <p:nvSpPr>
            <p:cNvPr id="9773" name="Freeform 557"/>
            <p:cNvSpPr>
              <a:spLocks/>
            </p:cNvSpPr>
            <p:nvPr/>
          </p:nvSpPr>
          <p:spPr bwMode="gray">
            <a:xfrm>
              <a:off x="2104" y="1748"/>
              <a:ext cx="2" cy="46"/>
            </a:xfrm>
            <a:custGeom>
              <a:avLst/>
              <a:gdLst>
                <a:gd name="T0" fmla="*/ 0 w 2"/>
                <a:gd name="T1" fmla="*/ 4 h 46"/>
                <a:gd name="T2" fmla="*/ 0 w 2"/>
                <a:gd name="T3" fmla="*/ 2 h 46"/>
                <a:gd name="T4" fmla="*/ 0 w 2"/>
                <a:gd name="T5" fmla="*/ 0 h 46"/>
                <a:gd name="T6" fmla="*/ 2 w 2"/>
                <a:gd name="T7" fmla="*/ 42 h 46"/>
                <a:gd name="T8" fmla="*/ 2 w 2"/>
                <a:gd name="T9" fmla="*/ 44 h 46"/>
                <a:gd name="T10" fmla="*/ 2 w 2"/>
                <a:gd name="T11" fmla="*/ 46 h 46"/>
                <a:gd name="T12" fmla="*/ 0 w 2"/>
                <a:gd name="T13" fmla="*/ 4 h 46"/>
                <a:gd name="T14" fmla="*/ 0 60000 65536"/>
                <a:gd name="T15" fmla="*/ 0 60000 65536"/>
                <a:gd name="T16" fmla="*/ 0 60000 65536"/>
                <a:gd name="T17" fmla="*/ 0 60000 65536"/>
                <a:gd name="T18" fmla="*/ 0 60000 65536"/>
                <a:gd name="T19" fmla="*/ 0 60000 65536"/>
                <a:gd name="T20" fmla="*/ 0 60000 65536"/>
                <a:gd name="T21" fmla="*/ 0 w 2"/>
                <a:gd name="T22" fmla="*/ 0 h 46"/>
                <a:gd name="T23" fmla="*/ 2 w 2"/>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46">
                  <a:moveTo>
                    <a:pt x="0" y="4"/>
                  </a:moveTo>
                  <a:lnTo>
                    <a:pt x="0" y="2"/>
                  </a:lnTo>
                  <a:lnTo>
                    <a:pt x="0" y="0"/>
                  </a:lnTo>
                  <a:lnTo>
                    <a:pt x="2" y="42"/>
                  </a:lnTo>
                  <a:lnTo>
                    <a:pt x="2" y="44"/>
                  </a:lnTo>
                  <a:lnTo>
                    <a:pt x="2" y="46"/>
                  </a:lnTo>
                  <a:lnTo>
                    <a:pt x="0" y="4"/>
                  </a:lnTo>
                  <a:close/>
                </a:path>
              </a:pathLst>
            </a:custGeom>
            <a:solidFill>
              <a:srgbClr val="FFFFFF"/>
            </a:solidFill>
            <a:ln w="6350">
              <a:solidFill>
                <a:srgbClr val="000000"/>
              </a:solidFill>
              <a:round/>
              <a:headEnd/>
              <a:tailEnd/>
            </a:ln>
          </p:spPr>
          <p:txBody>
            <a:bodyPr/>
            <a:lstStyle/>
            <a:p>
              <a:endParaRPr lang="fr-FR"/>
            </a:p>
          </p:txBody>
        </p:sp>
        <p:sp>
          <p:nvSpPr>
            <p:cNvPr id="9774" name="Freeform 558"/>
            <p:cNvSpPr>
              <a:spLocks/>
            </p:cNvSpPr>
            <p:nvPr/>
          </p:nvSpPr>
          <p:spPr bwMode="gray">
            <a:xfrm>
              <a:off x="1992" y="1778"/>
              <a:ext cx="4" cy="44"/>
            </a:xfrm>
            <a:custGeom>
              <a:avLst/>
              <a:gdLst>
                <a:gd name="T0" fmla="*/ 0 w 4"/>
                <a:gd name="T1" fmla="*/ 0 h 44"/>
                <a:gd name="T2" fmla="*/ 2 w 4"/>
                <a:gd name="T3" fmla="*/ 2 h 44"/>
                <a:gd name="T4" fmla="*/ 4 w 4"/>
                <a:gd name="T5" fmla="*/ 44 h 44"/>
                <a:gd name="T6" fmla="*/ 2 w 4"/>
                <a:gd name="T7" fmla="*/ 42 h 44"/>
                <a:gd name="T8" fmla="*/ 0 w 4"/>
                <a:gd name="T9" fmla="*/ 0 h 44"/>
                <a:gd name="T10" fmla="*/ 0 60000 65536"/>
                <a:gd name="T11" fmla="*/ 0 60000 65536"/>
                <a:gd name="T12" fmla="*/ 0 60000 65536"/>
                <a:gd name="T13" fmla="*/ 0 60000 65536"/>
                <a:gd name="T14" fmla="*/ 0 60000 65536"/>
                <a:gd name="T15" fmla="*/ 0 w 4"/>
                <a:gd name="T16" fmla="*/ 0 h 44"/>
                <a:gd name="T17" fmla="*/ 4 w 4"/>
                <a:gd name="T18" fmla="*/ 44 h 44"/>
              </a:gdLst>
              <a:ahLst/>
              <a:cxnLst>
                <a:cxn ang="T10">
                  <a:pos x="T0" y="T1"/>
                </a:cxn>
                <a:cxn ang="T11">
                  <a:pos x="T2" y="T3"/>
                </a:cxn>
                <a:cxn ang="T12">
                  <a:pos x="T4" y="T5"/>
                </a:cxn>
                <a:cxn ang="T13">
                  <a:pos x="T6" y="T7"/>
                </a:cxn>
                <a:cxn ang="T14">
                  <a:pos x="T8" y="T9"/>
                </a:cxn>
              </a:cxnLst>
              <a:rect l="T15" t="T16" r="T17" b="T18"/>
              <a:pathLst>
                <a:path w="4" h="44">
                  <a:moveTo>
                    <a:pt x="0" y="0"/>
                  </a:moveTo>
                  <a:lnTo>
                    <a:pt x="2" y="2"/>
                  </a:lnTo>
                  <a:lnTo>
                    <a:pt x="4" y="44"/>
                  </a:ln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75" name="Freeform 559"/>
            <p:cNvSpPr>
              <a:spLocks/>
            </p:cNvSpPr>
            <p:nvPr/>
          </p:nvSpPr>
          <p:spPr bwMode="gray">
            <a:xfrm>
              <a:off x="2104" y="1752"/>
              <a:ext cx="2" cy="50"/>
            </a:xfrm>
            <a:custGeom>
              <a:avLst/>
              <a:gdLst>
                <a:gd name="T0" fmla="*/ 0 w 2"/>
                <a:gd name="T1" fmla="*/ 8 h 50"/>
                <a:gd name="T2" fmla="*/ 0 w 2"/>
                <a:gd name="T3" fmla="*/ 6 h 50"/>
                <a:gd name="T4" fmla="*/ 0 w 2"/>
                <a:gd name="T5" fmla="*/ 4 h 50"/>
                <a:gd name="T6" fmla="*/ 0 w 2"/>
                <a:gd name="T7" fmla="*/ 2 h 50"/>
                <a:gd name="T8" fmla="*/ 0 w 2"/>
                <a:gd name="T9" fmla="*/ 0 h 50"/>
                <a:gd name="T10" fmla="*/ 2 w 2"/>
                <a:gd name="T11" fmla="*/ 42 h 50"/>
                <a:gd name="T12" fmla="*/ 2 w 2"/>
                <a:gd name="T13" fmla="*/ 44 h 50"/>
                <a:gd name="T14" fmla="*/ 2 w 2"/>
                <a:gd name="T15" fmla="*/ 46 h 50"/>
                <a:gd name="T16" fmla="*/ 2 w 2"/>
                <a:gd name="T17" fmla="*/ 48 h 50"/>
                <a:gd name="T18" fmla="*/ 0 w 2"/>
                <a:gd name="T19" fmla="*/ 50 h 50"/>
                <a:gd name="T20" fmla="*/ 0 w 2"/>
                <a:gd name="T21" fmla="*/ 8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
                <a:gd name="T34" fmla="*/ 0 h 50"/>
                <a:gd name="T35" fmla="*/ 2 w 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 h="50">
                  <a:moveTo>
                    <a:pt x="0" y="8"/>
                  </a:moveTo>
                  <a:lnTo>
                    <a:pt x="0" y="6"/>
                  </a:lnTo>
                  <a:lnTo>
                    <a:pt x="0" y="4"/>
                  </a:lnTo>
                  <a:lnTo>
                    <a:pt x="0" y="2"/>
                  </a:lnTo>
                  <a:lnTo>
                    <a:pt x="0" y="0"/>
                  </a:lnTo>
                  <a:lnTo>
                    <a:pt x="2" y="42"/>
                  </a:lnTo>
                  <a:lnTo>
                    <a:pt x="2" y="44"/>
                  </a:lnTo>
                  <a:lnTo>
                    <a:pt x="2" y="46"/>
                  </a:lnTo>
                  <a:lnTo>
                    <a:pt x="2" y="48"/>
                  </a:lnTo>
                  <a:lnTo>
                    <a:pt x="0" y="50"/>
                  </a:lnTo>
                  <a:lnTo>
                    <a:pt x="0" y="8"/>
                  </a:lnTo>
                  <a:close/>
                </a:path>
              </a:pathLst>
            </a:custGeom>
            <a:solidFill>
              <a:srgbClr val="FFFFFF"/>
            </a:solidFill>
            <a:ln w="6350">
              <a:solidFill>
                <a:srgbClr val="000000"/>
              </a:solidFill>
              <a:round/>
              <a:headEnd/>
              <a:tailEnd/>
            </a:ln>
          </p:spPr>
          <p:txBody>
            <a:bodyPr/>
            <a:lstStyle/>
            <a:p>
              <a:endParaRPr lang="fr-FR"/>
            </a:p>
          </p:txBody>
        </p:sp>
        <p:sp>
          <p:nvSpPr>
            <p:cNvPr id="9776" name="Freeform 560"/>
            <p:cNvSpPr>
              <a:spLocks/>
            </p:cNvSpPr>
            <p:nvPr/>
          </p:nvSpPr>
          <p:spPr bwMode="gray">
            <a:xfrm>
              <a:off x="1994" y="1780"/>
              <a:ext cx="26" cy="52"/>
            </a:xfrm>
            <a:custGeom>
              <a:avLst/>
              <a:gdLst>
                <a:gd name="T0" fmla="*/ 0 w 26"/>
                <a:gd name="T1" fmla="*/ 0 h 52"/>
                <a:gd name="T2" fmla="*/ 2 w 26"/>
                <a:gd name="T3" fmla="*/ 2 h 52"/>
                <a:gd name="T4" fmla="*/ 4 w 26"/>
                <a:gd name="T5" fmla="*/ 4 h 52"/>
                <a:gd name="T6" fmla="*/ 6 w 26"/>
                <a:gd name="T7" fmla="*/ 4 h 52"/>
                <a:gd name="T8" fmla="*/ 8 w 26"/>
                <a:gd name="T9" fmla="*/ 6 h 52"/>
                <a:gd name="T10" fmla="*/ 10 w 26"/>
                <a:gd name="T11" fmla="*/ 6 h 52"/>
                <a:gd name="T12" fmla="*/ 12 w 26"/>
                <a:gd name="T13" fmla="*/ 8 h 52"/>
                <a:gd name="T14" fmla="*/ 14 w 26"/>
                <a:gd name="T15" fmla="*/ 8 h 52"/>
                <a:gd name="T16" fmla="*/ 16 w 26"/>
                <a:gd name="T17" fmla="*/ 8 h 52"/>
                <a:gd name="T18" fmla="*/ 20 w 26"/>
                <a:gd name="T19" fmla="*/ 10 h 52"/>
                <a:gd name="T20" fmla="*/ 22 w 26"/>
                <a:gd name="T21" fmla="*/ 10 h 52"/>
                <a:gd name="T22" fmla="*/ 24 w 26"/>
                <a:gd name="T23" fmla="*/ 10 h 52"/>
                <a:gd name="T24" fmla="*/ 26 w 26"/>
                <a:gd name="T25" fmla="*/ 52 h 52"/>
                <a:gd name="T26" fmla="*/ 24 w 26"/>
                <a:gd name="T27" fmla="*/ 52 h 52"/>
                <a:gd name="T28" fmla="*/ 22 w 26"/>
                <a:gd name="T29" fmla="*/ 52 h 52"/>
                <a:gd name="T30" fmla="*/ 20 w 26"/>
                <a:gd name="T31" fmla="*/ 50 h 52"/>
                <a:gd name="T32" fmla="*/ 18 w 26"/>
                <a:gd name="T33" fmla="*/ 50 h 52"/>
                <a:gd name="T34" fmla="*/ 16 w 26"/>
                <a:gd name="T35" fmla="*/ 50 h 52"/>
                <a:gd name="T36" fmla="*/ 14 w 26"/>
                <a:gd name="T37" fmla="*/ 48 h 52"/>
                <a:gd name="T38" fmla="*/ 12 w 26"/>
                <a:gd name="T39" fmla="*/ 48 h 52"/>
                <a:gd name="T40" fmla="*/ 10 w 26"/>
                <a:gd name="T41" fmla="*/ 48 h 52"/>
                <a:gd name="T42" fmla="*/ 8 w 26"/>
                <a:gd name="T43" fmla="*/ 46 h 52"/>
                <a:gd name="T44" fmla="*/ 6 w 26"/>
                <a:gd name="T45" fmla="*/ 46 h 52"/>
                <a:gd name="T46" fmla="*/ 6 w 26"/>
                <a:gd name="T47" fmla="*/ 44 h 52"/>
                <a:gd name="T48" fmla="*/ 4 w 26"/>
                <a:gd name="T49" fmla="*/ 44 h 52"/>
                <a:gd name="T50" fmla="*/ 2 w 26"/>
                <a:gd name="T51" fmla="*/ 42 h 52"/>
                <a:gd name="T52" fmla="*/ 0 w 26"/>
                <a:gd name="T53" fmla="*/ 0 h 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6"/>
                <a:gd name="T82" fmla="*/ 0 h 52"/>
                <a:gd name="T83" fmla="*/ 26 w 26"/>
                <a:gd name="T84" fmla="*/ 52 h 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6" h="52">
                  <a:moveTo>
                    <a:pt x="0" y="0"/>
                  </a:moveTo>
                  <a:lnTo>
                    <a:pt x="2" y="2"/>
                  </a:lnTo>
                  <a:lnTo>
                    <a:pt x="4" y="4"/>
                  </a:lnTo>
                  <a:lnTo>
                    <a:pt x="6" y="4"/>
                  </a:lnTo>
                  <a:lnTo>
                    <a:pt x="8" y="6"/>
                  </a:lnTo>
                  <a:lnTo>
                    <a:pt x="10" y="6"/>
                  </a:lnTo>
                  <a:lnTo>
                    <a:pt x="12" y="8"/>
                  </a:lnTo>
                  <a:lnTo>
                    <a:pt x="14" y="8"/>
                  </a:lnTo>
                  <a:lnTo>
                    <a:pt x="16" y="8"/>
                  </a:lnTo>
                  <a:lnTo>
                    <a:pt x="20" y="10"/>
                  </a:lnTo>
                  <a:lnTo>
                    <a:pt x="22" y="10"/>
                  </a:lnTo>
                  <a:lnTo>
                    <a:pt x="24" y="10"/>
                  </a:lnTo>
                  <a:lnTo>
                    <a:pt x="26" y="52"/>
                  </a:lnTo>
                  <a:lnTo>
                    <a:pt x="24" y="52"/>
                  </a:lnTo>
                  <a:lnTo>
                    <a:pt x="22" y="52"/>
                  </a:lnTo>
                  <a:lnTo>
                    <a:pt x="20" y="50"/>
                  </a:lnTo>
                  <a:lnTo>
                    <a:pt x="18" y="50"/>
                  </a:lnTo>
                  <a:lnTo>
                    <a:pt x="16" y="50"/>
                  </a:lnTo>
                  <a:lnTo>
                    <a:pt x="14" y="48"/>
                  </a:lnTo>
                  <a:lnTo>
                    <a:pt x="12" y="48"/>
                  </a:lnTo>
                  <a:lnTo>
                    <a:pt x="10" y="48"/>
                  </a:lnTo>
                  <a:lnTo>
                    <a:pt x="8" y="46"/>
                  </a:lnTo>
                  <a:lnTo>
                    <a:pt x="6" y="46"/>
                  </a:lnTo>
                  <a:lnTo>
                    <a:pt x="6" y="44"/>
                  </a:lnTo>
                  <a:lnTo>
                    <a:pt x="4" y="44"/>
                  </a:ln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77" name="Freeform 561"/>
            <p:cNvSpPr>
              <a:spLocks/>
            </p:cNvSpPr>
            <p:nvPr/>
          </p:nvSpPr>
          <p:spPr bwMode="gray">
            <a:xfrm>
              <a:off x="2102" y="1760"/>
              <a:ext cx="2" cy="42"/>
            </a:xfrm>
            <a:custGeom>
              <a:avLst/>
              <a:gdLst>
                <a:gd name="T0" fmla="*/ 0 w 2"/>
                <a:gd name="T1" fmla="*/ 2 h 42"/>
                <a:gd name="T2" fmla="*/ 2 w 2"/>
                <a:gd name="T3" fmla="*/ 0 h 42"/>
                <a:gd name="T4" fmla="*/ 2 w 2"/>
                <a:gd name="T5" fmla="*/ 42 h 42"/>
                <a:gd name="T6" fmla="*/ 0 w 2"/>
                <a:gd name="T7" fmla="*/ 2 h 42"/>
                <a:gd name="T8" fmla="*/ 0 60000 65536"/>
                <a:gd name="T9" fmla="*/ 0 60000 65536"/>
                <a:gd name="T10" fmla="*/ 0 60000 65536"/>
                <a:gd name="T11" fmla="*/ 0 60000 65536"/>
                <a:gd name="T12" fmla="*/ 0 w 2"/>
                <a:gd name="T13" fmla="*/ 0 h 42"/>
                <a:gd name="T14" fmla="*/ 2 w 2"/>
                <a:gd name="T15" fmla="*/ 42 h 42"/>
              </a:gdLst>
              <a:ahLst/>
              <a:cxnLst>
                <a:cxn ang="T8">
                  <a:pos x="T0" y="T1"/>
                </a:cxn>
                <a:cxn ang="T9">
                  <a:pos x="T2" y="T3"/>
                </a:cxn>
                <a:cxn ang="T10">
                  <a:pos x="T4" y="T5"/>
                </a:cxn>
                <a:cxn ang="T11">
                  <a:pos x="T6" y="T7"/>
                </a:cxn>
              </a:cxnLst>
              <a:rect l="T12" t="T13" r="T14" b="T15"/>
              <a:pathLst>
                <a:path w="2" h="42">
                  <a:moveTo>
                    <a:pt x="0" y="2"/>
                  </a:moveTo>
                  <a:lnTo>
                    <a:pt x="2" y="0"/>
                  </a:lnTo>
                  <a:lnTo>
                    <a:pt x="2" y="42"/>
                  </a:lnTo>
                  <a:lnTo>
                    <a:pt x="0" y="2"/>
                  </a:lnTo>
                  <a:close/>
                </a:path>
              </a:pathLst>
            </a:custGeom>
            <a:solidFill>
              <a:srgbClr val="FFFFFF"/>
            </a:solidFill>
            <a:ln w="6350">
              <a:solidFill>
                <a:srgbClr val="000000"/>
              </a:solidFill>
              <a:round/>
              <a:headEnd/>
              <a:tailEnd/>
            </a:ln>
          </p:spPr>
          <p:txBody>
            <a:bodyPr/>
            <a:lstStyle/>
            <a:p>
              <a:endParaRPr lang="fr-FR"/>
            </a:p>
          </p:txBody>
        </p:sp>
        <p:sp>
          <p:nvSpPr>
            <p:cNvPr id="9778" name="Freeform 562"/>
            <p:cNvSpPr>
              <a:spLocks/>
            </p:cNvSpPr>
            <p:nvPr/>
          </p:nvSpPr>
          <p:spPr bwMode="gray">
            <a:xfrm>
              <a:off x="1842" y="1790"/>
              <a:ext cx="178" cy="163"/>
            </a:xfrm>
            <a:custGeom>
              <a:avLst/>
              <a:gdLst>
                <a:gd name="T0" fmla="*/ 176 w 178"/>
                <a:gd name="T1" fmla="*/ 0 h 163"/>
                <a:gd name="T2" fmla="*/ 174 w 178"/>
                <a:gd name="T3" fmla="*/ 0 h 163"/>
                <a:gd name="T4" fmla="*/ 170 w 178"/>
                <a:gd name="T5" fmla="*/ 0 h 163"/>
                <a:gd name="T6" fmla="*/ 162 w 178"/>
                <a:gd name="T7" fmla="*/ 2 h 163"/>
                <a:gd name="T8" fmla="*/ 150 w 178"/>
                <a:gd name="T9" fmla="*/ 4 h 163"/>
                <a:gd name="T10" fmla="*/ 132 w 178"/>
                <a:gd name="T11" fmla="*/ 8 h 163"/>
                <a:gd name="T12" fmla="*/ 112 w 178"/>
                <a:gd name="T13" fmla="*/ 16 h 163"/>
                <a:gd name="T14" fmla="*/ 92 w 178"/>
                <a:gd name="T15" fmla="*/ 28 h 163"/>
                <a:gd name="T16" fmla="*/ 70 w 178"/>
                <a:gd name="T17" fmla="*/ 46 h 163"/>
                <a:gd name="T18" fmla="*/ 48 w 178"/>
                <a:gd name="T19" fmla="*/ 70 h 163"/>
                <a:gd name="T20" fmla="*/ 36 w 178"/>
                <a:gd name="T21" fmla="*/ 82 h 163"/>
                <a:gd name="T22" fmla="*/ 28 w 178"/>
                <a:gd name="T23" fmla="*/ 94 h 163"/>
                <a:gd name="T24" fmla="*/ 18 w 178"/>
                <a:gd name="T25" fmla="*/ 101 h 163"/>
                <a:gd name="T26" fmla="*/ 12 w 178"/>
                <a:gd name="T27" fmla="*/ 109 h 163"/>
                <a:gd name="T28" fmla="*/ 6 w 178"/>
                <a:gd name="T29" fmla="*/ 115 h 163"/>
                <a:gd name="T30" fmla="*/ 4 w 178"/>
                <a:gd name="T31" fmla="*/ 117 h 163"/>
                <a:gd name="T32" fmla="*/ 0 w 178"/>
                <a:gd name="T33" fmla="*/ 121 h 163"/>
                <a:gd name="T34" fmla="*/ 2 w 178"/>
                <a:gd name="T35" fmla="*/ 163 h 163"/>
                <a:gd name="T36" fmla="*/ 4 w 178"/>
                <a:gd name="T37" fmla="*/ 159 h 163"/>
                <a:gd name="T38" fmla="*/ 8 w 178"/>
                <a:gd name="T39" fmla="*/ 155 h 163"/>
                <a:gd name="T40" fmla="*/ 14 w 178"/>
                <a:gd name="T41" fmla="*/ 149 h 163"/>
                <a:gd name="T42" fmla="*/ 20 w 178"/>
                <a:gd name="T43" fmla="*/ 141 h 163"/>
                <a:gd name="T44" fmla="*/ 28 w 178"/>
                <a:gd name="T45" fmla="*/ 133 h 163"/>
                <a:gd name="T46" fmla="*/ 38 w 178"/>
                <a:gd name="T47" fmla="*/ 121 h 163"/>
                <a:gd name="T48" fmla="*/ 48 w 178"/>
                <a:gd name="T49" fmla="*/ 109 h 163"/>
                <a:gd name="T50" fmla="*/ 72 w 178"/>
                <a:gd name="T51" fmla="*/ 86 h 163"/>
                <a:gd name="T52" fmla="*/ 94 w 178"/>
                <a:gd name="T53" fmla="*/ 68 h 163"/>
                <a:gd name="T54" fmla="*/ 114 w 178"/>
                <a:gd name="T55" fmla="*/ 56 h 163"/>
                <a:gd name="T56" fmla="*/ 134 w 178"/>
                <a:gd name="T57" fmla="*/ 50 h 163"/>
                <a:gd name="T58" fmla="*/ 152 w 178"/>
                <a:gd name="T59" fmla="*/ 46 h 163"/>
                <a:gd name="T60" fmla="*/ 164 w 178"/>
                <a:gd name="T61" fmla="*/ 44 h 163"/>
                <a:gd name="T62" fmla="*/ 172 w 178"/>
                <a:gd name="T63" fmla="*/ 42 h 163"/>
                <a:gd name="T64" fmla="*/ 176 w 178"/>
                <a:gd name="T65" fmla="*/ 42 h 163"/>
                <a:gd name="T66" fmla="*/ 178 w 178"/>
                <a:gd name="T67" fmla="*/ 42 h 163"/>
                <a:gd name="T68" fmla="*/ 176 w 178"/>
                <a:gd name="T69" fmla="*/ 0 h 1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8"/>
                <a:gd name="T106" fmla="*/ 0 h 163"/>
                <a:gd name="T107" fmla="*/ 178 w 178"/>
                <a:gd name="T108" fmla="*/ 163 h 16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8" h="163">
                  <a:moveTo>
                    <a:pt x="176" y="0"/>
                  </a:moveTo>
                  <a:lnTo>
                    <a:pt x="174" y="0"/>
                  </a:lnTo>
                  <a:lnTo>
                    <a:pt x="170" y="0"/>
                  </a:lnTo>
                  <a:lnTo>
                    <a:pt x="162" y="2"/>
                  </a:lnTo>
                  <a:lnTo>
                    <a:pt x="150" y="4"/>
                  </a:lnTo>
                  <a:lnTo>
                    <a:pt x="132" y="8"/>
                  </a:lnTo>
                  <a:lnTo>
                    <a:pt x="112" y="16"/>
                  </a:lnTo>
                  <a:lnTo>
                    <a:pt x="92" y="28"/>
                  </a:lnTo>
                  <a:lnTo>
                    <a:pt x="70" y="46"/>
                  </a:lnTo>
                  <a:lnTo>
                    <a:pt x="48" y="70"/>
                  </a:lnTo>
                  <a:lnTo>
                    <a:pt x="36" y="82"/>
                  </a:lnTo>
                  <a:lnTo>
                    <a:pt x="28" y="94"/>
                  </a:lnTo>
                  <a:lnTo>
                    <a:pt x="18" y="101"/>
                  </a:lnTo>
                  <a:lnTo>
                    <a:pt x="12" y="109"/>
                  </a:lnTo>
                  <a:lnTo>
                    <a:pt x="6" y="115"/>
                  </a:lnTo>
                  <a:lnTo>
                    <a:pt x="4" y="117"/>
                  </a:lnTo>
                  <a:lnTo>
                    <a:pt x="0" y="121"/>
                  </a:lnTo>
                  <a:lnTo>
                    <a:pt x="2" y="163"/>
                  </a:lnTo>
                  <a:lnTo>
                    <a:pt x="4" y="159"/>
                  </a:lnTo>
                  <a:lnTo>
                    <a:pt x="8" y="155"/>
                  </a:lnTo>
                  <a:lnTo>
                    <a:pt x="14" y="149"/>
                  </a:lnTo>
                  <a:lnTo>
                    <a:pt x="20" y="141"/>
                  </a:lnTo>
                  <a:lnTo>
                    <a:pt x="28" y="133"/>
                  </a:lnTo>
                  <a:lnTo>
                    <a:pt x="38" y="121"/>
                  </a:lnTo>
                  <a:lnTo>
                    <a:pt x="48" y="109"/>
                  </a:lnTo>
                  <a:lnTo>
                    <a:pt x="72" y="86"/>
                  </a:lnTo>
                  <a:lnTo>
                    <a:pt x="94" y="68"/>
                  </a:lnTo>
                  <a:lnTo>
                    <a:pt x="114" y="56"/>
                  </a:lnTo>
                  <a:lnTo>
                    <a:pt x="134" y="50"/>
                  </a:lnTo>
                  <a:lnTo>
                    <a:pt x="152" y="46"/>
                  </a:lnTo>
                  <a:lnTo>
                    <a:pt x="164" y="44"/>
                  </a:lnTo>
                  <a:lnTo>
                    <a:pt x="172" y="42"/>
                  </a:lnTo>
                  <a:lnTo>
                    <a:pt x="176" y="42"/>
                  </a:lnTo>
                  <a:lnTo>
                    <a:pt x="178" y="42"/>
                  </a:lnTo>
                  <a:lnTo>
                    <a:pt x="176" y="0"/>
                  </a:lnTo>
                  <a:close/>
                </a:path>
              </a:pathLst>
            </a:custGeom>
            <a:solidFill>
              <a:srgbClr val="C0C0C0"/>
            </a:solidFill>
            <a:ln w="6350">
              <a:solidFill>
                <a:srgbClr val="000000"/>
              </a:solidFill>
              <a:round/>
              <a:headEnd/>
              <a:tailEnd/>
            </a:ln>
          </p:spPr>
          <p:txBody>
            <a:bodyPr/>
            <a:lstStyle/>
            <a:p>
              <a:endParaRPr lang="fr-FR"/>
            </a:p>
          </p:txBody>
        </p:sp>
        <p:sp>
          <p:nvSpPr>
            <p:cNvPr id="9779" name="Freeform 563"/>
            <p:cNvSpPr>
              <a:spLocks/>
            </p:cNvSpPr>
            <p:nvPr/>
          </p:nvSpPr>
          <p:spPr bwMode="gray">
            <a:xfrm>
              <a:off x="2052" y="1762"/>
              <a:ext cx="52" cy="68"/>
            </a:xfrm>
            <a:custGeom>
              <a:avLst/>
              <a:gdLst>
                <a:gd name="T0" fmla="*/ 0 w 52"/>
                <a:gd name="T1" fmla="*/ 28 h 68"/>
                <a:gd name="T2" fmla="*/ 2 w 52"/>
                <a:gd name="T3" fmla="*/ 28 h 68"/>
                <a:gd name="T4" fmla="*/ 2 w 52"/>
                <a:gd name="T5" fmla="*/ 26 h 68"/>
                <a:gd name="T6" fmla="*/ 6 w 52"/>
                <a:gd name="T7" fmla="*/ 26 h 68"/>
                <a:gd name="T8" fmla="*/ 8 w 52"/>
                <a:gd name="T9" fmla="*/ 26 h 68"/>
                <a:gd name="T10" fmla="*/ 12 w 52"/>
                <a:gd name="T11" fmla="*/ 24 h 68"/>
                <a:gd name="T12" fmla="*/ 14 w 52"/>
                <a:gd name="T13" fmla="*/ 24 h 68"/>
                <a:gd name="T14" fmla="*/ 16 w 52"/>
                <a:gd name="T15" fmla="*/ 24 h 68"/>
                <a:gd name="T16" fmla="*/ 18 w 52"/>
                <a:gd name="T17" fmla="*/ 22 h 68"/>
                <a:gd name="T18" fmla="*/ 22 w 52"/>
                <a:gd name="T19" fmla="*/ 22 h 68"/>
                <a:gd name="T20" fmla="*/ 24 w 52"/>
                <a:gd name="T21" fmla="*/ 20 h 68"/>
                <a:gd name="T22" fmla="*/ 26 w 52"/>
                <a:gd name="T23" fmla="*/ 20 h 68"/>
                <a:gd name="T24" fmla="*/ 28 w 52"/>
                <a:gd name="T25" fmla="*/ 18 h 68"/>
                <a:gd name="T26" fmla="*/ 32 w 52"/>
                <a:gd name="T27" fmla="*/ 18 h 68"/>
                <a:gd name="T28" fmla="*/ 34 w 52"/>
                <a:gd name="T29" fmla="*/ 16 h 68"/>
                <a:gd name="T30" fmla="*/ 36 w 52"/>
                <a:gd name="T31" fmla="*/ 14 h 68"/>
                <a:gd name="T32" fmla="*/ 38 w 52"/>
                <a:gd name="T33" fmla="*/ 14 h 68"/>
                <a:gd name="T34" fmla="*/ 40 w 52"/>
                <a:gd name="T35" fmla="*/ 12 h 68"/>
                <a:gd name="T36" fmla="*/ 40 w 52"/>
                <a:gd name="T37" fmla="*/ 10 h 68"/>
                <a:gd name="T38" fmla="*/ 42 w 52"/>
                <a:gd name="T39" fmla="*/ 10 h 68"/>
                <a:gd name="T40" fmla="*/ 44 w 52"/>
                <a:gd name="T41" fmla="*/ 8 h 68"/>
                <a:gd name="T42" fmla="*/ 46 w 52"/>
                <a:gd name="T43" fmla="*/ 6 h 68"/>
                <a:gd name="T44" fmla="*/ 46 w 52"/>
                <a:gd name="T45" fmla="*/ 4 h 68"/>
                <a:gd name="T46" fmla="*/ 48 w 52"/>
                <a:gd name="T47" fmla="*/ 4 h 68"/>
                <a:gd name="T48" fmla="*/ 50 w 52"/>
                <a:gd name="T49" fmla="*/ 2 h 68"/>
                <a:gd name="T50" fmla="*/ 50 w 52"/>
                <a:gd name="T51" fmla="*/ 0 h 68"/>
                <a:gd name="T52" fmla="*/ 52 w 52"/>
                <a:gd name="T53" fmla="*/ 40 h 68"/>
                <a:gd name="T54" fmla="*/ 52 w 52"/>
                <a:gd name="T55" fmla="*/ 42 h 68"/>
                <a:gd name="T56" fmla="*/ 50 w 52"/>
                <a:gd name="T57" fmla="*/ 44 h 68"/>
                <a:gd name="T58" fmla="*/ 50 w 52"/>
                <a:gd name="T59" fmla="*/ 46 h 68"/>
                <a:gd name="T60" fmla="*/ 48 w 52"/>
                <a:gd name="T61" fmla="*/ 46 h 68"/>
                <a:gd name="T62" fmla="*/ 48 w 52"/>
                <a:gd name="T63" fmla="*/ 48 h 68"/>
                <a:gd name="T64" fmla="*/ 46 w 52"/>
                <a:gd name="T65" fmla="*/ 50 h 68"/>
                <a:gd name="T66" fmla="*/ 44 w 52"/>
                <a:gd name="T67" fmla="*/ 52 h 68"/>
                <a:gd name="T68" fmla="*/ 42 w 52"/>
                <a:gd name="T69" fmla="*/ 52 h 68"/>
                <a:gd name="T70" fmla="*/ 40 w 52"/>
                <a:gd name="T71" fmla="*/ 54 h 68"/>
                <a:gd name="T72" fmla="*/ 38 w 52"/>
                <a:gd name="T73" fmla="*/ 54 h 68"/>
                <a:gd name="T74" fmla="*/ 36 w 52"/>
                <a:gd name="T75" fmla="*/ 56 h 68"/>
                <a:gd name="T76" fmla="*/ 34 w 52"/>
                <a:gd name="T77" fmla="*/ 58 h 68"/>
                <a:gd name="T78" fmla="*/ 32 w 52"/>
                <a:gd name="T79" fmla="*/ 58 h 68"/>
                <a:gd name="T80" fmla="*/ 30 w 52"/>
                <a:gd name="T81" fmla="*/ 60 h 68"/>
                <a:gd name="T82" fmla="*/ 28 w 52"/>
                <a:gd name="T83" fmla="*/ 60 h 68"/>
                <a:gd name="T84" fmla="*/ 26 w 52"/>
                <a:gd name="T85" fmla="*/ 62 h 68"/>
                <a:gd name="T86" fmla="*/ 24 w 52"/>
                <a:gd name="T87" fmla="*/ 62 h 68"/>
                <a:gd name="T88" fmla="*/ 20 w 52"/>
                <a:gd name="T89" fmla="*/ 64 h 68"/>
                <a:gd name="T90" fmla="*/ 18 w 52"/>
                <a:gd name="T91" fmla="*/ 64 h 68"/>
                <a:gd name="T92" fmla="*/ 16 w 52"/>
                <a:gd name="T93" fmla="*/ 66 h 68"/>
                <a:gd name="T94" fmla="*/ 14 w 52"/>
                <a:gd name="T95" fmla="*/ 66 h 68"/>
                <a:gd name="T96" fmla="*/ 10 w 52"/>
                <a:gd name="T97" fmla="*/ 66 h 68"/>
                <a:gd name="T98" fmla="*/ 8 w 52"/>
                <a:gd name="T99" fmla="*/ 68 h 68"/>
                <a:gd name="T100" fmla="*/ 4 w 52"/>
                <a:gd name="T101" fmla="*/ 68 h 68"/>
                <a:gd name="T102" fmla="*/ 2 w 52"/>
                <a:gd name="T103" fmla="*/ 68 h 68"/>
                <a:gd name="T104" fmla="*/ 0 w 52"/>
                <a:gd name="T105" fmla="*/ 28 h 6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2"/>
                <a:gd name="T160" fmla="*/ 0 h 68"/>
                <a:gd name="T161" fmla="*/ 52 w 52"/>
                <a:gd name="T162" fmla="*/ 68 h 6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2" h="68">
                  <a:moveTo>
                    <a:pt x="0" y="28"/>
                  </a:moveTo>
                  <a:lnTo>
                    <a:pt x="2" y="28"/>
                  </a:lnTo>
                  <a:lnTo>
                    <a:pt x="2" y="26"/>
                  </a:lnTo>
                  <a:lnTo>
                    <a:pt x="6" y="26"/>
                  </a:lnTo>
                  <a:lnTo>
                    <a:pt x="8" y="26"/>
                  </a:lnTo>
                  <a:lnTo>
                    <a:pt x="12" y="24"/>
                  </a:lnTo>
                  <a:lnTo>
                    <a:pt x="14" y="24"/>
                  </a:lnTo>
                  <a:lnTo>
                    <a:pt x="16" y="24"/>
                  </a:lnTo>
                  <a:lnTo>
                    <a:pt x="18" y="22"/>
                  </a:lnTo>
                  <a:lnTo>
                    <a:pt x="22" y="22"/>
                  </a:lnTo>
                  <a:lnTo>
                    <a:pt x="24" y="20"/>
                  </a:lnTo>
                  <a:lnTo>
                    <a:pt x="26" y="20"/>
                  </a:lnTo>
                  <a:lnTo>
                    <a:pt x="28" y="18"/>
                  </a:lnTo>
                  <a:lnTo>
                    <a:pt x="32" y="18"/>
                  </a:lnTo>
                  <a:lnTo>
                    <a:pt x="34" y="16"/>
                  </a:lnTo>
                  <a:lnTo>
                    <a:pt x="36" y="14"/>
                  </a:lnTo>
                  <a:lnTo>
                    <a:pt x="38" y="14"/>
                  </a:lnTo>
                  <a:lnTo>
                    <a:pt x="40" y="12"/>
                  </a:lnTo>
                  <a:lnTo>
                    <a:pt x="40" y="10"/>
                  </a:lnTo>
                  <a:lnTo>
                    <a:pt x="42" y="10"/>
                  </a:lnTo>
                  <a:lnTo>
                    <a:pt x="44" y="8"/>
                  </a:lnTo>
                  <a:lnTo>
                    <a:pt x="46" y="6"/>
                  </a:lnTo>
                  <a:lnTo>
                    <a:pt x="46" y="4"/>
                  </a:lnTo>
                  <a:lnTo>
                    <a:pt x="48" y="4"/>
                  </a:lnTo>
                  <a:lnTo>
                    <a:pt x="50" y="2"/>
                  </a:lnTo>
                  <a:lnTo>
                    <a:pt x="50" y="0"/>
                  </a:lnTo>
                  <a:lnTo>
                    <a:pt x="52" y="40"/>
                  </a:lnTo>
                  <a:lnTo>
                    <a:pt x="52" y="42"/>
                  </a:lnTo>
                  <a:lnTo>
                    <a:pt x="50" y="44"/>
                  </a:lnTo>
                  <a:lnTo>
                    <a:pt x="50" y="46"/>
                  </a:lnTo>
                  <a:lnTo>
                    <a:pt x="48" y="46"/>
                  </a:lnTo>
                  <a:lnTo>
                    <a:pt x="48" y="48"/>
                  </a:lnTo>
                  <a:lnTo>
                    <a:pt x="46" y="50"/>
                  </a:lnTo>
                  <a:lnTo>
                    <a:pt x="44" y="52"/>
                  </a:lnTo>
                  <a:lnTo>
                    <a:pt x="42" y="52"/>
                  </a:lnTo>
                  <a:lnTo>
                    <a:pt x="40" y="54"/>
                  </a:lnTo>
                  <a:lnTo>
                    <a:pt x="38" y="54"/>
                  </a:lnTo>
                  <a:lnTo>
                    <a:pt x="36" y="56"/>
                  </a:lnTo>
                  <a:lnTo>
                    <a:pt x="34" y="58"/>
                  </a:lnTo>
                  <a:lnTo>
                    <a:pt x="32" y="58"/>
                  </a:lnTo>
                  <a:lnTo>
                    <a:pt x="30" y="60"/>
                  </a:lnTo>
                  <a:lnTo>
                    <a:pt x="28" y="60"/>
                  </a:lnTo>
                  <a:lnTo>
                    <a:pt x="26" y="62"/>
                  </a:lnTo>
                  <a:lnTo>
                    <a:pt x="24" y="62"/>
                  </a:lnTo>
                  <a:lnTo>
                    <a:pt x="20" y="64"/>
                  </a:lnTo>
                  <a:lnTo>
                    <a:pt x="18" y="64"/>
                  </a:lnTo>
                  <a:lnTo>
                    <a:pt x="16" y="66"/>
                  </a:lnTo>
                  <a:lnTo>
                    <a:pt x="14" y="66"/>
                  </a:lnTo>
                  <a:lnTo>
                    <a:pt x="10" y="66"/>
                  </a:lnTo>
                  <a:lnTo>
                    <a:pt x="8" y="68"/>
                  </a:lnTo>
                  <a:lnTo>
                    <a:pt x="4" y="68"/>
                  </a:lnTo>
                  <a:lnTo>
                    <a:pt x="2" y="68"/>
                  </a:lnTo>
                  <a:lnTo>
                    <a:pt x="0" y="28"/>
                  </a:lnTo>
                  <a:close/>
                </a:path>
              </a:pathLst>
            </a:custGeom>
            <a:solidFill>
              <a:srgbClr val="C0C0C0"/>
            </a:solidFill>
            <a:ln w="6350">
              <a:solidFill>
                <a:srgbClr val="000000"/>
              </a:solidFill>
              <a:round/>
              <a:headEnd/>
              <a:tailEnd/>
            </a:ln>
          </p:spPr>
          <p:txBody>
            <a:bodyPr/>
            <a:lstStyle/>
            <a:p>
              <a:endParaRPr lang="fr-FR"/>
            </a:p>
          </p:txBody>
        </p:sp>
        <p:sp>
          <p:nvSpPr>
            <p:cNvPr id="9780" name="Freeform 564"/>
            <p:cNvSpPr>
              <a:spLocks/>
            </p:cNvSpPr>
            <p:nvPr/>
          </p:nvSpPr>
          <p:spPr bwMode="gray">
            <a:xfrm>
              <a:off x="1842" y="1911"/>
              <a:ext cx="36" cy="48"/>
            </a:xfrm>
            <a:custGeom>
              <a:avLst/>
              <a:gdLst>
                <a:gd name="T0" fmla="*/ 0 w 36"/>
                <a:gd name="T1" fmla="*/ 0 h 48"/>
                <a:gd name="T2" fmla="*/ 0 w 36"/>
                <a:gd name="T3" fmla="*/ 2 h 48"/>
                <a:gd name="T4" fmla="*/ 2 w 36"/>
                <a:gd name="T5" fmla="*/ 2 h 48"/>
                <a:gd name="T6" fmla="*/ 4 w 36"/>
                <a:gd name="T7" fmla="*/ 4 h 48"/>
                <a:gd name="T8" fmla="*/ 6 w 36"/>
                <a:gd name="T9" fmla="*/ 6 h 48"/>
                <a:gd name="T10" fmla="*/ 10 w 36"/>
                <a:gd name="T11" fmla="*/ 8 h 48"/>
                <a:gd name="T12" fmla="*/ 18 w 36"/>
                <a:gd name="T13" fmla="*/ 8 h 48"/>
                <a:gd name="T14" fmla="*/ 24 w 36"/>
                <a:gd name="T15" fmla="*/ 8 h 48"/>
                <a:gd name="T16" fmla="*/ 30 w 36"/>
                <a:gd name="T17" fmla="*/ 6 h 48"/>
                <a:gd name="T18" fmla="*/ 34 w 36"/>
                <a:gd name="T19" fmla="*/ 4 h 48"/>
                <a:gd name="T20" fmla="*/ 36 w 36"/>
                <a:gd name="T21" fmla="*/ 46 h 48"/>
                <a:gd name="T22" fmla="*/ 34 w 36"/>
                <a:gd name="T23" fmla="*/ 46 h 48"/>
                <a:gd name="T24" fmla="*/ 32 w 36"/>
                <a:gd name="T25" fmla="*/ 48 h 48"/>
                <a:gd name="T26" fmla="*/ 26 w 36"/>
                <a:gd name="T27" fmla="*/ 48 h 48"/>
                <a:gd name="T28" fmla="*/ 18 w 36"/>
                <a:gd name="T29" fmla="*/ 48 h 48"/>
                <a:gd name="T30" fmla="*/ 12 w 36"/>
                <a:gd name="T31" fmla="*/ 48 h 48"/>
                <a:gd name="T32" fmla="*/ 8 w 36"/>
                <a:gd name="T33" fmla="*/ 48 h 48"/>
                <a:gd name="T34" fmla="*/ 6 w 36"/>
                <a:gd name="T35" fmla="*/ 46 h 48"/>
                <a:gd name="T36" fmla="*/ 4 w 36"/>
                <a:gd name="T37" fmla="*/ 44 h 48"/>
                <a:gd name="T38" fmla="*/ 2 w 36"/>
                <a:gd name="T39" fmla="*/ 42 h 48"/>
                <a:gd name="T40" fmla="*/ 0 w 36"/>
                <a:gd name="T41" fmla="*/ 0 h 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48"/>
                <a:gd name="T65" fmla="*/ 36 w 36"/>
                <a:gd name="T66" fmla="*/ 48 h 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48">
                  <a:moveTo>
                    <a:pt x="0" y="0"/>
                  </a:moveTo>
                  <a:lnTo>
                    <a:pt x="0" y="2"/>
                  </a:lnTo>
                  <a:lnTo>
                    <a:pt x="2" y="2"/>
                  </a:lnTo>
                  <a:lnTo>
                    <a:pt x="4" y="4"/>
                  </a:lnTo>
                  <a:lnTo>
                    <a:pt x="6" y="6"/>
                  </a:lnTo>
                  <a:lnTo>
                    <a:pt x="10" y="8"/>
                  </a:lnTo>
                  <a:lnTo>
                    <a:pt x="18" y="8"/>
                  </a:lnTo>
                  <a:lnTo>
                    <a:pt x="24" y="8"/>
                  </a:lnTo>
                  <a:lnTo>
                    <a:pt x="30" y="6"/>
                  </a:lnTo>
                  <a:lnTo>
                    <a:pt x="34" y="4"/>
                  </a:lnTo>
                  <a:lnTo>
                    <a:pt x="36" y="46"/>
                  </a:lnTo>
                  <a:lnTo>
                    <a:pt x="34" y="46"/>
                  </a:lnTo>
                  <a:lnTo>
                    <a:pt x="32" y="48"/>
                  </a:lnTo>
                  <a:lnTo>
                    <a:pt x="26" y="48"/>
                  </a:lnTo>
                  <a:lnTo>
                    <a:pt x="18" y="48"/>
                  </a:lnTo>
                  <a:lnTo>
                    <a:pt x="12" y="48"/>
                  </a:lnTo>
                  <a:lnTo>
                    <a:pt x="8" y="48"/>
                  </a:lnTo>
                  <a:lnTo>
                    <a:pt x="6" y="46"/>
                  </a:lnTo>
                  <a:lnTo>
                    <a:pt x="4" y="44"/>
                  </a:lnTo>
                  <a:lnTo>
                    <a:pt x="2" y="42"/>
                  </a:lnTo>
                  <a:lnTo>
                    <a:pt x="0" y="0"/>
                  </a:lnTo>
                  <a:close/>
                </a:path>
              </a:pathLst>
            </a:custGeom>
            <a:solidFill>
              <a:srgbClr val="EAEAEA"/>
            </a:solidFill>
            <a:ln w="6350">
              <a:solidFill>
                <a:srgbClr val="000000"/>
              </a:solidFill>
              <a:round/>
              <a:headEnd/>
              <a:tailEnd/>
            </a:ln>
          </p:spPr>
          <p:txBody>
            <a:bodyPr/>
            <a:lstStyle/>
            <a:p>
              <a:endParaRPr lang="fr-FR"/>
            </a:p>
          </p:txBody>
        </p:sp>
        <p:sp>
          <p:nvSpPr>
            <p:cNvPr id="9781" name="Freeform 565"/>
            <p:cNvSpPr>
              <a:spLocks/>
            </p:cNvSpPr>
            <p:nvPr/>
          </p:nvSpPr>
          <p:spPr bwMode="gray">
            <a:xfrm>
              <a:off x="1808" y="1878"/>
              <a:ext cx="116" cy="197"/>
            </a:xfrm>
            <a:custGeom>
              <a:avLst/>
              <a:gdLst>
                <a:gd name="T0" fmla="*/ 114 w 116"/>
                <a:gd name="T1" fmla="*/ 0 h 197"/>
                <a:gd name="T2" fmla="*/ 114 w 116"/>
                <a:gd name="T3" fmla="*/ 2 h 197"/>
                <a:gd name="T4" fmla="*/ 110 w 116"/>
                <a:gd name="T5" fmla="*/ 4 h 197"/>
                <a:gd name="T6" fmla="*/ 106 w 116"/>
                <a:gd name="T7" fmla="*/ 9 h 197"/>
                <a:gd name="T8" fmla="*/ 100 w 116"/>
                <a:gd name="T9" fmla="*/ 19 h 197"/>
                <a:gd name="T10" fmla="*/ 92 w 116"/>
                <a:gd name="T11" fmla="*/ 29 h 197"/>
                <a:gd name="T12" fmla="*/ 82 w 116"/>
                <a:gd name="T13" fmla="*/ 43 h 197"/>
                <a:gd name="T14" fmla="*/ 72 w 116"/>
                <a:gd name="T15" fmla="*/ 59 h 197"/>
                <a:gd name="T16" fmla="*/ 58 w 116"/>
                <a:gd name="T17" fmla="*/ 77 h 197"/>
                <a:gd name="T18" fmla="*/ 44 w 116"/>
                <a:gd name="T19" fmla="*/ 95 h 197"/>
                <a:gd name="T20" fmla="*/ 32 w 116"/>
                <a:gd name="T21" fmla="*/ 113 h 197"/>
                <a:gd name="T22" fmla="*/ 22 w 116"/>
                <a:gd name="T23" fmla="*/ 127 h 197"/>
                <a:gd name="T24" fmla="*/ 14 w 116"/>
                <a:gd name="T25" fmla="*/ 137 h 197"/>
                <a:gd name="T26" fmla="*/ 8 w 116"/>
                <a:gd name="T27" fmla="*/ 145 h 197"/>
                <a:gd name="T28" fmla="*/ 4 w 116"/>
                <a:gd name="T29" fmla="*/ 153 h 197"/>
                <a:gd name="T30" fmla="*/ 0 w 116"/>
                <a:gd name="T31" fmla="*/ 155 h 197"/>
                <a:gd name="T32" fmla="*/ 0 w 116"/>
                <a:gd name="T33" fmla="*/ 157 h 197"/>
                <a:gd name="T34" fmla="*/ 2 w 116"/>
                <a:gd name="T35" fmla="*/ 197 h 197"/>
                <a:gd name="T36" fmla="*/ 2 w 116"/>
                <a:gd name="T37" fmla="*/ 195 h 197"/>
                <a:gd name="T38" fmla="*/ 6 w 116"/>
                <a:gd name="T39" fmla="*/ 193 h 197"/>
                <a:gd name="T40" fmla="*/ 10 w 116"/>
                <a:gd name="T41" fmla="*/ 187 h 197"/>
                <a:gd name="T42" fmla="*/ 16 w 116"/>
                <a:gd name="T43" fmla="*/ 177 h 197"/>
                <a:gd name="T44" fmla="*/ 24 w 116"/>
                <a:gd name="T45" fmla="*/ 167 h 197"/>
                <a:gd name="T46" fmla="*/ 34 w 116"/>
                <a:gd name="T47" fmla="*/ 153 h 197"/>
                <a:gd name="T48" fmla="*/ 46 w 116"/>
                <a:gd name="T49" fmla="*/ 137 h 197"/>
                <a:gd name="T50" fmla="*/ 60 w 116"/>
                <a:gd name="T51" fmla="*/ 119 h 197"/>
                <a:gd name="T52" fmla="*/ 74 w 116"/>
                <a:gd name="T53" fmla="*/ 101 h 197"/>
                <a:gd name="T54" fmla="*/ 84 w 116"/>
                <a:gd name="T55" fmla="*/ 83 h 197"/>
                <a:gd name="T56" fmla="*/ 94 w 116"/>
                <a:gd name="T57" fmla="*/ 69 h 197"/>
                <a:gd name="T58" fmla="*/ 102 w 116"/>
                <a:gd name="T59" fmla="*/ 59 h 197"/>
                <a:gd name="T60" fmla="*/ 108 w 116"/>
                <a:gd name="T61" fmla="*/ 51 h 197"/>
                <a:gd name="T62" fmla="*/ 112 w 116"/>
                <a:gd name="T63" fmla="*/ 43 h 197"/>
                <a:gd name="T64" fmla="*/ 116 w 116"/>
                <a:gd name="T65" fmla="*/ 41 h 197"/>
                <a:gd name="T66" fmla="*/ 116 w 116"/>
                <a:gd name="T67" fmla="*/ 39 h 197"/>
                <a:gd name="T68" fmla="*/ 114 w 116"/>
                <a:gd name="T69" fmla="*/ 0 h 1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6"/>
                <a:gd name="T106" fmla="*/ 0 h 197"/>
                <a:gd name="T107" fmla="*/ 116 w 116"/>
                <a:gd name="T108" fmla="*/ 197 h 1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6" h="197">
                  <a:moveTo>
                    <a:pt x="114" y="0"/>
                  </a:moveTo>
                  <a:lnTo>
                    <a:pt x="114" y="2"/>
                  </a:lnTo>
                  <a:lnTo>
                    <a:pt x="110" y="4"/>
                  </a:lnTo>
                  <a:lnTo>
                    <a:pt x="106" y="9"/>
                  </a:lnTo>
                  <a:lnTo>
                    <a:pt x="100" y="19"/>
                  </a:lnTo>
                  <a:lnTo>
                    <a:pt x="92" y="29"/>
                  </a:lnTo>
                  <a:lnTo>
                    <a:pt x="82" y="43"/>
                  </a:lnTo>
                  <a:lnTo>
                    <a:pt x="72" y="59"/>
                  </a:lnTo>
                  <a:lnTo>
                    <a:pt x="58" y="77"/>
                  </a:lnTo>
                  <a:lnTo>
                    <a:pt x="44" y="95"/>
                  </a:lnTo>
                  <a:lnTo>
                    <a:pt x="32" y="113"/>
                  </a:lnTo>
                  <a:lnTo>
                    <a:pt x="22" y="127"/>
                  </a:lnTo>
                  <a:lnTo>
                    <a:pt x="14" y="137"/>
                  </a:lnTo>
                  <a:lnTo>
                    <a:pt x="8" y="145"/>
                  </a:lnTo>
                  <a:lnTo>
                    <a:pt x="4" y="153"/>
                  </a:lnTo>
                  <a:lnTo>
                    <a:pt x="0" y="155"/>
                  </a:lnTo>
                  <a:lnTo>
                    <a:pt x="0" y="157"/>
                  </a:lnTo>
                  <a:lnTo>
                    <a:pt x="2" y="197"/>
                  </a:lnTo>
                  <a:lnTo>
                    <a:pt x="2" y="195"/>
                  </a:lnTo>
                  <a:lnTo>
                    <a:pt x="6" y="193"/>
                  </a:lnTo>
                  <a:lnTo>
                    <a:pt x="10" y="187"/>
                  </a:lnTo>
                  <a:lnTo>
                    <a:pt x="16" y="177"/>
                  </a:lnTo>
                  <a:lnTo>
                    <a:pt x="24" y="167"/>
                  </a:lnTo>
                  <a:lnTo>
                    <a:pt x="34" y="153"/>
                  </a:lnTo>
                  <a:lnTo>
                    <a:pt x="46" y="137"/>
                  </a:lnTo>
                  <a:lnTo>
                    <a:pt x="60" y="119"/>
                  </a:lnTo>
                  <a:lnTo>
                    <a:pt x="74" y="101"/>
                  </a:lnTo>
                  <a:lnTo>
                    <a:pt x="84" y="83"/>
                  </a:lnTo>
                  <a:lnTo>
                    <a:pt x="94" y="69"/>
                  </a:lnTo>
                  <a:lnTo>
                    <a:pt x="102" y="59"/>
                  </a:lnTo>
                  <a:lnTo>
                    <a:pt x="108" y="51"/>
                  </a:lnTo>
                  <a:lnTo>
                    <a:pt x="112" y="43"/>
                  </a:lnTo>
                  <a:lnTo>
                    <a:pt x="116" y="41"/>
                  </a:lnTo>
                  <a:lnTo>
                    <a:pt x="116" y="39"/>
                  </a:lnTo>
                  <a:lnTo>
                    <a:pt x="114" y="0"/>
                  </a:lnTo>
                  <a:close/>
                </a:path>
              </a:pathLst>
            </a:custGeom>
            <a:solidFill>
              <a:srgbClr val="C0C0C0"/>
            </a:solidFill>
            <a:ln w="6350">
              <a:solidFill>
                <a:srgbClr val="000000"/>
              </a:solidFill>
              <a:round/>
              <a:headEnd/>
              <a:tailEnd/>
            </a:ln>
          </p:spPr>
          <p:txBody>
            <a:bodyPr/>
            <a:lstStyle/>
            <a:p>
              <a:endParaRPr lang="fr-FR"/>
            </a:p>
          </p:txBody>
        </p:sp>
        <p:sp>
          <p:nvSpPr>
            <p:cNvPr id="9782" name="Freeform 566"/>
            <p:cNvSpPr>
              <a:spLocks/>
            </p:cNvSpPr>
            <p:nvPr/>
          </p:nvSpPr>
          <p:spPr bwMode="gray">
            <a:xfrm>
              <a:off x="2052" y="1790"/>
              <a:ext cx="56" cy="80"/>
            </a:xfrm>
            <a:custGeom>
              <a:avLst/>
              <a:gdLst>
                <a:gd name="T0" fmla="*/ 54 w 56"/>
                <a:gd name="T1" fmla="*/ 38 h 80"/>
                <a:gd name="T2" fmla="*/ 52 w 56"/>
                <a:gd name="T3" fmla="*/ 26 h 80"/>
                <a:gd name="T4" fmla="*/ 48 w 56"/>
                <a:gd name="T5" fmla="*/ 16 h 80"/>
                <a:gd name="T6" fmla="*/ 42 w 56"/>
                <a:gd name="T7" fmla="*/ 10 h 80"/>
                <a:gd name="T8" fmla="*/ 34 w 56"/>
                <a:gd name="T9" fmla="*/ 6 h 80"/>
                <a:gd name="T10" fmla="*/ 22 w 56"/>
                <a:gd name="T11" fmla="*/ 4 h 80"/>
                <a:gd name="T12" fmla="*/ 14 w 56"/>
                <a:gd name="T13" fmla="*/ 2 h 80"/>
                <a:gd name="T14" fmla="*/ 8 w 56"/>
                <a:gd name="T15" fmla="*/ 0 h 80"/>
                <a:gd name="T16" fmla="*/ 4 w 56"/>
                <a:gd name="T17" fmla="*/ 0 h 80"/>
                <a:gd name="T18" fmla="*/ 2 w 56"/>
                <a:gd name="T19" fmla="*/ 0 h 80"/>
                <a:gd name="T20" fmla="*/ 0 w 56"/>
                <a:gd name="T21" fmla="*/ 0 h 80"/>
                <a:gd name="T22" fmla="*/ 2 w 56"/>
                <a:gd name="T23" fmla="*/ 40 h 80"/>
                <a:gd name="T24" fmla="*/ 6 w 56"/>
                <a:gd name="T25" fmla="*/ 40 h 80"/>
                <a:gd name="T26" fmla="*/ 10 w 56"/>
                <a:gd name="T27" fmla="*/ 40 h 80"/>
                <a:gd name="T28" fmla="*/ 16 w 56"/>
                <a:gd name="T29" fmla="*/ 42 h 80"/>
                <a:gd name="T30" fmla="*/ 24 w 56"/>
                <a:gd name="T31" fmla="*/ 44 h 80"/>
                <a:gd name="T32" fmla="*/ 36 w 56"/>
                <a:gd name="T33" fmla="*/ 48 h 80"/>
                <a:gd name="T34" fmla="*/ 44 w 56"/>
                <a:gd name="T35" fmla="*/ 52 h 80"/>
                <a:gd name="T36" fmla="*/ 50 w 56"/>
                <a:gd name="T37" fmla="*/ 58 h 80"/>
                <a:gd name="T38" fmla="*/ 54 w 56"/>
                <a:gd name="T39" fmla="*/ 68 h 80"/>
                <a:gd name="T40" fmla="*/ 56 w 56"/>
                <a:gd name="T41" fmla="*/ 80 h 80"/>
                <a:gd name="T42" fmla="*/ 54 w 56"/>
                <a:gd name="T43" fmla="*/ 38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80"/>
                <a:gd name="T68" fmla="*/ 56 w 56"/>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80">
                  <a:moveTo>
                    <a:pt x="54" y="38"/>
                  </a:moveTo>
                  <a:lnTo>
                    <a:pt x="52" y="26"/>
                  </a:lnTo>
                  <a:lnTo>
                    <a:pt x="48" y="16"/>
                  </a:lnTo>
                  <a:lnTo>
                    <a:pt x="42" y="10"/>
                  </a:lnTo>
                  <a:lnTo>
                    <a:pt x="34" y="6"/>
                  </a:lnTo>
                  <a:lnTo>
                    <a:pt x="22" y="4"/>
                  </a:lnTo>
                  <a:lnTo>
                    <a:pt x="14" y="2"/>
                  </a:lnTo>
                  <a:lnTo>
                    <a:pt x="8" y="0"/>
                  </a:lnTo>
                  <a:lnTo>
                    <a:pt x="4" y="0"/>
                  </a:lnTo>
                  <a:lnTo>
                    <a:pt x="2" y="0"/>
                  </a:lnTo>
                  <a:lnTo>
                    <a:pt x="0" y="0"/>
                  </a:lnTo>
                  <a:lnTo>
                    <a:pt x="2" y="40"/>
                  </a:lnTo>
                  <a:lnTo>
                    <a:pt x="6" y="40"/>
                  </a:lnTo>
                  <a:lnTo>
                    <a:pt x="10" y="40"/>
                  </a:lnTo>
                  <a:lnTo>
                    <a:pt x="16" y="42"/>
                  </a:lnTo>
                  <a:lnTo>
                    <a:pt x="24" y="44"/>
                  </a:lnTo>
                  <a:lnTo>
                    <a:pt x="36" y="48"/>
                  </a:lnTo>
                  <a:lnTo>
                    <a:pt x="44" y="52"/>
                  </a:lnTo>
                  <a:lnTo>
                    <a:pt x="50" y="58"/>
                  </a:lnTo>
                  <a:lnTo>
                    <a:pt x="54" y="68"/>
                  </a:lnTo>
                  <a:lnTo>
                    <a:pt x="56" y="80"/>
                  </a:lnTo>
                  <a:lnTo>
                    <a:pt x="54" y="38"/>
                  </a:lnTo>
                  <a:close/>
                </a:path>
              </a:pathLst>
            </a:custGeom>
            <a:solidFill>
              <a:srgbClr val="EAEAEA"/>
            </a:solidFill>
            <a:ln w="6350">
              <a:solidFill>
                <a:srgbClr val="000000"/>
              </a:solidFill>
              <a:round/>
              <a:headEnd/>
              <a:tailEnd/>
            </a:ln>
          </p:spPr>
          <p:txBody>
            <a:bodyPr/>
            <a:lstStyle/>
            <a:p>
              <a:endParaRPr lang="fr-FR"/>
            </a:p>
          </p:txBody>
        </p:sp>
        <p:sp>
          <p:nvSpPr>
            <p:cNvPr id="9783" name="Freeform 567"/>
            <p:cNvSpPr>
              <a:spLocks/>
            </p:cNvSpPr>
            <p:nvPr/>
          </p:nvSpPr>
          <p:spPr bwMode="gray">
            <a:xfrm>
              <a:off x="1808" y="2035"/>
              <a:ext cx="2" cy="44"/>
            </a:xfrm>
            <a:custGeom>
              <a:avLst/>
              <a:gdLst>
                <a:gd name="T0" fmla="*/ 0 w 2"/>
                <a:gd name="T1" fmla="*/ 0 h 44"/>
                <a:gd name="T2" fmla="*/ 0 w 2"/>
                <a:gd name="T3" fmla="*/ 2 h 44"/>
                <a:gd name="T4" fmla="*/ 2 w 2"/>
                <a:gd name="T5" fmla="*/ 44 h 44"/>
                <a:gd name="T6" fmla="*/ 2 w 2"/>
                <a:gd name="T7" fmla="*/ 42 h 44"/>
                <a:gd name="T8" fmla="*/ 2 w 2"/>
                <a:gd name="T9" fmla="*/ 40 h 44"/>
                <a:gd name="T10" fmla="*/ 0 w 2"/>
                <a:gd name="T11" fmla="*/ 0 h 44"/>
                <a:gd name="T12" fmla="*/ 0 60000 65536"/>
                <a:gd name="T13" fmla="*/ 0 60000 65536"/>
                <a:gd name="T14" fmla="*/ 0 60000 65536"/>
                <a:gd name="T15" fmla="*/ 0 60000 65536"/>
                <a:gd name="T16" fmla="*/ 0 60000 65536"/>
                <a:gd name="T17" fmla="*/ 0 60000 65536"/>
                <a:gd name="T18" fmla="*/ 0 w 2"/>
                <a:gd name="T19" fmla="*/ 0 h 44"/>
                <a:gd name="T20" fmla="*/ 2 w 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 h="44">
                  <a:moveTo>
                    <a:pt x="0" y="0"/>
                  </a:moveTo>
                  <a:lnTo>
                    <a:pt x="0" y="2"/>
                  </a:lnTo>
                  <a:lnTo>
                    <a:pt x="2" y="44"/>
                  </a:lnTo>
                  <a:lnTo>
                    <a:pt x="2" y="42"/>
                  </a:lnTo>
                  <a:lnTo>
                    <a:pt x="2" y="40"/>
                  </a:lnTo>
                  <a:lnTo>
                    <a:pt x="0" y="0"/>
                  </a:lnTo>
                  <a:close/>
                </a:path>
              </a:pathLst>
            </a:custGeom>
            <a:solidFill>
              <a:srgbClr val="FFFFFF"/>
            </a:solidFill>
            <a:ln w="6350">
              <a:solidFill>
                <a:srgbClr val="000000"/>
              </a:solidFill>
              <a:round/>
              <a:headEnd/>
              <a:tailEnd/>
            </a:ln>
          </p:spPr>
          <p:txBody>
            <a:bodyPr/>
            <a:lstStyle/>
            <a:p>
              <a:endParaRPr lang="fr-FR"/>
            </a:p>
          </p:txBody>
        </p:sp>
        <p:sp>
          <p:nvSpPr>
            <p:cNvPr id="9784" name="Freeform 568"/>
            <p:cNvSpPr>
              <a:spLocks/>
            </p:cNvSpPr>
            <p:nvPr/>
          </p:nvSpPr>
          <p:spPr bwMode="gray">
            <a:xfrm>
              <a:off x="1872" y="1919"/>
              <a:ext cx="102" cy="156"/>
            </a:xfrm>
            <a:custGeom>
              <a:avLst/>
              <a:gdLst>
                <a:gd name="T0" fmla="*/ 0 w 102"/>
                <a:gd name="T1" fmla="*/ 116 h 156"/>
                <a:gd name="T2" fmla="*/ 4 w 102"/>
                <a:gd name="T3" fmla="*/ 112 h 156"/>
                <a:gd name="T4" fmla="*/ 6 w 102"/>
                <a:gd name="T5" fmla="*/ 108 h 156"/>
                <a:gd name="T6" fmla="*/ 12 w 102"/>
                <a:gd name="T7" fmla="*/ 102 h 156"/>
                <a:gd name="T8" fmla="*/ 20 w 102"/>
                <a:gd name="T9" fmla="*/ 94 h 156"/>
                <a:gd name="T10" fmla="*/ 28 w 102"/>
                <a:gd name="T11" fmla="*/ 84 h 156"/>
                <a:gd name="T12" fmla="*/ 38 w 102"/>
                <a:gd name="T13" fmla="*/ 72 h 156"/>
                <a:gd name="T14" fmla="*/ 50 w 102"/>
                <a:gd name="T15" fmla="*/ 58 h 156"/>
                <a:gd name="T16" fmla="*/ 62 w 102"/>
                <a:gd name="T17" fmla="*/ 44 h 156"/>
                <a:gd name="T18" fmla="*/ 72 w 102"/>
                <a:gd name="T19" fmla="*/ 32 h 156"/>
                <a:gd name="T20" fmla="*/ 80 w 102"/>
                <a:gd name="T21" fmla="*/ 22 h 156"/>
                <a:gd name="T22" fmla="*/ 88 w 102"/>
                <a:gd name="T23" fmla="*/ 14 h 156"/>
                <a:gd name="T24" fmla="*/ 94 w 102"/>
                <a:gd name="T25" fmla="*/ 8 h 156"/>
                <a:gd name="T26" fmla="*/ 96 w 102"/>
                <a:gd name="T27" fmla="*/ 4 h 156"/>
                <a:gd name="T28" fmla="*/ 100 w 102"/>
                <a:gd name="T29" fmla="*/ 0 h 156"/>
                <a:gd name="T30" fmla="*/ 102 w 102"/>
                <a:gd name="T31" fmla="*/ 40 h 156"/>
                <a:gd name="T32" fmla="*/ 98 w 102"/>
                <a:gd name="T33" fmla="*/ 44 h 156"/>
                <a:gd name="T34" fmla="*/ 96 w 102"/>
                <a:gd name="T35" fmla="*/ 48 h 156"/>
                <a:gd name="T36" fmla="*/ 90 w 102"/>
                <a:gd name="T37" fmla="*/ 54 h 156"/>
                <a:gd name="T38" fmla="*/ 82 w 102"/>
                <a:gd name="T39" fmla="*/ 62 h 156"/>
                <a:gd name="T40" fmla="*/ 74 w 102"/>
                <a:gd name="T41" fmla="*/ 72 h 156"/>
                <a:gd name="T42" fmla="*/ 64 w 102"/>
                <a:gd name="T43" fmla="*/ 84 h 156"/>
                <a:gd name="T44" fmla="*/ 52 w 102"/>
                <a:gd name="T45" fmla="*/ 98 h 156"/>
                <a:gd name="T46" fmla="*/ 40 w 102"/>
                <a:gd name="T47" fmla="*/ 112 h 156"/>
                <a:gd name="T48" fmla="*/ 30 w 102"/>
                <a:gd name="T49" fmla="*/ 124 h 156"/>
                <a:gd name="T50" fmla="*/ 22 w 102"/>
                <a:gd name="T51" fmla="*/ 134 h 156"/>
                <a:gd name="T52" fmla="*/ 14 w 102"/>
                <a:gd name="T53" fmla="*/ 142 h 156"/>
                <a:gd name="T54" fmla="*/ 8 w 102"/>
                <a:gd name="T55" fmla="*/ 148 h 156"/>
                <a:gd name="T56" fmla="*/ 6 w 102"/>
                <a:gd name="T57" fmla="*/ 152 h 156"/>
                <a:gd name="T58" fmla="*/ 2 w 102"/>
                <a:gd name="T59" fmla="*/ 156 h 156"/>
                <a:gd name="T60" fmla="*/ 0 w 102"/>
                <a:gd name="T61" fmla="*/ 116 h 1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2"/>
                <a:gd name="T94" fmla="*/ 0 h 156"/>
                <a:gd name="T95" fmla="*/ 102 w 102"/>
                <a:gd name="T96" fmla="*/ 156 h 1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2" h="156">
                  <a:moveTo>
                    <a:pt x="0" y="116"/>
                  </a:moveTo>
                  <a:lnTo>
                    <a:pt x="4" y="112"/>
                  </a:lnTo>
                  <a:lnTo>
                    <a:pt x="6" y="108"/>
                  </a:lnTo>
                  <a:lnTo>
                    <a:pt x="12" y="102"/>
                  </a:lnTo>
                  <a:lnTo>
                    <a:pt x="20" y="94"/>
                  </a:lnTo>
                  <a:lnTo>
                    <a:pt x="28" y="84"/>
                  </a:lnTo>
                  <a:lnTo>
                    <a:pt x="38" y="72"/>
                  </a:lnTo>
                  <a:lnTo>
                    <a:pt x="50" y="58"/>
                  </a:lnTo>
                  <a:lnTo>
                    <a:pt x="62" y="44"/>
                  </a:lnTo>
                  <a:lnTo>
                    <a:pt x="72" y="32"/>
                  </a:lnTo>
                  <a:lnTo>
                    <a:pt x="80" y="22"/>
                  </a:lnTo>
                  <a:lnTo>
                    <a:pt x="88" y="14"/>
                  </a:lnTo>
                  <a:lnTo>
                    <a:pt x="94" y="8"/>
                  </a:lnTo>
                  <a:lnTo>
                    <a:pt x="96" y="4"/>
                  </a:lnTo>
                  <a:lnTo>
                    <a:pt x="100" y="0"/>
                  </a:lnTo>
                  <a:lnTo>
                    <a:pt x="102" y="40"/>
                  </a:lnTo>
                  <a:lnTo>
                    <a:pt x="98" y="44"/>
                  </a:lnTo>
                  <a:lnTo>
                    <a:pt x="96" y="48"/>
                  </a:lnTo>
                  <a:lnTo>
                    <a:pt x="90" y="54"/>
                  </a:lnTo>
                  <a:lnTo>
                    <a:pt x="82" y="62"/>
                  </a:lnTo>
                  <a:lnTo>
                    <a:pt x="74" y="72"/>
                  </a:lnTo>
                  <a:lnTo>
                    <a:pt x="64" y="84"/>
                  </a:lnTo>
                  <a:lnTo>
                    <a:pt x="52" y="98"/>
                  </a:lnTo>
                  <a:lnTo>
                    <a:pt x="40" y="112"/>
                  </a:lnTo>
                  <a:lnTo>
                    <a:pt x="30" y="124"/>
                  </a:lnTo>
                  <a:lnTo>
                    <a:pt x="22" y="134"/>
                  </a:lnTo>
                  <a:lnTo>
                    <a:pt x="14" y="142"/>
                  </a:lnTo>
                  <a:lnTo>
                    <a:pt x="8" y="148"/>
                  </a:lnTo>
                  <a:lnTo>
                    <a:pt x="6" y="152"/>
                  </a:lnTo>
                  <a:lnTo>
                    <a:pt x="2" y="156"/>
                  </a:lnTo>
                  <a:lnTo>
                    <a:pt x="0" y="116"/>
                  </a:lnTo>
                  <a:close/>
                </a:path>
              </a:pathLst>
            </a:custGeom>
            <a:solidFill>
              <a:srgbClr val="C0C0C0"/>
            </a:solidFill>
            <a:ln w="6350">
              <a:solidFill>
                <a:srgbClr val="000000"/>
              </a:solidFill>
              <a:round/>
              <a:headEnd/>
              <a:tailEnd/>
            </a:ln>
          </p:spPr>
          <p:txBody>
            <a:bodyPr/>
            <a:lstStyle/>
            <a:p>
              <a:endParaRPr lang="fr-FR"/>
            </a:p>
          </p:txBody>
        </p:sp>
        <p:sp>
          <p:nvSpPr>
            <p:cNvPr id="9785" name="Freeform 569"/>
            <p:cNvSpPr>
              <a:spLocks/>
            </p:cNvSpPr>
            <p:nvPr/>
          </p:nvSpPr>
          <p:spPr bwMode="gray">
            <a:xfrm>
              <a:off x="2094" y="1828"/>
              <a:ext cx="14" cy="125"/>
            </a:xfrm>
            <a:custGeom>
              <a:avLst/>
              <a:gdLst>
                <a:gd name="T0" fmla="*/ 0 w 14"/>
                <a:gd name="T1" fmla="*/ 83 h 125"/>
                <a:gd name="T2" fmla="*/ 0 w 14"/>
                <a:gd name="T3" fmla="*/ 79 h 125"/>
                <a:gd name="T4" fmla="*/ 2 w 14"/>
                <a:gd name="T5" fmla="*/ 75 h 125"/>
                <a:gd name="T6" fmla="*/ 2 w 14"/>
                <a:gd name="T7" fmla="*/ 69 h 125"/>
                <a:gd name="T8" fmla="*/ 4 w 14"/>
                <a:gd name="T9" fmla="*/ 61 h 125"/>
                <a:gd name="T10" fmla="*/ 6 w 14"/>
                <a:gd name="T11" fmla="*/ 54 h 125"/>
                <a:gd name="T12" fmla="*/ 8 w 14"/>
                <a:gd name="T13" fmla="*/ 42 h 125"/>
                <a:gd name="T14" fmla="*/ 10 w 14"/>
                <a:gd name="T15" fmla="*/ 30 h 125"/>
                <a:gd name="T16" fmla="*/ 12 w 14"/>
                <a:gd name="T17" fmla="*/ 14 h 125"/>
                <a:gd name="T18" fmla="*/ 12 w 14"/>
                <a:gd name="T19" fmla="*/ 0 h 125"/>
                <a:gd name="T20" fmla="*/ 14 w 14"/>
                <a:gd name="T21" fmla="*/ 42 h 125"/>
                <a:gd name="T22" fmla="*/ 12 w 14"/>
                <a:gd name="T23" fmla="*/ 56 h 125"/>
                <a:gd name="T24" fmla="*/ 10 w 14"/>
                <a:gd name="T25" fmla="*/ 69 h 125"/>
                <a:gd name="T26" fmla="*/ 8 w 14"/>
                <a:gd name="T27" fmla="*/ 83 h 125"/>
                <a:gd name="T28" fmla="*/ 6 w 14"/>
                <a:gd name="T29" fmla="*/ 93 h 125"/>
                <a:gd name="T30" fmla="*/ 4 w 14"/>
                <a:gd name="T31" fmla="*/ 103 h 125"/>
                <a:gd name="T32" fmla="*/ 4 w 14"/>
                <a:gd name="T33" fmla="*/ 111 h 125"/>
                <a:gd name="T34" fmla="*/ 2 w 14"/>
                <a:gd name="T35" fmla="*/ 117 h 125"/>
                <a:gd name="T36" fmla="*/ 2 w 14"/>
                <a:gd name="T37" fmla="*/ 121 h 125"/>
                <a:gd name="T38" fmla="*/ 2 w 14"/>
                <a:gd name="T39" fmla="*/ 125 h 125"/>
                <a:gd name="T40" fmla="*/ 0 w 14"/>
                <a:gd name="T41" fmla="*/ 83 h 1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
                <a:gd name="T64" fmla="*/ 0 h 125"/>
                <a:gd name="T65" fmla="*/ 14 w 14"/>
                <a:gd name="T66" fmla="*/ 125 h 1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 h="125">
                  <a:moveTo>
                    <a:pt x="0" y="83"/>
                  </a:moveTo>
                  <a:lnTo>
                    <a:pt x="0" y="79"/>
                  </a:lnTo>
                  <a:lnTo>
                    <a:pt x="2" y="75"/>
                  </a:lnTo>
                  <a:lnTo>
                    <a:pt x="2" y="69"/>
                  </a:lnTo>
                  <a:lnTo>
                    <a:pt x="4" y="61"/>
                  </a:lnTo>
                  <a:lnTo>
                    <a:pt x="6" y="54"/>
                  </a:lnTo>
                  <a:lnTo>
                    <a:pt x="8" y="42"/>
                  </a:lnTo>
                  <a:lnTo>
                    <a:pt x="10" y="30"/>
                  </a:lnTo>
                  <a:lnTo>
                    <a:pt x="12" y="14"/>
                  </a:lnTo>
                  <a:lnTo>
                    <a:pt x="12" y="0"/>
                  </a:lnTo>
                  <a:lnTo>
                    <a:pt x="14" y="42"/>
                  </a:lnTo>
                  <a:lnTo>
                    <a:pt x="12" y="56"/>
                  </a:lnTo>
                  <a:lnTo>
                    <a:pt x="10" y="69"/>
                  </a:lnTo>
                  <a:lnTo>
                    <a:pt x="8" y="83"/>
                  </a:lnTo>
                  <a:lnTo>
                    <a:pt x="6" y="93"/>
                  </a:lnTo>
                  <a:lnTo>
                    <a:pt x="4" y="103"/>
                  </a:lnTo>
                  <a:lnTo>
                    <a:pt x="4" y="111"/>
                  </a:lnTo>
                  <a:lnTo>
                    <a:pt x="2" y="117"/>
                  </a:lnTo>
                  <a:lnTo>
                    <a:pt x="2" y="121"/>
                  </a:lnTo>
                  <a:lnTo>
                    <a:pt x="2" y="125"/>
                  </a:lnTo>
                  <a:lnTo>
                    <a:pt x="0" y="83"/>
                  </a:lnTo>
                  <a:close/>
                </a:path>
              </a:pathLst>
            </a:custGeom>
            <a:solidFill>
              <a:srgbClr val="C0C0C0"/>
            </a:solidFill>
            <a:ln w="6350">
              <a:solidFill>
                <a:srgbClr val="000000"/>
              </a:solidFill>
              <a:round/>
              <a:headEnd/>
              <a:tailEnd/>
            </a:ln>
          </p:spPr>
          <p:txBody>
            <a:bodyPr/>
            <a:lstStyle/>
            <a:p>
              <a:endParaRPr lang="fr-FR"/>
            </a:p>
          </p:txBody>
        </p:sp>
        <p:sp>
          <p:nvSpPr>
            <p:cNvPr id="9786" name="Freeform 570"/>
            <p:cNvSpPr>
              <a:spLocks/>
            </p:cNvSpPr>
            <p:nvPr/>
          </p:nvSpPr>
          <p:spPr bwMode="gray">
            <a:xfrm>
              <a:off x="1808" y="2035"/>
              <a:ext cx="66" cy="48"/>
            </a:xfrm>
            <a:custGeom>
              <a:avLst/>
              <a:gdLst>
                <a:gd name="T0" fmla="*/ 0 w 66"/>
                <a:gd name="T1" fmla="*/ 2 h 48"/>
                <a:gd name="T2" fmla="*/ 2 w 66"/>
                <a:gd name="T3" fmla="*/ 4 h 48"/>
                <a:gd name="T4" fmla="*/ 6 w 66"/>
                <a:gd name="T5" fmla="*/ 6 h 48"/>
                <a:gd name="T6" fmla="*/ 16 w 66"/>
                <a:gd name="T7" fmla="*/ 6 h 48"/>
                <a:gd name="T8" fmla="*/ 26 w 66"/>
                <a:gd name="T9" fmla="*/ 6 h 48"/>
                <a:gd name="T10" fmla="*/ 38 w 66"/>
                <a:gd name="T11" fmla="*/ 6 h 48"/>
                <a:gd name="T12" fmla="*/ 46 w 66"/>
                <a:gd name="T13" fmla="*/ 6 h 48"/>
                <a:gd name="T14" fmla="*/ 54 w 66"/>
                <a:gd name="T15" fmla="*/ 4 h 48"/>
                <a:gd name="T16" fmla="*/ 60 w 66"/>
                <a:gd name="T17" fmla="*/ 2 h 48"/>
                <a:gd name="T18" fmla="*/ 62 w 66"/>
                <a:gd name="T19" fmla="*/ 0 h 48"/>
                <a:gd name="T20" fmla="*/ 64 w 66"/>
                <a:gd name="T21" fmla="*/ 0 h 48"/>
                <a:gd name="T22" fmla="*/ 66 w 66"/>
                <a:gd name="T23" fmla="*/ 40 h 48"/>
                <a:gd name="T24" fmla="*/ 64 w 66"/>
                <a:gd name="T25" fmla="*/ 42 h 48"/>
                <a:gd name="T26" fmla="*/ 60 w 66"/>
                <a:gd name="T27" fmla="*/ 42 h 48"/>
                <a:gd name="T28" fmla="*/ 54 w 66"/>
                <a:gd name="T29" fmla="*/ 44 h 48"/>
                <a:gd name="T30" fmla="*/ 48 w 66"/>
                <a:gd name="T31" fmla="*/ 46 h 48"/>
                <a:gd name="T32" fmla="*/ 38 w 66"/>
                <a:gd name="T33" fmla="*/ 48 h 48"/>
                <a:gd name="T34" fmla="*/ 28 w 66"/>
                <a:gd name="T35" fmla="*/ 48 h 48"/>
                <a:gd name="T36" fmla="*/ 16 w 66"/>
                <a:gd name="T37" fmla="*/ 48 h 48"/>
                <a:gd name="T38" fmla="*/ 8 w 66"/>
                <a:gd name="T39" fmla="*/ 46 h 48"/>
                <a:gd name="T40" fmla="*/ 4 w 66"/>
                <a:gd name="T41" fmla="*/ 46 h 48"/>
                <a:gd name="T42" fmla="*/ 2 w 66"/>
                <a:gd name="T43" fmla="*/ 44 h 48"/>
                <a:gd name="T44" fmla="*/ 0 w 66"/>
                <a:gd name="T45" fmla="*/ 2 h 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8"/>
                <a:gd name="T71" fmla="*/ 66 w 66"/>
                <a:gd name="T72" fmla="*/ 48 h 4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8">
                  <a:moveTo>
                    <a:pt x="0" y="2"/>
                  </a:moveTo>
                  <a:lnTo>
                    <a:pt x="2" y="4"/>
                  </a:lnTo>
                  <a:lnTo>
                    <a:pt x="6" y="6"/>
                  </a:lnTo>
                  <a:lnTo>
                    <a:pt x="16" y="6"/>
                  </a:lnTo>
                  <a:lnTo>
                    <a:pt x="26" y="6"/>
                  </a:lnTo>
                  <a:lnTo>
                    <a:pt x="38" y="6"/>
                  </a:lnTo>
                  <a:lnTo>
                    <a:pt x="46" y="6"/>
                  </a:lnTo>
                  <a:lnTo>
                    <a:pt x="54" y="4"/>
                  </a:lnTo>
                  <a:lnTo>
                    <a:pt x="60" y="2"/>
                  </a:lnTo>
                  <a:lnTo>
                    <a:pt x="62" y="0"/>
                  </a:lnTo>
                  <a:lnTo>
                    <a:pt x="64" y="0"/>
                  </a:lnTo>
                  <a:lnTo>
                    <a:pt x="66" y="40"/>
                  </a:lnTo>
                  <a:lnTo>
                    <a:pt x="64" y="42"/>
                  </a:lnTo>
                  <a:lnTo>
                    <a:pt x="60" y="42"/>
                  </a:lnTo>
                  <a:lnTo>
                    <a:pt x="54" y="44"/>
                  </a:lnTo>
                  <a:lnTo>
                    <a:pt x="48" y="46"/>
                  </a:lnTo>
                  <a:lnTo>
                    <a:pt x="38" y="48"/>
                  </a:lnTo>
                  <a:lnTo>
                    <a:pt x="28" y="48"/>
                  </a:lnTo>
                  <a:lnTo>
                    <a:pt x="16" y="48"/>
                  </a:lnTo>
                  <a:lnTo>
                    <a:pt x="8" y="46"/>
                  </a:lnTo>
                  <a:lnTo>
                    <a:pt x="4" y="46"/>
                  </a:lnTo>
                  <a:lnTo>
                    <a:pt x="2" y="44"/>
                  </a:lnTo>
                  <a:lnTo>
                    <a:pt x="0" y="2"/>
                  </a:lnTo>
                  <a:close/>
                </a:path>
              </a:pathLst>
            </a:custGeom>
            <a:solidFill>
              <a:srgbClr val="EAEAEA"/>
            </a:solidFill>
            <a:ln w="6350">
              <a:solidFill>
                <a:srgbClr val="000000"/>
              </a:solidFill>
              <a:round/>
              <a:headEnd/>
              <a:tailEnd/>
            </a:ln>
          </p:spPr>
          <p:txBody>
            <a:bodyPr/>
            <a:lstStyle/>
            <a:p>
              <a:endParaRPr lang="fr-FR"/>
            </a:p>
          </p:txBody>
        </p:sp>
        <p:sp>
          <p:nvSpPr>
            <p:cNvPr id="9787" name="Freeform 571"/>
            <p:cNvSpPr>
              <a:spLocks/>
            </p:cNvSpPr>
            <p:nvPr/>
          </p:nvSpPr>
          <p:spPr bwMode="gray">
            <a:xfrm>
              <a:off x="1942" y="1919"/>
              <a:ext cx="32" cy="156"/>
            </a:xfrm>
            <a:custGeom>
              <a:avLst/>
              <a:gdLst>
                <a:gd name="T0" fmla="*/ 30 w 32"/>
                <a:gd name="T1" fmla="*/ 0 h 156"/>
                <a:gd name="T2" fmla="*/ 30 w 32"/>
                <a:gd name="T3" fmla="*/ 4 h 156"/>
                <a:gd name="T4" fmla="*/ 28 w 32"/>
                <a:gd name="T5" fmla="*/ 8 h 156"/>
                <a:gd name="T6" fmla="*/ 26 w 32"/>
                <a:gd name="T7" fmla="*/ 14 h 156"/>
                <a:gd name="T8" fmla="*/ 24 w 32"/>
                <a:gd name="T9" fmla="*/ 22 h 156"/>
                <a:gd name="T10" fmla="*/ 22 w 32"/>
                <a:gd name="T11" fmla="*/ 32 h 156"/>
                <a:gd name="T12" fmla="*/ 20 w 32"/>
                <a:gd name="T13" fmla="*/ 44 h 156"/>
                <a:gd name="T14" fmla="*/ 16 w 32"/>
                <a:gd name="T15" fmla="*/ 58 h 156"/>
                <a:gd name="T16" fmla="*/ 12 w 32"/>
                <a:gd name="T17" fmla="*/ 72 h 156"/>
                <a:gd name="T18" fmla="*/ 10 w 32"/>
                <a:gd name="T19" fmla="*/ 84 h 156"/>
                <a:gd name="T20" fmla="*/ 6 w 32"/>
                <a:gd name="T21" fmla="*/ 94 h 156"/>
                <a:gd name="T22" fmla="*/ 4 w 32"/>
                <a:gd name="T23" fmla="*/ 102 h 156"/>
                <a:gd name="T24" fmla="*/ 2 w 32"/>
                <a:gd name="T25" fmla="*/ 108 h 156"/>
                <a:gd name="T26" fmla="*/ 2 w 32"/>
                <a:gd name="T27" fmla="*/ 112 h 156"/>
                <a:gd name="T28" fmla="*/ 0 w 32"/>
                <a:gd name="T29" fmla="*/ 116 h 156"/>
                <a:gd name="T30" fmla="*/ 2 w 32"/>
                <a:gd name="T31" fmla="*/ 156 h 156"/>
                <a:gd name="T32" fmla="*/ 4 w 32"/>
                <a:gd name="T33" fmla="*/ 152 h 156"/>
                <a:gd name="T34" fmla="*/ 4 w 32"/>
                <a:gd name="T35" fmla="*/ 148 h 156"/>
                <a:gd name="T36" fmla="*/ 6 w 32"/>
                <a:gd name="T37" fmla="*/ 142 h 156"/>
                <a:gd name="T38" fmla="*/ 8 w 32"/>
                <a:gd name="T39" fmla="*/ 134 h 156"/>
                <a:gd name="T40" fmla="*/ 10 w 32"/>
                <a:gd name="T41" fmla="*/ 124 h 156"/>
                <a:gd name="T42" fmla="*/ 14 w 32"/>
                <a:gd name="T43" fmla="*/ 112 h 156"/>
                <a:gd name="T44" fmla="*/ 16 w 32"/>
                <a:gd name="T45" fmla="*/ 98 h 156"/>
                <a:gd name="T46" fmla="*/ 20 w 32"/>
                <a:gd name="T47" fmla="*/ 84 h 156"/>
                <a:gd name="T48" fmla="*/ 22 w 32"/>
                <a:gd name="T49" fmla="*/ 72 h 156"/>
                <a:gd name="T50" fmla="*/ 26 w 32"/>
                <a:gd name="T51" fmla="*/ 62 h 156"/>
                <a:gd name="T52" fmla="*/ 28 w 32"/>
                <a:gd name="T53" fmla="*/ 54 h 156"/>
                <a:gd name="T54" fmla="*/ 30 w 32"/>
                <a:gd name="T55" fmla="*/ 48 h 156"/>
                <a:gd name="T56" fmla="*/ 30 w 32"/>
                <a:gd name="T57" fmla="*/ 44 h 156"/>
                <a:gd name="T58" fmla="*/ 32 w 32"/>
                <a:gd name="T59" fmla="*/ 40 h 156"/>
                <a:gd name="T60" fmla="*/ 30 w 32"/>
                <a:gd name="T61" fmla="*/ 0 h 1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
                <a:gd name="T94" fmla="*/ 0 h 156"/>
                <a:gd name="T95" fmla="*/ 32 w 32"/>
                <a:gd name="T96" fmla="*/ 156 h 1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 h="156">
                  <a:moveTo>
                    <a:pt x="30" y="0"/>
                  </a:moveTo>
                  <a:lnTo>
                    <a:pt x="30" y="4"/>
                  </a:lnTo>
                  <a:lnTo>
                    <a:pt x="28" y="8"/>
                  </a:lnTo>
                  <a:lnTo>
                    <a:pt x="26" y="14"/>
                  </a:lnTo>
                  <a:lnTo>
                    <a:pt x="24" y="22"/>
                  </a:lnTo>
                  <a:lnTo>
                    <a:pt x="22" y="32"/>
                  </a:lnTo>
                  <a:lnTo>
                    <a:pt x="20" y="44"/>
                  </a:lnTo>
                  <a:lnTo>
                    <a:pt x="16" y="58"/>
                  </a:lnTo>
                  <a:lnTo>
                    <a:pt x="12" y="72"/>
                  </a:lnTo>
                  <a:lnTo>
                    <a:pt x="10" y="84"/>
                  </a:lnTo>
                  <a:lnTo>
                    <a:pt x="6" y="94"/>
                  </a:lnTo>
                  <a:lnTo>
                    <a:pt x="4" y="102"/>
                  </a:lnTo>
                  <a:lnTo>
                    <a:pt x="2" y="108"/>
                  </a:lnTo>
                  <a:lnTo>
                    <a:pt x="2" y="112"/>
                  </a:lnTo>
                  <a:lnTo>
                    <a:pt x="0" y="116"/>
                  </a:lnTo>
                  <a:lnTo>
                    <a:pt x="2" y="156"/>
                  </a:lnTo>
                  <a:lnTo>
                    <a:pt x="4" y="152"/>
                  </a:lnTo>
                  <a:lnTo>
                    <a:pt x="4" y="148"/>
                  </a:lnTo>
                  <a:lnTo>
                    <a:pt x="6" y="142"/>
                  </a:lnTo>
                  <a:lnTo>
                    <a:pt x="8" y="134"/>
                  </a:lnTo>
                  <a:lnTo>
                    <a:pt x="10" y="124"/>
                  </a:lnTo>
                  <a:lnTo>
                    <a:pt x="14" y="112"/>
                  </a:lnTo>
                  <a:lnTo>
                    <a:pt x="16" y="98"/>
                  </a:lnTo>
                  <a:lnTo>
                    <a:pt x="20" y="84"/>
                  </a:lnTo>
                  <a:lnTo>
                    <a:pt x="22" y="72"/>
                  </a:lnTo>
                  <a:lnTo>
                    <a:pt x="26" y="62"/>
                  </a:lnTo>
                  <a:lnTo>
                    <a:pt x="28" y="54"/>
                  </a:lnTo>
                  <a:lnTo>
                    <a:pt x="30" y="48"/>
                  </a:lnTo>
                  <a:lnTo>
                    <a:pt x="30" y="44"/>
                  </a:lnTo>
                  <a:lnTo>
                    <a:pt x="32" y="40"/>
                  </a:lnTo>
                  <a:lnTo>
                    <a:pt x="30" y="0"/>
                  </a:lnTo>
                  <a:close/>
                </a:path>
              </a:pathLst>
            </a:custGeom>
            <a:solidFill>
              <a:srgbClr val="C0C0C0"/>
            </a:solidFill>
            <a:ln w="6350">
              <a:solidFill>
                <a:srgbClr val="000000"/>
              </a:solidFill>
              <a:round/>
              <a:headEnd/>
              <a:tailEnd/>
            </a:ln>
          </p:spPr>
          <p:txBody>
            <a:bodyPr/>
            <a:lstStyle/>
            <a:p>
              <a:endParaRPr lang="fr-FR"/>
            </a:p>
          </p:txBody>
        </p:sp>
        <p:sp>
          <p:nvSpPr>
            <p:cNvPr id="9788" name="Freeform 572"/>
            <p:cNvSpPr>
              <a:spLocks/>
            </p:cNvSpPr>
            <p:nvPr/>
          </p:nvSpPr>
          <p:spPr bwMode="gray">
            <a:xfrm>
              <a:off x="2058" y="1911"/>
              <a:ext cx="38" cy="50"/>
            </a:xfrm>
            <a:custGeom>
              <a:avLst/>
              <a:gdLst>
                <a:gd name="T0" fmla="*/ 0 w 38"/>
                <a:gd name="T1" fmla="*/ 6 h 50"/>
                <a:gd name="T2" fmla="*/ 2 w 38"/>
                <a:gd name="T3" fmla="*/ 6 h 50"/>
                <a:gd name="T4" fmla="*/ 4 w 38"/>
                <a:gd name="T5" fmla="*/ 6 h 50"/>
                <a:gd name="T6" fmla="*/ 8 w 38"/>
                <a:gd name="T7" fmla="*/ 8 h 50"/>
                <a:gd name="T8" fmla="*/ 12 w 38"/>
                <a:gd name="T9" fmla="*/ 8 h 50"/>
                <a:gd name="T10" fmla="*/ 18 w 38"/>
                <a:gd name="T11" fmla="*/ 8 h 50"/>
                <a:gd name="T12" fmla="*/ 24 w 38"/>
                <a:gd name="T13" fmla="*/ 8 h 50"/>
                <a:gd name="T14" fmla="*/ 28 w 38"/>
                <a:gd name="T15" fmla="*/ 6 h 50"/>
                <a:gd name="T16" fmla="*/ 32 w 38"/>
                <a:gd name="T17" fmla="*/ 4 h 50"/>
                <a:gd name="T18" fmla="*/ 34 w 38"/>
                <a:gd name="T19" fmla="*/ 0 h 50"/>
                <a:gd name="T20" fmla="*/ 36 w 38"/>
                <a:gd name="T21" fmla="*/ 0 h 50"/>
                <a:gd name="T22" fmla="*/ 38 w 38"/>
                <a:gd name="T23" fmla="*/ 42 h 50"/>
                <a:gd name="T24" fmla="*/ 36 w 38"/>
                <a:gd name="T25" fmla="*/ 42 h 50"/>
                <a:gd name="T26" fmla="*/ 34 w 38"/>
                <a:gd name="T27" fmla="*/ 44 h 50"/>
                <a:gd name="T28" fmla="*/ 30 w 38"/>
                <a:gd name="T29" fmla="*/ 48 h 50"/>
                <a:gd name="T30" fmla="*/ 24 w 38"/>
                <a:gd name="T31" fmla="*/ 50 h 50"/>
                <a:gd name="T32" fmla="*/ 18 w 38"/>
                <a:gd name="T33" fmla="*/ 50 h 50"/>
                <a:gd name="T34" fmla="*/ 14 w 38"/>
                <a:gd name="T35" fmla="*/ 50 h 50"/>
                <a:gd name="T36" fmla="*/ 10 w 38"/>
                <a:gd name="T37" fmla="*/ 48 h 50"/>
                <a:gd name="T38" fmla="*/ 6 w 38"/>
                <a:gd name="T39" fmla="*/ 48 h 50"/>
                <a:gd name="T40" fmla="*/ 2 w 38"/>
                <a:gd name="T41" fmla="*/ 48 h 50"/>
                <a:gd name="T42" fmla="*/ 2 w 38"/>
                <a:gd name="T43" fmla="*/ 46 h 50"/>
                <a:gd name="T44" fmla="*/ 0 w 38"/>
                <a:gd name="T45" fmla="*/ 6 h 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8"/>
                <a:gd name="T70" fmla="*/ 0 h 50"/>
                <a:gd name="T71" fmla="*/ 38 w 38"/>
                <a:gd name="T72" fmla="*/ 50 h 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8" h="50">
                  <a:moveTo>
                    <a:pt x="0" y="6"/>
                  </a:moveTo>
                  <a:lnTo>
                    <a:pt x="2" y="6"/>
                  </a:lnTo>
                  <a:lnTo>
                    <a:pt x="4" y="6"/>
                  </a:lnTo>
                  <a:lnTo>
                    <a:pt x="8" y="8"/>
                  </a:lnTo>
                  <a:lnTo>
                    <a:pt x="12" y="8"/>
                  </a:lnTo>
                  <a:lnTo>
                    <a:pt x="18" y="8"/>
                  </a:lnTo>
                  <a:lnTo>
                    <a:pt x="24" y="8"/>
                  </a:lnTo>
                  <a:lnTo>
                    <a:pt x="28" y="6"/>
                  </a:lnTo>
                  <a:lnTo>
                    <a:pt x="32" y="4"/>
                  </a:lnTo>
                  <a:lnTo>
                    <a:pt x="34" y="0"/>
                  </a:lnTo>
                  <a:lnTo>
                    <a:pt x="36" y="0"/>
                  </a:lnTo>
                  <a:lnTo>
                    <a:pt x="38" y="42"/>
                  </a:lnTo>
                  <a:lnTo>
                    <a:pt x="36" y="42"/>
                  </a:lnTo>
                  <a:lnTo>
                    <a:pt x="34" y="44"/>
                  </a:lnTo>
                  <a:lnTo>
                    <a:pt x="30" y="48"/>
                  </a:lnTo>
                  <a:lnTo>
                    <a:pt x="24" y="50"/>
                  </a:lnTo>
                  <a:lnTo>
                    <a:pt x="18" y="50"/>
                  </a:lnTo>
                  <a:lnTo>
                    <a:pt x="14" y="50"/>
                  </a:lnTo>
                  <a:lnTo>
                    <a:pt x="10" y="48"/>
                  </a:lnTo>
                  <a:lnTo>
                    <a:pt x="6" y="48"/>
                  </a:lnTo>
                  <a:lnTo>
                    <a:pt x="2" y="48"/>
                  </a:lnTo>
                  <a:lnTo>
                    <a:pt x="2" y="46"/>
                  </a:lnTo>
                  <a:lnTo>
                    <a:pt x="0" y="6"/>
                  </a:lnTo>
                  <a:close/>
                </a:path>
              </a:pathLst>
            </a:custGeom>
            <a:solidFill>
              <a:srgbClr val="EAEAEA"/>
            </a:solidFill>
            <a:ln w="6350">
              <a:solidFill>
                <a:srgbClr val="000000"/>
              </a:solidFill>
              <a:round/>
              <a:headEnd/>
              <a:tailEnd/>
            </a:ln>
          </p:spPr>
          <p:txBody>
            <a:bodyPr/>
            <a:lstStyle/>
            <a:p>
              <a:endParaRPr lang="fr-FR"/>
            </a:p>
          </p:txBody>
        </p:sp>
        <p:sp>
          <p:nvSpPr>
            <p:cNvPr id="9789" name="Freeform 573" descr="Papyrus"/>
            <p:cNvSpPr>
              <a:spLocks/>
            </p:cNvSpPr>
            <p:nvPr/>
          </p:nvSpPr>
          <p:spPr bwMode="gray">
            <a:xfrm>
              <a:off x="1942" y="2035"/>
              <a:ext cx="4" cy="42"/>
            </a:xfrm>
            <a:custGeom>
              <a:avLst/>
              <a:gdLst>
                <a:gd name="T0" fmla="*/ 0 w 4"/>
                <a:gd name="T1" fmla="*/ 0 h 42"/>
                <a:gd name="T2" fmla="*/ 2 w 4"/>
                <a:gd name="T3" fmla="*/ 0 h 42"/>
                <a:gd name="T4" fmla="*/ 4 w 4"/>
                <a:gd name="T5" fmla="*/ 42 h 42"/>
                <a:gd name="T6" fmla="*/ 2 w 4"/>
                <a:gd name="T7" fmla="*/ 42 h 42"/>
                <a:gd name="T8" fmla="*/ 2 w 4"/>
                <a:gd name="T9" fmla="*/ 40 h 42"/>
                <a:gd name="T10" fmla="*/ 0 w 4"/>
                <a:gd name="T11" fmla="*/ 0 h 42"/>
                <a:gd name="T12" fmla="*/ 0 60000 65536"/>
                <a:gd name="T13" fmla="*/ 0 60000 65536"/>
                <a:gd name="T14" fmla="*/ 0 60000 65536"/>
                <a:gd name="T15" fmla="*/ 0 60000 65536"/>
                <a:gd name="T16" fmla="*/ 0 60000 65536"/>
                <a:gd name="T17" fmla="*/ 0 60000 65536"/>
                <a:gd name="T18" fmla="*/ 0 w 4"/>
                <a:gd name="T19" fmla="*/ 0 h 42"/>
                <a:gd name="T20" fmla="*/ 4 w 4"/>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4" h="42">
                  <a:moveTo>
                    <a:pt x="0" y="0"/>
                  </a:moveTo>
                  <a:lnTo>
                    <a:pt x="2" y="0"/>
                  </a:lnTo>
                  <a:lnTo>
                    <a:pt x="4" y="42"/>
                  </a:lnTo>
                  <a:lnTo>
                    <a:pt x="2" y="42"/>
                  </a:lnTo>
                  <a:lnTo>
                    <a:pt x="2" y="40"/>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90" name="Freeform 574"/>
            <p:cNvSpPr>
              <a:spLocks/>
            </p:cNvSpPr>
            <p:nvPr/>
          </p:nvSpPr>
          <p:spPr bwMode="gray">
            <a:xfrm>
              <a:off x="1944" y="2035"/>
              <a:ext cx="64" cy="46"/>
            </a:xfrm>
            <a:custGeom>
              <a:avLst/>
              <a:gdLst>
                <a:gd name="T0" fmla="*/ 0 w 64"/>
                <a:gd name="T1" fmla="*/ 0 h 46"/>
                <a:gd name="T2" fmla="*/ 2 w 64"/>
                <a:gd name="T3" fmla="*/ 2 h 46"/>
                <a:gd name="T4" fmla="*/ 6 w 64"/>
                <a:gd name="T5" fmla="*/ 4 h 46"/>
                <a:gd name="T6" fmla="*/ 12 w 64"/>
                <a:gd name="T7" fmla="*/ 6 h 46"/>
                <a:gd name="T8" fmla="*/ 22 w 64"/>
                <a:gd name="T9" fmla="*/ 6 h 46"/>
                <a:gd name="T10" fmla="*/ 32 w 64"/>
                <a:gd name="T11" fmla="*/ 6 h 46"/>
                <a:gd name="T12" fmla="*/ 42 w 64"/>
                <a:gd name="T13" fmla="*/ 4 h 46"/>
                <a:gd name="T14" fmla="*/ 50 w 64"/>
                <a:gd name="T15" fmla="*/ 4 h 46"/>
                <a:gd name="T16" fmla="*/ 56 w 64"/>
                <a:gd name="T17" fmla="*/ 2 h 46"/>
                <a:gd name="T18" fmla="*/ 62 w 64"/>
                <a:gd name="T19" fmla="*/ 0 h 46"/>
                <a:gd name="T20" fmla="*/ 64 w 64"/>
                <a:gd name="T21" fmla="*/ 0 h 46"/>
                <a:gd name="T22" fmla="*/ 64 w 64"/>
                <a:gd name="T23" fmla="*/ 40 h 46"/>
                <a:gd name="T24" fmla="*/ 62 w 64"/>
                <a:gd name="T25" fmla="*/ 42 h 46"/>
                <a:gd name="T26" fmla="*/ 58 w 64"/>
                <a:gd name="T27" fmla="*/ 44 h 46"/>
                <a:gd name="T28" fmla="*/ 50 w 64"/>
                <a:gd name="T29" fmla="*/ 46 h 46"/>
                <a:gd name="T30" fmla="*/ 42 w 64"/>
                <a:gd name="T31" fmla="*/ 46 h 46"/>
                <a:gd name="T32" fmla="*/ 32 w 64"/>
                <a:gd name="T33" fmla="*/ 46 h 46"/>
                <a:gd name="T34" fmla="*/ 22 w 64"/>
                <a:gd name="T35" fmla="*/ 46 h 46"/>
                <a:gd name="T36" fmla="*/ 14 w 64"/>
                <a:gd name="T37" fmla="*/ 46 h 46"/>
                <a:gd name="T38" fmla="*/ 8 w 64"/>
                <a:gd name="T39" fmla="*/ 46 h 46"/>
                <a:gd name="T40" fmla="*/ 4 w 64"/>
                <a:gd name="T41" fmla="*/ 44 h 46"/>
                <a:gd name="T42" fmla="*/ 2 w 64"/>
                <a:gd name="T43" fmla="*/ 42 h 46"/>
                <a:gd name="T44" fmla="*/ 0 w 64"/>
                <a:gd name="T45" fmla="*/ 0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4"/>
                <a:gd name="T70" fmla="*/ 0 h 46"/>
                <a:gd name="T71" fmla="*/ 64 w 64"/>
                <a:gd name="T72" fmla="*/ 46 h 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4" h="46">
                  <a:moveTo>
                    <a:pt x="0" y="0"/>
                  </a:moveTo>
                  <a:lnTo>
                    <a:pt x="2" y="2"/>
                  </a:lnTo>
                  <a:lnTo>
                    <a:pt x="6" y="4"/>
                  </a:lnTo>
                  <a:lnTo>
                    <a:pt x="12" y="6"/>
                  </a:lnTo>
                  <a:lnTo>
                    <a:pt x="22" y="6"/>
                  </a:lnTo>
                  <a:lnTo>
                    <a:pt x="32" y="6"/>
                  </a:lnTo>
                  <a:lnTo>
                    <a:pt x="42" y="4"/>
                  </a:lnTo>
                  <a:lnTo>
                    <a:pt x="50" y="4"/>
                  </a:lnTo>
                  <a:lnTo>
                    <a:pt x="56" y="2"/>
                  </a:lnTo>
                  <a:lnTo>
                    <a:pt x="62" y="0"/>
                  </a:lnTo>
                  <a:lnTo>
                    <a:pt x="64" y="0"/>
                  </a:lnTo>
                  <a:lnTo>
                    <a:pt x="64" y="40"/>
                  </a:lnTo>
                  <a:lnTo>
                    <a:pt x="62" y="42"/>
                  </a:lnTo>
                  <a:lnTo>
                    <a:pt x="58" y="44"/>
                  </a:lnTo>
                  <a:lnTo>
                    <a:pt x="50" y="46"/>
                  </a:lnTo>
                  <a:lnTo>
                    <a:pt x="42" y="46"/>
                  </a:lnTo>
                  <a:lnTo>
                    <a:pt x="32" y="46"/>
                  </a:lnTo>
                  <a:lnTo>
                    <a:pt x="22" y="46"/>
                  </a:lnTo>
                  <a:lnTo>
                    <a:pt x="14" y="46"/>
                  </a:lnTo>
                  <a:lnTo>
                    <a:pt x="8" y="46"/>
                  </a:lnTo>
                  <a:lnTo>
                    <a:pt x="4" y="44"/>
                  </a:lnTo>
                  <a:lnTo>
                    <a:pt x="2" y="42"/>
                  </a:lnTo>
                  <a:lnTo>
                    <a:pt x="0" y="0"/>
                  </a:lnTo>
                  <a:close/>
                </a:path>
              </a:pathLst>
            </a:custGeom>
            <a:solidFill>
              <a:srgbClr val="EAEAEA"/>
            </a:solidFill>
            <a:ln w="6350">
              <a:solidFill>
                <a:srgbClr val="000000"/>
              </a:solidFill>
              <a:round/>
              <a:headEnd/>
              <a:tailEnd/>
            </a:ln>
          </p:spPr>
          <p:txBody>
            <a:bodyPr/>
            <a:lstStyle/>
            <a:p>
              <a:endParaRPr lang="fr-F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34179" name="Rectangle 3"/>
          <p:cNvSpPr>
            <a:spLocks noChangeArrowheads="1"/>
          </p:cNvSpPr>
          <p:nvPr/>
        </p:nvSpPr>
        <p:spPr bwMode="blackWhite">
          <a:xfrm>
            <a:off x="771525" y="1912938"/>
            <a:ext cx="7348538" cy="4264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ArrayList wagons = </a:t>
            </a:r>
            <a:r>
              <a:rPr lang="fr-FR" sz="1600" b="1" noProof="1">
                <a:latin typeface="Courier New" pitchFamily="49" charset="0"/>
              </a:rPr>
              <a:t>new</a:t>
            </a:r>
            <a:r>
              <a:rPr lang="fr-FR" sz="1600" noProof="1">
                <a:latin typeface="Courier New" pitchFamily="49" charset="0"/>
              </a:rPr>
              <a:t> ArrayList();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90000"/>
              </a:lnSpc>
              <a:defRPr/>
            </a:pPr>
            <a:r>
              <a:rPr lang="fr-FR" sz="1600" noProof="1">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 </a:t>
            </a:r>
            <a:r>
              <a:rPr lang="fr-FR" sz="1600" noProof="1">
                <a:latin typeface="Courier New" pitchFamily="49" charset="0"/>
              </a:rPr>
              <a:t>TraiterWagon</a:t>
            </a:r>
            <a:r>
              <a:rPr lang="fr-FR" sz="1600" noProof="1">
                <a:solidFill>
                  <a:srgbClr val="000080"/>
                </a:solidFill>
                <a:latin typeface="Courier New" pitchFamily="49" charset="0"/>
              </a:rPr>
              <a:t>(w);</a:t>
            </a:r>
          </a:p>
          <a:p>
            <a:pPr>
              <a:lnSpc>
                <a:spcPct val="90000"/>
              </a:lnSpc>
              <a:defRPr/>
            </a:pPr>
            <a:r>
              <a:rPr lang="fr-FR" sz="1600" b="1" noProof="1">
                <a:latin typeface="Courier New" pitchFamily="49" charset="0"/>
              </a:rPr>
              <a:t>      </a:t>
            </a:r>
            <a:r>
              <a:rPr lang="fr-FR" sz="1600" noProof="1">
                <a:latin typeface="Courier New" pitchFamily="49" charset="0"/>
              </a:rPr>
              <a:t>//</a:t>
            </a:r>
            <a:r>
              <a:rPr lang="fr-FR" sz="1600" b="1" noProof="1">
                <a:latin typeface="Courier New" pitchFamily="49" charset="0"/>
              </a:rPr>
              <a:t>for</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 = 0; i &lt; wagons.Count; i++)</a:t>
            </a:r>
          </a:p>
          <a:p>
            <a:pPr>
              <a:lnSpc>
                <a:spcPct val="90000"/>
              </a:lnSpc>
              <a:defRPr/>
            </a:pPr>
            <a:r>
              <a:rPr lang="fr-FR" sz="1600" noProof="1">
                <a:latin typeface="Courier New" pitchFamily="49" charset="0"/>
              </a:rPr>
              <a:t>      //    TraiterWagon((Wagon)wagons[i]);</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25604" name="AutoShape 4"/>
          <p:cNvSpPr>
            <a:spLocks noChangeArrowheads="1"/>
          </p:cNvSpPr>
          <p:nvPr/>
        </p:nvSpPr>
        <p:spPr bwMode="blackWhite">
          <a:xfrm>
            <a:off x="5413375" y="2395538"/>
            <a:ext cx="2376488" cy="784225"/>
          </a:xfrm>
          <a:prstGeom prst="wedgeRectCallout">
            <a:avLst>
              <a:gd name="adj1" fmla="val -70907"/>
              <a:gd name="adj2" fmla="val 58500"/>
            </a:avLst>
          </a:prstGeom>
          <a:solidFill>
            <a:schemeClr val="hlink"/>
          </a:solidFill>
          <a:ln w="12700">
            <a:solidFill>
              <a:schemeClr val="tx1"/>
            </a:solidFill>
            <a:miter lim="800000"/>
            <a:headEnd/>
            <a:tailEnd/>
          </a:ln>
        </p:spPr>
        <p:txBody>
          <a:bodyPr/>
          <a:lstStyle/>
          <a:p>
            <a:r>
              <a:rPr lang="fr-FR" b="1"/>
              <a:t>Une instance doit être construite, comme pour toutes les autres classes</a:t>
            </a:r>
          </a:p>
        </p:txBody>
      </p:sp>
      <p:sp>
        <p:nvSpPr>
          <p:cNvPr id="25605" name="AutoShape 5"/>
          <p:cNvSpPr>
            <a:spLocks noChangeArrowheads="1"/>
          </p:cNvSpPr>
          <p:nvPr/>
        </p:nvSpPr>
        <p:spPr bwMode="blackWhite">
          <a:xfrm>
            <a:off x="4619625" y="3927475"/>
            <a:ext cx="1900238" cy="517525"/>
          </a:xfrm>
          <a:prstGeom prst="wedgeRectCallout">
            <a:avLst>
              <a:gd name="adj1" fmla="val -116750"/>
              <a:gd name="adj2" fmla="val -616"/>
            </a:avLst>
          </a:prstGeom>
          <a:solidFill>
            <a:schemeClr val="hlink"/>
          </a:solidFill>
          <a:ln w="12700">
            <a:solidFill>
              <a:schemeClr val="tx1"/>
            </a:solidFill>
            <a:miter lim="800000"/>
            <a:headEnd/>
            <a:tailEnd/>
          </a:ln>
        </p:spPr>
        <p:txBody>
          <a:bodyPr/>
          <a:lstStyle/>
          <a:p>
            <a:r>
              <a:rPr lang="fr-FR" b="1"/>
              <a:t>Pas besoin de test de place suffisante</a:t>
            </a:r>
          </a:p>
        </p:txBody>
      </p:sp>
      <p:sp>
        <p:nvSpPr>
          <p:cNvPr id="25606" name="AutoShape 6"/>
          <p:cNvSpPr>
            <a:spLocks noChangeArrowheads="1"/>
          </p:cNvSpPr>
          <p:nvPr/>
        </p:nvSpPr>
        <p:spPr bwMode="blackWhite">
          <a:xfrm>
            <a:off x="6892925" y="4381500"/>
            <a:ext cx="1814513" cy="342900"/>
          </a:xfrm>
          <a:prstGeom prst="wedgeRectCallout">
            <a:avLst>
              <a:gd name="adj1" fmla="val -227954"/>
              <a:gd name="adj2" fmla="val 76389"/>
            </a:avLst>
          </a:prstGeom>
          <a:solidFill>
            <a:schemeClr val="hlink"/>
          </a:solidFill>
          <a:ln w="12700">
            <a:solidFill>
              <a:schemeClr val="tx1"/>
            </a:solidFill>
            <a:miter lim="800000"/>
            <a:headEnd/>
            <a:tailEnd/>
          </a:ln>
        </p:spPr>
        <p:txBody>
          <a:bodyPr/>
          <a:lstStyle/>
          <a:p>
            <a:r>
              <a:rPr lang="fr-FR" b="1">
                <a:latin typeface="Courier New" pitchFamily="49" charset="0"/>
                <a:cs typeface="Courier New" pitchFamily="49" charset="0"/>
              </a:rPr>
              <a:t>foreach</a:t>
            </a:r>
            <a:r>
              <a:rPr lang="fr-FR" b="1"/>
              <a:t> utilisable </a:t>
            </a:r>
          </a:p>
        </p:txBody>
      </p:sp>
      <p:sp>
        <p:nvSpPr>
          <p:cNvPr id="25607" name="AutoShape 7"/>
          <p:cNvSpPr>
            <a:spLocks noChangeArrowheads="1"/>
          </p:cNvSpPr>
          <p:nvPr/>
        </p:nvSpPr>
        <p:spPr bwMode="blackWhite">
          <a:xfrm>
            <a:off x="1685925" y="5810250"/>
            <a:ext cx="2227263" cy="517525"/>
          </a:xfrm>
          <a:prstGeom prst="wedgeRectCallout">
            <a:avLst>
              <a:gd name="adj1" fmla="val 62829"/>
              <a:gd name="adj2" fmla="val -102454"/>
            </a:avLst>
          </a:prstGeom>
          <a:solidFill>
            <a:schemeClr val="hlink"/>
          </a:solidFill>
          <a:ln w="12700">
            <a:solidFill>
              <a:schemeClr val="tx1"/>
            </a:solidFill>
            <a:miter lim="800000"/>
            <a:headEnd/>
            <a:tailEnd/>
          </a:ln>
        </p:spPr>
        <p:txBody>
          <a:bodyPr/>
          <a:lstStyle/>
          <a:p>
            <a:r>
              <a:rPr lang="fr-FR" b="1"/>
              <a:t>Indexage possible mais coercition nécessaire</a:t>
            </a:r>
          </a:p>
        </p:txBody>
      </p:sp>
      <p:sp>
        <p:nvSpPr>
          <p:cNvPr id="25608" name="AutoShape 8"/>
          <p:cNvSpPr>
            <a:spLocks noChangeArrowheads="1"/>
          </p:cNvSpPr>
          <p:nvPr/>
        </p:nvSpPr>
        <p:spPr bwMode="blackWhite">
          <a:xfrm>
            <a:off x="6843713" y="3424238"/>
            <a:ext cx="1408112" cy="503237"/>
          </a:xfrm>
          <a:prstGeom prst="wedgeRectCallout">
            <a:avLst>
              <a:gd name="adj1" fmla="val -331847"/>
              <a:gd name="adj2" fmla="val -14037"/>
            </a:avLst>
          </a:prstGeom>
          <a:solidFill>
            <a:schemeClr val="hlink"/>
          </a:solidFill>
          <a:ln w="12700">
            <a:solidFill>
              <a:schemeClr val="tx1"/>
            </a:solidFill>
            <a:miter lim="800000"/>
            <a:headEnd/>
            <a:tailEnd/>
          </a:ln>
        </p:spPr>
        <p:txBody>
          <a:bodyPr/>
          <a:lstStyle/>
          <a:p>
            <a:r>
              <a:rPr lang="fr-FR" b="1"/>
              <a:t>Compteur non nécessaire </a:t>
            </a:r>
          </a:p>
        </p:txBody>
      </p:sp>
      <p:sp>
        <p:nvSpPr>
          <p:cNvPr id="434185" name="Rectangle 9"/>
          <p:cNvSpPr>
            <a:spLocks noGrp="1" noChangeArrowheads="1"/>
          </p:cNvSpPr>
          <p:nvPr>
            <p:ph type="title"/>
          </p:nvPr>
        </p:nvSpPr>
        <p:spPr/>
        <p:txBody>
          <a:bodyPr/>
          <a:lstStyle/>
          <a:p>
            <a:pPr>
              <a:defRPr/>
            </a:pPr>
            <a:r>
              <a:rPr lang="fr-FR">
                <a:latin typeface="Courier New" pitchFamily="49" charset="0"/>
              </a:rPr>
              <a:t>ArrayList</a:t>
            </a:r>
          </a:p>
        </p:txBody>
      </p:sp>
      <p:sp>
        <p:nvSpPr>
          <p:cNvPr id="25610" name="Rectangle 10"/>
          <p:cNvSpPr>
            <a:spLocks noGrp="1" noChangeArrowheads="1"/>
          </p:cNvSpPr>
          <p:nvPr>
            <p:ph idx="1"/>
          </p:nvPr>
        </p:nvSpPr>
        <p:spPr>
          <a:xfrm>
            <a:off x="268288" y="1206500"/>
            <a:ext cx="8599487" cy="641350"/>
          </a:xfrm>
        </p:spPr>
        <p:txBody>
          <a:bodyPr/>
          <a:lstStyle/>
          <a:p>
            <a:pPr>
              <a:spcBef>
                <a:spcPts val="1200"/>
              </a:spcBef>
              <a:buFontTx/>
              <a:buChar char="•"/>
            </a:pPr>
            <a:r>
              <a:rPr lang="fr-FR"/>
              <a:t>Cela serait plus pratique avec une </a:t>
            </a:r>
            <a:r>
              <a:rPr lang="fr-FR">
                <a:latin typeface="Courier New" pitchFamily="49" charset="0"/>
              </a:rPr>
              <a:t>ArrayList</a:t>
            </a:r>
          </a:p>
          <a:p>
            <a:pPr lvl="1">
              <a:spcBef>
                <a:spcPct val="0"/>
              </a:spcBef>
              <a:buFontTx/>
              <a:buChar char="—"/>
            </a:pPr>
            <a:r>
              <a:rPr lang="fr-FR"/>
              <a:t>Semblable à un tableau auto-dimensionnable à l’exécution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40323" name="Rectangle 3"/>
          <p:cNvSpPr>
            <a:spLocks noChangeArrowheads="1"/>
          </p:cNvSpPr>
          <p:nvPr/>
        </p:nvSpPr>
        <p:spPr bwMode="blackWhite">
          <a:xfrm>
            <a:off x="757238" y="1955800"/>
            <a:ext cx="7099300" cy="3992563"/>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ArrayList wagons = </a:t>
            </a:r>
            <a:r>
              <a:rPr lang="fr-FR" sz="1600" b="1" noProof="1">
                <a:latin typeface="Courier New" pitchFamily="49" charset="0"/>
              </a:rPr>
              <a:t>new</a:t>
            </a:r>
            <a:r>
              <a:rPr lang="fr-FR" sz="1600" noProof="1">
                <a:latin typeface="Courier New" pitchFamily="49" charset="0"/>
              </a:rPr>
              <a:t> ArrayList();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a:t>
            </a:r>
            <a:r>
              <a:rPr lang="fr-FR" sz="1600">
                <a:latin typeface="Courier New" pitchFamily="49" charset="0"/>
              </a:rPr>
              <a:t>w</a:t>
            </a:r>
            <a:r>
              <a:rPr lang="fr-FR" sz="1600" noProof="1">
                <a:latin typeface="Courier New" pitchFamily="49" charset="0"/>
              </a:rPr>
              <a:t>); </a:t>
            </a:r>
          </a:p>
          <a:p>
            <a:pPr>
              <a:lnSpc>
                <a:spcPct val="80000"/>
              </a:lnSpc>
              <a:defRPr/>
            </a:pPr>
            <a:r>
              <a:rPr lang="fr-FR" sz="1600" noProof="1">
                <a:latin typeface="Courier New" pitchFamily="49" charset="0"/>
              </a:rPr>
              <a:t>        wagons.Add(</a:t>
            </a:r>
            <a:r>
              <a:rPr lang="fr-FR" sz="1600" b="1" noProof="1">
                <a:latin typeface="Courier New" pitchFamily="49" charset="0"/>
              </a:rPr>
              <a:t>new</a:t>
            </a:r>
            <a:r>
              <a:rPr lang="fr-FR" sz="1600" noProof="1">
                <a:latin typeface="Courier New" pitchFamily="49" charset="0"/>
              </a:rPr>
              <a:t> </a:t>
            </a:r>
            <a:r>
              <a:rPr lang="fr-FR" sz="1600">
                <a:latin typeface="Courier New" pitchFamily="49" charset="0"/>
              </a:rPr>
              <a:t>Bidon</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a:t>
            </a:r>
            <a:r>
              <a:rPr lang="fr-FR" sz="1600">
                <a:latin typeface="Courier New" pitchFamily="49" charset="0"/>
              </a:rPr>
              <a:t> </a:t>
            </a:r>
            <a:r>
              <a:rPr lang="fr-FR" sz="1600" noProof="1">
                <a:latin typeface="Courier New" pitchFamily="49" charset="0"/>
              </a:rPr>
              <a:t>TraiterWagon(</a:t>
            </a:r>
            <a:r>
              <a:rPr lang="fr-FR" sz="1600">
                <a:latin typeface="Courier New" pitchFamily="49" charset="0"/>
              </a:rPr>
              <a:t>w</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26628" name="AutoShape 5"/>
          <p:cNvSpPr>
            <a:spLocks noChangeArrowheads="1"/>
          </p:cNvSpPr>
          <p:nvPr/>
        </p:nvSpPr>
        <p:spPr bwMode="blackWhite">
          <a:xfrm>
            <a:off x="5761038" y="3816350"/>
            <a:ext cx="1520825" cy="517525"/>
          </a:xfrm>
          <a:prstGeom prst="wedgeRectCallout">
            <a:avLst>
              <a:gd name="adj1" fmla="val -114301"/>
              <a:gd name="adj2" fmla="val 57056"/>
            </a:avLst>
          </a:prstGeom>
          <a:solidFill>
            <a:schemeClr val="hlink"/>
          </a:solidFill>
          <a:ln w="12700">
            <a:solidFill>
              <a:schemeClr val="tx1"/>
            </a:solidFill>
            <a:miter lim="800000"/>
            <a:headEnd/>
            <a:tailEnd/>
          </a:ln>
        </p:spPr>
        <p:txBody>
          <a:bodyPr/>
          <a:lstStyle/>
          <a:p>
            <a:pPr algn="ctr"/>
            <a:r>
              <a:rPr lang="fr-FR" b="1"/>
              <a:t>Erreur de programmation</a:t>
            </a:r>
          </a:p>
        </p:txBody>
      </p:sp>
      <p:sp>
        <p:nvSpPr>
          <p:cNvPr id="26629" name="AutoShape 7"/>
          <p:cNvSpPr>
            <a:spLocks noChangeArrowheads="1"/>
          </p:cNvSpPr>
          <p:nvPr/>
        </p:nvSpPr>
        <p:spPr bwMode="blackWhite">
          <a:xfrm>
            <a:off x="4059238" y="5487988"/>
            <a:ext cx="1820862" cy="336550"/>
          </a:xfrm>
          <a:prstGeom prst="wedgeRectCallout">
            <a:avLst>
              <a:gd name="adj1" fmla="val -66477"/>
              <a:gd name="adj2" fmla="val -84435"/>
            </a:avLst>
          </a:prstGeom>
          <a:solidFill>
            <a:schemeClr val="hlink"/>
          </a:solidFill>
          <a:ln w="12700">
            <a:solidFill>
              <a:schemeClr val="tx1"/>
            </a:solidFill>
            <a:miter lim="800000"/>
            <a:headEnd/>
            <a:tailEnd/>
          </a:ln>
        </p:spPr>
        <p:txBody>
          <a:bodyPr/>
          <a:lstStyle/>
          <a:p>
            <a:r>
              <a:rPr lang="fr-FR" b="1">
                <a:solidFill>
                  <a:srgbClr val="000080"/>
                </a:solidFill>
              </a:rPr>
              <a:t>Que se passe-t-il ?</a:t>
            </a:r>
          </a:p>
        </p:txBody>
      </p:sp>
      <p:sp>
        <p:nvSpPr>
          <p:cNvPr id="440329" name="Rectangle 9"/>
          <p:cNvSpPr>
            <a:spLocks noGrp="1" noChangeArrowheads="1"/>
          </p:cNvSpPr>
          <p:nvPr>
            <p:ph type="title"/>
          </p:nvPr>
        </p:nvSpPr>
        <p:spPr/>
        <p:txBody>
          <a:bodyPr/>
          <a:lstStyle/>
          <a:p>
            <a:pPr>
              <a:defRPr/>
            </a:pPr>
            <a:r>
              <a:rPr lang="fr-FR"/>
              <a:t>Problème des collections hétérogènes</a:t>
            </a:r>
          </a:p>
        </p:txBody>
      </p:sp>
      <p:sp>
        <p:nvSpPr>
          <p:cNvPr id="26631" name="Rectangle 10"/>
          <p:cNvSpPr>
            <a:spLocks noGrp="1" noChangeArrowheads="1"/>
          </p:cNvSpPr>
          <p:nvPr>
            <p:ph idx="1"/>
          </p:nvPr>
        </p:nvSpPr>
        <p:spPr>
          <a:xfrm>
            <a:off x="279400" y="1312863"/>
            <a:ext cx="8599488" cy="366712"/>
          </a:xfrm>
        </p:spPr>
        <p:txBody>
          <a:bodyPr/>
          <a:lstStyle/>
          <a:p>
            <a:pPr>
              <a:spcBef>
                <a:spcPts val="1200"/>
              </a:spcBef>
              <a:spcAft>
                <a:spcPts val="300"/>
              </a:spcAft>
              <a:buFontTx/>
              <a:buChar char="•"/>
            </a:pPr>
            <a:r>
              <a:rPr lang="fr-FR"/>
              <a:t>Que se passe-t-il si le développeur fait cette erreur ?</a:t>
            </a:r>
          </a:p>
        </p:txBody>
      </p:sp>
      <p:sp>
        <p:nvSpPr>
          <p:cNvPr id="26632" name="Rectangle 11"/>
          <p:cNvSpPr>
            <a:spLocks noChangeArrowheads="1"/>
          </p:cNvSpPr>
          <p:nvPr/>
        </p:nvSpPr>
        <p:spPr bwMode="auto">
          <a:xfrm>
            <a:off x="395288" y="6073775"/>
            <a:ext cx="6805612" cy="366713"/>
          </a:xfrm>
          <a:prstGeom prst="rect">
            <a:avLst/>
          </a:prstGeom>
          <a:noFill/>
          <a:ln w="9525">
            <a:noFill/>
            <a:miter lim="800000"/>
            <a:headEnd/>
            <a:tailEnd/>
          </a:ln>
        </p:spPr>
        <p:txBody>
          <a:bodyPr>
            <a:spAutoFit/>
          </a:bodyPr>
          <a:lstStyle/>
          <a:p>
            <a:pPr marL="342900" indent="-342900">
              <a:spcBef>
                <a:spcPts val="1200"/>
              </a:spcBef>
              <a:spcAft>
                <a:spcPts val="300"/>
              </a:spcAft>
              <a:buClr>
                <a:schemeClr val="accent2"/>
              </a:buClr>
              <a:buSzPct val="115000"/>
              <a:buFontTx/>
              <a:buChar char="•"/>
            </a:pPr>
            <a:r>
              <a:rPr lang="fr-FR" sz="1800" b="1">
                <a:solidFill>
                  <a:srgbClr val="000080"/>
                </a:solidFill>
              </a:rPr>
              <a:t>Les collections hétérogènes sont peu utilisées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7" name="Rectangle 9"/>
          <p:cNvSpPr>
            <a:spLocks noChangeArrowheads="1"/>
          </p:cNvSpPr>
          <p:nvPr/>
        </p:nvSpPr>
        <p:spPr bwMode="blackWhite">
          <a:xfrm>
            <a:off x="733425" y="2181225"/>
            <a:ext cx="7099300" cy="41878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r>
              <a:rPr lang="fr-FR" sz="1600">
                <a:solidFill>
                  <a:srgbClr val="000080"/>
                </a:solidFill>
                <a:latin typeface="Courier New" pitchFamily="49" charset="0"/>
              </a:rPr>
              <a:t>.Generic</a:t>
            </a:r>
            <a:r>
              <a:rPr lang="fr-FR" sz="1600" noProof="1">
                <a:solidFill>
                  <a:srgbClr val="000080"/>
                </a:solidFill>
                <a:latin typeface="Courier New" pitchFamily="49" charset="0"/>
              </a:rPr>
              <a:t>;</a:t>
            </a:r>
            <a:endParaRPr lang="fr-FR" sz="1600" b="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List&lt;Wagon&gt; wagons = </a:t>
            </a:r>
            <a:r>
              <a:rPr lang="fr-FR" sz="1600" b="1" noProof="1">
                <a:latin typeface="Courier New" pitchFamily="49" charset="0"/>
              </a:rPr>
              <a:t>new</a:t>
            </a:r>
            <a:r>
              <a:rPr lang="fr-FR" sz="1600" noProof="1">
                <a:latin typeface="Courier New" pitchFamily="49" charset="0"/>
              </a:rPr>
              <a:t> List&lt;Wagon&gt;();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c)</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wagons.Add(new </a:t>
            </a:r>
            <a:r>
              <a:rPr lang="fr-FR" sz="1600">
                <a:latin typeface="Courier New" pitchFamily="49" charset="0"/>
              </a:rPr>
              <a:t>Bidon</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a:t>
            </a:r>
            <a:r>
              <a:rPr lang="fr-FR" sz="1600">
                <a:latin typeface="Courier New" pitchFamily="49" charset="0"/>
              </a:rPr>
              <a:t> </a:t>
            </a:r>
            <a:r>
              <a:rPr lang="fr-FR" sz="1600" noProof="1">
                <a:latin typeface="Courier New" pitchFamily="49" charset="0"/>
              </a:rPr>
              <a:t>TraiterWagon(</a:t>
            </a:r>
            <a:r>
              <a:rPr lang="fr-FR" sz="1600">
                <a:latin typeface="Courier New" pitchFamily="49" charset="0"/>
              </a:rPr>
              <a:t>w</a:t>
            </a:r>
            <a:r>
              <a:rPr lang="fr-FR" sz="1600" noProof="1">
                <a:latin typeface="Courier New" pitchFamily="49" charset="0"/>
              </a:rPr>
              <a:t>); </a:t>
            </a:r>
            <a:endParaRPr lang="fr-FR" sz="1600">
              <a:latin typeface="Courier New" pitchFamily="49" charset="0"/>
            </a:endParaRPr>
          </a:p>
          <a:p>
            <a:pPr>
              <a:lnSpc>
                <a:spcPct val="80000"/>
              </a:lnSpc>
              <a:defRPr/>
            </a:pPr>
            <a:r>
              <a:rPr lang="fr-FR" sz="1600">
                <a:latin typeface="Courier New" pitchFamily="49" charset="0"/>
              </a:rPr>
              <a:t>        //</a:t>
            </a:r>
            <a:r>
              <a:rPr lang="fr-FR" sz="1600" b="1" noProof="1">
                <a:latin typeface="Courier New" pitchFamily="49" charset="0"/>
              </a:rPr>
              <a:t>for</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 = 0; i &lt; wagons.Count; i++)</a:t>
            </a:r>
          </a:p>
          <a:p>
            <a:pPr>
              <a:lnSpc>
                <a:spcPct val="80000"/>
              </a:lnSpc>
              <a:defRPr/>
            </a:pPr>
            <a:r>
              <a:rPr lang="fr-FR" sz="1600">
                <a:latin typeface="Courier New" pitchFamily="49" charset="0"/>
              </a:rPr>
              <a:t>        //    </a:t>
            </a:r>
            <a:r>
              <a:rPr lang="fr-FR" sz="1600" noProof="1">
                <a:latin typeface="Courier New" pitchFamily="49" charset="0"/>
              </a:rPr>
              <a:t>TraiterWagon(wagons[i]);</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44237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7652" name="AutoShape 4"/>
          <p:cNvSpPr>
            <a:spLocks noChangeArrowheads="1"/>
          </p:cNvSpPr>
          <p:nvPr/>
        </p:nvSpPr>
        <p:spPr bwMode="blackWhite">
          <a:xfrm>
            <a:off x="4881563" y="2895600"/>
            <a:ext cx="2328862" cy="320675"/>
          </a:xfrm>
          <a:prstGeom prst="wedgeRectCallout">
            <a:avLst>
              <a:gd name="adj1" fmla="val -103306"/>
              <a:gd name="adj2" fmla="val 161880"/>
            </a:avLst>
          </a:prstGeom>
          <a:solidFill>
            <a:schemeClr val="hlink"/>
          </a:solidFill>
          <a:ln w="12700">
            <a:solidFill>
              <a:schemeClr val="tx1"/>
            </a:solidFill>
            <a:miter lim="800000"/>
            <a:headEnd/>
            <a:tailEnd/>
          </a:ln>
        </p:spPr>
        <p:txBody>
          <a:bodyPr/>
          <a:lstStyle/>
          <a:p>
            <a:r>
              <a:rPr lang="fr-FR" b="1"/>
              <a:t>Ne gère que des wagons</a:t>
            </a:r>
          </a:p>
        </p:txBody>
      </p:sp>
      <p:sp>
        <p:nvSpPr>
          <p:cNvPr id="442373" name="Rectangle 5"/>
          <p:cNvSpPr>
            <a:spLocks noGrp="1" noChangeArrowheads="1"/>
          </p:cNvSpPr>
          <p:nvPr>
            <p:ph type="title"/>
          </p:nvPr>
        </p:nvSpPr>
        <p:spPr/>
        <p:txBody>
          <a:bodyPr/>
          <a:lstStyle/>
          <a:p>
            <a:pPr>
              <a:defRPr/>
            </a:pPr>
            <a:r>
              <a:rPr lang="fr-FR">
                <a:latin typeface="Courier New" pitchFamily="49" charset="0"/>
              </a:rPr>
              <a:t>List</a:t>
            </a:r>
            <a:r>
              <a:rPr lang="fr-FR"/>
              <a:t> générique </a:t>
            </a:r>
          </a:p>
        </p:txBody>
      </p:sp>
      <p:sp>
        <p:nvSpPr>
          <p:cNvPr id="27654" name="Rectangle 6"/>
          <p:cNvSpPr>
            <a:spLocks noGrp="1" noChangeArrowheads="1"/>
          </p:cNvSpPr>
          <p:nvPr>
            <p:ph idx="1"/>
          </p:nvPr>
        </p:nvSpPr>
        <p:spPr>
          <a:xfrm>
            <a:off x="292100" y="1223963"/>
            <a:ext cx="8599488" cy="941387"/>
          </a:xfrm>
        </p:spPr>
        <p:txBody>
          <a:bodyPr/>
          <a:lstStyle/>
          <a:p>
            <a:pPr>
              <a:spcBef>
                <a:spcPts val="1200"/>
              </a:spcBef>
              <a:buFontTx/>
              <a:buChar char="•"/>
            </a:pPr>
            <a:r>
              <a:rPr lang="fr-FR"/>
              <a:t>Il n’y a pas de </a:t>
            </a:r>
            <a:r>
              <a:rPr lang="fr-FR">
                <a:latin typeface="Courier New" pitchFamily="49" charset="0"/>
              </a:rPr>
              <a:t>ArrayList</a:t>
            </a:r>
            <a:r>
              <a:rPr lang="fr-FR"/>
              <a:t> générique mais uniquement </a:t>
            </a:r>
            <a:r>
              <a:rPr lang="fr-FR">
                <a:latin typeface="Courier New" pitchFamily="49" charset="0"/>
              </a:rPr>
              <a:t>List</a:t>
            </a:r>
            <a:r>
              <a:rPr lang="fr-FR"/>
              <a:t> </a:t>
            </a:r>
          </a:p>
          <a:p>
            <a:pPr lvl="1">
              <a:buFontTx/>
              <a:buChar char="—"/>
            </a:pPr>
            <a:r>
              <a:rPr lang="fr-FR"/>
              <a:t>On ne peut placer des objets que du type avec lequel on a instancié la collection</a:t>
            </a:r>
          </a:p>
        </p:txBody>
      </p:sp>
      <p:sp>
        <p:nvSpPr>
          <p:cNvPr id="27655" name="AutoShape 7"/>
          <p:cNvSpPr>
            <a:spLocks noChangeArrowheads="1"/>
          </p:cNvSpPr>
          <p:nvPr/>
        </p:nvSpPr>
        <p:spPr bwMode="blackWhite">
          <a:xfrm>
            <a:off x="5578475" y="4159250"/>
            <a:ext cx="2782888" cy="333375"/>
          </a:xfrm>
          <a:prstGeom prst="wedgeRectCallout">
            <a:avLst>
              <a:gd name="adj1" fmla="val -87306"/>
              <a:gd name="adj2" fmla="val 40954"/>
            </a:avLst>
          </a:prstGeom>
          <a:solidFill>
            <a:schemeClr val="hlink"/>
          </a:solidFill>
          <a:ln w="12700">
            <a:solidFill>
              <a:schemeClr val="tx1"/>
            </a:solidFill>
            <a:miter lim="800000"/>
            <a:headEnd/>
            <a:tailEnd/>
          </a:ln>
        </p:spPr>
        <p:txBody>
          <a:bodyPr/>
          <a:lstStyle/>
          <a:p>
            <a:r>
              <a:rPr lang="fr-FR" b="1"/>
              <a:t>Que se passe-t-il maintenant ?</a:t>
            </a:r>
          </a:p>
        </p:txBody>
      </p:sp>
      <p:sp>
        <p:nvSpPr>
          <p:cNvPr id="27656" name="AutoShape 8"/>
          <p:cNvSpPr>
            <a:spLocks noChangeArrowheads="1"/>
          </p:cNvSpPr>
          <p:nvPr/>
        </p:nvSpPr>
        <p:spPr bwMode="blackWhite">
          <a:xfrm>
            <a:off x="6634163" y="5627688"/>
            <a:ext cx="1784350" cy="530225"/>
          </a:xfrm>
          <a:prstGeom prst="wedgeRectCallout">
            <a:avLst>
              <a:gd name="adj1" fmla="val -110056"/>
              <a:gd name="adj2" fmla="val -49403"/>
            </a:avLst>
          </a:prstGeom>
          <a:solidFill>
            <a:schemeClr val="hlink"/>
          </a:solidFill>
          <a:ln w="12700">
            <a:solidFill>
              <a:schemeClr val="tx1"/>
            </a:solidFill>
            <a:miter lim="800000"/>
            <a:headEnd/>
            <a:tailEnd/>
          </a:ln>
        </p:spPr>
        <p:txBody>
          <a:bodyPr>
            <a:spAutoFit/>
          </a:bodyPr>
          <a:lstStyle/>
          <a:p>
            <a:r>
              <a:rPr lang="fr-FR" b="1"/>
              <a:t>Plus de coercition nécessaire</a:t>
            </a:r>
            <a:endParaRPr lang="fr-FR" b="1">
              <a:latin typeface="Courier New" pitchFamily="49" charset="0"/>
            </a:endParaRPr>
          </a:p>
        </p:txBody>
      </p:sp>
      <p:grpSp>
        <p:nvGrpSpPr>
          <p:cNvPr id="27657" name="Group 8"/>
          <p:cNvGrpSpPr>
            <a:grpSpLocks/>
          </p:cNvGrpSpPr>
          <p:nvPr/>
        </p:nvGrpSpPr>
        <p:grpSpPr bwMode="auto">
          <a:xfrm>
            <a:off x="8256588" y="1192213"/>
            <a:ext cx="660400" cy="585787"/>
            <a:chOff x="3169" y="2970"/>
            <a:chExt cx="416" cy="369"/>
          </a:xfrm>
        </p:grpSpPr>
        <p:grpSp>
          <p:nvGrpSpPr>
            <p:cNvPr id="27658" name="Group 9"/>
            <p:cNvGrpSpPr>
              <a:grpSpLocks/>
            </p:cNvGrpSpPr>
            <p:nvPr/>
          </p:nvGrpSpPr>
          <p:grpSpPr bwMode="auto">
            <a:xfrm>
              <a:off x="3169" y="2970"/>
              <a:ext cx="416" cy="369"/>
              <a:chOff x="3083" y="2970"/>
              <a:chExt cx="502" cy="445"/>
            </a:xfrm>
          </p:grpSpPr>
          <p:sp>
            <p:nvSpPr>
              <p:cNvPr id="27662"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7663"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7664"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7665"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7666"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7667"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7668"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7669"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7670"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7671"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7672"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7673"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7659"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7660"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7661"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36227" name="Rectangle 3"/>
          <p:cNvSpPr>
            <a:spLocks noChangeArrowheads="1"/>
          </p:cNvSpPr>
          <p:nvPr/>
        </p:nvSpPr>
        <p:spPr bwMode="blackWhite">
          <a:xfrm>
            <a:off x="279400" y="2724150"/>
            <a:ext cx="5143500" cy="35004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System.Collections.Generic</a:t>
            </a:r>
            <a:r>
              <a:rPr lang="fr-FR" sz="1600" b="1"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Collection</a:t>
            </a:r>
            <a:r>
              <a:rPr lang="fr-FR" sz="1600">
                <a:solidFill>
                  <a:srgbClr val="000080"/>
                </a:solidFill>
                <a:latin typeface="Courier New" pitchFamily="49" charset="0"/>
              </a:rPr>
              <a:t>Exem</a:t>
            </a:r>
            <a:r>
              <a:rPr lang="fr-FR" sz="1600" noProof="1">
                <a:solidFill>
                  <a:srgbClr val="000080"/>
                </a:solidFill>
                <a:latin typeface="Courier New" pitchFamily="49" charset="0"/>
              </a:rPr>
              <a:t>ples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Queue</a:t>
            </a:r>
            <a:r>
              <a:rPr lang="fr-FR" sz="1600">
                <a:solidFill>
                  <a:srgbClr val="000080"/>
                </a:solidFill>
                <a:latin typeface="Courier New" pitchFamily="49" charset="0"/>
              </a:rPr>
              <a:t>Exem</a:t>
            </a:r>
            <a:r>
              <a:rPr lang="fr-FR" sz="1600" noProof="1">
                <a:solidFill>
                  <a:srgbClr val="000080"/>
                </a:solidFill>
                <a:latin typeface="Courier New" pitchFamily="49" charset="0"/>
              </a:rPr>
              <a:t>ple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defRPr/>
            </a:pPr>
            <a:r>
              <a:rPr lang="fr-FR" sz="1600" b="1" noProof="1">
                <a:latin typeface="Courier New" pitchFamily="49" charset="0"/>
              </a:rPr>
              <a:t>    public static void</a:t>
            </a:r>
            <a:r>
              <a:rPr lang="fr-FR" sz="1600" noProof="1">
                <a:latin typeface="Courier New" pitchFamily="49" charset="0"/>
              </a:rPr>
              <a:t> Main(); </a:t>
            </a:r>
          </a:p>
          <a:p>
            <a:pPr>
              <a:lnSpc>
                <a:spcPct val="80000"/>
              </a:lnSpc>
              <a:defRPr/>
            </a:pPr>
            <a:r>
              <a:rPr lang="fr-FR" sz="1600" noProof="1">
                <a:latin typeface="Courier New" pitchFamily="49" charset="0"/>
              </a:rPr>
              <a:t>    {</a:t>
            </a:r>
            <a:endParaRPr lang="fr-FR" sz="1600">
              <a:latin typeface="Courier New" pitchFamily="49" charset="0"/>
            </a:endParaRPr>
          </a:p>
          <a:p>
            <a:pPr>
              <a:lnSpc>
                <a:spcPct val="80000"/>
              </a:lnSpc>
              <a:defRPr/>
            </a:pPr>
            <a:r>
              <a:rPr lang="fr-FR" sz="1600">
                <a:latin typeface="Courier New" pitchFamily="49" charset="0"/>
              </a:rPr>
              <a:t>      </a:t>
            </a:r>
            <a:r>
              <a:rPr lang="fr-FR" sz="1600" noProof="1">
                <a:latin typeface="Courier New" pitchFamily="49" charset="0"/>
              </a:rPr>
              <a:t>Queue&lt;string&gt; q</a:t>
            </a:r>
            <a:r>
              <a:rPr lang="fr-FR" sz="1600">
                <a:latin typeface="Courier New" pitchFamily="49" charset="0"/>
              </a:rPr>
              <a:t>;</a:t>
            </a:r>
            <a:endParaRPr lang="fr-FR" sz="1600" noProof="1">
              <a:latin typeface="Courier New" pitchFamily="49" charset="0"/>
            </a:endParaRPr>
          </a:p>
          <a:p>
            <a:pPr>
              <a:lnSpc>
                <a:spcPct val="80000"/>
              </a:lnSpc>
              <a:defRPr/>
            </a:pPr>
            <a:r>
              <a:rPr lang="fr-FR" sz="1600" noProof="1">
                <a:latin typeface="Courier New" pitchFamily="49" charset="0"/>
              </a:rPr>
              <a:t>      q = </a:t>
            </a:r>
            <a:r>
              <a:rPr lang="fr-FR" sz="1600" b="1" noProof="1">
                <a:latin typeface="Courier New" pitchFamily="49" charset="0"/>
              </a:rPr>
              <a:t>new</a:t>
            </a:r>
            <a:r>
              <a:rPr lang="fr-FR" sz="1600" noProof="1">
                <a:latin typeface="Courier New" pitchFamily="49" charset="0"/>
              </a:rPr>
              <a:t> Queue&lt;string&gt;();</a:t>
            </a:r>
          </a:p>
          <a:p>
            <a:pPr>
              <a:lnSpc>
                <a:spcPct val="80000"/>
              </a:lnSpc>
              <a:defRPr/>
            </a:pPr>
            <a:r>
              <a:rPr lang="fr-FR" sz="1600" noProof="1">
                <a:latin typeface="Courier New" pitchFamily="49" charset="0"/>
              </a:rPr>
              <a:t>      q.Enqueue("</a:t>
            </a:r>
            <a:r>
              <a:rPr lang="fr-FR" sz="1600">
                <a:latin typeface="Courier New" pitchFamily="49" charset="0"/>
              </a:rPr>
              <a:t>Jean</a:t>
            </a:r>
            <a:r>
              <a:rPr lang="fr-FR" sz="1600" noProof="1">
                <a:latin typeface="Courier New" pitchFamily="49" charset="0"/>
              </a:rPr>
              <a:t>");</a:t>
            </a:r>
          </a:p>
          <a:p>
            <a:pPr>
              <a:lnSpc>
                <a:spcPct val="80000"/>
              </a:lnSpc>
              <a:defRPr/>
            </a:pPr>
            <a:r>
              <a:rPr lang="fr-FR" sz="1600" noProof="1">
                <a:latin typeface="Courier New" pitchFamily="49" charset="0"/>
              </a:rPr>
              <a:t>      q.Enqueue("</a:t>
            </a:r>
            <a:r>
              <a:rPr lang="fr-FR" sz="1600">
                <a:latin typeface="Courier New" pitchFamily="49" charset="0"/>
              </a:rPr>
              <a:t>Paul</a:t>
            </a:r>
            <a:r>
              <a:rPr lang="fr-FR" sz="1600" noProof="1">
                <a:latin typeface="Courier New" pitchFamily="49" charset="0"/>
              </a:rPr>
              <a:t>");</a:t>
            </a:r>
          </a:p>
          <a:p>
            <a:pPr>
              <a:lnSpc>
                <a:spcPct val="80000"/>
              </a:lnSpc>
              <a:defRPr/>
            </a:pPr>
            <a:r>
              <a:rPr lang="fr-FR" sz="1600" noProof="1">
                <a:latin typeface="Courier New" pitchFamily="49" charset="0"/>
              </a:rPr>
              <a:t>      q.Enqueue("Frank");</a:t>
            </a:r>
          </a:p>
          <a:p>
            <a:pPr>
              <a:lnSpc>
                <a:spcPct val="80000"/>
              </a:lnSpc>
              <a:defRPr/>
            </a:pPr>
            <a:r>
              <a:rPr lang="fr-FR" sz="1600" noProof="1">
                <a:latin typeface="Courier New" pitchFamily="49" charset="0"/>
              </a:rPr>
              <a:t>      </a:t>
            </a:r>
            <a:r>
              <a:rPr lang="fr-FR" sz="1600" b="1" noProof="1">
                <a:latin typeface="Courier New" pitchFamily="49" charset="0"/>
              </a:rPr>
              <a:t>while</a:t>
            </a:r>
            <a:r>
              <a:rPr lang="fr-FR" sz="1600" noProof="1">
                <a:latin typeface="Courier New" pitchFamily="49" charset="0"/>
              </a:rPr>
              <a:t>(q.Count &gt; 0)</a:t>
            </a:r>
          </a:p>
          <a:p>
            <a:pPr>
              <a:lnSpc>
                <a:spcPct val="80000"/>
              </a:lnSpc>
              <a:defRPr/>
            </a:pPr>
            <a:r>
              <a:rPr lang="fr-FR" sz="1600" noProof="1">
                <a:latin typeface="Courier New" pitchFamily="49" charset="0"/>
              </a:rPr>
              <a:t>	 Console.WriteLine(q.Dequeue());</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noProof="1">
                <a:latin typeface="Courier New" pitchFamily="49" charset="0"/>
              </a:rPr>
              <a:t>}</a:t>
            </a:r>
          </a:p>
        </p:txBody>
      </p:sp>
      <p:sp>
        <p:nvSpPr>
          <p:cNvPr id="436228" name="Rectangle 4"/>
          <p:cNvSpPr>
            <a:spLocks noChangeArrowheads="1"/>
          </p:cNvSpPr>
          <p:nvPr/>
        </p:nvSpPr>
        <p:spPr bwMode="blackWhite">
          <a:xfrm>
            <a:off x="4449763" y="1671638"/>
            <a:ext cx="4492625" cy="35258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System.Collections.Generic</a:t>
            </a:r>
            <a:r>
              <a:rPr lang="fr-FR" sz="1600" b="1"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Collection</a:t>
            </a:r>
            <a:r>
              <a:rPr lang="fr-FR" sz="1600">
                <a:solidFill>
                  <a:srgbClr val="000080"/>
                </a:solidFill>
                <a:latin typeface="Courier New" pitchFamily="49" charset="0"/>
              </a:rPr>
              <a:t>Exem</a:t>
            </a:r>
            <a:r>
              <a:rPr lang="fr-FR" sz="1600" noProof="1">
                <a:solidFill>
                  <a:srgbClr val="000080"/>
                </a:solidFill>
                <a:latin typeface="Courier New" pitchFamily="49" charset="0"/>
              </a:rPr>
              <a:t>ples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Stack</a:t>
            </a:r>
            <a:r>
              <a:rPr lang="fr-FR" sz="1600">
                <a:solidFill>
                  <a:srgbClr val="000080"/>
                </a:solidFill>
                <a:latin typeface="Courier New" pitchFamily="49" charset="0"/>
              </a:rPr>
              <a:t>Exe</a:t>
            </a:r>
            <a:r>
              <a:rPr lang="fr-FR" sz="1600" noProof="1">
                <a:solidFill>
                  <a:srgbClr val="000080"/>
                </a:solidFill>
                <a:latin typeface="Courier New" pitchFamily="49" charset="0"/>
              </a:rPr>
              <a:t>mple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defRPr/>
            </a:pPr>
            <a:r>
              <a:rPr lang="fr-FR" sz="1600" b="1" noProof="1">
                <a:latin typeface="Courier New" pitchFamily="49" charset="0"/>
              </a:rPr>
              <a:t>    public static void</a:t>
            </a:r>
            <a:r>
              <a:rPr lang="fr-FR" sz="1600" noProof="1">
                <a:latin typeface="Courier New" pitchFamily="49" charset="0"/>
              </a:rPr>
              <a:t> Main();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Stack&lt;string&gt; s</a:t>
            </a:r>
            <a:r>
              <a:rPr lang="fr-FR" sz="1600">
                <a:latin typeface="Courier New" pitchFamily="49" charset="0"/>
              </a:rPr>
              <a:t>;</a:t>
            </a:r>
          </a:p>
          <a:p>
            <a:pPr>
              <a:lnSpc>
                <a:spcPct val="80000"/>
              </a:lnSpc>
              <a:defRPr/>
            </a:pPr>
            <a:r>
              <a:rPr lang="fr-FR" sz="1600">
                <a:latin typeface="Courier New" pitchFamily="49" charset="0"/>
              </a:rPr>
              <a:t>      s</a:t>
            </a:r>
            <a:r>
              <a:rPr lang="fr-FR" sz="1600" noProof="1">
                <a:latin typeface="Courier New" pitchFamily="49" charset="0"/>
              </a:rPr>
              <a:t> = </a:t>
            </a:r>
            <a:r>
              <a:rPr lang="fr-FR" sz="1600" b="1" noProof="1">
                <a:latin typeface="Courier New" pitchFamily="49" charset="0"/>
              </a:rPr>
              <a:t>new</a:t>
            </a:r>
            <a:r>
              <a:rPr lang="fr-FR" sz="1600" noProof="1">
                <a:latin typeface="Courier New" pitchFamily="49" charset="0"/>
              </a:rPr>
              <a:t> Stack&lt;string&gt;();</a:t>
            </a:r>
          </a:p>
          <a:p>
            <a:pPr>
              <a:lnSpc>
                <a:spcPct val="80000"/>
              </a:lnSpc>
              <a:defRPr/>
            </a:pPr>
            <a:r>
              <a:rPr lang="fr-FR" sz="1600" noProof="1">
                <a:latin typeface="Courier New" pitchFamily="49" charset="0"/>
              </a:rPr>
              <a:t>      s.Push("</a:t>
            </a:r>
            <a:r>
              <a:rPr lang="fr-FR" sz="1600">
                <a:latin typeface="Courier New" pitchFamily="49" charset="0"/>
              </a:rPr>
              <a:t>Jean</a:t>
            </a:r>
            <a:r>
              <a:rPr lang="fr-FR" sz="1600" noProof="1">
                <a:latin typeface="Courier New" pitchFamily="49" charset="0"/>
              </a:rPr>
              <a:t>");</a:t>
            </a:r>
          </a:p>
          <a:p>
            <a:pPr>
              <a:lnSpc>
                <a:spcPct val="80000"/>
              </a:lnSpc>
              <a:defRPr/>
            </a:pPr>
            <a:r>
              <a:rPr lang="fr-FR" sz="1600" noProof="1">
                <a:latin typeface="Courier New" pitchFamily="49" charset="0"/>
              </a:rPr>
              <a:t>      s.Push("</a:t>
            </a:r>
            <a:r>
              <a:rPr lang="fr-FR" sz="1600">
                <a:latin typeface="Courier New" pitchFamily="49" charset="0"/>
              </a:rPr>
              <a:t>Paul</a:t>
            </a:r>
            <a:r>
              <a:rPr lang="fr-FR" sz="1600" noProof="1">
                <a:latin typeface="Courier New" pitchFamily="49" charset="0"/>
              </a:rPr>
              <a:t>");</a:t>
            </a:r>
          </a:p>
          <a:p>
            <a:pPr>
              <a:lnSpc>
                <a:spcPct val="80000"/>
              </a:lnSpc>
              <a:defRPr/>
            </a:pPr>
            <a:r>
              <a:rPr lang="fr-FR" sz="1600" noProof="1">
                <a:latin typeface="Courier New" pitchFamily="49" charset="0"/>
              </a:rPr>
              <a:t>      s.Push("Frank");</a:t>
            </a:r>
          </a:p>
          <a:p>
            <a:pPr>
              <a:lnSpc>
                <a:spcPct val="80000"/>
              </a:lnSpc>
              <a:defRPr/>
            </a:pPr>
            <a:r>
              <a:rPr lang="fr-FR" sz="1600" noProof="1">
                <a:latin typeface="Courier New" pitchFamily="49" charset="0"/>
              </a:rPr>
              <a:t>      </a:t>
            </a:r>
            <a:r>
              <a:rPr lang="fr-FR" sz="1600" b="1" noProof="1">
                <a:latin typeface="Courier New" pitchFamily="49" charset="0"/>
              </a:rPr>
              <a:t>while</a:t>
            </a:r>
            <a:r>
              <a:rPr lang="fr-FR" sz="1600" noProof="1">
                <a:latin typeface="Courier New" pitchFamily="49" charset="0"/>
              </a:rPr>
              <a:t>(s.Count &gt; 0)</a:t>
            </a:r>
          </a:p>
          <a:p>
            <a:pPr>
              <a:lnSpc>
                <a:spcPct val="80000"/>
              </a:lnSpc>
              <a:defRPr/>
            </a:pPr>
            <a:r>
              <a:rPr lang="fr-FR" sz="1600" noProof="1">
                <a:latin typeface="Courier New" pitchFamily="49" charset="0"/>
              </a:rPr>
              <a:t> </a:t>
            </a:r>
            <a:r>
              <a:rPr lang="fr-FR" sz="1600">
                <a:latin typeface="Courier New" pitchFamily="49" charset="0"/>
              </a:rPr>
              <a:t>       </a:t>
            </a:r>
            <a:r>
              <a:rPr lang="fr-FR" sz="1600" noProof="1">
                <a:latin typeface="Courier New" pitchFamily="49" charset="0"/>
              </a:rPr>
              <a:t>Console.WriteLine(s.Pop());</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436229" name="Rectangle 5"/>
          <p:cNvSpPr>
            <a:spLocks noChangeArrowheads="1"/>
          </p:cNvSpPr>
          <p:nvPr/>
        </p:nvSpPr>
        <p:spPr bwMode="blackWhite">
          <a:xfrm>
            <a:off x="5688013" y="4881563"/>
            <a:ext cx="812800" cy="7413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en-US" sz="1600">
                <a:latin typeface="Courier New" pitchFamily="49" charset="0"/>
              </a:rPr>
              <a:t>Frank</a:t>
            </a:r>
          </a:p>
          <a:p>
            <a:pPr>
              <a:lnSpc>
                <a:spcPct val="80000"/>
              </a:lnSpc>
              <a:spcBef>
                <a:spcPts val="200"/>
              </a:spcBef>
              <a:buClr>
                <a:schemeClr val="accent2"/>
              </a:buClr>
              <a:buSzPct val="115000"/>
              <a:buFont typeface="Arial" charset="0"/>
              <a:buNone/>
              <a:defRPr/>
            </a:pPr>
            <a:r>
              <a:rPr lang="en-US" sz="1600">
                <a:latin typeface="Courier New" pitchFamily="49" charset="0"/>
              </a:rPr>
              <a:t>Paul</a:t>
            </a:r>
          </a:p>
          <a:p>
            <a:pPr>
              <a:lnSpc>
                <a:spcPct val="80000"/>
              </a:lnSpc>
              <a:spcBef>
                <a:spcPts val="200"/>
              </a:spcBef>
              <a:buClr>
                <a:schemeClr val="accent2"/>
              </a:buClr>
              <a:buSzPct val="115000"/>
              <a:buFont typeface="Arial" charset="0"/>
              <a:buNone/>
              <a:defRPr/>
            </a:pPr>
            <a:r>
              <a:rPr lang="en-US" sz="1600">
                <a:latin typeface="Courier New" pitchFamily="49" charset="0"/>
              </a:rPr>
              <a:t>Jean</a:t>
            </a:r>
          </a:p>
        </p:txBody>
      </p:sp>
      <p:sp>
        <p:nvSpPr>
          <p:cNvPr id="436230" name="Rectangle 6"/>
          <p:cNvSpPr>
            <a:spLocks noChangeArrowheads="1"/>
          </p:cNvSpPr>
          <p:nvPr/>
        </p:nvSpPr>
        <p:spPr bwMode="blackWhite">
          <a:xfrm>
            <a:off x="1222375" y="5665788"/>
            <a:ext cx="812800" cy="7413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en-US" sz="1600">
                <a:latin typeface="Courier New" pitchFamily="49" charset="0"/>
              </a:rPr>
              <a:t>Jean</a:t>
            </a:r>
          </a:p>
          <a:p>
            <a:pPr>
              <a:lnSpc>
                <a:spcPct val="80000"/>
              </a:lnSpc>
              <a:spcBef>
                <a:spcPts val="200"/>
              </a:spcBef>
              <a:buClr>
                <a:schemeClr val="accent2"/>
              </a:buClr>
              <a:buSzPct val="115000"/>
              <a:buFont typeface="Arial" charset="0"/>
              <a:buNone/>
              <a:defRPr/>
            </a:pPr>
            <a:r>
              <a:rPr lang="en-US" sz="1600">
                <a:latin typeface="Courier New" pitchFamily="49" charset="0"/>
              </a:rPr>
              <a:t>Paul</a:t>
            </a:r>
          </a:p>
          <a:p>
            <a:pPr>
              <a:lnSpc>
                <a:spcPct val="80000"/>
              </a:lnSpc>
              <a:spcBef>
                <a:spcPts val="200"/>
              </a:spcBef>
              <a:buClr>
                <a:schemeClr val="accent2"/>
              </a:buClr>
              <a:buSzPct val="115000"/>
              <a:buFont typeface="Arial" charset="0"/>
              <a:buNone/>
              <a:defRPr/>
            </a:pPr>
            <a:r>
              <a:rPr lang="en-US" sz="1600">
                <a:latin typeface="Courier New" pitchFamily="49" charset="0"/>
              </a:rPr>
              <a:t>Frank</a:t>
            </a:r>
          </a:p>
        </p:txBody>
      </p:sp>
      <p:sp>
        <p:nvSpPr>
          <p:cNvPr id="28679" name="Rectangle 7"/>
          <p:cNvSpPr>
            <a:spLocks noChangeArrowheads="1"/>
          </p:cNvSpPr>
          <p:nvPr/>
        </p:nvSpPr>
        <p:spPr bwMode="auto">
          <a:xfrm>
            <a:off x="2051050" y="5753100"/>
            <a:ext cx="1881188" cy="336550"/>
          </a:xfrm>
          <a:prstGeom prst="rect">
            <a:avLst/>
          </a:prstGeom>
          <a:noFill/>
          <a:ln w="12700">
            <a:noFill/>
            <a:miter lim="800000"/>
            <a:headEnd/>
            <a:tailEnd/>
          </a:ln>
        </p:spPr>
        <p:txBody>
          <a:bodyPr>
            <a:spAutoFit/>
          </a:bodyPr>
          <a:lstStyle/>
          <a:p>
            <a:r>
              <a:rPr lang="fr-FR" sz="1600" noProof="1">
                <a:sym typeface="Wingdings" pitchFamily="2" charset="2"/>
              </a:rPr>
              <a:t></a:t>
            </a:r>
            <a:r>
              <a:rPr lang="en-US" sz="1600"/>
              <a:t> </a:t>
            </a:r>
            <a:r>
              <a:rPr lang="en-US" sz="1600" b="1"/>
              <a:t>Sortie</a:t>
            </a:r>
          </a:p>
        </p:txBody>
      </p:sp>
      <p:sp>
        <p:nvSpPr>
          <p:cNvPr id="28680" name="Rectangle 8"/>
          <p:cNvSpPr>
            <a:spLocks noChangeArrowheads="1"/>
          </p:cNvSpPr>
          <p:nvPr/>
        </p:nvSpPr>
        <p:spPr bwMode="auto">
          <a:xfrm>
            <a:off x="6507163" y="4845050"/>
            <a:ext cx="1881187" cy="336550"/>
          </a:xfrm>
          <a:prstGeom prst="rect">
            <a:avLst/>
          </a:prstGeom>
          <a:noFill/>
          <a:ln w="12700">
            <a:noFill/>
            <a:miter lim="800000"/>
            <a:headEnd/>
            <a:tailEnd/>
          </a:ln>
        </p:spPr>
        <p:txBody>
          <a:bodyPr>
            <a:spAutoFit/>
          </a:bodyPr>
          <a:lstStyle/>
          <a:p>
            <a:r>
              <a:rPr lang="fr-FR" sz="1600" noProof="1">
                <a:sym typeface="Wingdings" pitchFamily="2" charset="2"/>
              </a:rPr>
              <a:t></a:t>
            </a:r>
            <a:r>
              <a:rPr lang="en-US" sz="1600"/>
              <a:t> </a:t>
            </a:r>
            <a:r>
              <a:rPr lang="en-US" sz="1600" b="1"/>
              <a:t>Sortie</a:t>
            </a:r>
          </a:p>
        </p:txBody>
      </p:sp>
      <p:sp>
        <p:nvSpPr>
          <p:cNvPr id="436233" name="Rectangle 9"/>
          <p:cNvSpPr>
            <a:spLocks noGrp="1" noChangeArrowheads="1"/>
          </p:cNvSpPr>
          <p:nvPr>
            <p:ph type="title"/>
          </p:nvPr>
        </p:nvSpPr>
        <p:spPr/>
        <p:txBody>
          <a:bodyPr/>
          <a:lstStyle/>
          <a:p>
            <a:pPr>
              <a:defRPr/>
            </a:pPr>
            <a:r>
              <a:rPr lang="fr-FR">
                <a:latin typeface="Courier New" pitchFamily="49" charset="0"/>
              </a:rPr>
              <a:t>Queue</a:t>
            </a:r>
            <a:r>
              <a:rPr lang="fr-FR"/>
              <a:t> et </a:t>
            </a:r>
            <a:r>
              <a:rPr lang="fr-FR">
                <a:latin typeface="Courier New" pitchFamily="49" charset="0"/>
              </a:rPr>
              <a:t>Stack</a:t>
            </a:r>
            <a:endParaRPr lang="fr-FR"/>
          </a:p>
        </p:txBody>
      </p:sp>
      <p:sp>
        <p:nvSpPr>
          <p:cNvPr id="28682" name="Rectangle 10"/>
          <p:cNvSpPr>
            <a:spLocks noGrp="1" noChangeArrowheads="1"/>
          </p:cNvSpPr>
          <p:nvPr>
            <p:ph idx="1"/>
          </p:nvPr>
        </p:nvSpPr>
        <p:spPr>
          <a:xfrm>
            <a:off x="279400" y="1206500"/>
            <a:ext cx="8599488" cy="366713"/>
          </a:xfrm>
        </p:spPr>
        <p:txBody>
          <a:bodyPr/>
          <a:lstStyle/>
          <a:p>
            <a:r>
              <a:rPr lang="fr-FR"/>
              <a:t>D’autres collections permettent de résoudre d’autres types de problèmes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67971" name="Rectangle 3"/>
          <p:cNvSpPr>
            <a:spLocks noChangeArrowheads="1"/>
          </p:cNvSpPr>
          <p:nvPr/>
        </p:nvSpPr>
        <p:spPr bwMode="blackWhite">
          <a:xfrm>
            <a:off x="542925" y="1757363"/>
            <a:ext cx="5424488" cy="25225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nchor="ctr"/>
          <a:lstStyle/>
          <a:p>
            <a:pPr>
              <a:lnSpc>
                <a:spcPct val="7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a:t>
            </a:r>
            <a:r>
              <a:rPr lang="fr-FR" sz="1600" noProof="1">
                <a:solidFill>
                  <a:srgbClr val="000080"/>
                </a:solidFill>
                <a:latin typeface="Courier New" pitchFamily="49" charset="0"/>
              </a:rPr>
              <a:t> Train</a:t>
            </a:r>
            <a:endParaRPr lang="fr-FR" sz="1600" b="1" noProof="1">
              <a:solidFill>
                <a:srgbClr val="000080"/>
              </a:solidFill>
              <a:latin typeface="Courier New" pitchFamily="49" charset="0"/>
            </a:endParaRPr>
          </a:p>
          <a:p>
            <a:pPr>
              <a:lnSpc>
                <a:spcPct val="7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7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a:t>
            </a:r>
            <a:r>
              <a:rPr lang="en-US" sz="1600">
                <a:solidFill>
                  <a:srgbClr val="000080"/>
                </a:solidFill>
                <a:latin typeface="Courier New" pitchFamily="49" charset="0"/>
              </a:rPr>
              <a:t>Wagon</a:t>
            </a:r>
            <a:endParaRPr lang="en-US" sz="1600" noProof="1">
              <a:solidFill>
                <a:srgbClr val="000080"/>
              </a:solidFill>
              <a:latin typeface="Courier New" pitchFamily="49" charset="0"/>
            </a:endParaRPr>
          </a:p>
          <a:p>
            <a:pPr>
              <a:lnSpc>
                <a:spcPct val="70000"/>
              </a:lnSpc>
              <a:spcBef>
                <a:spcPts val="200"/>
              </a:spcBef>
              <a:buClr>
                <a:schemeClr val="accent2"/>
              </a:buClr>
              <a:buSzPct val="115000"/>
              <a:buFont typeface="Arial" charset="0"/>
              <a:buNone/>
              <a:defRPr/>
            </a:pPr>
            <a:r>
              <a:rPr lang="en-US" sz="1600" noProof="1">
                <a:solidFill>
                  <a:srgbClr val="000080"/>
                </a:solidFill>
                <a:latin typeface="Courier New" pitchFamily="49" charset="0"/>
              </a:rPr>
              <a:t>  {</a:t>
            </a:r>
          </a:p>
          <a:p>
            <a:pPr>
              <a:lnSpc>
                <a:spcPct val="70000"/>
              </a:lnSpc>
              <a:spcBef>
                <a:spcPts val="200"/>
              </a:spcBef>
              <a:buClr>
                <a:schemeClr val="accent2"/>
              </a:buClr>
              <a:buSzPct val="115000"/>
              <a:buFont typeface="Arial" charset="0"/>
              <a:buNone/>
              <a:defRPr/>
            </a:pPr>
            <a:r>
              <a:rPr lang="en-US" sz="1600" i="1" noProof="1">
                <a:latin typeface="Courier New" pitchFamily="49" charset="0"/>
              </a:rPr>
              <a:t>    … </a:t>
            </a:r>
            <a:r>
              <a:rPr lang="en-US" sz="1600" i="1">
                <a:latin typeface="Courier New" pitchFamily="49" charset="0"/>
              </a:rPr>
              <a:t>autres champs </a:t>
            </a:r>
            <a:r>
              <a:rPr lang="en-US" sz="1600" i="1" noProof="1">
                <a:latin typeface="Courier New" pitchFamily="49" charset="0"/>
              </a:rPr>
              <a:t>…</a:t>
            </a:r>
          </a:p>
          <a:p>
            <a:pPr>
              <a:lnSpc>
                <a:spcPct val="70000"/>
              </a:lnSpc>
              <a:spcBef>
                <a:spcPts val="200"/>
              </a:spcBef>
              <a:buClr>
                <a:schemeClr val="accent2"/>
              </a:buClr>
              <a:buSzPct val="115000"/>
              <a:buFont typeface="Arial" charset="0"/>
              <a:buNone/>
              <a:defRPr/>
            </a:pPr>
            <a:r>
              <a:rPr lang="en-US" sz="1600" b="1" noProof="1">
                <a:latin typeface="Courier New" pitchFamily="49" charset="0"/>
              </a:rPr>
              <a:t>    private readonly string</a:t>
            </a:r>
            <a:r>
              <a:rPr lang="en-US" sz="1600" noProof="1">
                <a:latin typeface="Courier New" pitchFamily="49" charset="0"/>
              </a:rPr>
              <a:t> </a:t>
            </a:r>
            <a:r>
              <a:rPr lang="en-US" sz="1600">
                <a:latin typeface="Courier New" pitchFamily="49" charset="0"/>
              </a:rPr>
              <a:t>matricule</a:t>
            </a:r>
            <a:r>
              <a:rPr lang="en-US" sz="1600" noProof="1">
                <a:latin typeface="Courier New" pitchFamily="49" charset="0"/>
              </a:rPr>
              <a:t>;</a:t>
            </a:r>
          </a:p>
          <a:p>
            <a:pPr>
              <a:lnSpc>
                <a:spcPct val="70000"/>
              </a:lnSpc>
              <a:defRPr/>
            </a:pPr>
            <a:r>
              <a:rPr lang="en-US" sz="1600" i="1" noProof="1">
                <a:latin typeface="Courier New" pitchFamily="49" charset="0"/>
              </a:rPr>
              <a:t>    … </a:t>
            </a:r>
            <a:r>
              <a:rPr lang="en-US" sz="1600" i="1">
                <a:latin typeface="Courier New" pitchFamily="49" charset="0"/>
              </a:rPr>
              <a:t>constructeurs et autres méthodes</a:t>
            </a:r>
            <a:r>
              <a:rPr lang="en-US" sz="1600" i="1" noProof="1">
                <a:latin typeface="Courier New" pitchFamily="49" charset="0"/>
              </a:rPr>
              <a:t> …</a:t>
            </a:r>
            <a:endParaRPr lang="en-US" sz="1600" noProof="1">
              <a:latin typeface="Courier New" pitchFamily="49" charset="0"/>
            </a:endParaRPr>
          </a:p>
          <a:p>
            <a:pPr>
              <a:lnSpc>
                <a:spcPct val="70000"/>
              </a:lnSpc>
              <a:defRPr/>
            </a:pPr>
            <a:r>
              <a:rPr lang="en-US" sz="1600" noProof="1">
                <a:latin typeface="Courier New" pitchFamily="49" charset="0"/>
              </a:rPr>
              <a:t>    </a:t>
            </a:r>
            <a:r>
              <a:rPr lang="en-US" sz="1600" b="1" noProof="1">
                <a:latin typeface="Courier New" pitchFamily="49" charset="0"/>
              </a:rPr>
              <a:t>public string</a:t>
            </a:r>
            <a:r>
              <a:rPr lang="en-US" sz="1600" noProof="1">
                <a:latin typeface="Courier New" pitchFamily="49" charset="0"/>
              </a:rPr>
              <a:t> </a:t>
            </a:r>
            <a:r>
              <a:rPr lang="en-US" sz="1600">
                <a:latin typeface="Courier New" pitchFamily="49" charset="0"/>
              </a:rPr>
              <a:t>Matricule</a:t>
            </a:r>
            <a:endParaRPr lang="en-US" sz="1600" noProof="1">
              <a:latin typeface="Courier New" pitchFamily="49" charset="0"/>
            </a:endParaRPr>
          </a:p>
          <a:p>
            <a:pPr>
              <a:lnSpc>
                <a:spcPct val="70000"/>
              </a:lnSpc>
              <a:spcBef>
                <a:spcPct val="10000"/>
              </a:spcBef>
              <a:defRPr/>
            </a:pPr>
            <a:r>
              <a:rPr lang="en-US" sz="1600" noProof="1">
                <a:latin typeface="Courier New" pitchFamily="49" charset="0"/>
              </a:rPr>
              <a:t>    {</a:t>
            </a:r>
          </a:p>
          <a:p>
            <a:pPr>
              <a:lnSpc>
                <a:spcPct val="70000"/>
              </a:lnSpc>
              <a:defRPr/>
            </a:pPr>
            <a:r>
              <a:rPr lang="en-US" sz="1600" noProof="1">
                <a:latin typeface="Courier New" pitchFamily="49" charset="0"/>
              </a:rPr>
              <a:t>      </a:t>
            </a:r>
            <a:r>
              <a:rPr lang="en-US" sz="1600" b="1" noProof="1">
                <a:latin typeface="Courier New" pitchFamily="49" charset="0"/>
              </a:rPr>
              <a:t>get</a:t>
            </a:r>
            <a:r>
              <a:rPr lang="en-US" sz="1600" noProof="1">
                <a:latin typeface="Courier New" pitchFamily="49" charset="0"/>
              </a:rPr>
              <a:t>{</a:t>
            </a:r>
            <a:r>
              <a:rPr lang="fr-FR" sz="1600">
                <a:latin typeface="Courier New" pitchFamily="49" charset="0"/>
              </a:rPr>
              <a:t> </a:t>
            </a:r>
            <a:r>
              <a:rPr lang="fr-FR" sz="1600" b="1" noProof="1">
                <a:latin typeface="Courier New" pitchFamily="49" charset="0"/>
              </a:rPr>
              <a:t>return</a:t>
            </a:r>
            <a:r>
              <a:rPr lang="fr-FR" sz="1600" noProof="1">
                <a:latin typeface="Courier New" pitchFamily="49" charset="0"/>
              </a:rPr>
              <a:t> </a:t>
            </a:r>
            <a:r>
              <a:rPr lang="en-US" sz="1600">
                <a:latin typeface="Courier New" pitchFamily="49" charset="0"/>
              </a:rPr>
              <a:t>matricule</a:t>
            </a:r>
            <a:r>
              <a:rPr lang="en-US" sz="1600" noProof="1">
                <a:latin typeface="Courier New" pitchFamily="49" charset="0"/>
              </a:rPr>
              <a:t>;</a:t>
            </a:r>
            <a:r>
              <a:rPr lang="fr-FR" sz="1600">
                <a:latin typeface="Courier New" pitchFamily="49" charset="0"/>
              </a:rPr>
              <a:t> </a:t>
            </a:r>
            <a:r>
              <a:rPr lang="fr-FR" sz="1600" noProof="1">
                <a:latin typeface="Courier New" pitchFamily="49" charset="0"/>
              </a:rPr>
              <a:t>}</a:t>
            </a:r>
          </a:p>
          <a:p>
            <a:pPr>
              <a:lnSpc>
                <a:spcPct val="70000"/>
              </a:lnSpc>
              <a:defRPr/>
            </a:pPr>
            <a:r>
              <a:rPr lang="fr-FR" sz="1600" noProof="1">
                <a:latin typeface="Courier New" pitchFamily="49" charset="0"/>
              </a:rPr>
              <a:t>    }</a:t>
            </a:r>
          </a:p>
          <a:p>
            <a:pPr>
              <a:lnSpc>
                <a:spcPct val="70000"/>
              </a:lnSpc>
              <a:defRPr/>
            </a:pPr>
            <a:r>
              <a:rPr lang="fr-FR" sz="1600" noProof="1">
                <a:latin typeface="Courier New" pitchFamily="49" charset="0"/>
              </a:rPr>
              <a:t>  }</a:t>
            </a:r>
          </a:p>
          <a:p>
            <a:pPr>
              <a:lnSpc>
                <a:spcPct val="70000"/>
              </a:lnSpc>
              <a:defRPr/>
            </a:pPr>
            <a:r>
              <a:rPr lang="fr-FR" sz="1600" noProof="1">
                <a:latin typeface="Courier New" pitchFamily="49" charset="0"/>
              </a:rPr>
              <a:t>}</a:t>
            </a:r>
          </a:p>
        </p:txBody>
      </p:sp>
      <p:sp>
        <p:nvSpPr>
          <p:cNvPr id="467972" name="Rectangle 4"/>
          <p:cNvSpPr>
            <a:spLocks noChangeArrowheads="1"/>
          </p:cNvSpPr>
          <p:nvPr/>
        </p:nvSpPr>
        <p:spPr bwMode="blackWhite">
          <a:xfrm>
            <a:off x="1284288" y="3789363"/>
            <a:ext cx="7018337" cy="25400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57600" tIns="46038" rIns="57600" bIns="46038">
            <a:spAutoFit/>
          </a:bodyPr>
          <a:lstStyle/>
          <a:p>
            <a:pPr>
              <a:lnSpc>
                <a:spcPct val="90000"/>
              </a:lnSpc>
              <a:spcBef>
                <a:spcPts val="200"/>
              </a:spcBef>
              <a:buClr>
                <a:schemeClr val="accent2"/>
              </a:buClr>
              <a:buSzPct val="115000"/>
              <a:buFont typeface="Arial" charset="0"/>
              <a:buNone/>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System.Collections.Generic</a:t>
            </a:r>
            <a:r>
              <a:rPr lang="fr-FR" sz="1600" b="1" noProof="1">
                <a:solidFill>
                  <a:srgbClr val="000080"/>
                </a:solidFill>
                <a:latin typeface="Courier New" pitchFamily="49" charset="0"/>
              </a:rPr>
              <a:t>;</a:t>
            </a:r>
          </a:p>
          <a:p>
            <a:pPr>
              <a:lnSpc>
                <a:spcPct val="90000"/>
              </a:lnSpc>
              <a:spcBef>
                <a:spcPts val="200"/>
              </a:spcBef>
              <a:buClr>
                <a:schemeClr val="accent2"/>
              </a:buClr>
              <a:buSzPct val="115000"/>
              <a:buFont typeface="Arial" charset="0"/>
              <a:buNone/>
            </a:pPr>
            <a:r>
              <a:rPr lang="fr-FR" sz="1600" b="1" noProof="1">
                <a:solidFill>
                  <a:srgbClr val="000080"/>
                </a:solidFill>
                <a:latin typeface="Courier New" pitchFamily="49" charset="0"/>
              </a:rPr>
              <a:t>public static void</a:t>
            </a:r>
            <a:r>
              <a:rPr lang="fr-FR" sz="1600" noProof="1">
                <a:solidFill>
                  <a:srgbClr val="000080"/>
                </a:solidFill>
                <a:latin typeface="Courier New" pitchFamily="49" charset="0"/>
              </a:rPr>
              <a:t> Main()</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Dictionary&lt;string, Wagon&gt; wagons;</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wagons = </a:t>
            </a:r>
            <a:r>
              <a:rPr lang="fr-FR" sz="1600" b="1" noProof="1">
                <a:solidFill>
                  <a:srgbClr val="000080"/>
                </a:solidFill>
                <a:latin typeface="Courier New" pitchFamily="49" charset="0"/>
              </a:rPr>
              <a:t>new</a:t>
            </a:r>
            <a:r>
              <a:rPr lang="fr-FR" sz="1600" noProof="1">
                <a:solidFill>
                  <a:srgbClr val="000080"/>
                </a:solidFill>
                <a:latin typeface="Courier New" pitchFamily="49" charset="0"/>
              </a:rPr>
              <a:t> Dictionary&lt;string, Wagon&gt;();</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 w1 = </a:t>
            </a:r>
            <a:r>
              <a:rPr lang="fr-FR" sz="1600" b="1" noProof="1">
                <a:solidFill>
                  <a:srgbClr val="000080"/>
                </a:solidFill>
                <a:latin typeface="Courier New" pitchFamily="49" charset="0"/>
              </a:rPr>
              <a:t>new</a:t>
            </a:r>
            <a:r>
              <a:rPr lang="fr-FR" sz="1600" noProof="1">
                <a:solidFill>
                  <a:srgbClr val="000080"/>
                </a:solidFill>
                <a:latin typeface="Courier New" pitchFamily="49" charset="0"/>
              </a:rPr>
              <a:t> Wagon("T11", …);</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wagons.Add(w1.Matricule, w1);</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 </a:t>
            </a:r>
            <a:r>
              <a:rPr lang="fr-FR" sz="1600" i="1" noProof="1">
                <a:solidFill>
                  <a:srgbClr val="000080"/>
                </a:solidFill>
                <a:latin typeface="Courier New" pitchFamily="49" charset="0"/>
              </a:rPr>
              <a:t>répéter pour de nombreux wagons</a:t>
            </a:r>
            <a:r>
              <a:rPr lang="fr-FR" sz="1600" noProof="1">
                <a:solidFill>
                  <a:srgbClr val="000080"/>
                </a:solidFill>
                <a:latin typeface="Courier New" pitchFamily="49" charset="0"/>
              </a:rPr>
              <a:t> …</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  Wagon x = wagons["T11"];</a:t>
            </a:r>
          </a:p>
          <a:p>
            <a:pPr>
              <a:lnSpc>
                <a:spcPct val="90000"/>
              </a:lnSpc>
              <a:spcBef>
                <a:spcPts val="200"/>
              </a:spcBef>
              <a:buClr>
                <a:schemeClr val="accent2"/>
              </a:buClr>
              <a:buSzPct val="115000"/>
              <a:buFont typeface="Arial" charset="0"/>
              <a:buNone/>
            </a:pPr>
            <a:r>
              <a:rPr lang="fr-FR" sz="1600" noProof="1">
                <a:solidFill>
                  <a:srgbClr val="000080"/>
                </a:solidFill>
                <a:latin typeface="Courier New" pitchFamily="49" charset="0"/>
              </a:rPr>
              <a:t>}</a:t>
            </a:r>
          </a:p>
        </p:txBody>
      </p:sp>
      <p:sp>
        <p:nvSpPr>
          <p:cNvPr id="29701" name="AutoShape 5"/>
          <p:cNvSpPr>
            <a:spLocks noChangeArrowheads="1"/>
          </p:cNvSpPr>
          <p:nvPr/>
        </p:nvSpPr>
        <p:spPr bwMode="blackWhite">
          <a:xfrm>
            <a:off x="6205538" y="5075238"/>
            <a:ext cx="2646362" cy="534987"/>
          </a:xfrm>
          <a:prstGeom prst="wedgeRectCallout">
            <a:avLst>
              <a:gd name="adj1" fmla="val -88153"/>
              <a:gd name="adj2" fmla="val 17954"/>
            </a:avLst>
          </a:prstGeom>
          <a:solidFill>
            <a:schemeClr val="hlink"/>
          </a:solidFill>
          <a:ln w="12700">
            <a:solidFill>
              <a:schemeClr val="tx1"/>
            </a:solidFill>
            <a:miter lim="800000"/>
            <a:headEnd/>
            <a:tailEnd/>
          </a:ln>
        </p:spPr>
        <p:txBody>
          <a:bodyPr/>
          <a:lstStyle/>
          <a:p>
            <a:r>
              <a:rPr lang="fr-FR" b="1"/>
              <a:t>Stockage de chaque wagon avec le matricule comme clé</a:t>
            </a:r>
            <a:endParaRPr lang="en-US" b="1"/>
          </a:p>
        </p:txBody>
      </p:sp>
      <p:sp>
        <p:nvSpPr>
          <p:cNvPr id="467974" name="Rectangle 6"/>
          <p:cNvSpPr>
            <a:spLocks noGrp="1" noChangeArrowheads="1"/>
          </p:cNvSpPr>
          <p:nvPr>
            <p:ph type="title"/>
          </p:nvPr>
        </p:nvSpPr>
        <p:spPr/>
        <p:txBody>
          <a:bodyPr/>
          <a:lstStyle/>
          <a:p>
            <a:pPr>
              <a:defRPr/>
            </a:pPr>
            <a:r>
              <a:rPr lang="en-US">
                <a:latin typeface="Courier New" pitchFamily="49" charset="0"/>
              </a:rPr>
              <a:t>Dictionary</a:t>
            </a:r>
          </a:p>
        </p:txBody>
      </p:sp>
      <p:sp>
        <p:nvSpPr>
          <p:cNvPr id="29703" name="Rectangle 7"/>
          <p:cNvSpPr>
            <a:spLocks noGrp="1" noChangeArrowheads="1"/>
          </p:cNvSpPr>
          <p:nvPr>
            <p:ph idx="1"/>
          </p:nvPr>
        </p:nvSpPr>
        <p:spPr>
          <a:xfrm>
            <a:off x="279400" y="1312863"/>
            <a:ext cx="8599488" cy="366712"/>
          </a:xfrm>
        </p:spPr>
        <p:txBody>
          <a:bodyPr/>
          <a:lstStyle/>
          <a:p>
            <a:r>
              <a:rPr lang="fr-FR"/>
              <a:t>Structure associative, </a:t>
            </a:r>
            <a:r>
              <a:rPr lang="en-US">
                <a:latin typeface="Courier New" pitchFamily="49" charset="0"/>
              </a:rPr>
              <a:t>Dictionary</a:t>
            </a:r>
            <a:r>
              <a:rPr lang="en-US">
                <a:cs typeface="Arial" charset="0"/>
              </a:rPr>
              <a:t> </a:t>
            </a:r>
            <a:r>
              <a:rPr lang="fr-FR"/>
              <a:t>est efficace et simple à utiliser</a:t>
            </a:r>
            <a:endParaRPr lang="en-US"/>
          </a:p>
        </p:txBody>
      </p:sp>
      <p:sp>
        <p:nvSpPr>
          <p:cNvPr id="29704" name="AutoShape 8"/>
          <p:cNvSpPr>
            <a:spLocks noChangeArrowheads="1"/>
          </p:cNvSpPr>
          <p:nvPr/>
        </p:nvSpPr>
        <p:spPr bwMode="blackWhite">
          <a:xfrm>
            <a:off x="6435725" y="3616325"/>
            <a:ext cx="2085975" cy="530225"/>
          </a:xfrm>
          <a:prstGeom prst="wedgeRectCallout">
            <a:avLst>
              <a:gd name="adj1" fmla="val -169329"/>
              <a:gd name="adj2" fmla="val 120657"/>
            </a:avLst>
          </a:prstGeom>
          <a:solidFill>
            <a:schemeClr val="hlink"/>
          </a:solidFill>
          <a:ln w="12700">
            <a:solidFill>
              <a:schemeClr val="tx1"/>
            </a:solidFill>
            <a:miter lim="800000"/>
            <a:headEnd/>
            <a:tailEnd/>
          </a:ln>
        </p:spPr>
        <p:txBody>
          <a:bodyPr/>
          <a:lstStyle/>
          <a:p>
            <a:r>
              <a:rPr lang="en-US" b="1"/>
              <a:t>Types de la clé et des données sont fournis</a:t>
            </a:r>
          </a:p>
        </p:txBody>
      </p:sp>
      <p:sp>
        <p:nvSpPr>
          <p:cNvPr id="29705" name="AutoShape 9"/>
          <p:cNvSpPr>
            <a:spLocks noChangeArrowheads="1"/>
          </p:cNvSpPr>
          <p:nvPr/>
        </p:nvSpPr>
        <p:spPr bwMode="blackWhite">
          <a:xfrm>
            <a:off x="5368925" y="5849938"/>
            <a:ext cx="2490788" cy="530225"/>
          </a:xfrm>
          <a:prstGeom prst="wedgeRectCallout">
            <a:avLst>
              <a:gd name="adj1" fmla="val -83079"/>
              <a:gd name="adj2" fmla="val -36227"/>
            </a:avLst>
          </a:prstGeom>
          <a:solidFill>
            <a:schemeClr val="hlink"/>
          </a:solidFill>
          <a:ln w="12700">
            <a:solidFill>
              <a:schemeClr val="tx1"/>
            </a:solidFill>
            <a:miter lim="800000"/>
            <a:headEnd/>
            <a:tailEnd/>
          </a:ln>
        </p:spPr>
        <p:txBody>
          <a:bodyPr>
            <a:spAutoFit/>
          </a:bodyPr>
          <a:lstStyle/>
          <a:p>
            <a:r>
              <a:rPr lang="fr-FR" b="1"/>
              <a:t>Recherche du wagon avec</a:t>
            </a:r>
            <a:br>
              <a:rPr lang="fr-FR" b="1"/>
            </a:br>
            <a:r>
              <a:rPr lang="fr-FR" b="1"/>
              <a:t>le matricule</a:t>
            </a:r>
            <a:r>
              <a:rPr lang="fr-FR"/>
              <a:t> </a:t>
            </a:r>
            <a:r>
              <a:rPr lang="fr-FR" b="1"/>
              <a:t>comme clé</a:t>
            </a:r>
            <a:endParaRPr lang="en-US" b="1"/>
          </a:p>
        </p:txBody>
      </p:sp>
      <p:sp>
        <p:nvSpPr>
          <p:cNvPr id="29706" name="AutoShape 10"/>
          <p:cNvSpPr>
            <a:spLocks noChangeArrowheads="1"/>
          </p:cNvSpPr>
          <p:nvPr/>
        </p:nvSpPr>
        <p:spPr bwMode="blackWhite">
          <a:xfrm>
            <a:off x="5767388" y="2135188"/>
            <a:ext cx="1771650" cy="331787"/>
          </a:xfrm>
          <a:prstGeom prst="wedgeRectCallout">
            <a:avLst>
              <a:gd name="adj1" fmla="val -72579"/>
              <a:gd name="adj2" fmla="val 170574"/>
            </a:avLst>
          </a:prstGeom>
          <a:solidFill>
            <a:schemeClr val="hlink"/>
          </a:solidFill>
          <a:ln w="12700">
            <a:solidFill>
              <a:schemeClr val="tx1"/>
            </a:solidFill>
            <a:miter lim="800000"/>
            <a:headEnd/>
            <a:tailEnd/>
          </a:ln>
        </p:spPr>
        <p:txBody>
          <a:bodyPr/>
          <a:lstStyle/>
          <a:p>
            <a:r>
              <a:rPr lang="en-US" b="1"/>
              <a:t>Unique identifiant</a:t>
            </a:r>
          </a:p>
        </p:txBody>
      </p:sp>
      <p:grpSp>
        <p:nvGrpSpPr>
          <p:cNvPr id="29707" name="Group 8"/>
          <p:cNvGrpSpPr>
            <a:grpSpLocks/>
          </p:cNvGrpSpPr>
          <p:nvPr/>
        </p:nvGrpSpPr>
        <p:grpSpPr bwMode="auto">
          <a:xfrm>
            <a:off x="6661150" y="2705100"/>
            <a:ext cx="660400" cy="585788"/>
            <a:chOff x="3169" y="2970"/>
            <a:chExt cx="416" cy="369"/>
          </a:xfrm>
        </p:grpSpPr>
        <p:grpSp>
          <p:nvGrpSpPr>
            <p:cNvPr id="29708" name="Group 9"/>
            <p:cNvGrpSpPr>
              <a:grpSpLocks/>
            </p:cNvGrpSpPr>
            <p:nvPr/>
          </p:nvGrpSpPr>
          <p:grpSpPr bwMode="auto">
            <a:xfrm>
              <a:off x="3169" y="2970"/>
              <a:ext cx="416" cy="369"/>
              <a:chOff x="3083" y="2970"/>
              <a:chExt cx="502" cy="445"/>
            </a:xfrm>
          </p:grpSpPr>
          <p:sp>
            <p:nvSpPr>
              <p:cNvPr id="29712"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9713"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9714"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9715"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9716"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9717"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9718"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9719"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9720"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9721"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9722"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9723"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9709"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9710"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9711"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7171" name="Text Box 3"/>
          <p:cNvSpPr txBox="1">
            <a:spLocks noChangeArrowheads="1"/>
          </p:cNvSpPr>
          <p:nvPr/>
        </p:nvSpPr>
        <p:spPr bwMode="auto">
          <a:xfrm>
            <a:off x="633413" y="4976813"/>
            <a:ext cx="7764462" cy="304800"/>
          </a:xfrm>
          <a:prstGeom prst="rect">
            <a:avLst/>
          </a:prstGeom>
          <a:noFill/>
          <a:ln w="25400">
            <a:noFill/>
            <a:miter lim="800000"/>
            <a:headEnd/>
            <a:tailEnd/>
          </a:ln>
        </p:spPr>
        <p:txBody>
          <a:bodyPr>
            <a:spAutoFit/>
          </a:bodyPr>
          <a:lstStyle/>
          <a:p>
            <a:pPr algn="ctr">
              <a:spcBef>
                <a:spcPct val="50000"/>
              </a:spcBef>
            </a:pPr>
            <a:r>
              <a:rPr lang="fr-FR" sz="1200"/>
              <a:t>      </a:t>
            </a:r>
            <a:r>
              <a:rPr lang="fr-FR" b="1"/>
              <a:t>Gondole                                          Fourgon                                            Citerne</a:t>
            </a:r>
          </a:p>
        </p:txBody>
      </p:sp>
      <p:sp>
        <p:nvSpPr>
          <p:cNvPr id="291844" name="Rectangle 4"/>
          <p:cNvSpPr>
            <a:spLocks noGrp="1" noChangeArrowheads="1"/>
          </p:cNvSpPr>
          <p:nvPr>
            <p:ph type="title"/>
          </p:nvPr>
        </p:nvSpPr>
        <p:spPr/>
        <p:txBody>
          <a:bodyPr/>
          <a:lstStyle/>
          <a:p>
            <a:pPr>
              <a:defRPr/>
            </a:pPr>
            <a:r>
              <a:rPr lang="fr-FR"/>
              <a:t>Analyse des wagons</a:t>
            </a:r>
          </a:p>
        </p:txBody>
      </p:sp>
      <p:sp>
        <p:nvSpPr>
          <p:cNvPr id="7173" name="Rectangle 5"/>
          <p:cNvSpPr>
            <a:spLocks noGrp="1" noChangeArrowheads="1"/>
          </p:cNvSpPr>
          <p:nvPr>
            <p:ph idx="1"/>
          </p:nvPr>
        </p:nvSpPr>
        <p:spPr>
          <a:xfrm>
            <a:off x="279400" y="1312863"/>
            <a:ext cx="8602663" cy="4957762"/>
          </a:xfrm>
        </p:spPr>
        <p:txBody>
          <a:bodyPr/>
          <a:lstStyle/>
          <a:p>
            <a:pPr>
              <a:buFont typeface="Arial" charset="0"/>
              <a:buNone/>
            </a:pPr>
            <a:r>
              <a:rPr lang="fr-FR"/>
              <a:t>	 Revenons à nos wagons de marchandises : comment pourrions-nous</a:t>
            </a:r>
            <a:br>
              <a:rPr lang="fr-FR"/>
            </a:br>
            <a:r>
              <a:rPr lang="fr-FR"/>
              <a:t> implémenter une méthode de calcul du volume </a:t>
            </a:r>
            <a:r>
              <a:rPr lang="fr-FR">
                <a:latin typeface="Courier New" pitchFamily="49" charset="0"/>
              </a:rPr>
              <a:t>CalcVolume</a:t>
            </a:r>
            <a:r>
              <a:rPr lang="fr-FR">
                <a:cs typeface="Arial" charset="0"/>
              </a:rPr>
              <a:t> ou la propriété </a:t>
            </a:r>
            <a:r>
              <a:rPr lang="fr-FR">
                <a:latin typeface="Courier New" pitchFamily="49" charset="0"/>
              </a:rPr>
              <a:t>Volume</a:t>
            </a:r>
            <a:r>
              <a:rPr lang="fr-FR"/>
              <a:t> ?</a:t>
            </a:r>
          </a:p>
          <a:p>
            <a:pPr lvl="1"/>
            <a:r>
              <a:rPr lang="fr-FR"/>
              <a:t>La plupart ont la forme d’un parallélépipède et le volume peut donc être calculé avec la formule : </a:t>
            </a:r>
            <a:r>
              <a:rPr lang="fr-FR">
                <a:latin typeface="Courier New" pitchFamily="49" charset="0"/>
              </a:rPr>
              <a:t>longueur </a:t>
            </a:r>
            <a:r>
              <a:rPr lang="fr-FR"/>
              <a:t>x</a:t>
            </a:r>
            <a:r>
              <a:rPr lang="fr-FR">
                <a:latin typeface="Courier New" pitchFamily="49" charset="0"/>
              </a:rPr>
              <a:t> largeur </a:t>
            </a:r>
            <a:r>
              <a:rPr lang="fr-FR"/>
              <a:t>x</a:t>
            </a:r>
            <a:r>
              <a:rPr lang="fr-FR">
                <a:latin typeface="Courier New" pitchFamily="49" charset="0"/>
              </a:rPr>
              <a:t> hauteur</a:t>
            </a:r>
          </a:p>
          <a:p>
            <a:pPr>
              <a:buFont typeface="Arial" charset="0"/>
              <a:buNone/>
            </a:pPr>
            <a:r>
              <a:rPr lang="fr-FR"/>
              <a:t>	 Mais cette formule peut-t-elle s’appliquer à une citerne ?</a:t>
            </a: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eaLnBrk="1" hangingPunct="1"/>
            <a:r>
              <a:rPr lang="fr-FR"/>
              <a:t>Remarquez que certaines « citernes » ne sont aujourd’hui pas cylindriques</a:t>
            </a:r>
          </a:p>
          <a:p>
            <a:pPr lvl="1" eaLnBrk="1" hangingPunct="1"/>
            <a:r>
              <a:rPr lang="fr-FR"/>
              <a:t>Pour le transport de certains types de produits particuliers</a:t>
            </a:r>
          </a:p>
        </p:txBody>
      </p:sp>
      <p:pic>
        <p:nvPicPr>
          <p:cNvPr id="7174" name="Picture 6" descr="gondola[1]"/>
          <p:cNvPicPr>
            <a:picLocks noChangeAspect="1" noChangeArrowheads="1"/>
          </p:cNvPicPr>
          <p:nvPr/>
        </p:nvPicPr>
        <p:blipFill>
          <a:blip r:embed="rId3"/>
          <a:srcRect/>
          <a:stretch>
            <a:fillRect/>
          </a:stretch>
        </p:blipFill>
        <p:spPr bwMode="auto">
          <a:xfrm>
            <a:off x="547688" y="3679825"/>
            <a:ext cx="2563812" cy="1157288"/>
          </a:xfrm>
          <a:prstGeom prst="rect">
            <a:avLst/>
          </a:prstGeom>
          <a:noFill/>
          <a:ln w="9525">
            <a:noFill/>
            <a:miter lim="800000"/>
            <a:headEnd/>
            <a:tailEnd/>
          </a:ln>
        </p:spPr>
      </p:pic>
      <p:pic>
        <p:nvPicPr>
          <p:cNvPr id="7175" name="Picture 7" descr="rndbox[1]"/>
          <p:cNvPicPr>
            <a:picLocks noChangeAspect="1" noChangeArrowheads="1"/>
          </p:cNvPicPr>
          <p:nvPr/>
        </p:nvPicPr>
        <p:blipFill>
          <a:blip r:embed="rId4"/>
          <a:srcRect/>
          <a:stretch>
            <a:fillRect/>
          </a:stretch>
        </p:blipFill>
        <p:spPr bwMode="auto">
          <a:xfrm>
            <a:off x="3276600" y="3511550"/>
            <a:ext cx="2619375" cy="1192213"/>
          </a:xfrm>
          <a:prstGeom prst="rect">
            <a:avLst/>
          </a:prstGeom>
          <a:noFill/>
          <a:ln w="9525">
            <a:noFill/>
            <a:miter lim="800000"/>
            <a:headEnd/>
            <a:tailEnd/>
          </a:ln>
        </p:spPr>
      </p:pic>
      <p:pic>
        <p:nvPicPr>
          <p:cNvPr id="7176" name="Picture 8" descr="hoacfx86240a[1]"/>
          <p:cNvPicPr>
            <a:picLocks noChangeAspect="1" noChangeArrowheads="1"/>
          </p:cNvPicPr>
          <p:nvPr/>
        </p:nvPicPr>
        <p:blipFill>
          <a:blip r:embed="rId5">
            <a:grayscl/>
          </a:blip>
          <a:srcRect/>
          <a:stretch>
            <a:fillRect/>
          </a:stretch>
        </p:blipFill>
        <p:spPr bwMode="auto">
          <a:xfrm>
            <a:off x="6154738" y="3295650"/>
            <a:ext cx="2224087" cy="1416050"/>
          </a:xfrm>
          <a:prstGeom prst="rect">
            <a:avLst/>
          </a:prstGeom>
          <a:noFill/>
          <a:ln w="9525">
            <a:noFill/>
            <a:miter lim="800000"/>
            <a:headEnd/>
            <a:tailEnd/>
          </a:ln>
        </p:spPr>
      </p:pic>
      <p:grpSp>
        <p:nvGrpSpPr>
          <p:cNvPr id="7177" name="Group 13"/>
          <p:cNvGrpSpPr>
            <a:grpSpLocks/>
          </p:cNvGrpSpPr>
          <p:nvPr/>
        </p:nvGrpSpPr>
        <p:grpSpPr bwMode="auto">
          <a:xfrm>
            <a:off x="187325" y="1327150"/>
            <a:ext cx="374650" cy="269875"/>
            <a:chOff x="590" y="209"/>
            <a:chExt cx="236" cy="170"/>
          </a:xfrm>
        </p:grpSpPr>
        <p:sp>
          <p:nvSpPr>
            <p:cNvPr id="291854" name="Oval 14"/>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184" name="Freeform 15"/>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185" name="Oval 16"/>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186" name="Freeform 17"/>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7178" name="Group 18"/>
          <p:cNvGrpSpPr>
            <a:grpSpLocks/>
          </p:cNvGrpSpPr>
          <p:nvPr/>
        </p:nvGrpSpPr>
        <p:grpSpPr bwMode="auto">
          <a:xfrm>
            <a:off x="204788" y="2924175"/>
            <a:ext cx="374650" cy="269875"/>
            <a:chOff x="590" y="209"/>
            <a:chExt cx="236" cy="170"/>
          </a:xfrm>
        </p:grpSpPr>
        <p:sp>
          <p:nvSpPr>
            <p:cNvPr id="291859" name="Oval 1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180" name="Freeform 20"/>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181" name="Oval 21"/>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182" name="Freeform 22"/>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7188" name="Group 23"/>
          <p:cNvGrpSpPr>
            <a:grpSpLocks/>
          </p:cNvGrpSpPr>
          <p:nvPr/>
        </p:nvGrpSpPr>
        <p:grpSpPr bwMode="auto">
          <a:xfrm>
            <a:off x="169863" y="5599113"/>
            <a:ext cx="396875" cy="630237"/>
            <a:chOff x="336" y="2064"/>
            <a:chExt cx="352" cy="607"/>
          </a:xfrm>
        </p:grpSpPr>
        <p:sp>
          <p:nvSpPr>
            <p:cNvPr id="7189" name="Freeform 24"/>
            <p:cNvSpPr>
              <a:spLocks/>
            </p:cNvSpPr>
            <p:nvPr/>
          </p:nvSpPr>
          <p:spPr bwMode="blackWhite">
            <a:xfrm>
              <a:off x="376" y="2608"/>
              <a:ext cx="280" cy="63"/>
            </a:xfrm>
            <a:custGeom>
              <a:avLst/>
              <a:gdLst>
                <a:gd name="T0" fmla="*/ 272 w 272"/>
                <a:gd name="T1" fmla="*/ 26 h 58"/>
                <a:gd name="T2" fmla="*/ 272 w 272"/>
                <a:gd name="T3" fmla="*/ 2 h 58"/>
                <a:gd name="T4" fmla="*/ 270 w 272"/>
                <a:gd name="T5" fmla="*/ 2 h 58"/>
                <a:gd name="T6" fmla="*/ 266 w 272"/>
                <a:gd name="T7" fmla="*/ 2 h 58"/>
                <a:gd name="T8" fmla="*/ 258 w 272"/>
                <a:gd name="T9" fmla="*/ 2 h 58"/>
                <a:gd name="T10" fmla="*/ 248 w 272"/>
                <a:gd name="T11" fmla="*/ 2 h 58"/>
                <a:gd name="T12" fmla="*/ 234 w 272"/>
                <a:gd name="T13" fmla="*/ 2 h 58"/>
                <a:gd name="T14" fmla="*/ 220 w 272"/>
                <a:gd name="T15" fmla="*/ 2 h 58"/>
                <a:gd name="T16" fmla="*/ 204 w 272"/>
                <a:gd name="T17" fmla="*/ 2 h 58"/>
                <a:gd name="T18" fmla="*/ 186 w 272"/>
                <a:gd name="T19" fmla="*/ 2 h 58"/>
                <a:gd name="T20" fmla="*/ 162 w 272"/>
                <a:gd name="T21" fmla="*/ 0 h 58"/>
                <a:gd name="T22" fmla="*/ 136 w 272"/>
                <a:gd name="T23" fmla="*/ 0 h 58"/>
                <a:gd name="T24" fmla="*/ 110 w 272"/>
                <a:gd name="T25" fmla="*/ 0 h 58"/>
                <a:gd name="T26" fmla="*/ 86 w 272"/>
                <a:gd name="T27" fmla="*/ 2 h 58"/>
                <a:gd name="T28" fmla="*/ 70 w 272"/>
                <a:gd name="T29" fmla="*/ 2 h 58"/>
                <a:gd name="T30" fmla="*/ 54 w 272"/>
                <a:gd name="T31" fmla="*/ 2 h 58"/>
                <a:gd name="T32" fmla="*/ 40 w 272"/>
                <a:gd name="T33" fmla="*/ 2 h 58"/>
                <a:gd name="T34" fmla="*/ 26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0 h 58"/>
                <a:gd name="T48" fmla="*/ 2 w 272"/>
                <a:gd name="T49" fmla="*/ 18 h 58"/>
                <a:gd name="T50" fmla="*/ 2 w 272"/>
                <a:gd name="T51" fmla="*/ 24 h 58"/>
                <a:gd name="T52" fmla="*/ 0 w 272"/>
                <a:gd name="T53" fmla="*/ 28 h 58"/>
                <a:gd name="T54" fmla="*/ 0 w 272"/>
                <a:gd name="T55" fmla="*/ 30 h 58"/>
                <a:gd name="T56" fmla="*/ 2 w 272"/>
                <a:gd name="T57" fmla="*/ 36 h 58"/>
                <a:gd name="T58" fmla="*/ 10 w 272"/>
                <a:gd name="T59" fmla="*/ 40 h 58"/>
                <a:gd name="T60" fmla="*/ 24 w 272"/>
                <a:gd name="T61" fmla="*/ 46 h 58"/>
                <a:gd name="T62" fmla="*/ 40 w 272"/>
                <a:gd name="T63" fmla="*/ 50 h 58"/>
                <a:gd name="T64" fmla="*/ 60 w 272"/>
                <a:gd name="T65" fmla="*/ 52 h 58"/>
                <a:gd name="T66" fmla="*/ 84 w 272"/>
                <a:gd name="T67" fmla="*/ 56 h 58"/>
                <a:gd name="T68" fmla="*/ 108 w 272"/>
                <a:gd name="T69" fmla="*/ 58 h 58"/>
                <a:gd name="T70" fmla="*/ 136 w 272"/>
                <a:gd name="T71" fmla="*/ 58 h 58"/>
                <a:gd name="T72" fmla="*/ 164 w 272"/>
                <a:gd name="T73" fmla="*/ 58 h 58"/>
                <a:gd name="T74" fmla="*/ 188 w 272"/>
                <a:gd name="T75" fmla="*/ 56 h 58"/>
                <a:gd name="T76" fmla="*/ 212 w 272"/>
                <a:gd name="T77" fmla="*/ 52 h 58"/>
                <a:gd name="T78" fmla="*/ 232 w 272"/>
                <a:gd name="T79" fmla="*/ 50 h 58"/>
                <a:gd name="T80" fmla="*/ 248 w 272"/>
                <a:gd name="T81" fmla="*/ 46 h 58"/>
                <a:gd name="T82" fmla="*/ 262 w 272"/>
                <a:gd name="T83" fmla="*/ 40 h 58"/>
                <a:gd name="T84" fmla="*/ 270 w 272"/>
                <a:gd name="T85" fmla="*/ 36 h 58"/>
                <a:gd name="T86" fmla="*/ 272 w 272"/>
                <a:gd name="T87" fmla="*/ 30 h 58"/>
                <a:gd name="T88" fmla="*/ 272 w 272"/>
                <a:gd name="T89" fmla="*/ 28 h 58"/>
                <a:gd name="T90" fmla="*/ 272 w 272"/>
                <a:gd name="T91" fmla="*/ 2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endParaRPr lang="fr-FR"/>
            </a:p>
          </p:txBody>
        </p:sp>
        <p:sp>
          <p:nvSpPr>
            <p:cNvPr id="7190" name="Oval 25"/>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endParaRPr lang="fr-FR"/>
            </a:p>
          </p:txBody>
        </p:sp>
        <p:sp>
          <p:nvSpPr>
            <p:cNvPr id="7191" name="Line 26"/>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7192" name="Rectangle 27"/>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endParaRPr lang="fr-FR"/>
            </a:p>
          </p:txBody>
        </p:sp>
        <p:sp>
          <p:nvSpPr>
            <p:cNvPr id="7193" name="Freeform 28"/>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endParaRPr lang="fr-FR"/>
            </a:p>
          </p:txBody>
        </p:sp>
        <p:sp>
          <p:nvSpPr>
            <p:cNvPr id="7194" name="Freeform 29"/>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endParaRPr lang="fr-F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1026"/>
          <p:cNvSpPr>
            <a:spLocks noChangeArrowheads="1"/>
          </p:cNvSpPr>
          <p:nvPr/>
        </p:nvSpPr>
        <p:spPr bwMode="blackWhite">
          <a:xfrm>
            <a:off x="309563" y="3813175"/>
            <a:ext cx="7040562" cy="2576513"/>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pPr>
            <a:r>
              <a:rPr lang="fr-FR" b="1" noProof="1">
                <a:latin typeface="Courier New" pitchFamily="49" charset="0"/>
              </a:rPr>
              <a:t>namespace </a:t>
            </a:r>
            <a:r>
              <a:rPr lang="fr-FR" noProof="1">
                <a:latin typeface="Courier New" pitchFamily="49" charset="0"/>
              </a:rPr>
              <a:t>Trains</a:t>
            </a:r>
          </a:p>
          <a:p>
            <a:pPr>
              <a:lnSpc>
                <a:spcPct val="70000"/>
              </a:lnSpc>
            </a:pPr>
            <a:r>
              <a:rPr lang="fr-FR" noProof="1">
                <a:latin typeface="Courier New" pitchFamily="49" charset="0"/>
              </a:rPr>
              <a:t>{</a:t>
            </a:r>
          </a:p>
          <a:p>
            <a:pPr>
              <a:lnSpc>
                <a:spcPct val="70000"/>
              </a:lnSpc>
            </a:pPr>
            <a:r>
              <a:rPr lang="fr-FR" b="1" noProof="1">
                <a:latin typeface="Courier New" pitchFamily="49" charset="0"/>
              </a:rPr>
              <a:t>  public class</a:t>
            </a:r>
            <a:r>
              <a:rPr lang="fr-FR" noProof="1">
                <a:latin typeface="Courier New" pitchFamily="49" charset="0"/>
              </a:rPr>
              <a:t> Citerne : Wagon</a:t>
            </a:r>
          </a:p>
          <a:p>
            <a:pPr>
              <a:lnSpc>
                <a:spcPct val="70000"/>
              </a:lnSpc>
            </a:pPr>
            <a:r>
              <a:rPr lang="fr-FR" noProof="1">
                <a:latin typeface="Courier New" pitchFamily="49" charset="0"/>
              </a:rPr>
              <a:t>  {</a:t>
            </a:r>
          </a:p>
          <a:p>
            <a:pPr>
              <a:lnSpc>
                <a:spcPct val="70000"/>
              </a:lnSpc>
            </a:pPr>
            <a:r>
              <a:rPr lang="fr-FR" b="1" noProof="1">
                <a:latin typeface="Courier New" pitchFamily="49" charset="0"/>
              </a:rPr>
              <a:t>    private double</a:t>
            </a:r>
            <a:r>
              <a:rPr lang="fr-FR" noProof="1">
                <a:latin typeface="Courier New" pitchFamily="49" charset="0"/>
              </a:rPr>
              <a:t> </a:t>
            </a:r>
            <a:r>
              <a:rPr lang="fr-FR">
                <a:latin typeface="Courier New" pitchFamily="49" charset="0"/>
              </a:rPr>
              <a:t>R</a:t>
            </a:r>
            <a:r>
              <a:rPr lang="fr-FR" noProof="1">
                <a:latin typeface="Courier New" pitchFamily="49" charset="0"/>
              </a:rPr>
              <a:t>ayon</a:t>
            </a:r>
            <a:r>
              <a:rPr lang="fr-FR">
                <a:latin typeface="Courier New" pitchFamily="49" charset="0"/>
              </a:rPr>
              <a:t> { </a:t>
            </a:r>
            <a:r>
              <a:rPr lang="fr-FR" b="1" noProof="1">
                <a:latin typeface="Courier New" pitchFamily="49" charset="0"/>
              </a:rPr>
              <a:t>get</a:t>
            </a:r>
            <a:r>
              <a:rPr lang="fr-FR">
                <a:latin typeface="Courier New" pitchFamily="49" charset="0"/>
              </a:rPr>
              <a:t>; </a:t>
            </a:r>
            <a:r>
              <a:rPr lang="fr-FR" b="1">
                <a:latin typeface="Courier New" pitchFamily="49" charset="0"/>
              </a:rPr>
              <a:t>set</a:t>
            </a:r>
            <a:r>
              <a:rPr lang="fr-FR">
                <a:latin typeface="Courier New" pitchFamily="49" charset="0"/>
              </a:rPr>
              <a:t>; }</a:t>
            </a:r>
            <a:endParaRPr lang="fr-FR" noProof="1">
              <a:latin typeface="Courier New" pitchFamily="49" charset="0"/>
            </a:endParaRPr>
          </a:p>
          <a:p>
            <a:pPr>
              <a:lnSpc>
                <a:spcPct val="70000"/>
              </a:lnSpc>
            </a:pPr>
            <a:endParaRPr lang="fr-FR" sz="800" noProof="1">
              <a:latin typeface="Courier New" pitchFamily="49" charset="0"/>
            </a:endParaRPr>
          </a:p>
          <a:p>
            <a:pPr>
              <a:lnSpc>
                <a:spcPct val="70000"/>
              </a:lnSpc>
            </a:pPr>
            <a:r>
              <a:rPr lang="fr-FR" noProof="1">
                <a:latin typeface="Courier New" pitchFamily="49" charset="0"/>
              </a:rPr>
              <a:t>    … </a:t>
            </a:r>
            <a:r>
              <a:rPr lang="fr-FR" i="1" noProof="1">
                <a:latin typeface="Courier New" pitchFamily="49" charset="0"/>
              </a:rPr>
              <a:t>constructeurs et autres méthodes</a:t>
            </a:r>
            <a:r>
              <a:rPr lang="fr-FR" noProof="1">
                <a:latin typeface="Courier New" pitchFamily="49" charset="0"/>
              </a:rPr>
              <a:t> …</a:t>
            </a:r>
          </a:p>
          <a:p>
            <a:pPr>
              <a:lnSpc>
                <a:spcPct val="70000"/>
              </a:lnSpc>
            </a:pPr>
            <a:endParaRPr lang="fr-FR" sz="800" noProof="1">
              <a:latin typeface="Courier New" pitchFamily="49" charset="0"/>
            </a:endParaRPr>
          </a:p>
          <a:p>
            <a:pPr>
              <a:lnSpc>
                <a:spcPct val="70000"/>
              </a:lnSpc>
            </a:pPr>
            <a:r>
              <a:rPr lang="fr-FR" b="1" noProof="1">
                <a:latin typeface="Courier New" pitchFamily="49" charset="0"/>
              </a:rPr>
              <a:t>    public override double</a:t>
            </a:r>
            <a:r>
              <a:rPr lang="fr-FR" noProof="1">
                <a:latin typeface="Courier New" pitchFamily="49" charset="0"/>
              </a:rPr>
              <a:t> Volume</a:t>
            </a:r>
          </a:p>
          <a:p>
            <a:pPr>
              <a:lnSpc>
                <a:spcPct val="70000"/>
              </a:lnSpc>
            </a:pPr>
            <a:r>
              <a:rPr lang="fr-FR" noProof="1">
                <a:latin typeface="Courier New" pitchFamily="49" charset="0"/>
              </a:rPr>
              <a:t>    {</a:t>
            </a:r>
          </a:p>
          <a:p>
            <a:pPr>
              <a:lnSpc>
                <a:spcPct val="70000"/>
              </a:lnSpc>
            </a:pPr>
            <a:r>
              <a:rPr lang="fr-FR" noProof="1">
                <a:latin typeface="Courier New" pitchFamily="49" charset="0"/>
              </a:rPr>
              <a:t>      </a:t>
            </a:r>
            <a:r>
              <a:rPr lang="fr-FR" b="1" noProof="1">
                <a:latin typeface="Courier New" pitchFamily="49" charset="0"/>
              </a:rPr>
              <a:t>get</a:t>
            </a:r>
            <a:r>
              <a:rPr lang="fr-FR" noProof="1">
                <a:latin typeface="Courier New" pitchFamily="49" charset="0"/>
              </a:rPr>
              <a:t> {</a:t>
            </a:r>
          </a:p>
          <a:p>
            <a:pPr>
              <a:lnSpc>
                <a:spcPct val="80000"/>
              </a:lnSpc>
            </a:pPr>
            <a:r>
              <a:rPr lang="fr-FR" noProof="1">
                <a:latin typeface="Courier New" pitchFamily="49" charset="0"/>
              </a:rPr>
              <a:t>        </a:t>
            </a:r>
            <a:r>
              <a:rPr lang="fr-FR" b="1" noProof="1">
                <a:latin typeface="Courier New" pitchFamily="49" charset="0"/>
              </a:rPr>
              <a:t>if</a:t>
            </a:r>
            <a:r>
              <a:rPr lang="fr-FR" noProof="1">
                <a:latin typeface="Courier New" pitchFamily="49" charset="0"/>
              </a:rPr>
              <a:t> (</a:t>
            </a:r>
            <a:r>
              <a:rPr lang="fr-FR">
                <a:latin typeface="Courier New" pitchFamily="49" charset="0"/>
              </a:rPr>
              <a:t>R</a:t>
            </a:r>
            <a:r>
              <a:rPr lang="fr-FR" noProof="1">
                <a:latin typeface="Courier New" pitchFamily="49" charset="0"/>
              </a:rPr>
              <a:t>ayon == 0) return </a:t>
            </a:r>
            <a:r>
              <a:rPr lang="fr-FR" b="1" noProof="1">
                <a:latin typeface="Courier New" pitchFamily="49" charset="0"/>
              </a:rPr>
              <a:t>base</a:t>
            </a:r>
            <a:r>
              <a:rPr lang="fr-FR" noProof="1">
                <a:latin typeface="Courier New" pitchFamily="49" charset="0"/>
              </a:rPr>
              <a:t>.Volume;</a:t>
            </a:r>
          </a:p>
          <a:p>
            <a:pPr>
              <a:lnSpc>
                <a:spcPct val="80000"/>
              </a:lnSpc>
            </a:pPr>
            <a:r>
              <a:rPr lang="fr-FR" b="1" noProof="1">
                <a:latin typeface="Courier New" pitchFamily="49" charset="0"/>
              </a:rPr>
              <a:t>        return</a:t>
            </a:r>
            <a:r>
              <a:rPr lang="fr-FR" noProof="1">
                <a:latin typeface="Courier New" pitchFamily="49" charset="0"/>
              </a:rPr>
              <a:t> System.Math.PI * </a:t>
            </a:r>
            <a:r>
              <a:rPr lang="fr-FR">
                <a:latin typeface="Courier New" pitchFamily="49" charset="0"/>
              </a:rPr>
              <a:t>R</a:t>
            </a:r>
            <a:r>
              <a:rPr lang="fr-FR" noProof="1">
                <a:latin typeface="Courier New" pitchFamily="49" charset="0"/>
              </a:rPr>
              <a:t>ayon * </a:t>
            </a:r>
            <a:r>
              <a:rPr lang="fr-FR">
                <a:latin typeface="Courier New" pitchFamily="49" charset="0"/>
              </a:rPr>
              <a:t>R</a:t>
            </a:r>
            <a:r>
              <a:rPr lang="fr-FR" noProof="1">
                <a:latin typeface="Courier New" pitchFamily="49" charset="0"/>
              </a:rPr>
              <a:t>ayon * Longueur;</a:t>
            </a:r>
          </a:p>
          <a:p>
            <a:pPr>
              <a:lnSpc>
                <a:spcPct val="80000"/>
              </a:lnSpc>
            </a:pPr>
            <a:r>
              <a:rPr lang="fr-FR" noProof="1">
                <a:latin typeface="Courier New" pitchFamily="49" charset="0"/>
              </a:rPr>
              <a:t>      }</a:t>
            </a:r>
          </a:p>
          <a:p>
            <a:pPr>
              <a:lnSpc>
                <a:spcPct val="70000"/>
              </a:lnSpc>
            </a:pPr>
            <a:r>
              <a:rPr lang="fr-FR" noProof="1">
                <a:latin typeface="Courier New" pitchFamily="49" charset="0"/>
              </a:rPr>
              <a:t>    }</a:t>
            </a:r>
          </a:p>
          <a:p>
            <a:pPr>
              <a:lnSpc>
                <a:spcPct val="70000"/>
              </a:lnSpc>
            </a:pPr>
            <a:r>
              <a:rPr lang="fr-FR" noProof="1">
                <a:latin typeface="Courier New" pitchFamily="49" charset="0"/>
              </a:rPr>
              <a:t>  }</a:t>
            </a:r>
          </a:p>
          <a:p>
            <a:pPr>
              <a:lnSpc>
                <a:spcPct val="70000"/>
              </a:lnSpc>
            </a:pPr>
            <a:r>
              <a:rPr lang="fr-FR" noProof="1">
                <a:latin typeface="Courier New" pitchFamily="49" charset="0"/>
              </a:rPr>
              <a:t>}</a:t>
            </a:r>
          </a:p>
        </p:txBody>
      </p:sp>
      <p:sp>
        <p:nvSpPr>
          <p:cNvPr id="306179" name="Rectangle 1027"/>
          <p:cNvSpPr>
            <a:spLocks noChangeArrowheads="1"/>
          </p:cNvSpPr>
          <p:nvPr/>
        </p:nvSpPr>
        <p:spPr bwMode="blackWhite">
          <a:xfrm>
            <a:off x="3281363" y="1552575"/>
            <a:ext cx="5613400" cy="255428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pPr>
            <a:r>
              <a:rPr lang="fr-FR" b="1" noProof="1">
                <a:latin typeface="Courier New" pitchFamily="49" charset="0"/>
              </a:rPr>
              <a:t>namespace </a:t>
            </a:r>
            <a:r>
              <a:rPr lang="fr-FR" noProof="1">
                <a:latin typeface="Courier New" pitchFamily="49" charset="0"/>
              </a:rPr>
              <a:t>Trains</a:t>
            </a:r>
          </a:p>
          <a:p>
            <a:pPr>
              <a:lnSpc>
                <a:spcPct val="70000"/>
              </a:lnSpc>
            </a:pPr>
            <a:r>
              <a:rPr lang="fr-FR" noProof="1">
                <a:latin typeface="Courier New" pitchFamily="49" charset="0"/>
              </a:rPr>
              <a:t>{</a:t>
            </a:r>
          </a:p>
          <a:p>
            <a:pPr>
              <a:lnSpc>
                <a:spcPct val="70000"/>
              </a:lnSpc>
            </a:pPr>
            <a:r>
              <a:rPr lang="fr-FR" b="1" noProof="1">
                <a:latin typeface="Courier New" pitchFamily="49" charset="0"/>
              </a:rPr>
              <a:t>  public class</a:t>
            </a:r>
            <a:r>
              <a:rPr lang="fr-FR" noProof="1">
                <a:latin typeface="Courier New" pitchFamily="49" charset="0"/>
              </a:rPr>
              <a:t> Wagon</a:t>
            </a:r>
          </a:p>
          <a:p>
            <a:pPr>
              <a:lnSpc>
                <a:spcPct val="70000"/>
              </a:lnSpc>
            </a:pPr>
            <a:r>
              <a:rPr lang="fr-FR" noProof="1">
                <a:latin typeface="Courier New" pitchFamily="49" charset="0"/>
              </a:rPr>
              <a:t>  {</a:t>
            </a:r>
          </a:p>
          <a:p>
            <a:pPr>
              <a:lnSpc>
                <a:spcPct val="80000"/>
              </a:lnSpc>
            </a:pPr>
            <a:r>
              <a:rPr lang="fr-FR" b="1" noProof="1">
                <a:latin typeface="Courier New" pitchFamily="49" charset="0"/>
              </a:rPr>
              <a:t>    private int</a:t>
            </a:r>
            <a:r>
              <a:rPr lang="fr-FR" noProof="1">
                <a:latin typeface="Courier New" pitchFamily="49" charset="0"/>
              </a:rPr>
              <a:t> longueur, largeur, hauteur;</a:t>
            </a:r>
          </a:p>
          <a:p>
            <a:pPr>
              <a:lnSpc>
                <a:spcPct val="80000"/>
              </a:lnSpc>
            </a:pPr>
            <a:r>
              <a:rPr lang="fr-FR" noProof="1">
                <a:latin typeface="Courier New" pitchFamily="49" charset="0"/>
              </a:rPr>
              <a:t>    </a:t>
            </a:r>
            <a:r>
              <a:rPr lang="fr-FR" b="1" noProof="1">
                <a:latin typeface="Courier New" pitchFamily="49" charset="0"/>
              </a:rPr>
              <a:t>private string </a:t>
            </a:r>
            <a:r>
              <a:rPr lang="fr-FR" noProof="1">
                <a:latin typeface="Courier New" pitchFamily="49" charset="0"/>
              </a:rPr>
              <a:t>matricule;</a:t>
            </a:r>
          </a:p>
          <a:p>
            <a:pPr>
              <a:lnSpc>
                <a:spcPct val="80000"/>
              </a:lnSpc>
            </a:pPr>
            <a:r>
              <a:rPr lang="fr-FR" noProof="1">
                <a:latin typeface="Courier New" pitchFamily="49" charset="0"/>
              </a:rPr>
              <a:t>    </a:t>
            </a:r>
            <a:r>
              <a:rPr lang="fr-FR" b="1" noProof="1">
                <a:latin typeface="Courier New" pitchFamily="49" charset="0"/>
              </a:rPr>
              <a:t>public int</a:t>
            </a:r>
            <a:r>
              <a:rPr lang="fr-FR" noProof="1">
                <a:latin typeface="Courier New" pitchFamily="49" charset="0"/>
              </a:rPr>
              <a:t> Longueur {</a:t>
            </a:r>
            <a:r>
              <a:rPr lang="fr-FR" noProof="1">
                <a:cs typeface="Arial" charset="0"/>
              </a:rPr>
              <a:t> </a:t>
            </a:r>
            <a:r>
              <a:rPr lang="fr-FR" b="1" noProof="1">
                <a:latin typeface="Courier New" pitchFamily="49" charset="0"/>
              </a:rPr>
              <a:t>get</a:t>
            </a:r>
            <a:r>
              <a:rPr lang="fr-FR" b="1" noProof="1">
                <a:cs typeface="Arial" charset="0"/>
              </a:rPr>
              <a:t> </a:t>
            </a:r>
            <a:r>
              <a:rPr lang="fr-FR" noProof="1">
                <a:latin typeface="Courier New" pitchFamily="49" charset="0"/>
              </a:rPr>
              <a:t>{</a:t>
            </a:r>
            <a:r>
              <a:rPr lang="fr-FR" noProof="1">
                <a:cs typeface="Arial" charset="0"/>
              </a:rPr>
              <a:t> </a:t>
            </a:r>
            <a:r>
              <a:rPr lang="fr-FR" b="1" noProof="1">
                <a:latin typeface="Courier New" pitchFamily="49" charset="0"/>
              </a:rPr>
              <a:t>return</a:t>
            </a:r>
            <a:r>
              <a:rPr lang="fr-FR" noProof="1">
                <a:latin typeface="Courier New" pitchFamily="49" charset="0"/>
              </a:rPr>
              <a:t> longueur;</a:t>
            </a:r>
            <a:r>
              <a:rPr lang="fr-FR" noProof="1">
                <a:cs typeface="Arial" charset="0"/>
              </a:rPr>
              <a:t> </a:t>
            </a:r>
            <a:r>
              <a:rPr lang="fr-FR" noProof="1">
                <a:latin typeface="Courier New" pitchFamily="49" charset="0"/>
              </a:rPr>
              <a:t>}</a:t>
            </a:r>
            <a:r>
              <a:rPr lang="fr-FR" noProof="1">
                <a:cs typeface="Arial" charset="0"/>
              </a:rPr>
              <a:t> </a:t>
            </a:r>
            <a:r>
              <a:rPr lang="fr-FR" noProof="1">
                <a:latin typeface="Courier New" pitchFamily="49" charset="0"/>
              </a:rPr>
              <a:t>}</a:t>
            </a:r>
          </a:p>
          <a:p>
            <a:pPr>
              <a:lnSpc>
                <a:spcPct val="70000"/>
              </a:lnSpc>
            </a:pPr>
            <a:endParaRPr lang="fr-FR" noProof="1">
              <a:latin typeface="Courier New" pitchFamily="49" charset="0"/>
            </a:endParaRPr>
          </a:p>
          <a:p>
            <a:pPr>
              <a:lnSpc>
                <a:spcPct val="70000"/>
              </a:lnSpc>
            </a:pPr>
            <a:r>
              <a:rPr lang="fr-FR" noProof="1">
                <a:latin typeface="Courier New" pitchFamily="49" charset="0"/>
              </a:rPr>
              <a:t>    … </a:t>
            </a:r>
            <a:r>
              <a:rPr lang="fr-FR" i="1" noProof="1">
                <a:latin typeface="Courier New" pitchFamily="49" charset="0"/>
              </a:rPr>
              <a:t>constructeurs et autres méthodes</a:t>
            </a:r>
            <a:r>
              <a:rPr lang="fr-FR" noProof="1">
                <a:latin typeface="Courier New" pitchFamily="49" charset="0"/>
              </a:rPr>
              <a:t> …</a:t>
            </a:r>
          </a:p>
          <a:p>
            <a:pPr>
              <a:lnSpc>
                <a:spcPct val="70000"/>
              </a:lnSpc>
            </a:pPr>
            <a:endParaRPr lang="fr-FR" noProof="1">
              <a:latin typeface="Courier New" pitchFamily="49" charset="0"/>
            </a:endParaRPr>
          </a:p>
          <a:p>
            <a:pPr>
              <a:lnSpc>
                <a:spcPct val="70000"/>
              </a:lnSpc>
            </a:pPr>
            <a:r>
              <a:rPr lang="fr-FR" noProof="1">
                <a:latin typeface="Courier New" pitchFamily="49" charset="0"/>
              </a:rPr>
              <a:t>    </a:t>
            </a:r>
            <a:r>
              <a:rPr lang="fr-FR" b="1" noProof="1">
                <a:latin typeface="Courier New" pitchFamily="49" charset="0"/>
              </a:rPr>
              <a:t>public virtual double</a:t>
            </a:r>
            <a:r>
              <a:rPr lang="fr-FR" noProof="1">
                <a:latin typeface="Courier New" pitchFamily="49" charset="0"/>
              </a:rPr>
              <a:t> Volume</a:t>
            </a:r>
          </a:p>
          <a:p>
            <a:pPr>
              <a:lnSpc>
                <a:spcPct val="70000"/>
              </a:lnSpc>
            </a:pPr>
            <a:r>
              <a:rPr lang="fr-FR" noProof="1">
                <a:latin typeface="Courier New" pitchFamily="49" charset="0"/>
              </a:rPr>
              <a:t>    {</a:t>
            </a:r>
          </a:p>
          <a:p>
            <a:pPr>
              <a:lnSpc>
                <a:spcPct val="70000"/>
              </a:lnSpc>
            </a:pPr>
            <a:r>
              <a:rPr lang="fr-FR" noProof="1">
                <a:latin typeface="Courier New" pitchFamily="49" charset="0"/>
              </a:rPr>
              <a:t>      </a:t>
            </a:r>
            <a:r>
              <a:rPr lang="fr-FR" b="1" noProof="1">
                <a:latin typeface="Courier New" pitchFamily="49" charset="0"/>
              </a:rPr>
              <a:t>get</a:t>
            </a:r>
            <a:r>
              <a:rPr lang="fr-FR" noProof="1">
                <a:latin typeface="Courier New" pitchFamily="49" charset="0"/>
              </a:rPr>
              <a:t> { </a:t>
            </a:r>
            <a:r>
              <a:rPr lang="fr-FR" b="1" noProof="1">
                <a:latin typeface="Courier New" pitchFamily="49" charset="0"/>
              </a:rPr>
              <a:t>return</a:t>
            </a:r>
            <a:r>
              <a:rPr lang="fr-FR" noProof="1">
                <a:latin typeface="Courier New" pitchFamily="49" charset="0"/>
              </a:rPr>
              <a:t> longueur * largeur * hauteur; }</a:t>
            </a:r>
          </a:p>
          <a:p>
            <a:pPr>
              <a:lnSpc>
                <a:spcPct val="70000"/>
              </a:lnSpc>
            </a:pPr>
            <a:r>
              <a:rPr lang="fr-FR" noProof="1">
                <a:latin typeface="Courier New" pitchFamily="49" charset="0"/>
              </a:rPr>
              <a:t>    }</a:t>
            </a:r>
          </a:p>
          <a:p>
            <a:pPr>
              <a:lnSpc>
                <a:spcPct val="70000"/>
              </a:lnSpc>
            </a:pPr>
            <a:r>
              <a:rPr lang="fr-FR" noProof="1">
                <a:latin typeface="Courier New" pitchFamily="49" charset="0"/>
              </a:rPr>
              <a:t>  }</a:t>
            </a:r>
          </a:p>
          <a:p>
            <a:pPr>
              <a:lnSpc>
                <a:spcPct val="70000"/>
              </a:lnSpc>
            </a:pPr>
            <a:r>
              <a:rPr lang="fr-FR" noProof="1">
                <a:latin typeface="Courier New" pitchFamily="49" charset="0"/>
              </a:rPr>
              <a:t>}</a:t>
            </a:r>
          </a:p>
        </p:txBody>
      </p:sp>
      <p:sp>
        <p:nvSpPr>
          <p:cNvPr id="306180" name="Rectangle 1028"/>
          <p:cNvSpPr>
            <a:spLocks noGrp="1" noChangeArrowheads="1"/>
          </p:cNvSpPr>
          <p:nvPr>
            <p:ph type="title"/>
          </p:nvPr>
        </p:nvSpPr>
        <p:spPr/>
        <p:txBody>
          <a:bodyPr/>
          <a:lstStyle/>
          <a:p>
            <a:pPr>
              <a:defRPr/>
            </a:pPr>
            <a:r>
              <a:rPr lang="fr-FR"/>
              <a:t>Définition de méthodes </a:t>
            </a:r>
            <a:r>
              <a:rPr lang="fr-FR">
                <a:latin typeface="Courier New" pitchFamily="49" charset="0"/>
              </a:rPr>
              <a:t>virtual/override</a:t>
            </a:r>
            <a:r>
              <a:rPr lang="fr-FR"/>
              <a:t> </a:t>
            </a:r>
          </a:p>
        </p:txBody>
      </p:sp>
      <p:sp>
        <p:nvSpPr>
          <p:cNvPr id="8197" name="Rectangle 1029"/>
          <p:cNvSpPr>
            <a:spLocks noGrp="1" noChangeArrowheads="1"/>
          </p:cNvSpPr>
          <p:nvPr>
            <p:ph idx="1"/>
          </p:nvPr>
        </p:nvSpPr>
        <p:spPr>
          <a:xfrm>
            <a:off x="279400" y="1192213"/>
            <a:ext cx="8599488" cy="641350"/>
          </a:xfrm>
        </p:spPr>
        <p:txBody>
          <a:bodyPr/>
          <a:lstStyle/>
          <a:p>
            <a:pPr>
              <a:spcBef>
                <a:spcPts val="1200"/>
              </a:spcBef>
              <a:spcAft>
                <a:spcPts val="300"/>
              </a:spcAft>
            </a:pPr>
            <a:r>
              <a:rPr lang="fr-CI"/>
              <a:t>Si </a:t>
            </a:r>
            <a:r>
              <a:rPr lang="fr-CI">
                <a:latin typeface="Courier New" pitchFamily="49" charset="0"/>
              </a:rPr>
              <a:t>Citerne</a:t>
            </a:r>
            <a:r>
              <a:rPr lang="fr-CI"/>
              <a:t> hérite de </a:t>
            </a:r>
            <a:r>
              <a:rPr lang="fr-CI">
                <a:latin typeface="Courier New" pitchFamily="49" charset="0"/>
              </a:rPr>
              <a:t>Wagon,</a:t>
            </a:r>
            <a:r>
              <a:rPr lang="fr-CI"/>
              <a:t> il faut </a:t>
            </a:r>
            <a:r>
              <a:rPr lang="fr-CI" i="1">
                <a:latin typeface="Century Schoolbook" pitchFamily="18" charset="0"/>
              </a:rPr>
              <a:t>redéfinir (override)</a:t>
            </a:r>
            <a:r>
              <a:rPr lang="fr-CI"/>
              <a:t> la méthode </a:t>
            </a:r>
            <a:r>
              <a:rPr lang="fr-CI">
                <a:latin typeface="Courier New" pitchFamily="49" charset="0"/>
              </a:rPr>
              <a:t>CalcVolume</a:t>
            </a:r>
          </a:p>
        </p:txBody>
      </p:sp>
      <p:sp>
        <p:nvSpPr>
          <p:cNvPr id="8198" name="AutoShape 1030"/>
          <p:cNvSpPr>
            <a:spLocks noChangeArrowheads="1"/>
          </p:cNvSpPr>
          <p:nvPr/>
        </p:nvSpPr>
        <p:spPr bwMode="blackWhite">
          <a:xfrm>
            <a:off x="719138" y="2420938"/>
            <a:ext cx="2347912" cy="793750"/>
          </a:xfrm>
          <a:prstGeom prst="wedgeRectCallout">
            <a:avLst>
              <a:gd name="adj1" fmla="val 112815"/>
              <a:gd name="adj2" fmla="val 38398"/>
            </a:avLst>
          </a:prstGeom>
          <a:solidFill>
            <a:schemeClr val="hlink"/>
          </a:solidFill>
          <a:ln w="12700">
            <a:solidFill>
              <a:schemeClr val="tx1"/>
            </a:solidFill>
            <a:miter lim="800000"/>
            <a:headEnd/>
            <a:tailEnd/>
          </a:ln>
        </p:spPr>
        <p:txBody>
          <a:bodyPr/>
          <a:lstStyle/>
          <a:p>
            <a:r>
              <a:rPr lang="fr-CI" b="1"/>
              <a:t>Utilisez </a:t>
            </a:r>
            <a:r>
              <a:rPr lang="fr-CI" b="1">
                <a:latin typeface="Courier New" pitchFamily="49" charset="0"/>
              </a:rPr>
              <a:t>virtual</a:t>
            </a:r>
            <a:r>
              <a:rPr lang="fr-CI" b="1"/>
              <a:t> ici pour indiquer qu’une redéfinition est autorisée</a:t>
            </a:r>
          </a:p>
        </p:txBody>
      </p:sp>
      <p:sp>
        <p:nvSpPr>
          <p:cNvPr id="8199" name="AutoShape 1031"/>
          <p:cNvSpPr>
            <a:spLocks noChangeArrowheads="1"/>
          </p:cNvSpPr>
          <p:nvPr/>
        </p:nvSpPr>
        <p:spPr bwMode="blackWhite">
          <a:xfrm>
            <a:off x="5172075" y="4954588"/>
            <a:ext cx="3125788" cy="530225"/>
          </a:xfrm>
          <a:prstGeom prst="wedgeRectCallout">
            <a:avLst>
              <a:gd name="adj1" fmla="val -138778"/>
              <a:gd name="adj2" fmla="val -14972"/>
            </a:avLst>
          </a:prstGeom>
          <a:solidFill>
            <a:schemeClr val="hlink"/>
          </a:solidFill>
          <a:ln w="12700">
            <a:solidFill>
              <a:schemeClr val="tx1"/>
            </a:solidFill>
            <a:miter lim="800000"/>
            <a:headEnd/>
            <a:tailEnd/>
          </a:ln>
        </p:spPr>
        <p:txBody>
          <a:bodyPr>
            <a:spAutoFit/>
          </a:bodyPr>
          <a:lstStyle/>
          <a:p>
            <a:r>
              <a:rPr lang="fr-CI" b="1"/>
              <a:t>Utilisez </a:t>
            </a:r>
            <a:r>
              <a:rPr lang="fr-CI" b="1">
                <a:latin typeface="Courier New" pitchFamily="49" charset="0"/>
              </a:rPr>
              <a:t>override</a:t>
            </a:r>
            <a:r>
              <a:rPr lang="fr-CI" b="1"/>
              <a:t> ici pour indiquer l’usage de la redéfinition</a:t>
            </a:r>
          </a:p>
        </p:txBody>
      </p:sp>
      <p:sp>
        <p:nvSpPr>
          <p:cNvPr id="8200" name="AutoShape 1032"/>
          <p:cNvSpPr>
            <a:spLocks noChangeArrowheads="1"/>
          </p:cNvSpPr>
          <p:nvPr/>
        </p:nvSpPr>
        <p:spPr bwMode="blackWhite">
          <a:xfrm>
            <a:off x="2306638" y="5900738"/>
            <a:ext cx="3465512" cy="317500"/>
          </a:xfrm>
          <a:prstGeom prst="wedgeRectCallout">
            <a:avLst>
              <a:gd name="adj1" fmla="val -6713"/>
              <a:gd name="adj2" fmla="val -147500"/>
            </a:avLst>
          </a:prstGeom>
          <a:solidFill>
            <a:schemeClr val="hlink"/>
          </a:solidFill>
          <a:ln w="12700">
            <a:solidFill>
              <a:schemeClr val="tx1"/>
            </a:solidFill>
            <a:miter lim="800000"/>
            <a:headEnd/>
            <a:tailEnd/>
          </a:ln>
        </p:spPr>
        <p:txBody>
          <a:bodyPr>
            <a:spAutoFit/>
          </a:bodyPr>
          <a:lstStyle/>
          <a:p>
            <a:r>
              <a:rPr lang="fr-CI" b="1"/>
              <a:t>Appel de </a:t>
            </a:r>
            <a:r>
              <a:rPr lang="fr-CI" b="1">
                <a:latin typeface="Courier New" pitchFamily="49" charset="0"/>
              </a:rPr>
              <a:t>Volume</a:t>
            </a:r>
            <a:r>
              <a:rPr lang="fr-CI" b="1"/>
              <a:t> de la classe de base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95939" name="Rectangle 3"/>
          <p:cNvSpPr>
            <a:spLocks noChangeArrowheads="1"/>
          </p:cNvSpPr>
          <p:nvPr/>
        </p:nvSpPr>
        <p:spPr bwMode="blackWhite">
          <a:xfrm>
            <a:off x="381000" y="1803400"/>
            <a:ext cx="8509000" cy="38560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b="1" noProof="1">
                <a:latin typeface="Courier New" pitchFamily="49" charset="0"/>
              </a:rPr>
              <a:t>using </a:t>
            </a:r>
            <a:r>
              <a:rPr lang="fr-FR" sz="1600" noProof="1">
                <a:latin typeface="Courier New" pitchFamily="49" charset="0"/>
              </a:rPr>
              <a:t>System;</a:t>
            </a:r>
          </a:p>
          <a:p>
            <a:pPr>
              <a:lnSpc>
                <a:spcPct val="90000"/>
              </a:lnSpc>
            </a:pPr>
            <a:r>
              <a:rPr lang="fr-FR" sz="1600" b="1" noProof="1">
                <a:latin typeface="Courier New" pitchFamily="49" charset="0"/>
              </a:rPr>
              <a:t>namespace </a:t>
            </a:r>
            <a:r>
              <a:rPr lang="fr-FR" sz="1600" noProof="1">
                <a:latin typeface="Courier New" pitchFamily="49" charset="0"/>
              </a:rPr>
              <a:t>Trains</a:t>
            </a:r>
          </a:p>
          <a:p>
            <a:pPr>
              <a:lnSpc>
                <a:spcPct val="90000"/>
              </a:lnSpc>
            </a:pPr>
            <a:r>
              <a:rPr lang="fr-FR" sz="1600" noProof="1">
                <a:latin typeface="Courier New" pitchFamily="49" charset="0"/>
              </a:rPr>
              <a:t>{</a:t>
            </a:r>
          </a:p>
          <a:p>
            <a:pPr>
              <a:lnSpc>
                <a:spcPct val="90000"/>
              </a:lnSpc>
            </a:pPr>
            <a:r>
              <a:rPr lang="fr-FR" sz="1600" b="1" noProof="1">
                <a:latin typeface="Courier New" pitchFamily="49" charset="0"/>
              </a:rPr>
              <a:t>  public class</a:t>
            </a:r>
            <a:r>
              <a:rPr lang="fr-FR" sz="1600" noProof="1">
                <a:latin typeface="Courier New" pitchFamily="49" charset="0"/>
              </a:rPr>
              <a:t> TrainClient</a:t>
            </a:r>
          </a:p>
          <a:p>
            <a:pPr>
              <a:lnSpc>
                <a:spcPct val="90000"/>
              </a:lnSpc>
            </a:pPr>
            <a:r>
              <a:rPr lang="fr-FR" sz="1600" noProof="1">
                <a:latin typeface="Courier New" pitchFamily="49" charset="0"/>
              </a:rPr>
              <a:t>  {</a:t>
            </a:r>
          </a:p>
          <a:p>
            <a:pPr>
              <a:lnSpc>
                <a:spcPct val="90000"/>
              </a:lnSpc>
            </a:pPr>
            <a:r>
              <a:rPr lang="fr-FR" sz="1600" b="1" noProof="1">
                <a:latin typeface="Courier New" pitchFamily="49" charset="0"/>
              </a:rPr>
              <a:t>    public static void Main()</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Wagon w   = </a:t>
            </a:r>
            <a:r>
              <a:rPr lang="fr-FR" sz="1600" b="1" noProof="1">
                <a:latin typeface="Courier New" pitchFamily="49" charset="0"/>
              </a:rPr>
              <a:t>new</a:t>
            </a:r>
            <a:r>
              <a:rPr lang="fr-FR" sz="1600" noProof="1">
                <a:latin typeface="Courier New" pitchFamily="49" charset="0"/>
              </a:rPr>
              <a:t> Wagon("Bxc 51", 40, 10, 10);</a:t>
            </a:r>
          </a:p>
          <a:p>
            <a:pPr>
              <a:lnSpc>
                <a:spcPct val="90000"/>
              </a:lnSpc>
            </a:pPr>
            <a:r>
              <a:rPr lang="fr-FR" sz="1600" noProof="1">
                <a:latin typeface="Courier New" pitchFamily="49" charset="0"/>
              </a:rPr>
              <a:t>      Citerne c = </a:t>
            </a:r>
            <a:r>
              <a:rPr lang="fr-FR" sz="1600" b="1" noProof="1">
                <a:latin typeface="Courier New" pitchFamily="49" charset="0"/>
              </a:rPr>
              <a:t>new</a:t>
            </a:r>
            <a:r>
              <a:rPr lang="fr-FR" sz="1600" noProof="1">
                <a:latin typeface="Courier New" pitchFamily="49" charset="0"/>
              </a:rPr>
              <a:t> Citerne("Cit 22", 40, 10, 10, 5);</a:t>
            </a:r>
          </a:p>
          <a:p>
            <a:pPr>
              <a:lnSpc>
                <a:spcPct val="90000"/>
              </a:lnSpc>
            </a:pPr>
            <a:r>
              <a:rPr lang="fr-FR" sz="1600" noProof="1">
                <a:latin typeface="Courier New" pitchFamily="49" charset="0"/>
              </a:rPr>
              <a:t>      </a:t>
            </a:r>
            <a:r>
              <a:rPr lang="fr-FR" sz="1600" b="1" noProof="1">
                <a:latin typeface="Courier New" pitchFamily="49" charset="0"/>
              </a:rPr>
              <a:t>double</a:t>
            </a:r>
            <a:r>
              <a:rPr lang="fr-FR" sz="1600" noProof="1">
                <a:latin typeface="Courier New" pitchFamily="49" charset="0"/>
              </a:rPr>
              <a:t> wv = w.Volume;   </a:t>
            </a:r>
            <a:r>
              <a:rPr lang="fr-FR" sz="1600">
                <a:latin typeface="Courier New" pitchFamily="49" charset="0"/>
              </a:rPr>
              <a:t> </a:t>
            </a:r>
            <a:r>
              <a:rPr lang="fr-FR" sz="1600" noProof="1">
                <a:latin typeface="Courier New" pitchFamily="49" charset="0"/>
              </a:rPr>
              <a:t>// volume du wagon</a:t>
            </a:r>
          </a:p>
          <a:p>
            <a:pPr>
              <a:lnSpc>
                <a:spcPct val="90000"/>
              </a:lnSpc>
            </a:pPr>
            <a:r>
              <a:rPr lang="fr-FR" sz="1600" noProof="1">
                <a:latin typeface="Courier New" pitchFamily="49" charset="0"/>
              </a:rPr>
              <a:t>      </a:t>
            </a:r>
            <a:r>
              <a:rPr lang="fr-FR" sz="1600" b="1" noProof="1">
                <a:latin typeface="Courier New" pitchFamily="49" charset="0"/>
              </a:rPr>
              <a:t>double</a:t>
            </a:r>
            <a:r>
              <a:rPr lang="fr-FR" sz="1600" noProof="1">
                <a:latin typeface="Courier New" pitchFamily="49" charset="0"/>
              </a:rPr>
              <a:t> cv = c.Volume;   // volume de la citerne</a:t>
            </a:r>
          </a:p>
          <a:p>
            <a:pPr>
              <a:lnSpc>
                <a:spcPct val="90000"/>
              </a:lnSpc>
            </a:pPr>
            <a:r>
              <a:rPr lang="fr-FR" sz="1600" noProof="1">
                <a:latin typeface="Courier New" pitchFamily="49" charset="0"/>
              </a:rPr>
              <a:t>      Console.WriteLine("Volume du wagon      = {0,7:N1)", wv);</a:t>
            </a:r>
          </a:p>
          <a:p>
            <a:pPr>
              <a:lnSpc>
                <a:spcPct val="90000"/>
              </a:lnSpc>
            </a:pPr>
            <a:r>
              <a:rPr lang="fr-FR" sz="1600" noProof="1">
                <a:latin typeface="Courier New" pitchFamily="49" charset="0"/>
              </a:rPr>
              <a:t>      Console.WriteLine("Volume de la citerne = {0,7:N1)", cv);</a:t>
            </a:r>
          </a:p>
          <a:p>
            <a:pPr>
              <a:lnSpc>
                <a:spcPct val="90000"/>
              </a:lnSpc>
            </a:pPr>
            <a:r>
              <a:rPr lang="fr-FR" sz="1600" noProof="1">
                <a:latin typeface="Courier New" pitchFamily="49" charset="0"/>
              </a:rPr>
              <a:t>      …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a:t>
            </a:r>
          </a:p>
        </p:txBody>
      </p:sp>
      <p:sp>
        <p:nvSpPr>
          <p:cNvPr id="295940" name="Rectangle 4"/>
          <p:cNvSpPr>
            <a:spLocks noChangeArrowheads="1"/>
          </p:cNvSpPr>
          <p:nvPr/>
        </p:nvSpPr>
        <p:spPr bwMode="blackWhite">
          <a:xfrm>
            <a:off x="949325" y="5565775"/>
            <a:ext cx="4168775" cy="4953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fr-CA" sz="1600">
                <a:latin typeface="Courier New" pitchFamily="49" charset="0"/>
              </a:rPr>
              <a:t>Volume du wagon      = 4000,0</a:t>
            </a:r>
          </a:p>
          <a:p>
            <a:pPr>
              <a:lnSpc>
                <a:spcPct val="80000"/>
              </a:lnSpc>
              <a:defRPr/>
            </a:pPr>
            <a:r>
              <a:rPr lang="fr-CA" sz="1600">
                <a:latin typeface="Courier New" pitchFamily="49" charset="0"/>
              </a:rPr>
              <a:t>Volume de la citerne = 3141,6</a:t>
            </a:r>
          </a:p>
        </p:txBody>
      </p:sp>
      <p:sp>
        <p:nvSpPr>
          <p:cNvPr id="9221" name="AutoShape 5"/>
          <p:cNvSpPr>
            <a:spLocks noChangeArrowheads="1"/>
          </p:cNvSpPr>
          <p:nvPr/>
        </p:nvSpPr>
        <p:spPr bwMode="blackWhite">
          <a:xfrm>
            <a:off x="7756525" y="2824163"/>
            <a:ext cx="1231900" cy="941387"/>
          </a:xfrm>
          <a:prstGeom prst="wedgeRectCallout">
            <a:avLst>
              <a:gd name="adj1" fmla="val -93171"/>
              <a:gd name="adj2" fmla="val 33139"/>
            </a:avLst>
          </a:prstGeom>
          <a:solidFill>
            <a:schemeClr val="hlink"/>
          </a:solidFill>
          <a:ln w="12700">
            <a:solidFill>
              <a:schemeClr val="tx1"/>
            </a:solidFill>
            <a:miter lim="800000"/>
            <a:headEnd/>
            <a:tailEnd/>
          </a:ln>
        </p:spPr>
        <p:txBody>
          <a:bodyPr/>
          <a:lstStyle/>
          <a:p>
            <a:r>
              <a:rPr lang="fr-CA" b="1"/>
              <a:t>Création d’une </a:t>
            </a:r>
            <a:r>
              <a:rPr lang="fr-CA" b="1">
                <a:latin typeface="Courier New" pitchFamily="49" charset="0"/>
                <a:cs typeface="Courier New" pitchFamily="49" charset="0"/>
              </a:rPr>
              <a:t>Citerne</a:t>
            </a:r>
            <a:r>
              <a:rPr lang="fr-CA" b="1"/>
              <a:t> de rayon 5</a:t>
            </a:r>
          </a:p>
        </p:txBody>
      </p:sp>
      <p:sp>
        <p:nvSpPr>
          <p:cNvPr id="9222" name="Rectangle 6"/>
          <p:cNvSpPr>
            <a:spLocks noChangeArrowheads="1"/>
          </p:cNvSpPr>
          <p:nvPr/>
        </p:nvSpPr>
        <p:spPr bwMode="auto">
          <a:xfrm>
            <a:off x="5202238" y="5768975"/>
            <a:ext cx="1066800" cy="336550"/>
          </a:xfrm>
          <a:prstGeom prst="rect">
            <a:avLst/>
          </a:prstGeom>
          <a:noFill/>
          <a:ln w="12700">
            <a:noFill/>
            <a:miter lim="800000"/>
            <a:headEnd/>
            <a:tailEnd/>
          </a:ln>
        </p:spPr>
        <p:txBody>
          <a:bodyPr>
            <a:spAutoFit/>
          </a:bodyPr>
          <a:lstStyle/>
          <a:p>
            <a:r>
              <a:rPr lang="fr-CA" sz="1600" b="1">
                <a:sym typeface="Wingdings" pitchFamily="2" charset="2"/>
              </a:rPr>
              <a:t></a:t>
            </a:r>
            <a:r>
              <a:rPr lang="fr-CA" sz="1600" b="1"/>
              <a:t> Sortie</a:t>
            </a:r>
          </a:p>
        </p:txBody>
      </p:sp>
      <p:sp>
        <p:nvSpPr>
          <p:cNvPr id="295943" name="Rectangle 7"/>
          <p:cNvSpPr>
            <a:spLocks noGrp="1" noChangeArrowheads="1"/>
          </p:cNvSpPr>
          <p:nvPr>
            <p:ph type="title"/>
          </p:nvPr>
        </p:nvSpPr>
        <p:spPr/>
        <p:txBody>
          <a:bodyPr/>
          <a:lstStyle/>
          <a:p>
            <a:pPr>
              <a:defRPr/>
            </a:pPr>
            <a:r>
              <a:rPr lang="fr-FR">
                <a:cs typeface="Arial" charset="0"/>
              </a:rPr>
              <a:t>Utilisation de la classe </a:t>
            </a:r>
            <a:r>
              <a:rPr lang="fr-FR">
                <a:latin typeface="Courier New" pitchFamily="49" charset="0"/>
                <a:cs typeface="Arial" charset="0"/>
              </a:rPr>
              <a:t>Citerne</a:t>
            </a:r>
          </a:p>
        </p:txBody>
      </p:sp>
      <p:sp>
        <p:nvSpPr>
          <p:cNvPr id="9224" name="Rectangle 8"/>
          <p:cNvSpPr>
            <a:spLocks noGrp="1" noChangeArrowheads="1"/>
          </p:cNvSpPr>
          <p:nvPr>
            <p:ph idx="1"/>
          </p:nvPr>
        </p:nvSpPr>
        <p:spPr>
          <a:xfrm>
            <a:off x="233363" y="1312863"/>
            <a:ext cx="8704262" cy="366712"/>
          </a:xfrm>
        </p:spPr>
        <p:txBody>
          <a:bodyPr/>
          <a:lstStyle/>
          <a:p>
            <a:r>
              <a:rPr lang="fr-FR">
                <a:cs typeface="Arial" charset="0"/>
              </a:rPr>
              <a:t>Nous pouvons maintenant utiliser le calcul du volume d’une </a:t>
            </a:r>
            <a:r>
              <a:rPr lang="fr-FR">
                <a:latin typeface="Courier New" pitchFamily="49" charset="0"/>
                <a:cs typeface="Courier New" pitchFamily="49" charset="0"/>
              </a:rPr>
              <a:t>Citerne</a:t>
            </a:r>
            <a:endParaRPr lang="fr-FR">
              <a:cs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blackWhite">
          <a:xfrm>
            <a:off x="3719513" y="4068763"/>
            <a:ext cx="1733550" cy="847725"/>
          </a:xfrm>
          <a:prstGeom prst="rect">
            <a:avLst/>
          </a:prstGeom>
          <a:solidFill>
            <a:schemeClr val="accent1"/>
          </a:solidFill>
          <a:ln w="12700">
            <a:solidFill>
              <a:schemeClr val="tx1"/>
            </a:solidFill>
            <a:miter lim="800000"/>
            <a:headEnd/>
            <a:tailEnd/>
          </a:ln>
        </p:spPr>
        <p:txBody>
          <a:bodyPr wrap="none" anchor="ctr">
            <a:spAutoFit/>
          </a:bodyPr>
          <a:lstStyle/>
          <a:p>
            <a:endParaRPr lang="fr-FR"/>
          </a:p>
        </p:txBody>
      </p:sp>
      <p:sp>
        <p:nvSpPr>
          <p:cNvPr id="300035" name="Rectangle 1027"/>
          <p:cNvSpPr>
            <a:spLocks noGrp="1" noChangeArrowheads="1"/>
          </p:cNvSpPr>
          <p:nvPr>
            <p:ph type="title"/>
          </p:nvPr>
        </p:nvSpPr>
        <p:spPr/>
        <p:txBody>
          <a:bodyPr/>
          <a:lstStyle/>
          <a:p>
            <a:pPr>
              <a:defRPr/>
            </a:pPr>
            <a:r>
              <a:rPr lang="fr-FR"/>
              <a:t>Objets dérivés et objets de base </a:t>
            </a:r>
          </a:p>
        </p:txBody>
      </p:sp>
      <p:sp>
        <p:nvSpPr>
          <p:cNvPr id="10244" name="Rectangle 1028"/>
          <p:cNvSpPr>
            <a:spLocks noGrp="1" noChangeArrowheads="1"/>
          </p:cNvSpPr>
          <p:nvPr>
            <p:ph idx="1"/>
          </p:nvPr>
        </p:nvSpPr>
        <p:spPr>
          <a:xfrm>
            <a:off x="279400" y="1312863"/>
            <a:ext cx="8599488" cy="1693862"/>
          </a:xfrm>
        </p:spPr>
        <p:txBody>
          <a:bodyPr/>
          <a:lstStyle/>
          <a:p>
            <a:r>
              <a:rPr lang="fr-FR"/>
              <a:t>Quand une classe est dérivée, C# permet à une référence sur classe de base de faire référence à un objet d’une classe dérivée</a:t>
            </a:r>
          </a:p>
          <a:p>
            <a:pPr lvl="1"/>
            <a:r>
              <a:rPr lang="fr-FR"/>
              <a:t>Seules les données de l’objet sont stockées en mémoire</a:t>
            </a:r>
          </a:p>
          <a:p>
            <a:r>
              <a:rPr lang="fr-FR"/>
              <a:t>Le comportement d’une classe dérivée est généralement modifié</a:t>
            </a:r>
          </a:p>
          <a:p>
            <a:pPr lvl="1"/>
            <a:r>
              <a:rPr lang="fr-FR"/>
              <a:t>Mais on peut y accéder </a:t>
            </a:r>
            <a:r>
              <a:rPr lang="fr-FR" i="1">
                <a:latin typeface="Century Schoolbook" pitchFamily="18" charset="0"/>
              </a:rPr>
              <a:t>polymorphiquement</a:t>
            </a:r>
            <a:r>
              <a:rPr lang="fr-FR"/>
              <a:t> avec une référence sur base </a:t>
            </a:r>
          </a:p>
        </p:txBody>
      </p:sp>
      <p:sp>
        <p:nvSpPr>
          <p:cNvPr id="10245" name="Rectangle 1029"/>
          <p:cNvSpPr>
            <a:spLocks noChangeArrowheads="1"/>
          </p:cNvSpPr>
          <p:nvPr/>
        </p:nvSpPr>
        <p:spPr bwMode="auto">
          <a:xfrm>
            <a:off x="0" y="1674813"/>
            <a:ext cx="9144000" cy="731837"/>
          </a:xfrm>
          <a:prstGeom prst="rect">
            <a:avLst/>
          </a:prstGeom>
          <a:noFill/>
          <a:ln w="12700">
            <a:noFill/>
            <a:miter lim="800000"/>
            <a:headEnd/>
            <a:tailEnd/>
          </a:ln>
        </p:spPr>
        <p:txBody>
          <a:bodyPr>
            <a:spAutoFit/>
          </a:bodyPr>
          <a:lstStyle/>
          <a:p>
            <a:pPr eaLnBrk="1" hangingPunct="1"/>
            <a:r>
              <a:rPr lang="en-US" sz="1800" b="1">
                <a:solidFill>
                  <a:srgbClr val="000000"/>
                </a:solidFill>
                <a:latin typeface="Times New Roman" pitchFamily="18" charset="0"/>
                <a:cs typeface="Times New Roman" pitchFamily="18" charset="0"/>
              </a:rPr>
              <a:t> </a:t>
            </a:r>
          </a:p>
          <a:p>
            <a:endParaRPr lang="en-US" sz="2400">
              <a:latin typeface="Times New Roman" pitchFamily="18" charset="0"/>
            </a:endParaRPr>
          </a:p>
        </p:txBody>
      </p:sp>
      <p:sp>
        <p:nvSpPr>
          <p:cNvPr id="10246" name="Text Box 1030"/>
          <p:cNvSpPr txBox="1">
            <a:spLocks noChangeArrowheads="1"/>
          </p:cNvSpPr>
          <p:nvPr/>
        </p:nvSpPr>
        <p:spPr bwMode="auto">
          <a:xfrm>
            <a:off x="928688" y="3243263"/>
            <a:ext cx="1685925" cy="366712"/>
          </a:xfrm>
          <a:prstGeom prst="rect">
            <a:avLst/>
          </a:prstGeom>
          <a:noFill/>
          <a:ln w="12700">
            <a:noFill/>
            <a:miter lim="800000"/>
            <a:headEnd/>
            <a:tailEnd/>
          </a:ln>
        </p:spPr>
        <p:txBody>
          <a:bodyPr wrap="none">
            <a:spAutoFit/>
          </a:bodyPr>
          <a:lstStyle/>
          <a:p>
            <a:r>
              <a:rPr lang="fr-FR" sz="1800" b="1">
                <a:latin typeface="Courier New" pitchFamily="49" charset="0"/>
              </a:rPr>
              <a:t>ObjetDérivé</a:t>
            </a:r>
          </a:p>
        </p:txBody>
      </p:sp>
      <p:sp>
        <p:nvSpPr>
          <p:cNvPr id="10247" name="Text Box 1031"/>
          <p:cNvSpPr txBox="1">
            <a:spLocks noChangeArrowheads="1"/>
          </p:cNvSpPr>
          <p:nvPr/>
        </p:nvSpPr>
        <p:spPr bwMode="auto">
          <a:xfrm>
            <a:off x="6632575" y="4135438"/>
            <a:ext cx="2368550" cy="366712"/>
          </a:xfrm>
          <a:prstGeom prst="rect">
            <a:avLst/>
          </a:prstGeom>
          <a:noFill/>
          <a:ln w="12700">
            <a:noFill/>
            <a:miter lim="800000"/>
            <a:headEnd/>
            <a:tailEnd/>
          </a:ln>
        </p:spPr>
        <p:txBody>
          <a:bodyPr wrap="none">
            <a:spAutoFit/>
          </a:bodyPr>
          <a:lstStyle/>
          <a:p>
            <a:r>
              <a:rPr lang="en-US" sz="1800" b="1">
                <a:latin typeface="Courier New" pitchFamily="49" charset="0"/>
              </a:rPr>
              <a:t>ReferenceSurBase</a:t>
            </a:r>
          </a:p>
        </p:txBody>
      </p:sp>
      <p:sp>
        <p:nvSpPr>
          <p:cNvPr id="10248" name="Text Box 1032"/>
          <p:cNvSpPr txBox="1">
            <a:spLocks noChangeArrowheads="1"/>
          </p:cNvSpPr>
          <p:nvPr/>
        </p:nvSpPr>
        <p:spPr bwMode="auto">
          <a:xfrm>
            <a:off x="939800" y="5226050"/>
            <a:ext cx="1685925" cy="366713"/>
          </a:xfrm>
          <a:prstGeom prst="rect">
            <a:avLst/>
          </a:prstGeom>
          <a:noFill/>
          <a:ln w="12700">
            <a:noFill/>
            <a:miter lim="800000"/>
            <a:headEnd/>
            <a:tailEnd/>
          </a:ln>
        </p:spPr>
        <p:txBody>
          <a:bodyPr wrap="none">
            <a:spAutoFit/>
          </a:bodyPr>
          <a:lstStyle/>
          <a:p>
            <a:r>
              <a:rPr lang="fr-FR" sz="1800" b="1">
                <a:latin typeface="Courier New" pitchFamily="49" charset="0"/>
              </a:rPr>
              <a:t>ObjetDeBase</a:t>
            </a:r>
          </a:p>
        </p:txBody>
      </p:sp>
      <p:sp>
        <p:nvSpPr>
          <p:cNvPr id="10249" name="Rectangle 1033"/>
          <p:cNvSpPr>
            <a:spLocks noChangeArrowheads="1"/>
          </p:cNvSpPr>
          <p:nvPr/>
        </p:nvSpPr>
        <p:spPr bwMode="blackWhite">
          <a:xfrm>
            <a:off x="3713163" y="3279775"/>
            <a:ext cx="1733550" cy="847725"/>
          </a:xfrm>
          <a:prstGeom prst="rect">
            <a:avLst/>
          </a:prstGeom>
          <a:solidFill>
            <a:schemeClr val="hlink"/>
          </a:solidFill>
          <a:ln w="28575">
            <a:solidFill>
              <a:schemeClr val="tx1"/>
            </a:solidFill>
            <a:miter lim="800000"/>
            <a:headEnd/>
            <a:tailEnd/>
          </a:ln>
        </p:spPr>
        <p:txBody>
          <a:bodyPr wrap="none" anchor="ctr">
            <a:spAutoFit/>
          </a:bodyPr>
          <a:lstStyle/>
          <a:p>
            <a:endParaRPr lang="fr-FR"/>
          </a:p>
        </p:txBody>
      </p:sp>
      <p:sp>
        <p:nvSpPr>
          <p:cNvPr id="10250" name="Text Box 1034"/>
          <p:cNvSpPr txBox="1">
            <a:spLocks noChangeArrowheads="1"/>
          </p:cNvSpPr>
          <p:nvPr/>
        </p:nvSpPr>
        <p:spPr bwMode="auto">
          <a:xfrm>
            <a:off x="4044950" y="3290888"/>
            <a:ext cx="1092200" cy="336550"/>
          </a:xfrm>
          <a:prstGeom prst="rect">
            <a:avLst/>
          </a:prstGeom>
          <a:noFill/>
          <a:ln w="12700">
            <a:noFill/>
            <a:miter lim="800000"/>
            <a:headEnd/>
            <a:tailEnd/>
          </a:ln>
        </p:spPr>
        <p:txBody>
          <a:bodyPr>
            <a:spAutoFit/>
          </a:bodyPr>
          <a:lstStyle/>
          <a:p>
            <a:r>
              <a:rPr lang="fr-FR" sz="1600" i="1"/>
              <a:t>données</a:t>
            </a:r>
          </a:p>
        </p:txBody>
      </p:sp>
      <p:sp>
        <p:nvSpPr>
          <p:cNvPr id="10251" name="Text Box 1035"/>
          <p:cNvSpPr txBox="1">
            <a:spLocks noChangeArrowheads="1"/>
          </p:cNvSpPr>
          <p:nvPr/>
        </p:nvSpPr>
        <p:spPr bwMode="auto">
          <a:xfrm>
            <a:off x="3830638" y="3652838"/>
            <a:ext cx="1552575" cy="336550"/>
          </a:xfrm>
          <a:prstGeom prst="rect">
            <a:avLst/>
          </a:prstGeom>
          <a:noFill/>
          <a:ln w="12700">
            <a:noFill/>
            <a:miter lim="800000"/>
            <a:headEnd/>
            <a:tailEnd/>
          </a:ln>
        </p:spPr>
        <p:txBody>
          <a:bodyPr>
            <a:spAutoFit/>
          </a:bodyPr>
          <a:lstStyle/>
          <a:p>
            <a:r>
              <a:rPr lang="fr-FR" sz="1600" i="1"/>
              <a:t>classe de base</a:t>
            </a:r>
          </a:p>
        </p:txBody>
      </p:sp>
      <p:sp>
        <p:nvSpPr>
          <p:cNvPr id="10252" name="Text Box 1036"/>
          <p:cNvSpPr txBox="1">
            <a:spLocks noChangeArrowheads="1"/>
          </p:cNvSpPr>
          <p:nvPr/>
        </p:nvSpPr>
        <p:spPr bwMode="auto">
          <a:xfrm>
            <a:off x="4090988" y="4138613"/>
            <a:ext cx="989012" cy="336550"/>
          </a:xfrm>
          <a:prstGeom prst="rect">
            <a:avLst/>
          </a:prstGeom>
          <a:noFill/>
          <a:ln w="12700">
            <a:noFill/>
            <a:miter lim="800000"/>
            <a:headEnd/>
            <a:tailEnd/>
          </a:ln>
        </p:spPr>
        <p:txBody>
          <a:bodyPr>
            <a:spAutoFit/>
          </a:bodyPr>
          <a:lstStyle/>
          <a:p>
            <a:r>
              <a:rPr lang="fr-FR" sz="1600" i="1"/>
              <a:t>données</a:t>
            </a:r>
          </a:p>
        </p:txBody>
      </p:sp>
      <p:sp>
        <p:nvSpPr>
          <p:cNvPr id="10253" name="Text Box 1037"/>
          <p:cNvSpPr txBox="1">
            <a:spLocks noChangeArrowheads="1"/>
          </p:cNvSpPr>
          <p:nvPr/>
        </p:nvSpPr>
        <p:spPr bwMode="auto">
          <a:xfrm>
            <a:off x="3844925" y="4500563"/>
            <a:ext cx="1554163" cy="336550"/>
          </a:xfrm>
          <a:prstGeom prst="rect">
            <a:avLst/>
          </a:prstGeom>
          <a:noFill/>
          <a:ln w="12700">
            <a:noFill/>
            <a:miter lim="800000"/>
            <a:headEnd/>
            <a:tailEnd/>
          </a:ln>
        </p:spPr>
        <p:txBody>
          <a:bodyPr>
            <a:spAutoFit/>
          </a:bodyPr>
          <a:lstStyle/>
          <a:p>
            <a:r>
              <a:rPr lang="fr-FR" sz="1600" i="1"/>
              <a:t>classe dérivée</a:t>
            </a:r>
          </a:p>
        </p:txBody>
      </p:sp>
      <p:sp>
        <p:nvSpPr>
          <p:cNvPr id="10254" name="Rectangle 1038"/>
          <p:cNvSpPr>
            <a:spLocks noChangeArrowheads="1"/>
          </p:cNvSpPr>
          <p:nvPr/>
        </p:nvSpPr>
        <p:spPr bwMode="blackWhite">
          <a:xfrm>
            <a:off x="3743325" y="5200650"/>
            <a:ext cx="1733550" cy="847725"/>
          </a:xfrm>
          <a:prstGeom prst="rect">
            <a:avLst/>
          </a:prstGeom>
          <a:solidFill>
            <a:schemeClr val="hlink"/>
          </a:solidFill>
          <a:ln w="28575">
            <a:solidFill>
              <a:schemeClr val="tx1"/>
            </a:solidFill>
            <a:miter lim="800000"/>
            <a:headEnd/>
            <a:tailEnd/>
          </a:ln>
        </p:spPr>
        <p:txBody>
          <a:bodyPr wrap="none" anchor="ctr">
            <a:spAutoFit/>
          </a:bodyPr>
          <a:lstStyle/>
          <a:p>
            <a:endParaRPr lang="fr-FR"/>
          </a:p>
        </p:txBody>
      </p:sp>
      <p:sp>
        <p:nvSpPr>
          <p:cNvPr id="10255" name="Text Box 1039"/>
          <p:cNvSpPr txBox="1">
            <a:spLocks noChangeArrowheads="1"/>
          </p:cNvSpPr>
          <p:nvPr/>
        </p:nvSpPr>
        <p:spPr bwMode="auto">
          <a:xfrm>
            <a:off x="3813175" y="5270500"/>
            <a:ext cx="1222375" cy="336550"/>
          </a:xfrm>
          <a:prstGeom prst="rect">
            <a:avLst/>
          </a:prstGeom>
          <a:noFill/>
          <a:ln w="12700">
            <a:noFill/>
            <a:miter lim="800000"/>
            <a:headEnd/>
            <a:tailEnd/>
          </a:ln>
        </p:spPr>
        <p:txBody>
          <a:bodyPr wrap="none">
            <a:spAutoFit/>
          </a:bodyPr>
          <a:lstStyle/>
          <a:p>
            <a:r>
              <a:rPr lang="fr-FR" sz="1600" i="1"/>
              <a:t>… données</a:t>
            </a:r>
          </a:p>
        </p:txBody>
      </p:sp>
      <p:sp>
        <p:nvSpPr>
          <p:cNvPr id="10256" name="Text Box 1040"/>
          <p:cNvSpPr txBox="1">
            <a:spLocks noChangeArrowheads="1"/>
          </p:cNvSpPr>
          <p:nvPr/>
        </p:nvSpPr>
        <p:spPr bwMode="auto">
          <a:xfrm>
            <a:off x="3727450" y="5646738"/>
            <a:ext cx="1538288" cy="336550"/>
          </a:xfrm>
          <a:prstGeom prst="rect">
            <a:avLst/>
          </a:prstGeom>
          <a:noFill/>
          <a:ln w="12700">
            <a:noFill/>
            <a:miter lim="800000"/>
            <a:headEnd/>
            <a:tailEnd/>
          </a:ln>
        </p:spPr>
        <p:txBody>
          <a:bodyPr wrap="none">
            <a:spAutoFit/>
          </a:bodyPr>
          <a:lstStyle/>
          <a:p>
            <a:r>
              <a:rPr lang="fr-FR" sz="1600" i="1"/>
              <a:t>classe de base</a:t>
            </a:r>
          </a:p>
        </p:txBody>
      </p:sp>
      <p:sp>
        <p:nvSpPr>
          <p:cNvPr id="10257" name="Line 1041"/>
          <p:cNvSpPr>
            <a:spLocks noChangeShapeType="1"/>
          </p:cNvSpPr>
          <p:nvPr/>
        </p:nvSpPr>
        <p:spPr bwMode="auto">
          <a:xfrm>
            <a:off x="2647950" y="3449638"/>
            <a:ext cx="1028700" cy="0"/>
          </a:xfrm>
          <a:prstGeom prst="line">
            <a:avLst/>
          </a:prstGeom>
          <a:noFill/>
          <a:ln w="28575">
            <a:solidFill>
              <a:schemeClr val="tx1"/>
            </a:solidFill>
            <a:prstDash val="sysDot"/>
            <a:round/>
            <a:headEnd/>
            <a:tailEnd/>
          </a:ln>
        </p:spPr>
        <p:txBody>
          <a:bodyPr>
            <a:spAutoFit/>
          </a:bodyPr>
          <a:lstStyle/>
          <a:p>
            <a:endParaRPr lang="fr-FR"/>
          </a:p>
        </p:txBody>
      </p:sp>
      <p:sp>
        <p:nvSpPr>
          <p:cNvPr id="10258" name="Line 1042"/>
          <p:cNvSpPr>
            <a:spLocks noChangeShapeType="1"/>
          </p:cNvSpPr>
          <p:nvPr/>
        </p:nvSpPr>
        <p:spPr bwMode="auto">
          <a:xfrm>
            <a:off x="2647950" y="5419725"/>
            <a:ext cx="1028700" cy="0"/>
          </a:xfrm>
          <a:prstGeom prst="line">
            <a:avLst/>
          </a:prstGeom>
          <a:noFill/>
          <a:ln w="28575">
            <a:solidFill>
              <a:schemeClr val="tx1"/>
            </a:solidFill>
            <a:prstDash val="sysDot"/>
            <a:round/>
            <a:headEnd/>
            <a:tailEnd/>
          </a:ln>
        </p:spPr>
        <p:txBody>
          <a:bodyPr>
            <a:spAutoFit/>
          </a:bodyPr>
          <a:lstStyle/>
          <a:p>
            <a:endParaRPr lang="fr-FR"/>
          </a:p>
        </p:txBody>
      </p:sp>
      <p:sp>
        <p:nvSpPr>
          <p:cNvPr id="10259" name="Rectangle 1043"/>
          <p:cNvSpPr>
            <a:spLocks noChangeArrowheads="1"/>
          </p:cNvSpPr>
          <p:nvPr/>
        </p:nvSpPr>
        <p:spPr bwMode="blackWhite">
          <a:xfrm>
            <a:off x="5905500" y="4097338"/>
            <a:ext cx="676275" cy="428625"/>
          </a:xfrm>
          <a:prstGeom prst="rect">
            <a:avLst/>
          </a:prstGeom>
          <a:solidFill>
            <a:schemeClr val="hlink"/>
          </a:solidFill>
          <a:ln w="12700">
            <a:solidFill>
              <a:schemeClr val="tx1"/>
            </a:solidFill>
            <a:miter lim="800000"/>
            <a:headEnd/>
            <a:tailEnd/>
          </a:ln>
        </p:spPr>
        <p:txBody>
          <a:bodyPr anchor="ctr">
            <a:spAutoFit/>
          </a:bodyPr>
          <a:lstStyle/>
          <a:p>
            <a:endParaRPr lang="fr-FR"/>
          </a:p>
        </p:txBody>
      </p:sp>
      <p:sp>
        <p:nvSpPr>
          <p:cNvPr id="10260" name="Oval 1044"/>
          <p:cNvSpPr>
            <a:spLocks noChangeArrowheads="1"/>
          </p:cNvSpPr>
          <p:nvPr/>
        </p:nvSpPr>
        <p:spPr bwMode="black">
          <a:xfrm>
            <a:off x="6105525" y="4173538"/>
            <a:ext cx="266700" cy="266700"/>
          </a:xfrm>
          <a:prstGeom prst="ellipse">
            <a:avLst/>
          </a:prstGeom>
          <a:solidFill>
            <a:schemeClr val="tx1"/>
          </a:solidFill>
          <a:ln w="12700">
            <a:solidFill>
              <a:schemeClr val="tx1"/>
            </a:solidFill>
            <a:round/>
            <a:headEnd/>
            <a:tailEnd/>
          </a:ln>
        </p:spPr>
        <p:txBody>
          <a:bodyPr anchor="ctr">
            <a:spAutoFit/>
          </a:bodyPr>
          <a:lstStyle/>
          <a:p>
            <a:endParaRPr lang="fr-FR"/>
          </a:p>
        </p:txBody>
      </p:sp>
      <p:sp>
        <p:nvSpPr>
          <p:cNvPr id="10261" name="Arc 1045"/>
          <p:cNvSpPr>
            <a:spLocks/>
          </p:cNvSpPr>
          <p:nvPr/>
        </p:nvSpPr>
        <p:spPr bwMode="auto">
          <a:xfrm>
            <a:off x="5491163" y="3663950"/>
            <a:ext cx="749300" cy="581025"/>
          </a:xfrm>
          <a:custGeom>
            <a:avLst/>
            <a:gdLst>
              <a:gd name="T0" fmla="*/ 0 w 22129"/>
              <a:gd name="T1" fmla="*/ 4331 h 21600"/>
              <a:gd name="T2" fmla="*/ 25371706 w 22129"/>
              <a:gd name="T3" fmla="*/ 15629170 h 21600"/>
              <a:gd name="T4" fmla="*/ 606510 w 22129"/>
              <a:gd name="T5" fmla="*/ 15629170 h 21600"/>
              <a:gd name="T6" fmla="*/ 0 60000 65536"/>
              <a:gd name="T7" fmla="*/ 0 60000 65536"/>
              <a:gd name="T8" fmla="*/ 0 60000 65536"/>
              <a:gd name="T9" fmla="*/ 0 w 22129"/>
              <a:gd name="T10" fmla="*/ 0 h 21600"/>
              <a:gd name="T11" fmla="*/ 22129 w 22129"/>
              <a:gd name="T12" fmla="*/ 21600 h 21600"/>
            </a:gdLst>
            <a:ahLst/>
            <a:cxnLst>
              <a:cxn ang="T6">
                <a:pos x="T0" y="T1"/>
              </a:cxn>
              <a:cxn ang="T7">
                <a:pos x="T2" y="T3"/>
              </a:cxn>
              <a:cxn ang="T8">
                <a:pos x="T4" y="T5"/>
              </a:cxn>
            </a:cxnLst>
            <a:rect l="T9" t="T10" r="T11" b="T12"/>
            <a:pathLst>
              <a:path w="22129" h="21600" fill="none" extrusionOk="0">
                <a:moveTo>
                  <a:pt x="0" y="6"/>
                </a:moveTo>
                <a:cubicBezTo>
                  <a:pt x="176" y="2"/>
                  <a:pt x="352" y="-1"/>
                  <a:pt x="529" y="0"/>
                </a:cubicBezTo>
                <a:cubicBezTo>
                  <a:pt x="12458" y="0"/>
                  <a:pt x="22129" y="9670"/>
                  <a:pt x="22129" y="21600"/>
                </a:cubicBezTo>
              </a:path>
              <a:path w="22129" h="21600" stroke="0" extrusionOk="0">
                <a:moveTo>
                  <a:pt x="0" y="6"/>
                </a:moveTo>
                <a:cubicBezTo>
                  <a:pt x="176" y="2"/>
                  <a:pt x="352" y="-1"/>
                  <a:pt x="529" y="0"/>
                </a:cubicBezTo>
                <a:cubicBezTo>
                  <a:pt x="12458" y="0"/>
                  <a:pt x="22129" y="9670"/>
                  <a:pt x="22129" y="21600"/>
                </a:cubicBezTo>
                <a:lnTo>
                  <a:pt x="529" y="21600"/>
                </a:lnTo>
                <a:close/>
              </a:path>
            </a:pathLst>
          </a:custGeom>
          <a:noFill/>
          <a:ln w="28575">
            <a:solidFill>
              <a:schemeClr val="tx1"/>
            </a:solidFill>
            <a:round/>
            <a:headEnd type="triangle" w="lg" len="med"/>
            <a:tailEnd/>
          </a:ln>
        </p:spPr>
        <p:txBody>
          <a:bodyPr anchor="ctr">
            <a:spAutoFit/>
          </a:bodyPr>
          <a:lstStyle/>
          <a:p>
            <a:endParaRPr lang="fr-F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87" name="Rectangle 15"/>
          <p:cNvSpPr>
            <a:spLocks noGrp="1" noChangeArrowheads="1"/>
          </p:cNvSpPr>
          <p:nvPr>
            <p:ph type="title"/>
          </p:nvPr>
        </p:nvSpPr>
        <p:spPr/>
        <p:txBody>
          <a:bodyPr/>
          <a:lstStyle/>
          <a:p>
            <a:pPr>
              <a:defRPr/>
            </a:pPr>
            <a:r>
              <a:rPr lang="fr-FR"/>
              <a:t>Utilisation des références sur </a:t>
            </a:r>
            <a:r>
              <a:rPr lang="fr-FR">
                <a:latin typeface="Courier New" pitchFamily="49" charset="0"/>
              </a:rPr>
              <a:t>Wagon</a:t>
            </a:r>
          </a:p>
        </p:txBody>
      </p:sp>
      <p:sp>
        <p:nvSpPr>
          <p:cNvPr id="11266" name="Rectangle 2"/>
          <p:cNvSpPr>
            <a:spLocks noGrp="1" noChangeArrowheads="1"/>
          </p:cNvSpPr>
          <p:nvPr>
            <p:ph idx="1"/>
          </p:nvPr>
        </p:nvSpPr>
        <p:spPr>
          <a:xfrm>
            <a:off x="279400" y="1312863"/>
            <a:ext cx="8599488" cy="5102225"/>
          </a:xfrm>
        </p:spPr>
        <p:txBody>
          <a:bodyPr/>
          <a:lstStyle/>
          <a:p>
            <a:pPr>
              <a:spcBef>
                <a:spcPts val="1200"/>
              </a:spcBef>
              <a:spcAft>
                <a:spcPts val="300"/>
              </a:spcAft>
              <a:buFontTx/>
              <a:buChar char="•"/>
              <a:tabLst>
                <a:tab pos="577850" algn="l"/>
              </a:tabLst>
            </a:pPr>
            <a:r>
              <a:rPr lang="fr-FR" dirty="0">
                <a:cs typeface="Arial" charset="0"/>
              </a:rPr>
              <a:t>Le polymorphisme fait gagner du temps car nous n’avons pas à déterminer le type de l’objet pour obtenir le comportement correct</a:t>
            </a: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None/>
              <a:tabLst>
                <a:tab pos="577850" algn="l"/>
              </a:tabLst>
            </a:pPr>
            <a:r>
              <a:rPr lang="fr-FR" dirty="0">
                <a:cs typeface="Arial" charset="0"/>
              </a:rPr>
              <a:t>		Ceci est particulièrement utile avec des tableaux ou des collections</a:t>
            </a:r>
            <a:br>
              <a:rPr lang="fr-FR" dirty="0">
                <a:cs typeface="Arial" charset="0"/>
              </a:rPr>
            </a:br>
            <a:r>
              <a:rPr lang="fr-FR" dirty="0">
                <a:cs typeface="Arial" charset="0"/>
              </a:rPr>
              <a:t>     d’objets appartenant à la même hiérarchie d’héritage</a:t>
            </a:r>
            <a:endParaRPr lang="fr-FR" dirty="0"/>
          </a:p>
        </p:txBody>
      </p:sp>
      <p:sp>
        <p:nvSpPr>
          <p:cNvPr id="310275" name="Rectangle 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310276" name="Rectangle 4"/>
          <p:cNvSpPr>
            <a:spLocks noChangeArrowheads="1"/>
          </p:cNvSpPr>
          <p:nvPr/>
        </p:nvSpPr>
        <p:spPr bwMode="blackWhite">
          <a:xfrm>
            <a:off x="635000" y="2298700"/>
            <a:ext cx="6438900" cy="31940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b="1" noProof="1">
                <a:latin typeface="Courier New" pitchFamily="49" charset="0"/>
              </a:rPr>
              <a:t>using </a:t>
            </a:r>
            <a:r>
              <a:rPr lang="fr-FR" sz="1600" noProof="1">
                <a:latin typeface="Courier New" pitchFamily="49" charset="0"/>
              </a:rPr>
              <a:t>System;</a:t>
            </a:r>
          </a:p>
          <a:p>
            <a:pPr>
              <a:lnSpc>
                <a:spcPct val="90000"/>
              </a:lnSpc>
            </a:pPr>
            <a:r>
              <a:rPr lang="fr-FR" sz="1600" b="1" noProof="1">
                <a:latin typeface="Courier New" pitchFamily="49" charset="0"/>
              </a:rPr>
              <a:t>namespace </a:t>
            </a:r>
            <a:r>
              <a:rPr lang="fr-FR" sz="1600" noProof="1">
                <a:latin typeface="Courier New" pitchFamily="49" charset="0"/>
              </a:rPr>
              <a:t>Trains</a:t>
            </a:r>
          </a:p>
          <a:p>
            <a:pPr>
              <a:lnSpc>
                <a:spcPct val="90000"/>
              </a:lnSpc>
            </a:pPr>
            <a:r>
              <a:rPr lang="fr-FR" sz="1600" noProof="1">
                <a:latin typeface="Courier New" pitchFamily="49" charset="0"/>
              </a:rPr>
              <a:t>{</a:t>
            </a:r>
          </a:p>
          <a:p>
            <a:pPr>
              <a:lnSpc>
                <a:spcPct val="90000"/>
              </a:lnSpc>
            </a:pPr>
            <a:r>
              <a:rPr lang="fr-FR" sz="1600" b="1" noProof="1">
                <a:latin typeface="Courier New" pitchFamily="49" charset="0"/>
              </a:rPr>
              <a:t>  public class</a:t>
            </a:r>
            <a:r>
              <a:rPr lang="fr-FR" sz="1600" noProof="1">
                <a:latin typeface="Courier New" pitchFamily="49" charset="0"/>
              </a:rPr>
              <a:t> Wagon</a:t>
            </a:r>
          </a:p>
          <a:p>
            <a:pPr>
              <a:lnSpc>
                <a:spcPct val="90000"/>
              </a:lnSpc>
            </a:pPr>
            <a:r>
              <a:rPr lang="fr-FR" sz="1600" noProof="1">
                <a:latin typeface="Courier New" pitchFamily="49" charset="0"/>
              </a:rPr>
              <a:t>  {</a:t>
            </a:r>
          </a:p>
          <a:p>
            <a:pPr>
              <a:lnSpc>
                <a:spcPct val="90000"/>
              </a:lnSpc>
            </a:pPr>
            <a:r>
              <a:rPr lang="fr-FR" sz="1600" b="1" noProof="1">
                <a:latin typeface="Courier New" pitchFamily="49" charset="0"/>
              </a:rPr>
              <a:t>    public static void </a:t>
            </a:r>
            <a:r>
              <a:rPr lang="fr-FR" sz="1600" noProof="1">
                <a:latin typeface="Courier New" pitchFamily="49" charset="0"/>
              </a:rPr>
              <a:t>Main()</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r>
              <a:rPr lang="fr-FR" sz="1600">
                <a:latin typeface="Courier New" pitchFamily="49" charset="0"/>
              </a:rPr>
              <a:t>List&lt;W</a:t>
            </a:r>
            <a:r>
              <a:rPr lang="fr-FR" sz="1600" noProof="1">
                <a:latin typeface="Courier New" pitchFamily="49" charset="0"/>
              </a:rPr>
              <a:t>agon</a:t>
            </a:r>
            <a:r>
              <a:rPr lang="fr-FR" sz="1600">
                <a:latin typeface="Courier New" pitchFamily="49" charset="0"/>
              </a:rPr>
              <a:t>&gt;</a:t>
            </a:r>
            <a:r>
              <a:rPr lang="fr-FR" sz="1600" noProof="1">
                <a:latin typeface="Courier New" pitchFamily="49" charset="0"/>
              </a:rPr>
              <a:t> wagons = unTrain.GetWagons();</a:t>
            </a:r>
          </a:p>
          <a:p>
            <a:pPr>
              <a:lnSpc>
                <a:spcPct val="90000"/>
              </a:lnSpc>
            </a:pPr>
            <a:r>
              <a:rPr lang="fr-FR" sz="1600" noProof="1">
                <a:latin typeface="Courier New" pitchFamily="49" charset="0"/>
              </a:rPr>
              <a:t>      </a:t>
            </a:r>
            <a:r>
              <a:rPr lang="fr-FR" sz="1600" b="1" noProof="1">
                <a:latin typeface="Courier New" pitchFamily="49" charset="0"/>
              </a:rPr>
              <a:t>double </a:t>
            </a:r>
            <a:r>
              <a:rPr lang="fr-FR" sz="1600" noProof="1">
                <a:latin typeface="Courier New" pitchFamily="49" charset="0"/>
              </a:rPr>
              <a:t>totalVolume = 0</a:t>
            </a:r>
            <a:r>
              <a:rPr lang="fr-FR" sz="1600">
                <a:latin typeface="Courier New" pitchFamily="49" charset="0"/>
              </a:rPr>
              <a:t>.0</a:t>
            </a:r>
            <a:r>
              <a:rPr lang="fr-FR" sz="1600" noProof="1">
                <a:latin typeface="Courier New" pitchFamily="49" charset="0"/>
              </a:rPr>
              <a:t>;</a:t>
            </a:r>
          </a:p>
          <a:p>
            <a:pPr>
              <a:lnSpc>
                <a:spcPct val="90000"/>
              </a:lnSpc>
            </a:pPr>
            <a:r>
              <a:rPr lang="fr-FR" sz="1600" noProof="1">
                <a:latin typeface="Courier New" pitchFamily="49" charset="0"/>
              </a:rPr>
              <a:t>      </a:t>
            </a:r>
            <a:r>
              <a:rPr lang="fr-FR" sz="1600" b="1" noProof="1">
                <a:latin typeface="Courier New" pitchFamily="49" charset="0"/>
              </a:rPr>
              <a:t>foreach</a:t>
            </a:r>
            <a:r>
              <a:rPr lang="fr-FR" sz="1600" noProof="1">
                <a:latin typeface="Courier New" pitchFamily="49" charset="0"/>
              </a:rPr>
              <a:t> (Wagon w </a:t>
            </a:r>
            <a:r>
              <a:rPr lang="fr-FR" sz="1600" b="1" noProof="1">
                <a:latin typeface="Courier New" pitchFamily="49" charset="0"/>
              </a:rPr>
              <a:t>in</a:t>
            </a:r>
            <a:r>
              <a:rPr lang="fr-FR" sz="1600" noProof="1">
                <a:latin typeface="Courier New" pitchFamily="49" charset="0"/>
              </a:rPr>
              <a:t> wagons)</a:t>
            </a:r>
          </a:p>
          <a:p>
            <a:pPr>
              <a:lnSpc>
                <a:spcPct val="90000"/>
              </a:lnSpc>
            </a:pPr>
            <a:r>
              <a:rPr lang="fr-FR" sz="1600" noProof="1">
                <a:latin typeface="Courier New" pitchFamily="49" charset="0"/>
              </a:rPr>
              <a:t>          totalVolume += w.Volume;</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a:t>
            </a:r>
          </a:p>
        </p:txBody>
      </p:sp>
      <p:sp>
        <p:nvSpPr>
          <p:cNvPr id="11269" name="AutoShape 5"/>
          <p:cNvSpPr>
            <a:spLocks noChangeArrowheads="1"/>
          </p:cNvSpPr>
          <p:nvPr/>
        </p:nvSpPr>
        <p:spPr bwMode="blackWhite">
          <a:xfrm>
            <a:off x="5424488" y="2235200"/>
            <a:ext cx="3508375" cy="955675"/>
          </a:xfrm>
          <a:prstGeom prst="wedgeRectCallout">
            <a:avLst>
              <a:gd name="adj1" fmla="val -72125"/>
              <a:gd name="adj2" fmla="val 116611"/>
            </a:avLst>
          </a:prstGeom>
          <a:solidFill>
            <a:schemeClr val="hlink"/>
          </a:solidFill>
          <a:ln w="12700">
            <a:solidFill>
              <a:schemeClr val="tx1"/>
            </a:solidFill>
            <a:miter lim="800000"/>
            <a:headEnd/>
            <a:tailEnd/>
          </a:ln>
        </p:spPr>
        <p:txBody>
          <a:bodyPr>
            <a:spAutoFit/>
          </a:bodyPr>
          <a:lstStyle/>
          <a:p>
            <a:r>
              <a:rPr lang="fr-FR" b="1"/>
              <a:t>Obtention d’une collection de wagons. Nous ne savons pas (et c’est inutile) s’il s’agit de citernes, de fourgons ou de toute autre forme de wagons</a:t>
            </a:r>
          </a:p>
        </p:txBody>
      </p:sp>
      <p:sp>
        <p:nvSpPr>
          <p:cNvPr id="11270" name="AutoShape 6"/>
          <p:cNvSpPr>
            <a:spLocks noChangeArrowheads="1"/>
          </p:cNvSpPr>
          <p:nvPr/>
        </p:nvSpPr>
        <p:spPr bwMode="blackWhite">
          <a:xfrm>
            <a:off x="5637213" y="4821238"/>
            <a:ext cx="2322512" cy="754062"/>
          </a:xfrm>
          <a:prstGeom prst="wedgeRectCallout">
            <a:avLst>
              <a:gd name="adj1" fmla="val -97917"/>
              <a:gd name="adj2" fmla="val -53370"/>
            </a:avLst>
          </a:prstGeom>
          <a:solidFill>
            <a:schemeClr val="hlink"/>
          </a:solidFill>
          <a:ln w="12700">
            <a:solidFill>
              <a:schemeClr val="tx1"/>
            </a:solidFill>
            <a:miter lim="800000"/>
            <a:headEnd/>
            <a:tailEnd/>
          </a:ln>
        </p:spPr>
        <p:txBody>
          <a:bodyPr/>
          <a:lstStyle/>
          <a:p>
            <a:r>
              <a:rPr lang="fr-FR" b="1" dirty="0"/>
              <a:t>Nous obtiendrons le volume correct, quel que soit le type de wagon</a:t>
            </a:r>
            <a:endParaRPr lang="fr-FR" b="1" dirty="0">
              <a:latin typeface="Courier New" pitchFamily="49" charset="0"/>
            </a:endParaRPr>
          </a:p>
        </p:txBody>
      </p:sp>
      <p:grpSp>
        <p:nvGrpSpPr>
          <p:cNvPr id="11271" name="Group 7"/>
          <p:cNvGrpSpPr>
            <a:grpSpLocks/>
          </p:cNvGrpSpPr>
          <p:nvPr/>
        </p:nvGrpSpPr>
        <p:grpSpPr bwMode="auto">
          <a:xfrm>
            <a:off x="398463" y="5856288"/>
            <a:ext cx="406400" cy="406400"/>
            <a:chOff x="3240" y="2712"/>
            <a:chExt cx="312" cy="312"/>
          </a:xfrm>
        </p:grpSpPr>
        <p:sp>
          <p:nvSpPr>
            <p:cNvPr id="11273" name="Oval 8"/>
            <p:cNvSpPr>
              <a:spLocks noChangeArrowheads="1"/>
            </p:cNvSpPr>
            <p:nvPr/>
          </p:nvSpPr>
          <p:spPr bwMode="blackWhite">
            <a:xfrm>
              <a:off x="3240" y="2712"/>
              <a:ext cx="312" cy="312"/>
            </a:xfrm>
            <a:prstGeom prst="ellipse">
              <a:avLst/>
            </a:prstGeom>
            <a:solidFill>
              <a:srgbClr val="00FF99"/>
            </a:solidFill>
            <a:ln w="38100">
              <a:solidFill>
                <a:schemeClr val="tx1"/>
              </a:solidFill>
              <a:round/>
              <a:headEnd/>
              <a:tailEnd/>
            </a:ln>
          </p:spPr>
          <p:txBody>
            <a:bodyPr wrap="none" anchor="ctr">
              <a:spAutoFit/>
            </a:bodyPr>
            <a:lstStyle/>
            <a:p>
              <a:endParaRPr lang="fr-FR"/>
            </a:p>
          </p:txBody>
        </p:sp>
        <p:grpSp>
          <p:nvGrpSpPr>
            <p:cNvPr id="11274" name="Group 9"/>
            <p:cNvGrpSpPr>
              <a:grpSpLocks/>
            </p:cNvGrpSpPr>
            <p:nvPr/>
          </p:nvGrpSpPr>
          <p:grpSpPr bwMode="auto">
            <a:xfrm rot="-1479590">
              <a:off x="3258" y="2742"/>
              <a:ext cx="276" cy="252"/>
              <a:chOff x="2874" y="2694"/>
              <a:chExt cx="276" cy="252"/>
            </a:xfrm>
          </p:grpSpPr>
          <p:sp>
            <p:nvSpPr>
              <p:cNvPr id="11278" name="AutoShape 10"/>
              <p:cNvSpPr>
                <a:spLocks noChangeArrowheads="1"/>
              </p:cNvSpPr>
              <p:nvPr/>
            </p:nvSpPr>
            <p:spPr bwMode="hidden">
              <a:xfrm>
                <a:off x="2874" y="2694"/>
                <a:ext cx="120" cy="252"/>
              </a:xfrm>
              <a:prstGeom prst="moon">
                <a:avLst>
                  <a:gd name="adj" fmla="val 25000"/>
                </a:avLst>
              </a:prstGeom>
              <a:solidFill>
                <a:srgbClr val="00CC99"/>
              </a:solidFill>
              <a:ln w="12700">
                <a:noFill/>
                <a:miter lim="800000"/>
                <a:headEnd/>
                <a:tailEnd/>
              </a:ln>
            </p:spPr>
            <p:txBody>
              <a:bodyPr anchor="ctr">
                <a:spAutoFit/>
              </a:bodyPr>
              <a:lstStyle/>
              <a:p>
                <a:endParaRPr lang="fr-FR"/>
              </a:p>
            </p:txBody>
          </p:sp>
          <p:sp>
            <p:nvSpPr>
              <p:cNvPr id="11279" name="AutoShape 11"/>
              <p:cNvSpPr>
                <a:spLocks noChangeArrowheads="1"/>
              </p:cNvSpPr>
              <p:nvPr/>
            </p:nvSpPr>
            <p:spPr bwMode="hidden">
              <a:xfrm flipH="1">
                <a:off x="3030" y="2694"/>
                <a:ext cx="120" cy="252"/>
              </a:xfrm>
              <a:prstGeom prst="moon">
                <a:avLst>
                  <a:gd name="adj" fmla="val 25000"/>
                </a:avLst>
              </a:prstGeom>
              <a:solidFill>
                <a:srgbClr val="D9FFEC"/>
              </a:solidFill>
              <a:ln w="12700">
                <a:noFill/>
                <a:miter lim="800000"/>
                <a:headEnd/>
                <a:tailEnd/>
              </a:ln>
            </p:spPr>
            <p:txBody>
              <a:bodyPr anchor="ctr">
                <a:spAutoFit/>
              </a:bodyPr>
              <a:lstStyle/>
              <a:p>
                <a:endParaRPr lang="fr-FR"/>
              </a:p>
            </p:txBody>
          </p:sp>
        </p:grpSp>
        <p:sp>
          <p:nvSpPr>
            <p:cNvPr id="11275" name="Oval 12"/>
            <p:cNvSpPr>
              <a:spLocks noChangeArrowheads="1"/>
            </p:cNvSpPr>
            <p:nvPr/>
          </p:nvSpPr>
          <p:spPr bwMode="auto">
            <a:xfrm>
              <a:off x="3318"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1276" name="Oval 13"/>
            <p:cNvSpPr>
              <a:spLocks noChangeArrowheads="1"/>
            </p:cNvSpPr>
            <p:nvPr/>
          </p:nvSpPr>
          <p:spPr bwMode="auto">
            <a:xfrm>
              <a:off x="3414"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1277" name="AutoShape 14"/>
            <p:cNvSpPr>
              <a:spLocks noChangeArrowheads="1"/>
            </p:cNvSpPr>
            <p:nvPr/>
          </p:nvSpPr>
          <p:spPr bwMode="auto">
            <a:xfrm rot="-5400000">
              <a:off x="3342" y="2820"/>
              <a:ext cx="108" cy="192"/>
            </a:xfrm>
            <a:prstGeom prst="moon">
              <a:avLst>
                <a:gd name="adj" fmla="val 27778"/>
              </a:avLst>
            </a:prstGeom>
            <a:solidFill>
              <a:schemeClr val="tx1"/>
            </a:solidFill>
            <a:ln w="12700">
              <a:solidFill>
                <a:schemeClr val="tx1"/>
              </a:solidFill>
              <a:miter lim="800000"/>
              <a:headEnd/>
              <a:tailEnd/>
            </a:ln>
          </p:spPr>
          <p:txBody>
            <a:bodyPr wrap="none" anchor="ctr">
              <a:spAutoFit/>
            </a:bodyPr>
            <a:lstStyle/>
            <a:p>
              <a:endParaRPr lang="fr-F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76" name="Rectangle 1044"/>
          <p:cNvSpPr>
            <a:spLocks noGrp="1" noChangeArrowheads="1"/>
          </p:cNvSpPr>
          <p:nvPr>
            <p:ph type="title"/>
          </p:nvPr>
        </p:nvSpPr>
        <p:spPr/>
        <p:txBody>
          <a:bodyPr/>
          <a:lstStyle/>
          <a:p>
            <a:pPr>
              <a:defRPr/>
            </a:pPr>
            <a:r>
              <a:rPr lang="fr-FR"/>
              <a:t>UML</a:t>
            </a:r>
          </a:p>
        </p:txBody>
      </p:sp>
      <p:sp>
        <p:nvSpPr>
          <p:cNvPr id="11269" name="Rectangle 1045"/>
          <p:cNvSpPr>
            <a:spLocks noGrp="1" noChangeArrowheads="1"/>
          </p:cNvSpPr>
          <p:nvPr>
            <p:ph idx="1"/>
          </p:nvPr>
        </p:nvSpPr>
        <p:spPr>
          <a:xfrm>
            <a:off x="279400" y="1312863"/>
            <a:ext cx="8599488" cy="3325812"/>
          </a:xfrm>
        </p:spPr>
        <p:txBody>
          <a:bodyPr/>
          <a:lstStyle/>
          <a:p>
            <a:r>
              <a:rPr lang="fr-FR"/>
              <a:t>Pour faire simple, nos programmes OO seront présentés en utilisant les possibilités de description graphique d’UML (</a:t>
            </a:r>
            <a:r>
              <a:rPr lang="fr-FR" i="1"/>
              <a:t>Unified Modeling Language</a:t>
            </a:r>
            <a:r>
              <a:rPr lang="fr-FR"/>
              <a:t>)</a:t>
            </a:r>
          </a:p>
          <a:p>
            <a:pPr lvl="1"/>
            <a:r>
              <a:rPr lang="fr-FR"/>
              <a:t>Car un schéma vaut mieux qu’un long discours</a:t>
            </a:r>
          </a:p>
          <a:p>
            <a:r>
              <a:rPr lang="fr-FR"/>
              <a:t>UML est une notation standard pour décrire les programmes OO</a:t>
            </a:r>
          </a:p>
          <a:p>
            <a:r>
              <a:rPr lang="fr-FR"/>
              <a:t>Standard de l’OMG (</a:t>
            </a:r>
            <a:r>
              <a:rPr lang="fr-FR" i="1"/>
              <a:t>Object Management Group</a:t>
            </a:r>
            <a:r>
              <a:rPr lang="fr-FR"/>
              <a:t>)</a:t>
            </a:r>
          </a:p>
          <a:p>
            <a:r>
              <a:rPr lang="fr-FR"/>
              <a:t>Développée par Rational Software Corporation (rachetée par IBM)</a:t>
            </a:r>
          </a:p>
          <a:p>
            <a:pPr lvl="1"/>
            <a:r>
              <a:rPr lang="fr-FR"/>
              <a:t>Travail combiné de Booch, Rumbaugh et Jacobson</a:t>
            </a:r>
          </a:p>
          <a:p>
            <a:pPr>
              <a:buFont typeface="Arial" charset="0"/>
              <a:buNone/>
            </a:pPr>
            <a:r>
              <a:rPr lang="fr-FR"/>
              <a:t>	</a:t>
            </a:r>
            <a:r>
              <a:rPr lang="fr-FR" i="1">
                <a:latin typeface="Century Schoolbook" pitchFamily="18" charset="0"/>
              </a:rPr>
              <a:t>      </a:t>
            </a:r>
            <a:r>
              <a:rPr lang="fr-FR"/>
              <a:t>Voir l’Object Management Group et IBM/Rational Technologies à</a:t>
            </a:r>
            <a:br>
              <a:rPr lang="fr-FR"/>
            </a:br>
            <a:r>
              <a:rPr lang="fr-FR"/>
              <a:t>      </a:t>
            </a:r>
            <a:r>
              <a:rPr lang="fr-FR">
                <a:latin typeface="Courier New" pitchFamily="49" charset="0"/>
              </a:rPr>
              <a:t>www.omg.org</a:t>
            </a:r>
            <a:r>
              <a:rPr lang="fr-FR"/>
              <a:t> et </a:t>
            </a:r>
            <a:r>
              <a:rPr lang="fr-FR">
                <a:latin typeface="Courier New" pitchFamily="49" charset="0"/>
              </a:rPr>
              <a:t>www.rational.com</a:t>
            </a:r>
            <a:r>
              <a:rPr lang="fr-FR"/>
              <a:t> respectivement</a:t>
            </a:r>
          </a:p>
        </p:txBody>
      </p:sp>
      <p:sp>
        <p:nvSpPr>
          <p:cNvPr id="147458" name="Rectangle 1026"/>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1267" name="Group 1039"/>
          <p:cNvGrpSpPr>
            <a:grpSpLocks/>
          </p:cNvGrpSpPr>
          <p:nvPr/>
        </p:nvGrpSpPr>
        <p:grpSpPr bwMode="auto">
          <a:xfrm>
            <a:off x="358775" y="4024313"/>
            <a:ext cx="565150" cy="585787"/>
            <a:chOff x="3168" y="3312"/>
            <a:chExt cx="445" cy="462"/>
          </a:xfrm>
        </p:grpSpPr>
        <p:pic>
          <p:nvPicPr>
            <p:cNvPr id="11274" name="Picture 1040" descr="AG00073_"/>
            <p:cNvPicPr>
              <a:picLocks noChangeAspect="1" noChangeArrowheads="1" noCrop="1"/>
            </p:cNvPicPr>
            <p:nvPr/>
          </p:nvPicPr>
          <p:blipFill>
            <a:blip r:embed="rId3">
              <a:grayscl/>
              <a:biLevel thresh="50000"/>
            </a:blip>
            <a:srcRect/>
            <a:stretch>
              <a:fillRect/>
            </a:stretch>
          </p:blipFill>
          <p:spPr bwMode="auto">
            <a:xfrm>
              <a:off x="3168" y="3312"/>
              <a:ext cx="445" cy="462"/>
            </a:xfrm>
            <a:prstGeom prst="rect">
              <a:avLst/>
            </a:prstGeom>
            <a:noFill/>
            <a:ln w="9525">
              <a:noFill/>
              <a:miter lim="800000"/>
              <a:headEnd/>
              <a:tailEnd/>
            </a:ln>
          </p:spPr>
        </p:pic>
        <p:pic>
          <p:nvPicPr>
            <p:cNvPr id="11275" name="Picture 1041" descr="AG00073_"/>
            <p:cNvPicPr>
              <a:picLocks noChangeAspect="1" noChangeArrowheads="1" noCrop="1"/>
            </p:cNvPicPr>
            <p:nvPr/>
          </p:nvPicPr>
          <p:blipFill>
            <a:blip r:embed="rId3"/>
            <a:srcRect/>
            <a:stretch>
              <a:fillRect/>
            </a:stretch>
          </p:blipFill>
          <p:spPr bwMode="hidden">
            <a:xfrm>
              <a:off x="3168" y="3312"/>
              <a:ext cx="445" cy="462"/>
            </a:xfrm>
            <a:prstGeom prst="rect">
              <a:avLst/>
            </a:prstGeom>
            <a:noFill/>
            <a:ln w="9525">
              <a:noFill/>
              <a:miter lim="800000"/>
              <a:headEnd/>
              <a:tailEnd/>
            </a:ln>
          </p:spPr>
        </p:pic>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050"/>
          <p:cNvSpPr>
            <a:spLocks noGrp="1" noChangeArrowheads="1"/>
          </p:cNvSpPr>
          <p:nvPr>
            <p:ph type="title"/>
          </p:nvPr>
        </p:nvSpPr>
        <p:spPr/>
        <p:txBody>
          <a:bodyPr/>
          <a:lstStyle/>
          <a:p>
            <a:r>
              <a:rPr lang="fr-FR"/>
              <a:t>Sous-typage : L’opérateur </a:t>
            </a:r>
            <a:r>
              <a:rPr lang="fr-FR">
                <a:latin typeface="Courier New" pitchFamily="49" charset="0"/>
              </a:rPr>
              <a:t>is</a:t>
            </a:r>
          </a:p>
        </p:txBody>
      </p:sp>
      <p:sp>
        <p:nvSpPr>
          <p:cNvPr id="12291" name="Rectangle 2051"/>
          <p:cNvSpPr>
            <a:spLocks noGrp="1" noChangeArrowheads="1"/>
          </p:cNvSpPr>
          <p:nvPr>
            <p:ph idx="1"/>
          </p:nvPr>
        </p:nvSpPr>
        <p:spPr>
          <a:xfrm>
            <a:off x="279400" y="1312863"/>
            <a:ext cx="8599488" cy="2146300"/>
          </a:xfrm>
        </p:spPr>
        <p:txBody>
          <a:bodyPr/>
          <a:lstStyle/>
          <a:p>
            <a:r>
              <a:rPr lang="fr-FR"/>
              <a:t>Il faut toutefois sous-typer vers une référence de </a:t>
            </a:r>
            <a:r>
              <a:rPr lang="fr-FR">
                <a:latin typeface="Courier New" pitchFamily="49" charset="0"/>
              </a:rPr>
              <a:t>Citerne</a:t>
            </a:r>
            <a:r>
              <a:rPr lang="fr-FR"/>
              <a:t> pour pouvoir invoquer un comportement spécifique à une </a:t>
            </a:r>
            <a:r>
              <a:rPr lang="fr-FR">
                <a:latin typeface="Courier New" pitchFamily="49" charset="0"/>
              </a:rPr>
              <a:t>Citerne</a:t>
            </a:r>
            <a:endParaRPr lang="fr-FR" b="0">
              <a:latin typeface="Courier New" pitchFamily="49" charset="0"/>
            </a:endParaRPr>
          </a:p>
          <a:p>
            <a:r>
              <a:rPr lang="fr-FR"/>
              <a:t>La propriété </a:t>
            </a:r>
            <a:r>
              <a:rPr lang="fr-FR">
                <a:latin typeface="Courier New" pitchFamily="49" charset="0"/>
              </a:rPr>
              <a:t>Rayon</a:t>
            </a:r>
            <a:r>
              <a:rPr lang="fr-FR"/>
              <a:t> ne fait pas partie de l’interface de </a:t>
            </a:r>
            <a:r>
              <a:rPr lang="fr-FR">
                <a:latin typeface="Courier New" pitchFamily="49" charset="0"/>
              </a:rPr>
              <a:t>Wagon</a:t>
            </a:r>
          </a:p>
          <a:p>
            <a:pPr lvl="1"/>
            <a:r>
              <a:rPr lang="fr-FR"/>
              <a:t>On ne peut demander son rayon qu’à une </a:t>
            </a:r>
            <a:r>
              <a:rPr lang="fr-FR">
                <a:latin typeface="Courier New" pitchFamily="49" charset="0"/>
              </a:rPr>
              <a:t>Citerne</a:t>
            </a:r>
          </a:p>
          <a:p>
            <a:pPr lvl="2"/>
            <a:r>
              <a:rPr lang="fr-FR"/>
              <a:t>Ou à un objet dérivé de </a:t>
            </a:r>
            <a:r>
              <a:rPr lang="fr-FR">
                <a:latin typeface="Courier New" pitchFamily="49" charset="0"/>
              </a:rPr>
              <a:t>Citerne</a:t>
            </a:r>
          </a:p>
          <a:p>
            <a:r>
              <a:rPr lang="fr-FR"/>
              <a:t>Utilisation possible de l’opérateur </a:t>
            </a:r>
            <a:r>
              <a:rPr lang="fr-FR">
                <a:latin typeface="Courier New" pitchFamily="49" charset="0"/>
              </a:rPr>
              <a:t>is</a:t>
            </a:r>
            <a:r>
              <a:rPr lang="fr-FR"/>
              <a:t> et d’un sous-typage</a:t>
            </a:r>
          </a:p>
        </p:txBody>
      </p:sp>
      <p:sp>
        <p:nvSpPr>
          <p:cNvPr id="316420" name="Rectangle 2052"/>
          <p:cNvSpPr>
            <a:spLocks noChangeArrowheads="1"/>
          </p:cNvSpPr>
          <p:nvPr/>
        </p:nvSpPr>
        <p:spPr bwMode="blackWhite">
          <a:xfrm>
            <a:off x="684213" y="3638550"/>
            <a:ext cx="7366000" cy="2532063"/>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b="1" noProof="1">
                <a:latin typeface="Courier New" pitchFamily="49" charset="0"/>
              </a:rPr>
              <a:t>public static void Main()</a:t>
            </a:r>
          </a:p>
          <a:p>
            <a:pPr>
              <a:lnSpc>
                <a:spcPct val="90000"/>
              </a:lnSpc>
              <a:defRPr/>
            </a:pPr>
            <a:r>
              <a:rPr lang="fr-FR" sz="1600" noProof="1">
                <a:latin typeface="Courier New" pitchFamily="49" charset="0"/>
              </a:rPr>
              <a:t>{</a:t>
            </a:r>
          </a:p>
          <a:p>
            <a:pPr>
              <a:lnSpc>
                <a:spcPct val="90000"/>
              </a:lnSpc>
              <a:defRPr/>
            </a:pPr>
            <a:r>
              <a:rPr lang="fr-FR" sz="1600" noProof="1">
                <a:latin typeface="Courier New" pitchFamily="49" charset="0"/>
              </a:rPr>
              <a:t>  Wagon w = unTrain.GetWagon();</a:t>
            </a:r>
          </a:p>
          <a:p>
            <a:pPr>
              <a:lnSpc>
                <a:spcPct val="90000"/>
              </a:lnSpc>
              <a:defRPr/>
            </a:pPr>
            <a:r>
              <a:rPr lang="fr-FR" sz="1600" noProof="1">
                <a:latin typeface="Courier New" pitchFamily="49" charset="0"/>
              </a:rPr>
              <a:t>  … </a:t>
            </a:r>
            <a:r>
              <a:rPr lang="fr-FR" sz="1600" i="1" noProof="1">
                <a:latin typeface="Courier New" pitchFamily="49" charset="0"/>
              </a:rPr>
              <a:t>instructions</a:t>
            </a:r>
            <a:r>
              <a:rPr lang="fr-FR" sz="1600" noProof="1">
                <a:latin typeface="Courier New" pitchFamily="49" charset="0"/>
              </a:rPr>
              <a:t> …</a:t>
            </a:r>
          </a:p>
          <a:p>
            <a:pPr>
              <a:lnSpc>
                <a:spcPct val="90000"/>
              </a:lnSpc>
              <a:defRPr/>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(w </a:t>
            </a:r>
            <a:r>
              <a:rPr lang="fr-FR" sz="1600" b="1" noProof="1">
                <a:latin typeface="Courier New" pitchFamily="49" charset="0"/>
              </a:rPr>
              <a:t>is</a:t>
            </a:r>
            <a:r>
              <a:rPr lang="fr-FR" sz="1600" noProof="1">
                <a:latin typeface="Courier New" pitchFamily="49" charset="0"/>
              </a:rPr>
              <a:t> Citerne)</a:t>
            </a:r>
          </a:p>
          <a:p>
            <a:pPr>
              <a:lnSpc>
                <a:spcPct val="90000"/>
              </a:lnSpc>
              <a:defRPr/>
            </a:pPr>
            <a:r>
              <a:rPr lang="fr-FR" sz="1600" noProof="1">
                <a:latin typeface="Courier New" pitchFamily="49" charset="0"/>
              </a:rPr>
              <a:t>  {</a:t>
            </a:r>
          </a:p>
          <a:p>
            <a:pPr>
              <a:lnSpc>
                <a:spcPct val="90000"/>
              </a:lnSpc>
              <a:defRPr/>
            </a:pPr>
            <a:r>
              <a:rPr lang="fr-FR" sz="1600" noProof="1">
                <a:latin typeface="Courier New" pitchFamily="49" charset="0"/>
              </a:rPr>
              <a:t>    Citerne cit = (Citerne) w;</a:t>
            </a:r>
          </a:p>
          <a:p>
            <a:pPr>
              <a:lnSpc>
                <a:spcPct val="90000"/>
              </a:lnSpc>
              <a:defRPr/>
            </a:pP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rayon = cit.Rayon;</a:t>
            </a:r>
          </a:p>
          <a:p>
            <a:pPr>
              <a:lnSpc>
                <a:spcPct val="90000"/>
              </a:lnSpc>
              <a:defRPr/>
            </a:pPr>
            <a:r>
              <a:rPr lang="fr-FR" sz="1600" noProof="1">
                <a:latin typeface="Courier New" pitchFamily="49" charset="0"/>
              </a:rPr>
              <a:t>    … </a:t>
            </a:r>
            <a:r>
              <a:rPr lang="fr-FR" sz="1600" i="1" noProof="1">
                <a:latin typeface="Courier New" pitchFamily="49" charset="0"/>
              </a:rPr>
              <a:t>instructions</a:t>
            </a:r>
            <a:r>
              <a:rPr lang="fr-FR" sz="1600" noProof="1">
                <a:latin typeface="Courier New" pitchFamily="49" charset="0"/>
              </a:rPr>
              <a:t> …</a:t>
            </a:r>
          </a:p>
          <a:p>
            <a:pPr>
              <a:lnSpc>
                <a:spcPct val="90000"/>
              </a:lnSpc>
              <a:defRPr/>
            </a:pPr>
            <a:r>
              <a:rPr lang="fr-FR" sz="1600" noProof="1">
                <a:latin typeface="Courier New" pitchFamily="49" charset="0"/>
              </a:rPr>
              <a:t>  }</a:t>
            </a:r>
          </a:p>
          <a:p>
            <a:pPr>
              <a:lnSpc>
                <a:spcPct val="90000"/>
              </a:lnSpc>
              <a:defRPr/>
            </a:pPr>
            <a:r>
              <a:rPr lang="fr-FR" sz="1600" noProof="1">
                <a:latin typeface="Courier New" pitchFamily="49" charset="0"/>
              </a:rPr>
              <a:t>}</a:t>
            </a:r>
          </a:p>
        </p:txBody>
      </p:sp>
      <p:sp>
        <p:nvSpPr>
          <p:cNvPr id="12293" name="Rectangle 2054"/>
          <p:cNvSpPr>
            <a:spLocks noChangeArrowheads="1"/>
          </p:cNvSpPr>
          <p:nvPr/>
        </p:nvSpPr>
        <p:spPr bwMode="auto">
          <a:xfrm>
            <a:off x="3276600" y="4487863"/>
            <a:ext cx="3114675" cy="336550"/>
          </a:xfrm>
          <a:prstGeom prst="rect">
            <a:avLst/>
          </a:prstGeom>
          <a:noFill/>
          <a:ln w="12700">
            <a:noFill/>
            <a:miter lim="800000"/>
            <a:headEnd/>
            <a:tailEnd/>
          </a:ln>
        </p:spPr>
        <p:txBody>
          <a:bodyPr>
            <a:spAutoFit/>
          </a:bodyPr>
          <a:lstStyle/>
          <a:p>
            <a:r>
              <a:rPr lang="fr-FR" sz="1600">
                <a:sym typeface="Wingdings" pitchFamily="2" charset="2"/>
              </a:rPr>
              <a:t></a:t>
            </a:r>
            <a:r>
              <a:rPr lang="fr-FR" sz="1600"/>
              <a:t> </a:t>
            </a:r>
            <a:r>
              <a:rPr lang="fr-FR" sz="1600" b="1"/>
              <a:t>Est-ce une citerne ?</a:t>
            </a:r>
          </a:p>
        </p:txBody>
      </p:sp>
      <p:sp>
        <p:nvSpPr>
          <p:cNvPr id="12294" name="Rectangle 2055"/>
          <p:cNvSpPr>
            <a:spLocks noChangeArrowheads="1"/>
          </p:cNvSpPr>
          <p:nvPr/>
        </p:nvSpPr>
        <p:spPr bwMode="auto">
          <a:xfrm>
            <a:off x="4640263" y="4941888"/>
            <a:ext cx="1666875" cy="336550"/>
          </a:xfrm>
          <a:prstGeom prst="rect">
            <a:avLst/>
          </a:prstGeom>
          <a:noFill/>
          <a:ln w="12700">
            <a:noFill/>
            <a:miter lim="800000"/>
            <a:headEnd/>
            <a:tailEnd/>
          </a:ln>
        </p:spPr>
        <p:txBody>
          <a:bodyPr>
            <a:spAutoFit/>
          </a:bodyPr>
          <a:lstStyle/>
          <a:p>
            <a:r>
              <a:rPr lang="fr-FR" sz="1600" noProof="1">
                <a:sym typeface="Wingdings" pitchFamily="2" charset="2"/>
              </a:rPr>
              <a:t></a:t>
            </a:r>
            <a:r>
              <a:rPr lang="en-US" sz="1600"/>
              <a:t> </a:t>
            </a:r>
            <a:r>
              <a:rPr lang="en-US" sz="1600" b="1"/>
              <a:t>Sous-typage</a:t>
            </a:r>
          </a:p>
        </p:txBody>
      </p:sp>
      <p:sp>
        <p:nvSpPr>
          <p:cNvPr id="12295" name="AutoShape 2056"/>
          <p:cNvSpPr>
            <a:spLocks noChangeArrowheads="1"/>
          </p:cNvSpPr>
          <p:nvPr/>
        </p:nvSpPr>
        <p:spPr bwMode="blackWhite">
          <a:xfrm>
            <a:off x="4400550" y="5773738"/>
            <a:ext cx="2743200" cy="568325"/>
          </a:xfrm>
          <a:prstGeom prst="wedgeRectCallout">
            <a:avLst>
              <a:gd name="adj1" fmla="val -61171"/>
              <a:gd name="adj2" fmla="val -145250"/>
            </a:avLst>
          </a:prstGeom>
          <a:solidFill>
            <a:schemeClr val="hlink"/>
          </a:solidFill>
          <a:ln w="12700">
            <a:solidFill>
              <a:schemeClr val="tx1"/>
            </a:solidFill>
            <a:miter lim="800000"/>
            <a:headEnd/>
            <a:tailEnd/>
          </a:ln>
        </p:spPr>
        <p:txBody>
          <a:bodyPr/>
          <a:lstStyle/>
          <a:p>
            <a:r>
              <a:rPr lang="fr-CA" b="1"/>
              <a:t>Notez que nous utilisons une référence sur une  </a:t>
            </a:r>
            <a:r>
              <a:rPr lang="fr-CA" b="1">
                <a:latin typeface="Courier New" pitchFamily="49" charset="0"/>
              </a:rPr>
              <a:t>Citerne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lang="fr-FR"/>
              <a:t>L’opérateur </a:t>
            </a:r>
            <a:r>
              <a:rPr lang="fr-FR">
                <a:latin typeface="Courier New" pitchFamily="49" charset="0"/>
              </a:rPr>
              <a:t>as</a:t>
            </a:r>
          </a:p>
        </p:txBody>
      </p:sp>
      <p:sp>
        <p:nvSpPr>
          <p:cNvPr id="13315" name="Rectangle 3"/>
          <p:cNvSpPr>
            <a:spLocks noGrp="1" noChangeArrowheads="1"/>
          </p:cNvSpPr>
          <p:nvPr>
            <p:ph idx="1"/>
          </p:nvPr>
        </p:nvSpPr>
        <p:spPr>
          <a:xfrm>
            <a:off x="279400" y="1312863"/>
            <a:ext cx="8599488" cy="5018087"/>
          </a:xfrm>
        </p:spPr>
        <p:txBody>
          <a:bodyPr/>
          <a:lstStyle/>
          <a:p>
            <a:r>
              <a:rPr lang="fr-FR"/>
              <a:t>L’opérateur </a:t>
            </a:r>
            <a:r>
              <a:rPr lang="fr-FR">
                <a:latin typeface="Courier New" pitchFamily="49" charset="0"/>
              </a:rPr>
              <a:t>as</a:t>
            </a:r>
            <a:r>
              <a:rPr lang="fr-FR"/>
              <a:t> constitue une alternative à l’opérateur </a:t>
            </a:r>
            <a:r>
              <a:rPr lang="fr-FR">
                <a:latin typeface="Courier New" pitchFamily="49" charset="0"/>
              </a:rPr>
              <a:t>is</a:t>
            </a:r>
            <a:r>
              <a:rPr lang="fr-FR"/>
              <a:t> suivi d’une coercition</a:t>
            </a:r>
          </a:p>
          <a:p>
            <a:pPr lvl="1"/>
            <a:r>
              <a:rPr lang="fr-FR"/>
              <a:t>Utilisable exclusivement avec les types référence</a:t>
            </a:r>
          </a:p>
          <a:p>
            <a:r>
              <a:rPr lang="fr-FR">
                <a:latin typeface="Courier New" pitchFamily="49" charset="0"/>
              </a:rPr>
              <a:t>as</a:t>
            </a:r>
            <a:r>
              <a:rPr lang="fr-FR"/>
              <a:t> retourne </a:t>
            </a:r>
            <a:r>
              <a:rPr lang="fr-FR">
                <a:latin typeface="Courier New" pitchFamily="49" charset="0"/>
              </a:rPr>
              <a:t>null</a:t>
            </a:r>
            <a:r>
              <a:rPr lang="fr-FR"/>
              <a:t> plutôt que de lever une exception quand les types ne correspondent pas</a:t>
            </a:r>
          </a:p>
          <a:p>
            <a:endParaRPr lang="fr-FR"/>
          </a:p>
          <a:p>
            <a:endParaRPr lang="fr-FR"/>
          </a:p>
          <a:p>
            <a:endParaRPr lang="fr-FR"/>
          </a:p>
          <a:p>
            <a:endParaRPr lang="fr-FR"/>
          </a:p>
          <a:p>
            <a:endParaRPr lang="fr-FR"/>
          </a:p>
          <a:p>
            <a:endParaRPr lang="fr-FR" sz="1200"/>
          </a:p>
          <a:p>
            <a:r>
              <a:rPr lang="fr-FR"/>
              <a:t>Ceci est particulièrement utile avec les collections et les tableaux de</a:t>
            </a:r>
            <a:br>
              <a:rPr lang="fr-FR"/>
            </a:br>
            <a:r>
              <a:rPr lang="fr-FR"/>
              <a:t>type </a:t>
            </a:r>
            <a:r>
              <a:rPr lang="fr-FR">
                <a:latin typeface="Courier New" pitchFamily="49" charset="0"/>
              </a:rPr>
              <a:t>object</a:t>
            </a:r>
          </a:p>
        </p:txBody>
      </p:sp>
      <p:sp>
        <p:nvSpPr>
          <p:cNvPr id="369668" name="Rectangle 4"/>
          <p:cNvSpPr>
            <a:spLocks noChangeArrowheads="1"/>
          </p:cNvSpPr>
          <p:nvPr/>
        </p:nvSpPr>
        <p:spPr bwMode="blackWhite">
          <a:xfrm>
            <a:off x="608013" y="3117850"/>
            <a:ext cx="7366000" cy="2311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b="1" noProof="1">
                <a:latin typeface="Courier New" pitchFamily="49" charset="0"/>
              </a:rPr>
              <a:t>public static void Main()</a:t>
            </a:r>
          </a:p>
          <a:p>
            <a:pPr>
              <a:lnSpc>
                <a:spcPct val="90000"/>
              </a:lnSpc>
              <a:defRPr/>
            </a:pPr>
            <a:r>
              <a:rPr lang="fr-FR" sz="1600" noProof="1">
                <a:latin typeface="Courier New" pitchFamily="49" charset="0"/>
              </a:rPr>
              <a:t>{</a:t>
            </a:r>
          </a:p>
          <a:p>
            <a:pPr>
              <a:lnSpc>
                <a:spcPct val="90000"/>
              </a:lnSpc>
              <a:defRPr/>
            </a:pPr>
            <a:r>
              <a:rPr lang="fr-FR" sz="1600" noProof="1">
                <a:latin typeface="Courier New" pitchFamily="49" charset="0"/>
              </a:rPr>
              <a:t>  Citerne cit = unTrain.GetWagon() </a:t>
            </a:r>
            <a:r>
              <a:rPr lang="fr-FR" sz="1600" b="1" noProof="1">
                <a:latin typeface="Courier New" pitchFamily="49" charset="0"/>
              </a:rPr>
              <a:t>as</a:t>
            </a:r>
            <a:r>
              <a:rPr lang="fr-FR" sz="1600" noProof="1">
                <a:latin typeface="Courier New" pitchFamily="49" charset="0"/>
              </a:rPr>
              <a:t> Citerne;</a:t>
            </a:r>
          </a:p>
          <a:p>
            <a:pPr>
              <a:lnSpc>
                <a:spcPct val="90000"/>
              </a:lnSpc>
              <a:defRPr/>
            </a:pPr>
            <a:endParaRPr lang="fr-FR" sz="1600" noProof="1">
              <a:latin typeface="Courier New" pitchFamily="49" charset="0"/>
            </a:endParaRPr>
          </a:p>
          <a:p>
            <a:pPr>
              <a:lnSpc>
                <a:spcPct val="90000"/>
              </a:lnSpc>
              <a:defRPr/>
            </a:pPr>
            <a:r>
              <a:rPr lang="fr-FR" sz="1600" b="1" noProof="1">
                <a:latin typeface="Courier New" pitchFamily="49" charset="0"/>
              </a:rPr>
              <a:t>  if</a:t>
            </a:r>
            <a:r>
              <a:rPr lang="fr-FR" sz="1600" noProof="1">
                <a:latin typeface="Courier New" pitchFamily="49" charset="0"/>
              </a:rPr>
              <a:t> (cit != </a:t>
            </a:r>
            <a:r>
              <a:rPr lang="fr-FR" sz="1600" b="1" noProof="1">
                <a:latin typeface="Courier New" pitchFamily="49" charset="0"/>
              </a:rPr>
              <a:t>null</a:t>
            </a:r>
            <a:r>
              <a:rPr lang="fr-FR" sz="1600" noProof="1">
                <a:latin typeface="Courier New" pitchFamily="49" charset="0"/>
              </a:rPr>
              <a:t>)</a:t>
            </a:r>
          </a:p>
          <a:p>
            <a:pPr>
              <a:lnSpc>
                <a:spcPct val="90000"/>
              </a:lnSpc>
              <a:defRPr/>
            </a:pPr>
            <a:r>
              <a:rPr lang="fr-FR" sz="1600" noProof="1">
                <a:latin typeface="Courier New" pitchFamily="49" charset="0"/>
              </a:rPr>
              <a:t>  {</a:t>
            </a:r>
          </a:p>
          <a:p>
            <a:pPr>
              <a:lnSpc>
                <a:spcPct val="90000"/>
              </a:lnSpc>
              <a:defRPr/>
            </a:pPr>
            <a:r>
              <a:rPr lang="fr-FR" sz="1600" b="1" noProof="1">
                <a:latin typeface="Courier New" pitchFamily="49" charset="0"/>
              </a:rPr>
              <a:t>    double</a:t>
            </a:r>
            <a:r>
              <a:rPr lang="fr-FR" sz="1600" noProof="1">
                <a:latin typeface="Courier New" pitchFamily="49" charset="0"/>
              </a:rPr>
              <a:t> rayon = cit.Rayon;</a:t>
            </a:r>
          </a:p>
          <a:p>
            <a:pPr>
              <a:lnSpc>
                <a:spcPct val="90000"/>
              </a:lnSpc>
              <a:defRPr/>
            </a:pPr>
            <a:r>
              <a:rPr lang="fr-FR" sz="1600" noProof="1">
                <a:latin typeface="Courier New" pitchFamily="49" charset="0"/>
              </a:rPr>
              <a:t>    … </a:t>
            </a:r>
            <a:r>
              <a:rPr lang="fr-FR" sz="1600" i="1" noProof="1">
                <a:latin typeface="Courier New" pitchFamily="49" charset="0"/>
              </a:rPr>
              <a:t>instructions</a:t>
            </a:r>
            <a:r>
              <a:rPr lang="fr-FR" sz="1600" noProof="1">
                <a:latin typeface="Courier New" pitchFamily="49" charset="0"/>
              </a:rPr>
              <a:t> …</a:t>
            </a:r>
          </a:p>
          <a:p>
            <a:pPr>
              <a:lnSpc>
                <a:spcPct val="90000"/>
              </a:lnSpc>
              <a:defRPr/>
            </a:pPr>
            <a:r>
              <a:rPr lang="fr-FR" sz="1600" noProof="1">
                <a:latin typeface="Courier New" pitchFamily="49" charset="0"/>
              </a:rPr>
              <a:t>  }</a:t>
            </a:r>
          </a:p>
          <a:p>
            <a:pPr>
              <a:lnSpc>
                <a:spcPct val="90000"/>
              </a:lnSpc>
              <a:defRPr/>
            </a:pPr>
            <a:r>
              <a:rPr lang="fr-FR" sz="1600" noProof="1">
                <a:latin typeface="Courier New" pitchFamily="49" charset="0"/>
              </a:rPr>
              <a:t>}</a:t>
            </a:r>
          </a:p>
        </p:txBody>
      </p:sp>
      <p:sp>
        <p:nvSpPr>
          <p:cNvPr id="13317" name="AutoShape 6"/>
          <p:cNvSpPr>
            <a:spLocks noChangeArrowheads="1"/>
          </p:cNvSpPr>
          <p:nvPr/>
        </p:nvSpPr>
        <p:spPr bwMode="blackWhite">
          <a:xfrm>
            <a:off x="5006975" y="4184650"/>
            <a:ext cx="3452813" cy="742950"/>
          </a:xfrm>
          <a:prstGeom prst="wedgeRectCallout">
            <a:avLst>
              <a:gd name="adj1" fmla="val -107745"/>
              <a:gd name="adj2" fmla="val -51708"/>
            </a:avLst>
          </a:prstGeom>
          <a:solidFill>
            <a:schemeClr val="hlink"/>
          </a:solidFill>
          <a:ln w="12700">
            <a:solidFill>
              <a:schemeClr val="tx1"/>
            </a:solidFill>
            <a:miter lim="800000"/>
            <a:headEnd/>
            <a:tailEnd/>
          </a:ln>
        </p:spPr>
        <p:txBody>
          <a:bodyPr>
            <a:spAutoFit/>
          </a:bodyPr>
          <a:lstStyle/>
          <a:p>
            <a:r>
              <a:rPr lang="en-US" b="1"/>
              <a:t>Est-ce une </a:t>
            </a:r>
            <a:r>
              <a:rPr lang="en-US" b="1">
                <a:latin typeface="Courier New" pitchFamily="49" charset="0"/>
              </a:rPr>
              <a:t>Citerne </a:t>
            </a:r>
            <a:r>
              <a:rPr lang="en-US" b="1"/>
              <a:t>(ou une instance d’une classe dérivée de </a:t>
            </a:r>
            <a:r>
              <a:rPr lang="en-US" b="1">
                <a:latin typeface="Courier New" pitchFamily="49" charset="0"/>
              </a:rPr>
              <a:t>Citerne</a:t>
            </a:r>
            <a:r>
              <a:rPr lang="en-US" b="1"/>
              <a:t>) ?</a:t>
            </a:r>
            <a:br>
              <a:rPr lang="en-US" b="1"/>
            </a:br>
            <a:r>
              <a:rPr lang="en-US" b="1"/>
              <a:t>Si non, </a:t>
            </a:r>
            <a:r>
              <a:rPr lang="en-US" b="1">
                <a:latin typeface="Courier New" pitchFamily="49" charset="0"/>
                <a:cs typeface="Courier New" pitchFamily="49" charset="0"/>
              </a:rPr>
              <a:t>cit</a:t>
            </a:r>
            <a:r>
              <a:rPr lang="en-US" b="1"/>
              <a:t> vaudra</a:t>
            </a:r>
            <a:r>
              <a:rPr lang="en-US"/>
              <a:t> </a:t>
            </a:r>
            <a:r>
              <a:rPr lang="en-US" b="1">
                <a:latin typeface="Courier New" pitchFamily="49" charset="0"/>
              </a:rPr>
              <a:t>null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1026"/>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318468" name="Rectangle 1028"/>
          <p:cNvSpPr>
            <a:spLocks noGrp="1" noChangeArrowheads="1"/>
          </p:cNvSpPr>
          <p:nvPr>
            <p:ph type="title"/>
          </p:nvPr>
        </p:nvSpPr>
        <p:spPr/>
        <p:txBody>
          <a:bodyPr/>
          <a:lstStyle/>
          <a:p>
            <a:pPr>
              <a:defRPr/>
            </a:pPr>
            <a:r>
              <a:rPr lang="fr-FR"/>
              <a:t>Classes abstraites</a:t>
            </a:r>
          </a:p>
        </p:txBody>
      </p:sp>
      <p:sp>
        <p:nvSpPr>
          <p:cNvPr id="17412" name="Rectangle 1029"/>
          <p:cNvSpPr>
            <a:spLocks noChangeArrowheads="1"/>
          </p:cNvSpPr>
          <p:nvPr/>
        </p:nvSpPr>
        <p:spPr bwMode="auto">
          <a:xfrm>
            <a:off x="279400" y="1312863"/>
            <a:ext cx="8599488" cy="467360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Les classes abstraites représentent des idées ou des </a:t>
            </a:r>
            <a:r>
              <a:rPr lang="fr-FR" sz="1800" b="1" i="1">
                <a:solidFill>
                  <a:srgbClr val="000080"/>
                </a:solidFill>
                <a:latin typeface="Century Schoolbook" pitchFamily="18" charset="0"/>
              </a:rPr>
              <a:t>concepts</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Par exemple : que sont des formes ? Que sont des mammifères ?</a:t>
            </a:r>
          </a:p>
          <a:p>
            <a:pPr marL="230188" indent="-230188">
              <a:spcBef>
                <a:spcPts val="1400"/>
              </a:spcBef>
              <a:buClr>
                <a:schemeClr val="accent2"/>
              </a:buClr>
              <a:buSzPct val="115000"/>
              <a:buFont typeface="Arial" charset="0"/>
              <a:buChar char="•"/>
            </a:pPr>
            <a:r>
              <a:rPr lang="fr-FR" sz="1800" b="1">
                <a:solidFill>
                  <a:srgbClr val="000080"/>
                </a:solidFill>
              </a:rPr>
              <a:t>L’utilisation des classes abstraites se fait par héritage uniquement : on ne peut pas les instancier</a:t>
            </a:r>
          </a:p>
          <a:p>
            <a:pPr marL="685800" lvl="1" indent="-341313">
              <a:spcBef>
                <a:spcPts val="200"/>
              </a:spcBef>
              <a:buClr>
                <a:schemeClr val="accent2"/>
              </a:buClr>
              <a:buFont typeface="Arial" charset="0"/>
              <a:buChar char="—"/>
            </a:pPr>
            <a:r>
              <a:rPr lang="fr-FR" sz="1800">
                <a:solidFill>
                  <a:srgbClr val="000080"/>
                </a:solidFill>
              </a:rPr>
              <a:t>L’accès aux méthodes des classes dérivées met souvent en œuvre le polymorphisme</a:t>
            </a:r>
          </a:p>
          <a:p>
            <a:pPr marL="1017588" lvl="2" indent="-217488">
              <a:spcBef>
                <a:spcPts val="200"/>
              </a:spcBef>
              <a:buClr>
                <a:schemeClr val="accent2"/>
              </a:buClr>
              <a:buFont typeface="Arial" charset="0"/>
              <a:buChar char="–"/>
            </a:pPr>
            <a:r>
              <a:rPr lang="fr-FR" sz="1800">
                <a:solidFill>
                  <a:srgbClr val="000080"/>
                </a:solidFill>
              </a:rPr>
              <a:t>La classe abstraite établit l'interface</a:t>
            </a:r>
          </a:p>
          <a:p>
            <a:pPr marL="1017588" lvl="2" indent="-217488">
              <a:spcBef>
                <a:spcPts val="200"/>
              </a:spcBef>
              <a:buClr>
                <a:schemeClr val="accent2"/>
              </a:buClr>
              <a:buFont typeface="Arial" charset="0"/>
              <a:buChar char="–"/>
            </a:pPr>
            <a:r>
              <a:rPr lang="fr-FR" sz="1800">
                <a:solidFill>
                  <a:srgbClr val="000080"/>
                </a:solidFill>
              </a:rPr>
              <a:t>Les classes dérivées fournissent l’implémentation</a:t>
            </a:r>
          </a:p>
          <a:p>
            <a:pPr marL="230188" indent="-230188">
              <a:spcBef>
                <a:spcPts val="1400"/>
              </a:spcBef>
              <a:buClr>
                <a:schemeClr val="accent2"/>
              </a:buClr>
              <a:buSzPct val="115000"/>
              <a:buFont typeface="Arial" charset="0"/>
              <a:buChar char="•"/>
            </a:pPr>
            <a:r>
              <a:rPr lang="fr-FR" sz="1800" b="1">
                <a:solidFill>
                  <a:srgbClr val="000080"/>
                </a:solidFill>
              </a:rPr>
              <a:t>Les classes abstraites peuvent avoir des </a:t>
            </a:r>
            <a:r>
              <a:rPr lang="fr-FR" sz="1800" b="1" i="1">
                <a:solidFill>
                  <a:srgbClr val="000080"/>
                </a:solidFill>
                <a:latin typeface="Century Schoolbook" pitchFamily="18" charset="0"/>
              </a:rPr>
              <a:t>méthodes abstraites</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Ce qui oblige à les implémenter dans une classe dérivée</a:t>
            </a:r>
          </a:p>
          <a:p>
            <a:pPr marL="1017588" lvl="2" indent="-217488">
              <a:spcBef>
                <a:spcPts val="200"/>
              </a:spcBef>
              <a:buClr>
                <a:schemeClr val="accent2"/>
              </a:buClr>
              <a:buFont typeface="Arial" charset="0"/>
              <a:buChar char="—"/>
            </a:pPr>
            <a:r>
              <a:rPr lang="fr-FR" sz="1800">
                <a:solidFill>
                  <a:srgbClr val="000080"/>
                </a:solidFill>
              </a:rPr>
              <a:t> Sinon, elle est elle aussi abstraite</a:t>
            </a:r>
          </a:p>
          <a:p>
            <a:pPr marL="230188" indent="-230188">
              <a:spcBef>
                <a:spcPts val="1400"/>
              </a:spcBef>
              <a:buClr>
                <a:schemeClr val="accent2"/>
              </a:buClr>
              <a:buSzPct val="115000"/>
              <a:buFont typeface="Arial" charset="0"/>
              <a:buChar char="•"/>
            </a:pPr>
            <a:r>
              <a:rPr lang="fr-FR" sz="1800" b="1">
                <a:solidFill>
                  <a:srgbClr val="000080"/>
                </a:solidFill>
              </a:rPr>
              <a:t>L’opposé d’une classe abstraite est une classe </a:t>
            </a:r>
            <a:r>
              <a:rPr lang="fr-FR" sz="1800" b="1">
                <a:solidFill>
                  <a:srgbClr val="000080"/>
                </a:solidFill>
                <a:latin typeface="Courier New" pitchFamily="49" charset="0"/>
                <a:cs typeface="Courier New" pitchFamily="49" charset="0"/>
              </a:rPr>
              <a:t>sealed</a:t>
            </a:r>
          </a:p>
          <a:p>
            <a:pPr marL="685800" lvl="1" indent="-341313">
              <a:spcBef>
                <a:spcPts val="200"/>
              </a:spcBef>
              <a:buClr>
                <a:schemeClr val="accent2"/>
              </a:buClr>
              <a:buFont typeface="Arial" charset="0"/>
              <a:buChar char="—"/>
            </a:pPr>
            <a:r>
              <a:rPr lang="fr-FR" sz="1800">
                <a:solidFill>
                  <a:srgbClr val="000080"/>
                </a:solidFill>
              </a:rPr>
              <a:t>Ce type de classe ne peut pas être sous-classé</a:t>
            </a:r>
          </a:p>
          <a:p>
            <a:pPr marL="1017588" lvl="2" indent="-217488">
              <a:spcBef>
                <a:spcPts val="200"/>
              </a:spcBef>
              <a:buClr>
                <a:schemeClr val="accent2"/>
              </a:buClr>
              <a:buFont typeface="Arial" charset="0"/>
              <a:buChar char="—"/>
            </a:pPr>
            <a:r>
              <a:rPr lang="fr-FR" sz="1800">
                <a:solidFill>
                  <a:srgbClr val="000080"/>
                </a:solidFill>
              </a:rPr>
              <a:t> Rarement utilisé</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8435" name="Rectangle 3"/>
          <p:cNvSpPr>
            <a:spLocks noChangeArrowheads="1"/>
          </p:cNvSpPr>
          <p:nvPr/>
        </p:nvSpPr>
        <p:spPr bwMode="auto">
          <a:xfrm>
            <a:off x="279400" y="1312863"/>
            <a:ext cx="8599488" cy="36671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 </a:t>
            </a:r>
          </a:p>
        </p:txBody>
      </p:sp>
      <p:sp>
        <p:nvSpPr>
          <p:cNvPr id="320516" name="Rectangle 4"/>
          <p:cNvSpPr>
            <a:spLocks noChangeArrowheads="1"/>
          </p:cNvSpPr>
          <p:nvPr/>
        </p:nvSpPr>
        <p:spPr bwMode="blackWhite">
          <a:xfrm>
            <a:off x="365125" y="1808163"/>
            <a:ext cx="4383088" cy="2232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b="1" noProof="1">
                <a:latin typeface="Courier New" pitchFamily="49" charset="0"/>
              </a:rPr>
              <a:t>public abstract class</a:t>
            </a:r>
            <a:r>
              <a:rPr lang="fr-FR" noProof="1">
                <a:latin typeface="Courier New" pitchFamily="49" charset="0"/>
              </a:rPr>
              <a:t> Forme</a:t>
            </a:r>
          </a:p>
          <a:p>
            <a:pPr>
              <a:defRPr/>
            </a:pPr>
            <a:r>
              <a:rPr lang="fr-FR" noProof="1">
                <a:latin typeface="Courier New" pitchFamily="49" charset="0"/>
              </a:rPr>
              <a:t>{</a:t>
            </a:r>
          </a:p>
          <a:p>
            <a:pPr>
              <a:defRPr/>
            </a:pPr>
            <a:r>
              <a:rPr lang="fr-FR" b="1" noProof="1">
                <a:latin typeface="Courier New" pitchFamily="49" charset="0"/>
              </a:rPr>
              <a:t>  private double</a:t>
            </a:r>
            <a:r>
              <a:rPr lang="fr-FR" noProof="1">
                <a:latin typeface="Courier New" pitchFamily="49" charset="0"/>
              </a:rPr>
              <a:t> x;   // Coordonnées</a:t>
            </a:r>
          </a:p>
          <a:p>
            <a:pPr>
              <a:defRPr/>
            </a:pPr>
            <a:r>
              <a:rPr lang="fr-FR" noProof="1">
                <a:latin typeface="Courier New" pitchFamily="49" charset="0"/>
              </a:rPr>
              <a:t>  </a:t>
            </a:r>
            <a:r>
              <a:rPr lang="fr-FR" b="1" noProof="1">
                <a:latin typeface="Courier New" pitchFamily="49" charset="0"/>
              </a:rPr>
              <a:t>private</a:t>
            </a:r>
            <a:r>
              <a:rPr lang="fr-FR" noProof="1">
                <a:latin typeface="Courier New" pitchFamily="49" charset="0"/>
              </a:rPr>
              <a:t> </a:t>
            </a:r>
            <a:r>
              <a:rPr lang="fr-FR" b="1" noProof="1">
                <a:latin typeface="Courier New" pitchFamily="49" charset="0"/>
              </a:rPr>
              <a:t>double</a:t>
            </a:r>
            <a:r>
              <a:rPr lang="fr-FR" noProof="1">
                <a:latin typeface="Courier New" pitchFamily="49" charset="0"/>
              </a:rPr>
              <a:t> y;</a:t>
            </a:r>
          </a:p>
          <a:p>
            <a:pPr>
              <a:defRPr/>
            </a:pPr>
            <a:r>
              <a:rPr lang="fr-FR" i="1" noProof="1">
                <a:latin typeface="Courier New" pitchFamily="49" charset="0"/>
              </a:rPr>
              <a:t>  … constructeurs et autres méthodes …</a:t>
            </a:r>
          </a:p>
          <a:p>
            <a:pPr>
              <a:defRPr/>
            </a:pPr>
            <a:r>
              <a:rPr lang="fr-FR" b="1" noProof="1">
                <a:latin typeface="Courier New" pitchFamily="49" charset="0"/>
              </a:rPr>
              <a:t>  public abstract double</a:t>
            </a:r>
            <a:r>
              <a:rPr lang="fr-FR" noProof="1">
                <a:latin typeface="Courier New" pitchFamily="49" charset="0"/>
              </a:rPr>
              <a:t> Aire {</a:t>
            </a:r>
            <a:r>
              <a:rPr lang="fr-FR">
                <a:latin typeface="Courier New" pitchFamily="49" charset="0"/>
              </a:rPr>
              <a:t> </a:t>
            </a:r>
            <a:r>
              <a:rPr lang="fr-FR" b="1" noProof="1">
                <a:latin typeface="Courier New" pitchFamily="49" charset="0"/>
              </a:rPr>
              <a:t>get</a:t>
            </a:r>
            <a:r>
              <a:rPr lang="fr-FR" noProof="1">
                <a:latin typeface="Courier New" pitchFamily="49" charset="0"/>
              </a:rPr>
              <a:t>;</a:t>
            </a:r>
            <a:r>
              <a:rPr lang="fr-FR">
                <a:latin typeface="Courier New" pitchFamily="49" charset="0"/>
              </a:rPr>
              <a:t> </a:t>
            </a:r>
            <a:r>
              <a:rPr lang="fr-FR" noProof="1">
                <a:latin typeface="Courier New" pitchFamily="49" charset="0"/>
              </a:rPr>
              <a:t>}</a:t>
            </a:r>
          </a:p>
          <a:p>
            <a:pPr>
              <a:defRPr/>
            </a:pPr>
            <a:r>
              <a:rPr lang="fr-FR" b="1" noProof="1">
                <a:latin typeface="Courier New" pitchFamily="49" charset="0"/>
              </a:rPr>
              <a:t>  public abstract void</a:t>
            </a:r>
            <a:r>
              <a:rPr lang="fr-FR" noProof="1">
                <a:latin typeface="Courier New" pitchFamily="49" charset="0"/>
              </a:rPr>
              <a:t> Dessiner();</a:t>
            </a:r>
          </a:p>
          <a:p>
            <a:pPr>
              <a:defRPr/>
            </a:pPr>
            <a:r>
              <a:rPr lang="fr-FR" b="1" noProof="1">
                <a:latin typeface="Courier New" pitchFamily="49" charset="0"/>
              </a:rPr>
              <a:t>  public double</a:t>
            </a:r>
            <a:r>
              <a:rPr lang="fr-FR" noProof="1">
                <a:latin typeface="Courier New" pitchFamily="49" charset="0"/>
              </a:rPr>
              <a:t> GetX() { </a:t>
            </a:r>
            <a:r>
              <a:rPr lang="fr-FR" b="1" noProof="1">
                <a:latin typeface="Courier New" pitchFamily="49" charset="0"/>
              </a:rPr>
              <a:t>return</a:t>
            </a:r>
            <a:r>
              <a:rPr lang="fr-FR" noProof="1">
                <a:latin typeface="Courier New" pitchFamily="49" charset="0"/>
              </a:rPr>
              <a:t> x; }</a:t>
            </a:r>
          </a:p>
          <a:p>
            <a:pPr>
              <a:defRPr/>
            </a:pPr>
            <a:r>
              <a:rPr lang="fr-FR" noProof="1">
                <a:latin typeface="Courier New" pitchFamily="49" charset="0"/>
              </a:rPr>
              <a:t>  </a:t>
            </a:r>
            <a:r>
              <a:rPr lang="fr-FR" b="1" noProof="1">
                <a:latin typeface="Courier New" pitchFamily="49" charset="0"/>
              </a:rPr>
              <a:t>public</a:t>
            </a:r>
            <a:r>
              <a:rPr lang="fr-FR" noProof="1">
                <a:latin typeface="Courier New" pitchFamily="49" charset="0"/>
              </a:rPr>
              <a:t> </a:t>
            </a:r>
            <a:r>
              <a:rPr lang="fr-FR" b="1" noProof="1">
                <a:latin typeface="Courier New" pitchFamily="49" charset="0"/>
              </a:rPr>
              <a:t>double</a:t>
            </a:r>
            <a:r>
              <a:rPr lang="fr-FR" noProof="1">
                <a:latin typeface="Courier New" pitchFamily="49" charset="0"/>
              </a:rPr>
              <a:t> GetY() { </a:t>
            </a:r>
            <a:r>
              <a:rPr lang="fr-FR" b="1" noProof="1">
                <a:latin typeface="Courier New" pitchFamily="49" charset="0"/>
              </a:rPr>
              <a:t>return</a:t>
            </a:r>
            <a:r>
              <a:rPr lang="fr-FR" noProof="1">
                <a:latin typeface="Courier New" pitchFamily="49" charset="0"/>
              </a:rPr>
              <a:t> y; }</a:t>
            </a:r>
          </a:p>
          <a:p>
            <a:pPr>
              <a:defRPr/>
            </a:pPr>
            <a:r>
              <a:rPr lang="fr-FR" noProof="1">
                <a:latin typeface="Courier New" pitchFamily="49" charset="0"/>
              </a:rPr>
              <a:t>}</a:t>
            </a:r>
          </a:p>
        </p:txBody>
      </p:sp>
      <p:sp>
        <p:nvSpPr>
          <p:cNvPr id="320517" name="Rectangle 5"/>
          <p:cNvSpPr>
            <a:spLocks noChangeArrowheads="1"/>
          </p:cNvSpPr>
          <p:nvPr/>
        </p:nvSpPr>
        <p:spPr bwMode="blackWhite">
          <a:xfrm>
            <a:off x="581025" y="3873500"/>
            <a:ext cx="4775200" cy="2232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b="1" noProof="1">
                <a:latin typeface="Courier New" pitchFamily="49" charset="0"/>
              </a:rPr>
              <a:t>public class</a:t>
            </a:r>
            <a:r>
              <a:rPr lang="fr-FR" noProof="1">
                <a:latin typeface="Courier New" pitchFamily="49" charset="0"/>
              </a:rPr>
              <a:t> Cercle : Forme</a:t>
            </a:r>
          </a:p>
          <a:p>
            <a:pPr>
              <a:defRPr/>
            </a:pPr>
            <a:r>
              <a:rPr lang="fr-FR" noProof="1">
                <a:latin typeface="Courier New" pitchFamily="49" charset="0"/>
              </a:rPr>
              <a:t>{</a:t>
            </a:r>
          </a:p>
          <a:p>
            <a:pPr>
              <a:defRPr/>
            </a:pPr>
            <a:r>
              <a:rPr lang="fr-FR" b="1" noProof="1">
                <a:latin typeface="Courier New" pitchFamily="49" charset="0"/>
              </a:rPr>
              <a:t>  private double</a:t>
            </a:r>
            <a:r>
              <a:rPr lang="fr-FR" noProof="1">
                <a:latin typeface="Courier New" pitchFamily="49" charset="0"/>
              </a:rPr>
              <a:t> rayon;</a:t>
            </a:r>
          </a:p>
          <a:p>
            <a:pPr>
              <a:defRPr/>
            </a:pPr>
            <a:r>
              <a:rPr lang="fr-FR" i="1" noProof="1">
                <a:latin typeface="Courier New" pitchFamily="49" charset="0"/>
              </a:rPr>
              <a:t>  … constructeurs et autres méthodes …</a:t>
            </a:r>
            <a:endParaRPr lang="fr-FR" noProof="1">
              <a:latin typeface="Courier New" pitchFamily="49" charset="0"/>
            </a:endParaRPr>
          </a:p>
          <a:p>
            <a:pPr>
              <a:defRPr/>
            </a:pPr>
            <a:r>
              <a:rPr lang="fr-FR" b="1" noProof="1">
                <a:latin typeface="Courier New" pitchFamily="49" charset="0"/>
              </a:rPr>
              <a:t>  public override double</a:t>
            </a:r>
            <a:r>
              <a:rPr lang="fr-FR" noProof="1">
                <a:latin typeface="Courier New" pitchFamily="49" charset="0"/>
              </a:rPr>
              <a:t> Aire</a:t>
            </a:r>
          </a:p>
          <a:p>
            <a:pPr>
              <a:defRPr/>
            </a:pPr>
            <a:r>
              <a:rPr lang="fr-FR" noProof="1">
                <a:latin typeface="Courier New" pitchFamily="49" charset="0"/>
              </a:rPr>
              <a:t>  {</a:t>
            </a:r>
          </a:p>
          <a:p>
            <a:pPr>
              <a:defRPr/>
            </a:pPr>
            <a:r>
              <a:rPr lang="fr-FR" noProof="1">
                <a:latin typeface="Courier New" pitchFamily="49" charset="0"/>
              </a:rPr>
              <a:t>    </a:t>
            </a:r>
            <a:r>
              <a:rPr lang="fr-FR" b="1" noProof="1">
                <a:latin typeface="Courier New" pitchFamily="49" charset="0"/>
              </a:rPr>
              <a:t>get</a:t>
            </a:r>
            <a:r>
              <a:rPr lang="fr-FR" noProof="1">
                <a:latin typeface="Courier New" pitchFamily="49" charset="0"/>
              </a:rPr>
              <a:t>{ </a:t>
            </a:r>
            <a:r>
              <a:rPr lang="fr-FR" b="1" noProof="1">
                <a:latin typeface="Courier New" pitchFamily="49" charset="0"/>
              </a:rPr>
              <a:t>return</a:t>
            </a:r>
            <a:r>
              <a:rPr lang="fr-FR" noProof="1">
                <a:latin typeface="Courier New" pitchFamily="49" charset="0"/>
              </a:rPr>
              <a:t> Math.PI * rayon * rayon; }</a:t>
            </a:r>
          </a:p>
          <a:p>
            <a:pPr>
              <a:defRPr/>
            </a:pPr>
            <a:r>
              <a:rPr lang="fr-FR" noProof="1">
                <a:latin typeface="Courier New" pitchFamily="49" charset="0"/>
              </a:rPr>
              <a:t>  }</a:t>
            </a:r>
          </a:p>
          <a:p>
            <a:pPr>
              <a:defRPr/>
            </a:pPr>
            <a:r>
              <a:rPr lang="fr-FR" b="1" noProof="1">
                <a:latin typeface="Courier New" pitchFamily="49" charset="0"/>
              </a:rPr>
              <a:t>  public override void</a:t>
            </a:r>
            <a:r>
              <a:rPr lang="fr-FR" noProof="1">
                <a:latin typeface="Courier New" pitchFamily="49" charset="0"/>
              </a:rPr>
              <a:t> Dessiner()</a:t>
            </a:r>
            <a:r>
              <a:rPr lang="fr-FR">
                <a:latin typeface="Courier New" pitchFamily="49" charset="0"/>
              </a:rPr>
              <a:t> </a:t>
            </a:r>
            <a:r>
              <a:rPr lang="fr-FR" noProof="1">
                <a:latin typeface="Courier New" pitchFamily="49" charset="0"/>
              </a:rPr>
              <a:t>{ … }</a:t>
            </a:r>
          </a:p>
          <a:p>
            <a:pPr>
              <a:defRPr/>
            </a:pPr>
            <a:r>
              <a:rPr lang="fr-FR" noProof="1">
                <a:latin typeface="Courier New" pitchFamily="49" charset="0"/>
              </a:rPr>
              <a:t>}</a:t>
            </a:r>
          </a:p>
        </p:txBody>
      </p:sp>
      <p:sp>
        <p:nvSpPr>
          <p:cNvPr id="320518" name="Rectangle 6"/>
          <p:cNvSpPr>
            <a:spLocks noChangeArrowheads="1"/>
          </p:cNvSpPr>
          <p:nvPr/>
        </p:nvSpPr>
        <p:spPr bwMode="blackWhite">
          <a:xfrm>
            <a:off x="4633913" y="2732088"/>
            <a:ext cx="4327525" cy="22177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57600" tIns="46038" rIns="21600" bIns="46038">
            <a:spAutoFit/>
          </a:bodyPr>
          <a:lstStyle/>
          <a:p>
            <a:pPr>
              <a:lnSpc>
                <a:spcPct val="90000"/>
              </a:lnSpc>
              <a:defRPr/>
            </a:pPr>
            <a:r>
              <a:rPr lang="fr-FR" b="1" noProof="1">
                <a:latin typeface="Courier New" pitchFamily="49" charset="0"/>
              </a:rPr>
              <a:t>public class</a:t>
            </a:r>
            <a:r>
              <a:rPr lang="fr-FR" noProof="1">
                <a:latin typeface="Courier New" pitchFamily="49" charset="0"/>
              </a:rPr>
              <a:t> Rectangle : Forme</a:t>
            </a:r>
          </a:p>
          <a:p>
            <a:pPr>
              <a:lnSpc>
                <a:spcPct val="90000"/>
              </a:lnSpc>
              <a:defRPr/>
            </a:pPr>
            <a:r>
              <a:rPr lang="fr-FR" noProof="1">
                <a:latin typeface="Courier New" pitchFamily="49" charset="0"/>
              </a:rPr>
              <a:t>{</a:t>
            </a:r>
          </a:p>
          <a:p>
            <a:pPr>
              <a:lnSpc>
                <a:spcPct val="90000"/>
              </a:lnSpc>
              <a:defRPr/>
            </a:pPr>
            <a:r>
              <a:rPr lang="fr-FR" b="1" noProof="1">
                <a:latin typeface="Courier New" pitchFamily="49" charset="0"/>
              </a:rPr>
              <a:t>  private double</a:t>
            </a:r>
            <a:r>
              <a:rPr lang="fr-FR" noProof="1">
                <a:latin typeface="Courier New" pitchFamily="49" charset="0"/>
              </a:rPr>
              <a:t> longueur</a:t>
            </a:r>
          </a:p>
          <a:p>
            <a:pPr>
              <a:lnSpc>
                <a:spcPct val="90000"/>
              </a:lnSpc>
              <a:defRPr/>
            </a:pPr>
            <a:r>
              <a:rPr lang="fr-FR" noProof="1">
                <a:latin typeface="Courier New" pitchFamily="49" charset="0"/>
              </a:rPr>
              <a:t>  </a:t>
            </a:r>
            <a:r>
              <a:rPr lang="fr-FR" b="1" noProof="1">
                <a:latin typeface="Courier New" pitchFamily="49" charset="0"/>
              </a:rPr>
              <a:t>private double</a:t>
            </a:r>
            <a:r>
              <a:rPr lang="fr-FR" noProof="1">
                <a:latin typeface="Courier New" pitchFamily="49" charset="0"/>
              </a:rPr>
              <a:t> largeur;</a:t>
            </a:r>
          </a:p>
          <a:p>
            <a:pPr>
              <a:lnSpc>
                <a:spcPct val="90000"/>
              </a:lnSpc>
              <a:defRPr/>
            </a:pPr>
            <a:r>
              <a:rPr lang="fr-FR" i="1" noProof="1">
                <a:latin typeface="Courier New" pitchFamily="49" charset="0"/>
              </a:rPr>
              <a:t>  … constructeurs et autres méthodes …</a:t>
            </a:r>
            <a:endParaRPr lang="fr-FR" noProof="1">
              <a:latin typeface="Courier New" pitchFamily="49" charset="0"/>
            </a:endParaRPr>
          </a:p>
          <a:p>
            <a:pPr>
              <a:lnSpc>
                <a:spcPct val="90000"/>
              </a:lnSpc>
              <a:defRPr/>
            </a:pPr>
            <a:r>
              <a:rPr lang="fr-FR" b="1" noProof="1">
                <a:latin typeface="Courier New" pitchFamily="49" charset="0"/>
              </a:rPr>
              <a:t>  public override double</a:t>
            </a:r>
            <a:r>
              <a:rPr lang="fr-FR" noProof="1">
                <a:latin typeface="Courier New" pitchFamily="49" charset="0"/>
              </a:rPr>
              <a:t> Aire</a:t>
            </a:r>
          </a:p>
          <a:p>
            <a:pPr>
              <a:lnSpc>
                <a:spcPct val="90000"/>
              </a:lnSpc>
              <a:defRPr/>
            </a:pPr>
            <a:r>
              <a:rPr lang="fr-FR" noProof="1">
                <a:latin typeface="Courier New" pitchFamily="49" charset="0"/>
              </a:rPr>
              <a:t>  {</a:t>
            </a:r>
          </a:p>
          <a:p>
            <a:pPr>
              <a:lnSpc>
                <a:spcPct val="90000"/>
              </a:lnSpc>
              <a:defRPr/>
            </a:pPr>
            <a:r>
              <a:rPr lang="fr-FR" noProof="1">
                <a:latin typeface="Courier New" pitchFamily="49" charset="0"/>
              </a:rPr>
              <a:t>    </a:t>
            </a:r>
            <a:r>
              <a:rPr lang="fr-FR" b="1" noProof="1">
                <a:latin typeface="Courier New" pitchFamily="49" charset="0"/>
              </a:rPr>
              <a:t>get</a:t>
            </a:r>
            <a:r>
              <a:rPr lang="fr-FR" b="1">
                <a:latin typeface="Courier New" pitchFamily="49" charset="0"/>
              </a:rPr>
              <a:t> </a:t>
            </a:r>
            <a:r>
              <a:rPr lang="fr-FR" noProof="1">
                <a:latin typeface="Courier New" pitchFamily="49" charset="0"/>
              </a:rPr>
              <a:t>{ </a:t>
            </a:r>
            <a:r>
              <a:rPr lang="fr-FR" b="1" noProof="1">
                <a:latin typeface="Courier New" pitchFamily="49" charset="0"/>
              </a:rPr>
              <a:t>return</a:t>
            </a:r>
            <a:r>
              <a:rPr lang="fr-FR" noProof="1">
                <a:latin typeface="Courier New" pitchFamily="49" charset="0"/>
              </a:rPr>
              <a:t> longueur * largeur; }</a:t>
            </a:r>
          </a:p>
          <a:p>
            <a:pPr>
              <a:lnSpc>
                <a:spcPct val="90000"/>
              </a:lnSpc>
              <a:defRPr/>
            </a:pPr>
            <a:r>
              <a:rPr lang="fr-FR" noProof="1">
                <a:latin typeface="Courier New" pitchFamily="49" charset="0"/>
              </a:rPr>
              <a:t>  }</a:t>
            </a:r>
          </a:p>
          <a:p>
            <a:pPr>
              <a:lnSpc>
                <a:spcPct val="90000"/>
              </a:lnSpc>
              <a:defRPr/>
            </a:pPr>
            <a:r>
              <a:rPr lang="fr-FR" b="1" noProof="1">
                <a:latin typeface="Courier New" pitchFamily="49" charset="0"/>
              </a:rPr>
              <a:t>  public override void</a:t>
            </a:r>
            <a:r>
              <a:rPr lang="fr-FR" noProof="1">
                <a:latin typeface="Courier New" pitchFamily="49" charset="0"/>
              </a:rPr>
              <a:t> Dessiner() { … }</a:t>
            </a:r>
          </a:p>
          <a:p>
            <a:pPr>
              <a:lnSpc>
                <a:spcPct val="90000"/>
              </a:lnSpc>
              <a:defRPr/>
            </a:pPr>
            <a:r>
              <a:rPr lang="fr-FR" noProof="1">
                <a:latin typeface="Courier New" pitchFamily="49" charset="0"/>
              </a:rPr>
              <a:t>}</a:t>
            </a:r>
          </a:p>
        </p:txBody>
      </p:sp>
      <p:sp>
        <p:nvSpPr>
          <p:cNvPr id="18439" name="Text Box 7"/>
          <p:cNvSpPr txBox="1">
            <a:spLocks noChangeArrowheads="1"/>
          </p:cNvSpPr>
          <p:nvPr/>
        </p:nvSpPr>
        <p:spPr bwMode="auto">
          <a:xfrm>
            <a:off x="4787900" y="1787525"/>
            <a:ext cx="3765550" cy="336550"/>
          </a:xfrm>
          <a:prstGeom prst="rect">
            <a:avLst/>
          </a:prstGeom>
          <a:noFill/>
          <a:ln w="12700">
            <a:noFill/>
            <a:miter lim="800000"/>
            <a:headEnd/>
            <a:tailEnd/>
          </a:ln>
        </p:spPr>
        <p:txBody>
          <a:bodyPr>
            <a:spAutoFit/>
          </a:bodyPr>
          <a:lstStyle/>
          <a:p>
            <a:pPr>
              <a:buFont typeface="Wingdings" pitchFamily="2" charset="2"/>
              <a:buChar char="ß"/>
            </a:pPr>
            <a:r>
              <a:rPr lang="fr-FR" sz="1600" b="1"/>
              <a:t> La classe est </a:t>
            </a:r>
            <a:r>
              <a:rPr lang="fr-FR" sz="1600" b="1">
                <a:latin typeface="Courier New" pitchFamily="49" charset="0"/>
                <a:cs typeface="Courier New" pitchFamily="49" charset="0"/>
              </a:rPr>
              <a:t>abstract</a:t>
            </a:r>
          </a:p>
        </p:txBody>
      </p:sp>
      <p:sp>
        <p:nvSpPr>
          <p:cNvPr id="18440" name="Text Box 8"/>
          <p:cNvSpPr txBox="1">
            <a:spLocks noChangeArrowheads="1"/>
          </p:cNvSpPr>
          <p:nvPr/>
        </p:nvSpPr>
        <p:spPr bwMode="auto">
          <a:xfrm>
            <a:off x="4787900" y="2073275"/>
            <a:ext cx="3155950" cy="581025"/>
          </a:xfrm>
          <a:prstGeom prst="rect">
            <a:avLst/>
          </a:prstGeom>
          <a:noFill/>
          <a:ln w="12700">
            <a:noFill/>
            <a:miter lim="800000"/>
            <a:headEnd/>
            <a:tailEnd/>
          </a:ln>
        </p:spPr>
        <p:txBody>
          <a:bodyPr>
            <a:spAutoFit/>
          </a:bodyPr>
          <a:lstStyle/>
          <a:p>
            <a:pPr>
              <a:buFont typeface="Wingdings" pitchFamily="2" charset="2"/>
              <a:buChar char="ß"/>
            </a:pPr>
            <a:r>
              <a:rPr lang="fr-FR" sz="1600" b="1"/>
              <a:t> Certaines méthodes et</a:t>
            </a:r>
            <a:br>
              <a:rPr lang="fr-FR" sz="1600" b="1"/>
            </a:br>
            <a:r>
              <a:rPr lang="fr-FR" sz="1600" b="1"/>
              <a:t>     propriétés sont </a:t>
            </a:r>
            <a:r>
              <a:rPr lang="fr-FR" sz="1600" b="1">
                <a:solidFill>
                  <a:srgbClr val="000080"/>
                </a:solidFill>
                <a:latin typeface="Courier New" pitchFamily="49" charset="0"/>
              </a:rPr>
              <a:t>abstract</a:t>
            </a:r>
          </a:p>
        </p:txBody>
      </p:sp>
      <p:sp>
        <p:nvSpPr>
          <p:cNvPr id="18441" name="Text Box 9"/>
          <p:cNvSpPr txBox="1">
            <a:spLocks noChangeArrowheads="1"/>
          </p:cNvSpPr>
          <p:nvPr/>
        </p:nvSpPr>
        <p:spPr bwMode="auto">
          <a:xfrm>
            <a:off x="5478463" y="5184775"/>
            <a:ext cx="3355975" cy="1069975"/>
          </a:xfrm>
          <a:prstGeom prst="rect">
            <a:avLst/>
          </a:prstGeom>
          <a:noFill/>
          <a:ln w="12700">
            <a:noFill/>
            <a:miter lim="800000"/>
            <a:headEnd/>
            <a:tailEnd/>
          </a:ln>
        </p:spPr>
        <p:txBody>
          <a:bodyPr>
            <a:spAutoFit/>
          </a:bodyPr>
          <a:lstStyle/>
          <a:p>
            <a:pPr marL="284163" indent="-284163">
              <a:buFont typeface="Wingdings" pitchFamily="2" charset="2"/>
              <a:buChar char="ß"/>
            </a:pPr>
            <a:r>
              <a:rPr lang="fr-FR" sz="1600" b="1"/>
              <a:t>Les méthodes et les propriétés abstraites doivent être implémentées dans la classe dérivée</a:t>
            </a:r>
          </a:p>
        </p:txBody>
      </p:sp>
      <p:sp>
        <p:nvSpPr>
          <p:cNvPr id="320522" name="Rectangle 10"/>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8443" name="Rectangle 11"/>
          <p:cNvSpPr>
            <a:spLocks noChangeArrowheads="1"/>
          </p:cNvSpPr>
          <p:nvPr/>
        </p:nvSpPr>
        <p:spPr bwMode="auto">
          <a:xfrm>
            <a:off x="279400" y="1312863"/>
            <a:ext cx="8599488" cy="36671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Pour qu’une classe soit abstraite, il suffit de la déclarer </a:t>
            </a:r>
            <a:r>
              <a:rPr lang="fr-FR" sz="1800" b="1">
                <a:solidFill>
                  <a:srgbClr val="000080"/>
                </a:solidFill>
                <a:latin typeface="Courier New" pitchFamily="49" charset="0"/>
              </a:rPr>
              <a:t>abstract</a:t>
            </a:r>
          </a:p>
        </p:txBody>
      </p:sp>
      <p:sp>
        <p:nvSpPr>
          <p:cNvPr id="320524" name="Rectangle 12"/>
          <p:cNvSpPr>
            <a:spLocks noGrp="1" noChangeArrowheads="1"/>
          </p:cNvSpPr>
          <p:nvPr>
            <p:ph type="title"/>
          </p:nvPr>
        </p:nvSpPr>
        <p:spPr/>
        <p:txBody>
          <a:bodyPr/>
          <a:lstStyle/>
          <a:p>
            <a:pPr>
              <a:defRPr/>
            </a:pPr>
            <a:r>
              <a:rPr lang="fr-FR"/>
              <a:t>Syntaxe des classes abstraites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Références de type classe abstraite</a:t>
            </a:r>
          </a:p>
        </p:txBody>
      </p:sp>
      <p:sp>
        <p:nvSpPr>
          <p:cNvPr id="118787" name="Content Placeholder 2"/>
          <p:cNvSpPr>
            <a:spLocks noGrp="1"/>
          </p:cNvSpPr>
          <p:nvPr>
            <p:ph idx="1"/>
          </p:nvPr>
        </p:nvSpPr>
        <p:spPr/>
        <p:txBody>
          <a:bodyPr/>
          <a:lstStyle/>
          <a:p>
            <a:r>
              <a:rPr lang="fr-FR"/>
              <a:t>On ne peut pas instancier les classes abstraites</a:t>
            </a:r>
          </a:p>
          <a:p>
            <a:pPr lvl="1"/>
            <a:r>
              <a:rPr lang="fr-FR"/>
              <a:t>Mais il est possible d’utiliser des références de type classe abstraite</a:t>
            </a:r>
          </a:p>
          <a:p>
            <a:pPr lvl="1"/>
            <a:r>
              <a:rPr lang="fr-FR"/>
              <a:t>Elles ne pourront référencer que des instances de sous-classes concrètes</a:t>
            </a:r>
          </a:p>
          <a:p>
            <a:pPr marL="1143000" lvl="2" indent="-228600"/>
            <a:r>
              <a:rPr lang="fr-FR"/>
              <a:t>C’est la base du polymorphisme</a:t>
            </a:r>
          </a:p>
        </p:txBody>
      </p:sp>
      <p:sp>
        <p:nvSpPr>
          <p:cNvPr id="4" name="Rectangle 4"/>
          <p:cNvSpPr>
            <a:spLocks noChangeArrowheads="1"/>
          </p:cNvSpPr>
          <p:nvPr/>
        </p:nvSpPr>
        <p:spPr bwMode="blackWhite">
          <a:xfrm>
            <a:off x="1074738" y="2792413"/>
            <a:ext cx="7121525" cy="20621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r>
              <a:rPr lang="en-US" sz="1600" b="1">
                <a:latin typeface="Courier New" pitchFamily="49" charset="0"/>
              </a:rPr>
              <a:t>public void</a:t>
            </a:r>
            <a:r>
              <a:rPr lang="en-US" sz="1600">
                <a:latin typeface="Courier New" pitchFamily="49" charset="0"/>
              </a:rPr>
              <a:t> Main()</a:t>
            </a:r>
          </a:p>
          <a:p>
            <a:r>
              <a:rPr lang="en-US" sz="1600">
                <a:latin typeface="Courier New" pitchFamily="49" charset="0"/>
              </a:rPr>
              <a:t>{</a:t>
            </a:r>
          </a:p>
          <a:p>
            <a:r>
              <a:rPr lang="en-US" sz="1600">
                <a:latin typeface="Courier New" pitchFamily="49" charset="0"/>
              </a:rPr>
              <a:t>  // Forme f = </a:t>
            </a:r>
            <a:r>
              <a:rPr lang="en-US" sz="1600" b="1">
                <a:latin typeface="Courier New" pitchFamily="49" charset="0"/>
              </a:rPr>
              <a:t>new</a:t>
            </a:r>
            <a:r>
              <a:rPr lang="en-US" sz="1600">
                <a:latin typeface="Courier New" pitchFamily="49" charset="0"/>
              </a:rPr>
              <a:t> Forme(); // Erreur de compilation</a:t>
            </a:r>
          </a:p>
          <a:p>
            <a:endParaRPr lang="en-US" sz="1600">
              <a:latin typeface="Courier New" pitchFamily="49" charset="0"/>
            </a:endParaRPr>
          </a:p>
          <a:p>
            <a:r>
              <a:rPr lang="en-US" sz="1600">
                <a:latin typeface="Courier New" pitchFamily="49" charset="0"/>
              </a:rPr>
              <a:t>  Forme f = </a:t>
            </a:r>
            <a:r>
              <a:rPr lang="en-US" sz="1600" b="1">
                <a:latin typeface="Courier New" pitchFamily="49" charset="0"/>
              </a:rPr>
              <a:t>new</a:t>
            </a:r>
            <a:r>
              <a:rPr lang="en-US" sz="1600">
                <a:latin typeface="Courier New" pitchFamily="49" charset="0"/>
              </a:rPr>
              <a:t> Cercle();   // Légal et courant</a:t>
            </a:r>
          </a:p>
          <a:p>
            <a:endParaRPr lang="en-US" sz="1600">
              <a:latin typeface="Courier New" pitchFamily="49" charset="0"/>
            </a:endParaRPr>
          </a:p>
          <a:p>
            <a:r>
              <a:rPr lang="en-US" sz="1600">
                <a:latin typeface="Courier New" pitchFamily="49" charset="0"/>
              </a:rPr>
              <a:t>  ...</a:t>
            </a:r>
          </a:p>
          <a:p>
            <a:r>
              <a:rPr lang="en-US" sz="1600">
                <a:latin typeface="Courier New" pitchFamily="49" charset="0"/>
              </a:rPr>
              <a:t>}</a:t>
            </a: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fr-FR" dirty="0"/>
              <a:t>À propos des interfaces</a:t>
            </a:r>
          </a:p>
        </p:txBody>
      </p:sp>
      <p:sp>
        <p:nvSpPr>
          <p:cNvPr id="19459" name="Rectangle 3"/>
          <p:cNvSpPr>
            <a:spLocks noGrp="1" noChangeArrowheads="1"/>
          </p:cNvSpPr>
          <p:nvPr>
            <p:ph idx="1"/>
          </p:nvPr>
        </p:nvSpPr>
        <p:spPr>
          <a:xfrm>
            <a:off x="279400" y="1312863"/>
            <a:ext cx="8599488" cy="1719262"/>
          </a:xfrm>
        </p:spPr>
        <p:txBody>
          <a:bodyPr/>
          <a:lstStyle/>
          <a:p>
            <a:pPr marL="342900" indent="-342900"/>
            <a:r>
              <a:rPr lang="fr-FR"/>
              <a:t>Une classe abstraite sans implémentation n’est qu’une</a:t>
            </a:r>
            <a:r>
              <a:rPr lang="fr-FR" i="1"/>
              <a:t> </a:t>
            </a:r>
            <a:r>
              <a:rPr lang="fr-FR" i="1">
                <a:latin typeface="Century Schoolbook" pitchFamily="18" charset="0"/>
              </a:rPr>
              <a:t>interface</a:t>
            </a:r>
          </a:p>
          <a:p>
            <a:pPr marL="687388" lvl="1" indent="-342900"/>
            <a:r>
              <a:rPr lang="fr-FR"/>
              <a:t>Une liste de méthodes et/ou de propriétés non implémentées</a:t>
            </a:r>
          </a:p>
          <a:p>
            <a:pPr marL="342900" indent="-342900"/>
            <a:r>
              <a:rPr lang="fr-FR"/>
              <a:t>Ceci introduit une façon utile de voir les objets</a:t>
            </a:r>
          </a:p>
          <a:p>
            <a:pPr marL="687388" lvl="1" indent="-342900"/>
            <a:r>
              <a:rPr lang="fr-FR"/>
              <a:t>Non pas parce qu’ils </a:t>
            </a:r>
            <a:r>
              <a:rPr lang="fr-FR" i="1">
                <a:latin typeface="Century Schoolbook" pitchFamily="18" charset="0"/>
              </a:rPr>
              <a:t>sont</a:t>
            </a:r>
            <a:r>
              <a:rPr lang="fr-FR"/>
              <a:t> mais parce qu’ils </a:t>
            </a:r>
            <a:r>
              <a:rPr lang="fr-FR" i="1">
                <a:latin typeface="Century Schoolbook" pitchFamily="18" charset="0"/>
              </a:rPr>
              <a:t>font</a:t>
            </a:r>
          </a:p>
          <a:p>
            <a:pPr marL="1143000" lvl="2" indent="-342900"/>
            <a:r>
              <a:rPr lang="fr-FR"/>
              <a:t>Identification par le comportement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53"/>
          <p:cNvSpPr>
            <a:spLocks noChangeShapeType="1"/>
          </p:cNvSpPr>
          <p:nvPr/>
        </p:nvSpPr>
        <p:spPr bwMode="auto">
          <a:xfrm>
            <a:off x="4237038" y="3800475"/>
            <a:ext cx="0" cy="1460500"/>
          </a:xfrm>
          <a:prstGeom prst="line">
            <a:avLst/>
          </a:prstGeom>
          <a:noFill/>
          <a:ln w="28575">
            <a:solidFill>
              <a:schemeClr val="tx1"/>
            </a:solidFill>
            <a:round/>
            <a:headEnd/>
            <a:tailEnd/>
          </a:ln>
        </p:spPr>
        <p:txBody>
          <a:bodyPr>
            <a:spAutoFit/>
          </a:bodyPr>
          <a:lstStyle/>
          <a:p>
            <a:endParaRPr lang="fr-FR"/>
          </a:p>
        </p:txBody>
      </p:sp>
      <p:sp>
        <p:nvSpPr>
          <p:cNvPr id="20483" name="Line 352"/>
          <p:cNvSpPr>
            <a:spLocks noChangeShapeType="1"/>
          </p:cNvSpPr>
          <p:nvPr/>
        </p:nvSpPr>
        <p:spPr bwMode="auto">
          <a:xfrm>
            <a:off x="6661150" y="3800475"/>
            <a:ext cx="0" cy="1438275"/>
          </a:xfrm>
          <a:prstGeom prst="line">
            <a:avLst/>
          </a:prstGeom>
          <a:noFill/>
          <a:ln w="28575">
            <a:solidFill>
              <a:schemeClr val="tx1"/>
            </a:solidFill>
            <a:round/>
            <a:headEnd/>
            <a:tailEnd/>
          </a:ln>
        </p:spPr>
        <p:txBody>
          <a:bodyPr>
            <a:spAutoFit/>
          </a:bodyPr>
          <a:lstStyle/>
          <a:p>
            <a:endParaRPr lang="fr-FR"/>
          </a:p>
        </p:txBody>
      </p:sp>
      <p:sp>
        <p:nvSpPr>
          <p:cNvPr id="20484" name="Line 351"/>
          <p:cNvSpPr>
            <a:spLocks noChangeShapeType="1"/>
          </p:cNvSpPr>
          <p:nvPr/>
        </p:nvSpPr>
        <p:spPr bwMode="auto">
          <a:xfrm flipH="1">
            <a:off x="1746250" y="2300288"/>
            <a:ext cx="762000" cy="0"/>
          </a:xfrm>
          <a:prstGeom prst="line">
            <a:avLst/>
          </a:prstGeom>
          <a:noFill/>
          <a:ln w="28575">
            <a:solidFill>
              <a:schemeClr val="tx1"/>
            </a:solidFill>
            <a:round/>
            <a:headEnd/>
            <a:tailEnd/>
          </a:ln>
        </p:spPr>
        <p:txBody>
          <a:bodyPr>
            <a:spAutoFit/>
          </a:bodyPr>
          <a:lstStyle/>
          <a:p>
            <a:endParaRPr lang="fr-FR"/>
          </a:p>
        </p:txBody>
      </p:sp>
      <p:sp>
        <p:nvSpPr>
          <p:cNvPr id="20485" name="Line 280"/>
          <p:cNvSpPr>
            <a:spLocks noChangeShapeType="1"/>
          </p:cNvSpPr>
          <p:nvPr/>
        </p:nvSpPr>
        <p:spPr bwMode="auto">
          <a:xfrm>
            <a:off x="1058863" y="3794125"/>
            <a:ext cx="0" cy="379413"/>
          </a:xfrm>
          <a:prstGeom prst="line">
            <a:avLst/>
          </a:prstGeom>
          <a:noFill/>
          <a:ln w="28575">
            <a:solidFill>
              <a:schemeClr val="tx1"/>
            </a:solidFill>
            <a:round/>
            <a:headEnd/>
            <a:tailEnd/>
          </a:ln>
        </p:spPr>
        <p:txBody>
          <a:bodyPr>
            <a:spAutoFit/>
          </a:bodyPr>
          <a:lstStyle/>
          <a:p>
            <a:endParaRPr lang="fr-FR"/>
          </a:p>
        </p:txBody>
      </p:sp>
      <p:sp>
        <p:nvSpPr>
          <p:cNvPr id="14541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0487" name="Rectangle 3"/>
          <p:cNvSpPr>
            <a:spLocks noChangeArrowheads="1"/>
          </p:cNvSpPr>
          <p:nvPr/>
        </p:nvSpPr>
        <p:spPr bwMode="auto">
          <a:xfrm>
            <a:off x="279400" y="1312863"/>
            <a:ext cx="8599488" cy="366712"/>
          </a:xfrm>
          <a:prstGeom prst="rect">
            <a:avLst/>
          </a:prstGeom>
          <a:noFill/>
          <a:ln w="9525">
            <a:noFill/>
            <a:miter lim="800000"/>
            <a:headEnd/>
            <a:tailEnd/>
          </a:ln>
        </p:spPr>
        <p:txBody>
          <a:bodyPr>
            <a:spAutoFit/>
          </a:bodyPr>
          <a:lstStyle/>
          <a:p>
            <a:pPr marL="230188" indent="-230188">
              <a:spcBef>
                <a:spcPts val="1200"/>
              </a:spcBef>
              <a:spcAft>
                <a:spcPts val="300"/>
              </a:spcAft>
              <a:buClr>
                <a:schemeClr val="accent2"/>
              </a:buClr>
              <a:buSzPct val="115000"/>
              <a:buFont typeface="Arial" charset="0"/>
              <a:buNone/>
            </a:pPr>
            <a:r>
              <a:rPr lang="fr-CA" sz="1800" b="1">
                <a:solidFill>
                  <a:srgbClr val="000080"/>
                </a:solidFill>
              </a:rPr>
              <a:t>	   Connectez les pointillés</a:t>
            </a:r>
            <a:endParaRPr lang="fr-CA" sz="1800">
              <a:solidFill>
                <a:srgbClr val="000080"/>
              </a:solidFill>
            </a:endParaRPr>
          </a:p>
        </p:txBody>
      </p:sp>
      <p:graphicFrame>
        <p:nvGraphicFramePr>
          <p:cNvPr id="20618" name="Group 138"/>
          <p:cNvGraphicFramePr>
            <a:graphicFrameLocks noGrp="1"/>
          </p:cNvGraphicFramePr>
          <p:nvPr/>
        </p:nvGraphicFramePr>
        <p:xfrm>
          <a:off x="2446338" y="1685925"/>
          <a:ext cx="1760537" cy="1276350"/>
        </p:xfrm>
        <a:graphic>
          <a:graphicData uri="http://schemas.openxmlformats.org/drawingml/2006/table">
            <a:tbl>
              <a:tblPr/>
              <a:tblGrid>
                <a:gridCol w="1760537">
                  <a:extLst>
                    <a:ext uri="{9D8B030D-6E8A-4147-A177-3AD203B41FA5}">
                      <a16:colId xmlns:a16="http://schemas.microsoft.com/office/drawing/2014/main" val="20000"/>
                    </a:ext>
                  </a:extLst>
                </a:gridCol>
              </a:tblGrid>
              <a:tr h="296863">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Produit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rPr>
                        <a:t>string 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6127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rPr>
                        <a:t>Vendre()</a:t>
                      </a:r>
                      <a:r>
                        <a:rPr kumimoji="0" lang="fr-CA" sz="1400" b="0" i="1" u="none" strike="noStrike" cap="none" normalizeH="0" baseline="0">
                          <a:ln>
                            <a:noFill/>
                          </a:ln>
                          <a:solidFill>
                            <a:srgbClr val="000080"/>
                          </a:solidFill>
                          <a:effectLst/>
                          <a:latin typeface="Arial" charset="0"/>
                        </a:rPr>
                        <a:t>                         </a:t>
                      </a:r>
                      <a:r>
                        <a:rPr kumimoji="0" lang="fr-CA" sz="1400" b="0" i="0" u="none" strike="noStrike" cap="none" normalizeH="0" baseline="0">
                          <a:ln>
                            <a:noFill/>
                          </a:ln>
                          <a:solidFill>
                            <a:srgbClr val="000080"/>
                          </a:solidFill>
                          <a:effectLst/>
                          <a:latin typeface="Arial" charset="0"/>
                        </a:rPr>
                        <a:t>string UPC { get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145720" name="Group 312"/>
          <p:cNvGraphicFramePr>
            <a:graphicFrameLocks noGrp="1"/>
          </p:cNvGraphicFramePr>
          <p:nvPr/>
        </p:nvGraphicFramePr>
        <p:xfrm>
          <a:off x="465138" y="1841500"/>
          <a:ext cx="1404937" cy="1104900"/>
        </p:xfrm>
        <a:graphic>
          <a:graphicData uri="http://schemas.openxmlformats.org/drawingml/2006/table">
            <a:tbl>
              <a:tblPr/>
              <a:tblGrid>
                <a:gridCol w="1404937">
                  <a:extLst>
                    <a:ext uri="{9D8B030D-6E8A-4147-A177-3AD203B41FA5}">
                      <a16:colId xmlns:a16="http://schemas.microsoft.com/office/drawing/2014/main" val="20000"/>
                    </a:ext>
                  </a:extLst>
                </a:gridCol>
              </a:tblGrid>
              <a:tr h="3683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Inventaire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7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0508" name="AutoShape 14"/>
          <p:cNvSpPr>
            <a:spLocks noChangeArrowheads="1"/>
          </p:cNvSpPr>
          <p:nvPr/>
        </p:nvSpPr>
        <p:spPr bwMode="blackWhite">
          <a:xfrm>
            <a:off x="3167063" y="2954338"/>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graphicFrame>
        <p:nvGraphicFramePr>
          <p:cNvPr id="20619" name="Group 139"/>
          <p:cNvGraphicFramePr>
            <a:graphicFrameLocks noGrp="1"/>
          </p:cNvGraphicFramePr>
          <p:nvPr/>
        </p:nvGraphicFramePr>
        <p:xfrm>
          <a:off x="365125" y="4017963"/>
          <a:ext cx="1323975" cy="950215"/>
        </p:xfrm>
        <a:graphic>
          <a:graphicData uri="http://schemas.openxmlformats.org/drawingml/2006/table">
            <a:tbl>
              <a:tblPr/>
              <a:tblGrid>
                <a:gridCol w="1323975">
                  <a:extLst>
                    <a:ext uri="{9D8B030D-6E8A-4147-A177-3AD203B41FA5}">
                      <a16:colId xmlns:a16="http://schemas.microsoft.com/office/drawing/2014/main" val="20000"/>
                    </a:ext>
                  </a:extLst>
                </a:gridCol>
              </a:tblGrid>
              <a:tr h="350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Livre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268288">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59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20519" name="Line 27"/>
          <p:cNvSpPr>
            <a:spLocks noChangeShapeType="1"/>
          </p:cNvSpPr>
          <p:nvPr/>
        </p:nvSpPr>
        <p:spPr bwMode="auto">
          <a:xfrm>
            <a:off x="5365750" y="3802063"/>
            <a:ext cx="0" cy="381000"/>
          </a:xfrm>
          <a:prstGeom prst="line">
            <a:avLst/>
          </a:prstGeom>
          <a:noFill/>
          <a:ln w="28575">
            <a:solidFill>
              <a:schemeClr val="tx1"/>
            </a:solidFill>
            <a:round/>
            <a:headEnd/>
            <a:tailEnd/>
          </a:ln>
        </p:spPr>
        <p:txBody>
          <a:bodyPr>
            <a:spAutoFit/>
          </a:bodyPr>
          <a:lstStyle/>
          <a:p>
            <a:endParaRPr lang="fr-FR"/>
          </a:p>
        </p:txBody>
      </p:sp>
      <p:sp>
        <p:nvSpPr>
          <p:cNvPr id="20520" name="Text Box 91"/>
          <p:cNvSpPr txBox="1">
            <a:spLocks noChangeArrowheads="1"/>
          </p:cNvSpPr>
          <p:nvPr/>
        </p:nvSpPr>
        <p:spPr bwMode="auto">
          <a:xfrm>
            <a:off x="2009775" y="1933575"/>
            <a:ext cx="693738" cy="749300"/>
          </a:xfrm>
          <a:prstGeom prst="rect">
            <a:avLst/>
          </a:prstGeom>
          <a:noFill/>
          <a:ln w="12700">
            <a:noFill/>
            <a:miter lim="800000"/>
            <a:headEnd/>
            <a:tailEnd/>
          </a:ln>
        </p:spPr>
        <p:txBody>
          <a:bodyPr>
            <a:spAutoFit/>
          </a:bodyPr>
          <a:lstStyle/>
          <a:p>
            <a:pPr>
              <a:spcBef>
                <a:spcPct val="50000"/>
              </a:spcBef>
            </a:pPr>
            <a:r>
              <a:rPr lang="fr-CA" sz="1600" i="1"/>
              <a:t>a</a:t>
            </a:r>
          </a:p>
          <a:p>
            <a:pPr>
              <a:spcBef>
                <a:spcPct val="50000"/>
              </a:spcBef>
            </a:pPr>
            <a:r>
              <a:rPr lang="fr-CA" sz="1600" i="1"/>
              <a:t>1..</a:t>
            </a:r>
            <a:r>
              <a:rPr lang="fr-CA" sz="1800" b="1" i="1"/>
              <a:t>*</a:t>
            </a:r>
          </a:p>
        </p:txBody>
      </p:sp>
      <p:sp>
        <p:nvSpPr>
          <p:cNvPr id="20521" name="Line 164"/>
          <p:cNvSpPr>
            <a:spLocks noChangeShapeType="1"/>
          </p:cNvSpPr>
          <p:nvPr/>
        </p:nvSpPr>
        <p:spPr bwMode="auto">
          <a:xfrm>
            <a:off x="7912100" y="3794125"/>
            <a:ext cx="0" cy="379413"/>
          </a:xfrm>
          <a:prstGeom prst="line">
            <a:avLst/>
          </a:prstGeom>
          <a:noFill/>
          <a:ln w="28575">
            <a:solidFill>
              <a:schemeClr val="tx1"/>
            </a:solidFill>
            <a:round/>
            <a:headEnd/>
            <a:tailEnd/>
          </a:ln>
        </p:spPr>
        <p:txBody>
          <a:bodyPr>
            <a:spAutoFit/>
          </a:bodyPr>
          <a:lstStyle/>
          <a:p>
            <a:endParaRPr lang="fr-FR"/>
          </a:p>
        </p:txBody>
      </p:sp>
      <p:sp>
        <p:nvSpPr>
          <p:cNvPr id="20522" name="Line 165"/>
          <p:cNvSpPr>
            <a:spLocks noChangeShapeType="1"/>
          </p:cNvSpPr>
          <p:nvPr/>
        </p:nvSpPr>
        <p:spPr bwMode="auto">
          <a:xfrm>
            <a:off x="3079750" y="3802063"/>
            <a:ext cx="0" cy="393700"/>
          </a:xfrm>
          <a:prstGeom prst="line">
            <a:avLst/>
          </a:prstGeom>
          <a:noFill/>
          <a:ln w="28575">
            <a:solidFill>
              <a:schemeClr val="tx1"/>
            </a:solidFill>
            <a:round/>
            <a:headEnd/>
            <a:tailEnd/>
          </a:ln>
        </p:spPr>
        <p:txBody>
          <a:bodyPr>
            <a:spAutoFit/>
          </a:bodyPr>
          <a:lstStyle/>
          <a:p>
            <a:endParaRPr lang="fr-FR"/>
          </a:p>
        </p:txBody>
      </p:sp>
      <p:sp>
        <p:nvSpPr>
          <p:cNvPr id="20523" name="Line 166"/>
          <p:cNvSpPr>
            <a:spLocks noChangeShapeType="1"/>
          </p:cNvSpPr>
          <p:nvPr/>
        </p:nvSpPr>
        <p:spPr bwMode="auto">
          <a:xfrm flipH="1">
            <a:off x="1960563" y="3805238"/>
            <a:ext cx="1587" cy="1425575"/>
          </a:xfrm>
          <a:prstGeom prst="line">
            <a:avLst/>
          </a:prstGeom>
          <a:noFill/>
          <a:ln w="28575">
            <a:solidFill>
              <a:schemeClr val="tx1"/>
            </a:solidFill>
            <a:round/>
            <a:headEnd/>
            <a:tailEnd/>
          </a:ln>
        </p:spPr>
        <p:txBody>
          <a:bodyPr>
            <a:spAutoFit/>
          </a:bodyPr>
          <a:lstStyle/>
          <a:p>
            <a:endParaRPr lang="fr-FR"/>
          </a:p>
        </p:txBody>
      </p:sp>
      <p:sp>
        <p:nvSpPr>
          <p:cNvPr id="20524" name="AutoShape 191"/>
          <p:cNvSpPr>
            <a:spLocks noChangeArrowheads="1"/>
          </p:cNvSpPr>
          <p:nvPr/>
        </p:nvSpPr>
        <p:spPr bwMode="blackWhite">
          <a:xfrm>
            <a:off x="5111750" y="2816225"/>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sp>
        <p:nvSpPr>
          <p:cNvPr id="20525" name="Line 192"/>
          <p:cNvSpPr>
            <a:spLocks noChangeShapeType="1"/>
          </p:cNvSpPr>
          <p:nvPr/>
        </p:nvSpPr>
        <p:spPr bwMode="auto">
          <a:xfrm flipH="1">
            <a:off x="5262563" y="3055938"/>
            <a:ext cx="1587" cy="381000"/>
          </a:xfrm>
          <a:prstGeom prst="line">
            <a:avLst/>
          </a:prstGeom>
          <a:noFill/>
          <a:ln w="28575">
            <a:solidFill>
              <a:schemeClr val="tx1"/>
            </a:solidFill>
            <a:prstDash val="sysDot"/>
            <a:round/>
            <a:headEnd/>
            <a:tailEnd/>
          </a:ln>
        </p:spPr>
        <p:txBody>
          <a:bodyPr>
            <a:spAutoFit/>
          </a:bodyPr>
          <a:lstStyle/>
          <a:p>
            <a:endParaRPr lang="fr-FR"/>
          </a:p>
        </p:txBody>
      </p:sp>
      <p:sp>
        <p:nvSpPr>
          <p:cNvPr id="20526" name="AutoShape 203"/>
          <p:cNvSpPr>
            <a:spLocks noChangeArrowheads="1"/>
          </p:cNvSpPr>
          <p:nvPr/>
        </p:nvSpPr>
        <p:spPr bwMode="blackWhite">
          <a:xfrm>
            <a:off x="6643688" y="2868613"/>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graphicFrame>
        <p:nvGraphicFramePr>
          <p:cNvPr id="20621" name="Group 141"/>
          <p:cNvGraphicFramePr>
            <a:graphicFrameLocks noGrp="1"/>
          </p:cNvGraphicFramePr>
          <p:nvPr/>
        </p:nvGraphicFramePr>
        <p:xfrm>
          <a:off x="4670425" y="4005263"/>
          <a:ext cx="1485900" cy="946087"/>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Chaussure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33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cs typeface="Arial" charset="0"/>
                        </a:rPr>
                        <a:t>Cirer()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20537" name="Line 204"/>
          <p:cNvSpPr>
            <a:spLocks noChangeShapeType="1"/>
          </p:cNvSpPr>
          <p:nvPr/>
        </p:nvSpPr>
        <p:spPr bwMode="auto">
          <a:xfrm flipH="1">
            <a:off x="6794500" y="3094038"/>
            <a:ext cx="1588" cy="381000"/>
          </a:xfrm>
          <a:prstGeom prst="line">
            <a:avLst/>
          </a:prstGeom>
          <a:noFill/>
          <a:ln w="28575">
            <a:solidFill>
              <a:schemeClr val="tx1"/>
            </a:solidFill>
            <a:prstDash val="sysDot"/>
            <a:round/>
            <a:headEnd/>
            <a:tailEnd/>
          </a:ln>
        </p:spPr>
        <p:txBody>
          <a:bodyPr>
            <a:spAutoFit/>
          </a:bodyPr>
          <a:lstStyle/>
          <a:p>
            <a:endParaRPr lang="fr-FR"/>
          </a:p>
        </p:txBody>
      </p:sp>
      <p:graphicFrame>
        <p:nvGraphicFramePr>
          <p:cNvPr id="20620" name="Group 140"/>
          <p:cNvGraphicFramePr>
            <a:graphicFrameLocks noGrp="1"/>
          </p:cNvGraphicFramePr>
          <p:nvPr/>
        </p:nvGraphicFramePr>
        <p:xfrm>
          <a:off x="2346325" y="4030663"/>
          <a:ext cx="1485900" cy="947675"/>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Soda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905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0623" name="Group 143"/>
          <p:cNvGraphicFramePr>
            <a:graphicFrameLocks noGrp="1"/>
          </p:cNvGraphicFramePr>
          <p:nvPr/>
        </p:nvGraphicFramePr>
        <p:xfrm>
          <a:off x="1241425" y="5199063"/>
          <a:ext cx="1485900" cy="1161035"/>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Gomme à mâcher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145770" name="Group 362"/>
          <p:cNvGraphicFramePr>
            <a:graphicFrameLocks noGrp="1"/>
          </p:cNvGraphicFramePr>
          <p:nvPr/>
        </p:nvGraphicFramePr>
        <p:xfrm>
          <a:off x="4516438" y="1428750"/>
          <a:ext cx="1608137" cy="1350963"/>
        </p:xfrm>
        <a:graphic>
          <a:graphicData uri="http://schemas.openxmlformats.org/drawingml/2006/table">
            <a:tbl>
              <a:tblPr/>
              <a:tblGrid>
                <a:gridCol w="1608137">
                  <a:extLst>
                    <a:ext uri="{9D8B030D-6E8A-4147-A177-3AD203B41FA5}">
                      <a16:colId xmlns:a16="http://schemas.microsoft.com/office/drawing/2014/main" val="20000"/>
                    </a:ext>
                  </a:extLst>
                </a:gridCol>
              </a:tblGrid>
              <a:tr h="5334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rPr>
                        <a:t>&lt;&lt;interface&gt;&gt;      </a:t>
                      </a:r>
                      <a:r>
                        <a:rPr kumimoji="0" lang="fr-CA" sz="1400" b="1" i="0" u="none" strike="noStrike" cap="none" normalizeH="0" baseline="0">
                          <a:ln>
                            <a:noFill/>
                          </a:ln>
                          <a:solidFill>
                            <a:srgbClr val="000080"/>
                          </a:solidFill>
                          <a:effectLst/>
                          <a:latin typeface="Arial" charset="0"/>
                        </a:rPr>
                        <a:t>IHabit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33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CA" sz="1400" b="0"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8418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1" u="none" strike="noStrike" cap="none" normalizeH="0" baseline="0">
                          <a:ln>
                            <a:noFill/>
                          </a:ln>
                          <a:solidFill>
                            <a:srgbClr val="000080"/>
                          </a:solidFill>
                          <a:effectLst/>
                          <a:latin typeface="Arial" charset="0"/>
                        </a:rPr>
                        <a:t>Porter()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20624" name="Group 144"/>
          <p:cNvGraphicFramePr>
            <a:graphicFrameLocks noGrp="1"/>
          </p:cNvGraphicFramePr>
          <p:nvPr/>
        </p:nvGraphicFramePr>
        <p:xfrm>
          <a:off x="3529013" y="5199063"/>
          <a:ext cx="1485900" cy="988950"/>
        </p:xfrm>
        <a:graphic>
          <a:graphicData uri="http://schemas.openxmlformats.org/drawingml/2006/table">
            <a:tbl>
              <a:tblPr/>
              <a:tblGrid>
                <a:gridCol w="1485900">
                  <a:extLst>
                    <a:ext uri="{9D8B030D-6E8A-4147-A177-3AD203B41FA5}">
                      <a16:colId xmlns:a16="http://schemas.microsoft.com/office/drawing/2014/main" val="20000"/>
                    </a:ext>
                  </a:extLst>
                </a:gridCol>
              </a:tblGrid>
              <a:tr h="346075">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Sous-vêtement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20578" name="AutoShape 263"/>
          <p:cNvSpPr>
            <a:spLocks noChangeArrowheads="1"/>
          </p:cNvSpPr>
          <p:nvPr/>
        </p:nvSpPr>
        <p:spPr bwMode="blackWhite">
          <a:xfrm>
            <a:off x="7380288" y="2872596"/>
            <a:ext cx="1617662" cy="888521"/>
          </a:xfrm>
          <a:prstGeom prst="wedgeRectCallout">
            <a:avLst>
              <a:gd name="adj1" fmla="val -81628"/>
              <a:gd name="adj2" fmla="val -6537"/>
            </a:avLst>
          </a:prstGeom>
          <a:solidFill>
            <a:schemeClr val="hlink"/>
          </a:solidFill>
          <a:ln w="12700">
            <a:solidFill>
              <a:schemeClr val="tx1"/>
            </a:solidFill>
            <a:miter lim="800000"/>
            <a:headEnd/>
            <a:tailEnd/>
          </a:ln>
        </p:spPr>
        <p:txBody>
          <a:bodyPr lIns="54000" rIns="54000"/>
          <a:lstStyle/>
          <a:p>
            <a:r>
              <a:rPr lang="fr-CA" b="1" dirty="0"/>
              <a:t>Pointillé signifie </a:t>
            </a:r>
            <a:r>
              <a:rPr lang="fr-CA" b="1" i="1" dirty="0">
                <a:latin typeface="Century Schoolbook" pitchFamily="18" charset="0"/>
              </a:rPr>
              <a:t>réalisation</a:t>
            </a:r>
            <a:r>
              <a:rPr lang="fr-CA" b="1" dirty="0"/>
              <a:t> d’une interface en UML</a:t>
            </a:r>
          </a:p>
        </p:txBody>
      </p:sp>
      <p:grpSp>
        <p:nvGrpSpPr>
          <p:cNvPr id="20579" name="Group 264"/>
          <p:cNvGrpSpPr>
            <a:grpSpLocks/>
          </p:cNvGrpSpPr>
          <p:nvPr/>
        </p:nvGrpSpPr>
        <p:grpSpPr bwMode="auto">
          <a:xfrm>
            <a:off x="266700" y="1333500"/>
            <a:ext cx="374650" cy="269875"/>
            <a:chOff x="590" y="209"/>
            <a:chExt cx="236" cy="170"/>
          </a:xfrm>
        </p:grpSpPr>
        <p:sp>
          <p:nvSpPr>
            <p:cNvPr id="145673" name="Oval 26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20614" name="Freeform 26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20615" name="Oval 26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20616" name="Freeform 26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20580" name="Line 279"/>
          <p:cNvSpPr>
            <a:spLocks noChangeShapeType="1"/>
          </p:cNvSpPr>
          <p:nvPr/>
        </p:nvSpPr>
        <p:spPr bwMode="auto">
          <a:xfrm>
            <a:off x="3321050" y="3192463"/>
            <a:ext cx="0" cy="596900"/>
          </a:xfrm>
          <a:prstGeom prst="line">
            <a:avLst/>
          </a:prstGeom>
          <a:noFill/>
          <a:ln w="28575">
            <a:solidFill>
              <a:schemeClr val="tx1"/>
            </a:solidFill>
            <a:round/>
            <a:headEnd/>
            <a:tailEnd/>
          </a:ln>
        </p:spPr>
        <p:txBody>
          <a:bodyPr>
            <a:spAutoFit/>
          </a:bodyPr>
          <a:lstStyle/>
          <a:p>
            <a:endParaRPr lang="fr-FR"/>
          </a:p>
        </p:txBody>
      </p:sp>
      <p:sp>
        <p:nvSpPr>
          <p:cNvPr id="20581" name="Line 281"/>
          <p:cNvSpPr>
            <a:spLocks noChangeShapeType="1"/>
          </p:cNvSpPr>
          <p:nvPr/>
        </p:nvSpPr>
        <p:spPr bwMode="auto">
          <a:xfrm flipH="1">
            <a:off x="1055688" y="3798888"/>
            <a:ext cx="6862762" cy="0"/>
          </a:xfrm>
          <a:prstGeom prst="line">
            <a:avLst/>
          </a:prstGeom>
          <a:noFill/>
          <a:ln w="28575">
            <a:solidFill>
              <a:schemeClr val="tx1"/>
            </a:solidFill>
            <a:round/>
            <a:headEnd/>
            <a:tailEnd/>
          </a:ln>
        </p:spPr>
        <p:txBody>
          <a:bodyPr>
            <a:spAutoFit/>
          </a:bodyPr>
          <a:lstStyle/>
          <a:p>
            <a:endParaRPr lang="fr-FR"/>
          </a:p>
        </p:txBody>
      </p:sp>
      <p:graphicFrame>
        <p:nvGraphicFramePr>
          <p:cNvPr id="145762" name="Group 354"/>
          <p:cNvGraphicFramePr>
            <a:graphicFrameLocks noGrp="1"/>
          </p:cNvGraphicFramePr>
          <p:nvPr/>
        </p:nvGraphicFramePr>
        <p:xfrm>
          <a:off x="6332538" y="1393825"/>
          <a:ext cx="1595437" cy="1452563"/>
        </p:xfrm>
        <a:graphic>
          <a:graphicData uri="http://schemas.openxmlformats.org/drawingml/2006/table">
            <a:tbl>
              <a:tblPr/>
              <a:tblGrid>
                <a:gridCol w="1595437">
                  <a:extLst>
                    <a:ext uri="{9D8B030D-6E8A-4147-A177-3AD203B41FA5}">
                      <a16:colId xmlns:a16="http://schemas.microsoft.com/office/drawing/2014/main" val="20000"/>
                    </a:ext>
                  </a:extLst>
                </a:gridCol>
              </a:tblGrid>
              <a:tr h="5334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rPr>
                        <a:t>&lt;&lt;interface&gt;&gt;      </a:t>
                      </a:r>
                      <a:r>
                        <a:rPr kumimoji="0" lang="fr-CA" sz="1400" b="1" i="0" u="none" strike="noStrike" cap="none" normalizeH="0" baseline="0">
                          <a:ln>
                            <a:noFill/>
                          </a:ln>
                          <a:solidFill>
                            <a:srgbClr val="000080"/>
                          </a:solidFill>
                          <a:effectLst/>
                          <a:latin typeface="Arial" charset="0"/>
                        </a:rPr>
                        <a:t>ILouable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CA" sz="1400" b="1"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56038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1" u="none" strike="noStrike" cap="none" normalizeH="0" baseline="0">
                          <a:ln>
                            <a:noFill/>
                          </a:ln>
                          <a:solidFill>
                            <a:srgbClr val="000080"/>
                          </a:solidFill>
                          <a:effectLst/>
                          <a:latin typeface="Arial" charset="0"/>
                        </a:rPr>
                        <a:t>Prendre() Retourner()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0622" name="Group 142"/>
          <p:cNvGraphicFramePr>
            <a:graphicFrameLocks noGrp="1"/>
          </p:cNvGraphicFramePr>
          <p:nvPr/>
        </p:nvGraphicFramePr>
        <p:xfrm>
          <a:off x="7197725" y="4005263"/>
          <a:ext cx="1485900" cy="947675"/>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Smoking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0625" name="Group 145"/>
          <p:cNvGraphicFramePr>
            <a:graphicFrameLocks noGrp="1"/>
          </p:cNvGraphicFramePr>
          <p:nvPr/>
        </p:nvGraphicFramePr>
        <p:xfrm>
          <a:off x="5965825" y="5186363"/>
          <a:ext cx="1485900" cy="947675"/>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Café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145765" name="Rectangle 357"/>
          <p:cNvSpPr>
            <a:spLocks noGrp="1" noChangeArrowheads="1"/>
          </p:cNvSpPr>
          <p:nvPr>
            <p:ph type="title"/>
          </p:nvPr>
        </p:nvSpPr>
        <p:spPr/>
        <p:txBody>
          <a:bodyPr/>
          <a:lstStyle/>
          <a:p>
            <a:pPr>
              <a:defRPr/>
            </a:pPr>
            <a:r>
              <a:rPr lang="fr-FR"/>
              <a:t>Notation UML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47460" name="Rectangle 4"/>
          <p:cNvSpPr>
            <a:spLocks noChangeArrowheads="1"/>
          </p:cNvSpPr>
          <p:nvPr/>
        </p:nvSpPr>
        <p:spPr bwMode="blackWhite">
          <a:xfrm>
            <a:off x="466725" y="1744663"/>
            <a:ext cx="3975100" cy="2311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b="1" noProof="1">
                <a:latin typeface="Courier New" pitchFamily="49" charset="0"/>
              </a:rPr>
              <a:t>public class</a:t>
            </a:r>
            <a:r>
              <a:rPr lang="fr-FR" sz="1600" noProof="1">
                <a:latin typeface="Courier New" pitchFamily="49" charset="0"/>
              </a:rPr>
              <a:t> Produit</a:t>
            </a:r>
          </a:p>
          <a:p>
            <a:pPr>
              <a:lnSpc>
                <a:spcPct val="90000"/>
              </a:lnSpc>
            </a:pPr>
            <a:r>
              <a:rPr lang="fr-FR" sz="1600" noProof="1">
                <a:latin typeface="Courier New" pitchFamily="49" charset="0"/>
              </a:rPr>
              <a:t>{</a:t>
            </a:r>
          </a:p>
          <a:p>
            <a:pPr>
              <a:lnSpc>
                <a:spcPct val="90000"/>
              </a:lnSpc>
            </a:pPr>
            <a:r>
              <a:rPr lang="fr-FR" sz="1600" b="1" noProof="1">
                <a:latin typeface="Courier New" pitchFamily="49" charset="0"/>
              </a:rPr>
              <a:t>  private string</a:t>
            </a:r>
            <a:r>
              <a:rPr lang="fr-FR" sz="1600" noProof="1">
                <a:latin typeface="Courier New" pitchFamily="49" charset="0"/>
              </a:rPr>
              <a:t> </a:t>
            </a:r>
            <a:r>
              <a:rPr lang="fr-FR" sz="1600">
                <a:latin typeface="Courier New" pitchFamily="49" charset="0"/>
              </a:rPr>
              <a:t>id</a:t>
            </a:r>
            <a:r>
              <a:rPr lang="fr-FR" sz="1600" noProof="1">
                <a:latin typeface="Courier New" pitchFamily="49" charset="0"/>
              </a:rPr>
              <a:t>;</a:t>
            </a:r>
          </a:p>
          <a:p>
            <a:pPr>
              <a:lnSpc>
                <a:spcPct val="90000"/>
              </a:lnSpc>
            </a:pPr>
            <a:r>
              <a:rPr lang="fr-FR" sz="1600" i="1" noProof="1">
                <a:latin typeface="Courier New" pitchFamily="49" charset="0"/>
              </a:rPr>
              <a:t>  …</a:t>
            </a:r>
          </a:p>
          <a:p>
            <a:pPr>
              <a:lnSpc>
                <a:spcPct val="90000"/>
              </a:lnSpc>
            </a:pPr>
            <a:r>
              <a:rPr lang="fr-FR" sz="1600" b="1" noProof="1">
                <a:latin typeface="Courier New" pitchFamily="49" charset="0"/>
              </a:rPr>
              <a:t>  public void </a:t>
            </a:r>
            <a:r>
              <a:rPr lang="fr-FR" sz="1600" noProof="1">
                <a:latin typeface="Courier New" pitchFamily="49" charset="0"/>
              </a:rPr>
              <a:t>Vendre() {…}</a:t>
            </a:r>
          </a:p>
          <a:p>
            <a:pPr>
              <a:lnSpc>
                <a:spcPct val="90000"/>
              </a:lnSpc>
            </a:pPr>
            <a:r>
              <a:rPr lang="fr-FR" sz="1600" noProof="1">
                <a:latin typeface="Courier New" pitchFamily="49" charset="0"/>
              </a:rPr>
              <a:t>  </a:t>
            </a:r>
            <a:r>
              <a:rPr lang="fr-FR" sz="1600" b="1" noProof="1">
                <a:latin typeface="Courier New" pitchFamily="49" charset="0"/>
              </a:rPr>
              <a:t>public</a:t>
            </a:r>
            <a:r>
              <a:rPr lang="fr-FR" sz="1600" noProof="1">
                <a:latin typeface="Courier New" pitchFamily="49" charset="0"/>
              </a:rPr>
              <a:t> </a:t>
            </a:r>
            <a:r>
              <a:rPr lang="fr-FR" sz="1600" b="1" noProof="1">
                <a:latin typeface="Courier New" pitchFamily="49" charset="0"/>
              </a:rPr>
              <a:t>string</a:t>
            </a:r>
            <a:r>
              <a:rPr lang="fr-FR" sz="1600" noProof="1">
                <a:latin typeface="Courier New" pitchFamily="49" charset="0"/>
              </a:rPr>
              <a:t> </a:t>
            </a:r>
            <a:r>
              <a:rPr lang="fr-FR" sz="1600">
                <a:latin typeface="Courier New" pitchFamily="49" charset="0"/>
              </a:rPr>
              <a:t>Id</a:t>
            </a:r>
            <a:endParaRPr lang="fr-FR" sz="1600" noProof="1">
              <a:latin typeface="Courier New" pitchFamily="49" charset="0"/>
            </a:endParaRPr>
          </a:p>
          <a:p>
            <a:pPr>
              <a:lnSpc>
                <a:spcPct val="90000"/>
              </a:lnSpc>
            </a:pPr>
            <a:r>
              <a:rPr lang="fr-FR" sz="1600" b="1" noProof="1">
                <a:latin typeface="Courier New" pitchFamily="49" charset="0"/>
              </a:rPr>
              <a:t> </a:t>
            </a:r>
            <a:r>
              <a:rPr lang="fr-FR" sz="1600" noProof="1">
                <a:latin typeface="Courier New" pitchFamily="49" charset="0"/>
              </a:rPr>
              <a:t> {</a:t>
            </a:r>
          </a:p>
          <a:p>
            <a:pPr>
              <a:lnSpc>
                <a:spcPct val="90000"/>
              </a:lnSpc>
            </a:pPr>
            <a:r>
              <a:rPr lang="fr-FR" sz="1600" noProof="1">
                <a:latin typeface="Courier New" pitchFamily="49" charset="0"/>
              </a:rPr>
              <a:t>    </a:t>
            </a:r>
            <a:r>
              <a:rPr lang="fr-FR" sz="1600" b="1" noProof="1">
                <a:latin typeface="Courier New" pitchFamily="49" charset="0"/>
              </a:rPr>
              <a:t>get</a:t>
            </a:r>
            <a:r>
              <a:rPr lang="fr-FR" sz="1600" b="1">
                <a:latin typeface="Courier New" pitchFamily="49" charset="0"/>
              </a:rPr>
              <a:t> </a:t>
            </a:r>
            <a:r>
              <a:rPr lang="fr-FR" sz="1600" noProof="1">
                <a:latin typeface="Courier New" pitchFamily="49" charset="0"/>
              </a:rPr>
              <a:t>{ </a:t>
            </a:r>
            <a:r>
              <a:rPr lang="fr-FR" sz="1600" b="1" noProof="1">
                <a:latin typeface="Courier New" pitchFamily="49" charset="0"/>
              </a:rPr>
              <a:t>return</a:t>
            </a:r>
            <a:r>
              <a:rPr lang="fr-FR" sz="1600" noProof="1">
                <a:latin typeface="Courier New" pitchFamily="49" charset="0"/>
              </a:rPr>
              <a:t> </a:t>
            </a:r>
            <a:r>
              <a:rPr lang="fr-FR" sz="1600">
                <a:latin typeface="Courier New" pitchFamily="49" charset="0"/>
              </a:rPr>
              <a:t>id</a:t>
            </a:r>
            <a:r>
              <a:rPr lang="fr-FR" sz="1600" noProof="1">
                <a:latin typeface="Courier New" pitchFamily="49" charset="0"/>
              </a:rPr>
              <a:t>;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a:t>
            </a:r>
          </a:p>
        </p:txBody>
      </p:sp>
      <p:sp>
        <p:nvSpPr>
          <p:cNvPr id="147461" name="Rectangle 5"/>
          <p:cNvSpPr>
            <a:spLocks noChangeArrowheads="1"/>
          </p:cNvSpPr>
          <p:nvPr/>
        </p:nvSpPr>
        <p:spPr bwMode="blackWhite">
          <a:xfrm>
            <a:off x="1081088" y="3811588"/>
            <a:ext cx="5092700" cy="108108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fr-FR" sz="1600" b="1" noProof="1">
                <a:latin typeface="Courier New" pitchFamily="49" charset="0"/>
              </a:rPr>
              <a:t>public class</a:t>
            </a:r>
            <a:r>
              <a:rPr lang="fr-FR" sz="1600" noProof="1">
                <a:latin typeface="Courier New" pitchFamily="49" charset="0"/>
              </a:rPr>
              <a:t> Chaussure : Produit, IHabit</a:t>
            </a:r>
          </a:p>
          <a:p>
            <a:pPr>
              <a:lnSpc>
                <a:spcPct val="80000"/>
              </a:lnSpc>
              <a:defRPr/>
            </a:pPr>
            <a:r>
              <a:rPr lang="fr-FR" sz="1600" noProof="1">
                <a:latin typeface="Courier New" pitchFamily="49" charset="0"/>
              </a:rPr>
              <a:t>{</a:t>
            </a:r>
          </a:p>
          <a:p>
            <a:pPr>
              <a:lnSpc>
                <a:spcPct val="80000"/>
              </a:lnSpc>
              <a:defRPr/>
            </a:pPr>
            <a:r>
              <a:rPr lang="fr-FR" sz="1600" b="1" noProof="1">
                <a:latin typeface="Courier New" pitchFamily="49" charset="0"/>
              </a:rPr>
              <a:t>  public void</a:t>
            </a:r>
            <a:r>
              <a:rPr lang="fr-FR" sz="1600" noProof="1">
                <a:latin typeface="Courier New" pitchFamily="49" charset="0"/>
              </a:rPr>
              <a:t> Porter() { … }</a:t>
            </a:r>
          </a:p>
          <a:p>
            <a:pPr>
              <a:lnSpc>
                <a:spcPct val="80000"/>
              </a:lnSpc>
              <a:defRPr/>
            </a:pPr>
            <a:r>
              <a:rPr lang="fr-FR" sz="1600" b="1" noProof="1">
                <a:latin typeface="Courier New" pitchFamily="49" charset="0"/>
              </a:rPr>
              <a:t>  public void</a:t>
            </a:r>
            <a:r>
              <a:rPr lang="fr-FR" sz="1600" noProof="1">
                <a:latin typeface="Courier New" pitchFamily="49" charset="0"/>
              </a:rPr>
              <a:t> Cirer() { … }</a:t>
            </a:r>
          </a:p>
          <a:p>
            <a:pPr>
              <a:lnSpc>
                <a:spcPct val="80000"/>
              </a:lnSpc>
              <a:defRPr/>
            </a:pPr>
            <a:r>
              <a:rPr lang="fr-FR" sz="1600" noProof="1">
                <a:latin typeface="Courier New" pitchFamily="49" charset="0"/>
              </a:rPr>
              <a:t>}</a:t>
            </a:r>
          </a:p>
        </p:txBody>
      </p:sp>
      <p:sp>
        <p:nvSpPr>
          <p:cNvPr id="147466" name="Rectangle 10"/>
          <p:cNvSpPr>
            <a:spLocks noChangeArrowheads="1"/>
          </p:cNvSpPr>
          <p:nvPr/>
        </p:nvSpPr>
        <p:spPr bwMode="blackWhite">
          <a:xfrm>
            <a:off x="5191125" y="1935163"/>
            <a:ext cx="2924175" cy="13271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r>
              <a:rPr lang="fr-FR" sz="1600" b="1" noProof="1">
                <a:latin typeface="Courier New" pitchFamily="49" charset="0"/>
              </a:rPr>
              <a:t>interface</a:t>
            </a:r>
            <a:r>
              <a:rPr lang="fr-FR" sz="1600" noProof="1">
                <a:latin typeface="Courier New" pitchFamily="49" charset="0"/>
              </a:rPr>
              <a:t> </a:t>
            </a:r>
            <a:r>
              <a:rPr lang="fr-FR" sz="1600">
                <a:latin typeface="Courier New" pitchFamily="49" charset="0"/>
              </a:rPr>
              <a:t>I</a:t>
            </a:r>
            <a:r>
              <a:rPr lang="fr-FR" sz="1600" noProof="1">
                <a:latin typeface="Courier New" pitchFamily="49" charset="0"/>
              </a:rPr>
              <a:t>Louable</a:t>
            </a:r>
          </a:p>
          <a:p>
            <a:r>
              <a:rPr lang="fr-FR" sz="1600" noProof="1">
                <a:latin typeface="Courier New" pitchFamily="49" charset="0"/>
              </a:rPr>
              <a:t>{</a:t>
            </a:r>
          </a:p>
          <a:p>
            <a:r>
              <a:rPr lang="fr-FR" sz="1600" b="1" noProof="1">
                <a:latin typeface="Courier New" pitchFamily="49" charset="0"/>
              </a:rPr>
              <a:t>  void</a:t>
            </a:r>
            <a:r>
              <a:rPr lang="fr-FR" sz="1600" noProof="1">
                <a:latin typeface="Courier New" pitchFamily="49" charset="0"/>
              </a:rPr>
              <a:t> Prendre();</a:t>
            </a:r>
          </a:p>
          <a:p>
            <a:r>
              <a:rPr lang="fr-FR" sz="1600" noProof="1">
                <a:latin typeface="Courier New" pitchFamily="49" charset="0"/>
              </a:rPr>
              <a:t>  </a:t>
            </a:r>
            <a:r>
              <a:rPr lang="fr-FR" sz="1600" b="1" noProof="1">
                <a:latin typeface="Courier New" pitchFamily="49" charset="0"/>
              </a:rPr>
              <a:t>void</a:t>
            </a:r>
            <a:r>
              <a:rPr lang="fr-FR" sz="1600" noProof="1">
                <a:latin typeface="Courier New" pitchFamily="49" charset="0"/>
              </a:rPr>
              <a:t> Retourner();</a:t>
            </a:r>
          </a:p>
          <a:p>
            <a:r>
              <a:rPr lang="fr-FR" sz="1600" noProof="1">
                <a:latin typeface="Courier New" pitchFamily="49" charset="0"/>
              </a:rPr>
              <a:t>}</a:t>
            </a:r>
          </a:p>
        </p:txBody>
      </p:sp>
      <p:sp>
        <p:nvSpPr>
          <p:cNvPr id="147467" name="Rectangle 11"/>
          <p:cNvSpPr>
            <a:spLocks noChangeArrowheads="1"/>
          </p:cNvSpPr>
          <p:nvPr/>
        </p:nvSpPr>
        <p:spPr bwMode="blackWhite">
          <a:xfrm>
            <a:off x="6359525" y="3065463"/>
            <a:ext cx="2505075" cy="10826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sz="1600" b="1" noProof="1">
                <a:latin typeface="Courier New" pitchFamily="49" charset="0"/>
              </a:rPr>
              <a:t>interface</a:t>
            </a:r>
            <a:r>
              <a:rPr lang="fr-FR" sz="1600" noProof="1">
                <a:latin typeface="Courier New" pitchFamily="49" charset="0"/>
              </a:rPr>
              <a:t> IHabit</a:t>
            </a:r>
          </a:p>
          <a:p>
            <a:pPr>
              <a:defRPr/>
            </a:pPr>
            <a:r>
              <a:rPr lang="fr-FR" sz="1600" noProof="1">
                <a:latin typeface="Courier New" pitchFamily="49" charset="0"/>
              </a:rPr>
              <a:t>{</a:t>
            </a:r>
          </a:p>
          <a:p>
            <a:pPr>
              <a:defRPr/>
            </a:pPr>
            <a:r>
              <a:rPr lang="fr-FR" sz="1600" b="1" noProof="1">
                <a:latin typeface="Courier New" pitchFamily="49" charset="0"/>
              </a:rPr>
              <a:t>  void</a:t>
            </a:r>
            <a:r>
              <a:rPr lang="fr-FR" sz="1600" noProof="1">
                <a:latin typeface="Courier New" pitchFamily="49" charset="0"/>
              </a:rPr>
              <a:t> Porter();</a:t>
            </a:r>
          </a:p>
          <a:p>
            <a:pPr>
              <a:defRPr/>
            </a:pPr>
            <a:r>
              <a:rPr lang="fr-FR" sz="1600" noProof="1">
                <a:latin typeface="Courier New" pitchFamily="49" charset="0"/>
              </a:rPr>
              <a:t>}</a:t>
            </a:r>
          </a:p>
        </p:txBody>
      </p:sp>
      <p:sp>
        <p:nvSpPr>
          <p:cNvPr id="147468" name="Rectangle 12"/>
          <p:cNvSpPr>
            <a:spLocks noChangeArrowheads="1"/>
          </p:cNvSpPr>
          <p:nvPr/>
        </p:nvSpPr>
        <p:spPr bwMode="blackWhite">
          <a:xfrm>
            <a:off x="1490663" y="4765675"/>
            <a:ext cx="6362700" cy="12763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fr-FR" sz="1600" b="1" noProof="1">
                <a:latin typeface="Courier New" pitchFamily="49" charset="0"/>
              </a:rPr>
              <a:t>public class</a:t>
            </a:r>
            <a:r>
              <a:rPr lang="fr-FR" sz="1600" noProof="1">
                <a:latin typeface="Courier New" pitchFamily="49" charset="0"/>
              </a:rPr>
              <a:t> Smoking : Produit, IHabit, </a:t>
            </a:r>
            <a:r>
              <a:rPr lang="fr-FR" sz="1600">
                <a:latin typeface="Courier New" pitchFamily="49" charset="0"/>
              </a:rPr>
              <a:t>I</a:t>
            </a:r>
            <a:r>
              <a:rPr lang="fr-FR" sz="1600" noProof="1">
                <a:latin typeface="Courier New" pitchFamily="49" charset="0"/>
              </a:rPr>
              <a:t>Louable</a:t>
            </a:r>
          </a:p>
          <a:p>
            <a:pPr>
              <a:lnSpc>
                <a:spcPct val="80000"/>
              </a:lnSpc>
            </a:pPr>
            <a:r>
              <a:rPr lang="fr-FR" sz="1600" noProof="1">
                <a:latin typeface="Courier New" pitchFamily="49" charset="0"/>
              </a:rPr>
              <a:t>{</a:t>
            </a:r>
          </a:p>
          <a:p>
            <a:pPr>
              <a:lnSpc>
                <a:spcPct val="80000"/>
              </a:lnSpc>
            </a:pPr>
            <a:r>
              <a:rPr lang="fr-FR" sz="1600" b="1" noProof="1">
                <a:latin typeface="Courier New" pitchFamily="49" charset="0"/>
              </a:rPr>
              <a:t>  public void</a:t>
            </a:r>
            <a:r>
              <a:rPr lang="fr-FR" sz="1600" noProof="1">
                <a:latin typeface="Courier New" pitchFamily="49" charset="0"/>
              </a:rPr>
              <a:t> Porter() { … }</a:t>
            </a:r>
          </a:p>
          <a:p>
            <a:pPr>
              <a:lnSpc>
                <a:spcPct val="80000"/>
              </a:lnSpc>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Prendre() { … }</a:t>
            </a:r>
          </a:p>
          <a:p>
            <a:pPr>
              <a:lnSpc>
                <a:spcPct val="80000"/>
              </a:lnSpc>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Retourner() { … }</a:t>
            </a:r>
          </a:p>
          <a:p>
            <a:pPr>
              <a:lnSpc>
                <a:spcPct val="80000"/>
              </a:lnSpc>
            </a:pPr>
            <a:r>
              <a:rPr lang="fr-FR" sz="1600" noProof="1">
                <a:latin typeface="Courier New" pitchFamily="49" charset="0"/>
              </a:rPr>
              <a:t>}</a:t>
            </a:r>
          </a:p>
        </p:txBody>
      </p:sp>
      <p:sp>
        <p:nvSpPr>
          <p:cNvPr id="21512" name="AutoShape 13"/>
          <p:cNvSpPr>
            <a:spLocks noChangeArrowheads="1"/>
          </p:cNvSpPr>
          <p:nvPr/>
        </p:nvSpPr>
        <p:spPr bwMode="blackWhite">
          <a:xfrm>
            <a:off x="5926138" y="1239838"/>
            <a:ext cx="1293812" cy="542925"/>
          </a:xfrm>
          <a:prstGeom prst="wedgeRectCallout">
            <a:avLst>
              <a:gd name="adj1" fmla="val -23866"/>
              <a:gd name="adj2" fmla="val 90644"/>
            </a:avLst>
          </a:prstGeom>
          <a:solidFill>
            <a:schemeClr val="hlink"/>
          </a:solidFill>
          <a:ln w="12700">
            <a:solidFill>
              <a:schemeClr val="tx1"/>
            </a:solidFill>
            <a:miter lim="800000"/>
            <a:headEnd/>
            <a:tailEnd/>
          </a:ln>
        </p:spPr>
        <p:txBody>
          <a:bodyPr/>
          <a:lstStyle/>
          <a:p>
            <a:pPr algn="ctr"/>
            <a:r>
              <a:rPr lang="fr-FR" b="1"/>
              <a:t>Spécifie une interface</a:t>
            </a:r>
          </a:p>
        </p:txBody>
      </p:sp>
      <p:sp>
        <p:nvSpPr>
          <p:cNvPr id="21513" name="AutoShape 14"/>
          <p:cNvSpPr>
            <a:spLocks noChangeArrowheads="1"/>
          </p:cNvSpPr>
          <p:nvPr/>
        </p:nvSpPr>
        <p:spPr bwMode="blackWhite">
          <a:xfrm>
            <a:off x="6478588" y="5268913"/>
            <a:ext cx="2409825" cy="585787"/>
          </a:xfrm>
          <a:prstGeom prst="wedgeRectCallout">
            <a:avLst>
              <a:gd name="adj1" fmla="val -36296"/>
              <a:gd name="adj2" fmla="val -89565"/>
            </a:avLst>
          </a:prstGeom>
          <a:solidFill>
            <a:schemeClr val="hlink"/>
          </a:solidFill>
          <a:ln w="12700">
            <a:solidFill>
              <a:schemeClr val="tx1"/>
            </a:solidFill>
            <a:miter lim="800000"/>
            <a:headEnd/>
            <a:tailEnd/>
          </a:ln>
        </p:spPr>
        <p:txBody>
          <a:bodyPr/>
          <a:lstStyle/>
          <a:p>
            <a:r>
              <a:rPr lang="fr-FR" b="1"/>
              <a:t>Spécifie l’implémentation (réalisation) de l’interface</a:t>
            </a:r>
          </a:p>
        </p:txBody>
      </p:sp>
      <p:sp>
        <p:nvSpPr>
          <p:cNvPr id="147471" name="Rectangle 15"/>
          <p:cNvSpPr>
            <a:spLocks noGrp="1" noChangeArrowheads="1"/>
          </p:cNvSpPr>
          <p:nvPr>
            <p:ph type="title"/>
          </p:nvPr>
        </p:nvSpPr>
        <p:spPr/>
        <p:txBody>
          <a:bodyPr/>
          <a:lstStyle/>
          <a:p>
            <a:pPr>
              <a:defRPr/>
            </a:pPr>
            <a:r>
              <a:rPr lang="fr-FR"/>
              <a:t>Syntaxe et usage</a:t>
            </a:r>
          </a:p>
        </p:txBody>
      </p:sp>
      <p:sp>
        <p:nvSpPr>
          <p:cNvPr id="21515" name="Rectangle 16"/>
          <p:cNvSpPr>
            <a:spLocks noGrp="1" noChangeArrowheads="1"/>
          </p:cNvSpPr>
          <p:nvPr>
            <p:ph idx="1"/>
          </p:nvPr>
        </p:nvSpPr>
        <p:spPr>
          <a:xfrm>
            <a:off x="279400" y="1255713"/>
            <a:ext cx="8599488" cy="366712"/>
          </a:xfrm>
        </p:spPr>
        <p:txBody>
          <a:bodyPr/>
          <a:lstStyle/>
          <a:p>
            <a:r>
              <a:rPr lang="fr-FR"/>
              <a:t>La syntaxe C# est similaire à celle de l’héritage</a:t>
            </a:r>
          </a:p>
        </p:txBody>
      </p:sp>
      <p:sp>
        <p:nvSpPr>
          <p:cNvPr id="21516" name="Rectangle 17"/>
          <p:cNvSpPr>
            <a:spLocks noChangeArrowheads="1"/>
          </p:cNvSpPr>
          <p:nvPr/>
        </p:nvSpPr>
        <p:spPr bwMode="auto">
          <a:xfrm>
            <a:off x="184150" y="6059488"/>
            <a:ext cx="8599488" cy="366712"/>
          </a:xfrm>
          <a:prstGeom prst="rect">
            <a:avLst/>
          </a:prstGeom>
          <a:noFill/>
          <a:ln w="9525">
            <a:noFill/>
            <a:miter lim="800000"/>
            <a:headEnd/>
            <a:tailEnd/>
          </a:ln>
        </p:spPr>
        <p:txBody>
          <a:bodyPr>
            <a:spAutoFit/>
          </a:bodyPr>
          <a:lstStyle/>
          <a:p>
            <a:pPr marL="342900" indent="-342900">
              <a:spcBef>
                <a:spcPts val="1400"/>
              </a:spcBef>
              <a:buClr>
                <a:schemeClr val="accent2"/>
              </a:buClr>
              <a:buSzPct val="115000"/>
              <a:buFont typeface="Arial" charset="0"/>
              <a:buChar char="•"/>
            </a:pPr>
            <a:r>
              <a:rPr lang="fr-FR" sz="1800" b="1">
                <a:solidFill>
                  <a:srgbClr val="000080"/>
                </a:solidFill>
              </a:rPr>
              <a:t>En C#, par convention, les interfaces débutent par un </a:t>
            </a:r>
            <a:r>
              <a:rPr lang="fr-FR" sz="1800" b="1">
                <a:solidFill>
                  <a:srgbClr val="000080"/>
                </a:solidFill>
                <a:latin typeface="Courier New" pitchFamily="49" charset="0"/>
                <a:cs typeface="Courier New" pitchFamily="49" charset="0"/>
              </a:rPr>
              <a:t>I</a:t>
            </a:r>
            <a:r>
              <a:rPr lang="fr-FR" sz="1800" b="1">
                <a:solidFill>
                  <a:srgbClr val="000080"/>
                </a:solidFill>
              </a:rPr>
              <a:t> majuscule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050"/>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49508" name="Rectangle 2052"/>
          <p:cNvSpPr>
            <a:spLocks noChangeArrowheads="1"/>
          </p:cNvSpPr>
          <p:nvPr/>
        </p:nvSpPr>
        <p:spPr bwMode="blackWhite">
          <a:xfrm>
            <a:off x="246063" y="1898650"/>
            <a:ext cx="8653462" cy="40767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b="1" noProof="1">
                <a:latin typeface="Courier New" pitchFamily="49" charset="0"/>
              </a:rPr>
              <a:t>namespace</a:t>
            </a:r>
            <a:r>
              <a:rPr lang="fr-FR" sz="1600" noProof="1">
                <a:latin typeface="Courier New" pitchFamily="49" charset="0"/>
              </a:rPr>
              <a:t> Stock</a:t>
            </a:r>
          </a:p>
          <a:p>
            <a:pPr>
              <a:lnSpc>
                <a:spcPct val="90000"/>
              </a:lnSpc>
            </a:pPr>
            <a:r>
              <a:rPr lang="fr-FR" sz="1600" noProof="1">
                <a:latin typeface="Courier New" pitchFamily="49" charset="0"/>
              </a:rPr>
              <a:t>{</a:t>
            </a:r>
          </a:p>
          <a:p>
            <a:pPr>
              <a:lnSpc>
                <a:spcPct val="90000"/>
              </a:lnSpc>
            </a:pPr>
            <a:r>
              <a:rPr lang="fr-FR" sz="1600" noProof="1">
                <a:latin typeface="Courier New" pitchFamily="49" charset="0"/>
              </a:rPr>
              <a:t>  </a:t>
            </a:r>
            <a:r>
              <a:rPr lang="fr-FR" sz="1600" b="1" noProof="1">
                <a:latin typeface="Courier New" pitchFamily="49" charset="0"/>
              </a:rPr>
              <a:t>public class</a:t>
            </a:r>
            <a:r>
              <a:rPr lang="fr-FR" sz="1600" noProof="1">
                <a:latin typeface="Courier New" pitchFamily="49" charset="0"/>
              </a:rPr>
              <a:t> GestionnaireDeProduit</a:t>
            </a:r>
          </a:p>
          <a:p>
            <a:pPr>
              <a:lnSpc>
                <a:spcPct val="90000"/>
              </a:lnSpc>
            </a:pPr>
            <a:r>
              <a:rPr lang="fr-FR" sz="1600" noProof="1">
                <a:latin typeface="Courier New" pitchFamily="49" charset="0"/>
              </a:rPr>
              <a:t>  {</a:t>
            </a:r>
          </a:p>
          <a:p>
            <a:pPr>
              <a:lnSpc>
                <a:spcPct val="90000"/>
              </a:lnSpc>
            </a:pPr>
            <a:r>
              <a:rPr lang="fr-FR" sz="1600" b="1" noProof="1">
                <a:latin typeface="Courier New" pitchFamily="49" charset="0"/>
              </a:rPr>
              <a:t>    public static void </a:t>
            </a:r>
            <a:r>
              <a:rPr lang="fr-FR" sz="1600" noProof="1">
                <a:latin typeface="Courier New" pitchFamily="49" charset="0"/>
              </a:rPr>
              <a:t>Main()</a:t>
            </a:r>
          </a:p>
          <a:p>
            <a:pPr>
              <a:lnSpc>
                <a:spcPct val="90000"/>
              </a:lnSpc>
            </a:pPr>
            <a:r>
              <a:rPr lang="fr-FR" sz="1600" b="1" noProof="1">
                <a:latin typeface="Courier New" pitchFamily="49" charset="0"/>
              </a:rPr>
              <a:t>   </a:t>
            </a:r>
            <a:r>
              <a:rPr lang="fr-FR" sz="1600" noProof="1">
                <a:latin typeface="Courier New" pitchFamily="49" charset="0"/>
              </a:rPr>
              <a:t> {					</a:t>
            </a:r>
          </a:p>
          <a:p>
            <a:pPr>
              <a:lnSpc>
                <a:spcPct val="90000"/>
              </a:lnSpc>
            </a:pPr>
            <a:r>
              <a:rPr lang="fr-FR" sz="1600" noProof="1">
                <a:latin typeface="Courier New" pitchFamily="49" charset="0"/>
              </a:rPr>
              <a:t>      Produit[] inventaire = lireProduits(); // Charge l'inventaire</a:t>
            </a:r>
          </a:p>
          <a:p>
            <a:pPr>
              <a:lnSpc>
                <a:spcPct val="90000"/>
              </a:lnSpc>
            </a:pPr>
            <a:r>
              <a:rPr lang="fr-FR" sz="1600" noProof="1">
                <a:latin typeface="Courier New" pitchFamily="49" charset="0"/>
              </a:rPr>
              <a:t>      </a:t>
            </a:r>
            <a:r>
              <a:rPr lang="fr-FR" sz="1600" b="1" noProof="1">
                <a:latin typeface="Courier New" pitchFamily="49" charset="0"/>
              </a:rPr>
              <a:t>foreach</a:t>
            </a:r>
            <a:r>
              <a:rPr lang="fr-FR" sz="1600" noProof="1">
                <a:latin typeface="Courier New" pitchFamily="49" charset="0"/>
              </a:rPr>
              <a:t> (Produit p </a:t>
            </a:r>
            <a:r>
              <a:rPr lang="fr-FR" sz="1600" b="1" noProof="1">
                <a:latin typeface="Courier New" pitchFamily="49" charset="0"/>
              </a:rPr>
              <a:t>in</a:t>
            </a:r>
            <a:r>
              <a:rPr lang="fr-FR" sz="1600" noProof="1">
                <a:latin typeface="Courier New" pitchFamily="49" charset="0"/>
              </a:rPr>
              <a:t> inventaire)  // Pour tous les articles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(p </a:t>
            </a:r>
            <a:r>
              <a:rPr lang="fr-FR" sz="1600" b="1" noProof="1">
                <a:latin typeface="Courier New" pitchFamily="49" charset="0"/>
              </a:rPr>
              <a:t>is</a:t>
            </a:r>
            <a:r>
              <a:rPr lang="fr-FR" sz="1600" noProof="1">
                <a:latin typeface="Courier New" pitchFamily="49" charset="0"/>
              </a:rPr>
              <a:t> ILouable)               // louable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Traiter((ILouable)p);          // traitement ailleurs</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(p </a:t>
            </a:r>
            <a:r>
              <a:rPr lang="fr-FR" sz="1600" b="1" noProof="1">
                <a:latin typeface="Courier New" pitchFamily="49" charset="0"/>
              </a:rPr>
              <a:t>is</a:t>
            </a:r>
            <a:r>
              <a:rPr lang="fr-FR" sz="1600" noProof="1">
                <a:latin typeface="Courier New" pitchFamily="49" charset="0"/>
              </a:rPr>
              <a:t> IHabit)		    // Est-ce un habit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IHabit h = (IHabit) p;	    // Oui, coercition possible</a:t>
            </a:r>
          </a:p>
          <a:p>
            <a:pPr>
              <a:lnSpc>
                <a:spcPct val="90000"/>
              </a:lnSpc>
            </a:pPr>
            <a:r>
              <a:rPr lang="fr-FR" sz="1600" noProof="1">
                <a:latin typeface="Courier New" pitchFamily="49" charset="0"/>
              </a:rPr>
              <a:t>          h.Porter();			    // On peut le porter</a:t>
            </a:r>
          </a:p>
          <a:p>
            <a:pPr>
              <a:lnSpc>
                <a:spcPct val="90000"/>
              </a:lnSpc>
            </a:pPr>
            <a:r>
              <a:rPr lang="fr-FR" sz="1600" noProof="1">
                <a:latin typeface="Courier New" pitchFamily="49" charset="0"/>
              </a:rPr>
              <a:t>} } } } }</a:t>
            </a:r>
          </a:p>
        </p:txBody>
      </p:sp>
      <p:sp>
        <p:nvSpPr>
          <p:cNvPr id="149519" name="Rectangle 2063"/>
          <p:cNvSpPr>
            <a:spLocks noGrp="1" noChangeArrowheads="1"/>
          </p:cNvSpPr>
          <p:nvPr>
            <p:ph type="title"/>
          </p:nvPr>
        </p:nvSpPr>
        <p:spPr/>
        <p:txBody>
          <a:bodyPr/>
          <a:lstStyle/>
          <a:p>
            <a:pPr>
              <a:defRPr/>
            </a:pPr>
            <a:r>
              <a:rPr lang="fr-FR"/>
              <a:t>Identification par le comportement</a:t>
            </a:r>
          </a:p>
        </p:txBody>
      </p:sp>
      <p:sp>
        <p:nvSpPr>
          <p:cNvPr id="22533" name="Rectangle 2064"/>
          <p:cNvSpPr>
            <a:spLocks noGrp="1" noChangeArrowheads="1"/>
          </p:cNvSpPr>
          <p:nvPr>
            <p:ph idx="1"/>
          </p:nvPr>
        </p:nvSpPr>
        <p:spPr>
          <a:xfrm>
            <a:off x="223838" y="1200150"/>
            <a:ext cx="8599487" cy="641350"/>
          </a:xfrm>
        </p:spPr>
        <p:txBody>
          <a:bodyPr/>
          <a:lstStyle/>
          <a:p>
            <a:r>
              <a:rPr lang="fr-FR"/>
              <a:t>Nous pouvons identifier et utiliser les articles en stock sur la base de leur comportement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defRPr/>
            </a:pPr>
            <a:r>
              <a:rPr lang="fr-FR" dirty="0"/>
              <a:t>À propos des interfaces</a:t>
            </a:r>
          </a:p>
        </p:txBody>
      </p:sp>
      <p:sp>
        <p:nvSpPr>
          <p:cNvPr id="23555" name="Rectangle 3"/>
          <p:cNvSpPr>
            <a:spLocks noGrp="1" noChangeArrowheads="1"/>
          </p:cNvSpPr>
          <p:nvPr>
            <p:ph idx="1"/>
          </p:nvPr>
        </p:nvSpPr>
        <p:spPr>
          <a:xfrm>
            <a:off x="279400" y="1312863"/>
            <a:ext cx="8599488" cy="4525962"/>
          </a:xfrm>
        </p:spPr>
        <p:txBody>
          <a:bodyPr/>
          <a:lstStyle/>
          <a:p>
            <a:r>
              <a:rPr lang="fr-FR"/>
              <a:t>Une interface ressemble à l’héritage</a:t>
            </a:r>
          </a:p>
          <a:p>
            <a:pPr lvl="1"/>
            <a:r>
              <a:rPr lang="fr-FR"/>
              <a:t>Utilisation de la même syntaxe C# pour la spécifier</a:t>
            </a:r>
          </a:p>
          <a:p>
            <a:pPr lvl="1"/>
            <a:r>
              <a:rPr lang="fr-FR"/>
              <a:t>Une interface peut être utilisée comme une référence sur classe de base</a:t>
            </a:r>
          </a:p>
          <a:p>
            <a:pPr>
              <a:buFont typeface="Arial" charset="0"/>
              <a:buNone/>
            </a:pPr>
            <a:r>
              <a:rPr lang="fr-FR"/>
              <a:t>	Mais …</a:t>
            </a:r>
          </a:p>
          <a:p>
            <a:r>
              <a:rPr lang="fr-FR"/>
              <a:t>La signification de l’implémentation d’une interface n’est pas la même</a:t>
            </a:r>
          </a:p>
          <a:p>
            <a:pPr lvl="1"/>
            <a:r>
              <a:rPr lang="fr-FR"/>
              <a:t>Identification basée sur le comportement et non extension d’une classe existante</a:t>
            </a:r>
          </a:p>
          <a:p>
            <a:pPr lvl="1"/>
            <a:r>
              <a:rPr lang="fr-FR"/>
              <a:t>On peut y penser en terme « d’exposition d’un service »</a:t>
            </a:r>
          </a:p>
          <a:p>
            <a:r>
              <a:rPr lang="fr-FR"/>
              <a:t>C# supporte</a:t>
            </a:r>
          </a:p>
          <a:p>
            <a:pPr lvl="1"/>
            <a:r>
              <a:rPr lang="fr-FR"/>
              <a:t>L’héritage d’implémentation simple</a:t>
            </a:r>
          </a:p>
          <a:p>
            <a:pPr lvl="1"/>
            <a:r>
              <a:rPr lang="fr-FR"/>
              <a:t>La réalisation de multiples interfaces</a:t>
            </a:r>
          </a:p>
          <a:p>
            <a:r>
              <a:rPr lang="fr-FR"/>
              <a:t>Dans les bibliothèques, il existe souvent une version générique et une version non générique des interfaces</a:t>
            </a:r>
            <a:endParaRPr lang="fr-FR">
              <a:latin typeface="Courier New" pitchFamily="49" charset="0"/>
            </a:endParaRPr>
          </a:p>
        </p:txBody>
      </p:sp>
      <p:grpSp>
        <p:nvGrpSpPr>
          <p:cNvPr id="23556" name="Group 4"/>
          <p:cNvGrpSpPr>
            <a:grpSpLocks/>
          </p:cNvGrpSpPr>
          <p:nvPr/>
        </p:nvGrpSpPr>
        <p:grpSpPr bwMode="auto">
          <a:xfrm>
            <a:off x="4818063" y="5500688"/>
            <a:ext cx="347662" cy="450850"/>
            <a:chOff x="2880" y="3072"/>
            <a:chExt cx="321" cy="443"/>
          </a:xfrm>
        </p:grpSpPr>
        <p:sp>
          <p:nvSpPr>
            <p:cNvPr id="23557" name="Freeform 5"/>
            <p:cNvSpPr>
              <a:spLocks/>
            </p:cNvSpPr>
            <p:nvPr/>
          </p:nvSpPr>
          <p:spPr bwMode="black">
            <a:xfrm>
              <a:off x="2880" y="3190"/>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12700" cap="rnd">
              <a:solidFill>
                <a:schemeClr val="tx1"/>
              </a:solidFill>
              <a:round/>
              <a:headEnd/>
              <a:tailEnd/>
            </a:ln>
          </p:spPr>
          <p:txBody>
            <a:bodyPr/>
            <a:lstStyle/>
            <a:p>
              <a:endParaRPr lang="fr-FR"/>
            </a:p>
          </p:txBody>
        </p:sp>
        <p:sp>
          <p:nvSpPr>
            <p:cNvPr id="23558" name="Oval 6"/>
            <p:cNvSpPr>
              <a:spLocks noChangeArrowheads="1"/>
            </p:cNvSpPr>
            <p:nvPr/>
          </p:nvSpPr>
          <p:spPr bwMode="blackWhite">
            <a:xfrm>
              <a:off x="2902" y="3108"/>
              <a:ext cx="264" cy="273"/>
            </a:xfrm>
            <a:prstGeom prst="ellipse">
              <a:avLst/>
            </a:prstGeom>
            <a:gradFill rotWithShape="0">
              <a:gsLst>
                <a:gs pos="0">
                  <a:srgbClr val="FFFFFF"/>
                </a:gs>
                <a:gs pos="100000">
                  <a:srgbClr val="618FFD"/>
                </a:gs>
              </a:gsLst>
              <a:path path="shape">
                <a:fillToRect l="50000" t="50000" r="50000" b="50000"/>
              </a:path>
            </a:gradFill>
            <a:ln w="12700">
              <a:solidFill>
                <a:srgbClr val="3399FF"/>
              </a:solidFill>
              <a:round/>
              <a:headEnd/>
              <a:tailEnd/>
            </a:ln>
          </p:spPr>
          <p:txBody>
            <a:bodyPr wrap="none" anchor="ctr"/>
            <a:lstStyle/>
            <a:p>
              <a:endParaRPr lang="fr-FR"/>
            </a:p>
          </p:txBody>
        </p:sp>
        <p:sp>
          <p:nvSpPr>
            <p:cNvPr id="23559" name="Freeform 7"/>
            <p:cNvSpPr>
              <a:spLocks/>
            </p:cNvSpPr>
            <p:nvPr/>
          </p:nvSpPr>
          <p:spPr bwMode="blackWhite">
            <a:xfrm>
              <a:off x="3025" y="3072"/>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12700" cap="rnd">
              <a:solidFill>
                <a:srgbClr val="FFFF00"/>
              </a:solidFill>
              <a:round/>
              <a:headEnd/>
              <a:tailEnd/>
            </a:ln>
          </p:spPr>
          <p:txBody>
            <a:bodyPr/>
            <a:lstStyle/>
            <a:p>
              <a:endParaRPr lang="fr-FR"/>
            </a:p>
          </p:txBody>
        </p:sp>
        <p:sp>
          <p:nvSpPr>
            <p:cNvPr id="23560" name="Freeform 8"/>
            <p:cNvSpPr>
              <a:spLocks/>
            </p:cNvSpPr>
            <p:nvPr/>
          </p:nvSpPr>
          <p:spPr bwMode="auto">
            <a:xfrm>
              <a:off x="3136" y="3378"/>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solidFill>
                <a:srgbClr val="000000"/>
              </a:solidFill>
              <a:round/>
              <a:headEnd/>
              <a:tailEnd/>
            </a:ln>
          </p:spPr>
          <p:txBody>
            <a:bodyPr/>
            <a:lstStyle/>
            <a:p>
              <a:endParaRPr lang="fr-F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05" name="Rectangle 25"/>
          <p:cNvSpPr>
            <a:spLocks noGrp="1" noChangeArrowheads="1"/>
          </p:cNvSpPr>
          <p:nvPr>
            <p:ph type="title"/>
          </p:nvPr>
        </p:nvSpPr>
        <p:spPr/>
        <p:txBody>
          <a:bodyPr/>
          <a:lstStyle/>
          <a:p>
            <a:pPr>
              <a:defRPr/>
            </a:pPr>
            <a:r>
              <a:rPr lang="fr-FR"/>
              <a:t>Notation de classe en UML</a:t>
            </a:r>
          </a:p>
        </p:txBody>
      </p:sp>
      <p:sp>
        <p:nvSpPr>
          <p:cNvPr id="12290" name="Rectangle 26"/>
          <p:cNvSpPr>
            <a:spLocks noGrp="1" noChangeArrowheads="1"/>
          </p:cNvSpPr>
          <p:nvPr>
            <p:ph idx="1"/>
          </p:nvPr>
        </p:nvSpPr>
        <p:spPr>
          <a:xfrm>
            <a:off x="279400" y="1312863"/>
            <a:ext cx="8599488" cy="4560887"/>
          </a:xfrm>
        </p:spPr>
        <p:txBody>
          <a:bodyPr/>
          <a:lstStyle/>
          <a:p>
            <a:pPr>
              <a:buFontTx/>
              <a:buChar char="•"/>
            </a:pPr>
            <a:r>
              <a:rPr lang="fr-FR">
                <a:cs typeface="Arial" charset="0"/>
              </a:rPr>
              <a:t>Exemple de notation UML pour une classe :</a:t>
            </a:r>
          </a:p>
          <a:p>
            <a:pPr>
              <a:buFontTx/>
              <a:buChar char="•"/>
            </a:pPr>
            <a:endParaRPr lang="fr-FR">
              <a:cs typeface="Arial" charset="0"/>
            </a:endParaRPr>
          </a:p>
          <a:p>
            <a:pPr>
              <a:buFontTx/>
              <a:buChar char="•"/>
            </a:pPr>
            <a:endParaRPr lang="fr-FR">
              <a:cs typeface="Arial" charset="0"/>
            </a:endParaRPr>
          </a:p>
          <a:p>
            <a:pPr>
              <a:buFontTx/>
              <a:buChar char="•"/>
            </a:pPr>
            <a:endParaRPr lang="fr-FR">
              <a:cs typeface="Arial" charset="0"/>
            </a:endParaRPr>
          </a:p>
          <a:p>
            <a:pPr>
              <a:buFontTx/>
              <a:buChar char="•"/>
            </a:pPr>
            <a:endParaRPr lang="fr-FR">
              <a:cs typeface="Arial" charset="0"/>
            </a:endParaRPr>
          </a:p>
          <a:p>
            <a:pPr>
              <a:buFontTx/>
              <a:buChar char="•"/>
            </a:pPr>
            <a:endParaRPr lang="fr-FR">
              <a:cs typeface="Arial" charset="0"/>
            </a:endParaRPr>
          </a:p>
          <a:p>
            <a:pPr>
              <a:buFontTx/>
              <a:buChar char="•"/>
            </a:pPr>
            <a:r>
              <a:rPr lang="fr-FR">
                <a:cs typeface="Arial" charset="0"/>
              </a:rPr>
              <a:t>L’</a:t>
            </a:r>
            <a:r>
              <a:rPr lang="fr-FR" i="1">
                <a:latin typeface="Century Schoolbook" pitchFamily="18" charset="0"/>
                <a:cs typeface="Arial" charset="0"/>
              </a:rPr>
              <a:t>interface</a:t>
            </a:r>
            <a:r>
              <a:rPr lang="fr-FR">
                <a:cs typeface="Arial" charset="0"/>
              </a:rPr>
              <a:t> de la classe est la liste de toutes ses méthodes ; dans ce cas, </a:t>
            </a:r>
            <a:br>
              <a:rPr lang="fr-FR">
                <a:cs typeface="Arial" charset="0"/>
              </a:rPr>
            </a:br>
            <a:r>
              <a:rPr lang="fr-FR">
                <a:cs typeface="Arial" charset="0"/>
              </a:rPr>
              <a:t>l’interface inclut </a:t>
            </a:r>
            <a:r>
              <a:rPr lang="fr-FR">
                <a:latin typeface="Courier New" pitchFamily="49" charset="0"/>
                <a:cs typeface="Courier New" pitchFamily="49" charset="0"/>
              </a:rPr>
              <a:t>Deposer()</a:t>
            </a:r>
            <a:r>
              <a:rPr lang="fr-FR">
                <a:cs typeface="Arial" charset="0"/>
              </a:rPr>
              <a:t>, </a:t>
            </a:r>
            <a:r>
              <a:rPr lang="fr-FR">
                <a:latin typeface="Courier New" pitchFamily="49" charset="0"/>
                <a:cs typeface="Courier New" pitchFamily="49" charset="0"/>
              </a:rPr>
              <a:t>Retirer()</a:t>
            </a:r>
            <a:r>
              <a:rPr lang="fr-FR">
                <a:cs typeface="Arial" charset="0"/>
              </a:rPr>
              <a:t>et </a:t>
            </a:r>
            <a:r>
              <a:rPr lang="fr-FR">
                <a:latin typeface="Courier New" pitchFamily="49" charset="0"/>
                <a:cs typeface="Courier New" pitchFamily="49" charset="0"/>
              </a:rPr>
              <a:t>Fermer()</a:t>
            </a:r>
          </a:p>
          <a:p>
            <a:pPr>
              <a:buFontTx/>
              <a:buChar char="•"/>
            </a:pPr>
            <a:r>
              <a:rPr lang="fr-FR">
                <a:cs typeface="Arial" charset="0"/>
              </a:rPr>
              <a:t>Les règles métier sont dans les méthodes</a:t>
            </a:r>
          </a:p>
          <a:p>
            <a:pPr lvl="1">
              <a:buFontTx/>
              <a:buChar char="—"/>
            </a:pPr>
            <a:r>
              <a:rPr lang="fr-FR">
                <a:cs typeface="Arial" charset="0"/>
              </a:rPr>
              <a:t>L’encapsulation force l’utilisateur à respecter les règles de l’interface</a:t>
            </a:r>
          </a:p>
          <a:p>
            <a:pPr>
              <a:buFontTx/>
              <a:buChar char="•"/>
            </a:pPr>
            <a:r>
              <a:rPr lang="fr-FR">
                <a:cs typeface="Arial" charset="0"/>
              </a:rPr>
              <a:t>Des compléments à la notation UML seront présentés durant le cours</a:t>
            </a:r>
            <a:endParaRPr lang="fr-FR"/>
          </a:p>
        </p:txBody>
      </p:sp>
      <p:sp>
        <p:nvSpPr>
          <p:cNvPr id="14848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aphicFrame>
        <p:nvGraphicFramePr>
          <p:cNvPr id="148507" name="Group 27"/>
          <p:cNvGraphicFramePr>
            <a:graphicFrameLocks noGrp="1"/>
          </p:cNvGraphicFramePr>
          <p:nvPr/>
        </p:nvGraphicFramePr>
        <p:xfrm>
          <a:off x="838200" y="1828800"/>
          <a:ext cx="2895600" cy="2057401"/>
        </p:xfrm>
        <a:graphic>
          <a:graphicData uri="http://schemas.openxmlformats.org/drawingml/2006/table">
            <a:tbl>
              <a:tblPr/>
              <a:tblGrid>
                <a:gridCol w="2895600">
                  <a:extLst>
                    <a:ext uri="{9D8B030D-6E8A-4147-A177-3AD203B41FA5}">
                      <a16:colId xmlns:a16="http://schemas.microsoft.com/office/drawing/2014/main" val="20000"/>
                    </a:ext>
                  </a:extLst>
                </a:gridCol>
              </a:tblGrid>
              <a:tr h="4270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CompteBancaire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6397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decimal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solde</a:t>
                      </a:r>
                    </a:p>
                    <a:p>
                      <a:pPr marL="0" marR="0" lvl="0" indent="0" algn="l" defTabSz="914400" rtl="0" eaLnBrk="0" fontAlgn="base" latinLnBrk="0" hangingPunct="0">
                        <a:lnSpc>
                          <a:spcPct val="3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ulong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numcpt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9906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Deposer(decimal</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montant)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Retirer(decimal</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montant)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Fermer()</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12302" name="Text Box 14"/>
          <p:cNvSpPr txBox="1">
            <a:spLocks noChangeArrowheads="1"/>
          </p:cNvSpPr>
          <p:nvPr/>
        </p:nvSpPr>
        <p:spPr bwMode="auto">
          <a:xfrm>
            <a:off x="3886200" y="2057400"/>
            <a:ext cx="4495800" cy="304800"/>
          </a:xfrm>
          <a:prstGeom prst="rect">
            <a:avLst/>
          </a:prstGeom>
          <a:noFill/>
          <a:ln w="12700">
            <a:noFill/>
            <a:miter lim="800000"/>
            <a:headEnd/>
            <a:tailEnd/>
          </a:ln>
        </p:spPr>
        <p:txBody>
          <a:bodyPr>
            <a:spAutoFit/>
          </a:bodyPr>
          <a:lstStyle/>
          <a:p>
            <a:pPr eaLnBrk="1" hangingPunct="1">
              <a:spcBef>
                <a:spcPct val="50000"/>
              </a:spcBef>
            </a:pPr>
            <a:endParaRPr lang="fr-FR"/>
          </a:p>
        </p:txBody>
      </p:sp>
      <p:sp>
        <p:nvSpPr>
          <p:cNvPr id="12303" name="Text Box 17"/>
          <p:cNvSpPr txBox="1">
            <a:spLocks noChangeArrowheads="1"/>
          </p:cNvSpPr>
          <p:nvPr/>
        </p:nvSpPr>
        <p:spPr bwMode="auto">
          <a:xfrm>
            <a:off x="3810000" y="1828800"/>
            <a:ext cx="5029200" cy="1803400"/>
          </a:xfrm>
          <a:prstGeom prst="rect">
            <a:avLst/>
          </a:prstGeom>
          <a:noFill/>
          <a:ln w="12700">
            <a:noFill/>
            <a:miter lim="800000"/>
            <a:headEnd/>
            <a:tailEnd/>
          </a:ln>
        </p:spPr>
        <p:txBody>
          <a:bodyPr>
            <a:spAutoFit/>
          </a:bodyPr>
          <a:lstStyle/>
          <a:p>
            <a:pPr>
              <a:buFont typeface="Wingdings" pitchFamily="2" charset="2"/>
              <a:buChar char="ß"/>
            </a:pPr>
            <a:r>
              <a:rPr lang="fr-FR" sz="1600"/>
              <a:t> Nom de la classe</a:t>
            </a:r>
          </a:p>
          <a:p>
            <a:pPr>
              <a:buFont typeface="Wingdings" pitchFamily="2" charset="2"/>
              <a:buChar char="ß"/>
            </a:pPr>
            <a:endParaRPr lang="fr-FR" sz="1600"/>
          </a:p>
          <a:p>
            <a:pPr>
              <a:buFont typeface="Wingdings" pitchFamily="2" charset="2"/>
              <a:buChar char="ß"/>
            </a:pPr>
            <a:r>
              <a:rPr lang="fr-FR" sz="1600"/>
              <a:t> Champs : données encapsulées (privées) qui</a:t>
            </a:r>
          </a:p>
          <a:p>
            <a:pPr>
              <a:buFont typeface="Wingdings" pitchFamily="2" charset="2"/>
              <a:buNone/>
            </a:pPr>
            <a:r>
              <a:rPr lang="fr-FR" sz="1600"/>
              <a:t>    définissent l’état</a:t>
            </a:r>
            <a:endParaRPr lang="fr-FR" sz="1600">
              <a:sym typeface="Wingdings" pitchFamily="2" charset="2"/>
            </a:endParaRPr>
          </a:p>
          <a:p>
            <a:endParaRPr lang="fr-FR" sz="1600">
              <a:sym typeface="Wingdings" pitchFamily="2" charset="2"/>
            </a:endParaRPr>
          </a:p>
          <a:p>
            <a:pPr>
              <a:buFont typeface="Wingdings" pitchFamily="2" charset="2"/>
              <a:buChar char="ß"/>
            </a:pPr>
            <a:r>
              <a:rPr lang="fr-FR" sz="1600"/>
              <a:t> Méthodes : fonctions exposées (publiques) qui</a:t>
            </a:r>
          </a:p>
          <a:p>
            <a:pPr>
              <a:buFont typeface="Wingdings" pitchFamily="2" charset="2"/>
              <a:buNone/>
            </a:pPr>
            <a:r>
              <a:rPr lang="fr-FR" sz="1600"/>
              <a:t>    définissent le comportement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defRPr/>
            </a:pPr>
            <a:r>
              <a:rPr lang="fr-FR"/>
              <a:t>Surcharge d’opérateurs</a:t>
            </a:r>
          </a:p>
        </p:txBody>
      </p:sp>
      <p:sp>
        <p:nvSpPr>
          <p:cNvPr id="25603" name="Rectangle 3"/>
          <p:cNvSpPr>
            <a:spLocks noGrp="1" noChangeArrowheads="1"/>
          </p:cNvSpPr>
          <p:nvPr>
            <p:ph idx="1"/>
          </p:nvPr>
        </p:nvSpPr>
        <p:spPr>
          <a:xfrm>
            <a:off x="279400" y="1312863"/>
            <a:ext cx="8599488" cy="4048125"/>
          </a:xfrm>
        </p:spPr>
        <p:txBody>
          <a:bodyPr/>
          <a:lstStyle/>
          <a:p>
            <a:pPr>
              <a:tabLst>
                <a:tab pos="342900" algn="l"/>
              </a:tabLst>
            </a:pPr>
            <a:r>
              <a:rPr lang="fr-FR">
                <a:solidFill>
                  <a:schemeClr val="tx1"/>
                </a:solidFill>
              </a:rPr>
              <a:t>Une classe peut contenir des méthodes qui définissent des </a:t>
            </a:r>
            <a:r>
              <a:rPr lang="fr-FR" i="1">
                <a:solidFill>
                  <a:schemeClr val="tx1"/>
                </a:solidFill>
                <a:latin typeface="Century Schoolbook" pitchFamily="18" charset="0"/>
              </a:rPr>
              <a:t>surcharges d’opérateur </a:t>
            </a:r>
            <a:endParaRPr lang="fr-FR">
              <a:solidFill>
                <a:schemeClr val="tx1"/>
              </a:solidFill>
            </a:endParaRPr>
          </a:p>
          <a:p>
            <a:pPr>
              <a:tabLst>
                <a:tab pos="342900" algn="l"/>
              </a:tabLst>
            </a:pPr>
            <a:r>
              <a:rPr lang="fr-FR">
                <a:solidFill>
                  <a:schemeClr val="tx1"/>
                </a:solidFill>
              </a:rPr>
              <a:t>Ceci permet d’employer directement les opérateurs surchargés avec des instances de cette classe</a:t>
            </a:r>
          </a:p>
          <a:p>
            <a:pPr lvl="1">
              <a:tabLst>
                <a:tab pos="342900" algn="l"/>
              </a:tabLst>
            </a:pPr>
            <a:r>
              <a:rPr lang="fr-FR">
                <a:solidFill>
                  <a:schemeClr val="tx1"/>
                </a:solidFill>
              </a:rPr>
              <a:t>Particulièrement pratique pour les classes correspondantes à des types mathématiques</a:t>
            </a:r>
          </a:p>
          <a:p>
            <a:pPr>
              <a:tabLst>
                <a:tab pos="342900" algn="l"/>
              </a:tabLst>
            </a:pPr>
            <a:r>
              <a:rPr lang="fr-FR">
                <a:solidFill>
                  <a:schemeClr val="tx1"/>
                </a:solidFill>
              </a:rPr>
              <a:t>Les opérateurs qui peuvent être surchargés incluent :</a:t>
            </a:r>
          </a:p>
          <a:p>
            <a:pPr lvl="1">
              <a:tabLst>
                <a:tab pos="342900" algn="l"/>
              </a:tabLst>
            </a:pPr>
            <a:r>
              <a:rPr lang="fr-FR">
                <a:solidFill>
                  <a:schemeClr val="tx1"/>
                </a:solidFill>
              </a:rPr>
              <a:t>La plupart des opérateurs relationnels ( </a:t>
            </a:r>
            <a:r>
              <a:rPr lang="fr-FR" b="1">
                <a:solidFill>
                  <a:schemeClr val="tx1"/>
                </a:solidFill>
                <a:latin typeface="Courier New" pitchFamily="49" charset="0"/>
              </a:rPr>
              <a:t>==</a:t>
            </a:r>
            <a:r>
              <a:rPr lang="fr-FR">
                <a:solidFill>
                  <a:schemeClr val="tx1"/>
                </a:solidFill>
                <a:latin typeface="Courier New" pitchFamily="49" charset="0"/>
              </a:rPr>
              <a:t>, </a:t>
            </a:r>
            <a:r>
              <a:rPr lang="fr-FR" b="1">
                <a:solidFill>
                  <a:schemeClr val="tx1"/>
                </a:solidFill>
                <a:latin typeface="Courier New" pitchFamily="49" charset="0"/>
              </a:rPr>
              <a:t>!=</a:t>
            </a:r>
            <a:r>
              <a:rPr lang="fr-FR">
                <a:solidFill>
                  <a:schemeClr val="tx1"/>
                </a:solidFill>
                <a:latin typeface="Courier New" pitchFamily="49" charset="0"/>
              </a:rPr>
              <a:t>, </a:t>
            </a:r>
            <a:r>
              <a:rPr lang="fr-FR" b="1">
                <a:solidFill>
                  <a:schemeClr val="tx1"/>
                </a:solidFill>
                <a:latin typeface="Courier New" pitchFamily="49" charset="0"/>
              </a:rPr>
              <a:t>&gt;</a:t>
            </a:r>
            <a:r>
              <a:rPr lang="fr-FR">
                <a:solidFill>
                  <a:schemeClr val="tx1"/>
                </a:solidFill>
                <a:latin typeface="Courier New" pitchFamily="49" charset="0"/>
              </a:rPr>
              <a:t>, </a:t>
            </a:r>
            <a:r>
              <a:rPr lang="fr-FR" b="1">
                <a:solidFill>
                  <a:schemeClr val="tx1"/>
                </a:solidFill>
                <a:latin typeface="Courier New" pitchFamily="49" charset="0"/>
              </a:rPr>
              <a:t>&lt;</a:t>
            </a:r>
            <a:r>
              <a:rPr lang="fr-FR">
                <a:solidFill>
                  <a:schemeClr val="tx1"/>
                </a:solidFill>
                <a:latin typeface="Courier New" pitchFamily="49" charset="0"/>
              </a:rPr>
              <a:t>, </a:t>
            </a:r>
            <a:r>
              <a:rPr lang="fr-FR" b="1">
                <a:solidFill>
                  <a:schemeClr val="tx1"/>
                </a:solidFill>
                <a:latin typeface="Courier New" pitchFamily="49" charset="0"/>
              </a:rPr>
              <a:t>&gt;=</a:t>
            </a:r>
            <a:r>
              <a:rPr lang="fr-FR">
                <a:solidFill>
                  <a:schemeClr val="tx1"/>
                </a:solidFill>
                <a:latin typeface="Courier New" pitchFamily="49" charset="0"/>
              </a:rPr>
              <a:t>, </a:t>
            </a:r>
            <a:r>
              <a:rPr lang="fr-FR" b="1">
                <a:solidFill>
                  <a:schemeClr val="tx1"/>
                </a:solidFill>
                <a:latin typeface="Courier New" pitchFamily="49" charset="0"/>
              </a:rPr>
              <a:t>&lt;=</a:t>
            </a:r>
            <a:r>
              <a:rPr lang="fr-FR">
                <a:solidFill>
                  <a:schemeClr val="tx1"/>
                </a:solidFill>
              </a:rPr>
              <a:t> )</a:t>
            </a:r>
          </a:p>
          <a:p>
            <a:pPr lvl="1">
              <a:tabLst>
                <a:tab pos="342900" algn="l"/>
              </a:tabLst>
            </a:pPr>
            <a:r>
              <a:rPr lang="fr-FR">
                <a:solidFill>
                  <a:schemeClr val="tx1"/>
                </a:solidFill>
              </a:rPr>
              <a:t>Certains opérateurs unaires ( </a:t>
            </a:r>
            <a:r>
              <a:rPr lang="fr-FR" b="1">
                <a:solidFill>
                  <a:schemeClr val="tx1"/>
                </a:solidFill>
                <a:latin typeface="Courier New" pitchFamily="49" charset="0"/>
              </a:rPr>
              <a:t>+, -, !, ++, --</a:t>
            </a:r>
            <a:r>
              <a:rPr lang="fr-FR">
                <a:solidFill>
                  <a:schemeClr val="tx1"/>
                </a:solidFill>
              </a:rPr>
              <a:t> )</a:t>
            </a:r>
          </a:p>
          <a:p>
            <a:pPr lvl="1">
              <a:tabLst>
                <a:tab pos="342900" algn="l"/>
              </a:tabLst>
            </a:pPr>
            <a:r>
              <a:rPr lang="fr-FR">
                <a:solidFill>
                  <a:schemeClr val="tx1"/>
                </a:solidFill>
              </a:rPr>
              <a:t>Certains opérateurs binaires ( </a:t>
            </a:r>
            <a:r>
              <a:rPr lang="fr-FR" b="1">
                <a:solidFill>
                  <a:schemeClr val="tx1"/>
                </a:solidFill>
                <a:latin typeface="Courier New" pitchFamily="49" charset="0"/>
              </a:rPr>
              <a:t>+, -, *, /, %, &amp;, |, ^, &lt;&lt;, &gt;&gt;</a:t>
            </a:r>
            <a:r>
              <a:rPr lang="fr-FR">
                <a:solidFill>
                  <a:schemeClr val="tx1"/>
                </a:solidFill>
              </a:rPr>
              <a:t> )</a:t>
            </a:r>
          </a:p>
          <a:p>
            <a:pPr>
              <a:tabLst>
                <a:tab pos="342900" algn="l"/>
              </a:tabLst>
            </a:pPr>
            <a:r>
              <a:rPr lang="fr-FR">
                <a:solidFill>
                  <a:schemeClr val="tx1"/>
                </a:solidFill>
              </a:rPr>
              <a:t>L’opérateur index </a:t>
            </a:r>
            <a:r>
              <a:rPr lang="fr-FR" b="0">
                <a:solidFill>
                  <a:schemeClr val="tx1"/>
                </a:solidFill>
                <a:latin typeface="Courier New" pitchFamily="49" charset="0"/>
              </a:rPr>
              <a:t>[]</a:t>
            </a:r>
            <a:r>
              <a:rPr lang="fr-FR">
                <a:solidFill>
                  <a:schemeClr val="tx1"/>
                </a:solidFill>
              </a:rPr>
              <a:t> ne peut pas être surchargé comme en C++</a:t>
            </a:r>
          </a:p>
          <a:p>
            <a:pPr lvl="1">
              <a:tabLst>
                <a:tab pos="342900" algn="l"/>
              </a:tabLst>
            </a:pPr>
            <a:r>
              <a:rPr lang="fr-FR">
                <a:solidFill>
                  <a:schemeClr val="tx1"/>
                </a:solidFill>
              </a:rPr>
              <a:t>Mais un </a:t>
            </a:r>
            <a:r>
              <a:rPr lang="fr-FR" i="1">
                <a:solidFill>
                  <a:schemeClr val="tx1"/>
                </a:solidFill>
                <a:latin typeface="Century Schoolbook" pitchFamily="18" charset="0"/>
              </a:rPr>
              <a:t>indexeur</a:t>
            </a:r>
            <a:r>
              <a:rPr lang="fr-FR">
                <a:solidFill>
                  <a:schemeClr val="tx1"/>
                </a:solidFill>
              </a:rPr>
              <a:t> peut être utilisé à cet effet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45443" name="Rectangle 3"/>
          <p:cNvSpPr>
            <a:spLocks noGrp="1" noChangeArrowheads="1"/>
          </p:cNvSpPr>
          <p:nvPr>
            <p:ph type="title"/>
          </p:nvPr>
        </p:nvSpPr>
        <p:spPr>
          <a:xfrm>
            <a:off x="179388" y="160338"/>
            <a:ext cx="8334375" cy="725487"/>
          </a:xfrm>
        </p:spPr>
        <p:txBody>
          <a:bodyPr/>
          <a:lstStyle/>
          <a:p>
            <a:pPr>
              <a:defRPr/>
            </a:pPr>
            <a:r>
              <a:rPr lang="fr-FR"/>
              <a:t>Définition de méthode pour une surcharge d’opérateur</a:t>
            </a:r>
          </a:p>
        </p:txBody>
      </p:sp>
      <p:sp>
        <p:nvSpPr>
          <p:cNvPr id="26628" name="Rectangle 4"/>
          <p:cNvSpPr>
            <a:spLocks noGrp="1" noChangeArrowheads="1"/>
          </p:cNvSpPr>
          <p:nvPr>
            <p:ph idx="1"/>
          </p:nvPr>
        </p:nvSpPr>
        <p:spPr>
          <a:xfrm>
            <a:off x="279400" y="1312863"/>
            <a:ext cx="8599488" cy="4408487"/>
          </a:xfrm>
        </p:spPr>
        <p:txBody>
          <a:bodyPr/>
          <a:lstStyle/>
          <a:p>
            <a:pPr>
              <a:spcBef>
                <a:spcPts val="1200"/>
              </a:spcBef>
              <a:spcAft>
                <a:spcPts val="300"/>
              </a:spcAft>
              <a:buFontTx/>
              <a:buChar char="•"/>
              <a:tabLst>
                <a:tab pos="692150" algn="l"/>
                <a:tab pos="1139825" algn="l"/>
                <a:tab pos="1601788" algn="l"/>
                <a:tab pos="2511425" algn="l"/>
              </a:tabLst>
            </a:pPr>
            <a:r>
              <a:rPr lang="fr-FR" dirty="0">
                <a:solidFill>
                  <a:schemeClr val="tx1"/>
                </a:solidFill>
              </a:rPr>
              <a:t>La surcharge d’opérateur se réalise via une méthode </a:t>
            </a:r>
            <a:r>
              <a:rPr lang="fr-FR" dirty="0" err="1">
                <a:solidFill>
                  <a:schemeClr val="tx1"/>
                </a:solidFill>
                <a:latin typeface="Courier New" pitchFamily="49" charset="0"/>
                <a:cs typeface="Courier New" pitchFamily="49" charset="0"/>
              </a:rPr>
              <a:t>static</a:t>
            </a:r>
            <a:r>
              <a:rPr lang="fr-FR" dirty="0">
                <a:solidFill>
                  <a:schemeClr val="tx1"/>
                </a:solidFill>
              </a:rPr>
              <a:t> avec une signature spéciale :</a:t>
            </a:r>
            <a:endParaRPr lang="fr-FR" dirty="0"/>
          </a:p>
          <a:p>
            <a:pPr>
              <a:spcBef>
                <a:spcPts val="1200"/>
              </a:spcBef>
              <a:spcAft>
                <a:spcPts val="300"/>
              </a:spcAft>
              <a:buFontTx/>
              <a:buNone/>
              <a:tabLst>
                <a:tab pos="692150" algn="l"/>
                <a:tab pos="1139825" algn="l"/>
                <a:tab pos="1601788" algn="l"/>
                <a:tab pos="2511425" algn="l"/>
              </a:tabLst>
            </a:pPr>
            <a:r>
              <a:rPr lang="fr-FR" b="0" dirty="0">
                <a:latin typeface="Courier New" pitchFamily="49" charset="0"/>
              </a:rPr>
              <a:t>	</a:t>
            </a:r>
            <a:r>
              <a:rPr lang="fr-FR" dirty="0">
                <a:latin typeface="Courier New" pitchFamily="49" charset="0"/>
              </a:rPr>
              <a:t>public </a:t>
            </a:r>
            <a:r>
              <a:rPr lang="fr-FR" dirty="0" err="1">
                <a:latin typeface="Courier New" pitchFamily="49" charset="0"/>
              </a:rPr>
              <a:t>static</a:t>
            </a:r>
            <a:r>
              <a:rPr lang="fr-FR" dirty="0">
                <a:latin typeface="Courier New" pitchFamily="49" charset="0"/>
              </a:rPr>
              <a:t> </a:t>
            </a:r>
            <a:r>
              <a:rPr lang="fr-FR" dirty="0" err="1">
                <a:latin typeface="Courier New" pitchFamily="49" charset="0"/>
              </a:rPr>
              <a:t>bool</a:t>
            </a:r>
            <a:r>
              <a:rPr lang="fr-FR" dirty="0">
                <a:latin typeface="Courier New" pitchFamily="49" charset="0"/>
              </a:rPr>
              <a:t> </a:t>
            </a:r>
            <a:r>
              <a:rPr lang="fr-FR" dirty="0" err="1">
                <a:latin typeface="Courier New" pitchFamily="49" charset="0"/>
              </a:rPr>
              <a:t>operator</a:t>
            </a:r>
            <a:r>
              <a:rPr lang="fr-FR" i="1" dirty="0" err="1">
                <a:latin typeface="Courier New" pitchFamily="49" charset="0"/>
              </a:rPr>
              <a:t>OP</a:t>
            </a:r>
            <a:r>
              <a:rPr lang="fr-FR" dirty="0">
                <a:latin typeface="Courier New" pitchFamily="49" charset="0"/>
              </a:rPr>
              <a:t>(</a:t>
            </a:r>
            <a:r>
              <a:rPr lang="fr-FR" i="1" dirty="0">
                <a:latin typeface="Courier New" pitchFamily="49" charset="0"/>
              </a:rPr>
              <a:t>CLASS</a:t>
            </a:r>
            <a:r>
              <a:rPr lang="fr-FR" dirty="0">
                <a:latin typeface="Courier New" pitchFamily="49" charset="0"/>
              </a:rPr>
              <a:t> </a:t>
            </a:r>
            <a:r>
              <a:rPr lang="fr-FR" dirty="0" err="1">
                <a:latin typeface="Courier New" pitchFamily="49" charset="0"/>
              </a:rPr>
              <a:t>left</a:t>
            </a:r>
            <a:r>
              <a:rPr lang="fr-FR" dirty="0">
                <a:latin typeface="Courier New" pitchFamily="49" charset="0"/>
              </a:rPr>
              <a:t>, </a:t>
            </a:r>
            <a:r>
              <a:rPr lang="fr-FR" i="1" dirty="0">
                <a:latin typeface="Courier New" pitchFamily="49" charset="0"/>
              </a:rPr>
              <a:t>CLASS</a:t>
            </a:r>
            <a:r>
              <a:rPr lang="fr-FR" dirty="0">
                <a:latin typeface="Courier New" pitchFamily="49" charset="0"/>
              </a:rPr>
              <a:t> right)</a:t>
            </a:r>
            <a:br>
              <a:rPr lang="fr-FR" b="0" dirty="0">
                <a:latin typeface="Courier New" pitchFamily="49" charset="0"/>
              </a:rPr>
            </a:br>
            <a:endParaRPr lang="fr-FR" b="0" dirty="0">
              <a:latin typeface="Courier New" pitchFamily="49" charset="0"/>
            </a:endParaRPr>
          </a:p>
          <a:p>
            <a:pPr lvl="1">
              <a:spcAft>
                <a:spcPts val="300"/>
              </a:spcAft>
              <a:buClrTx/>
              <a:buFontTx/>
              <a:buNone/>
              <a:tabLst>
                <a:tab pos="692150" algn="l"/>
                <a:tab pos="1139825" algn="l"/>
                <a:tab pos="1601788" algn="l"/>
                <a:tab pos="2511425" algn="l"/>
              </a:tabLst>
            </a:pPr>
            <a:r>
              <a:rPr lang="fr-FR" dirty="0">
                <a:solidFill>
                  <a:schemeClr val="accent2"/>
                </a:solidFill>
              </a:rPr>
              <a:t>— 	</a:t>
            </a:r>
            <a:r>
              <a:rPr lang="fr-FR" dirty="0"/>
              <a:t>Où </a:t>
            </a:r>
            <a:r>
              <a:rPr lang="fr-FR" i="1" dirty="0">
                <a:latin typeface="Courier New" pitchFamily="49" charset="0"/>
              </a:rPr>
              <a:t>OP</a:t>
            </a:r>
            <a:r>
              <a:rPr lang="fr-FR" dirty="0"/>
              <a:t> est l’opérateur que l’on surcharge </a:t>
            </a:r>
          </a:p>
          <a:p>
            <a:pPr lvl="1">
              <a:spcAft>
                <a:spcPts val="300"/>
              </a:spcAft>
              <a:buClrTx/>
              <a:buFontTx/>
              <a:buNone/>
              <a:tabLst>
                <a:tab pos="692150" algn="l"/>
                <a:tab pos="1139825" algn="l"/>
                <a:tab pos="1601788" algn="l"/>
                <a:tab pos="2511425" algn="l"/>
              </a:tabLst>
            </a:pPr>
            <a:r>
              <a:rPr lang="fr-FR" dirty="0">
                <a:solidFill>
                  <a:schemeClr val="accent2"/>
                </a:solidFill>
              </a:rPr>
              <a:t>— 	</a:t>
            </a:r>
            <a:r>
              <a:rPr lang="fr-FR" dirty="0"/>
              <a:t>Et </a:t>
            </a:r>
            <a:r>
              <a:rPr lang="fr-FR" i="1" dirty="0">
                <a:latin typeface="Courier New" pitchFamily="49" charset="0"/>
              </a:rPr>
              <a:t>CLASS</a:t>
            </a:r>
            <a:r>
              <a:rPr lang="fr-FR" dirty="0"/>
              <a:t> la classe pour laquelle il est surchargé</a:t>
            </a:r>
          </a:p>
          <a:p>
            <a:pPr>
              <a:spcBef>
                <a:spcPts val="1200"/>
              </a:spcBef>
              <a:spcAft>
                <a:spcPts val="300"/>
              </a:spcAft>
              <a:buFontTx/>
              <a:buChar char="•"/>
              <a:tabLst>
                <a:tab pos="692150" algn="l"/>
                <a:tab pos="1139825" algn="l"/>
                <a:tab pos="1601788" algn="l"/>
                <a:tab pos="2511425" algn="l"/>
              </a:tabLst>
            </a:pPr>
            <a:r>
              <a:rPr lang="fr-FR" dirty="0"/>
              <a:t>Si l’opérateur </a:t>
            </a:r>
            <a:r>
              <a:rPr lang="fr-FR" dirty="0">
                <a:latin typeface="Courier New" pitchFamily="49" charset="0"/>
              </a:rPr>
              <a:t>&gt;=</a:t>
            </a:r>
            <a:r>
              <a:rPr lang="fr-FR" dirty="0"/>
              <a:t> est surchargé pour une class </a:t>
            </a:r>
            <a:r>
              <a:rPr lang="fr-FR" dirty="0">
                <a:latin typeface="Courier New" pitchFamily="49" charset="0"/>
                <a:cs typeface="Courier New" pitchFamily="49" charset="0"/>
              </a:rPr>
              <a:t>X</a:t>
            </a:r>
            <a:r>
              <a:rPr lang="fr-FR" dirty="0"/>
              <a:t>, l'instruction</a:t>
            </a:r>
          </a:p>
          <a:p>
            <a:pPr>
              <a:spcBef>
                <a:spcPts val="1200"/>
              </a:spcBef>
              <a:spcAft>
                <a:spcPts val="300"/>
              </a:spcAft>
              <a:buClrTx/>
              <a:buSzTx/>
              <a:buFontTx/>
              <a:buNone/>
              <a:tabLst>
                <a:tab pos="692150" algn="l"/>
                <a:tab pos="1139825" algn="l"/>
                <a:tab pos="1601788" algn="l"/>
                <a:tab pos="2511425" algn="l"/>
              </a:tabLst>
            </a:pPr>
            <a:r>
              <a:rPr lang="fr-FR" b="0" dirty="0">
                <a:latin typeface="Courier New" pitchFamily="49" charset="0"/>
              </a:rPr>
              <a:t>	</a:t>
            </a:r>
            <a:r>
              <a:rPr lang="fr-FR" dirty="0">
                <a:latin typeface="Courier New" pitchFamily="49" charset="0"/>
              </a:rPr>
              <a:t>if (x1 &gt;= x2)</a:t>
            </a:r>
            <a:r>
              <a:rPr lang="fr-FR" b="0" dirty="0">
                <a:latin typeface="Courier New" pitchFamily="49" charset="0"/>
              </a:rPr>
              <a:t> ...</a:t>
            </a:r>
            <a:r>
              <a:rPr lang="fr-FR" dirty="0"/>
              <a:t>	</a:t>
            </a:r>
          </a:p>
          <a:p>
            <a:pPr>
              <a:spcBef>
                <a:spcPts val="1200"/>
              </a:spcBef>
              <a:spcAft>
                <a:spcPts val="300"/>
              </a:spcAft>
              <a:buClrTx/>
              <a:buSzTx/>
              <a:buFontTx/>
              <a:buNone/>
              <a:tabLst>
                <a:tab pos="692150" algn="l"/>
                <a:tab pos="1139825" algn="l"/>
                <a:tab pos="1601788" algn="l"/>
                <a:tab pos="2511425" algn="l"/>
              </a:tabLst>
            </a:pPr>
            <a:r>
              <a:rPr lang="fr-FR" dirty="0"/>
              <a:t>	est « </a:t>
            </a:r>
            <a:r>
              <a:rPr lang="fr-FR" dirty="0" err="1"/>
              <a:t>automagiquement</a:t>
            </a:r>
            <a:r>
              <a:rPr lang="fr-FR" dirty="0"/>
              <a:t> » convertie par le compilateur en</a:t>
            </a:r>
          </a:p>
          <a:p>
            <a:pPr>
              <a:spcBef>
                <a:spcPts val="1200"/>
              </a:spcBef>
              <a:spcAft>
                <a:spcPts val="300"/>
              </a:spcAft>
              <a:buClrTx/>
              <a:buSzTx/>
              <a:buFontTx/>
              <a:buNone/>
              <a:tabLst>
                <a:tab pos="692150" algn="l"/>
                <a:tab pos="1139825" algn="l"/>
                <a:tab pos="1601788" algn="l"/>
                <a:tab pos="2511425" algn="l"/>
              </a:tabLst>
            </a:pPr>
            <a:r>
              <a:rPr lang="fr-FR" b="0" dirty="0"/>
              <a:t>	</a:t>
            </a:r>
            <a:r>
              <a:rPr lang="fr-FR" dirty="0">
                <a:latin typeface="Courier New" pitchFamily="49" charset="0"/>
              </a:rPr>
              <a:t>if (</a:t>
            </a:r>
            <a:r>
              <a:rPr lang="fr-FR" i="1" dirty="0" err="1">
                <a:latin typeface="Courier New" pitchFamily="49" charset="0"/>
              </a:rPr>
              <a:t>X</a:t>
            </a:r>
            <a:r>
              <a:rPr lang="fr-FR" dirty="0" err="1">
                <a:latin typeface="Courier New" pitchFamily="49" charset="0"/>
              </a:rPr>
              <a:t>.operator</a:t>
            </a:r>
            <a:r>
              <a:rPr lang="fr-FR" dirty="0">
                <a:latin typeface="Courier New" pitchFamily="49" charset="0"/>
              </a:rPr>
              <a:t>&gt;=(x1, x2))</a:t>
            </a:r>
            <a:r>
              <a:rPr lang="fr-FR" b="0" dirty="0">
                <a:latin typeface="Courier New" pitchFamily="49" charset="0"/>
              </a:rPr>
              <a:t> ...</a:t>
            </a:r>
          </a:p>
          <a:p>
            <a:pPr>
              <a:tabLst>
                <a:tab pos="692150" algn="l"/>
                <a:tab pos="1139825" algn="l"/>
                <a:tab pos="1601788" algn="l"/>
                <a:tab pos="2511425" algn="l"/>
              </a:tabLst>
            </a:pPr>
            <a:endParaRPr lang="fr-FR" b="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a:defRPr/>
            </a:pPr>
            <a:r>
              <a:rPr lang="fr-FR"/>
              <a:t>Exemple de surcharge d’opérateur</a:t>
            </a:r>
            <a:endParaRPr lang="en-US"/>
          </a:p>
        </p:txBody>
      </p:sp>
      <p:sp>
        <p:nvSpPr>
          <p:cNvPr id="27651" name="Rectangle 3"/>
          <p:cNvSpPr>
            <a:spLocks noGrp="1" noChangeArrowheads="1"/>
          </p:cNvSpPr>
          <p:nvPr>
            <p:ph idx="1"/>
          </p:nvPr>
        </p:nvSpPr>
        <p:spPr>
          <a:xfrm>
            <a:off x="279400" y="1312863"/>
            <a:ext cx="8677275" cy="666750"/>
          </a:xfrm>
        </p:spPr>
        <p:txBody>
          <a:bodyPr/>
          <a:lstStyle/>
          <a:p>
            <a:pPr>
              <a:tabLst>
                <a:tab pos="342900" algn="l"/>
              </a:tabLst>
            </a:pPr>
            <a:r>
              <a:rPr lang="en-US">
                <a:solidFill>
                  <a:schemeClr val="tx1"/>
                </a:solidFill>
              </a:rPr>
              <a:t>Il ne faut surcharger des opérateurs que si cela s’avère réellement judicieux</a:t>
            </a:r>
          </a:p>
          <a:p>
            <a:pPr lvl="1">
              <a:tabLst>
                <a:tab pos="342900" algn="l"/>
              </a:tabLst>
            </a:pPr>
            <a:r>
              <a:rPr lang="en-US">
                <a:solidFill>
                  <a:schemeClr val="tx1"/>
                </a:solidFill>
              </a:rPr>
              <a:t>Comme les types mathématiques (qui tendent à être des structures)</a:t>
            </a:r>
          </a:p>
        </p:txBody>
      </p:sp>
      <p:sp>
        <p:nvSpPr>
          <p:cNvPr id="447492" name="Rectangle 4"/>
          <p:cNvSpPr>
            <a:spLocks noChangeArrowheads="1"/>
          </p:cNvSpPr>
          <p:nvPr/>
        </p:nvSpPr>
        <p:spPr bwMode="blackWhite">
          <a:xfrm>
            <a:off x="298450" y="2019300"/>
            <a:ext cx="8567738" cy="31242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spcBef>
                <a:spcPts val="200"/>
              </a:spcBef>
              <a:buClr>
                <a:schemeClr val="accent2"/>
              </a:buClr>
              <a:buSzPct val="115000"/>
              <a:buFont typeface="Arial" charset="0"/>
              <a:buNone/>
              <a:defRPr/>
            </a:pPr>
            <a:r>
              <a:rPr lang="fr-FR" b="1" noProof="1">
                <a:latin typeface="Courier New" pitchFamily="49" charset="0"/>
              </a:rPr>
              <a:t>public struct</a:t>
            </a:r>
            <a:r>
              <a:rPr lang="fr-FR" noProof="1">
                <a:latin typeface="Courier New" pitchFamily="49" charset="0"/>
              </a:rPr>
              <a:t> complex</a:t>
            </a:r>
          </a:p>
          <a:p>
            <a:pPr>
              <a:lnSpc>
                <a:spcPct val="90000"/>
              </a:lnSpc>
              <a:spcBef>
                <a:spcPts val="200"/>
              </a:spcBef>
              <a:buClr>
                <a:schemeClr val="accent2"/>
              </a:buClr>
              <a:buSzPct val="115000"/>
              <a:buFont typeface="Arial" charset="0"/>
              <a:buNone/>
              <a:defRPr/>
            </a:pPr>
            <a:r>
              <a:rPr lang="fr-FR" noProof="1">
                <a:latin typeface="Courier New" pitchFamily="49" charset="0"/>
              </a:rPr>
              <a:t>{</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public double</a:t>
            </a:r>
            <a:r>
              <a:rPr lang="fr-FR" noProof="1">
                <a:latin typeface="Courier New" pitchFamily="49" charset="0"/>
              </a:rPr>
              <a:t> real;</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public double</a:t>
            </a:r>
            <a:r>
              <a:rPr lang="fr-FR" noProof="1">
                <a:latin typeface="Courier New" pitchFamily="49" charset="0"/>
              </a:rPr>
              <a:t> imag;</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public static</a:t>
            </a:r>
            <a:r>
              <a:rPr lang="fr-FR" noProof="1">
                <a:latin typeface="Courier New" pitchFamily="49" charset="0"/>
              </a:rPr>
              <a:t> complex </a:t>
            </a:r>
            <a:r>
              <a:rPr lang="fr-FR" b="1" noProof="1">
                <a:latin typeface="Courier New" pitchFamily="49" charset="0"/>
              </a:rPr>
              <a:t>operator</a:t>
            </a:r>
            <a:r>
              <a:rPr lang="fr-FR" noProof="1">
                <a:latin typeface="Courier New" pitchFamily="49" charset="0"/>
              </a:rPr>
              <a:t>*(complex left, complex right)</a:t>
            </a:r>
          </a:p>
          <a:p>
            <a:pPr>
              <a:lnSpc>
                <a:spcPct val="90000"/>
              </a:lnSpc>
              <a:spcBef>
                <a:spcPts val="200"/>
              </a:spcBef>
              <a:buClr>
                <a:schemeClr val="accent2"/>
              </a:buClr>
              <a:buSzPct val="115000"/>
              <a:buFont typeface="Arial" charset="0"/>
              <a:buNone/>
              <a:defRPr/>
            </a:pPr>
            <a:r>
              <a:rPr lang="fr-FR" noProof="1">
                <a:latin typeface="Courier New" pitchFamily="49" charset="0"/>
              </a:rPr>
              <a:t>  {</a:t>
            </a:r>
          </a:p>
          <a:p>
            <a:pPr>
              <a:lnSpc>
                <a:spcPct val="90000"/>
              </a:lnSpc>
              <a:spcBef>
                <a:spcPts val="200"/>
              </a:spcBef>
              <a:buClr>
                <a:schemeClr val="accent2"/>
              </a:buClr>
              <a:buSzPct val="115000"/>
              <a:buFont typeface="Arial" charset="0"/>
              <a:buNone/>
              <a:defRPr/>
            </a:pPr>
            <a:r>
              <a:rPr lang="fr-FR" noProof="1">
                <a:latin typeface="Courier New" pitchFamily="49" charset="0"/>
              </a:rPr>
              <a:t>    complex result;</a:t>
            </a:r>
          </a:p>
          <a:p>
            <a:pPr>
              <a:lnSpc>
                <a:spcPct val="90000"/>
              </a:lnSpc>
              <a:spcBef>
                <a:spcPts val="200"/>
              </a:spcBef>
              <a:buClr>
                <a:schemeClr val="accent2"/>
              </a:buClr>
              <a:buSzPct val="115000"/>
              <a:buFont typeface="Arial" charset="0"/>
              <a:buNone/>
              <a:defRPr/>
            </a:pPr>
            <a:r>
              <a:rPr lang="fr-FR" noProof="1">
                <a:latin typeface="Courier New" pitchFamily="49" charset="0"/>
              </a:rPr>
              <a:t>    result.real = left.real * right.real - left.imag * right.imag;</a:t>
            </a:r>
          </a:p>
          <a:p>
            <a:pPr>
              <a:lnSpc>
                <a:spcPct val="90000"/>
              </a:lnSpc>
              <a:spcBef>
                <a:spcPts val="200"/>
              </a:spcBef>
              <a:buClr>
                <a:schemeClr val="accent2"/>
              </a:buClr>
              <a:buSzPct val="115000"/>
              <a:buFont typeface="Arial" charset="0"/>
              <a:buNone/>
              <a:defRPr/>
            </a:pPr>
            <a:r>
              <a:rPr lang="fr-FR" noProof="1">
                <a:latin typeface="Courier New" pitchFamily="49" charset="0"/>
              </a:rPr>
              <a:t>    result.imag = left.real * right.imag + left.imag * right.real;</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return</a:t>
            </a:r>
            <a:r>
              <a:rPr lang="fr-FR" noProof="1">
                <a:latin typeface="Courier New" pitchFamily="49" charset="0"/>
              </a:rPr>
              <a:t> result;</a:t>
            </a:r>
          </a:p>
          <a:p>
            <a:pPr>
              <a:lnSpc>
                <a:spcPct val="90000"/>
              </a:lnSpc>
              <a:spcBef>
                <a:spcPts val="200"/>
              </a:spcBef>
              <a:buClr>
                <a:schemeClr val="accent2"/>
              </a:buClr>
              <a:buSzPct val="115000"/>
              <a:buFont typeface="Arial" charset="0"/>
              <a:buNone/>
              <a:defRPr/>
            </a:pPr>
            <a:r>
              <a:rPr lang="fr-FR" noProof="1">
                <a:latin typeface="Courier New" pitchFamily="49" charset="0"/>
              </a:rPr>
              <a:t>  }</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public override string</a:t>
            </a:r>
            <a:r>
              <a:rPr lang="fr-FR" noProof="1">
                <a:latin typeface="Courier New" pitchFamily="49" charset="0"/>
              </a:rPr>
              <a:t> ToString() { </a:t>
            </a:r>
            <a:r>
              <a:rPr lang="fr-FR" b="1" noProof="1">
                <a:latin typeface="Courier New" pitchFamily="49" charset="0"/>
              </a:rPr>
              <a:t>return</a:t>
            </a:r>
            <a:r>
              <a:rPr lang="fr-FR" noProof="1">
                <a:latin typeface="Courier New" pitchFamily="49" charset="0"/>
              </a:rPr>
              <a:t> "(" + real + "+" + imag + "i)"; }</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i="1" noProof="1">
                <a:latin typeface="Courier New" pitchFamily="49" charset="0"/>
              </a:rPr>
              <a:t> … autres méthodes …</a:t>
            </a:r>
          </a:p>
          <a:p>
            <a:pPr>
              <a:lnSpc>
                <a:spcPct val="90000"/>
              </a:lnSpc>
              <a:spcBef>
                <a:spcPts val="200"/>
              </a:spcBef>
              <a:buClr>
                <a:schemeClr val="accent2"/>
              </a:buClr>
              <a:buSzPct val="115000"/>
              <a:buFont typeface="Arial" charset="0"/>
              <a:buNone/>
              <a:defRPr/>
            </a:pPr>
            <a:r>
              <a:rPr lang="fr-FR" noProof="1">
                <a:latin typeface="Courier New" pitchFamily="49" charset="0"/>
              </a:rPr>
              <a:t>}</a:t>
            </a:r>
          </a:p>
        </p:txBody>
      </p:sp>
      <p:sp>
        <p:nvSpPr>
          <p:cNvPr id="27653" name="AutoShape 5"/>
          <p:cNvSpPr>
            <a:spLocks noChangeArrowheads="1"/>
          </p:cNvSpPr>
          <p:nvPr/>
        </p:nvSpPr>
        <p:spPr bwMode="blackWhite">
          <a:xfrm>
            <a:off x="3905250" y="2239963"/>
            <a:ext cx="1774825" cy="285750"/>
          </a:xfrm>
          <a:prstGeom prst="wedgeRectCallout">
            <a:avLst>
              <a:gd name="adj1" fmla="val -63417"/>
              <a:gd name="adj2" fmla="val 184444"/>
            </a:avLst>
          </a:prstGeom>
          <a:solidFill>
            <a:schemeClr val="hlink"/>
          </a:solidFill>
          <a:ln w="12700">
            <a:solidFill>
              <a:schemeClr val="tx1"/>
            </a:solidFill>
            <a:miter lim="800000"/>
            <a:headEnd/>
            <a:tailEnd/>
          </a:ln>
        </p:spPr>
        <p:txBody>
          <a:bodyPr/>
          <a:lstStyle/>
          <a:p>
            <a:r>
              <a:rPr lang="en-US" b="1"/>
              <a:t>Opérateur produit</a:t>
            </a:r>
            <a:endParaRPr lang="en-US" b="1">
              <a:latin typeface="Courier New" pitchFamily="49" charset="0"/>
            </a:endParaRPr>
          </a:p>
        </p:txBody>
      </p:sp>
      <p:sp>
        <p:nvSpPr>
          <p:cNvPr id="447494" name="Rectangle 6"/>
          <p:cNvSpPr>
            <a:spLocks noChangeArrowheads="1"/>
          </p:cNvSpPr>
          <p:nvPr/>
        </p:nvSpPr>
        <p:spPr bwMode="blackWhite">
          <a:xfrm>
            <a:off x="3071813" y="4922838"/>
            <a:ext cx="5197475" cy="144621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b="1" noProof="1">
                <a:latin typeface="Courier New" pitchFamily="49" charset="0"/>
              </a:rPr>
              <a:t>public void</a:t>
            </a:r>
            <a:r>
              <a:rPr lang="fr-FR" noProof="1">
                <a:latin typeface="Courier New" pitchFamily="49" charset="0"/>
              </a:rPr>
              <a:t> Main(</a:t>
            </a:r>
            <a:r>
              <a:rPr lang="fr-FR" b="1" noProof="1">
                <a:latin typeface="Courier New" pitchFamily="49" charset="0"/>
              </a:rPr>
              <a:t>string</a:t>
            </a:r>
            <a:r>
              <a:rPr lang="fr-FR" noProof="1">
                <a:latin typeface="Courier New" pitchFamily="49" charset="0"/>
              </a:rPr>
              <a:t>[] args)</a:t>
            </a:r>
          </a:p>
          <a:p>
            <a:pPr>
              <a:lnSpc>
                <a:spcPct val="80000"/>
              </a:lnSpc>
              <a:spcBef>
                <a:spcPts val="200"/>
              </a:spcBef>
              <a:buClr>
                <a:schemeClr val="accent2"/>
              </a:buClr>
              <a:buSzPct val="115000"/>
              <a:buFont typeface="Arial" charset="0"/>
              <a:buNone/>
              <a:defRPr/>
            </a:pPr>
            <a:r>
              <a:rPr lang="fr-FR" noProof="1">
                <a:latin typeface="Courier New" pitchFamily="49" charset="0"/>
              </a:rPr>
              <a:t>{</a:t>
            </a:r>
          </a:p>
          <a:p>
            <a:pPr>
              <a:lnSpc>
                <a:spcPct val="80000"/>
              </a:lnSpc>
              <a:spcBef>
                <a:spcPts val="200"/>
              </a:spcBef>
              <a:buClr>
                <a:schemeClr val="accent2"/>
              </a:buClr>
              <a:buSzPct val="115000"/>
              <a:buFont typeface="Arial" charset="0"/>
              <a:buNone/>
              <a:defRPr/>
            </a:pPr>
            <a:r>
              <a:rPr lang="fr-FR" noProof="1">
                <a:latin typeface="Courier New" pitchFamily="49" charset="0"/>
              </a:rPr>
              <a:t>  complex c1; c1.real = 10.2; c1.imag = 4.6;</a:t>
            </a:r>
          </a:p>
          <a:p>
            <a:pPr>
              <a:lnSpc>
                <a:spcPct val="80000"/>
              </a:lnSpc>
              <a:spcBef>
                <a:spcPts val="200"/>
              </a:spcBef>
              <a:buClr>
                <a:schemeClr val="accent2"/>
              </a:buClr>
              <a:buSzPct val="115000"/>
              <a:buFont typeface="Arial" charset="0"/>
              <a:buNone/>
              <a:defRPr/>
            </a:pPr>
            <a:r>
              <a:rPr lang="fr-FR" noProof="1">
                <a:latin typeface="Courier New" pitchFamily="49" charset="0"/>
              </a:rPr>
              <a:t>  complex c2; c2.real = 18.6; c2.imag = 21.11;</a:t>
            </a:r>
          </a:p>
          <a:p>
            <a:pPr>
              <a:lnSpc>
                <a:spcPct val="80000"/>
              </a:lnSpc>
              <a:spcBef>
                <a:spcPts val="200"/>
              </a:spcBef>
              <a:buClr>
                <a:schemeClr val="accent2"/>
              </a:buClr>
              <a:buSzPct val="115000"/>
              <a:buFont typeface="Arial" charset="0"/>
              <a:buNone/>
              <a:defRPr/>
            </a:pPr>
            <a:r>
              <a:rPr lang="fr-FR" noProof="1">
                <a:latin typeface="Courier New" pitchFamily="49" charset="0"/>
              </a:rPr>
              <a:t>  complex c3 = c1 * c2;</a:t>
            </a:r>
          </a:p>
          <a:p>
            <a:pPr>
              <a:lnSpc>
                <a:spcPct val="80000"/>
              </a:lnSpc>
              <a:spcBef>
                <a:spcPts val="200"/>
              </a:spcBef>
              <a:buClr>
                <a:schemeClr val="accent2"/>
              </a:buClr>
              <a:buSzPct val="115000"/>
              <a:buFont typeface="Arial" charset="0"/>
              <a:buNone/>
              <a:defRPr/>
            </a:pPr>
            <a:r>
              <a:rPr lang="fr-FR" noProof="1">
                <a:latin typeface="Courier New" pitchFamily="49" charset="0"/>
              </a:rPr>
              <a:t>  Console.WriteLine("c3 = " + c3);</a:t>
            </a:r>
          </a:p>
          <a:p>
            <a:pPr>
              <a:lnSpc>
                <a:spcPct val="80000"/>
              </a:lnSpc>
              <a:spcBef>
                <a:spcPts val="200"/>
              </a:spcBef>
              <a:buClr>
                <a:schemeClr val="accent2"/>
              </a:buClr>
              <a:buSzPct val="115000"/>
              <a:buFont typeface="Arial" charset="0"/>
              <a:buNone/>
              <a:defRPr/>
            </a:pPr>
            <a:r>
              <a:rPr lang="fr-FR" noProof="1">
                <a:latin typeface="Courier New" pitchFamily="49"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fr-FR"/>
              <a:t>Définition de classes en C# </a:t>
            </a:r>
          </a:p>
        </p:txBody>
      </p:sp>
      <p:sp>
        <p:nvSpPr>
          <p:cNvPr id="15363" name="Rectangle 3"/>
          <p:cNvSpPr>
            <a:spLocks noGrp="1" noChangeArrowheads="1"/>
          </p:cNvSpPr>
          <p:nvPr>
            <p:ph idx="1"/>
          </p:nvPr>
        </p:nvSpPr>
        <p:spPr>
          <a:xfrm>
            <a:off x="190500" y="1135063"/>
            <a:ext cx="8753475" cy="5419725"/>
          </a:xfrm>
        </p:spPr>
        <p:txBody>
          <a:bodyPr/>
          <a:lstStyle/>
          <a:p>
            <a:pPr>
              <a:lnSpc>
                <a:spcPct val="90000"/>
              </a:lnSpc>
              <a:spcBef>
                <a:spcPct val="0"/>
              </a:spcBef>
              <a:spcAft>
                <a:spcPts val="300"/>
              </a:spcAft>
              <a:tabLst>
                <a:tab pos="1485900" algn="l"/>
              </a:tabLst>
            </a:pPr>
            <a:r>
              <a:rPr lang="fr-FR"/>
              <a:t>La forme générale d’une définition de classe en C# est la suivante :</a:t>
            </a:r>
            <a:br>
              <a:rPr lang="fr-FR"/>
            </a:br>
            <a:br>
              <a:rPr lang="fr-FR"/>
            </a:br>
            <a:r>
              <a:rPr lang="fr-FR">
                <a:latin typeface="Courier New" pitchFamily="49" charset="0"/>
              </a:rPr>
              <a:t>[Modifiers]</a:t>
            </a:r>
            <a:r>
              <a:rPr lang="fr-FR" b="0">
                <a:latin typeface="Courier New" pitchFamily="49" charset="0"/>
              </a:rPr>
              <a:t> </a:t>
            </a:r>
            <a:r>
              <a:rPr lang="fr-FR">
                <a:latin typeface="Courier New" pitchFamily="49" charset="0"/>
              </a:rPr>
              <a:t>class</a:t>
            </a:r>
            <a:r>
              <a:rPr lang="fr-FR" b="0" i="1">
                <a:latin typeface="Courier New" pitchFamily="49" charset="0"/>
              </a:rPr>
              <a:t> </a:t>
            </a:r>
            <a:r>
              <a:rPr lang="fr-FR" i="1">
                <a:latin typeface="Courier New" pitchFamily="49" charset="0"/>
              </a:rPr>
              <a:t>ClassName </a:t>
            </a:r>
            <a:r>
              <a:rPr lang="fr-FR">
                <a:latin typeface="Courier New" pitchFamily="49" charset="0"/>
              </a:rPr>
              <a:t>[: [BaseClass[,]] [Interfaces[,]]]</a:t>
            </a:r>
            <a:r>
              <a:rPr lang="fr-FR" b="0">
                <a:latin typeface="Courier New" pitchFamily="49" charset="0"/>
              </a:rPr>
              <a:t> </a:t>
            </a:r>
            <a:br>
              <a:rPr lang="fr-FR" i="1">
                <a:latin typeface="Courier New" pitchFamily="49" charset="0"/>
              </a:rPr>
            </a:br>
            <a:r>
              <a:rPr lang="fr-FR" b="0">
                <a:latin typeface="Courier New" pitchFamily="49" charset="0"/>
              </a:rPr>
              <a:t>{    </a:t>
            </a:r>
          </a:p>
          <a:p>
            <a:pPr>
              <a:lnSpc>
                <a:spcPct val="90000"/>
              </a:lnSpc>
              <a:spcBef>
                <a:spcPct val="0"/>
              </a:spcBef>
              <a:buFont typeface="Arial" charset="0"/>
              <a:buNone/>
              <a:tabLst>
                <a:tab pos="1485900" algn="l"/>
              </a:tabLst>
            </a:pPr>
            <a:r>
              <a:rPr lang="fr-FR" i="1">
                <a:latin typeface="Courier New" pitchFamily="49" charset="0"/>
              </a:rPr>
              <a:t>		… champs privés …</a:t>
            </a:r>
            <a:br>
              <a:rPr lang="fr-FR" i="1">
                <a:latin typeface="Courier New" pitchFamily="49" charset="0"/>
              </a:rPr>
            </a:br>
            <a:r>
              <a:rPr lang="fr-FR" i="1">
                <a:latin typeface="Courier New" pitchFamily="49" charset="0"/>
              </a:rPr>
              <a:t>     	… méthodes et propriétés publiques …</a:t>
            </a:r>
            <a:br>
              <a:rPr lang="fr-FR" i="1">
                <a:latin typeface="Courier New" pitchFamily="49" charset="0"/>
              </a:rPr>
            </a:br>
            <a:r>
              <a:rPr lang="fr-FR" b="0">
                <a:latin typeface="Courier New" pitchFamily="49" charset="0"/>
              </a:rPr>
              <a:t>}</a:t>
            </a:r>
          </a:p>
          <a:p>
            <a:pPr>
              <a:lnSpc>
                <a:spcPct val="90000"/>
              </a:lnSpc>
              <a:spcBef>
                <a:spcPts val="800"/>
              </a:spcBef>
              <a:tabLst>
                <a:tab pos="1485900" algn="l"/>
              </a:tabLst>
            </a:pPr>
            <a:r>
              <a:rPr lang="fr-FR" i="1">
                <a:latin typeface="Courier New" pitchFamily="49" charset="0"/>
              </a:rPr>
              <a:t>ClassName</a:t>
            </a:r>
            <a:r>
              <a:rPr lang="fr-FR"/>
              <a:t> est le nom de la classe, défini par le programmeur </a:t>
            </a:r>
          </a:p>
          <a:p>
            <a:pPr>
              <a:lnSpc>
                <a:spcPct val="90000"/>
              </a:lnSpc>
              <a:spcBef>
                <a:spcPts val="800"/>
              </a:spcBef>
              <a:tabLst>
                <a:tab pos="1485900" algn="l"/>
              </a:tabLst>
            </a:pPr>
            <a:r>
              <a:rPr lang="fr-FR"/>
              <a:t>Les </a:t>
            </a:r>
            <a:r>
              <a:rPr lang="fr-FR">
                <a:latin typeface="Courier New" pitchFamily="49" charset="0"/>
              </a:rPr>
              <a:t>[Modifiers]</a:t>
            </a:r>
            <a:r>
              <a:rPr lang="fr-FR"/>
              <a:t> facultatifs informent sur la nature de la classe</a:t>
            </a:r>
          </a:p>
          <a:p>
            <a:pPr lvl="1">
              <a:lnSpc>
                <a:spcPct val="90000"/>
              </a:lnSpc>
              <a:tabLst>
                <a:tab pos="1485900" algn="l"/>
              </a:tabLst>
            </a:pPr>
            <a:r>
              <a:rPr lang="fr-FR">
                <a:latin typeface="Courier New" pitchFamily="49" charset="0"/>
              </a:rPr>
              <a:t>public</a:t>
            </a:r>
            <a:r>
              <a:rPr lang="fr-FR"/>
              <a:t> indique qu’elle est disponible à partir de n’importe quel assembly</a:t>
            </a:r>
          </a:p>
          <a:p>
            <a:pPr lvl="1">
              <a:lnSpc>
                <a:spcPct val="90000"/>
              </a:lnSpc>
              <a:tabLst>
                <a:tab pos="1485900" algn="l"/>
              </a:tabLst>
            </a:pPr>
            <a:r>
              <a:rPr lang="fr-FR">
                <a:latin typeface="Courier New" pitchFamily="49" charset="0"/>
              </a:rPr>
              <a:t>internal</a:t>
            </a:r>
            <a:r>
              <a:rPr lang="fr-FR"/>
              <a:t> indique qu’elle n’est disponible qu’à partir du même assembly</a:t>
            </a:r>
            <a:endParaRPr lang="fr-FR" b="1">
              <a:solidFill>
                <a:schemeClr val="accent2"/>
              </a:solidFill>
            </a:endParaRPr>
          </a:p>
          <a:p>
            <a:pPr lvl="1">
              <a:lnSpc>
                <a:spcPct val="90000"/>
              </a:lnSpc>
              <a:tabLst>
                <a:tab pos="1485900" algn="l"/>
              </a:tabLst>
            </a:pPr>
            <a:r>
              <a:rPr lang="fr-FR"/>
              <a:t>Ne rien noter (le défaut) est identique à </a:t>
            </a:r>
            <a:r>
              <a:rPr lang="fr-FR">
                <a:latin typeface="Courier New" pitchFamily="49" charset="0"/>
              </a:rPr>
              <a:t>internal</a:t>
            </a:r>
            <a:endParaRPr lang="fr-FR"/>
          </a:p>
          <a:p>
            <a:pPr>
              <a:lnSpc>
                <a:spcPct val="90000"/>
              </a:lnSpc>
              <a:spcBef>
                <a:spcPts val="800"/>
              </a:spcBef>
              <a:tabLst>
                <a:tab pos="1485900" algn="l"/>
              </a:tabLst>
            </a:pPr>
            <a:r>
              <a:rPr lang="fr-FR" i="1">
                <a:latin typeface="Courier New" pitchFamily="49" charset="0"/>
              </a:rPr>
              <a:t>méthodes</a:t>
            </a:r>
            <a:r>
              <a:rPr lang="fr-FR" b="0"/>
              <a:t> </a:t>
            </a:r>
            <a:r>
              <a:rPr lang="fr-FR"/>
              <a:t>et </a:t>
            </a:r>
            <a:r>
              <a:rPr lang="fr-FR" i="1">
                <a:latin typeface="Courier New" pitchFamily="49" charset="0"/>
              </a:rPr>
              <a:t>propriétés</a:t>
            </a:r>
            <a:r>
              <a:rPr lang="fr-FR" i="1"/>
              <a:t> </a:t>
            </a:r>
            <a:r>
              <a:rPr lang="fr-FR" i="1">
                <a:latin typeface="Courier New" pitchFamily="49" charset="0"/>
              </a:rPr>
              <a:t>publiques</a:t>
            </a:r>
            <a:r>
              <a:rPr lang="fr-FR" i="1"/>
              <a:t> </a:t>
            </a:r>
            <a:r>
              <a:rPr lang="fr-FR"/>
              <a:t>sont accessibles de partout (selon la visibilité de la classe elle-même)</a:t>
            </a:r>
          </a:p>
          <a:p>
            <a:pPr>
              <a:lnSpc>
                <a:spcPct val="90000"/>
              </a:lnSpc>
              <a:spcBef>
                <a:spcPts val="800"/>
              </a:spcBef>
              <a:tabLst>
                <a:tab pos="1485900" algn="l"/>
              </a:tabLst>
            </a:pPr>
            <a:r>
              <a:rPr lang="fr-FR" i="1">
                <a:latin typeface="Courier New" pitchFamily="49" charset="0"/>
              </a:rPr>
              <a:t>champs privés</a:t>
            </a:r>
            <a:r>
              <a:rPr lang="fr-FR"/>
              <a:t> encapsulent l’état et sont accessibles </a:t>
            </a:r>
            <a:r>
              <a:rPr lang="fr-FR" i="1">
                <a:latin typeface="Century Schoolbook" pitchFamily="18" charset="0"/>
              </a:rPr>
              <a:t>uniquement</a:t>
            </a:r>
            <a:r>
              <a:rPr lang="fr-FR"/>
              <a:t> depuis les méthodes et les propriétés de la même classe</a:t>
            </a:r>
          </a:p>
          <a:p>
            <a:pPr>
              <a:lnSpc>
                <a:spcPct val="90000"/>
              </a:lnSpc>
              <a:spcBef>
                <a:spcPts val="800"/>
              </a:spcBef>
              <a:tabLst>
                <a:tab pos="1485900" algn="l"/>
              </a:tabLst>
            </a:pPr>
            <a:r>
              <a:rPr lang="fr-FR">
                <a:latin typeface="Courier New" pitchFamily="49" charset="0"/>
              </a:rPr>
              <a:t>BaseClass</a:t>
            </a:r>
            <a:r>
              <a:rPr lang="fr-FR"/>
              <a:t> est la classe dont on hérite et </a:t>
            </a:r>
            <a:r>
              <a:rPr lang="fr-FR">
                <a:latin typeface="Courier New" pitchFamily="49" charset="0"/>
              </a:rPr>
              <a:t>Interfaces</a:t>
            </a:r>
            <a:r>
              <a:rPr lang="fr-FR"/>
              <a:t> sont celles </a:t>
            </a:r>
            <a:br>
              <a:rPr lang="fr-FR"/>
            </a:br>
            <a:r>
              <a:rPr lang="fr-FR"/>
              <a:t>implémentées par la classe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fr-FR"/>
              <a:t>Une classe </a:t>
            </a:r>
            <a:r>
              <a:rPr lang="fr-FR">
                <a:latin typeface="Courier New" pitchFamily="49" charset="0"/>
              </a:rPr>
              <a:t>CompteBancaire</a:t>
            </a:r>
          </a:p>
        </p:txBody>
      </p:sp>
      <p:sp>
        <p:nvSpPr>
          <p:cNvPr id="138243" name="Rectangle 3"/>
          <p:cNvSpPr>
            <a:spLocks noGrp="1" noChangeArrowheads="1"/>
          </p:cNvSpPr>
          <p:nvPr>
            <p:ph idx="1"/>
          </p:nvPr>
        </p:nvSpPr>
        <p:spPr>
          <a:xfrm>
            <a:off x="279400" y="1209351"/>
            <a:ext cx="8599488" cy="1266825"/>
          </a:xfrm>
        </p:spPr>
        <p:txBody>
          <a:bodyPr/>
          <a:lstStyle/>
          <a:p>
            <a:r>
              <a:rPr lang="fr-FR" dirty="0"/>
              <a:t>Voici le code C# de la classe </a:t>
            </a:r>
            <a:r>
              <a:rPr lang="fr-FR" dirty="0" err="1">
                <a:latin typeface="Courier New" pitchFamily="49" charset="0"/>
              </a:rPr>
              <a:t>CompteBancaire</a:t>
            </a:r>
            <a:r>
              <a:rPr lang="fr-FR" dirty="0"/>
              <a:t> que nous avons vue en UML :</a:t>
            </a:r>
          </a:p>
        </p:txBody>
      </p:sp>
      <p:sp>
        <p:nvSpPr>
          <p:cNvPr id="17413" name="Rectangle 5"/>
          <p:cNvSpPr>
            <a:spLocks noChangeArrowheads="1"/>
          </p:cNvSpPr>
          <p:nvPr/>
        </p:nvSpPr>
        <p:spPr bwMode="blackWhite">
          <a:xfrm>
            <a:off x="914400" y="1828800"/>
            <a:ext cx="7086600" cy="45243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5000"/>
              </a:lnSpc>
            </a:pPr>
            <a:r>
              <a:rPr lang="en-US" sz="1600" b="1">
                <a:latin typeface="Courier New" pitchFamily="49" charset="0"/>
              </a:rPr>
              <a:t>using</a:t>
            </a:r>
            <a:r>
              <a:rPr lang="en-US" sz="1600">
                <a:latin typeface="Courier New" pitchFamily="49" charset="0"/>
              </a:rPr>
              <a:t> System;</a:t>
            </a:r>
          </a:p>
          <a:p>
            <a:pPr>
              <a:lnSpc>
                <a:spcPct val="75000"/>
              </a:lnSpc>
            </a:pPr>
            <a:r>
              <a:rPr lang="en-US" sz="1600" b="1">
                <a:latin typeface="Courier New" pitchFamily="49" charset="0"/>
              </a:rPr>
              <a:t>namespace</a:t>
            </a:r>
            <a:r>
              <a:rPr lang="en-US" sz="1600">
                <a:latin typeface="Courier New" pitchFamily="49" charset="0"/>
              </a:rPr>
              <a:t> Banque</a:t>
            </a:r>
          </a:p>
          <a:p>
            <a:pPr>
              <a:lnSpc>
                <a:spcPct val="75000"/>
              </a:lnSpc>
            </a:pPr>
            <a:r>
              <a:rPr lang="en-US" sz="1600">
                <a:latin typeface="Courier New" pitchFamily="49" charset="0"/>
              </a:rPr>
              <a:t>{</a:t>
            </a:r>
          </a:p>
          <a:p>
            <a:pPr>
              <a:lnSpc>
                <a:spcPct val="75000"/>
              </a:lnSpc>
            </a:pPr>
            <a:r>
              <a:rPr lang="en-US" sz="1600" b="1">
                <a:latin typeface="Courier New" pitchFamily="49" charset="0"/>
              </a:rPr>
              <a:t>  public class</a:t>
            </a:r>
            <a:r>
              <a:rPr lang="en-US" sz="1600">
                <a:latin typeface="Courier New" pitchFamily="49" charset="0"/>
              </a:rPr>
              <a:t> CompteBancaire</a:t>
            </a:r>
          </a:p>
          <a:p>
            <a:pPr>
              <a:lnSpc>
                <a:spcPct val="75000"/>
              </a:lnSpc>
            </a:pPr>
            <a:r>
              <a:rPr lang="en-US" sz="1600">
                <a:latin typeface="Courier New" pitchFamily="49" charset="0"/>
              </a:rPr>
              <a:t>  {</a:t>
            </a:r>
          </a:p>
          <a:p>
            <a:pPr>
              <a:lnSpc>
                <a:spcPct val="75000"/>
              </a:lnSpc>
            </a:pPr>
            <a:r>
              <a:rPr lang="en-US" sz="1600" b="1">
                <a:latin typeface="Courier New" pitchFamily="49" charset="0"/>
              </a:rPr>
              <a:t>    private decimal</a:t>
            </a:r>
            <a:r>
              <a:rPr lang="en-US" sz="1600">
                <a:latin typeface="Courier New" pitchFamily="49" charset="0"/>
              </a:rPr>
              <a:t> solde;</a:t>
            </a:r>
          </a:p>
          <a:p>
            <a:pPr>
              <a:lnSpc>
                <a:spcPct val="75000"/>
              </a:lnSpc>
            </a:pPr>
            <a:r>
              <a:rPr lang="en-US" sz="1600">
                <a:latin typeface="Courier New" pitchFamily="49" charset="0"/>
              </a:rPr>
              <a:t>    </a:t>
            </a:r>
            <a:r>
              <a:rPr lang="en-US" sz="1600" b="1">
                <a:latin typeface="Courier New" pitchFamily="49" charset="0"/>
              </a:rPr>
              <a:t>private ulong</a:t>
            </a:r>
            <a:r>
              <a:rPr lang="en-US" sz="1600">
                <a:latin typeface="Courier New" pitchFamily="49" charset="0"/>
              </a:rPr>
              <a:t> numcpte;</a:t>
            </a:r>
          </a:p>
          <a:p>
            <a:pPr>
              <a:lnSpc>
                <a:spcPct val="75000"/>
              </a:lnSpc>
            </a:pPr>
            <a:endParaRPr lang="en-US" sz="1600">
              <a:latin typeface="Courier New" pitchFamily="49" charset="0"/>
            </a:endParaRPr>
          </a:p>
          <a:p>
            <a:pPr>
              <a:lnSpc>
                <a:spcPct val="75000"/>
              </a:lnSpc>
            </a:pPr>
            <a:r>
              <a:rPr lang="en-US" sz="1600">
                <a:latin typeface="Courier New" pitchFamily="49" charset="0"/>
              </a:rPr>
              <a:t>    </a:t>
            </a:r>
            <a:r>
              <a:rPr lang="en-US" sz="1600" b="1">
                <a:latin typeface="Courier New" pitchFamily="49" charset="0"/>
              </a:rPr>
              <a:t>public void</a:t>
            </a:r>
            <a:r>
              <a:rPr lang="en-US" sz="1600">
                <a:latin typeface="Courier New" pitchFamily="49" charset="0"/>
              </a:rPr>
              <a:t> Deposer(</a:t>
            </a:r>
            <a:r>
              <a:rPr lang="en-US" sz="1600" b="1">
                <a:latin typeface="Courier New" pitchFamily="49" charset="0"/>
              </a:rPr>
              <a:t>decimal</a:t>
            </a:r>
            <a:r>
              <a:rPr lang="en-US" sz="1600">
                <a:latin typeface="Courier New" pitchFamily="49" charset="0"/>
              </a:rPr>
              <a:t> montant)</a:t>
            </a:r>
          </a:p>
          <a:p>
            <a:pPr>
              <a:lnSpc>
                <a:spcPct val="75000"/>
              </a:lnSpc>
            </a:pPr>
            <a:r>
              <a:rPr lang="en-US" sz="1600">
                <a:latin typeface="Courier New" pitchFamily="49" charset="0"/>
              </a:rPr>
              <a:t>    {</a:t>
            </a:r>
          </a:p>
          <a:p>
            <a:pPr>
              <a:lnSpc>
                <a:spcPct val="75000"/>
              </a:lnSpc>
            </a:pPr>
            <a:r>
              <a:rPr lang="en-US" sz="1600">
                <a:latin typeface="Courier New" pitchFamily="49" charset="0"/>
              </a:rPr>
              <a:t>      solde += montant;</a:t>
            </a:r>
          </a:p>
          <a:p>
            <a:pPr>
              <a:lnSpc>
                <a:spcPct val="75000"/>
              </a:lnSpc>
            </a:pPr>
            <a:r>
              <a:rPr lang="en-US" sz="1600">
                <a:latin typeface="Courier New" pitchFamily="49" charset="0"/>
              </a:rPr>
              <a:t>    }</a:t>
            </a:r>
          </a:p>
          <a:p>
            <a:pPr>
              <a:lnSpc>
                <a:spcPct val="75000"/>
              </a:lnSpc>
            </a:pPr>
            <a:endParaRPr lang="en-US" sz="1600">
              <a:latin typeface="Courier New" pitchFamily="49" charset="0"/>
            </a:endParaRPr>
          </a:p>
          <a:p>
            <a:pPr>
              <a:lnSpc>
                <a:spcPct val="75000"/>
              </a:lnSpc>
            </a:pPr>
            <a:r>
              <a:rPr lang="en-US" sz="1600">
                <a:latin typeface="Courier New" pitchFamily="49" charset="0"/>
              </a:rPr>
              <a:t>    </a:t>
            </a:r>
            <a:r>
              <a:rPr lang="en-US" sz="1600" b="1">
                <a:latin typeface="Courier New" pitchFamily="49" charset="0"/>
              </a:rPr>
              <a:t>public void</a:t>
            </a:r>
            <a:r>
              <a:rPr lang="en-US" sz="1600">
                <a:latin typeface="Courier New" pitchFamily="49" charset="0"/>
              </a:rPr>
              <a:t> Retirer(</a:t>
            </a:r>
            <a:r>
              <a:rPr lang="en-US" sz="1600" b="1">
                <a:latin typeface="Courier New" pitchFamily="49" charset="0"/>
              </a:rPr>
              <a:t>decimal</a:t>
            </a:r>
            <a:r>
              <a:rPr lang="en-US" sz="1600">
                <a:latin typeface="Courier New" pitchFamily="49" charset="0"/>
              </a:rPr>
              <a:t> montant)</a:t>
            </a:r>
          </a:p>
          <a:p>
            <a:pPr>
              <a:lnSpc>
                <a:spcPct val="75000"/>
              </a:lnSpc>
            </a:pPr>
            <a:r>
              <a:rPr lang="en-US" sz="1600">
                <a:latin typeface="Courier New" pitchFamily="49" charset="0"/>
              </a:rPr>
              <a:t>    {</a:t>
            </a:r>
          </a:p>
          <a:p>
            <a:pPr>
              <a:lnSpc>
                <a:spcPct val="75000"/>
              </a:lnSpc>
            </a:pPr>
            <a:r>
              <a:rPr lang="en-US" sz="1600">
                <a:latin typeface="Courier New" pitchFamily="49" charset="0"/>
              </a:rPr>
              <a:t>      </a:t>
            </a:r>
            <a:r>
              <a:rPr lang="en-US" sz="1600" b="1">
                <a:latin typeface="Courier New" pitchFamily="49" charset="0"/>
              </a:rPr>
              <a:t>if</a:t>
            </a:r>
            <a:r>
              <a:rPr lang="en-US" sz="1600">
                <a:latin typeface="Courier New" pitchFamily="49" charset="0"/>
              </a:rPr>
              <a:t> (solde &gt;= montant)</a:t>
            </a:r>
          </a:p>
          <a:p>
            <a:pPr>
              <a:lnSpc>
                <a:spcPct val="75000"/>
              </a:lnSpc>
            </a:pPr>
            <a:r>
              <a:rPr lang="en-US" sz="1600">
                <a:latin typeface="Courier New" pitchFamily="49" charset="0"/>
              </a:rPr>
              <a:t>      {</a:t>
            </a:r>
          </a:p>
          <a:p>
            <a:pPr>
              <a:lnSpc>
                <a:spcPct val="75000"/>
              </a:lnSpc>
            </a:pPr>
            <a:r>
              <a:rPr lang="en-US" sz="1600">
                <a:latin typeface="Courier New" pitchFamily="49" charset="0"/>
              </a:rPr>
              <a:t>        solde -= montant;</a:t>
            </a:r>
          </a:p>
          <a:p>
            <a:pPr>
              <a:lnSpc>
                <a:spcPct val="75000"/>
              </a:lnSpc>
            </a:pPr>
            <a:r>
              <a:rPr lang="en-US" sz="1600">
                <a:latin typeface="Courier New" pitchFamily="49" charset="0"/>
              </a:rPr>
              <a:t>      }</a:t>
            </a:r>
          </a:p>
          <a:p>
            <a:pPr>
              <a:lnSpc>
                <a:spcPct val="75000"/>
              </a:lnSpc>
            </a:pPr>
            <a:r>
              <a:rPr lang="en-US" sz="1600">
                <a:latin typeface="Courier New" pitchFamily="49" charset="0"/>
              </a:rPr>
              <a:t>      </a:t>
            </a:r>
            <a:r>
              <a:rPr lang="en-US" sz="1600" b="1">
                <a:latin typeface="Courier New" pitchFamily="49" charset="0"/>
              </a:rPr>
              <a:t>else</a:t>
            </a:r>
            <a:r>
              <a:rPr lang="en-US" sz="1600">
                <a:latin typeface="Courier New" pitchFamily="49" charset="0"/>
              </a:rPr>
              <a:t> </a:t>
            </a:r>
            <a:r>
              <a:rPr lang="en-US" sz="1600" b="1">
                <a:latin typeface="Courier New" pitchFamily="49" charset="0"/>
              </a:rPr>
              <a:t>throw new</a:t>
            </a:r>
            <a:r>
              <a:rPr lang="en-US" sz="1600">
                <a:latin typeface="Courier New" pitchFamily="49" charset="0"/>
              </a:rPr>
              <a:t> InvalidArgumentException("zut");</a:t>
            </a:r>
            <a:endParaRPr lang="en-US" sz="1600" i="1">
              <a:latin typeface="Courier New" pitchFamily="49" charset="0"/>
            </a:endParaRPr>
          </a:p>
          <a:p>
            <a:pPr>
              <a:lnSpc>
                <a:spcPct val="75000"/>
              </a:lnSpc>
            </a:pPr>
            <a:r>
              <a:rPr lang="en-US" sz="1600">
                <a:latin typeface="Courier New" pitchFamily="49" charset="0"/>
              </a:rPr>
              <a:t>    }</a:t>
            </a:r>
          </a:p>
          <a:p>
            <a:pPr>
              <a:lnSpc>
                <a:spcPct val="75000"/>
              </a:lnSpc>
            </a:pPr>
            <a:r>
              <a:rPr lang="en-US" sz="1600" i="1">
                <a:latin typeface="Courier New" pitchFamily="49" charset="0"/>
              </a:rPr>
              <a:t>    … autres méthodes …</a:t>
            </a:r>
          </a:p>
          <a:p>
            <a:pPr>
              <a:lnSpc>
                <a:spcPct val="75000"/>
              </a:lnSpc>
            </a:pPr>
            <a:r>
              <a:rPr lang="en-US" sz="1600">
                <a:latin typeface="Courier New" pitchFamily="49" charset="0"/>
              </a:rPr>
              <a:t>  }</a:t>
            </a:r>
          </a:p>
          <a:p>
            <a:pPr>
              <a:lnSpc>
                <a:spcPct val="75000"/>
              </a:lnSpc>
            </a:pPr>
            <a:r>
              <a:rPr lang="en-US" sz="1600">
                <a:latin typeface="Courier New" pitchFamily="49" charset="0"/>
              </a:rPr>
              <a:t>}</a:t>
            </a:r>
          </a:p>
        </p:txBody>
      </p:sp>
      <p:sp>
        <p:nvSpPr>
          <p:cNvPr id="138245" name="AutoShape 8"/>
          <p:cNvSpPr>
            <a:spLocks noChangeArrowheads="1"/>
          </p:cNvSpPr>
          <p:nvPr/>
        </p:nvSpPr>
        <p:spPr bwMode="blackWhite">
          <a:xfrm>
            <a:off x="5253038" y="1771650"/>
            <a:ext cx="3263900" cy="733425"/>
          </a:xfrm>
          <a:prstGeom prst="wedgeRectCallout">
            <a:avLst>
              <a:gd name="adj1" fmla="val -69116"/>
              <a:gd name="adj2" fmla="val 38745"/>
            </a:avLst>
          </a:prstGeom>
          <a:solidFill>
            <a:schemeClr val="hlink"/>
          </a:solidFill>
          <a:ln w="12700">
            <a:solidFill>
              <a:schemeClr val="tx1"/>
            </a:solidFill>
            <a:miter lim="800000"/>
            <a:headEnd/>
            <a:tailEnd/>
          </a:ln>
        </p:spPr>
        <p:txBody>
          <a:bodyPr/>
          <a:lstStyle/>
          <a:p>
            <a:pPr algn="ctr"/>
            <a:r>
              <a:rPr lang="en-US" b="1"/>
              <a:t>      </a:t>
            </a:r>
            <a:r>
              <a:rPr lang="fr-FR" b="1"/>
              <a:t>Aucune classe de </a:t>
            </a:r>
            <a:br>
              <a:rPr lang="fr-FR" b="1"/>
            </a:br>
            <a:r>
              <a:rPr lang="fr-FR" b="1"/>
              <a:t>base n’étant fournie, </a:t>
            </a:r>
            <a:r>
              <a:rPr lang="fr-FR" b="1">
                <a:latin typeface="Courier New" pitchFamily="49" charset="0"/>
                <a:cs typeface="Courier New" pitchFamily="49" charset="0"/>
              </a:rPr>
              <a:t>CompteBancaire</a:t>
            </a:r>
            <a:r>
              <a:rPr lang="fr-FR" b="1"/>
              <a:t> hérite de </a:t>
            </a:r>
            <a:r>
              <a:rPr lang="fr-FR" b="1">
                <a:latin typeface="Courier New" pitchFamily="49" charset="0"/>
                <a:cs typeface="Courier New" pitchFamily="49" charset="0"/>
              </a:rPr>
              <a:t>object</a:t>
            </a:r>
          </a:p>
        </p:txBody>
      </p:sp>
      <p:grpSp>
        <p:nvGrpSpPr>
          <p:cNvPr id="138246" name="Group 9"/>
          <p:cNvGrpSpPr>
            <a:grpSpLocks/>
          </p:cNvGrpSpPr>
          <p:nvPr/>
        </p:nvGrpSpPr>
        <p:grpSpPr bwMode="auto">
          <a:xfrm>
            <a:off x="5514975" y="1828800"/>
            <a:ext cx="317500" cy="398463"/>
            <a:chOff x="175" y="723"/>
            <a:chExt cx="321" cy="443"/>
          </a:xfrm>
        </p:grpSpPr>
        <p:sp>
          <p:nvSpPr>
            <p:cNvPr id="138247" name="Freeform 10"/>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38248" name="Oval 11"/>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38249" name="Freeform 12"/>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38250" name="Freeform 13"/>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138251" name="AutoShape 8"/>
          <p:cNvSpPr>
            <a:spLocks noChangeArrowheads="1"/>
          </p:cNvSpPr>
          <p:nvPr/>
        </p:nvSpPr>
        <p:spPr bwMode="blackWhite">
          <a:xfrm>
            <a:off x="5418138" y="2876550"/>
            <a:ext cx="1616075" cy="317500"/>
          </a:xfrm>
          <a:prstGeom prst="wedgeRectCallout">
            <a:avLst>
              <a:gd name="adj1" fmla="val -103537"/>
              <a:gd name="adj2" fmla="val -38000"/>
            </a:avLst>
          </a:prstGeom>
          <a:solidFill>
            <a:schemeClr val="hlink"/>
          </a:solidFill>
          <a:ln w="12700">
            <a:solidFill>
              <a:schemeClr val="tx1"/>
            </a:solidFill>
            <a:miter lim="800000"/>
            <a:headEnd/>
            <a:tailEnd/>
          </a:ln>
        </p:spPr>
        <p:txBody>
          <a:bodyPr>
            <a:spAutoFit/>
          </a:bodyPr>
          <a:lstStyle/>
          <a:p>
            <a:pPr algn="ctr"/>
            <a:r>
              <a:rPr lang="fr-FR" b="1"/>
              <a:t>Champs privés</a:t>
            </a:r>
            <a:endParaRPr lang="fr-FR" b="1">
              <a:latin typeface="Courier New" pitchFamily="49" charset="0"/>
              <a:cs typeface="Courier New" pitchFamily="49" charset="0"/>
            </a:endParaRPr>
          </a:p>
        </p:txBody>
      </p:sp>
      <p:sp>
        <p:nvSpPr>
          <p:cNvPr id="138252" name="AutoShape 8"/>
          <p:cNvSpPr>
            <a:spLocks noChangeArrowheads="1"/>
          </p:cNvSpPr>
          <p:nvPr/>
        </p:nvSpPr>
        <p:spPr bwMode="blackWhite">
          <a:xfrm>
            <a:off x="6616700" y="4256088"/>
            <a:ext cx="2109788" cy="742950"/>
          </a:xfrm>
          <a:prstGeom prst="wedgeRectCallout">
            <a:avLst>
              <a:gd name="adj1" fmla="val -78968"/>
              <a:gd name="adj2" fmla="val -36324"/>
            </a:avLst>
          </a:prstGeom>
          <a:solidFill>
            <a:schemeClr val="hlink"/>
          </a:solidFill>
          <a:ln w="12700">
            <a:solidFill>
              <a:schemeClr val="tx1"/>
            </a:solidFill>
            <a:miter lim="800000"/>
            <a:headEnd/>
            <a:tailEnd/>
          </a:ln>
        </p:spPr>
        <p:txBody>
          <a:bodyPr>
            <a:spAutoFit/>
          </a:bodyPr>
          <a:lstStyle/>
          <a:p>
            <a:pPr algn="ctr"/>
            <a:r>
              <a:rPr lang="fr-FR" b="1"/>
              <a:t>Toutes les méthodes peuvent accéder aux champs privés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fr-FR"/>
              <a:t>Utilisation de la classe </a:t>
            </a:r>
            <a:r>
              <a:rPr lang="fr-FR">
                <a:latin typeface="Courier New" pitchFamily="49" charset="0"/>
              </a:rPr>
              <a:t>CompteBancaire</a:t>
            </a:r>
          </a:p>
        </p:txBody>
      </p:sp>
      <p:sp>
        <p:nvSpPr>
          <p:cNvPr id="16387" name="Rectangle 3"/>
          <p:cNvSpPr>
            <a:spLocks noGrp="1" noChangeArrowheads="1"/>
          </p:cNvSpPr>
          <p:nvPr>
            <p:ph idx="1"/>
          </p:nvPr>
        </p:nvSpPr>
        <p:spPr>
          <a:xfrm>
            <a:off x="279400" y="1312863"/>
            <a:ext cx="8599488" cy="366712"/>
          </a:xfrm>
        </p:spPr>
        <p:txBody>
          <a:bodyPr/>
          <a:lstStyle/>
          <a:p>
            <a:pPr>
              <a:spcBef>
                <a:spcPts val="1200"/>
              </a:spcBef>
              <a:spcAft>
                <a:spcPts val="300"/>
              </a:spcAft>
            </a:pPr>
            <a:r>
              <a:rPr lang="fr-FR"/>
              <a:t>Une fois définie, nous pouvons créer des instances de la classe</a:t>
            </a:r>
          </a:p>
        </p:txBody>
      </p:sp>
      <p:sp>
        <p:nvSpPr>
          <p:cNvPr id="154628" name="Rectangle 4"/>
          <p:cNvSpPr>
            <a:spLocks noChangeArrowheads="1"/>
          </p:cNvSpPr>
          <p:nvPr/>
        </p:nvSpPr>
        <p:spPr bwMode="blackWhite">
          <a:xfrm>
            <a:off x="609600" y="1828800"/>
            <a:ext cx="6875463" cy="4010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en-US" sz="1600" b="1">
                <a:latin typeface="Courier New" pitchFamily="49" charset="0"/>
              </a:rPr>
              <a:t>using</a:t>
            </a:r>
            <a:r>
              <a:rPr lang="en-US" sz="1600">
                <a:latin typeface="Courier New" pitchFamily="49" charset="0"/>
              </a:rPr>
              <a:t> System;</a:t>
            </a:r>
          </a:p>
          <a:p>
            <a:pPr>
              <a:lnSpc>
                <a:spcPct val="80000"/>
              </a:lnSpc>
            </a:pPr>
            <a:r>
              <a:rPr lang="en-US" sz="1600" b="1">
                <a:latin typeface="Courier New" pitchFamily="49" charset="0"/>
              </a:rPr>
              <a:t>namespace</a:t>
            </a:r>
            <a:r>
              <a:rPr lang="en-US" sz="1600">
                <a:latin typeface="Courier New" pitchFamily="49" charset="0"/>
              </a:rPr>
              <a:t> Banque</a:t>
            </a:r>
          </a:p>
          <a:p>
            <a:pPr>
              <a:lnSpc>
                <a:spcPct val="80000"/>
              </a:lnSpc>
            </a:pPr>
            <a:r>
              <a:rPr lang="en-US" sz="1600">
                <a:latin typeface="Courier New" pitchFamily="49" charset="0"/>
              </a:rPr>
              <a:t>{</a:t>
            </a:r>
          </a:p>
          <a:p>
            <a:pPr>
              <a:lnSpc>
                <a:spcPct val="80000"/>
              </a:lnSpc>
            </a:pPr>
            <a:r>
              <a:rPr lang="en-US" sz="1600" b="1">
                <a:latin typeface="Courier New" pitchFamily="49" charset="0"/>
              </a:rPr>
              <a:t>  public class</a:t>
            </a:r>
            <a:r>
              <a:rPr lang="en-US" sz="1600">
                <a:latin typeface="Courier New" pitchFamily="49" charset="0"/>
              </a:rPr>
              <a:t> Program</a:t>
            </a:r>
          </a:p>
          <a:p>
            <a:pPr>
              <a:lnSpc>
                <a:spcPct val="80000"/>
              </a:lnSpc>
            </a:pPr>
            <a:r>
              <a:rPr lang="en-US" sz="1600">
                <a:latin typeface="Courier New" pitchFamily="49" charset="0"/>
              </a:rPr>
              <a:t>  {</a:t>
            </a:r>
          </a:p>
          <a:p>
            <a:pPr>
              <a:lnSpc>
                <a:spcPct val="80000"/>
              </a:lnSpc>
            </a:pPr>
            <a:r>
              <a:rPr lang="en-US" sz="1600" b="1">
                <a:latin typeface="Courier New" pitchFamily="49" charset="0"/>
              </a:rPr>
              <a:t>    public static void</a:t>
            </a:r>
            <a:r>
              <a:rPr lang="en-US" sz="1600">
                <a:latin typeface="Courier New" pitchFamily="49" charset="0"/>
              </a:rPr>
              <a:t> Main()</a:t>
            </a:r>
          </a:p>
          <a:p>
            <a:pPr>
              <a:lnSpc>
                <a:spcPct val="80000"/>
              </a:lnSpc>
            </a:pPr>
            <a:r>
              <a:rPr lang="en-US" sz="1600">
                <a:latin typeface="Courier New" pitchFamily="49" charset="0"/>
              </a:rPr>
              <a:t>    {</a:t>
            </a:r>
          </a:p>
          <a:p>
            <a:pPr>
              <a:lnSpc>
                <a:spcPct val="80000"/>
              </a:lnSpc>
            </a:pPr>
            <a:r>
              <a:rPr lang="en-US" sz="1600">
                <a:latin typeface="Courier New" pitchFamily="49" charset="0"/>
              </a:rPr>
              <a:t>      CompteBancaire c1 = </a:t>
            </a:r>
            <a:r>
              <a:rPr lang="en-US" sz="1600" b="1">
                <a:latin typeface="Courier New" pitchFamily="49" charset="0"/>
              </a:rPr>
              <a:t>new</a:t>
            </a:r>
            <a:r>
              <a:rPr lang="en-US" sz="1600">
                <a:latin typeface="Courier New" pitchFamily="49" charset="0"/>
              </a:rPr>
              <a:t> CompteBancaire();</a:t>
            </a:r>
          </a:p>
          <a:p>
            <a:pPr>
              <a:lnSpc>
                <a:spcPct val="80000"/>
              </a:lnSpc>
            </a:pPr>
            <a:r>
              <a:rPr lang="en-US" sz="1600">
                <a:latin typeface="Courier New" pitchFamily="49" charset="0"/>
              </a:rPr>
              <a:t>      CompteBancaire</a:t>
            </a:r>
            <a:r>
              <a:rPr lang="en-US" sz="1600">
                <a:latin typeface="Courier New" pitchFamily="49" charset="0"/>
                <a:cs typeface="Courier New" pitchFamily="49" charset="0"/>
              </a:rPr>
              <a:t> </a:t>
            </a:r>
            <a:r>
              <a:rPr lang="en-US" sz="1600">
                <a:latin typeface="Courier New" pitchFamily="49" charset="0"/>
              </a:rPr>
              <a:t>c2 = </a:t>
            </a:r>
            <a:r>
              <a:rPr lang="en-US" sz="1600" b="1">
                <a:latin typeface="Courier New" pitchFamily="49" charset="0"/>
              </a:rPr>
              <a:t>new</a:t>
            </a:r>
            <a:r>
              <a:rPr lang="en-US" sz="1600">
                <a:latin typeface="Courier New" pitchFamily="49" charset="0"/>
              </a:rPr>
              <a:t> CompteBancaire();</a:t>
            </a:r>
          </a:p>
          <a:p>
            <a:pPr>
              <a:lnSpc>
                <a:spcPct val="80000"/>
              </a:lnSpc>
            </a:pPr>
            <a:endParaRPr lang="en-US" sz="1600">
              <a:latin typeface="Courier New" pitchFamily="49" charset="0"/>
            </a:endParaRPr>
          </a:p>
          <a:p>
            <a:pPr>
              <a:lnSpc>
                <a:spcPct val="80000"/>
              </a:lnSpc>
            </a:pPr>
            <a:r>
              <a:rPr lang="en-US" sz="1600">
                <a:latin typeface="Courier New" pitchFamily="49" charset="0"/>
              </a:rPr>
              <a:t>      c1.Deposer(100.00m);</a:t>
            </a:r>
          </a:p>
          <a:p>
            <a:pPr>
              <a:lnSpc>
                <a:spcPct val="80000"/>
              </a:lnSpc>
            </a:pPr>
            <a:r>
              <a:rPr lang="en-US" sz="1600">
                <a:latin typeface="Courier New" pitchFamily="49" charset="0"/>
              </a:rPr>
              <a:t>      c2.Deposer(500.00m);</a:t>
            </a:r>
          </a:p>
          <a:p>
            <a:pPr>
              <a:lnSpc>
                <a:spcPct val="80000"/>
              </a:lnSpc>
            </a:pPr>
            <a:endParaRPr lang="en-US" sz="1600">
              <a:latin typeface="Courier New" pitchFamily="49" charset="0"/>
            </a:endParaRPr>
          </a:p>
          <a:p>
            <a:pPr>
              <a:lnSpc>
                <a:spcPct val="80000"/>
              </a:lnSpc>
            </a:pPr>
            <a:r>
              <a:rPr lang="en-US" sz="1600">
                <a:latin typeface="Courier New" pitchFamily="49" charset="0"/>
              </a:rPr>
              <a:t>      c2.Retirer(50.00m);</a:t>
            </a:r>
          </a:p>
          <a:p>
            <a:pPr>
              <a:lnSpc>
                <a:spcPct val="80000"/>
              </a:lnSpc>
            </a:pPr>
            <a:r>
              <a:rPr lang="en-US" sz="1600">
                <a:latin typeface="Courier New" pitchFamily="49" charset="0"/>
              </a:rPr>
              <a:t>      c1.Deposer(50.00m);</a:t>
            </a:r>
          </a:p>
          <a:p>
            <a:pPr>
              <a:lnSpc>
                <a:spcPct val="80000"/>
              </a:lnSpc>
            </a:pPr>
            <a:endParaRPr lang="en-US" sz="1600">
              <a:latin typeface="Courier New" pitchFamily="49" charset="0"/>
            </a:endParaRPr>
          </a:p>
          <a:p>
            <a:pPr>
              <a:lnSpc>
                <a:spcPct val="80000"/>
              </a:lnSpc>
            </a:pPr>
            <a:r>
              <a:rPr lang="en-US" sz="1600">
                <a:latin typeface="Courier New" pitchFamily="49" charset="0"/>
              </a:rPr>
              <a:t>//    c2.solde = 1000.00m;</a:t>
            </a:r>
          </a:p>
          <a:p>
            <a:pPr>
              <a:lnSpc>
                <a:spcPct val="80000"/>
              </a:lnSpc>
            </a:pPr>
            <a:r>
              <a:rPr lang="en-US" sz="1600">
                <a:latin typeface="Courier New" pitchFamily="49" charset="0"/>
              </a:rPr>
              <a:t>    }</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
        <p:nvSpPr>
          <p:cNvPr id="16389" name="AutoShape 6"/>
          <p:cNvSpPr>
            <a:spLocks noChangeArrowheads="1"/>
          </p:cNvSpPr>
          <p:nvPr/>
        </p:nvSpPr>
        <p:spPr bwMode="blackWhite">
          <a:xfrm>
            <a:off x="5880100" y="2128838"/>
            <a:ext cx="1960563" cy="774700"/>
          </a:xfrm>
          <a:prstGeom prst="wedgeRectCallout">
            <a:avLst>
              <a:gd name="adj1" fmla="val -66519"/>
              <a:gd name="adj2" fmla="val 92625"/>
            </a:avLst>
          </a:prstGeom>
          <a:solidFill>
            <a:schemeClr val="hlink"/>
          </a:solidFill>
          <a:ln w="12700">
            <a:solidFill>
              <a:schemeClr val="tx1"/>
            </a:solidFill>
            <a:miter lim="800000"/>
            <a:headEnd/>
            <a:tailEnd/>
          </a:ln>
        </p:spPr>
        <p:txBody>
          <a:bodyPr>
            <a:spAutoFit/>
          </a:bodyPr>
          <a:lstStyle/>
          <a:p>
            <a:r>
              <a:rPr lang="en-US" b="1"/>
              <a:t>Création d’instances (objets)</a:t>
            </a:r>
            <a:r>
              <a:rPr lang="en-US"/>
              <a:t> </a:t>
            </a:r>
            <a:r>
              <a:rPr lang="en-US" b="1"/>
              <a:t>de la classe </a:t>
            </a:r>
            <a:r>
              <a:rPr lang="en-US" sz="1600">
                <a:latin typeface="Courier New" pitchFamily="49" charset="0"/>
              </a:rPr>
              <a:t>CompteBancaire</a:t>
            </a:r>
            <a:r>
              <a:rPr lang="en-US" sz="1600"/>
              <a:t> </a:t>
            </a:r>
          </a:p>
        </p:txBody>
      </p:sp>
      <p:sp>
        <p:nvSpPr>
          <p:cNvPr id="16390" name="AutoShape 7"/>
          <p:cNvSpPr>
            <a:spLocks noChangeArrowheads="1"/>
          </p:cNvSpPr>
          <p:nvPr/>
        </p:nvSpPr>
        <p:spPr bwMode="blackWhite">
          <a:xfrm>
            <a:off x="5638800" y="4343400"/>
            <a:ext cx="2251075" cy="533400"/>
          </a:xfrm>
          <a:prstGeom prst="wedgeRectCallout">
            <a:avLst>
              <a:gd name="adj1" fmla="val -123694"/>
              <a:gd name="adj2" fmla="val -103569"/>
            </a:avLst>
          </a:prstGeom>
          <a:solidFill>
            <a:schemeClr val="hlink"/>
          </a:solidFill>
          <a:ln w="12700">
            <a:solidFill>
              <a:schemeClr val="tx1"/>
            </a:solidFill>
            <a:miter lim="800000"/>
            <a:headEnd/>
            <a:tailEnd/>
          </a:ln>
        </p:spPr>
        <p:txBody>
          <a:bodyPr/>
          <a:lstStyle/>
          <a:p>
            <a:r>
              <a:rPr lang="en-US" b="1"/>
              <a:t>Accès aux données en appelant des méthodes</a:t>
            </a:r>
          </a:p>
        </p:txBody>
      </p:sp>
      <p:sp>
        <p:nvSpPr>
          <p:cNvPr id="16391" name="AutoShape 8"/>
          <p:cNvSpPr>
            <a:spLocks noChangeArrowheads="1"/>
          </p:cNvSpPr>
          <p:nvPr/>
        </p:nvSpPr>
        <p:spPr bwMode="blackWhite">
          <a:xfrm>
            <a:off x="4252913" y="5699125"/>
            <a:ext cx="3402012" cy="304800"/>
          </a:xfrm>
          <a:prstGeom prst="wedgeRectCallout">
            <a:avLst>
              <a:gd name="adj1" fmla="val -60685"/>
              <a:gd name="adj2" fmla="val -222398"/>
            </a:avLst>
          </a:prstGeom>
          <a:solidFill>
            <a:schemeClr val="hlink"/>
          </a:solidFill>
          <a:ln w="12700">
            <a:solidFill>
              <a:schemeClr val="tx1"/>
            </a:solidFill>
            <a:miter lim="800000"/>
            <a:headEnd/>
            <a:tailEnd/>
          </a:ln>
        </p:spPr>
        <p:txBody>
          <a:bodyPr/>
          <a:lstStyle/>
          <a:p>
            <a:r>
              <a:rPr lang="en-US" b="1"/>
              <a:t>Erreur : violation de l’encapsulation</a:t>
            </a:r>
          </a:p>
        </p:txBody>
      </p:sp>
      <p:sp>
        <p:nvSpPr>
          <p:cNvPr id="16392" name="Text Box 10"/>
          <p:cNvSpPr txBox="1">
            <a:spLocks noChangeArrowheads="1"/>
          </p:cNvSpPr>
          <p:nvPr/>
        </p:nvSpPr>
        <p:spPr bwMode="auto">
          <a:xfrm>
            <a:off x="708025" y="6154738"/>
            <a:ext cx="4584700" cy="304800"/>
          </a:xfrm>
          <a:prstGeom prst="rect">
            <a:avLst/>
          </a:prstGeom>
          <a:noFill/>
          <a:ln w="12700">
            <a:noFill/>
            <a:miter lim="800000"/>
            <a:headEnd/>
            <a:tailEnd/>
          </a:ln>
        </p:spPr>
        <p:txBody>
          <a:bodyPr>
            <a:spAutoFit/>
          </a:bodyPr>
          <a:lstStyle/>
          <a:p>
            <a:pPr>
              <a:spcBef>
                <a:spcPct val="50000"/>
              </a:spcBef>
            </a:pPr>
            <a:r>
              <a:rPr lang="en-US"/>
              <a:t>\Course\419\Samples\BankAccount1</a:t>
            </a:r>
          </a:p>
        </p:txBody>
      </p:sp>
      <p:sp>
        <p:nvSpPr>
          <p:cNvPr id="16393" name="cddrive"/>
          <p:cNvSpPr>
            <a:spLocks noEditPoints="1" noChangeArrowheads="1"/>
          </p:cNvSpPr>
          <p:nvPr/>
        </p:nvSpPr>
        <p:spPr bwMode="auto">
          <a:xfrm>
            <a:off x="315913" y="61531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412042616E6B204163636F756E7420436C617373"/>
</p:tagLst>
</file>

<file path=ppt/tags/tag2.xml><?xml version="1.0" encoding="utf-8"?>
<p:tagLst xmlns:a="http://schemas.openxmlformats.org/drawingml/2006/main" xmlns:r="http://schemas.openxmlformats.org/officeDocument/2006/relationships" xmlns:p="http://schemas.openxmlformats.org/presentationml/2006/main">
  <p:tag name="IPF" val="4C2C"/>
</p:tagLst>
</file>

<file path=ppt/tags/tag3.xml><?xml version="1.0" encoding="utf-8"?>
<p:tagLst xmlns:a="http://schemas.openxmlformats.org/drawingml/2006/main" xmlns:r="http://schemas.openxmlformats.org/officeDocument/2006/relationships" xmlns:p="http://schemas.openxmlformats.org/presentationml/2006/main">
  <p:tag name="IPF" val="522C"/>
</p:tagLst>
</file>

<file path=ppt/tags/tag4.xml><?xml version="1.0" encoding="utf-8"?>
<p:tagLst xmlns:a="http://schemas.openxmlformats.org/drawingml/2006/main" xmlns:r="http://schemas.openxmlformats.org/officeDocument/2006/relationships" xmlns:p="http://schemas.openxmlformats.org/presentationml/2006/main">
  <p:tag name="IPF" val="522C"/>
</p:tagLst>
</file>

<file path=ppt/tags/tag5.xml><?xml version="1.0" encoding="utf-8"?>
<p:tagLst xmlns:a="http://schemas.openxmlformats.org/drawingml/2006/main" xmlns:r="http://schemas.openxmlformats.org/officeDocument/2006/relationships" xmlns:p="http://schemas.openxmlformats.org/presentationml/2006/main">
  <p:tag name="IPF" val="4C2C4173736F63696174696F6E73206279204172726179"/>
</p:tagLst>
</file>

<file path=ppt/tags/tag6.xml><?xml version="1.0" encoding="utf-8"?>
<p:tagLst xmlns:a="http://schemas.openxmlformats.org/drawingml/2006/main" xmlns:r="http://schemas.openxmlformats.org/officeDocument/2006/relationships" xmlns:p="http://schemas.openxmlformats.org/presentationml/2006/main">
  <p:tag name="IPF" val="4C2C5573696E6720416273747261637420436C6173736573"/>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4700</TotalTime>
  <Words>9979</Words>
  <Application>Microsoft Office PowerPoint</Application>
  <PresentationFormat>Affichage à l'écran (4:3)</PresentationFormat>
  <Paragraphs>1447</Paragraphs>
  <Slides>62</Slides>
  <Notes>62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62</vt:i4>
      </vt:variant>
    </vt:vector>
  </HeadingPairs>
  <TitlesOfParts>
    <vt:vector size="69" baseType="lpstr">
      <vt:lpstr>Arial</vt:lpstr>
      <vt:lpstr>AvantGarde Md BT</vt:lpstr>
      <vt:lpstr>Century Schoolbook</vt:lpstr>
      <vt:lpstr>Courier New</vt:lpstr>
      <vt:lpstr>Times New Roman</vt:lpstr>
      <vt:lpstr>Wingdings</vt:lpstr>
      <vt:lpstr>EPIC</vt:lpstr>
      <vt:lpstr>Définition de types de données utilisateur</vt:lpstr>
      <vt:lpstr>Qu’est-ce que l’orienté objet ?</vt:lpstr>
      <vt:lpstr>Les trois concepts principaux de l’OO</vt:lpstr>
      <vt:lpstr>Définir vos propres types de données</vt:lpstr>
      <vt:lpstr>UML</vt:lpstr>
      <vt:lpstr>Notation de classe en UML</vt:lpstr>
      <vt:lpstr>Définition de classes en C# </vt:lpstr>
      <vt:lpstr>Une classe CompteBancaire</vt:lpstr>
      <vt:lpstr>Utilisation de la classe CompteBancaire</vt:lpstr>
      <vt:lpstr>Données d’instance </vt:lpstr>
      <vt:lpstr>La classe object</vt:lpstr>
      <vt:lpstr>Redéfinir ToString()</vt:lpstr>
      <vt:lpstr>Nécessité des constructeurs</vt:lpstr>
      <vt:lpstr>Constructeur par défaut </vt:lpstr>
      <vt:lpstr>Surcharge des constructeurs</vt:lpstr>
      <vt:lpstr>Surcharge des constructeurs (suite)</vt:lpstr>
      <vt:lpstr>Définition des données</vt:lpstr>
      <vt:lpstr>La référence this </vt:lpstr>
      <vt:lpstr>Champs publics ?</vt:lpstr>
      <vt:lpstr>Implémentation des propriétés</vt:lpstr>
      <vt:lpstr>Implémentation des propriétés  (suite)</vt:lpstr>
      <vt:lpstr>À propos des propriétés</vt:lpstr>
      <vt:lpstr>Lourdeur des propriétés</vt:lpstr>
      <vt:lpstr>Propriétés auto-implémentées</vt:lpstr>
      <vt:lpstr>Propriétés vs. méthodes</vt:lpstr>
      <vt:lpstr>Initialiseurs d’objets</vt:lpstr>
      <vt:lpstr>Héritage</vt:lpstr>
      <vt:lpstr>Analyse des wagons de marchandises</vt:lpstr>
      <vt:lpstr>Analyse des wagons de marchandises  (suite)</vt:lpstr>
      <vt:lpstr>Exemple d’héritage</vt:lpstr>
      <vt:lpstr>Exemple d’héritage  (suite)</vt:lpstr>
      <vt:lpstr>Initialisation de la classe de base</vt:lpstr>
      <vt:lpstr>Construction « par le haut »</vt:lpstr>
      <vt:lpstr>Syntaxe de constructeur de classe dérivée</vt:lpstr>
      <vt:lpstr>Points particuliers à connaître</vt:lpstr>
      <vt:lpstr>Associations UML pour un Train</vt:lpstr>
      <vt:lpstr>Implémentation des associations avec des tableaux </vt:lpstr>
      <vt:lpstr>Limitations des tableaux</vt:lpstr>
      <vt:lpstr>Présentation des collections .NET</vt:lpstr>
      <vt:lpstr>ArrayList</vt:lpstr>
      <vt:lpstr>Problème des collections hétérogènes</vt:lpstr>
      <vt:lpstr>List générique </vt:lpstr>
      <vt:lpstr>Queue et Stack</vt:lpstr>
      <vt:lpstr>Dictionary</vt:lpstr>
      <vt:lpstr>Analyse des wagons</vt:lpstr>
      <vt:lpstr>Définition de méthodes virtual/override </vt:lpstr>
      <vt:lpstr>Utilisation de la classe Citerne</vt:lpstr>
      <vt:lpstr>Objets dérivés et objets de base </vt:lpstr>
      <vt:lpstr>Utilisation des références sur Wagon</vt:lpstr>
      <vt:lpstr>Sous-typage : L’opérateur is</vt:lpstr>
      <vt:lpstr>L’opérateur as</vt:lpstr>
      <vt:lpstr>Classes abstraites</vt:lpstr>
      <vt:lpstr>Syntaxe des classes abstraites</vt:lpstr>
      <vt:lpstr>Références de type classe abstraite</vt:lpstr>
      <vt:lpstr>À propos des interfaces</vt:lpstr>
      <vt:lpstr>Notation UML</vt:lpstr>
      <vt:lpstr>Syntaxe et usage</vt:lpstr>
      <vt:lpstr>Identification par le comportement</vt:lpstr>
      <vt:lpstr>À propos des interfaces</vt:lpstr>
      <vt:lpstr>Surcharge d’opérateurs</vt:lpstr>
      <vt:lpstr>Définition de méthode pour une surcharge d’opérateur</vt:lpstr>
      <vt:lpstr>Exemple de surcharge d’opérateur</vt:lpstr>
    </vt:vector>
  </TitlesOfParts>
  <Company>Learning Tree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Your Own Classes _x000c_</dc:title>
  <dc:creator>Greg Adams</dc:creator>
  <cp:lastModifiedBy>Cyril Vincent</cp:lastModifiedBy>
  <cp:revision>477</cp:revision>
  <cp:lastPrinted>2003-04-23T22:55:49Z</cp:lastPrinted>
  <dcterms:created xsi:type="dcterms:W3CDTF">2000-07-13T22:05:36Z</dcterms:created>
  <dcterms:modified xsi:type="dcterms:W3CDTF">2024-12-10T09:54:40Z</dcterms:modified>
</cp:coreProperties>
</file>